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51" r:id="rId3"/>
    <p:sldMasterId id="2147483663" r:id="rId4"/>
  </p:sldMasterIdLst>
  <p:notesMasterIdLst>
    <p:notesMasterId r:id="rId6"/>
  </p:notesMasterIdLst>
  <p:sldIdLst>
    <p:sldId id="271" r:id="rId5"/>
    <p:sldId id="292" r:id="rId7"/>
    <p:sldId id="295" r:id="rId8"/>
    <p:sldId id="294" r:id="rId9"/>
    <p:sldId id="303" r:id="rId10"/>
    <p:sldId id="293" r:id="rId11"/>
    <p:sldId id="304" r:id="rId12"/>
    <p:sldId id="278" r:id="rId13"/>
    <p:sldId id="305" r:id="rId14"/>
    <p:sldId id="296" r:id="rId15"/>
    <p:sldId id="297" r:id="rId16"/>
    <p:sldId id="301" r:id="rId17"/>
    <p:sldId id="290" r:id="rId18"/>
    <p:sldId id="282" r:id="rId19"/>
    <p:sldId id="284" r:id="rId20"/>
    <p:sldId id="279" r:id="rId21"/>
    <p:sldId id="285" r:id="rId22"/>
    <p:sldId id="286" r:id="rId23"/>
    <p:sldId id="281" r:id="rId24"/>
    <p:sldId id="287" r:id="rId25"/>
    <p:sldId id="280" r:id="rId26"/>
    <p:sldId id="289" r:id="rId27"/>
    <p:sldId id="302" r:id="rId28"/>
    <p:sldId id="300" r:id="rId29"/>
    <p:sldId id="299" r:id="rId30"/>
  </p:sldIdLst>
  <p:sldSz cx="12192000" cy="6858000"/>
  <p:notesSz cx="6858000" cy="9144000"/>
  <p:embeddedFontLst>
    <p:embeddedFont>
      <p:font typeface="微软雅黑" panose="020B0503020204020204" charset="-122"/>
      <p:regular r:id="rId34"/>
    </p:embeddedFont>
    <p:embeddedFont>
      <p:font typeface="Rockwell" panose="02060603020205020403" charset="0"/>
      <p:regular r:id="rId35"/>
      <p:bold r:id="rId36"/>
      <p:italic r:id="rId37"/>
      <p:boldItalic r:id="rId38"/>
    </p:embeddedFont>
    <p:embeddedFont>
      <p:font typeface="Bookman Old Style" panose="02050604050505020204" charset="0"/>
      <p:regular r:id="rId39"/>
      <p:bold r:id="rId40"/>
      <p:italic r:id="rId41"/>
    </p:embeddedFont>
    <p:embeddedFont>
      <p:font typeface="等线 Light" panose="02010600030101010101" charset="-122"/>
      <p:regular r:id="rId42"/>
    </p:embeddedFont>
    <p:embeddedFont>
      <p:font typeface="等线" panose="02010600030101010101" charset="-122"/>
      <p:regular r:id="rId43"/>
    </p:embeddedFont>
    <p:embeddedFont>
      <p:font typeface="楷体" panose="02010609060101010101" pitchFamily="49" charset="-122"/>
      <p:regular r:id="rId44"/>
    </p:embeddedFont>
  </p:embeddedFontLst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FF6600"/>
    <a:srgbClr val="247105"/>
    <a:srgbClr val="1D5C04"/>
    <a:srgbClr val="5E7594"/>
    <a:srgbClr val="4F6A94"/>
    <a:srgbClr val="C64106"/>
    <a:srgbClr val="1D4582"/>
    <a:srgbClr val="102C52"/>
    <a:srgbClr val="2151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531" autoAdjust="0"/>
    <p:restoredTop sz="94640"/>
  </p:normalViewPr>
  <p:slideViewPr>
    <p:cSldViewPr snapToGrid="0" snapToObjects="1" showGuides="1">
      <p:cViewPr varScale="1">
        <p:scale>
          <a:sx n="112" d="100"/>
          <a:sy n="112" d="100"/>
        </p:scale>
        <p:origin x="-540" y="-72"/>
      </p:cViewPr>
      <p:guideLst>
        <p:guide orient="horz" pos="4269"/>
        <p:guide orient="horz" pos="3453"/>
        <p:guide pos="3840"/>
        <p:guide pos="2116"/>
        <p:guide pos="801"/>
        <p:guide pos="3931"/>
        <p:guide pos="50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5" Type="http://schemas.openxmlformats.org/officeDocument/2006/relationships/tags" Target="tags/tag1.xml"/><Relationship Id="rId44" Type="http://schemas.openxmlformats.org/officeDocument/2006/relationships/font" Target="fonts/font11.fntdata"/><Relationship Id="rId43" Type="http://schemas.openxmlformats.org/officeDocument/2006/relationships/font" Target="fonts/font10.fntdata"/><Relationship Id="rId42" Type="http://schemas.openxmlformats.org/officeDocument/2006/relationships/font" Target="fonts/font9.fntdata"/><Relationship Id="rId41" Type="http://schemas.openxmlformats.org/officeDocument/2006/relationships/font" Target="fonts/font8.fntdata"/><Relationship Id="rId40" Type="http://schemas.openxmlformats.org/officeDocument/2006/relationships/font" Target="fonts/font7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6.fntdata"/><Relationship Id="rId38" Type="http://schemas.openxmlformats.org/officeDocument/2006/relationships/font" Target="fonts/font5.fntdata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F84BF-94F5-48BE-B2C9-76E96A262F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DB9FD-F92B-4336-9E6E-1707174193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wheel spokes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heel spokes="1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59038" y="2116136"/>
            <a:ext cx="110773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mtClean="0">
                <a:latin typeface="微软雅黑" panose="020B0503020204020204" charset="-122"/>
                <a:ea typeface="微软雅黑" panose="020B0503020204020204" charset="-122"/>
              </a:rPr>
              <a:t>写作</a:t>
            </a:r>
            <a:r>
              <a:rPr lang="en-US" altLang="zh-CN" sz="6000" b="1" smtClean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6000" b="1" smtClean="0">
                <a:latin typeface="微软雅黑" panose="020B0503020204020204" charset="-122"/>
                <a:ea typeface="微软雅黑" panose="020B0503020204020204" charset="-122"/>
              </a:rPr>
              <a:t>审题立意</a:t>
            </a:r>
            <a:endParaRPr lang="zh-CN" altLang="en-US" sz="6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861034" y="1546651"/>
            <a:ext cx="44352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</a:rPr>
              <a:t>何谓“立意”？</a:t>
            </a:r>
            <a:endParaRPr lang="zh-CN" altLang="en-US" sz="4800" b="1" smtClean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6725" y="4429387"/>
            <a:ext cx="11553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FF00"/>
                </a:solidFill>
              </a:rPr>
              <a:t>“意犹帅也，无帅之兵，谓之乌合。” </a:t>
            </a:r>
            <a:r>
              <a:rPr lang="en-US" altLang="zh-CN" sz="3200" b="1" smtClean="0">
                <a:solidFill>
                  <a:srgbClr val="FFFF00"/>
                </a:solidFill>
              </a:rPr>
              <a:t>——</a:t>
            </a:r>
            <a:r>
              <a:rPr lang="zh-CN" altLang="en-US" sz="3200" b="1" smtClean="0">
                <a:solidFill>
                  <a:srgbClr val="FFFF00"/>
                </a:solidFill>
              </a:rPr>
              <a:t>王夫之</a:t>
            </a:r>
            <a:r>
              <a:rPr lang="zh-CN" altLang="en-US" sz="2800" b="1" smtClean="0">
                <a:solidFill>
                  <a:srgbClr val="FFFF00"/>
                </a:solidFill>
              </a:rPr>
              <a:t>（明末清初）</a:t>
            </a:r>
            <a:endParaRPr lang="zh-CN" altLang="en-US" sz="2800" b="1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285" y="2541864"/>
            <a:ext cx="112299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FF00"/>
                </a:solidFill>
              </a:rPr>
              <a:t>        立意就是确定文章的主题，表明作者的思想感情和写作意图。“意”是文章的灵魂，文章立意深刻与否，直接关系到作文质量的高低。</a:t>
            </a:r>
            <a:endParaRPr lang="zh-CN" altLang="en-US" sz="3200" b="1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343757" y="381752"/>
            <a:ext cx="4695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“立意”的</a:t>
            </a:r>
            <a:r>
              <a:rPr lang="zh-CN" altLang="en-US" sz="4800" b="1" dirty="0">
                <a:solidFill>
                  <a:srgbClr val="FF0000"/>
                </a:solidFill>
              </a:rPr>
              <a:t>要领</a:t>
            </a:r>
            <a:endParaRPr lang="zh-CN" altLang="en-US" sz="4800" b="1" dirty="0" smtClean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7230" y="1975001"/>
            <a:ext cx="38920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FF00"/>
                </a:solidFill>
              </a:rPr>
              <a:t>一、正确积极。</a:t>
            </a:r>
            <a:endParaRPr lang="zh-CN" altLang="en-US" sz="4400" b="1" dirty="0" smtClean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7231" y="4913201"/>
            <a:ext cx="41265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FF00"/>
                </a:solidFill>
              </a:rPr>
              <a:t>三、深刻新颖。 </a:t>
            </a:r>
            <a:endParaRPr lang="zh-CN" altLang="en-US" sz="4400" b="1" dirty="0" smtClean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7231" y="3416766"/>
            <a:ext cx="38920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FF00"/>
                </a:solidFill>
              </a:rPr>
              <a:t>二、鲜明集中。 </a:t>
            </a:r>
            <a:endParaRPr lang="zh-CN" altLang="en-US" sz="4400" b="1" dirty="0" smtClean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85112" y="1939833"/>
            <a:ext cx="78779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正确：准确、全面揭示客观规律；要切题。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积极：肯定真善美，批评假恶丑。</a:t>
            </a:r>
            <a:endParaRPr lang="zh-CN" altLang="en-US" sz="3200" b="1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4173390" y="3299702"/>
            <a:ext cx="78779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鲜明</a:t>
            </a:r>
            <a:r>
              <a:rPr lang="zh-CN" altLang="en-US" sz="3200" b="1" dirty="0" smtClean="0"/>
              <a:t>：有明确的情感倾向。</a:t>
            </a:r>
            <a:endParaRPr lang="en-US" altLang="zh-CN" sz="3200" b="1" dirty="0" smtClean="0"/>
          </a:p>
          <a:p>
            <a:r>
              <a:rPr lang="zh-CN" altLang="en-US" sz="3200" b="1" dirty="0"/>
              <a:t>集中</a:t>
            </a:r>
            <a:r>
              <a:rPr lang="zh-CN" altLang="en-US" sz="3200" b="1" dirty="0" smtClean="0"/>
              <a:t>：聚焦观点，一篇文章只有一个中心。</a:t>
            </a:r>
            <a:endParaRPr lang="zh-CN" altLang="en-US" sz="3200" b="1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4196837" y="4776801"/>
            <a:ext cx="78779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深刻</a:t>
            </a:r>
            <a:r>
              <a:rPr lang="zh-CN" altLang="en-US" sz="3200" b="1" dirty="0" smtClean="0"/>
              <a:t>：有深度，能透过现象看到本质。</a:t>
            </a:r>
            <a:endParaRPr lang="en-US" altLang="zh-CN" sz="3200" b="1" dirty="0" smtClean="0"/>
          </a:p>
          <a:p>
            <a:r>
              <a:rPr lang="zh-CN" altLang="en-US" sz="3200" b="1" dirty="0"/>
              <a:t>新颖</a:t>
            </a:r>
            <a:r>
              <a:rPr lang="zh-CN" altLang="en-US" sz="3200" b="1" dirty="0" smtClean="0"/>
              <a:t>：立意独到，有自己的见解与感受。</a:t>
            </a:r>
            <a:endParaRPr lang="zh-CN" altLang="en-US" sz="3200" b="1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203934" y="693099"/>
            <a:ext cx="44352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</a:rPr>
              <a:t>如何“立意”？</a:t>
            </a:r>
            <a:endParaRPr lang="zh-CN" altLang="en-US" sz="4800" b="1" smtClean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61286" y="2173784"/>
            <a:ext cx="66875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solidFill>
                  <a:srgbClr val="FFFF00"/>
                </a:solidFill>
              </a:rPr>
              <a:t>一、关注社会，追踪热点。</a:t>
            </a:r>
            <a:endParaRPr lang="zh-CN" altLang="en-US" sz="4400" b="1" smtClean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32711" y="4181475"/>
            <a:ext cx="67827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solidFill>
                  <a:srgbClr val="FFFF00"/>
                </a:solidFill>
              </a:rPr>
              <a:t>三、聚焦小事，以小见大。</a:t>
            </a:r>
            <a:endParaRPr lang="zh-CN" altLang="en-US" sz="4400" b="1" smtClean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32711" y="5257800"/>
            <a:ext cx="63541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solidFill>
                  <a:srgbClr val="FFFF00"/>
                </a:solidFill>
              </a:rPr>
              <a:t>四、变换视角，反弹琵琶。</a:t>
            </a:r>
            <a:endParaRPr lang="zh-CN" altLang="en-US" sz="4400" b="1" smtClean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2710" y="3162300"/>
            <a:ext cx="7192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solidFill>
                  <a:srgbClr val="FFFF00"/>
                </a:solidFill>
              </a:rPr>
              <a:t>二、发散思维，另辟蹊径。</a:t>
            </a:r>
            <a:endParaRPr lang="zh-CN" altLang="en-US" sz="4400" b="1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218116" y="549457"/>
            <a:ext cx="71306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</a:rPr>
              <a:t>一、关注社会，追踪热点。</a:t>
            </a:r>
            <a:endParaRPr lang="zh-CN" altLang="en-US" sz="4800" b="1" smtClean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1477" y="2469775"/>
            <a:ext cx="97731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 algn="just">
              <a:spcAft>
                <a:spcPts val="0"/>
              </a:spcAft>
            </a:pPr>
            <a:r>
              <a:rPr lang="zh-CN" altLang="en-US" sz="4000" b="1" kern="100" smtClean="0">
                <a:solidFill>
                  <a:srgbClr val="FFFF00"/>
                </a:solidFill>
                <a:latin typeface="+mn-ea"/>
                <a:cs typeface="Times New Roman" panose="02020603050405020304"/>
              </a:rPr>
              <a:t>“文章合为时而著，歌诗合为事而作。”</a:t>
            </a:r>
            <a:endParaRPr lang="en-US" altLang="zh-CN" sz="4000" b="1" kern="100" smtClean="0">
              <a:solidFill>
                <a:srgbClr val="FFFF00"/>
              </a:solidFill>
              <a:latin typeface="+mn-ea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18885" y="4152550"/>
            <a:ext cx="88442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写作要植根于社会，立意要紧扣时代脉搏。</a:t>
            </a:r>
            <a:endParaRPr lang="zh-CN" altLang="en-US" sz="3600" b="1" kern="100" smtClean="0">
              <a:solidFill>
                <a:prstClr val="white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330429" y="400712"/>
            <a:ext cx="52598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</a:rPr>
              <a:t>《</a:t>
            </a:r>
            <a:r>
              <a:rPr lang="zh-CN" altLang="en-US" sz="4000" b="1" smtClean="0">
                <a:solidFill>
                  <a:srgbClr val="FF0000"/>
                </a:solidFill>
              </a:rPr>
              <a:t>那声音，常在心田</a:t>
            </a:r>
            <a:r>
              <a:rPr lang="en-US" altLang="zh-CN" sz="4000" b="1" smtClean="0">
                <a:solidFill>
                  <a:srgbClr val="FF0000"/>
                </a:solidFill>
              </a:rPr>
              <a:t>》</a:t>
            </a:r>
            <a:endParaRPr lang="zh-CN" altLang="en-US" sz="4000" b="1" smtClean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7711" y="1459684"/>
            <a:ext cx="79555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b="1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你最容易想到的</a:t>
            </a:r>
            <a:r>
              <a:rPr lang="en-US" altLang="zh-CN" sz="3600" b="1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en-US" sz="3600" b="1" kern="100" smtClean="0">
              <a:solidFill>
                <a:srgbClr val="FFFF00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14470" y="2387877"/>
            <a:ext cx="39679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老师鼓励的声音</a:t>
            </a:r>
            <a:endParaRPr lang="zh-CN" altLang="en-US" sz="3600" b="1" kern="100" smtClean="0">
              <a:solidFill>
                <a:prstClr val="white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06081" y="4009559"/>
            <a:ext cx="37834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亲人的一句叮嘱</a:t>
            </a:r>
            <a:endParaRPr lang="zh-CN" altLang="en-US" sz="3600" b="1" kern="100" smtClean="0">
              <a:solidFill>
                <a:prstClr val="white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08307" y="3187816"/>
            <a:ext cx="38086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朋友安慰的话语</a:t>
            </a:r>
            <a:endParaRPr lang="zh-CN" altLang="en-US" sz="3600" b="1" kern="100" smtClean="0">
              <a:solidFill>
                <a:prstClr val="white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06081" y="4840448"/>
            <a:ext cx="39777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父母的一声叹息</a:t>
            </a:r>
            <a:endParaRPr lang="zh-CN" altLang="en-US" sz="3600" b="1" kern="100" smtClean="0">
              <a:solidFill>
                <a:prstClr val="white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55586" y="3015490"/>
            <a:ext cx="37829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b="1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励志成长类主题</a:t>
            </a:r>
            <a:endParaRPr lang="en-US" altLang="zh-CN" sz="3600" b="1" kern="100" smtClean="0">
              <a:solidFill>
                <a:srgbClr val="FFFF00"/>
              </a:solidFill>
              <a:latin typeface="宋体" panose="02010600030101010101" pitchFamily="2" charset="-122"/>
              <a:cs typeface="Times New Roman" panose="02020603050405020304"/>
            </a:endParaRPr>
          </a:p>
          <a:p>
            <a:pPr lvl="0" indent="304800" algn="just"/>
            <a:r>
              <a:rPr lang="zh-CN" altLang="en-US" sz="3600" b="1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   </a:t>
            </a:r>
            <a:endParaRPr lang="en-US" altLang="zh-CN" sz="3600" b="1" kern="100" smtClean="0">
              <a:solidFill>
                <a:srgbClr val="FFFF00"/>
              </a:solidFill>
              <a:latin typeface="宋体" panose="02010600030101010101" pitchFamily="2" charset="-122"/>
              <a:cs typeface="Times New Roman" panose="02020603050405020304"/>
            </a:endParaRPr>
          </a:p>
          <a:p>
            <a:pPr lvl="0" indent="304800" algn="just"/>
            <a:r>
              <a:rPr lang="en-US" altLang="zh-CN" sz="3600" b="1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   </a:t>
            </a:r>
            <a:r>
              <a:rPr lang="zh-CN" altLang="en-US" sz="3600" b="1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千篇一律</a:t>
            </a:r>
            <a:endParaRPr lang="zh-CN" altLang="en-US" sz="3600" b="1" kern="100" smtClean="0">
              <a:solidFill>
                <a:srgbClr val="FFFF00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20631" y="440246"/>
            <a:ext cx="10994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示例</a:t>
            </a:r>
            <a:r>
              <a:rPr lang="zh-CN" altLang="en-US" b="1" smtClean="0">
                <a:solidFill>
                  <a:srgbClr val="FF0000"/>
                </a:solidFill>
              </a:rPr>
              <a:t>： 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330429" y="400712"/>
            <a:ext cx="52598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</a:rPr>
              <a:t>《</a:t>
            </a:r>
            <a:r>
              <a:rPr lang="zh-CN" altLang="en-US" sz="4000" b="1" smtClean="0">
                <a:solidFill>
                  <a:srgbClr val="FF0000"/>
                </a:solidFill>
              </a:rPr>
              <a:t>那声音，常在心田</a:t>
            </a:r>
            <a:r>
              <a:rPr lang="en-US" altLang="zh-CN" sz="4000" b="1" smtClean="0">
                <a:solidFill>
                  <a:srgbClr val="FF0000"/>
                </a:solidFill>
              </a:rPr>
              <a:t>》</a:t>
            </a:r>
            <a:endParaRPr lang="zh-CN" altLang="en-US" sz="4000" b="1" smtClean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4332" y="1459684"/>
            <a:ext cx="62693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b="1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能扣住社会热点的立意</a:t>
            </a:r>
            <a:r>
              <a:rPr lang="en-US" altLang="zh-CN" sz="3600" b="1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……</a:t>
            </a:r>
            <a:endParaRPr lang="zh-CN" altLang="en-US" sz="3600" b="1" kern="100" smtClean="0">
              <a:solidFill>
                <a:srgbClr val="FFFF00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676" y="2387877"/>
            <a:ext cx="67385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留守儿童呼唤父母回家的声音</a:t>
            </a:r>
            <a:endParaRPr lang="zh-CN" altLang="en-US" sz="3600" b="1" kern="100" smtClean="0">
              <a:solidFill>
                <a:prstClr val="white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87" y="4127005"/>
            <a:ext cx="66692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古街小巷中传出的苏州评弹声</a:t>
            </a:r>
            <a:endParaRPr lang="zh-CN" altLang="en-US" sz="3600" b="1" kern="100" smtClean="0">
              <a:solidFill>
                <a:prstClr val="white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08" y="3271706"/>
            <a:ext cx="71875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野生动物被猎杀时的声声哀鸣</a:t>
            </a:r>
            <a:endParaRPr lang="zh-CN" altLang="en-US" sz="3600" b="1" kern="100" smtClean="0">
              <a:solidFill>
                <a:prstClr val="white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08" y="5033395"/>
            <a:ext cx="105975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新冠病毒袭来时无人机在空中发出的安全警告声</a:t>
            </a:r>
            <a:endParaRPr lang="zh-CN" altLang="en-US" sz="3600" b="1" kern="100" smtClean="0">
              <a:solidFill>
                <a:prstClr val="white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26451" y="5905850"/>
            <a:ext cx="65036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b="1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与社会并肩     与时代同步   </a:t>
            </a:r>
            <a:endParaRPr lang="zh-CN" altLang="en-US" sz="3600" b="1" kern="100" smtClean="0">
              <a:solidFill>
                <a:srgbClr val="FFFF00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20631" y="440246"/>
            <a:ext cx="10994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示例</a:t>
            </a:r>
            <a:r>
              <a:rPr lang="zh-CN" altLang="en-US" b="1" smtClean="0">
                <a:solidFill>
                  <a:srgbClr val="FF0000"/>
                </a:solidFill>
              </a:rPr>
              <a:t>： </a:t>
            </a:r>
            <a:endParaRPr lang="zh-CN" altLang="en-US" b="1"/>
          </a:p>
        </p:txBody>
      </p:sp>
      <p:sp>
        <p:nvSpPr>
          <p:cNvPr id="18" name="矩形 17"/>
          <p:cNvSpPr/>
          <p:nvPr/>
        </p:nvSpPr>
        <p:spPr>
          <a:xfrm>
            <a:off x="8170877" y="2383410"/>
            <a:ext cx="27317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b="1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社会问题</a:t>
            </a:r>
            <a:endParaRPr lang="zh-CN" altLang="en-US" sz="3600" b="1" kern="100" smtClean="0">
              <a:solidFill>
                <a:srgbClr val="FFFF00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05831" y="3290118"/>
            <a:ext cx="27317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b="1" kern="100" dirty="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人与自然</a:t>
            </a:r>
            <a:endParaRPr lang="zh-CN" altLang="en-US" sz="3600" b="1" kern="100" dirty="0" smtClean="0">
              <a:solidFill>
                <a:srgbClr val="FFFF00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05831" y="4145640"/>
            <a:ext cx="27317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b="1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文化遗产</a:t>
            </a:r>
            <a:endParaRPr lang="zh-CN" altLang="en-US" sz="3600" b="1" kern="100" smtClean="0">
              <a:solidFill>
                <a:srgbClr val="FFFF00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844644" y="5011027"/>
            <a:ext cx="25166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b="1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最新热点</a:t>
            </a:r>
            <a:endParaRPr lang="zh-CN" altLang="en-US" sz="3600" b="1" kern="100" smtClean="0">
              <a:solidFill>
                <a:srgbClr val="FFFF00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201983" y="381752"/>
            <a:ext cx="71306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</a:rPr>
              <a:t>二、发散思维，另辟蹊径。</a:t>
            </a:r>
            <a:endParaRPr lang="zh-CN" altLang="en-US" sz="4800" b="1" smtClean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4997" y="2220686"/>
            <a:ext cx="63672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 algn="just">
              <a:spcAft>
                <a:spcPts val="0"/>
              </a:spcAft>
            </a:pPr>
            <a:r>
              <a:rPr lang="zh-CN" altLang="en-US" sz="4000" b="1" kern="100" smtClean="0">
                <a:solidFill>
                  <a:srgbClr val="FFFF00"/>
                </a:solidFill>
                <a:latin typeface="+mn-ea"/>
                <a:cs typeface="Times New Roman" panose="02020603050405020304"/>
              </a:rPr>
              <a:t>“思接千载，视通万里”</a:t>
            </a:r>
            <a:endParaRPr lang="en-US" altLang="zh-CN" sz="4000" b="1" kern="100" smtClean="0">
              <a:solidFill>
                <a:srgbClr val="FFFF00"/>
              </a:solidFill>
              <a:latin typeface="+mn-ea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523375" y="440246"/>
            <a:ext cx="32465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</a:rPr>
              <a:t>《</a:t>
            </a:r>
            <a:r>
              <a:rPr lang="zh-CN" altLang="en-US" sz="4000" b="1" smtClean="0">
                <a:solidFill>
                  <a:srgbClr val="FF0000"/>
                </a:solidFill>
              </a:rPr>
              <a:t>拼在一起</a:t>
            </a:r>
            <a:r>
              <a:rPr lang="en-US" altLang="zh-CN" sz="4000" b="1" smtClean="0">
                <a:solidFill>
                  <a:srgbClr val="FF0000"/>
                </a:solidFill>
              </a:rPr>
              <a:t>》</a:t>
            </a:r>
            <a:endParaRPr lang="zh-CN" altLang="en-US" sz="4000" b="1" smtClean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60131" y="1149291"/>
            <a:ext cx="62883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200" b="1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“拼”在字典里有两种解释：</a:t>
            </a:r>
            <a:endParaRPr lang="en-US" altLang="zh-CN" sz="3200" b="1" kern="100" smtClean="0">
              <a:solidFill>
                <a:srgbClr val="FFFF00"/>
              </a:solidFill>
              <a:latin typeface="宋体" panose="02010600030101010101" pitchFamily="2" charset="-122"/>
              <a:cs typeface="Times New Roman" panose="02020603050405020304"/>
            </a:endParaRPr>
          </a:p>
          <a:p>
            <a:pPr lvl="0" indent="304800" algn="just"/>
            <a:r>
              <a:rPr lang="en-US" altLang="zh-CN" sz="3200" b="1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1</a:t>
            </a:r>
            <a:r>
              <a:rPr lang="zh-CN" altLang="en-US" sz="3200" b="1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、合在一起；连接。</a:t>
            </a:r>
            <a:endParaRPr lang="en-US" altLang="zh-CN" sz="3200" b="1" kern="100" smtClean="0">
              <a:solidFill>
                <a:srgbClr val="FFFF00"/>
              </a:solidFill>
              <a:latin typeface="宋体" panose="02010600030101010101" pitchFamily="2" charset="-122"/>
              <a:cs typeface="Times New Roman" panose="02020603050405020304"/>
            </a:endParaRPr>
          </a:p>
          <a:p>
            <a:pPr lvl="0" indent="304800" algn="just"/>
            <a:r>
              <a:rPr lang="en-US" altLang="zh-CN" sz="3200" b="1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2</a:t>
            </a:r>
            <a:r>
              <a:rPr lang="zh-CN" altLang="en-US" sz="3200" b="1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、不顾惜；豁出去。</a:t>
            </a:r>
            <a:endParaRPr lang="zh-CN" altLang="en-US" sz="3200" b="1" kern="100" smtClean="0">
              <a:solidFill>
                <a:srgbClr val="FFFF00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13641" y="1611913"/>
            <a:ext cx="16129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200" b="1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团结</a:t>
            </a:r>
            <a:endParaRPr lang="zh-CN" altLang="en-US" sz="3200" b="1" kern="100" smtClean="0">
              <a:solidFill>
                <a:srgbClr val="FFFF00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20631" y="440246"/>
            <a:ext cx="10994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示例</a:t>
            </a:r>
            <a:r>
              <a:rPr lang="zh-CN" altLang="en-US" b="1" smtClean="0">
                <a:solidFill>
                  <a:srgbClr val="FF0000"/>
                </a:solidFill>
              </a:rPr>
              <a:t>： </a:t>
            </a:r>
            <a:endParaRPr lang="zh-CN" altLang="en-US" b="1"/>
          </a:p>
        </p:txBody>
      </p:sp>
      <p:sp>
        <p:nvSpPr>
          <p:cNvPr id="18" name="矩形 17"/>
          <p:cNvSpPr/>
          <p:nvPr/>
        </p:nvSpPr>
        <p:spPr>
          <a:xfrm>
            <a:off x="7415038" y="2184510"/>
            <a:ext cx="16129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200" b="1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拼搏</a:t>
            </a:r>
            <a:endParaRPr lang="zh-CN" altLang="en-US" sz="3200" b="1" kern="100" smtClean="0">
              <a:solidFill>
                <a:srgbClr val="FFFF00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5503178" y="1879134"/>
            <a:ext cx="1585519" cy="20133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1" name="右箭头 20"/>
          <p:cNvSpPr/>
          <p:nvPr/>
        </p:nvSpPr>
        <p:spPr>
          <a:xfrm>
            <a:off x="5494789" y="2409040"/>
            <a:ext cx="1585519" cy="20133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2" name="矩形 21"/>
          <p:cNvSpPr/>
          <p:nvPr/>
        </p:nvSpPr>
        <p:spPr>
          <a:xfrm>
            <a:off x="1178653" y="3850547"/>
            <a:ext cx="3703705" cy="2308324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社会生活的“图”是由一个个小小的善举“拼在一起”的。</a:t>
            </a:r>
            <a:endParaRPr lang="zh-CN" altLang="en-US" sz="3600" b="1" kern="100" smtClean="0">
              <a:solidFill>
                <a:prstClr val="white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67947" y="3825380"/>
            <a:ext cx="4580317" cy="2308324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文学作品却如同拼图，将我与古人“拼在一起”，感情契合，缱绻美好。</a:t>
            </a:r>
            <a:endParaRPr lang="zh-CN" altLang="en-US" sz="3600" b="1" kern="100" smtClean="0">
              <a:solidFill>
                <a:prstClr val="white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583809" y="2819619"/>
            <a:ext cx="6442745" cy="888315"/>
            <a:chOff x="2583809" y="2819619"/>
            <a:chExt cx="6442745" cy="888315"/>
          </a:xfrm>
        </p:grpSpPr>
        <p:sp>
          <p:nvSpPr>
            <p:cNvPr id="24" name="下箭头 23"/>
            <p:cNvSpPr/>
            <p:nvPr/>
          </p:nvSpPr>
          <p:spPr>
            <a:xfrm>
              <a:off x="2583809" y="2819619"/>
              <a:ext cx="6442745" cy="88831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882358" y="2952925"/>
              <a:ext cx="18540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FF0000"/>
                  </a:solidFill>
                </a:rPr>
                <a:t>拓宽思路</a:t>
              </a:r>
              <a:endParaRPr lang="zh-CN" altLang="en-US" sz="3200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8" grpId="0"/>
      <p:bldP spid="20" grpId="0" animBg="1"/>
      <p:bldP spid="21" grpId="0" animBg="1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523375" y="440246"/>
            <a:ext cx="32465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</a:rPr>
              <a:t>《</a:t>
            </a:r>
            <a:r>
              <a:rPr lang="zh-CN" altLang="en-US" sz="4000" b="1" smtClean="0">
                <a:solidFill>
                  <a:srgbClr val="FF0000"/>
                </a:solidFill>
              </a:rPr>
              <a:t>拼在一起</a:t>
            </a:r>
            <a:r>
              <a:rPr lang="en-US" altLang="zh-CN" sz="4000" b="1" smtClean="0">
                <a:solidFill>
                  <a:srgbClr val="FF0000"/>
                </a:solidFill>
              </a:rPr>
              <a:t>》</a:t>
            </a:r>
            <a:endParaRPr lang="zh-CN" altLang="en-US" sz="4000" b="1" smtClean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20631" y="440246"/>
            <a:ext cx="10994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示例</a:t>
            </a:r>
            <a:r>
              <a:rPr lang="zh-CN" altLang="en-US" b="1" smtClean="0">
                <a:solidFill>
                  <a:srgbClr val="FF0000"/>
                </a:solidFill>
              </a:rPr>
              <a:t>： </a:t>
            </a:r>
            <a:endParaRPr lang="zh-CN" altLang="en-US" b="1"/>
          </a:p>
        </p:txBody>
      </p:sp>
      <p:sp>
        <p:nvSpPr>
          <p:cNvPr id="22" name="矩形 21"/>
          <p:cNvSpPr/>
          <p:nvPr/>
        </p:nvSpPr>
        <p:spPr>
          <a:xfrm>
            <a:off x="7577042" y="1076498"/>
            <a:ext cx="4024933" cy="5078313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b="1" smtClean="0"/>
              <a:t>各族人民在历史的喧嚣中拼在一起，形成中华民族，是源于他们对民族文化的认同，而民族精神便是由一个个如工匠古质纯朴的精神“拼在一起”的。</a:t>
            </a:r>
            <a:endParaRPr lang="zh-CN" altLang="en-US" sz="3600" b="1" kern="100" smtClean="0">
              <a:solidFill>
                <a:prstClr val="white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57664" y="3280097"/>
            <a:ext cx="2290159" cy="2862322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将现代元素和传统文化“拼在一起”。</a:t>
            </a:r>
            <a:endParaRPr lang="zh-CN" altLang="en-US" sz="3600" b="1" kern="100" smtClean="0">
              <a:solidFill>
                <a:prstClr val="white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145872" y="1627464"/>
            <a:ext cx="3852776" cy="4524315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将“绿色</a:t>
            </a:r>
            <a:r>
              <a:rPr lang="en-US" altLang="zh-CN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·</a:t>
            </a:r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活力</a:t>
            </a:r>
            <a:r>
              <a:rPr lang="en-US" altLang="zh-CN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(</a:t>
            </a:r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体育运动</a:t>
            </a:r>
            <a:r>
              <a:rPr lang="en-US" altLang="zh-CN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)</a:t>
            </a:r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” “蓝色</a:t>
            </a:r>
            <a:r>
              <a:rPr lang="en-US" altLang="zh-CN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·</a:t>
            </a:r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浪漫</a:t>
            </a:r>
            <a:r>
              <a:rPr lang="en-US" altLang="zh-CN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(</a:t>
            </a:r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草坪许愿</a:t>
            </a:r>
            <a:r>
              <a:rPr lang="en-US" altLang="zh-CN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)</a:t>
            </a:r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” “红色</a:t>
            </a:r>
            <a:r>
              <a:rPr lang="en-US" altLang="zh-CN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·</a:t>
            </a:r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蓬勃</a:t>
            </a:r>
            <a:r>
              <a:rPr lang="en-US" altLang="zh-CN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(</a:t>
            </a:r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红色背景毕业照</a:t>
            </a:r>
            <a:r>
              <a:rPr lang="en-US" altLang="zh-CN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)</a:t>
            </a:r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”“拼在一起”</a:t>
            </a:r>
            <a:r>
              <a:rPr lang="en-US" altLang="zh-CN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,</a:t>
            </a:r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合成美丽的青春。</a:t>
            </a:r>
            <a:endParaRPr lang="zh-CN" altLang="en-US" sz="3600" b="1" kern="100" smtClean="0">
              <a:solidFill>
                <a:prstClr val="white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003513" y="381752"/>
            <a:ext cx="71306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</a:rPr>
              <a:t>三、聚焦小事，以小见大。</a:t>
            </a:r>
            <a:endParaRPr lang="zh-CN" altLang="en-US" sz="4800" b="1" smtClean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79302" y="1937245"/>
            <a:ext cx="7130143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600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从平凡细碎的生活中用心挖掘，使文章的主题紧凑集中，立意深刻。</a:t>
            </a:r>
            <a:endParaRPr lang="en-US" altLang="zh-CN" sz="3600" kern="100" smtClean="0">
              <a:solidFill>
                <a:srgbClr val="FFFF00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4" y="1767021"/>
            <a:ext cx="41232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“小”是现象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8" y="2605248"/>
            <a:ext cx="38009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“大”是本质</a:t>
            </a:r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3280095" y="2347091"/>
            <a:ext cx="973123" cy="43622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51865" y="3601324"/>
            <a:ext cx="554083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en-US" altLang="zh-CN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《</a:t>
            </a:r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孔乙己</a:t>
            </a:r>
            <a:r>
              <a:rPr lang="en-US" altLang="zh-CN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》</a:t>
            </a:r>
            <a:endParaRPr lang="en-US" altLang="zh-CN" sz="3600" b="1" kern="100" smtClean="0">
              <a:solidFill>
                <a:prstClr val="white"/>
              </a:solidFill>
              <a:latin typeface="宋体" panose="02010600030101010101" pitchFamily="2" charset="-122"/>
              <a:cs typeface="Times New Roman" panose="02020603050405020304"/>
            </a:endParaRPr>
          </a:p>
          <a:p>
            <a:pPr lvl="0" indent="304800" algn="just"/>
            <a:r>
              <a:rPr lang="en-US" altLang="zh-CN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《</a:t>
            </a:r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变色龙</a:t>
            </a:r>
            <a:r>
              <a:rPr lang="en-US" altLang="zh-CN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》</a:t>
            </a:r>
            <a:endParaRPr lang="en-US" altLang="zh-CN" sz="3600" b="1" kern="100" smtClean="0">
              <a:solidFill>
                <a:prstClr val="white"/>
              </a:solidFill>
              <a:latin typeface="宋体" panose="02010600030101010101" pitchFamily="2" charset="-122"/>
              <a:cs typeface="Times New Roman" panose="02020603050405020304"/>
            </a:endParaRPr>
          </a:p>
          <a:p>
            <a:pPr lvl="0" indent="304800" algn="just"/>
            <a:r>
              <a:rPr lang="en-US" altLang="zh-CN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《</a:t>
            </a:r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我的叔叔于勒</a:t>
            </a:r>
            <a:r>
              <a:rPr lang="en-US" altLang="zh-CN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》……</a:t>
            </a:r>
            <a:endParaRPr lang="en-US" altLang="zh-CN" sz="3600" b="1" kern="100" smtClean="0">
              <a:solidFill>
                <a:prstClr val="white"/>
              </a:solidFill>
              <a:latin typeface="宋体" panose="02010600030101010101" pitchFamily="2" charset="-122"/>
              <a:cs typeface="Times New Roman" panose="02020603050405020304"/>
            </a:endParaRPr>
          </a:p>
          <a:p>
            <a:pPr lvl="0" indent="304800" algn="just"/>
            <a:r>
              <a:rPr lang="en-US" altLang="zh-CN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《</a:t>
            </a:r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老王</a:t>
            </a:r>
            <a:r>
              <a:rPr lang="en-US" altLang="zh-CN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》</a:t>
            </a:r>
            <a:endParaRPr lang="en-US" altLang="zh-CN" sz="3600" b="1" kern="100" smtClean="0">
              <a:solidFill>
                <a:prstClr val="white"/>
              </a:solidFill>
              <a:latin typeface="宋体" panose="02010600030101010101" pitchFamily="2" charset="-122"/>
              <a:cs typeface="Times New Roman" panose="02020603050405020304"/>
            </a:endParaRPr>
          </a:p>
          <a:p>
            <a:pPr lvl="0" indent="304800" algn="just"/>
            <a:r>
              <a:rPr lang="en-US" altLang="zh-CN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《</a:t>
            </a:r>
            <a:r>
              <a:rPr lang="zh-CN" altLang="en-US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散步</a:t>
            </a:r>
            <a:r>
              <a:rPr lang="en-US" altLang="zh-CN" sz="3600" b="1" kern="100" smtClean="0">
                <a:solidFill>
                  <a:prstClr val="white"/>
                </a:solidFill>
                <a:latin typeface="宋体" panose="02010600030101010101" pitchFamily="2" charset="-122"/>
                <a:cs typeface="Times New Roman" panose="02020603050405020304"/>
              </a:rPr>
              <a:t>》</a:t>
            </a:r>
            <a:endParaRPr lang="zh-CN" altLang="en-US" sz="3600" b="1" kern="100" smtClean="0">
              <a:solidFill>
                <a:prstClr val="white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894742" y="3752326"/>
            <a:ext cx="677108" cy="25754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以尺水见波澜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/>
      <p:bldP spid="12" grpId="0"/>
      <p:bldP spid="13" grpId="0" animBg="1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651484" y="2019300"/>
            <a:ext cx="44352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</a:rPr>
              <a:t>何谓“审题”？</a:t>
            </a:r>
            <a:endParaRPr lang="zh-CN" altLang="en-US" sz="4800" b="1" smtClean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38674" y="3629025"/>
            <a:ext cx="105260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solidFill>
                  <a:srgbClr val="FFFF00"/>
                </a:solidFill>
              </a:rPr>
              <a:t>“审题”就是审查题意，明确题目的要求。</a:t>
            </a:r>
            <a:endParaRPr lang="zh-CN" altLang="en-US" sz="4400" b="1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17" name="矩形 16"/>
          <p:cNvSpPr/>
          <p:nvPr/>
        </p:nvSpPr>
        <p:spPr>
          <a:xfrm>
            <a:off x="1920631" y="440246"/>
            <a:ext cx="10994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示例</a:t>
            </a:r>
            <a:r>
              <a:rPr lang="zh-CN" altLang="en-US" b="1" smtClean="0">
                <a:solidFill>
                  <a:srgbClr val="FF0000"/>
                </a:solidFill>
              </a:rPr>
              <a:t>： </a:t>
            </a:r>
            <a:endParaRPr lang="zh-CN" altLang="en-US" b="1"/>
          </a:p>
        </p:txBody>
      </p:sp>
      <p:sp>
        <p:nvSpPr>
          <p:cNvPr id="22" name="矩形 21"/>
          <p:cNvSpPr/>
          <p:nvPr/>
        </p:nvSpPr>
        <p:spPr>
          <a:xfrm>
            <a:off x="8582657" y="1600212"/>
            <a:ext cx="3440004" cy="4031873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200" b="1" smtClean="0"/>
              <a:t>父子俩面对“拆迁”时家庭冲突，表面上写的是两代人的观念冲突、生活方式的冲突，实则表现农耕文明与城市文明发展的冲突。</a:t>
            </a:r>
            <a:endParaRPr lang="zh-CN" altLang="en-US" sz="3200" b="1" smtClean="0"/>
          </a:p>
        </p:txBody>
      </p:sp>
      <p:sp>
        <p:nvSpPr>
          <p:cNvPr id="23" name="矩形 22"/>
          <p:cNvSpPr/>
          <p:nvPr/>
        </p:nvSpPr>
        <p:spPr>
          <a:xfrm>
            <a:off x="148131" y="1600212"/>
            <a:ext cx="4146252" cy="4031873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3200" b="1" smtClean="0"/>
              <a:t>一位普通的超市员工零接触给父亲送饭的事，提炼主题：疫情之下，没有人能够置身事外，只有每个人都做到严防死守，我们才能取得抗疫的最终胜利。</a:t>
            </a:r>
            <a:endParaRPr lang="zh-CN" altLang="en-US" sz="3200" b="1"/>
          </a:p>
        </p:txBody>
      </p:sp>
      <p:sp>
        <p:nvSpPr>
          <p:cNvPr id="19" name="矩形 18"/>
          <p:cNvSpPr/>
          <p:nvPr/>
        </p:nvSpPr>
        <p:spPr>
          <a:xfrm>
            <a:off x="4524981" y="1600212"/>
            <a:ext cx="3852776" cy="4031873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200" b="1" smtClean="0"/>
              <a:t>用手机帮老夫妇取快递柜中的包裹，体会老人“身处信息时代的局促不安和无所适从”，从而立意：“信息时代，谁来扶老人一把？”</a:t>
            </a:r>
            <a:endParaRPr lang="zh-CN" altLang="en-US" sz="3200" b="1" smtClean="0"/>
          </a:p>
        </p:txBody>
      </p:sp>
      <p:sp>
        <p:nvSpPr>
          <p:cNvPr id="11" name="TextBox 10"/>
          <p:cNvSpPr txBox="1"/>
          <p:nvPr/>
        </p:nvSpPr>
        <p:spPr>
          <a:xfrm>
            <a:off x="744960" y="5935133"/>
            <a:ext cx="109305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用最小的面积惊人地集中了最大量的思想。</a:t>
            </a:r>
            <a:r>
              <a:rPr lang="en-US" altLang="zh-CN" sz="3200" b="1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——</a:t>
            </a:r>
            <a:r>
              <a:rPr lang="zh-CN" altLang="en-US" sz="3200" b="1" kern="100" smtClean="0">
                <a:solidFill>
                  <a:srgbClr val="FFFF00"/>
                </a:solidFill>
                <a:latin typeface="宋体" panose="02010600030101010101" pitchFamily="2" charset="-122"/>
                <a:cs typeface="Times New Roman" panose="02020603050405020304"/>
              </a:rPr>
              <a:t>巴尔扎克</a:t>
            </a:r>
            <a:endParaRPr lang="zh-CN" altLang="en-US" sz="3200" b="1" kern="100" smtClean="0">
              <a:solidFill>
                <a:srgbClr val="FFFF00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19" grpId="0" animBg="1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030922" y="381752"/>
            <a:ext cx="71306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</a:rPr>
              <a:t>四、变换视角，反弹琵琶。</a:t>
            </a:r>
            <a:endParaRPr lang="zh-CN" altLang="en-US" sz="4800" b="1" smtClean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285" y="2704415"/>
            <a:ext cx="10782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 algn="just">
              <a:spcAft>
                <a:spcPts val="0"/>
              </a:spcAft>
            </a:pPr>
            <a:r>
              <a:rPr lang="zh-CN" altLang="en-US" sz="3600" b="1" kern="100" smtClean="0">
                <a:solidFill>
                  <a:srgbClr val="FFFF00"/>
                </a:solidFill>
                <a:latin typeface="+mn-ea"/>
                <a:cs typeface="Times New Roman" panose="02020603050405020304"/>
              </a:rPr>
              <a:t>从习见观点的对立角度反向立意，可以使立意新颖。</a:t>
            </a:r>
            <a:endParaRPr lang="en-US" altLang="zh-CN" sz="3600" b="1" kern="100" smtClean="0">
              <a:solidFill>
                <a:srgbClr val="FFFF00"/>
              </a:solidFill>
              <a:latin typeface="+mn-ea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17" name="矩形 16"/>
          <p:cNvSpPr/>
          <p:nvPr/>
        </p:nvSpPr>
        <p:spPr>
          <a:xfrm>
            <a:off x="1920631" y="440246"/>
            <a:ext cx="10994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示例</a:t>
            </a:r>
            <a:r>
              <a:rPr lang="zh-CN" altLang="en-US" b="1" smtClean="0">
                <a:solidFill>
                  <a:srgbClr val="FF0000"/>
                </a:solidFill>
              </a:rPr>
              <a:t>： </a:t>
            </a:r>
            <a:endParaRPr lang="zh-CN" altLang="en-US" b="1"/>
          </a:p>
        </p:txBody>
      </p:sp>
      <p:sp>
        <p:nvSpPr>
          <p:cNvPr id="23" name="矩形 22"/>
          <p:cNvSpPr/>
          <p:nvPr/>
        </p:nvSpPr>
        <p:spPr>
          <a:xfrm>
            <a:off x="534096" y="1452547"/>
            <a:ext cx="4876022" cy="4524315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        “杞人忧天”这个词比喻不必要或缺乏根据的忧虑和担心，但是我们可以来进行一个反转，在现今社会，“忧天”真的没有必要吗？“忧天”可以指人们对大自然的一种忧患意识，人类需要思考自己的可持续发展。</a:t>
            </a:r>
            <a:endParaRPr lang="zh-CN" altLang="en-US" sz="3200" b="1" dirty="0"/>
          </a:p>
        </p:txBody>
      </p:sp>
      <p:sp>
        <p:nvSpPr>
          <p:cNvPr id="19" name="矩形 18"/>
          <p:cNvSpPr/>
          <p:nvPr/>
        </p:nvSpPr>
        <p:spPr>
          <a:xfrm>
            <a:off x="5771626" y="1452547"/>
            <a:ext cx="5658374" cy="4524315"/>
          </a:xfrm>
          <a:prstGeom prst="rect">
            <a:avLst/>
          </a:prstGeom>
          <a:ln>
            <a:solidFill>
              <a:srgbClr val="4F81BD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3200" b="1" smtClean="0"/>
              <a:t>        从“良药苦口利于病，忠言逆耳利于行”切入，利用反向思维立意为：有的人认为良药裹上糖衣更好吃，忠言也不一定非要逆耳，推心置腹，以情感人，犹如春风化雨，更能让人心悦诚服。我们应该用更适合更利于接受的方式去跟他人交流。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840480" y="441410"/>
            <a:ext cx="36004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课堂小结</a:t>
            </a:r>
            <a:endParaRPr lang="zh-CN" altLang="en-US" sz="6000" b="1" dirty="0" smtClean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285" y="2087195"/>
            <a:ext cx="10782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 algn="just">
              <a:spcAft>
                <a:spcPts val="0"/>
              </a:spcAft>
            </a:pPr>
            <a:r>
              <a:rPr lang="zh-CN" altLang="en-US" sz="4000" b="1" kern="100" dirty="0" smtClean="0">
                <a:latin typeface="+mn-ea"/>
                <a:cs typeface="Times New Roman" panose="02020603050405020304"/>
              </a:rPr>
              <a:t>审题，就是给写作指明方向，明确选材的边界。</a:t>
            </a:r>
            <a:endParaRPr lang="en-US" altLang="zh-CN" sz="4000" b="1" kern="100" dirty="0" smtClean="0">
              <a:latin typeface="+mn-ea"/>
              <a:cs typeface="Times New Roman" panose="020206030504050203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285" y="3142565"/>
            <a:ext cx="10782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 algn="just">
              <a:spcAft>
                <a:spcPts val="0"/>
              </a:spcAft>
            </a:pPr>
            <a:r>
              <a:rPr lang="zh-CN" altLang="en-US" sz="4000" b="1" kern="100" dirty="0">
                <a:latin typeface="+mn-ea"/>
                <a:cs typeface="Times New Roman" panose="02020603050405020304"/>
              </a:rPr>
              <a:t>立意</a:t>
            </a:r>
            <a:r>
              <a:rPr lang="zh-CN" altLang="en-US" sz="4000" b="1" kern="100" dirty="0" smtClean="0">
                <a:latin typeface="+mn-ea"/>
                <a:cs typeface="Times New Roman" panose="02020603050405020304"/>
              </a:rPr>
              <a:t>，就是要赋予作文一双有灵魂的眼睛。</a:t>
            </a:r>
            <a:endParaRPr lang="en-US" altLang="zh-CN" sz="4000" b="1" kern="100" dirty="0" smtClean="0">
              <a:latin typeface="+mn-ea"/>
              <a:cs typeface="Times New Roman" panose="020206030504050203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201983" y="381752"/>
            <a:ext cx="2770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课后作业</a:t>
            </a:r>
            <a:endParaRPr lang="zh-CN" altLang="en-US" sz="4800" b="1" dirty="0" smtClean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285" y="2762250"/>
            <a:ext cx="1087755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 algn="just">
              <a:spcAft>
                <a:spcPts val="0"/>
              </a:spcAft>
            </a:pPr>
            <a:r>
              <a:rPr lang="en-US" altLang="zh-CN" sz="32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1</a:t>
            </a:r>
            <a:r>
              <a:rPr lang="zh-CN" altLang="en-US" sz="32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、岁月的流逝，带给我们每一个人一份礼物。健康的身体、丰富的学识是礼物，难忘的经历、深刻的教训也是礼物</a:t>
            </a:r>
            <a:r>
              <a:rPr lang="en-US" altLang="zh-CN" sz="32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……</a:t>
            </a:r>
            <a:r>
              <a:rPr lang="zh-CN" altLang="en-US" sz="32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这些礼物，无不成为我们人生道路上一笔珍贵的财富。</a:t>
            </a:r>
            <a:endParaRPr lang="en-US" altLang="zh-CN" sz="3200" b="1" kern="10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  <a:p>
            <a:pPr indent="304800" algn="just">
              <a:spcAft>
                <a:spcPts val="0"/>
              </a:spcAft>
            </a:pPr>
            <a:r>
              <a:rPr lang="zh-CN" altLang="en-US" sz="32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请以“</a:t>
            </a:r>
            <a:r>
              <a:rPr lang="zh-CN" altLang="en-US" sz="3200" b="1" kern="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岁月的礼物</a:t>
            </a:r>
            <a:r>
              <a:rPr lang="zh-CN" altLang="en-US" sz="32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”为题，写一篇不少于</a:t>
            </a:r>
            <a:r>
              <a:rPr lang="en-US" altLang="zh-CN" sz="32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600</a:t>
            </a:r>
            <a:r>
              <a:rPr lang="zh-CN" altLang="en-US" sz="32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字的记叙文。</a:t>
            </a:r>
            <a:endParaRPr lang="en-US" altLang="zh-CN" sz="3200" b="1" kern="10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285" y="5057775"/>
            <a:ext cx="108775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04800" algn="just">
              <a:spcAft>
                <a:spcPts val="0"/>
              </a:spcAft>
            </a:pPr>
            <a:r>
              <a:rPr lang="en-US" altLang="zh-CN" sz="3200" b="1" kern="100" smtClean="0">
                <a:latin typeface="+mn-ea"/>
                <a:cs typeface="Times New Roman" panose="02020603050405020304"/>
              </a:rPr>
              <a:t>2</a:t>
            </a:r>
            <a:r>
              <a:rPr lang="zh-CN" altLang="en-US" sz="3200" b="1" kern="100" smtClean="0">
                <a:latin typeface="+mn-ea"/>
                <a:cs typeface="Times New Roman" panose="02020603050405020304"/>
              </a:rPr>
              <a:t>、</a:t>
            </a:r>
            <a:r>
              <a:rPr lang="zh-CN" altLang="en-US" sz="3200" b="1" kern="100" smtClean="0">
                <a:latin typeface="+mn-ea"/>
                <a:ea typeface="楷体" panose="02010609060101010101" pitchFamily="49" charset="-122"/>
                <a:cs typeface="Times New Roman" panose="02020603050405020304"/>
              </a:rPr>
              <a:t>请以“</a:t>
            </a:r>
            <a:r>
              <a:rPr lang="zh-CN" altLang="en-US" sz="3200" b="1" kern="100" smtClean="0">
                <a:solidFill>
                  <a:srgbClr val="FF0000"/>
                </a:solidFill>
                <a:latin typeface="+mn-ea"/>
                <a:ea typeface="楷体" panose="02010609060101010101" pitchFamily="49" charset="-122"/>
                <a:cs typeface="Times New Roman" panose="02020603050405020304"/>
              </a:rPr>
              <a:t>阅读</a:t>
            </a:r>
            <a:r>
              <a:rPr lang="en-US" altLang="zh-CN" sz="3200" b="1" kern="100" smtClean="0">
                <a:solidFill>
                  <a:srgbClr val="FF0000"/>
                </a:solidFill>
                <a:latin typeface="+mn-ea"/>
                <a:ea typeface="楷体" panose="02010609060101010101" pitchFamily="49" charset="-122"/>
                <a:cs typeface="Times New Roman" panose="02020603050405020304"/>
              </a:rPr>
              <a:t>____________</a:t>
            </a:r>
            <a:r>
              <a:rPr lang="zh-CN" altLang="en-US" sz="3200" b="1" kern="100" smtClean="0">
                <a:latin typeface="+mn-ea"/>
                <a:ea typeface="楷体" panose="02010609060101010101" pitchFamily="49" charset="-122"/>
                <a:cs typeface="Times New Roman" panose="02020603050405020304"/>
              </a:rPr>
              <a:t>”为题，写一篇不少于</a:t>
            </a:r>
            <a:r>
              <a:rPr lang="en-US" altLang="zh-CN" sz="3200" b="1" kern="100" smtClean="0">
                <a:latin typeface="+mn-ea"/>
                <a:ea typeface="楷体" panose="02010609060101010101" pitchFamily="49" charset="-122"/>
                <a:cs typeface="Times New Roman" panose="02020603050405020304"/>
              </a:rPr>
              <a:t>600</a:t>
            </a:r>
            <a:r>
              <a:rPr lang="zh-CN" altLang="en-US" sz="3200" b="1" kern="100" smtClean="0">
                <a:latin typeface="+mn-ea"/>
                <a:ea typeface="楷体" panose="02010609060101010101" pitchFamily="49" charset="-122"/>
                <a:cs typeface="Times New Roman" panose="02020603050405020304"/>
              </a:rPr>
              <a:t>字的文章。（文体自选，诗歌除外）</a:t>
            </a:r>
            <a:endParaRPr lang="en-US" altLang="zh-CN" sz="3200" b="1" kern="10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1950" y="1428750"/>
            <a:ext cx="114871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在以下两题中任选一题，认真审题，根据你对题目含义的理解，拟出多个主题，从中筛选出一个自己感受最深，且比较新颖的主题，构思成文。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7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201983" y="381752"/>
            <a:ext cx="2770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作业指导</a:t>
            </a:r>
            <a:endParaRPr lang="zh-CN" altLang="en-US" sz="4800" b="1" dirty="0" smtClean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1950" y="1428750"/>
            <a:ext cx="1153371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</a:t>
            </a:r>
            <a:r>
              <a:rPr lang="zh-CN" altLang="en-US" sz="2800" dirty="0" smtClean="0"/>
              <a:t>、“岁月的礼物”中关键词是“礼物”，</a:t>
            </a:r>
            <a:r>
              <a:rPr lang="zh-CN" altLang="en-US" sz="2800" smtClean="0"/>
              <a:t>通</a:t>
            </a:r>
            <a:r>
              <a:rPr lang="zh-CN" altLang="en-US" sz="2800" smtClean="0"/>
              <a:t>过审导</a:t>
            </a:r>
            <a:r>
              <a:rPr lang="zh-CN" altLang="en-US" sz="2800" dirty="0" smtClean="0"/>
              <a:t>语，我们可以知道，这里的“礼物”不能仅限于表层含义，而应该深挖其比喻义，只要在我们成长过程中对我们有促进作用的元素都可以视为“岁月”给我们的“礼物”。如“心灵的启示”“难忘的经历”“真挚的情感”等。</a:t>
            </a:r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371737" y="3779068"/>
            <a:ext cx="1133929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2</a:t>
            </a:r>
            <a:r>
              <a:rPr lang="zh-CN" altLang="en-US" sz="2800" dirty="0" smtClean="0"/>
              <a:t>、“阅读</a:t>
            </a:r>
            <a:r>
              <a:rPr lang="en-US" altLang="zh-CN" sz="2800" dirty="0" smtClean="0"/>
              <a:t>__________</a:t>
            </a:r>
            <a:r>
              <a:rPr lang="zh-CN" altLang="en-US" sz="2800" dirty="0" smtClean="0"/>
              <a:t>”中关键词是“阅读”，可以阅读一本书，写出这本书给你心灵的滋养；可以阅读人物，骨肉至亲、古今圣贤、社会群体，都可以成为阅读的对象，写出人物对你成长的帮助；还可以阅读山水树木、花鸟鱼虫、小街小巷，体悟自然或者人文景物给自己的感悟。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746734" y="1108598"/>
            <a:ext cx="44352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</a:rPr>
              <a:t>如何“审题”？</a:t>
            </a:r>
            <a:endParaRPr lang="zh-CN" altLang="en-US" sz="4800" b="1" smtClean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70811" y="2249984"/>
            <a:ext cx="5668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solidFill>
                  <a:srgbClr val="FFFF00"/>
                </a:solidFill>
              </a:rPr>
              <a:t>一</a:t>
            </a:r>
            <a:r>
              <a:rPr lang="zh-CN" altLang="en-US" sz="4400" b="1" smtClean="0">
                <a:solidFill>
                  <a:srgbClr val="FFFF00"/>
                </a:solidFill>
              </a:rPr>
              <a:t>、</a:t>
            </a:r>
            <a:r>
              <a:rPr lang="zh-CN" altLang="en-US" sz="4400" b="1" smtClean="0">
                <a:solidFill>
                  <a:srgbClr val="FFFF00"/>
                </a:solidFill>
              </a:rPr>
              <a:t>审</a:t>
            </a:r>
            <a:r>
              <a:rPr lang="zh-CN" altLang="en-US" sz="4400" b="1" smtClean="0">
                <a:solidFill>
                  <a:srgbClr val="FFFF00"/>
                </a:solidFill>
              </a:rPr>
              <a:t>导</a:t>
            </a:r>
            <a:r>
              <a:rPr lang="zh-CN" altLang="en-US" sz="4400" b="1" smtClean="0">
                <a:solidFill>
                  <a:srgbClr val="FFFF00"/>
                </a:solidFill>
              </a:rPr>
              <a:t>语，明方向。</a:t>
            </a:r>
            <a:endParaRPr lang="zh-CN" altLang="en-US" sz="4400" b="1" smtClean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0336" y="3288209"/>
            <a:ext cx="5668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solidFill>
                  <a:srgbClr val="FFFF00"/>
                </a:solidFill>
              </a:rPr>
              <a:t>二</a:t>
            </a:r>
            <a:r>
              <a:rPr lang="zh-CN" altLang="en-US" sz="4400" b="1" smtClean="0">
                <a:solidFill>
                  <a:srgbClr val="FFFF00"/>
                </a:solidFill>
              </a:rPr>
              <a:t>、审标</a:t>
            </a:r>
            <a:r>
              <a:rPr lang="zh-CN" altLang="en-US" sz="4400" b="1" smtClean="0">
                <a:solidFill>
                  <a:srgbClr val="FFFF00"/>
                </a:solidFill>
              </a:rPr>
              <a:t>题，明题意。</a:t>
            </a:r>
            <a:endParaRPr lang="zh-CN" altLang="en-US" sz="4400" b="1" smtClean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61286" y="4421684"/>
            <a:ext cx="5668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solidFill>
                  <a:srgbClr val="FFFF00"/>
                </a:solidFill>
              </a:rPr>
              <a:t>三</a:t>
            </a:r>
            <a:r>
              <a:rPr lang="zh-CN" altLang="en-US" sz="4400" b="1" smtClean="0">
                <a:solidFill>
                  <a:srgbClr val="FFFF00"/>
                </a:solidFill>
              </a:rPr>
              <a:t>、审要</a:t>
            </a:r>
            <a:r>
              <a:rPr lang="zh-CN" altLang="en-US" sz="4400" b="1" smtClean="0">
                <a:solidFill>
                  <a:srgbClr val="FFFF00"/>
                </a:solidFill>
              </a:rPr>
              <a:t>求，明范围。</a:t>
            </a:r>
            <a:endParaRPr lang="zh-CN" altLang="en-US" sz="4400" b="1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803634" y="352336"/>
            <a:ext cx="71306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</a:rPr>
              <a:t>一</a:t>
            </a:r>
            <a:r>
              <a:rPr lang="zh-CN" altLang="en-US" sz="4800" b="1" smtClean="0">
                <a:solidFill>
                  <a:srgbClr val="FF0000"/>
                </a:solidFill>
              </a:rPr>
              <a:t>、审导</a:t>
            </a:r>
            <a:r>
              <a:rPr lang="zh-CN" altLang="en-US" sz="4800" b="1" smtClean="0">
                <a:solidFill>
                  <a:srgbClr val="FF0000"/>
                </a:solidFill>
              </a:rPr>
              <a:t>语，明方向。</a:t>
            </a:r>
            <a:endParaRPr lang="zh-CN" altLang="en-US" sz="4800" b="1" smtClean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16" y="1283514"/>
            <a:ext cx="11538473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        走进自然，阳光、泥土、野花</a:t>
            </a:r>
            <a:r>
              <a:rPr lang="en-US" altLang="zh-CN" sz="2400" b="1" smtClean="0"/>
              <a:t>……</a:t>
            </a:r>
            <a:r>
              <a:rPr lang="zh-CN" altLang="en-US" sz="2400" b="1" smtClean="0"/>
              <a:t>哇，好香！推开家门，爸爸的饭菜，妈妈的唠叨</a:t>
            </a:r>
            <a:r>
              <a:rPr lang="en-US" altLang="zh-CN" sz="2400" b="1" smtClean="0"/>
              <a:t>……</a:t>
            </a:r>
            <a:r>
              <a:rPr lang="zh-CN" altLang="en-US" sz="2400" b="1" smtClean="0"/>
              <a:t>哇，好香！一杯奶茶，一本新书，一个自由的午后</a:t>
            </a:r>
            <a:r>
              <a:rPr lang="en-US" altLang="zh-CN" sz="2400" b="1" smtClean="0"/>
              <a:t>……</a:t>
            </a:r>
            <a:r>
              <a:rPr lang="zh-CN" altLang="en-US" sz="2400" b="1" smtClean="0"/>
              <a:t>生活中，到处充溢着沁人心脾的芬芳。请你以“</a:t>
            </a:r>
            <a:r>
              <a:rPr lang="zh-CN" altLang="en-US" sz="2400" b="1" smtClean="0">
                <a:solidFill>
                  <a:srgbClr val="FF0000"/>
                </a:solidFill>
              </a:rPr>
              <a:t>哇，好香</a:t>
            </a:r>
            <a:r>
              <a:rPr lang="zh-CN" altLang="en-US" sz="2400" b="1" smtClean="0"/>
              <a:t>”为题，写一篇记叙文。（湖北荆州卷）</a:t>
            </a:r>
            <a:endParaRPr lang="zh-CN" altLang="en-US" sz="2400" b="1" smtClean="0"/>
          </a:p>
        </p:txBody>
      </p:sp>
      <p:sp>
        <p:nvSpPr>
          <p:cNvPr id="10" name="矩形 9"/>
          <p:cNvSpPr/>
          <p:nvPr/>
        </p:nvSpPr>
        <p:spPr>
          <a:xfrm>
            <a:off x="918688" y="2824105"/>
            <a:ext cx="98695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200" b="1" smtClean="0">
                <a:solidFill>
                  <a:srgbClr val="FFFF00"/>
                </a:solidFill>
              </a:rPr>
              <a:t>自然之香（一缕幽香承载着一段美好的回忆）</a:t>
            </a:r>
            <a:endParaRPr lang="zh-CN" altLang="en-US" sz="3200" b="1" kern="100" smtClean="0">
              <a:solidFill>
                <a:srgbClr val="FFFF00"/>
              </a:solidFill>
              <a:latin typeface="宋体" panose="02010600030101010101" pitchFamily="2" charset="-122"/>
              <a:cs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0298" y="4076671"/>
            <a:ext cx="83930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/>
            <a:r>
              <a:rPr lang="zh-CN" altLang="en-US" sz="3200" b="1" smtClean="0">
                <a:solidFill>
                  <a:srgbClr val="FFFF00"/>
                </a:solidFill>
              </a:rPr>
              <a:t>食物之香（舌尖上的美味与人情的缠绕）</a:t>
            </a:r>
            <a:endParaRPr lang="zh-CN" altLang="en-US" sz="3200" b="1" smtClean="0">
              <a:solidFill>
                <a:srgbClr val="FFFF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2310" y="3464653"/>
            <a:ext cx="93206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/>
            <a:r>
              <a:rPr lang="zh-CN" altLang="en-US" sz="3200" b="1" smtClean="0">
                <a:solidFill>
                  <a:srgbClr val="FFFF00"/>
                </a:solidFill>
              </a:rPr>
              <a:t>亲情之香（我们的生命在爱的河流中长青）</a:t>
            </a:r>
            <a:endParaRPr lang="zh-CN" altLang="en-US" sz="3200" b="1" smtClean="0">
              <a:solidFill>
                <a:srgbClr val="FFFF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8610" y="4689446"/>
            <a:ext cx="74284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/>
            <a:r>
              <a:rPr lang="zh-CN" altLang="en-US" sz="3200" b="1" smtClean="0">
                <a:solidFill>
                  <a:srgbClr val="FFFF00"/>
                </a:solidFill>
              </a:rPr>
              <a:t>书  之  香（一本好书浸润一个灵魂）</a:t>
            </a:r>
            <a:endParaRPr lang="zh-CN" altLang="en-US" sz="3200" b="1" smtClean="0">
              <a:solidFill>
                <a:srgbClr val="FFFF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28396" y="5269685"/>
            <a:ext cx="91551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/>
            <a:r>
              <a:rPr lang="zh-CN" altLang="en-US" sz="3200" b="1" smtClean="0">
                <a:solidFill>
                  <a:srgbClr val="FFFF00"/>
                </a:solidFill>
              </a:rPr>
              <a:t>生活之香（平淡中见真情，细微处嗅芬芳）</a:t>
            </a:r>
            <a:endParaRPr lang="zh-CN" altLang="en-US" sz="3200" b="1" smtClean="0">
              <a:solidFill>
                <a:srgbClr val="FFFF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04627" y="5875091"/>
            <a:ext cx="91551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/>
            <a:r>
              <a:rPr lang="zh-CN" altLang="en-US" sz="3200" b="1" smtClean="0">
                <a:solidFill>
                  <a:srgbClr val="FFFF00"/>
                </a:solidFill>
              </a:rPr>
              <a:t>人格之香（人性如花，芳香永驻）</a:t>
            </a:r>
            <a:r>
              <a:rPr lang="en-US" altLang="zh-CN" sz="3200" b="1" smtClean="0">
                <a:solidFill>
                  <a:srgbClr val="FFFF00"/>
                </a:solidFill>
              </a:rPr>
              <a:t>……</a:t>
            </a:r>
            <a:endParaRPr lang="zh-CN" altLang="en-US" sz="3200" b="1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2" grpId="0"/>
      <p:bldP spid="13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803634" y="352336"/>
            <a:ext cx="71306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</a:rPr>
              <a:t>一</a:t>
            </a:r>
            <a:r>
              <a:rPr lang="zh-CN" altLang="en-US" sz="4800" b="1" smtClean="0">
                <a:solidFill>
                  <a:srgbClr val="FF0000"/>
                </a:solidFill>
              </a:rPr>
              <a:t>、审导</a:t>
            </a:r>
            <a:r>
              <a:rPr lang="zh-CN" altLang="en-US" sz="4800" b="1" smtClean="0">
                <a:solidFill>
                  <a:srgbClr val="FF0000"/>
                </a:solidFill>
              </a:rPr>
              <a:t>语，明方向。</a:t>
            </a:r>
            <a:endParaRPr lang="zh-CN" altLang="en-US" sz="4800" b="1" smtClean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16" y="1241569"/>
            <a:ext cx="11538473" cy="19389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        在日常生活中，用扫帚“扫一扫”，就可以除去尘土，清洁卫生；用正能量“扫一扫”，就可以端正“三观”，净化心灵；用手机“扫一扫”，就能添加好友、购买车票、浏览网页、翻译识别、共享用车、下载手机应用等。“扫一扫”为大家带来便利的同时，也存在安全隐患。</a:t>
            </a:r>
            <a:endParaRPr lang="en-US" altLang="zh-CN" sz="2400" b="1" smtClean="0"/>
          </a:p>
          <a:p>
            <a:r>
              <a:rPr lang="zh-CN" altLang="en-US" sz="2400" b="1" smtClean="0"/>
              <a:t>        请以“</a:t>
            </a:r>
            <a:r>
              <a:rPr lang="zh-CN" altLang="en-US" sz="2400" b="1" smtClean="0">
                <a:solidFill>
                  <a:srgbClr val="FF0000"/>
                </a:solidFill>
              </a:rPr>
              <a:t>扫一扫</a:t>
            </a:r>
            <a:r>
              <a:rPr lang="zh-CN" altLang="en-US" sz="2400" b="1" smtClean="0"/>
              <a:t>”为题，写一篇文章。（苏州吴中、吴江、相城区一模卷）</a:t>
            </a:r>
            <a:endParaRPr lang="zh-CN" altLang="en-US" sz="2400" b="1" smtClean="0"/>
          </a:p>
        </p:txBody>
      </p:sp>
      <p:sp>
        <p:nvSpPr>
          <p:cNvPr id="10" name="矩形 9"/>
          <p:cNvSpPr/>
          <p:nvPr/>
        </p:nvSpPr>
        <p:spPr>
          <a:xfrm>
            <a:off x="180947" y="3386168"/>
            <a:ext cx="113371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2800" b="1" smtClean="0">
                <a:solidFill>
                  <a:srgbClr val="FFFF00"/>
                </a:solidFill>
              </a:rPr>
              <a:t>“扫一扫”，用劳动把我们的生活环境变成一副青山绿水图。</a:t>
            </a:r>
            <a:endParaRPr lang="zh-CN" altLang="en-US" sz="2800" b="1" smtClean="0">
              <a:solidFill>
                <a:srgbClr val="FFFF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0948" y="4026716"/>
            <a:ext cx="121956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/>
            <a:r>
              <a:rPr lang="zh-CN" altLang="en-US" sz="2800" b="1" smtClean="0">
                <a:solidFill>
                  <a:srgbClr val="FFFF00"/>
                </a:solidFill>
              </a:rPr>
              <a:t>“扫一扫”，就是拔除心灵杂草，思想的洗礼，心灵的净化。</a:t>
            </a:r>
            <a:endParaRPr lang="zh-CN" altLang="en-US" sz="2800" b="1" smtClean="0">
              <a:solidFill>
                <a:srgbClr val="FFFF00"/>
              </a:solidFill>
            </a:endParaRPr>
          </a:p>
          <a:p>
            <a:pPr indent="304800" algn="just"/>
            <a:endParaRPr lang="zh-CN" altLang="en-US" sz="2800" b="1" smtClean="0">
              <a:solidFill>
                <a:srgbClr val="FFFF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5780" y="4706224"/>
            <a:ext cx="12195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/>
            <a:r>
              <a:rPr lang="zh-CN" altLang="en-US" sz="2800" b="1" smtClean="0">
                <a:solidFill>
                  <a:srgbClr val="FFFF00"/>
                </a:solidFill>
              </a:rPr>
              <a:t>“扫一扫”，带来便利的同时，消费者也要提高扫码的安全意识。</a:t>
            </a:r>
            <a:endParaRPr lang="zh-CN" altLang="en-US" sz="2800" b="1" smtClean="0">
              <a:solidFill>
                <a:srgbClr val="FFFF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61506" y="5335398"/>
            <a:ext cx="121947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/>
            <a:r>
              <a:rPr lang="zh-CN" altLang="en-US" sz="2800" b="1" smtClean="0">
                <a:solidFill>
                  <a:srgbClr val="FFFF00"/>
                </a:solidFill>
              </a:rPr>
              <a:t>   和同学相处要“扫一扫”，不过度计较，懂得合作与宽容；和父母相处要“扫一扫”，不过度依赖，不过度索取，懂得理解和感恩；</a:t>
            </a:r>
            <a:r>
              <a:rPr lang="en-US" altLang="zh-CN" sz="2800" b="1" smtClean="0">
                <a:solidFill>
                  <a:srgbClr val="FFFF00"/>
                </a:solidFill>
              </a:rPr>
              <a:t>……</a:t>
            </a:r>
            <a:endParaRPr lang="zh-CN" altLang="en-US" sz="2800" b="1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2" grpId="0"/>
      <p:bldP spid="13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803634" y="352336"/>
            <a:ext cx="71306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</a:rPr>
              <a:t>二</a:t>
            </a:r>
            <a:r>
              <a:rPr lang="zh-CN" altLang="en-US" sz="4800" b="1" smtClean="0">
                <a:solidFill>
                  <a:srgbClr val="FF0000"/>
                </a:solidFill>
              </a:rPr>
              <a:t>、审标</a:t>
            </a:r>
            <a:r>
              <a:rPr lang="zh-CN" altLang="en-US" sz="4800" b="1" smtClean="0">
                <a:solidFill>
                  <a:srgbClr val="FF0000"/>
                </a:solidFill>
              </a:rPr>
              <a:t>题，明题意。</a:t>
            </a:r>
            <a:endParaRPr lang="zh-CN" altLang="en-US" sz="4800" b="1" smtClean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7704" y="1320800"/>
            <a:ext cx="11665550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        我们都是平凡的人，我们所经历的事大多是平常的小事，但我们若深入观察，仔细领悟，会发现在凡人小事的背后， 其实也有很多令我们感动或者让我们深思的东西。</a:t>
            </a:r>
            <a:endParaRPr lang="zh-CN" altLang="en-US" sz="2400" b="1" smtClean="0"/>
          </a:p>
          <a:p>
            <a:r>
              <a:rPr lang="zh-CN" altLang="en-US" sz="2400" b="1" smtClean="0"/>
              <a:t>        请以“</a:t>
            </a:r>
            <a:r>
              <a:rPr lang="zh-CN" altLang="en-US" sz="2400" b="1" smtClean="0">
                <a:solidFill>
                  <a:srgbClr val="FF0000"/>
                </a:solidFill>
              </a:rPr>
              <a:t>凡人小事的背后</a:t>
            </a:r>
            <a:r>
              <a:rPr lang="zh-CN" altLang="en-US" sz="2400" b="1" smtClean="0"/>
              <a:t>”为题写一篇文章。（湖南长沙卷）</a:t>
            </a:r>
            <a:endParaRPr lang="zh-CN" altLang="en-US" sz="2400" b="1"/>
          </a:p>
        </p:txBody>
      </p:sp>
      <p:sp>
        <p:nvSpPr>
          <p:cNvPr id="10" name="矩形 9"/>
          <p:cNvSpPr/>
          <p:nvPr/>
        </p:nvSpPr>
        <p:spPr>
          <a:xfrm>
            <a:off x="288474" y="5364760"/>
            <a:ext cx="114124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/>
            <a:r>
              <a:rPr lang="zh-CN" altLang="en-US" sz="3200" b="1" dirty="0" smtClean="0">
                <a:solidFill>
                  <a:srgbClr val="FFFF00"/>
                </a:solidFill>
              </a:rPr>
              <a:t>“背后”</a:t>
            </a:r>
            <a:r>
              <a:rPr lang="zh-CN" altLang="en-US" sz="3200" b="1" dirty="0" smtClean="0"/>
              <a:t>题眼，从平凡的人物和事件中去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挖掘“不平凡”</a:t>
            </a:r>
            <a:r>
              <a:rPr lang="zh-CN" altLang="en-US" sz="3200" b="1" dirty="0" smtClean="0"/>
              <a:t>。</a:t>
            </a:r>
            <a:endParaRPr lang="zh-CN" altLang="en-US" sz="3200" b="1" dirty="0" smtClean="0"/>
          </a:p>
        </p:txBody>
      </p:sp>
      <p:sp>
        <p:nvSpPr>
          <p:cNvPr id="21" name="矩形 20"/>
          <p:cNvSpPr/>
          <p:nvPr/>
        </p:nvSpPr>
        <p:spPr>
          <a:xfrm>
            <a:off x="185920" y="2840988"/>
            <a:ext cx="5925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200" b="1" dirty="0" smtClean="0">
                <a:solidFill>
                  <a:srgbClr val="FFFF00"/>
                </a:solidFill>
              </a:rPr>
              <a:t>“凡人”</a:t>
            </a:r>
            <a:r>
              <a:rPr lang="zh-CN" altLang="en-US" sz="3200" b="1" dirty="0" smtClean="0"/>
              <a:t>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小人物、普</a:t>
            </a:r>
            <a:r>
              <a:rPr lang="zh-CN" altLang="en-US" sz="3200" b="1" smtClean="0">
                <a:solidFill>
                  <a:srgbClr val="FFFF00"/>
                </a:solidFill>
              </a:rPr>
              <a:t>通人。</a:t>
            </a:r>
            <a:endParaRPr lang="en-US" altLang="zh-CN" sz="3200" b="1" dirty="0" smtClean="0"/>
          </a:p>
        </p:txBody>
      </p:sp>
      <p:sp>
        <p:nvSpPr>
          <p:cNvPr id="22" name="矩形 21"/>
          <p:cNvSpPr/>
          <p:nvPr/>
        </p:nvSpPr>
        <p:spPr>
          <a:xfrm>
            <a:off x="297847" y="3791125"/>
            <a:ext cx="114030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/>
            <a:r>
              <a:rPr lang="zh-CN" altLang="en-US" sz="3200" b="1" dirty="0" smtClean="0">
                <a:solidFill>
                  <a:srgbClr val="FFFF00"/>
                </a:solidFill>
              </a:rPr>
              <a:t>“小事”</a:t>
            </a:r>
            <a:r>
              <a:rPr lang="zh-CN" altLang="en-US" sz="3200" b="1" dirty="0" smtClean="0"/>
              <a:t> 选取的素材是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看似微不足道，不值一提的事</a:t>
            </a:r>
            <a:r>
              <a:rPr lang="zh-CN" altLang="en-US" sz="3200" b="1" dirty="0" smtClean="0"/>
              <a:t>，但能够让我们的思想有所触动，能给我们心灵的启示。</a:t>
            </a:r>
            <a:endParaRPr lang="zh-CN" altLang="en-US" sz="3200" b="1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803634" y="352336"/>
            <a:ext cx="71306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</a:rPr>
              <a:t>二</a:t>
            </a:r>
            <a:r>
              <a:rPr lang="zh-CN" altLang="en-US" sz="4800" b="1" smtClean="0">
                <a:solidFill>
                  <a:srgbClr val="FF0000"/>
                </a:solidFill>
              </a:rPr>
              <a:t>、审标</a:t>
            </a:r>
            <a:r>
              <a:rPr lang="zh-CN" altLang="en-US" sz="4800" b="1" smtClean="0">
                <a:solidFill>
                  <a:srgbClr val="FF0000"/>
                </a:solidFill>
              </a:rPr>
              <a:t>题，明题意。</a:t>
            </a:r>
            <a:endParaRPr lang="zh-CN" altLang="en-US" sz="4800" b="1" smtClean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61495" y="1597907"/>
            <a:ext cx="9702915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smtClean="0"/>
              <a:t>请以“</a:t>
            </a:r>
            <a:r>
              <a:rPr lang="zh-CN" altLang="en-US" sz="3200" b="1" smtClean="0">
                <a:solidFill>
                  <a:srgbClr val="FF0000"/>
                </a:solidFill>
              </a:rPr>
              <a:t>终于有悟</a:t>
            </a:r>
            <a:r>
              <a:rPr lang="zh-CN" altLang="en-US" sz="3200" b="1" smtClean="0"/>
              <a:t>”为题写一篇文章。（泰州姜堰区）</a:t>
            </a:r>
            <a:endParaRPr lang="zh-CN" altLang="en-US" sz="3200" b="1"/>
          </a:p>
        </p:txBody>
      </p:sp>
      <p:sp>
        <p:nvSpPr>
          <p:cNvPr id="21" name="矩形 20"/>
          <p:cNvSpPr/>
          <p:nvPr/>
        </p:nvSpPr>
        <p:spPr>
          <a:xfrm>
            <a:off x="184558" y="2676088"/>
            <a:ext cx="1179492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04800" algn="just"/>
            <a:r>
              <a:rPr lang="zh-CN" altLang="en-US" sz="3200" b="1" smtClean="0">
                <a:solidFill>
                  <a:srgbClr val="FFFF00"/>
                </a:solidFill>
              </a:rPr>
              <a:t>“终</a:t>
            </a:r>
            <a:r>
              <a:rPr lang="zh-CN" altLang="en-US" sz="3200" b="1" smtClean="0">
                <a:solidFill>
                  <a:srgbClr val="FFFF00"/>
                </a:solidFill>
              </a:rPr>
              <a:t>于”</a:t>
            </a:r>
            <a:r>
              <a:rPr lang="zh-CN" altLang="en-US" sz="3200" b="1" smtClean="0"/>
              <a:t>文</a:t>
            </a:r>
            <a:r>
              <a:rPr lang="zh-CN" altLang="en-US" sz="3200" b="1" smtClean="0"/>
              <a:t>章要写</a:t>
            </a:r>
            <a:r>
              <a:rPr lang="zh-CN" altLang="en-US" sz="3200" b="1" smtClean="0">
                <a:solidFill>
                  <a:srgbClr val="FFFF00"/>
                </a:solidFill>
              </a:rPr>
              <a:t>无悟</a:t>
            </a:r>
            <a:r>
              <a:rPr lang="en-US" altLang="zh-CN" sz="3200" b="1" smtClean="0">
                <a:solidFill>
                  <a:srgbClr val="FFFF00"/>
                </a:solidFill>
              </a:rPr>
              <a:t>——</a:t>
            </a:r>
            <a:r>
              <a:rPr lang="zh-CN" altLang="en-US" sz="3200" b="1" smtClean="0">
                <a:solidFill>
                  <a:srgbClr val="FFFF00"/>
                </a:solidFill>
              </a:rPr>
              <a:t>有悟</a:t>
            </a:r>
            <a:r>
              <a:rPr lang="zh-CN" altLang="en-US" sz="3200" b="1" smtClean="0"/>
              <a:t>的过程，也就是“</a:t>
            </a:r>
            <a:r>
              <a:rPr lang="zh-CN" altLang="en-US" sz="3200" b="1" smtClean="0">
                <a:solidFill>
                  <a:srgbClr val="FFFF00"/>
                </a:solidFill>
              </a:rPr>
              <a:t>如何悟出</a:t>
            </a:r>
            <a:r>
              <a:rPr lang="zh-CN" altLang="en-US" sz="3200" b="1" smtClean="0"/>
              <a:t>”的。</a:t>
            </a:r>
            <a:endParaRPr lang="en-US" altLang="zh-CN" sz="3200" b="1" dirty="0" smtClean="0"/>
          </a:p>
        </p:txBody>
      </p:sp>
      <p:sp>
        <p:nvSpPr>
          <p:cNvPr id="22" name="矩形 21"/>
          <p:cNvSpPr/>
          <p:nvPr/>
        </p:nvSpPr>
        <p:spPr>
          <a:xfrm>
            <a:off x="247513" y="3791125"/>
            <a:ext cx="11731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/>
            <a:r>
              <a:rPr lang="zh-CN" altLang="en-US" sz="3200" b="1" smtClean="0">
                <a:solidFill>
                  <a:srgbClr val="FFFF00"/>
                </a:solidFill>
              </a:rPr>
              <a:t>“悟”</a:t>
            </a:r>
            <a:r>
              <a:rPr lang="zh-CN" altLang="en-US" sz="3200" b="1" smtClean="0"/>
              <a:t> </a:t>
            </a:r>
            <a:r>
              <a:rPr lang="zh-CN" altLang="en-US" sz="3200" b="1" smtClean="0"/>
              <a:t>   文</a:t>
            </a:r>
            <a:r>
              <a:rPr lang="zh-CN" altLang="en-US" sz="3200" b="1" smtClean="0"/>
              <a:t>章要明确写出</a:t>
            </a:r>
            <a:r>
              <a:rPr lang="zh-CN" altLang="en-US" sz="3200" b="1" smtClean="0">
                <a:solidFill>
                  <a:srgbClr val="FFFF00"/>
                </a:solidFill>
              </a:rPr>
              <a:t>悟到了什么道理，</a:t>
            </a:r>
            <a:r>
              <a:rPr lang="zh-CN" altLang="en-US" sz="3200" b="1" smtClean="0"/>
              <a:t>有一定的</a:t>
            </a:r>
            <a:r>
              <a:rPr lang="zh-CN" altLang="en-US" sz="3200" b="1" smtClean="0">
                <a:solidFill>
                  <a:srgbClr val="FFFF00"/>
                </a:solidFill>
              </a:rPr>
              <a:t>思想性</a:t>
            </a:r>
            <a:r>
              <a:rPr lang="zh-CN" altLang="en-US" sz="3200" b="1" smtClean="0"/>
              <a:t>。</a:t>
            </a:r>
            <a:endParaRPr lang="zh-CN" altLang="en-US" sz="3200" b="1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803634" y="327169"/>
            <a:ext cx="71306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</a:rPr>
              <a:t>三</a:t>
            </a:r>
            <a:r>
              <a:rPr lang="zh-CN" altLang="en-US" sz="4800" b="1" smtClean="0">
                <a:solidFill>
                  <a:srgbClr val="FF0000"/>
                </a:solidFill>
              </a:rPr>
              <a:t>、审要</a:t>
            </a:r>
            <a:r>
              <a:rPr lang="zh-CN" altLang="en-US" sz="4800" b="1" smtClean="0">
                <a:solidFill>
                  <a:srgbClr val="FF0000"/>
                </a:solidFill>
              </a:rPr>
              <a:t>求，明范围。</a:t>
            </a:r>
            <a:endParaRPr lang="zh-CN" altLang="en-US" sz="4800" b="1" smtClean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7703" y="1211743"/>
            <a:ext cx="11774997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smtClean="0"/>
              <a:t>        2018</a:t>
            </a:r>
            <a:r>
              <a:rPr lang="zh-CN" altLang="en-US" sz="2400" b="1" smtClean="0"/>
              <a:t>，日新月异的年头；</a:t>
            </a:r>
            <a:r>
              <a:rPr lang="en-US" sz="2400" b="1" smtClean="0"/>
              <a:t>2018</a:t>
            </a:r>
            <a:r>
              <a:rPr lang="zh-CN" altLang="en-US" sz="2400" b="1" smtClean="0"/>
              <a:t>，气象万千的时代。请以“</a:t>
            </a:r>
            <a:r>
              <a:rPr lang="en-US" sz="2400" b="1" smtClean="0">
                <a:solidFill>
                  <a:srgbClr val="FF0000"/>
                </a:solidFill>
              </a:rPr>
              <a:t>______</a:t>
            </a:r>
            <a:r>
              <a:rPr lang="zh-CN" altLang="en-US" sz="2400" b="1" smtClean="0">
                <a:solidFill>
                  <a:srgbClr val="FF0000"/>
                </a:solidFill>
              </a:rPr>
              <a:t>在</a:t>
            </a:r>
            <a:r>
              <a:rPr lang="en-US" sz="2400" b="1" smtClean="0">
                <a:solidFill>
                  <a:srgbClr val="FF0000"/>
                </a:solidFill>
              </a:rPr>
              <a:t>2018</a:t>
            </a:r>
            <a:r>
              <a:rPr lang="zh-CN" altLang="en-US" sz="2400" b="1" smtClean="0"/>
              <a:t>”为题，发挥想象力，写一篇文章。（江苏南京卷）</a:t>
            </a:r>
            <a:endParaRPr lang="zh-CN" altLang="en-US" sz="2400" b="1" smtClean="0"/>
          </a:p>
          <a:p>
            <a:r>
              <a:rPr lang="zh-CN" altLang="en-US" sz="2400" b="1" smtClean="0"/>
              <a:t>        要求：①选择</a:t>
            </a:r>
            <a:r>
              <a:rPr lang="zh-CN" altLang="en-US" sz="2400" b="1" smtClean="0">
                <a:solidFill>
                  <a:srgbClr val="FFFF00"/>
                </a:solidFill>
              </a:rPr>
              <a:t>文学名著中的一个人物</a:t>
            </a:r>
            <a:r>
              <a:rPr lang="zh-CN" altLang="en-US" sz="2400" b="1" smtClean="0"/>
              <a:t>填在横线上，将题目补充完整；②不少于</a:t>
            </a:r>
            <a:r>
              <a:rPr lang="en-US" sz="2400" b="1" smtClean="0"/>
              <a:t>600</a:t>
            </a:r>
            <a:r>
              <a:rPr lang="zh-CN" altLang="en-US" sz="2400" b="1" smtClean="0"/>
              <a:t>字；③不得出现真实的校名、人名。</a:t>
            </a:r>
            <a:endParaRPr lang="zh-CN" altLang="en-US" sz="2400" b="1"/>
          </a:p>
        </p:txBody>
      </p:sp>
      <p:sp>
        <p:nvSpPr>
          <p:cNvPr id="10" name="矩形 9"/>
          <p:cNvSpPr/>
          <p:nvPr/>
        </p:nvSpPr>
        <p:spPr>
          <a:xfrm>
            <a:off x="296863" y="5004033"/>
            <a:ext cx="116658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/>
              <a:t>        在想象的过程中，人物既要有原作品中的时代烙印，又要有新时代的元素；既要有名著中的性格，又要有在新时代中新的成长变化。</a:t>
            </a:r>
            <a:endParaRPr lang="zh-CN" altLang="en-US" sz="3200" b="1"/>
          </a:p>
        </p:txBody>
      </p:sp>
      <p:sp>
        <p:nvSpPr>
          <p:cNvPr id="22" name="矩形 21"/>
          <p:cNvSpPr/>
          <p:nvPr/>
        </p:nvSpPr>
        <p:spPr>
          <a:xfrm>
            <a:off x="364959" y="2893502"/>
            <a:ext cx="1140308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/>
            <a:r>
              <a:rPr lang="zh-CN" altLang="en-US" sz="3200" b="1" smtClean="0"/>
              <a:t>     可以是课内学习的文学名著中的人物，也可以是自己拓展阅读中的文学名著中的人物。但如果考生没能抓住“文学名著”这个关键词，填上了“爱因斯坦”“李白”等，那就是没有</a:t>
            </a:r>
            <a:r>
              <a:rPr lang="zh-CN" altLang="en-US" sz="3200" b="1" smtClean="0">
                <a:solidFill>
                  <a:srgbClr val="FFFF00"/>
                </a:solidFill>
              </a:rPr>
              <a:t>关注到选材的边界</a:t>
            </a:r>
            <a:r>
              <a:rPr lang="zh-CN" altLang="en-US" sz="3200" b="1" smtClean="0"/>
              <a:t>，没有</a:t>
            </a:r>
            <a:r>
              <a:rPr lang="zh-CN" altLang="en-US" sz="3200" b="1" smtClean="0">
                <a:solidFill>
                  <a:srgbClr val="FFFF00"/>
                </a:solidFill>
              </a:rPr>
              <a:t>明确写作的范围</a:t>
            </a:r>
            <a:r>
              <a:rPr lang="zh-CN" altLang="en-US" sz="3200" b="1" smtClean="0"/>
              <a:t>。</a:t>
            </a:r>
            <a:endParaRPr lang="zh-CN" altLang="en-US" sz="3200" b="1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803634" y="327169"/>
            <a:ext cx="71306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solidFill>
                  <a:srgbClr val="FF0000"/>
                </a:solidFill>
              </a:rPr>
              <a:t>三</a:t>
            </a:r>
            <a:r>
              <a:rPr lang="zh-CN" altLang="en-US" sz="4800" b="1" smtClean="0">
                <a:solidFill>
                  <a:srgbClr val="FF0000"/>
                </a:solidFill>
              </a:rPr>
              <a:t>、审要</a:t>
            </a:r>
            <a:r>
              <a:rPr lang="zh-CN" altLang="en-US" sz="4800" b="1" smtClean="0">
                <a:solidFill>
                  <a:srgbClr val="FF0000"/>
                </a:solidFill>
              </a:rPr>
              <a:t>求，明范围。</a:t>
            </a:r>
            <a:endParaRPr lang="zh-CN" altLang="en-US" sz="4800" b="1" smtClean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4481" y="1354356"/>
            <a:ext cx="11774997" cy="11988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smtClean="0"/>
              <a:t>        </a:t>
            </a:r>
            <a:r>
              <a:rPr lang="zh-CN" altLang="en-US" sz="2400" b="1" smtClean="0"/>
              <a:t>请以“你是我生活的阳光”为题，写一篇文章。</a:t>
            </a:r>
            <a:endParaRPr lang="zh-CN" altLang="en-US" sz="2400" b="1" smtClean="0"/>
          </a:p>
          <a:p>
            <a:r>
              <a:rPr lang="zh-CN" altLang="en-US" sz="2400" b="1" smtClean="0"/>
              <a:t>        要求：①题目中的“你”，可以是</a:t>
            </a:r>
            <a:r>
              <a:rPr lang="zh-CN" altLang="en-US" sz="2400" b="1" smtClean="0">
                <a:solidFill>
                  <a:srgbClr val="FFFF00"/>
                </a:solidFill>
              </a:rPr>
              <a:t>生活中某个人</a:t>
            </a:r>
            <a:r>
              <a:rPr lang="zh-CN" altLang="en-US" sz="2400" b="1" smtClean="0"/>
              <a:t>，可以是</a:t>
            </a:r>
            <a:r>
              <a:rPr lang="zh-CN" altLang="en-US" sz="2400" b="1" smtClean="0">
                <a:solidFill>
                  <a:srgbClr val="FFFF00"/>
                </a:solidFill>
              </a:rPr>
              <a:t>一本书</a:t>
            </a:r>
            <a:r>
              <a:rPr lang="zh-CN" altLang="en-US" sz="2400" b="1" smtClean="0"/>
              <a:t>或</a:t>
            </a:r>
            <a:r>
              <a:rPr lang="zh-CN" altLang="en-US" sz="2400" b="1" smtClean="0">
                <a:solidFill>
                  <a:srgbClr val="FFFF00"/>
                </a:solidFill>
              </a:rPr>
              <a:t>书中某个人物</a:t>
            </a:r>
            <a:r>
              <a:rPr lang="zh-CN" altLang="en-US" sz="2400" b="1" smtClean="0"/>
              <a:t>；②请根据</a:t>
            </a:r>
            <a:r>
              <a:rPr lang="zh-CN" altLang="en-US" sz="2400" b="1" smtClean="0">
                <a:solidFill>
                  <a:srgbClr val="FFFF00"/>
                </a:solidFill>
              </a:rPr>
              <a:t>自己的生活经历或阅读体验</a:t>
            </a:r>
            <a:r>
              <a:rPr lang="zh-CN" altLang="en-US" sz="2400" b="1" smtClean="0"/>
              <a:t>来写作；③不得出现真实的人名、校名、地名。</a:t>
            </a:r>
            <a:endParaRPr lang="zh-CN" altLang="en-US" sz="2400" b="1"/>
          </a:p>
        </p:txBody>
      </p:sp>
      <p:sp>
        <p:nvSpPr>
          <p:cNvPr id="10" name="矩形 9"/>
          <p:cNvSpPr/>
          <p:nvPr/>
        </p:nvSpPr>
        <p:spPr>
          <a:xfrm>
            <a:off x="120694" y="4546374"/>
            <a:ext cx="116658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/>
              <a:t>        规定了叙述视角，必须是考生自己，而不是去写他人的生活。</a:t>
            </a:r>
            <a:endParaRPr lang="zh-CN" altLang="en-US" sz="3200" b="1"/>
          </a:p>
        </p:txBody>
      </p:sp>
      <p:sp>
        <p:nvSpPr>
          <p:cNvPr id="22" name="矩形 21"/>
          <p:cNvSpPr/>
          <p:nvPr/>
        </p:nvSpPr>
        <p:spPr>
          <a:xfrm>
            <a:off x="264291" y="3086449"/>
            <a:ext cx="114030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/>
            <a:r>
              <a:rPr lang="zh-CN" altLang="en-US" sz="3200" b="1" smtClean="0"/>
              <a:t>     规定了写作对象，这里的“你”不能理解成“音乐”、“旅行”“绘画”等。</a:t>
            </a:r>
            <a:endParaRPr lang="zh-CN" altLang="en-US" sz="3200" b="1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/>
      <p:bldP spid="22" grpId="0"/>
    </p:bldLst>
  </p:timing>
</p:sld>
</file>

<file path=ppt/tags/tag1.xml><?xml version="1.0" encoding="utf-8"?>
<p:tagLst xmlns:p="http://schemas.openxmlformats.org/presentationml/2006/main">
  <p:tag name="ISPRING_PRESENTATION_TITLE" val="企业员工团队时间管理技能培训课件PPT模板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TM04033921[[fn=花纹]]</Template>
  <TotalTime>0</TotalTime>
  <Words>3334</Words>
  <Application>WPS 演示</Application>
  <PresentationFormat>自定义</PresentationFormat>
  <Paragraphs>251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Times New Roman</vt:lpstr>
      <vt:lpstr>Rockwell</vt:lpstr>
      <vt:lpstr>Arial Unicode MS</vt:lpstr>
      <vt:lpstr>Bookman Old Style</vt:lpstr>
      <vt:lpstr>等线 Light</vt:lpstr>
      <vt:lpstr>等线</vt:lpstr>
      <vt:lpstr>Calibri</vt:lpstr>
      <vt:lpstr>楷体</vt:lpstr>
      <vt:lpstr>Damask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13184</dc:creator>
  <cp:lastModifiedBy>.</cp:lastModifiedBy>
  <cp:revision>224</cp:revision>
  <dcterms:created xsi:type="dcterms:W3CDTF">2017-12-18T08:33:00Z</dcterms:created>
  <dcterms:modified xsi:type="dcterms:W3CDTF">2020-03-30T13:25:26Z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