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6" r:id="rId5"/>
    <p:sldId id="259" r:id="rId6"/>
    <p:sldId id="263" r:id="rId7"/>
    <p:sldId id="288" r:id="rId8"/>
    <p:sldId id="287" r:id="rId9"/>
    <p:sldId id="260" r:id="rId10"/>
    <p:sldId id="261" r:id="rId11"/>
    <p:sldId id="275" r:id="rId12"/>
    <p:sldId id="266" r:id="rId13"/>
    <p:sldId id="276" r:id="rId14"/>
    <p:sldId id="270" r:id="rId15"/>
    <p:sldId id="271" r:id="rId16"/>
    <p:sldId id="272" r:id="rId17"/>
    <p:sldId id="267" r:id="rId18"/>
    <p:sldId id="274" r:id="rId19"/>
    <p:sldId id="269" r:id="rId20"/>
    <p:sldId id="289" r:id="rId21"/>
    <p:sldId id="279" r:id="rId22"/>
    <p:sldId id="277" r:id="rId23"/>
    <p:sldId id="278" r:id="rId2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03EF"/>
    <a:srgbClr val="825700"/>
    <a:srgbClr val="9966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100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994D8-0A0B-450F-926F-616DB580B61C}" type="datetimeFigureOut">
              <a:rPr lang="zh-CN" altLang="en-US" smtClean="0"/>
              <a:pPr/>
              <a:t>2017/2/23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8A3D-4FD8-4F6E-A487-F5D3766B3F7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0705711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994D8-0A0B-450F-926F-616DB580B61C}" type="datetimeFigureOut">
              <a:rPr lang="zh-CN" altLang="en-US" smtClean="0"/>
              <a:pPr/>
              <a:t>2017/2/23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8A3D-4FD8-4F6E-A487-F5D3766B3F7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1586502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994D8-0A0B-450F-926F-616DB580B61C}" type="datetimeFigureOut">
              <a:rPr lang="zh-CN" altLang="en-US" smtClean="0"/>
              <a:pPr/>
              <a:t>2017/2/23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8A3D-4FD8-4F6E-A487-F5D3766B3F7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527519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994D8-0A0B-450F-926F-616DB580B61C}" type="datetimeFigureOut">
              <a:rPr lang="zh-CN" altLang="en-US" smtClean="0"/>
              <a:pPr/>
              <a:t>2017/2/23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8A3D-4FD8-4F6E-A487-F5D3766B3F7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519332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994D8-0A0B-450F-926F-616DB580B61C}" type="datetimeFigureOut">
              <a:rPr lang="zh-CN" altLang="en-US" smtClean="0"/>
              <a:pPr/>
              <a:t>2017/2/23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8A3D-4FD8-4F6E-A487-F5D3766B3F7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2084612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994D8-0A0B-450F-926F-616DB580B61C}" type="datetimeFigureOut">
              <a:rPr lang="zh-CN" altLang="en-US" smtClean="0"/>
              <a:pPr/>
              <a:t>2017/2/23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8A3D-4FD8-4F6E-A487-F5D3766B3F7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89137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994D8-0A0B-450F-926F-616DB580B61C}" type="datetimeFigureOut">
              <a:rPr lang="zh-CN" altLang="en-US" smtClean="0"/>
              <a:pPr/>
              <a:t>2017/2/23 Thursday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8A3D-4FD8-4F6E-A487-F5D3766B3F7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2321304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994D8-0A0B-450F-926F-616DB580B61C}" type="datetimeFigureOut">
              <a:rPr lang="zh-CN" altLang="en-US" smtClean="0"/>
              <a:pPr/>
              <a:t>2017/2/23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8A3D-4FD8-4F6E-A487-F5D3766B3F7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5187962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994D8-0A0B-450F-926F-616DB580B61C}" type="datetimeFigureOut">
              <a:rPr lang="zh-CN" altLang="en-US" smtClean="0"/>
              <a:pPr/>
              <a:t>2017/2/23 Thursday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8A3D-4FD8-4F6E-A487-F5D3766B3F7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0215575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994D8-0A0B-450F-926F-616DB580B61C}" type="datetimeFigureOut">
              <a:rPr lang="zh-CN" altLang="en-US" smtClean="0"/>
              <a:pPr/>
              <a:t>2017/2/23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8A3D-4FD8-4F6E-A487-F5D3766B3F7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903655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6994D8-0A0B-450F-926F-616DB580B61C}" type="datetimeFigureOut">
              <a:rPr lang="zh-CN" altLang="en-US" smtClean="0"/>
              <a:pPr/>
              <a:t>2017/2/23 Thursday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88A3D-4FD8-4F6E-A487-F5D3766B3F7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75105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6994D8-0A0B-450F-926F-616DB580B61C}" type="datetimeFigureOut">
              <a:rPr lang="zh-CN" altLang="en-US" smtClean="0"/>
              <a:pPr/>
              <a:t>2017/2/23 Thursday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088A3D-4FD8-4F6E-A487-F5D3766B3F7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044514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Relationship Id="rId5" Type="http://schemas.openxmlformats.org/officeDocument/2006/relationships/slide" Target="slide20.xml"/><Relationship Id="rId4" Type="http://schemas.openxmlformats.org/officeDocument/2006/relationships/slide" Target="slide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gif"/><Relationship Id="rId3" Type="http://schemas.openxmlformats.org/officeDocument/2006/relationships/slide" Target="slide16.xml"/><Relationship Id="rId7" Type="http://schemas.openxmlformats.org/officeDocument/2006/relationships/slide" Target="slide7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9.xml"/><Relationship Id="rId5" Type="http://schemas.openxmlformats.org/officeDocument/2006/relationships/slide" Target="slide18.xml"/><Relationship Id="rId4" Type="http://schemas.openxmlformats.org/officeDocument/2006/relationships/slide" Target="slide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" Target="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3.xml"/><Relationship Id="rId4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gif"/><Relationship Id="rId5" Type="http://schemas.openxmlformats.org/officeDocument/2006/relationships/slide" Target="slide1.xml"/><Relationship Id="rId4" Type="http://schemas.openxmlformats.org/officeDocument/2006/relationships/slide" Target="slide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gif"/><Relationship Id="rId4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slide" Target="slide10.xml"/><Relationship Id="rId7" Type="http://schemas.openxmlformats.org/officeDocument/2006/relationships/image" Target="../media/image5.gif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11.xml"/><Relationship Id="rId9" Type="http://schemas.openxmlformats.org/officeDocument/2006/relationships/image" Target="../media/image3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十字星 3"/>
          <p:cNvSpPr/>
          <p:nvPr/>
        </p:nvSpPr>
        <p:spPr>
          <a:xfrm>
            <a:off x="8009563" y="6438992"/>
            <a:ext cx="162837" cy="184666"/>
          </a:xfrm>
          <a:prstGeom prst="star4">
            <a:avLst/>
          </a:prstGeom>
          <a:solidFill>
            <a:srgbClr val="FFFF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00"/>
              </a:solidFill>
            </a:endParaRPr>
          </a:p>
        </p:txBody>
      </p:sp>
      <p:pic>
        <p:nvPicPr>
          <p:cNvPr id="5" name="Picture 5" descr="http://www.6778.com/gif/19%2B/02/4book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80589">
            <a:off x="887005" y="4152570"/>
            <a:ext cx="1844319" cy="16123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331640" y="980728"/>
            <a:ext cx="6480720" cy="1800200"/>
          </a:xfrm>
          <a:prstGeom prst="rect">
            <a:avLst/>
          </a:prstGeom>
          <a:noFill/>
        </p:spPr>
        <p:txBody>
          <a:bodyPr wrap="square" rtlCol="0">
            <a:prstTxWarp prst="textCurveDown">
              <a:avLst/>
            </a:prstTxWarp>
            <a:spAutoFit/>
          </a:bodyPr>
          <a:lstStyle/>
          <a:p>
            <a:r>
              <a:rPr lang="zh-CN" altLang="en-US" sz="72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华文彩云" pitchFamily="2" charset="-122"/>
                <a:ea typeface="华文彩云" pitchFamily="2" charset="-122"/>
              </a:rPr>
              <a:t>我的第一本书</a:t>
            </a:r>
            <a:endParaRPr lang="zh-CN" altLang="en-US" sz="72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innerShdw blurRad="63500" dist="50800" dir="16200000">
                  <a:prstClr val="black">
                    <a:alpha val="50000"/>
                  </a:prstClr>
                </a:innerShdw>
              </a:effectLst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-12925944" y="6212125"/>
            <a:ext cx="10513168" cy="16024"/>
          </a:xfrm>
          <a:prstGeom prst="rect">
            <a:avLst/>
          </a:prstGeom>
          <a:gradFill flip="none" rotWithShape="1">
            <a:gsLst>
              <a:gs pos="0">
                <a:srgbClr val="825700"/>
              </a:gs>
              <a:gs pos="82000">
                <a:srgbClr val="FFFF00"/>
              </a:gs>
              <a:gs pos="20000">
                <a:srgbClr val="FFFF00"/>
              </a:gs>
              <a:gs pos="100000">
                <a:srgbClr val="9966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>
            <a:hlinkClick r:id="rId3" action="ppaction://hlinksldjump"/>
          </p:cNvPr>
          <p:cNvSpPr txBox="1"/>
          <p:nvPr/>
        </p:nvSpPr>
        <p:spPr>
          <a:xfrm>
            <a:off x="3275856" y="3140968"/>
            <a:ext cx="1056330" cy="107721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zh-CN" alt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彩云" pitchFamily="2" charset="-122"/>
                <a:ea typeface="华文彩云" pitchFamily="2" charset="-122"/>
              </a:rPr>
              <a:t>第一</a:t>
            </a:r>
            <a:endParaRPr lang="en-US" altLang="zh-CN" sz="32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华文彩云" pitchFamily="2" charset="-122"/>
              <a:ea typeface="华文彩云" pitchFamily="2" charset="-122"/>
            </a:endParaRPr>
          </a:p>
          <a:p>
            <a:r>
              <a:rPr lang="zh-CN" altLang="en-US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彩云" pitchFamily="2" charset="-122"/>
                <a:ea typeface="华文彩云" pitchFamily="2" charset="-122"/>
              </a:rPr>
              <a:t>课时</a:t>
            </a:r>
            <a:endParaRPr lang="zh-CN" altLang="en-US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华文彩云" pitchFamily="2" charset="-122"/>
              <a:ea typeface="华文彩云" pitchFamily="2" charset="-122"/>
            </a:endParaRPr>
          </a:p>
        </p:txBody>
      </p:sp>
      <p:sp>
        <p:nvSpPr>
          <p:cNvPr id="9" name="TextBox 8">
            <a:hlinkClick r:id="rId4" action="ppaction://hlinksldjump"/>
          </p:cNvPr>
          <p:cNvSpPr txBox="1"/>
          <p:nvPr/>
        </p:nvSpPr>
        <p:spPr>
          <a:xfrm>
            <a:off x="7046864" y="3287886"/>
            <a:ext cx="1061299" cy="107721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zh-CN"/>
            </a:defPPr>
            <a:lvl1pPr>
              <a:defRPr sz="3200" b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彩云" pitchFamily="2" charset="-122"/>
                <a:ea typeface="华文彩云" pitchFamily="2" charset="-122"/>
              </a:defRPr>
            </a:lvl1pPr>
          </a:lstStyle>
          <a:p>
            <a:r>
              <a:rPr lang="zh-CN" altLang="en-US" dirty="0"/>
              <a:t>第二课时</a:t>
            </a:r>
          </a:p>
        </p:txBody>
      </p:sp>
      <p:sp>
        <p:nvSpPr>
          <p:cNvPr id="10" name="TextBox 9">
            <a:hlinkClick r:id="rId5" action="ppaction://hlinksldjump"/>
          </p:cNvPr>
          <p:cNvSpPr txBox="1"/>
          <p:nvPr/>
        </p:nvSpPr>
        <p:spPr>
          <a:xfrm>
            <a:off x="5580112" y="5198986"/>
            <a:ext cx="1061299" cy="107721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defPPr>
              <a:defRPr lang="zh-CN"/>
            </a:defPPr>
            <a:lvl1pPr>
              <a:defRPr sz="3200" b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彩云" pitchFamily="2" charset="-122"/>
                <a:ea typeface="华文彩云" pitchFamily="2" charset="-122"/>
              </a:defRPr>
            </a:lvl1pPr>
          </a:lstStyle>
          <a:p>
            <a:r>
              <a:rPr lang="zh-CN" altLang="en-US" dirty="0"/>
              <a:t>第三课时</a:t>
            </a:r>
          </a:p>
        </p:txBody>
      </p:sp>
      <p:sp>
        <p:nvSpPr>
          <p:cNvPr id="11" name="矩形 10"/>
          <p:cNvSpPr/>
          <p:nvPr/>
        </p:nvSpPr>
        <p:spPr>
          <a:xfrm>
            <a:off x="11556776" y="6789915"/>
            <a:ext cx="10513168" cy="23461"/>
          </a:xfrm>
          <a:prstGeom prst="rect">
            <a:avLst/>
          </a:prstGeom>
          <a:gradFill flip="none" rotWithShape="1">
            <a:gsLst>
              <a:gs pos="0">
                <a:srgbClr val="825700"/>
              </a:gs>
              <a:gs pos="82000">
                <a:srgbClr val="FFFF00"/>
              </a:gs>
              <a:gs pos="20000">
                <a:srgbClr val="FFFF00"/>
              </a:gs>
              <a:gs pos="100000">
                <a:srgbClr val="99660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5636685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" presetID="2" presetClass="entr" presetSubtype="8" repeatCount="indefinite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63" presetClass="path" presetSubtype="0" repeatCount="indefinite" accel="50000" decel="50000" fill="hold" grpId="1" nodeType="withEffect">
                                  <p:stCondLst>
                                    <p:cond delay="20"/>
                                  </p:stCondLst>
                                  <p:childTnLst>
                                    <p:animMotion origin="layout" path="M -4.72222E-6 4.54209E-6 L 2.22865 0.01295 " pathEditMode="relative" rAng="0" ptsTypes="AA">
                                      <p:cBhvr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424" y="648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repeatCount="indefinite" accel="50000" decel="50000" fill="hold" grpId="0" nodeType="withEffect">
                                  <p:stCondLst>
                                    <p:cond delay="30"/>
                                  </p:stCondLst>
                                  <p:childTnLst>
                                    <p:animMotion origin="layout" path="M 4.72222E-6 2.87697E-6 L -2.3231 -0.01966 " pathEditMode="relative" rAng="0" ptsTypes="AA">
                                      <p:cBhvr>
                                        <p:cTn id="1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163" y="-994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" presetClass="path" presetSubtype="0" repeatCount="indefinite" fill="hold" grpId="0" nodeType="withEffect">
                                  <p:stCondLst>
                                    <p:cond delay="20"/>
                                  </p:stCondLst>
                                  <p:childTnLst>
                                    <p:animMotion origin="layout" path="M -4.44444E-6 2.46994E-6 C 0.0823 2.46994E-6 0.14966 0.05018 0.14966 0.11262 C 0.14966 0.17507 0.0823 0.22618 -4.44444E-6 0.22618 C -0.08281 0.22618 -0.14965 0.17507 -0.14965 0.11262 C -0.14965 0.05018 -0.08281 2.46994E-6 -4.44444E-6 2.46994E-6 Z " pathEditMode="relative" rAng="0" ptsTypes="fffff">
                                      <p:cBhvr>
                                        <p:cTn id="16" dur="1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30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" presetClass="path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4618 -4.30157E-6 C 0.03854 -4.30157E-6 0.10764 0.0525 0.10764 0.11749 C 0.10764 0.18271 0.03854 0.2359 -0.04618 0.2359 C -0.13108 0.2359 -0.19983 0.18271 -0.19983 0.11749 C -0.19983 0.0525 -0.13108 -4.30157E-6 -0.04618 -4.30157E-6 Z " pathEditMode="relative" rAng="0" ptsTypes="fffff">
                                      <p:cBhvr>
                                        <p:cTn id="18" dur="120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795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" presetClass="pat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4115 -0.45166 C -0.02709 -0.45166 -0.01511 -0.32609 -0.01511 -0.16975 C -0.01511 -0.01341 -0.02709 0.11471 -0.04115 0.11471 C -0.05504 0.11471 -0.06597 -0.01341 -0.06597 -0.16975 C -0.06597 -0.32609 -0.05504 -0.45166 -0.04115 -0.45166 Z " pathEditMode="relative" rAng="0" ptsTypes="fffff">
                                      <p:cBhvr>
                                        <p:cTn id="20" dur="1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283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7" grpId="1" animBg="1"/>
      <p:bldP spid="8" grpId="0" animBg="1"/>
      <p:bldP spid="9" grpId="0" animBg="1"/>
      <p:bldP spid="10" grpId="0" animBg="1"/>
      <p:bldP spid="1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9552" y="988387"/>
            <a:ext cx="817355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1F03E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 sz="3200" b="1" dirty="0">
                <a:solidFill>
                  <a:srgbClr val="1F03E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、认真读了课文后，说说“我的第一本书</a:t>
            </a:r>
            <a:r>
              <a:rPr lang="zh-CN" altLang="en-US" sz="3200" b="1" dirty="0" smtClean="0">
                <a:solidFill>
                  <a:srgbClr val="1F03E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”</a:t>
            </a:r>
            <a:endParaRPr lang="en-US" altLang="zh-CN" sz="3200" b="1" dirty="0" smtClean="0">
              <a:solidFill>
                <a:srgbClr val="1F03E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3200" b="1" dirty="0" smtClean="0">
                <a:solidFill>
                  <a:srgbClr val="1F03E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的</a:t>
            </a:r>
            <a:r>
              <a:rPr lang="zh-CN" altLang="en-US" sz="3200" b="1" dirty="0">
                <a:solidFill>
                  <a:srgbClr val="1F03E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含义</a:t>
            </a:r>
            <a:r>
              <a:rPr lang="zh-CN" altLang="en-US" sz="3200" b="1" dirty="0" smtClean="0">
                <a:solidFill>
                  <a:srgbClr val="1F03E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。</a:t>
            </a:r>
            <a:r>
              <a:rPr lang="zh-CN" altLang="en-US" sz="3200" b="1" dirty="0">
                <a:solidFill>
                  <a:srgbClr val="1F03E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“我的第一本书”仅仅是指那</a:t>
            </a:r>
            <a:r>
              <a:rPr lang="zh-CN" altLang="en-US" sz="3200" b="1" dirty="0" smtClean="0">
                <a:solidFill>
                  <a:srgbClr val="1F03E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半本</a:t>
            </a:r>
            <a:endParaRPr lang="en-US" altLang="zh-CN" sz="3200" b="1" dirty="0" smtClean="0">
              <a:solidFill>
                <a:srgbClr val="1F03E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3200" b="1" dirty="0" smtClean="0">
                <a:solidFill>
                  <a:srgbClr val="1F03E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课本</a:t>
            </a:r>
            <a:r>
              <a:rPr lang="zh-CN" altLang="en-US" sz="3200" b="1" dirty="0">
                <a:solidFill>
                  <a:srgbClr val="1F03E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吗？你还可以作怎样的理解？ </a:t>
            </a: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539588" y="2852936"/>
            <a:ext cx="8236550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fontAlgn="base">
              <a:spcBef>
                <a:spcPct val="20000"/>
              </a:spcBef>
              <a:spcAft>
                <a:spcPct val="0"/>
              </a:spcAft>
              <a:buClr>
                <a:srgbClr val="996633"/>
              </a:buClr>
              <a:buSzPct val="70000"/>
              <a:buFont typeface="Wingdings" pitchFamily="2" charset="2"/>
              <a:buNone/>
              <a:defRPr kumimoji="1" sz="36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5pPr>
            <a:lvl6pPr>
              <a:defRPr>
                <a:latin typeface="Arial" charset="0"/>
                <a:ea typeface="宋体" pitchFamily="2" charset="-122"/>
              </a:defRPr>
            </a:lvl6pPr>
            <a:lvl7pPr>
              <a:defRPr>
                <a:latin typeface="Arial" charset="0"/>
                <a:ea typeface="宋体" pitchFamily="2" charset="-122"/>
              </a:defRPr>
            </a:lvl7pPr>
            <a:lvl8pPr>
              <a:defRPr>
                <a:latin typeface="Arial" charset="0"/>
                <a:ea typeface="宋体" pitchFamily="2" charset="-122"/>
              </a:defRPr>
            </a:lvl8pPr>
            <a:lvl9pPr>
              <a:defRPr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dirty="0">
                <a:solidFill>
                  <a:schemeClr val="tx1"/>
                </a:solidFill>
              </a:rPr>
              <a:t>不仅是指那半本课本，也指“我”人生的第一课：其中蕴含着生活的艰辛、人间的温情、同学的友谊和上学的乐趣</a:t>
            </a:r>
            <a:r>
              <a:rPr lang="en-US" altLang="zh-CN" dirty="0">
                <a:solidFill>
                  <a:schemeClr val="tx1"/>
                </a:solidFill>
              </a:rPr>
              <a:t>……</a:t>
            </a:r>
            <a:r>
              <a:rPr lang="zh-CN" altLang="en-US" dirty="0">
                <a:solidFill>
                  <a:schemeClr val="tx1"/>
                </a:solidFill>
              </a:rPr>
              <a:t>这些都是作者生命最初的快乐与梦幻。</a:t>
            </a:r>
          </a:p>
        </p:txBody>
      </p:sp>
      <p:pic>
        <p:nvPicPr>
          <p:cNvPr id="5" name="Picture 8" descr="箭头1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319" y="6453336"/>
            <a:ext cx="685800" cy="3635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34431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83568" y="1133455"/>
            <a:ext cx="7826181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1F03E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3</a:t>
            </a:r>
            <a:r>
              <a:rPr lang="zh-CN" altLang="en-US" sz="3200" b="1" dirty="0">
                <a:solidFill>
                  <a:srgbClr val="1F03E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、作者是怀着怎样的感情追忆他的第一</a:t>
            </a:r>
            <a:r>
              <a:rPr lang="zh-CN" altLang="en-US" sz="3200" b="1" dirty="0" smtClean="0">
                <a:solidFill>
                  <a:srgbClr val="1F03E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本</a:t>
            </a:r>
            <a:endParaRPr lang="en-US" altLang="zh-CN" sz="3200" b="1" dirty="0" smtClean="0">
              <a:solidFill>
                <a:srgbClr val="1F03E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3200" b="1" dirty="0" smtClean="0">
                <a:solidFill>
                  <a:srgbClr val="1F03E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书</a:t>
            </a:r>
            <a:r>
              <a:rPr lang="zh-CN" altLang="en-US" sz="3200" b="1" dirty="0">
                <a:solidFill>
                  <a:srgbClr val="1F03E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的呢？</a:t>
            </a:r>
          </a:p>
        </p:txBody>
      </p:sp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539552" y="2519660"/>
            <a:ext cx="8135938" cy="234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pPr eaLnBrk="1" hangingPunct="1">
              <a:spcBef>
                <a:spcPct val="20000"/>
              </a:spcBef>
              <a:buClr>
                <a:srgbClr val="996633"/>
              </a:buClr>
              <a:buSzPct val="70000"/>
              <a:buFont typeface="Wingdings" pitchFamily="2" charset="2"/>
              <a:buNone/>
            </a:pPr>
            <a:r>
              <a:rPr kumimoji="1" lang="en-US" altLang="zh-CN" sz="36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kumimoji="1"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作者是怀着</a:t>
            </a:r>
            <a:r>
              <a:rPr kumimoji="1"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沉重的心情</a:t>
            </a:r>
            <a:r>
              <a:rPr kumimoji="1"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kumimoji="1"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敬重、珍爱的感情</a:t>
            </a:r>
            <a:r>
              <a:rPr kumimoji="1"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追忆</a:t>
            </a:r>
            <a:r>
              <a:rPr kumimoji="1" lang="zh-CN" altLang="en-US" sz="2800" b="1" dirty="0">
                <a:solidFill>
                  <a:srgbClr val="0000CC"/>
                </a:solidFill>
                <a:latin typeface="Arial"/>
                <a:ea typeface="楷体_GB2312" pitchFamily="49" charset="-122"/>
              </a:rPr>
              <a:t>“</a:t>
            </a:r>
            <a:r>
              <a:rPr kumimoji="1"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第一本书</a:t>
            </a:r>
            <a:r>
              <a:rPr kumimoji="1" lang="zh-CN" altLang="en-US" sz="2800" b="1" dirty="0">
                <a:solidFill>
                  <a:srgbClr val="0000CC"/>
                </a:solidFill>
                <a:latin typeface="Arial"/>
                <a:ea typeface="楷体_GB2312" pitchFamily="49" charset="-122"/>
              </a:rPr>
              <a:t>”</a:t>
            </a:r>
            <a:r>
              <a:rPr kumimoji="1"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的，感情复杂，百感交集，因为那本书里深藏着</a:t>
            </a:r>
            <a:r>
              <a:rPr kumimoji="1"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苦难</a:t>
            </a:r>
            <a:r>
              <a:rPr kumimoji="1"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的生活</a:t>
            </a:r>
            <a:r>
              <a:rPr kumimoji="1"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和恶劣</a:t>
            </a:r>
            <a:r>
              <a:rPr kumimoji="1"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的学习条件与环境，同时也映照着那个时代人们</a:t>
            </a:r>
            <a:r>
              <a:rPr kumimoji="1"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不幸</a:t>
            </a:r>
            <a:r>
              <a:rPr kumimoji="1"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的命运，以及在那种荒寒背景下特别可贵的一点</a:t>
            </a:r>
            <a:r>
              <a:rPr kumimoji="1"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乐趣和温情</a:t>
            </a:r>
            <a:r>
              <a:rPr kumimoji="1"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  <p:pic>
        <p:nvPicPr>
          <p:cNvPr id="5" name="Picture 8" descr="箭头1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319" y="6453336"/>
            <a:ext cx="685800" cy="3635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76768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827584" y="908720"/>
            <a:ext cx="7826180" cy="1077218"/>
          </a:xfrm>
          <a:prstGeom prst="rect">
            <a:avLst/>
          </a:prstGeom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1F03E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defRPr>
            </a:lvl1pPr>
          </a:lstStyle>
          <a:p>
            <a:r>
              <a:rPr lang="en-US" altLang="zh-CN" dirty="0"/>
              <a:t>4</a:t>
            </a:r>
            <a:r>
              <a:rPr lang="zh-CN" altLang="en-US" dirty="0"/>
              <a:t>、读了“我的第一本书”不同寻常的</a:t>
            </a:r>
            <a:r>
              <a:rPr lang="zh-CN" altLang="en-US" dirty="0" smtClean="0"/>
              <a:t>来历</a:t>
            </a:r>
            <a:endParaRPr lang="en-US" altLang="zh-CN" dirty="0" smtClean="0"/>
          </a:p>
          <a:p>
            <a:pPr algn="l"/>
            <a:r>
              <a:rPr lang="zh-CN" altLang="en-US" dirty="0" smtClean="0"/>
              <a:t>后</a:t>
            </a:r>
            <a:r>
              <a:rPr lang="zh-CN" altLang="en-US" dirty="0"/>
              <a:t>，你能从中感受到哪些感情？</a:t>
            </a: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756294" y="3110731"/>
            <a:ext cx="7704138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fontAlgn="base">
              <a:spcBef>
                <a:spcPct val="20000"/>
              </a:spcBef>
              <a:spcAft>
                <a:spcPct val="0"/>
              </a:spcAft>
              <a:buClr>
                <a:srgbClr val="996633"/>
              </a:buClr>
              <a:buSzPct val="70000"/>
              <a:buFont typeface="Wingdings" pitchFamily="2" charset="2"/>
              <a:buNone/>
              <a:defRPr kumimoji="1" sz="3600" b="1">
                <a:latin typeface="楷体_GB2312" pitchFamily="49" charset="-122"/>
                <a:ea typeface="楷体_GB2312" pitchFamily="49" charset="-122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5pPr>
            <a:lvl6pPr>
              <a:defRPr>
                <a:latin typeface="Arial" charset="0"/>
                <a:ea typeface="宋体" pitchFamily="2" charset="-122"/>
              </a:defRPr>
            </a:lvl6pPr>
            <a:lvl7pPr>
              <a:defRPr>
                <a:latin typeface="Arial" charset="0"/>
                <a:ea typeface="宋体" pitchFamily="2" charset="-122"/>
              </a:defRPr>
            </a:lvl7pPr>
            <a:lvl8pPr>
              <a:defRPr>
                <a:latin typeface="Arial" charset="0"/>
                <a:ea typeface="宋体" pitchFamily="2" charset="-122"/>
              </a:defRPr>
            </a:lvl8pPr>
            <a:lvl9pPr>
              <a:defRPr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dirty="0"/>
              <a:t>父亲的深情；同学、朋友间的友情；童年的乐趣（人与狗之间的默契、情趣）；生活的苦难。</a:t>
            </a:r>
          </a:p>
        </p:txBody>
      </p:sp>
      <p:pic>
        <p:nvPicPr>
          <p:cNvPr id="4" name="Picture 8" descr="箭头1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319" y="6453336"/>
            <a:ext cx="685800" cy="3635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16668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979712" y="3086893"/>
            <a:ext cx="4648200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4800" b="1" dirty="0">
                <a:solidFill>
                  <a:srgbClr val="CC0000"/>
                </a:solidFill>
                <a:latin typeface="Times New Roman"/>
                <a:ea typeface="楷体_GB2312" pitchFamily="49" charset="-122"/>
              </a:rPr>
              <a:t>“</a:t>
            </a:r>
            <a:r>
              <a:rPr kumimoji="1" lang="zh-CN" altLang="en-US" sz="48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知识改变命运</a:t>
            </a:r>
            <a:r>
              <a:rPr kumimoji="1" lang="zh-CN" altLang="en-US" sz="4800" b="1" dirty="0">
                <a:solidFill>
                  <a:srgbClr val="CC0000"/>
                </a:solidFill>
                <a:latin typeface="Times New Roman"/>
                <a:ea typeface="楷体_GB2312" pitchFamily="49" charset="-122"/>
              </a:rPr>
              <a:t>”</a:t>
            </a:r>
            <a:endParaRPr kumimoji="1" lang="zh-CN" altLang="en-US" sz="4800" b="1" dirty="0">
              <a:solidFill>
                <a:srgbClr val="CC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71600" y="1235264"/>
            <a:ext cx="7415813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1F03E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5</a:t>
            </a:r>
            <a:r>
              <a:rPr lang="zh-CN" altLang="en-US" sz="3200" b="1" dirty="0">
                <a:solidFill>
                  <a:srgbClr val="1F03E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、从文中“我”和乔元贞结局的对比</a:t>
            </a:r>
            <a:r>
              <a:rPr lang="zh-CN" altLang="en-US" sz="3200" b="1" dirty="0" smtClean="0">
                <a:solidFill>
                  <a:srgbClr val="1F03E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，</a:t>
            </a:r>
            <a:endParaRPr lang="en-US" altLang="zh-CN" sz="3200" b="1" dirty="0" smtClean="0">
              <a:solidFill>
                <a:srgbClr val="1F03E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3200" b="1" dirty="0" smtClean="0">
                <a:solidFill>
                  <a:srgbClr val="1F03E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你</a:t>
            </a:r>
            <a:r>
              <a:rPr lang="zh-CN" altLang="en-US" sz="3200" b="1" dirty="0">
                <a:solidFill>
                  <a:srgbClr val="1F03E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懂得什么道理？</a:t>
            </a:r>
          </a:p>
        </p:txBody>
      </p:sp>
      <p:pic>
        <p:nvPicPr>
          <p:cNvPr id="5" name="Picture 2" descr="书"/>
          <p:cNvPicPr>
            <a:picLocks noChangeAspect="1" noChangeArrowheads="1" noCrop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365104"/>
            <a:ext cx="1547812" cy="133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 descr="箭头1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319" y="6453336"/>
            <a:ext cx="685800" cy="3635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596803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152401" y="692696"/>
            <a:ext cx="2691408" cy="504056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pPr algn="ctr"/>
            <a:r>
              <a:rPr lang="zh-CN" altLang="en-US" sz="5400" b="1" kern="10" dirty="0">
                <a:ln w="12700">
                  <a:solidFill>
                    <a:srgbClr val="EAEAEA"/>
                  </a:solidFill>
                  <a:miter lim="800000"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楷体_GB2312"/>
                <a:ea typeface="楷体_GB2312"/>
              </a:rPr>
              <a:t>研读体会</a:t>
            </a:r>
          </a:p>
        </p:txBody>
      </p:sp>
      <p:sp>
        <p:nvSpPr>
          <p:cNvPr id="6" name="矩形 5"/>
          <p:cNvSpPr/>
          <p:nvPr/>
        </p:nvSpPr>
        <p:spPr>
          <a:xfrm>
            <a:off x="2943225" y="943137"/>
            <a:ext cx="595547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1F03EF"/>
                </a:solidFill>
                <a:ea typeface="楷体_GB2312" pitchFamily="49" charset="-122"/>
              </a:rPr>
              <a:t>研读文章，体会重点句子的深刻含义</a:t>
            </a:r>
          </a:p>
        </p:txBody>
      </p:sp>
      <p:sp>
        <p:nvSpPr>
          <p:cNvPr id="7" name="矩形 6">
            <a:hlinkClick r:id="rId2" action="ppaction://hlinksldjump"/>
            <a:hlinkHover r:id="" action="ppaction://noaction" highlightClick="1"/>
          </p:cNvPr>
          <p:cNvSpPr/>
          <p:nvPr/>
        </p:nvSpPr>
        <p:spPr>
          <a:xfrm>
            <a:off x="181023" y="1641712"/>
            <a:ext cx="8820058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 dirty="0" smtClean="0">
                <a:ea typeface="楷体_GB2312" pitchFamily="49" charset="-122"/>
              </a:rPr>
              <a:t>1</a:t>
            </a:r>
            <a:r>
              <a:rPr lang="zh-CN" altLang="en-US" sz="2800" b="1" dirty="0" smtClean="0">
                <a:ea typeface="楷体_GB2312" pitchFamily="49" charset="-122"/>
              </a:rPr>
              <a:t>、我</a:t>
            </a:r>
            <a:r>
              <a:rPr lang="zh-CN" altLang="en-US" sz="2800" b="1" dirty="0">
                <a:ea typeface="楷体_GB2312" pitchFamily="49" charset="-122"/>
              </a:rPr>
              <a:t>的童年没有幽默，只有从荒寒的大自然感到一点生命最初的快乐和梦幻。</a:t>
            </a:r>
          </a:p>
        </p:txBody>
      </p:sp>
      <p:sp>
        <p:nvSpPr>
          <p:cNvPr id="8" name="矩形 7">
            <a:hlinkClick r:id="rId3" action="ppaction://hlinksldjump"/>
            <a:hlinkHover r:id="" action="ppaction://noaction" highlightClick="1"/>
          </p:cNvPr>
          <p:cNvSpPr/>
          <p:nvPr/>
        </p:nvSpPr>
        <p:spPr>
          <a:xfrm>
            <a:off x="181023" y="2561070"/>
            <a:ext cx="8820058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 dirty="0" smtClean="0">
                <a:ea typeface="楷体_GB2312" pitchFamily="49" charset="-122"/>
              </a:rPr>
              <a:t>2</a:t>
            </a:r>
            <a:r>
              <a:rPr lang="zh-CN" altLang="en-US" sz="2800" b="1" dirty="0" smtClean="0">
                <a:ea typeface="楷体_GB2312" pitchFamily="49" charset="-122"/>
              </a:rPr>
              <a:t>、当</a:t>
            </a:r>
            <a:r>
              <a:rPr lang="zh-CN" altLang="en-US" sz="2800" b="1" dirty="0">
                <a:ea typeface="楷体_GB2312" pitchFamily="49" charset="-122"/>
              </a:rPr>
              <a:t>父亲听说我把那一半书给了同学时，为什么“深深叹着气”？“我”的父亲是一位怎样的父亲？</a:t>
            </a:r>
          </a:p>
        </p:txBody>
      </p:sp>
      <p:sp>
        <p:nvSpPr>
          <p:cNvPr id="9" name="矩形 8">
            <a:hlinkClick r:id="rId4" action="ppaction://hlinksldjump"/>
            <a:hlinkHover r:id="" action="ppaction://noaction" highlightClick="1"/>
          </p:cNvPr>
          <p:cNvSpPr/>
          <p:nvPr/>
        </p:nvSpPr>
        <p:spPr>
          <a:xfrm>
            <a:off x="181023" y="3497174"/>
            <a:ext cx="8820058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 dirty="0">
                <a:ea typeface="楷体_GB2312" pitchFamily="49" charset="-122"/>
              </a:rPr>
              <a:t>3</a:t>
            </a:r>
            <a:r>
              <a:rPr lang="zh-CN" altLang="en-US" sz="2800" b="1" dirty="0">
                <a:ea typeface="楷体_GB2312" pitchFamily="49" charset="-122"/>
              </a:rPr>
              <a:t>、我的第一本书实在应当写写，如果不写，我就枉读了这几十年的书，更枉写了这几十年的诗。人不能忘本。</a:t>
            </a:r>
          </a:p>
        </p:txBody>
      </p:sp>
      <p:sp>
        <p:nvSpPr>
          <p:cNvPr id="10" name="矩形 9">
            <a:hlinkClick r:id="rId5" action="ppaction://hlinksldjump"/>
            <a:hlinkHover r:id="" action="ppaction://noaction" highlightClick="1"/>
          </p:cNvPr>
          <p:cNvSpPr/>
          <p:nvPr/>
        </p:nvSpPr>
        <p:spPr>
          <a:xfrm>
            <a:off x="179512" y="4450276"/>
            <a:ext cx="8820058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 dirty="0">
                <a:ea typeface="楷体_GB2312" pitchFamily="49" charset="-122"/>
              </a:rPr>
              <a:t>4</a:t>
            </a:r>
            <a:r>
              <a:rPr lang="zh-CN" altLang="en-US" sz="2800" b="1" dirty="0">
                <a:ea typeface="楷体_GB2312" pitchFamily="49" charset="-122"/>
              </a:rPr>
              <a:t>、作者的第一本书为什么“值得我用崇敬的心灵去赞美”？</a:t>
            </a:r>
          </a:p>
        </p:txBody>
      </p:sp>
      <p:sp>
        <p:nvSpPr>
          <p:cNvPr id="11" name="矩形 10">
            <a:hlinkClick r:id="rId6" action="ppaction://hlinksldjump"/>
            <a:hlinkHover r:id="" action="ppaction://noaction" highlightClick="1"/>
          </p:cNvPr>
          <p:cNvSpPr/>
          <p:nvPr/>
        </p:nvSpPr>
        <p:spPr>
          <a:xfrm>
            <a:off x="179512" y="5301208"/>
            <a:ext cx="8852830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b="1" dirty="0">
                <a:ea typeface="楷体_GB2312" pitchFamily="49" charset="-122"/>
              </a:rPr>
              <a:t>5</a:t>
            </a:r>
            <a:r>
              <a:rPr lang="zh-CN" altLang="en-US" sz="2800" b="1" dirty="0">
                <a:ea typeface="楷体_GB2312" pitchFamily="49" charset="-122"/>
              </a:rPr>
              <a:t>、这一本书中蕴含了太多的情感，如果让你来品味，你能从中品出什么滋味？</a:t>
            </a:r>
          </a:p>
        </p:txBody>
      </p:sp>
      <p:pic>
        <p:nvPicPr>
          <p:cNvPr id="12" name="Picture 8" descr="箭头1">
            <a:hlinkClick r:id="rId7" action="ppaction://hlinksldjump"/>
          </p:cNvPr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319" y="6453336"/>
            <a:ext cx="685800" cy="3635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875810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615650" y="908720"/>
            <a:ext cx="8236549" cy="1077218"/>
          </a:xfrm>
          <a:prstGeom prst="rect">
            <a:avLst/>
          </a:prstGeom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1F03E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defRPr>
            </a:lvl1pPr>
          </a:lstStyle>
          <a:p>
            <a:r>
              <a:rPr lang="en-US" altLang="zh-CN" dirty="0"/>
              <a:t>1</a:t>
            </a:r>
            <a:r>
              <a:rPr lang="zh-CN" altLang="en-US" dirty="0"/>
              <a:t>、我的童年没有幽默，只有从荒寒的</a:t>
            </a:r>
            <a:r>
              <a:rPr lang="zh-CN" altLang="en-US" dirty="0" smtClean="0"/>
              <a:t>大自然</a:t>
            </a:r>
            <a:endParaRPr lang="en-US" altLang="zh-CN" dirty="0" smtClean="0"/>
          </a:p>
          <a:p>
            <a:pPr algn="l"/>
            <a:r>
              <a:rPr lang="zh-CN" altLang="en-US" dirty="0" smtClean="0"/>
              <a:t>感应</a:t>
            </a:r>
            <a:r>
              <a:rPr lang="zh-CN" altLang="en-US" dirty="0"/>
              <a:t>到一点生命最初的快乐和梦幻。</a:t>
            </a: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615650" y="2374900"/>
            <a:ext cx="8080675" cy="353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2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kumimoji="1" lang="zh-CN" altLang="en-US" sz="3200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作者对童年的感觉是辛酸的</a:t>
            </a:r>
            <a:r>
              <a:rPr kumimoji="1" lang="zh-CN" altLang="en-US" sz="32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，因为童年生活是窘迫的，是艰苦而沉重的，哪有幽默可言？然而与生俱来的童年的好奇、天真和淘气，使他们一和小动物在一起、一回到大自然中、一玩起来，就会充满幻想，就会什么困苦都忘却。这就是生命最初的快乐和幻想。</a:t>
            </a:r>
          </a:p>
        </p:txBody>
      </p:sp>
    </p:spTree>
    <p:extLst>
      <p:ext uri="{BB962C8B-B14F-4D97-AF65-F5344CB8AC3E}">
        <p14:creationId xmlns="" xmlns:p14="http://schemas.microsoft.com/office/powerpoint/2010/main" val="4093195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755576" y="980728"/>
            <a:ext cx="7762026" cy="1569660"/>
          </a:xfrm>
          <a:prstGeom prst="rect">
            <a:avLst/>
          </a:prstGeom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1F03E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defRPr>
            </a:lvl1pPr>
          </a:lstStyle>
          <a:p>
            <a:r>
              <a:rPr lang="en-US" altLang="zh-CN" dirty="0"/>
              <a:t>2</a:t>
            </a:r>
            <a:r>
              <a:rPr lang="zh-CN" altLang="en-US" dirty="0"/>
              <a:t>、当父亲听说我把那一半书给了同学时</a:t>
            </a:r>
            <a:r>
              <a:rPr lang="zh-CN" altLang="en-US" dirty="0" smtClean="0"/>
              <a:t>，</a:t>
            </a:r>
            <a:endParaRPr lang="en-US" altLang="zh-CN" dirty="0" smtClean="0"/>
          </a:p>
          <a:p>
            <a:pPr algn="l"/>
            <a:r>
              <a:rPr lang="zh-CN" altLang="en-US" dirty="0" smtClean="0"/>
              <a:t>为什么</a:t>
            </a:r>
            <a:r>
              <a:rPr lang="zh-CN" altLang="en-US" dirty="0"/>
              <a:t>“深深叹着气”？“我”的父亲</a:t>
            </a:r>
            <a:r>
              <a:rPr lang="zh-CN" altLang="en-US" dirty="0" smtClean="0"/>
              <a:t>是</a:t>
            </a:r>
            <a:endParaRPr lang="en-US" altLang="zh-CN" dirty="0" smtClean="0"/>
          </a:p>
          <a:p>
            <a:pPr algn="l"/>
            <a:r>
              <a:rPr lang="zh-CN" altLang="en-US" dirty="0" smtClean="0"/>
              <a:t>一</a:t>
            </a:r>
            <a:r>
              <a:rPr lang="zh-CN" altLang="en-US" dirty="0"/>
              <a:t>位怎样的父亲？</a:t>
            </a: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611560" y="3114674"/>
            <a:ext cx="8064896" cy="20621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2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kumimoji="1" lang="zh-CN" altLang="en-US" sz="32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这深深的叹息，</a:t>
            </a:r>
            <a:r>
              <a:rPr kumimoji="1" lang="zh-CN" altLang="en-US" sz="3200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既包含着对儿子做法的默许，也为儿子同学家的生活贫困而深表同情。</a:t>
            </a:r>
            <a:r>
              <a:rPr kumimoji="1" lang="zh-CN" altLang="en-US" sz="3200" b="1" dirty="0">
                <a:solidFill>
                  <a:srgbClr val="CC0000"/>
                </a:solidFill>
                <a:latin typeface="Times New Roman"/>
                <a:ea typeface="楷体_GB2312" pitchFamily="49" charset="-122"/>
              </a:rPr>
              <a:t>“</a:t>
            </a:r>
            <a:r>
              <a:rPr kumimoji="1" lang="zh-CN" altLang="en-US" sz="32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我</a:t>
            </a:r>
            <a:r>
              <a:rPr kumimoji="1" lang="zh-CN" altLang="en-US" sz="3200" b="1" dirty="0">
                <a:solidFill>
                  <a:srgbClr val="CC0000"/>
                </a:solidFill>
                <a:latin typeface="Times New Roman"/>
                <a:ea typeface="楷体_GB2312" pitchFamily="49" charset="-122"/>
              </a:rPr>
              <a:t>”</a:t>
            </a:r>
            <a:r>
              <a:rPr kumimoji="1" lang="zh-CN" altLang="en-US" sz="32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的父亲是一位知书识礼</a:t>
            </a:r>
            <a:r>
              <a:rPr kumimoji="1" lang="en-US" altLang="zh-CN" sz="32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,</a:t>
            </a:r>
            <a:r>
              <a:rPr kumimoji="1" lang="zh-CN" altLang="en-US" sz="32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非常疼爱儿子的父亲。</a:t>
            </a:r>
          </a:p>
        </p:txBody>
      </p:sp>
    </p:spTree>
    <p:extLst>
      <p:ext uri="{BB962C8B-B14F-4D97-AF65-F5344CB8AC3E}">
        <p14:creationId xmlns="" xmlns:p14="http://schemas.microsoft.com/office/powerpoint/2010/main" val="2794926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494985" y="1124744"/>
            <a:ext cx="8064500" cy="1569660"/>
          </a:xfrm>
          <a:prstGeom prst="rect">
            <a:avLst/>
          </a:prstGeom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1F03E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defRPr>
            </a:lvl1pPr>
          </a:lstStyle>
          <a:p>
            <a:pPr algn="l"/>
            <a:r>
              <a:rPr lang="en-US" altLang="zh-CN" dirty="0" smtClean="0"/>
              <a:t>3</a:t>
            </a:r>
            <a:r>
              <a:rPr lang="zh-CN" altLang="en-US" dirty="0" smtClean="0"/>
              <a:t>、我</a:t>
            </a:r>
            <a:r>
              <a:rPr lang="zh-CN" altLang="en-US" dirty="0"/>
              <a:t>的第一本书实在应当写写，如果不写，我就枉读了这几十年的书，更枉写了这几十年的诗。人不能忘本。</a:t>
            </a: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385162" y="3784972"/>
            <a:ext cx="8748712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fontAlgn="base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5pPr>
            <a:lvl6pPr>
              <a:defRPr>
                <a:latin typeface="Arial" charset="0"/>
                <a:ea typeface="宋体" pitchFamily="2" charset="-122"/>
              </a:defRPr>
            </a:lvl6pPr>
            <a:lvl7pPr>
              <a:defRPr>
                <a:latin typeface="Arial" charset="0"/>
                <a:ea typeface="宋体" pitchFamily="2" charset="-122"/>
              </a:defRPr>
            </a:lvl7pPr>
            <a:lvl8pPr>
              <a:defRPr>
                <a:latin typeface="Arial" charset="0"/>
                <a:ea typeface="宋体" pitchFamily="2" charset="-122"/>
              </a:defRPr>
            </a:lvl8pPr>
            <a:lvl9pPr>
              <a:defRPr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dirty="0"/>
              <a:t>它是求知的第一本书，更是人生的第一本书。</a:t>
            </a:r>
          </a:p>
          <a:p>
            <a:r>
              <a:rPr lang="zh-CN" altLang="en-US" dirty="0"/>
              <a:t>如果不写这本“书”，那么这几十年的创作就失去了意义。因为你忘记了知识的源头和人生的起点，你忘记了过去，即忘本。</a:t>
            </a:r>
          </a:p>
        </p:txBody>
      </p:sp>
      <p:sp>
        <p:nvSpPr>
          <p:cNvPr id="11" name="AutoShape 11"/>
          <p:cNvSpPr>
            <a:spLocks noChangeArrowheads="1"/>
          </p:cNvSpPr>
          <p:nvPr/>
        </p:nvSpPr>
        <p:spPr bwMode="auto">
          <a:xfrm>
            <a:off x="4644008" y="2492896"/>
            <a:ext cx="4293237" cy="1224136"/>
          </a:xfrm>
          <a:prstGeom prst="wedgeRectCallout">
            <a:avLst>
              <a:gd name="adj1" fmla="val -59577"/>
              <a:gd name="adj2" fmla="val -4312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kumimoji="0" lang="en-US" altLang="zh-CN" sz="2000" b="1" dirty="0">
                <a:solidFill>
                  <a:srgbClr val="FFFF00"/>
                </a:solidFill>
                <a:latin typeface="Arial" charset="0"/>
                <a:ea typeface="黑体" pitchFamily="2" charset="-122"/>
              </a:rPr>
              <a:t>“</a:t>
            </a:r>
            <a:r>
              <a:rPr kumimoji="0" lang="zh-CN" altLang="en-US" sz="2000" b="1" dirty="0">
                <a:solidFill>
                  <a:srgbClr val="FFFF00"/>
                </a:solidFill>
                <a:latin typeface="Arial" charset="0"/>
                <a:ea typeface="黑体" pitchFamily="2" charset="-122"/>
              </a:rPr>
              <a:t>双关”</a:t>
            </a:r>
            <a:r>
              <a:rPr kumimoji="0" lang="zh-CN" altLang="en-US" sz="2000" b="1" dirty="0">
                <a:solidFill>
                  <a:schemeClr val="bg1"/>
                </a:solidFill>
                <a:latin typeface="Arial" charset="0"/>
                <a:ea typeface="黑体" pitchFamily="2" charset="-122"/>
              </a:rPr>
              <a:t>的修辞。</a:t>
            </a:r>
            <a:r>
              <a:rPr kumimoji="0" lang="zh-CN" altLang="en-US" dirty="0">
                <a:solidFill>
                  <a:schemeClr val="bg1"/>
                </a:solidFill>
                <a:latin typeface="Arial" charset="0"/>
                <a:ea typeface="黑体" pitchFamily="2" charset="-122"/>
              </a:rPr>
              <a:t>“本”是指课本，即“我”的第一本国语课本；也指人生成长历程中最初的、最有价值的奠基性的东西。作者所指的主要是后者。</a:t>
            </a:r>
          </a:p>
        </p:txBody>
      </p:sp>
      <p:sp>
        <p:nvSpPr>
          <p:cNvPr id="4" name="圆角矩形标注 3"/>
          <p:cNvSpPr/>
          <p:nvPr/>
        </p:nvSpPr>
        <p:spPr>
          <a:xfrm>
            <a:off x="2627784" y="692696"/>
            <a:ext cx="2232248" cy="576064"/>
          </a:xfrm>
          <a:prstGeom prst="wedgeRoundRectCallout">
            <a:avLst>
              <a:gd name="adj1" fmla="val -86701"/>
              <a:gd name="adj2" fmla="val 12151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b="1" dirty="0">
                <a:solidFill>
                  <a:schemeClr val="bg1"/>
                </a:solidFill>
                <a:latin typeface="楷体_GB2312" pitchFamily="49" charset="-122"/>
                <a:ea typeface="楷体_GB2312" pitchFamily="49" charset="-122"/>
              </a:rPr>
              <a:t>枉，白白地，无价值地，无意义地。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08750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683568" y="908720"/>
            <a:ext cx="8064896" cy="1066800"/>
          </a:xfrm>
          <a:prstGeom prst="rect">
            <a:avLst/>
          </a:prstGeom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1F03E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defRPr>
            </a:lvl1pPr>
          </a:lstStyle>
          <a:p>
            <a:r>
              <a:rPr lang="en-US" altLang="zh-CN" dirty="0"/>
              <a:t>4</a:t>
            </a:r>
            <a:r>
              <a:rPr lang="zh-CN" altLang="en-US" dirty="0"/>
              <a:t>、作者的第一本书为什么“值得我用崇敬的心灵去赞美”？</a:t>
            </a: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467544" y="2348880"/>
            <a:ext cx="8280920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8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kumimoji="1" lang="zh-CN" altLang="en-US" sz="28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因为作者的第一本书，意味深长。它不仅表明第一次跨进学校大门，走进了知识的世界，更重要的是，那第一本书里</a:t>
            </a:r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  <a:t>镶嵌着父亲的深情、同学的友谊、童年的乐趣和生活的苦难以及在苦难生活中抗争的一段心路历程</a:t>
            </a:r>
            <a:r>
              <a:rPr kumimoji="1" lang="zh-CN" altLang="en-US" sz="28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。它既是求知的第一本书，更是人生的第一本书。</a:t>
            </a:r>
          </a:p>
        </p:txBody>
      </p:sp>
    </p:spTree>
    <p:extLst>
      <p:ext uri="{BB962C8B-B14F-4D97-AF65-F5344CB8AC3E}">
        <p14:creationId xmlns="" xmlns:p14="http://schemas.microsoft.com/office/powerpoint/2010/main" val="2443255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395537" y="836712"/>
            <a:ext cx="8250722" cy="1077218"/>
          </a:xfrm>
          <a:prstGeom prst="rect">
            <a:avLst/>
          </a:prstGeom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 b="1">
                <a:solidFill>
                  <a:srgbClr val="1F03E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defRPr>
            </a:lvl1pPr>
          </a:lstStyle>
          <a:p>
            <a:r>
              <a:rPr lang="en-US" altLang="zh-CN" dirty="0" smtClean="0"/>
              <a:t>3 </a:t>
            </a:r>
            <a:r>
              <a:rPr lang="zh-CN" altLang="en-US" dirty="0"/>
              <a:t>、这一本书中蕴含了太多的情感，如果让你来品味，你能从中品出什么滋味？</a:t>
            </a: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653446" y="2132857"/>
            <a:ext cx="7632700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pPr marL="342900" indent="-342900">
              <a:spcBef>
                <a:spcPct val="20000"/>
              </a:spcBef>
              <a:buFont typeface="Arial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甜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同学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、朋友之间深厚的情谊</a:t>
            </a:r>
          </a:p>
          <a:p>
            <a:pPr marL="342900" indent="-342900">
              <a:spcBef>
                <a:spcPct val="20000"/>
              </a:spcBef>
              <a:buFont typeface="Arial" charset="0"/>
              <a:buNone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 父子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之间亲密的关系</a:t>
            </a:r>
          </a:p>
          <a:p>
            <a:pPr marL="342900" indent="-342900">
              <a:spcBef>
                <a:spcPct val="20000"/>
              </a:spcBef>
              <a:buFont typeface="Arial" charset="0"/>
              <a:buNone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2800" b="1" dirty="0" smtClean="0">
                <a:latin typeface="楷体_GB2312" pitchFamily="49" charset="-122"/>
                <a:ea typeface="楷体_GB2312" pitchFamily="49" charset="-122"/>
              </a:rPr>
              <a:t> 人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与狗的默契和情趣</a:t>
            </a:r>
          </a:p>
          <a:p>
            <a:pPr marL="342900" indent="-342900">
              <a:spcBef>
                <a:spcPct val="20000"/>
              </a:spcBef>
              <a:buFont typeface="Arial" charset="0"/>
              <a:buNone/>
            </a:pPr>
            <a:endParaRPr lang="en-US" altLang="zh-CN" sz="2800" b="1" dirty="0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83606" y="4293096"/>
            <a:ext cx="7602539" cy="1988237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酸：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艰辛的生活，贫穷的生活环境</a:t>
            </a:r>
          </a:p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学习的艰难</a:t>
            </a:r>
          </a:p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人生际遇的差别</a:t>
            </a:r>
          </a:p>
        </p:txBody>
      </p:sp>
    </p:spTree>
    <p:extLst>
      <p:ext uri="{BB962C8B-B14F-4D97-AF65-F5344CB8AC3E}">
        <p14:creationId xmlns="" xmlns:p14="http://schemas.microsoft.com/office/powerpoint/2010/main" val="2166506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1043608" y="1710100"/>
            <a:ext cx="7772400" cy="1862916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AutoNum type="arabicPeriod"/>
            </a:pPr>
            <a:r>
              <a:rPr lang="zh-CN" altLang="en-US" sz="2400" b="1" dirty="0" smtClean="0"/>
              <a:t>识记重点字词，</a:t>
            </a:r>
            <a:r>
              <a:rPr lang="en-US" altLang="zh-CN" sz="2400" b="1" dirty="0" smtClean="0"/>
              <a:t>(</a:t>
            </a:r>
            <a:r>
              <a:rPr lang="zh-CN" altLang="en-US" sz="2400" b="1" dirty="0" smtClean="0"/>
              <a:t>复述课文内容</a:t>
            </a:r>
            <a:r>
              <a:rPr lang="en-US" altLang="zh-CN" sz="2400" b="1" dirty="0" smtClean="0"/>
              <a:t>)</a:t>
            </a:r>
          </a:p>
          <a:p>
            <a:pPr marL="514350" indent="-514350">
              <a:buAutoNum type="arabicPeriod"/>
            </a:pPr>
            <a:r>
              <a:rPr lang="zh-CN" altLang="en-US" sz="2400" b="1" dirty="0" smtClean="0"/>
              <a:t>感悟作者的思想感情。</a:t>
            </a:r>
          </a:p>
          <a:p>
            <a:pPr marL="0" indent="0">
              <a:buNone/>
            </a:pPr>
            <a:r>
              <a:rPr lang="en-US" altLang="zh-CN" sz="2400" b="1" dirty="0" smtClean="0"/>
              <a:t>3.    </a:t>
            </a:r>
            <a:r>
              <a:rPr lang="zh-CN" altLang="en-US" sz="2400" b="1" dirty="0" smtClean="0"/>
              <a:t>体会重点词句的含义。</a:t>
            </a:r>
          </a:p>
          <a:p>
            <a:pPr marL="0" indent="0">
              <a:buNone/>
            </a:pPr>
            <a:r>
              <a:rPr lang="en-US" altLang="zh-CN" sz="2400" b="1" dirty="0" smtClean="0"/>
              <a:t>4.    </a:t>
            </a:r>
            <a:r>
              <a:rPr lang="zh-CN" altLang="en-US" sz="2400" b="1" dirty="0" smtClean="0"/>
              <a:t>了解第一本书的深刻含义。</a:t>
            </a:r>
            <a:endParaRPr lang="zh-CN" altLang="en-US" sz="2400" b="1" dirty="0"/>
          </a:p>
        </p:txBody>
      </p:sp>
      <p:sp>
        <p:nvSpPr>
          <p:cNvPr id="2" name="矩形 1"/>
          <p:cNvSpPr/>
          <p:nvPr/>
        </p:nvSpPr>
        <p:spPr>
          <a:xfrm>
            <a:off x="675432" y="1104419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1F03EF"/>
                </a:solidFill>
                <a:latin typeface="+mj-ea"/>
              </a:rPr>
              <a:t>教学目标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75432" y="3687415"/>
            <a:ext cx="7208936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latin typeface="+mj-ea"/>
              </a:defRPr>
            </a:lvl1pPr>
          </a:lstStyle>
          <a:p>
            <a:r>
              <a:rPr lang="zh-CN" altLang="en-US" dirty="0">
                <a:solidFill>
                  <a:srgbClr val="1F03EF"/>
                </a:solidFill>
              </a:rPr>
              <a:t>教学</a:t>
            </a:r>
            <a:r>
              <a:rPr lang="zh-CN" altLang="en-US" dirty="0" smtClean="0">
                <a:solidFill>
                  <a:srgbClr val="1F03EF"/>
                </a:solidFill>
              </a:rPr>
              <a:t>重点    </a:t>
            </a:r>
            <a:r>
              <a:rPr lang="zh-CN" altLang="en-US" dirty="0" smtClean="0"/>
              <a:t>目标</a:t>
            </a:r>
            <a:r>
              <a:rPr lang="en-US" altLang="zh-CN" dirty="0" smtClean="0"/>
              <a:t>2</a:t>
            </a:r>
            <a:r>
              <a:rPr lang="zh-CN" altLang="en-US" dirty="0" smtClean="0"/>
              <a:t>、</a:t>
            </a:r>
            <a:r>
              <a:rPr lang="en-US" altLang="zh-CN" dirty="0"/>
              <a:t>4</a:t>
            </a:r>
            <a:endParaRPr lang="zh-CN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75432" y="4407495"/>
            <a:ext cx="3905236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1F03EF"/>
                </a:solidFill>
                <a:latin typeface="+mj-ea"/>
              </a:defRPr>
            </a:lvl1pPr>
          </a:lstStyle>
          <a:p>
            <a:r>
              <a:rPr lang="zh-CN" altLang="en-US" dirty="0"/>
              <a:t>教学</a:t>
            </a:r>
            <a:r>
              <a:rPr lang="zh-CN" altLang="en-US" dirty="0" smtClean="0"/>
              <a:t>难点    </a:t>
            </a:r>
            <a:r>
              <a:rPr lang="zh-CN" altLang="en-US" dirty="0" smtClean="0">
                <a:solidFill>
                  <a:schemeClr val="tx1"/>
                </a:solidFill>
              </a:rPr>
              <a:t>目标</a:t>
            </a:r>
            <a:r>
              <a:rPr lang="en-US" altLang="zh-CN" dirty="0" smtClean="0">
                <a:solidFill>
                  <a:schemeClr val="tx1"/>
                </a:solidFill>
              </a:rPr>
              <a:t>3</a:t>
            </a:r>
            <a:r>
              <a:rPr lang="zh-CN" altLang="en-US" dirty="0" smtClean="0">
                <a:solidFill>
                  <a:schemeClr val="tx1"/>
                </a:solidFill>
              </a:rPr>
              <a:t>、</a:t>
            </a:r>
            <a:r>
              <a:rPr lang="en-US" altLang="zh-CN" dirty="0" smtClean="0">
                <a:solidFill>
                  <a:schemeClr val="tx1"/>
                </a:solidFill>
              </a:rPr>
              <a:t>4</a:t>
            </a:r>
            <a:r>
              <a:rPr lang="zh-CN" altLang="en-US" dirty="0" smtClean="0">
                <a:solidFill>
                  <a:schemeClr val="tx1"/>
                </a:solidFill>
              </a:rPr>
              <a:t>    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5432" y="5127575"/>
            <a:ext cx="8132440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1F03EF"/>
                </a:solidFill>
                <a:latin typeface="+mj-ea"/>
              </a:defRPr>
            </a:lvl1pPr>
          </a:lstStyle>
          <a:p>
            <a:r>
              <a:rPr lang="zh-CN" altLang="en-US" dirty="0"/>
              <a:t>教学时</a:t>
            </a:r>
            <a:r>
              <a:rPr lang="zh-CN" altLang="en-US" dirty="0" smtClean="0"/>
              <a:t>数    </a:t>
            </a:r>
            <a:r>
              <a:rPr lang="zh-CN" altLang="en-US" dirty="0" smtClean="0">
                <a:solidFill>
                  <a:schemeClr val="tx1"/>
                </a:solidFill>
              </a:rPr>
              <a:t>三课时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6604369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箭头1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319" y="6453336"/>
            <a:ext cx="685800" cy="3635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491880" y="1414517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2">
                    <a:lumMod val="50000"/>
                  </a:schemeClr>
                </a:solidFill>
                <a:latin typeface="华文琥珀" pitchFamily="2" charset="-122"/>
                <a:ea typeface="华文琥珀" pitchFamily="2" charset="-122"/>
              </a:defRPr>
            </a:lvl1pPr>
          </a:lstStyle>
          <a:p>
            <a:r>
              <a:rPr lang="zh-CN" altLang="en-US" dirty="0" smtClean="0"/>
              <a:t>第</a:t>
            </a:r>
            <a:r>
              <a:rPr lang="zh-CN" altLang="en-US" dirty="0"/>
              <a:t>三</a:t>
            </a:r>
            <a:r>
              <a:rPr lang="zh-CN" altLang="en-US" dirty="0" smtClean="0"/>
              <a:t>课时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43608" y="2492896"/>
            <a:ext cx="748883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1F03EF"/>
                </a:solidFill>
                <a:latin typeface="+mj-ea"/>
                <a:ea typeface="+mj-ea"/>
              </a:rPr>
              <a:t>学习要点：</a:t>
            </a:r>
            <a:endParaRPr lang="en-US" altLang="zh-CN" sz="3200" b="1" dirty="0" smtClean="0">
              <a:solidFill>
                <a:srgbClr val="1F03EF"/>
              </a:solidFill>
              <a:latin typeface="+mj-ea"/>
              <a:ea typeface="+mj-ea"/>
            </a:endParaRPr>
          </a:p>
          <a:p>
            <a:endParaRPr lang="en-US" altLang="zh-CN" dirty="0"/>
          </a:p>
        </p:txBody>
      </p:sp>
      <p:sp>
        <p:nvSpPr>
          <p:cNvPr id="5" name="TextBox 4">
            <a:hlinkClick r:id="rId4" action="ppaction://hlinksldjump"/>
            <a:hlinkHover r:id="" action="ppaction://noaction" highlightClick="1"/>
          </p:cNvPr>
          <p:cNvSpPr txBox="1"/>
          <p:nvPr/>
        </p:nvSpPr>
        <p:spPr>
          <a:xfrm>
            <a:off x="1979712" y="3354670"/>
            <a:ext cx="5688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266700"/>
            <a:r>
              <a:rPr lang="en-US" altLang="zh-CN" sz="3200" b="1" dirty="0">
                <a:latin typeface="+mn-ea"/>
              </a:rPr>
              <a:t>1</a:t>
            </a:r>
            <a:r>
              <a:rPr lang="zh-CN" altLang="en-US" sz="3200" b="1" dirty="0">
                <a:latin typeface="+mn-ea"/>
              </a:rPr>
              <a:t>、课堂小结</a:t>
            </a:r>
          </a:p>
        </p:txBody>
      </p:sp>
      <p:sp>
        <p:nvSpPr>
          <p:cNvPr id="6" name="TextBox 5">
            <a:hlinkClick r:id="rId5" action="ppaction://hlinksldjump"/>
            <a:hlinkHover r:id="" action="ppaction://noaction" highlightClick="1"/>
          </p:cNvPr>
          <p:cNvSpPr txBox="1"/>
          <p:nvPr/>
        </p:nvSpPr>
        <p:spPr>
          <a:xfrm>
            <a:off x="1979712" y="4293096"/>
            <a:ext cx="5688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266700"/>
            <a:r>
              <a:rPr lang="en-US" altLang="zh-CN" sz="3200" b="1" dirty="0">
                <a:latin typeface="+mn-ea"/>
              </a:rPr>
              <a:t>2</a:t>
            </a:r>
            <a:r>
              <a:rPr lang="zh-CN" altLang="en-US" sz="3200" b="1" dirty="0">
                <a:latin typeface="+mn-ea"/>
              </a:rPr>
              <a:t>、课堂作业</a:t>
            </a:r>
          </a:p>
        </p:txBody>
      </p:sp>
    </p:spTree>
    <p:extLst>
      <p:ext uri="{BB962C8B-B14F-4D97-AF65-F5344CB8AC3E}">
        <p14:creationId xmlns="" xmlns:p14="http://schemas.microsoft.com/office/powerpoint/2010/main" val="267797113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2276872"/>
            <a:ext cx="79208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984250"/>
            <a:r>
              <a:rPr lang="zh-CN" altLang="en-US" sz="3600" b="1" dirty="0" smtClean="0">
                <a:solidFill>
                  <a:srgbClr val="1F03EF"/>
                </a:solidFill>
                <a:latin typeface="华文中宋" pitchFamily="2" charset="-122"/>
                <a:ea typeface="华文中宋" pitchFamily="2" charset="-122"/>
              </a:rPr>
              <a:t>本文</a:t>
            </a:r>
            <a:r>
              <a:rPr lang="zh-CN" altLang="en-US" sz="3600" b="1" dirty="0">
                <a:solidFill>
                  <a:srgbClr val="1F03EF"/>
                </a:solidFill>
                <a:latin typeface="华文中宋" pitchFamily="2" charset="-122"/>
                <a:ea typeface="华文中宋" pitchFamily="2" charset="-122"/>
              </a:rPr>
              <a:t>是牛汉的一篇随笔，作者通过对他的第一本书的追叙，折射出</a:t>
            </a:r>
            <a:r>
              <a:rPr lang="en-US" altLang="zh-CN" sz="3600" b="1" dirty="0">
                <a:solidFill>
                  <a:srgbClr val="1F03EF"/>
                </a:solidFill>
                <a:latin typeface="华文中宋" pitchFamily="2" charset="-122"/>
                <a:ea typeface="华文中宋" pitchFamily="2" charset="-122"/>
              </a:rPr>
              <a:t>20</a:t>
            </a:r>
            <a:r>
              <a:rPr lang="zh-CN" altLang="en-US" sz="3600" b="1" dirty="0">
                <a:solidFill>
                  <a:srgbClr val="1F03EF"/>
                </a:solidFill>
                <a:latin typeface="华文中宋" pitchFamily="2" charset="-122"/>
                <a:ea typeface="华文中宋" pitchFamily="2" charset="-122"/>
              </a:rPr>
              <a:t>世纪初中国</a:t>
            </a:r>
            <a:r>
              <a:rPr lang="zh-CN" altLang="en-US" sz="36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农村的苦难生活</a:t>
            </a:r>
            <a:r>
              <a:rPr lang="zh-CN" altLang="en-US" sz="3600" b="1" dirty="0">
                <a:solidFill>
                  <a:srgbClr val="1F03EF"/>
                </a:solidFill>
                <a:latin typeface="华文中宋" pitchFamily="2" charset="-122"/>
                <a:ea typeface="华文中宋" pitchFamily="2" charset="-122"/>
              </a:rPr>
              <a:t>和苦难生活中的</a:t>
            </a:r>
            <a:r>
              <a:rPr lang="zh-CN" altLang="en-US" sz="36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人间温情</a:t>
            </a:r>
            <a:r>
              <a:rPr lang="zh-CN" altLang="en-US" sz="3600" b="1" dirty="0">
                <a:solidFill>
                  <a:srgbClr val="1F03EF"/>
                </a:solidFill>
                <a:latin typeface="华文中宋" pitchFamily="2" charset="-122"/>
                <a:ea typeface="华文中宋" pitchFamily="2" charset="-122"/>
              </a:rPr>
              <a:t>以及</a:t>
            </a:r>
            <a:r>
              <a:rPr lang="zh-CN" altLang="en-US" sz="36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生命乐趣</a:t>
            </a:r>
            <a:r>
              <a:rPr lang="zh-CN" altLang="en-US" sz="3600" b="1" dirty="0">
                <a:solidFill>
                  <a:srgbClr val="1F03EF"/>
                </a:solidFill>
                <a:latin typeface="华文中宋" pitchFamily="2" charset="-122"/>
                <a:ea typeface="华文中宋" pitchFamily="2" charset="-122"/>
              </a:rPr>
              <a:t>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9552" y="908720"/>
            <a:ext cx="2592288" cy="504056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zh-CN"/>
            </a:defPPr>
            <a:lvl1pPr algn="ctr" eaLnBrk="0" fontAlgn="base" hangingPunct="0">
              <a:spcBef>
                <a:spcPct val="0"/>
              </a:spcBef>
              <a:spcAft>
                <a:spcPct val="0"/>
              </a:spcAft>
              <a:defRPr sz="5400" b="1" kern="10">
                <a:ln w="12700">
                  <a:solidFill>
                    <a:srgbClr val="EAEAEA"/>
                  </a:solidFill>
                  <a:miter lim="800000"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楷体_GB2312"/>
                <a:ea typeface="楷体_GB2312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5pPr>
            <a:lvl6pPr>
              <a:defRPr>
                <a:latin typeface="Arial" charset="0"/>
                <a:ea typeface="宋体" pitchFamily="2" charset="-122"/>
              </a:defRPr>
            </a:lvl6pPr>
            <a:lvl7pPr>
              <a:defRPr>
                <a:latin typeface="Arial" charset="0"/>
                <a:ea typeface="宋体" pitchFamily="2" charset="-122"/>
              </a:defRPr>
            </a:lvl7pPr>
            <a:lvl8pPr>
              <a:defRPr>
                <a:latin typeface="Arial" charset="0"/>
                <a:ea typeface="宋体" pitchFamily="2" charset="-122"/>
              </a:defRPr>
            </a:lvl8pPr>
            <a:lvl9pPr>
              <a:defRPr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dirty="0"/>
              <a:t>课堂小结</a:t>
            </a:r>
          </a:p>
        </p:txBody>
      </p:sp>
      <p:pic>
        <p:nvPicPr>
          <p:cNvPr id="4" name="Picture 8" descr="箭头1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319" y="6453336"/>
            <a:ext cx="685800" cy="3635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1925658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4"/>
          <p:cNvSpPr>
            <a:spLocks noChangeArrowheads="1" noChangeShapeType="1" noTextEdit="1"/>
          </p:cNvSpPr>
          <p:nvPr/>
        </p:nvSpPr>
        <p:spPr bwMode="auto">
          <a:xfrm>
            <a:off x="355540" y="836712"/>
            <a:ext cx="2488268" cy="526976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5400" b="1" kern="10" dirty="0">
                <a:ln w="12700">
                  <a:solidFill>
                    <a:srgbClr val="EAEAEA"/>
                  </a:solidFill>
                  <a:miter lim="800000"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楷体_GB2312"/>
                <a:ea typeface="楷体_GB2312"/>
              </a:rPr>
              <a:t>考考你</a:t>
            </a: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272727" y="1414824"/>
            <a:ext cx="835342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fontAlgn="base">
              <a:spcBef>
                <a:spcPct val="50000"/>
              </a:spcBef>
              <a:spcAft>
                <a:spcPct val="0"/>
              </a:spcAft>
              <a:defRPr sz="2400" b="1">
                <a:solidFill>
                  <a:srgbClr val="1F03E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5pPr>
            <a:lvl6pPr>
              <a:defRPr>
                <a:latin typeface="Arial" charset="0"/>
                <a:ea typeface="宋体" pitchFamily="2" charset="-122"/>
              </a:defRPr>
            </a:lvl6pPr>
            <a:lvl7pPr>
              <a:defRPr>
                <a:latin typeface="Arial" charset="0"/>
                <a:ea typeface="宋体" pitchFamily="2" charset="-122"/>
              </a:defRPr>
            </a:lvl7pPr>
            <a:lvl8pPr>
              <a:defRPr>
                <a:latin typeface="Arial" charset="0"/>
                <a:ea typeface="宋体" pitchFamily="2" charset="-122"/>
              </a:defRPr>
            </a:lvl8pPr>
            <a:lvl9pPr>
              <a:defRPr>
                <a:latin typeface="Arial" charset="0"/>
                <a:ea typeface="宋体" pitchFamily="2" charset="-122"/>
              </a:defRPr>
            </a:lvl9pPr>
          </a:lstStyle>
          <a:p>
            <a:r>
              <a:rPr lang="en-US" altLang="zh-CN" dirty="0"/>
              <a:t>1</a:t>
            </a:r>
            <a:r>
              <a:rPr lang="zh-CN" altLang="en-US" dirty="0"/>
              <a:t>、对题目“我的第一本书”所包含的意思理解有误的一项</a:t>
            </a:r>
            <a:r>
              <a:rPr lang="zh-CN" altLang="en-US" dirty="0" smtClean="0"/>
              <a:t>是</a:t>
            </a:r>
            <a:endParaRPr lang="zh-CN" altLang="en-US" dirty="0"/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287908" y="1876489"/>
            <a:ext cx="64770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A</a:t>
            </a:r>
            <a:r>
              <a:rPr kumimoji="1" lang="zh-CN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、指我拥有的那半本国语课本。</a:t>
            </a: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287908" y="2308289"/>
            <a:ext cx="48006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B</a:t>
            </a:r>
            <a:r>
              <a:rPr kumimoji="1" lang="zh-CN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、我出版的第一部诗集。</a:t>
            </a: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287908" y="2811526"/>
            <a:ext cx="817252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C</a:t>
            </a:r>
            <a:r>
              <a:rPr kumimoji="1" lang="zh-CN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、指我上的人生第一课，里面蕴含着生活的艰辛，人间的温情。</a:t>
            </a: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287908" y="3244914"/>
            <a:ext cx="871378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D</a:t>
            </a:r>
            <a:r>
              <a:rPr kumimoji="1" lang="zh-CN" altLang="en-US" sz="2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、与书有关的童年生活、同学友谊，是作者生命最初的快乐与梦幻。</a:t>
            </a: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8626152" y="836712"/>
            <a:ext cx="914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6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B</a:t>
            </a:r>
          </a:p>
        </p:txBody>
      </p:sp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323528" y="3845719"/>
            <a:ext cx="835342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 dirty="0">
                <a:solidFill>
                  <a:srgbClr val="1F03E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400" b="1" dirty="0">
                <a:solidFill>
                  <a:srgbClr val="1F03E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、读了</a:t>
            </a:r>
            <a:r>
              <a:rPr lang="zh-CN" altLang="en-US" sz="2400" b="1" dirty="0">
                <a:solidFill>
                  <a:srgbClr val="1F03E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楷体_GB2312" pitchFamily="49" charset="-122"/>
              </a:rPr>
              <a:t>“</a:t>
            </a:r>
            <a:r>
              <a:rPr lang="zh-CN" altLang="en-US" sz="2400" b="1" dirty="0">
                <a:solidFill>
                  <a:srgbClr val="1F03E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我的第一本书</a:t>
            </a:r>
            <a:r>
              <a:rPr lang="zh-CN" altLang="en-US" sz="2400" b="1" dirty="0">
                <a:solidFill>
                  <a:srgbClr val="1F03E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楷体_GB2312" pitchFamily="49" charset="-122"/>
              </a:rPr>
              <a:t>”</a:t>
            </a:r>
            <a:r>
              <a:rPr lang="zh-CN" altLang="en-US" sz="2400" b="1" dirty="0">
                <a:solidFill>
                  <a:srgbClr val="1F03E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不同寻常的来历后，你能从中感受到哪些感情？</a:t>
            </a:r>
          </a:p>
        </p:txBody>
      </p:sp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282075" y="4783713"/>
            <a:ext cx="871220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父亲的深情；同学、朋友间的友情；童年的乐趣（人与狗之间的默契、情趣）；生活的苦难。</a:t>
            </a:r>
          </a:p>
        </p:txBody>
      </p:sp>
      <p:sp>
        <p:nvSpPr>
          <p:cNvPr id="12" name="Text Box 14"/>
          <p:cNvSpPr txBox="1">
            <a:spLocks noChangeArrowheads="1"/>
          </p:cNvSpPr>
          <p:nvPr/>
        </p:nvSpPr>
        <p:spPr bwMode="auto">
          <a:xfrm>
            <a:off x="323528" y="5354667"/>
            <a:ext cx="74898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fontAlgn="base">
              <a:spcBef>
                <a:spcPct val="50000"/>
              </a:spcBef>
              <a:spcAft>
                <a:spcPct val="0"/>
              </a:spcAft>
              <a:defRPr sz="2400" b="1">
                <a:solidFill>
                  <a:srgbClr val="1F03E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5pPr>
            <a:lvl6pPr>
              <a:defRPr>
                <a:latin typeface="Arial" charset="0"/>
                <a:ea typeface="宋体" pitchFamily="2" charset="-122"/>
              </a:defRPr>
            </a:lvl6pPr>
            <a:lvl7pPr>
              <a:defRPr>
                <a:latin typeface="Arial" charset="0"/>
                <a:ea typeface="宋体" pitchFamily="2" charset="-122"/>
              </a:defRPr>
            </a:lvl7pPr>
            <a:lvl8pPr>
              <a:defRPr>
                <a:latin typeface="Arial" charset="0"/>
                <a:ea typeface="宋体" pitchFamily="2" charset="-122"/>
              </a:defRPr>
            </a:lvl8pPr>
            <a:lvl9pPr>
              <a:defRPr>
                <a:latin typeface="Arial" charset="0"/>
                <a:ea typeface="宋体" pitchFamily="2" charset="-122"/>
              </a:defRPr>
            </a:lvl9pPr>
          </a:lstStyle>
          <a:p>
            <a:r>
              <a:rPr lang="en-US" altLang="zh-CN" dirty="0"/>
              <a:t>3</a:t>
            </a:r>
            <a:r>
              <a:rPr lang="zh-CN" altLang="en-US" dirty="0"/>
              <a:t>、作者是怀着怎样的感情追忆他的“第一本书“的？</a:t>
            </a:r>
          </a:p>
        </p:txBody>
      </p:sp>
      <p:sp>
        <p:nvSpPr>
          <p:cNvPr id="13" name="Text Box 15"/>
          <p:cNvSpPr txBox="1">
            <a:spLocks noChangeArrowheads="1"/>
          </p:cNvSpPr>
          <p:nvPr/>
        </p:nvSpPr>
        <p:spPr bwMode="auto">
          <a:xfrm>
            <a:off x="323528" y="5861844"/>
            <a:ext cx="874871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fontAlgn="base">
              <a:spcBef>
                <a:spcPct val="50000"/>
              </a:spcBef>
              <a:spcAft>
                <a:spcPct val="0"/>
              </a:spcAft>
              <a:defRPr sz="1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5pPr>
            <a:lvl6pPr>
              <a:defRPr>
                <a:latin typeface="Arial" charset="0"/>
                <a:ea typeface="宋体" pitchFamily="2" charset="-122"/>
              </a:defRPr>
            </a:lvl6pPr>
            <a:lvl7pPr>
              <a:defRPr>
                <a:latin typeface="Arial" charset="0"/>
                <a:ea typeface="宋体" pitchFamily="2" charset="-122"/>
              </a:defRPr>
            </a:lvl7pPr>
            <a:lvl8pPr>
              <a:defRPr>
                <a:latin typeface="Arial" charset="0"/>
                <a:ea typeface="宋体" pitchFamily="2" charset="-122"/>
              </a:defRPr>
            </a:lvl8pPr>
            <a:lvl9pPr>
              <a:defRPr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dirty="0">
                <a:effectLst/>
              </a:rPr>
              <a:t>敬重、珍爱；复杂、百感交集：父亲的宽厚善良、纯真的友谊、孩提时代的快乐</a:t>
            </a:r>
            <a:r>
              <a:rPr lang="en-US" altLang="zh-CN" dirty="0">
                <a:effectLst/>
              </a:rPr>
              <a:t>……</a:t>
            </a:r>
          </a:p>
        </p:txBody>
      </p:sp>
      <p:pic>
        <p:nvPicPr>
          <p:cNvPr id="14" name="Picture 8" descr="0054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6479849"/>
            <a:ext cx="680804" cy="33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641736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462100" y="692696"/>
            <a:ext cx="53340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1F03EF"/>
                </a:solidFill>
                <a:latin typeface="楷体_GB2312" pitchFamily="49" charset="-122"/>
                <a:ea typeface="楷体_GB2312" pitchFamily="49" charset="-122"/>
              </a:rPr>
              <a:t>课内语段</a:t>
            </a:r>
            <a:r>
              <a:rPr kumimoji="1" lang="zh-CN" altLang="en-US" sz="3200" b="1" dirty="0" smtClean="0">
                <a:solidFill>
                  <a:srgbClr val="1F03EF"/>
                </a:solidFill>
                <a:latin typeface="楷体_GB2312" pitchFamily="49" charset="-122"/>
                <a:ea typeface="楷体_GB2312" pitchFamily="49" charset="-122"/>
              </a:rPr>
              <a:t>阅读</a:t>
            </a:r>
            <a:r>
              <a:rPr kumimoji="1" lang="en-US" altLang="zh-CN" sz="3200" b="1" dirty="0" smtClean="0">
                <a:solidFill>
                  <a:srgbClr val="1F03EF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kumimoji="1" lang="zh-CN" altLang="en-US" sz="3200" b="1" dirty="0" smtClean="0">
                <a:solidFill>
                  <a:srgbClr val="1F03EF"/>
                </a:solidFill>
                <a:latin typeface="楷体_GB2312" pitchFamily="49" charset="-122"/>
                <a:ea typeface="楷体_GB2312" pitchFamily="49" charset="-122"/>
              </a:rPr>
              <a:t>第四段</a:t>
            </a:r>
            <a:r>
              <a:rPr kumimoji="1" lang="en-US" altLang="zh-CN" sz="3200" b="1" dirty="0" smtClean="0">
                <a:solidFill>
                  <a:srgbClr val="1F03EF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endParaRPr kumimoji="1" lang="zh-CN" altLang="en-US" sz="3200" b="1" dirty="0">
              <a:solidFill>
                <a:srgbClr val="1F03E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381000" y="1277471"/>
            <a:ext cx="83058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1</a:t>
            </a:r>
            <a:r>
              <a:rPr kumimoji="1"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、</a:t>
            </a:r>
            <a:r>
              <a:rPr kumimoji="1"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楷体_GB2312" pitchFamily="49" charset="-122"/>
              </a:rPr>
              <a:t>“</a:t>
            </a:r>
            <a:r>
              <a:rPr kumimoji="1"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我</a:t>
            </a:r>
            <a:r>
              <a:rPr kumimoji="1"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楷体_GB2312" pitchFamily="49" charset="-122"/>
              </a:rPr>
              <a:t>”</a:t>
            </a:r>
            <a:r>
              <a:rPr kumimoji="1"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以为父亲会揍我，可是父亲并没揍我，你能说说为什么吗？</a:t>
            </a: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395536" y="2117799"/>
            <a:ext cx="5715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因为父亲有同情心，很善良。</a:t>
            </a: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395536" y="2636912"/>
            <a:ext cx="81534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2</a:t>
            </a:r>
            <a:r>
              <a:rPr kumimoji="1"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、文中所表现出来的同学、朋友之情可以通过哪两个细节体现出来？</a:t>
            </a: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381000" y="3562970"/>
            <a:ext cx="8367464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我因元贞家买不起书，把我的书一分两半，一人一半；父亲了解元贞家的苦楚，深深叹着气。</a:t>
            </a: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395536" y="4509120"/>
            <a:ext cx="6781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3</a:t>
            </a:r>
            <a:r>
              <a:rPr kumimoji="1"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、父亲为什么说</a:t>
            </a:r>
            <a:r>
              <a:rPr kumimoji="1"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楷体_GB2312" pitchFamily="49" charset="-122"/>
              </a:rPr>
              <a:t>“</a:t>
            </a:r>
            <a:r>
              <a:rPr kumimoji="1"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元贞比你有出息</a:t>
            </a:r>
            <a:r>
              <a:rPr kumimoji="1"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楷体_GB2312" pitchFamily="49" charset="-122"/>
              </a:rPr>
              <a:t>”</a:t>
            </a:r>
            <a:r>
              <a:rPr kumimoji="1"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？</a:t>
            </a: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395536" y="5043375"/>
            <a:ext cx="8424936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父亲认为元贞家那么贫困，元贞还坚持学习，他有顽强的毅力。</a:t>
            </a:r>
          </a:p>
        </p:txBody>
      </p:sp>
      <p:pic>
        <p:nvPicPr>
          <p:cNvPr id="10" name="Picture 8" descr="箭头1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319" y="6453336"/>
            <a:ext cx="685800" cy="3635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22371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19872" y="1412776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tx2">
                    <a:lumMod val="50000"/>
                  </a:schemeClr>
                </a:solidFill>
                <a:latin typeface="华文琥珀" pitchFamily="2" charset="-122"/>
                <a:ea typeface="华文琥珀" pitchFamily="2" charset="-122"/>
              </a:rPr>
              <a:t>第一课时</a:t>
            </a:r>
            <a:endParaRPr lang="zh-CN" altLang="en-US" sz="3600" dirty="0">
              <a:solidFill>
                <a:schemeClr val="tx2">
                  <a:lumMod val="50000"/>
                </a:schemeClr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43608" y="2492896"/>
            <a:ext cx="748883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1F03EF"/>
                </a:solidFill>
                <a:latin typeface="+mj-ea"/>
                <a:ea typeface="+mj-ea"/>
              </a:rPr>
              <a:t>学习要点：</a:t>
            </a:r>
            <a:endParaRPr lang="en-US" altLang="zh-CN" sz="3200" b="1" dirty="0" smtClean="0">
              <a:solidFill>
                <a:srgbClr val="1F03EF"/>
              </a:solidFill>
              <a:latin typeface="+mj-ea"/>
              <a:ea typeface="+mj-ea"/>
            </a:endParaRPr>
          </a:p>
          <a:p>
            <a:endParaRPr lang="en-US" altLang="zh-CN" dirty="0"/>
          </a:p>
        </p:txBody>
      </p:sp>
      <p:sp>
        <p:nvSpPr>
          <p:cNvPr id="4" name="矩形 3">
            <a:hlinkClick r:id="rId2" action="ppaction://hlinksldjump"/>
            <a:hlinkHover r:id="" action="ppaction://noaction" highlightClick="1"/>
          </p:cNvPr>
          <p:cNvSpPr/>
          <p:nvPr/>
        </p:nvSpPr>
        <p:spPr>
          <a:xfrm>
            <a:off x="1859531" y="3375074"/>
            <a:ext cx="6185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66700"/>
            <a:r>
              <a:rPr lang="en-US" altLang="zh-CN" sz="3200" b="1" dirty="0">
                <a:latin typeface="+mn-ea"/>
              </a:rPr>
              <a:t>1</a:t>
            </a:r>
            <a:r>
              <a:rPr lang="zh-CN" altLang="en-US" sz="3200" b="1" dirty="0">
                <a:latin typeface="+mn-ea"/>
              </a:rPr>
              <a:t>、生字生词</a:t>
            </a:r>
            <a:endParaRPr lang="en-US" altLang="zh-CN" sz="3200" b="1" dirty="0">
              <a:latin typeface="+mn-ea"/>
            </a:endParaRPr>
          </a:p>
        </p:txBody>
      </p:sp>
      <p:sp>
        <p:nvSpPr>
          <p:cNvPr id="5" name="矩形 4">
            <a:hlinkClick r:id="rId3" action="ppaction://hlinksldjump"/>
            <a:hlinkHover r:id="" action="ppaction://noaction" highlightClick="1"/>
          </p:cNvPr>
          <p:cNvSpPr/>
          <p:nvPr/>
        </p:nvSpPr>
        <p:spPr>
          <a:xfrm>
            <a:off x="1859531" y="4149080"/>
            <a:ext cx="61893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66700"/>
            <a:r>
              <a:rPr lang="en-US" altLang="zh-CN" sz="3200" b="1" dirty="0">
                <a:latin typeface="+mn-ea"/>
              </a:rPr>
              <a:t>2</a:t>
            </a:r>
            <a:r>
              <a:rPr lang="zh-CN" altLang="en-US" sz="3200" b="1" dirty="0" smtClean="0">
                <a:latin typeface="+mn-ea"/>
              </a:rPr>
              <a:t>、作者简介</a:t>
            </a:r>
            <a:endParaRPr lang="en-US" altLang="zh-CN" sz="3200" b="1" dirty="0">
              <a:latin typeface="+mn-ea"/>
            </a:endParaRPr>
          </a:p>
        </p:txBody>
      </p:sp>
      <p:sp>
        <p:nvSpPr>
          <p:cNvPr id="6" name="矩形 5">
            <a:hlinkClick r:id="rId4" action="ppaction://hlinksldjump"/>
            <a:hlinkHover r:id="" action="ppaction://noaction" highlightClick="1"/>
          </p:cNvPr>
          <p:cNvSpPr/>
          <p:nvPr/>
        </p:nvSpPr>
        <p:spPr>
          <a:xfrm>
            <a:off x="1859531" y="4932457"/>
            <a:ext cx="61893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66700"/>
            <a:r>
              <a:rPr lang="en-US" altLang="zh-CN" sz="3200" b="1" dirty="0">
                <a:latin typeface="+mn-ea"/>
              </a:rPr>
              <a:t>3</a:t>
            </a:r>
            <a:r>
              <a:rPr lang="zh-CN" altLang="en-US" sz="3200" b="1" dirty="0">
                <a:latin typeface="+mn-ea"/>
              </a:rPr>
              <a:t>、整体感知课文，理</a:t>
            </a:r>
            <a:r>
              <a:rPr lang="zh-CN" altLang="en-US" sz="3200" b="1" dirty="0" smtClean="0">
                <a:latin typeface="+mn-ea"/>
              </a:rPr>
              <a:t>清文章结构</a:t>
            </a:r>
            <a:endParaRPr lang="zh-CN" altLang="en-US" sz="3200" b="1" dirty="0">
              <a:latin typeface="+mn-ea"/>
            </a:endParaRPr>
          </a:p>
        </p:txBody>
      </p:sp>
      <p:pic>
        <p:nvPicPr>
          <p:cNvPr id="7" name="Picture 8" descr="箭头1">
            <a:hlinkClick r:id="rId5" action="ppaction://hlinksldjump"/>
          </p:cNvPr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319" y="6453336"/>
            <a:ext cx="685800" cy="3635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649033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1352957"/>
            <a:ext cx="86409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1F03EF"/>
                </a:solidFill>
                <a:latin typeface="华文中宋" pitchFamily="2" charset="-122"/>
                <a:ea typeface="华文中宋" pitchFamily="2" charset="-122"/>
              </a:rPr>
              <a:t>脊</a:t>
            </a:r>
            <a:r>
              <a:rPr lang="zh-CN" altLang="en-US" sz="3200" b="1" dirty="0" smtClean="0">
                <a:solidFill>
                  <a:srgbClr val="1F03EF"/>
                </a:solidFill>
                <a:latin typeface="华文中宋" pitchFamily="2" charset="-122"/>
                <a:ea typeface="华文中宋" pitchFamily="2" charset="-122"/>
              </a:rPr>
              <a:t>（       ）</a:t>
            </a:r>
            <a:r>
              <a:rPr lang="zh-CN" altLang="en-US" sz="3200" b="1" dirty="0">
                <a:solidFill>
                  <a:srgbClr val="1F03EF"/>
                </a:solidFill>
                <a:latin typeface="华文中宋" pitchFamily="2" charset="-122"/>
                <a:ea typeface="华文中宋" pitchFamily="2" charset="-122"/>
              </a:rPr>
              <a:t>背     </a:t>
            </a:r>
            <a:r>
              <a:rPr lang="zh-CN" altLang="en-US" sz="3200" b="1" dirty="0" smtClean="0">
                <a:solidFill>
                  <a:srgbClr val="1F03EF"/>
                </a:solidFill>
                <a:latin typeface="华文中宋" pitchFamily="2" charset="-122"/>
                <a:ea typeface="华文中宋" pitchFamily="2" charset="-122"/>
              </a:rPr>
              <a:t>    枉（       ）读 </a:t>
            </a:r>
            <a:endParaRPr lang="en-US" altLang="zh-CN" sz="3200" b="1" dirty="0" smtClean="0">
              <a:solidFill>
                <a:srgbClr val="1F03EF"/>
              </a:solidFill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3200" b="1" dirty="0" smtClean="0">
                <a:solidFill>
                  <a:srgbClr val="1F03EF"/>
                </a:solidFill>
                <a:latin typeface="华文中宋" pitchFamily="2" charset="-122"/>
                <a:ea typeface="华文中宋" pitchFamily="2" charset="-122"/>
              </a:rPr>
              <a:t>酷（       ）似：</a:t>
            </a:r>
            <a:endParaRPr lang="en-US" altLang="zh-CN" sz="3200" b="1" dirty="0" smtClean="0">
              <a:solidFill>
                <a:srgbClr val="1F03EF"/>
              </a:solidFill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3200" b="1" dirty="0" smtClean="0">
                <a:solidFill>
                  <a:srgbClr val="1F03EF"/>
                </a:solidFill>
                <a:latin typeface="华文中宋" pitchFamily="2" charset="-122"/>
                <a:ea typeface="华文中宋" pitchFamily="2" charset="-122"/>
              </a:rPr>
              <a:t>掺（       ）和：</a:t>
            </a:r>
            <a:endParaRPr lang="en-US" altLang="zh-CN" sz="3200" b="1" dirty="0" smtClean="0">
              <a:solidFill>
                <a:srgbClr val="1F03EF"/>
              </a:solidFill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3200" b="1" dirty="0" smtClean="0">
                <a:solidFill>
                  <a:srgbClr val="1F03EF"/>
                </a:solidFill>
                <a:latin typeface="华文中宋" pitchFamily="2" charset="-122"/>
                <a:ea typeface="华文中宋" pitchFamily="2" charset="-122"/>
              </a:rPr>
              <a:t>幽默：</a:t>
            </a:r>
            <a:endParaRPr lang="en-US" altLang="zh-CN" sz="3200" b="1" dirty="0" smtClean="0">
              <a:solidFill>
                <a:srgbClr val="1F03EF"/>
              </a:solidFill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3200" b="1" dirty="0" smtClean="0">
                <a:solidFill>
                  <a:srgbClr val="1F03EF"/>
                </a:solidFill>
                <a:latin typeface="华文中宋" pitchFamily="2" charset="-122"/>
                <a:ea typeface="华文中宋" pitchFamily="2" charset="-122"/>
              </a:rPr>
              <a:t>凄惨：</a:t>
            </a:r>
            <a:endParaRPr lang="en-US" altLang="zh-CN" sz="3200" b="1" dirty="0" smtClean="0">
              <a:solidFill>
                <a:srgbClr val="1F03EF"/>
              </a:solidFill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3200" b="1" dirty="0" smtClean="0">
                <a:solidFill>
                  <a:srgbClr val="1F03EF"/>
                </a:solidFill>
                <a:latin typeface="华文中宋" pitchFamily="2" charset="-122"/>
                <a:ea typeface="华文中宋" pitchFamily="2" charset="-122"/>
              </a:rPr>
              <a:t>奥秘：</a:t>
            </a:r>
            <a:endParaRPr lang="en-US" altLang="zh-CN" sz="3200" b="1" dirty="0" smtClean="0">
              <a:solidFill>
                <a:srgbClr val="1F03EF"/>
              </a:solidFill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3200" b="1" dirty="0" smtClean="0">
                <a:solidFill>
                  <a:srgbClr val="1F03EF"/>
                </a:solidFill>
                <a:latin typeface="华文中宋" pitchFamily="2" charset="-122"/>
                <a:ea typeface="华文中宋" pitchFamily="2" charset="-122"/>
              </a:rPr>
              <a:t>翻来覆去：</a:t>
            </a:r>
            <a:endParaRPr lang="en-US" altLang="zh-CN" sz="3200" b="1" dirty="0" smtClean="0">
              <a:solidFill>
                <a:srgbClr val="1F03EF"/>
              </a:solidFill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3200" b="1" dirty="0" smtClean="0">
                <a:solidFill>
                  <a:srgbClr val="1F03EF"/>
                </a:solidFill>
                <a:latin typeface="华文中宋" pitchFamily="2" charset="-122"/>
                <a:ea typeface="华文中宋" pitchFamily="2" charset="-122"/>
              </a:rPr>
              <a:t>温厚：</a:t>
            </a:r>
            <a:endParaRPr lang="en-US" altLang="zh-CN" sz="3200" b="1" dirty="0" smtClean="0">
              <a:solidFill>
                <a:srgbClr val="1F03EF"/>
              </a:solidFill>
              <a:latin typeface="华文中宋" pitchFamily="2" charset="-122"/>
              <a:ea typeface="华文中宋" pitchFamily="2" charset="-122"/>
            </a:endParaRPr>
          </a:p>
          <a:p>
            <a:r>
              <a:rPr lang="zh-CN" altLang="en-US" sz="3200" b="1" dirty="0" smtClean="0">
                <a:solidFill>
                  <a:srgbClr val="1F03EF"/>
                </a:solidFill>
                <a:latin typeface="华文中宋" pitchFamily="2" charset="-122"/>
                <a:ea typeface="华文中宋" pitchFamily="2" charset="-122"/>
              </a:rPr>
              <a:t>知书识礼</a:t>
            </a:r>
            <a:r>
              <a:rPr lang="en-US" altLang="zh-CN" sz="3200" b="1" dirty="0" smtClean="0">
                <a:solidFill>
                  <a:srgbClr val="1F03EF"/>
                </a:solidFill>
                <a:latin typeface="华文中宋" pitchFamily="2" charset="-122"/>
                <a:ea typeface="华文中宋" pitchFamily="2" charset="-122"/>
              </a:rPr>
              <a:t>:</a:t>
            </a:r>
            <a:endParaRPr lang="zh-CN" altLang="en-US" sz="3200" b="1" dirty="0">
              <a:solidFill>
                <a:srgbClr val="1F03EF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692697"/>
            <a:ext cx="3456384" cy="600164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zh-CN"/>
            </a:defPPr>
            <a:lvl1pPr algn="ctr" eaLnBrk="0" fontAlgn="base" hangingPunct="0">
              <a:spcBef>
                <a:spcPct val="0"/>
              </a:spcBef>
              <a:spcAft>
                <a:spcPct val="0"/>
              </a:spcAft>
              <a:defRPr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楷体_GB2312"/>
                <a:ea typeface="楷体_GB2312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5pPr>
            <a:lvl6pPr>
              <a:defRPr>
                <a:latin typeface="Arial" charset="0"/>
                <a:ea typeface="宋体" pitchFamily="2" charset="-122"/>
              </a:defRPr>
            </a:lvl6pPr>
            <a:lvl7pPr>
              <a:defRPr>
                <a:latin typeface="Arial" charset="0"/>
                <a:ea typeface="宋体" pitchFamily="2" charset="-122"/>
              </a:defRPr>
            </a:lvl7pPr>
            <a:lvl8pPr>
              <a:defRPr>
                <a:latin typeface="Arial" charset="0"/>
                <a:ea typeface="宋体" pitchFamily="2" charset="-122"/>
              </a:defRPr>
            </a:lvl8pPr>
            <a:lvl9pPr>
              <a:defRPr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记住下列生字词：</a:t>
            </a:r>
          </a:p>
        </p:txBody>
      </p:sp>
      <p:sp>
        <p:nvSpPr>
          <p:cNvPr id="4" name="矩形 3"/>
          <p:cNvSpPr/>
          <p:nvPr/>
        </p:nvSpPr>
        <p:spPr>
          <a:xfrm>
            <a:off x="1445846" y="1332057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FF0000"/>
                </a:solidFill>
                <a:ea typeface="华文琥珀" pitchFamily="2" charset="-122"/>
              </a:rPr>
              <a:t>jǐ</a:t>
            </a:r>
            <a:endParaRPr lang="zh-CN" altLang="en-US" sz="3200" b="1" dirty="0">
              <a:solidFill>
                <a:srgbClr val="FF0000"/>
              </a:solidFill>
              <a:ea typeface="华文琥珀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228184" y="1412776"/>
            <a:ext cx="11063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FF0000"/>
                </a:solidFill>
                <a:ea typeface="华文琥珀" pitchFamily="2" charset="-122"/>
              </a:rPr>
              <a:t>wǎng</a:t>
            </a:r>
            <a:endParaRPr lang="zh-CN" altLang="en-US" sz="3200" b="1" dirty="0">
              <a:solidFill>
                <a:srgbClr val="FF0000"/>
              </a:solidFill>
              <a:ea typeface="华文琥珀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59632" y="1844824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FF0000"/>
                </a:solidFill>
                <a:ea typeface="华文琥珀" pitchFamily="2" charset="-122"/>
              </a:rPr>
              <a:t>kù</a:t>
            </a:r>
            <a:endParaRPr lang="zh-CN" altLang="en-US" sz="3200" b="1" dirty="0">
              <a:solidFill>
                <a:srgbClr val="FF0000"/>
              </a:solidFill>
              <a:ea typeface="华文琥珀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59632" y="2420888"/>
            <a:ext cx="9973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err="1">
                <a:solidFill>
                  <a:srgbClr val="FF0000"/>
                </a:solidFill>
                <a:ea typeface="华文琥珀" pitchFamily="2" charset="-122"/>
              </a:rPr>
              <a:t>chān</a:t>
            </a:r>
            <a:endParaRPr lang="zh-CN" altLang="en-US" sz="3200" b="1" dirty="0">
              <a:solidFill>
                <a:srgbClr val="FF0000"/>
              </a:solidFill>
              <a:ea typeface="华文琥珀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91880" y="1916832"/>
            <a:ext cx="31726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好像，十分相像。 </a:t>
            </a:r>
            <a:endParaRPr lang="zh-CN" altLang="en-US" sz="2800" dirty="0">
              <a:solidFill>
                <a:srgbClr val="FF0000"/>
              </a:solidFill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63888" y="2348880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掺杂混合在一起。</a:t>
            </a:r>
            <a:endParaRPr lang="en-US" altLang="zh-CN" sz="2800" b="1" dirty="0">
              <a:solidFill>
                <a:srgbClr val="FF0000"/>
              </a:solidFill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47664" y="2924944"/>
            <a:ext cx="42498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有趣或可笑而意味深长。 </a:t>
            </a:r>
          </a:p>
        </p:txBody>
      </p:sp>
      <p:sp>
        <p:nvSpPr>
          <p:cNvPr id="11" name="矩形 10"/>
          <p:cNvSpPr/>
          <p:nvPr/>
        </p:nvSpPr>
        <p:spPr>
          <a:xfrm>
            <a:off x="1475656" y="3356992"/>
            <a:ext cx="20954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凄凉悲惨。 </a:t>
            </a:r>
          </a:p>
        </p:txBody>
      </p:sp>
      <p:sp>
        <p:nvSpPr>
          <p:cNvPr id="12" name="矩形 11"/>
          <p:cNvSpPr/>
          <p:nvPr/>
        </p:nvSpPr>
        <p:spPr>
          <a:xfrm>
            <a:off x="1907704" y="3789040"/>
            <a:ext cx="20954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奥妙神秘。 </a:t>
            </a:r>
          </a:p>
        </p:txBody>
      </p:sp>
      <p:sp>
        <p:nvSpPr>
          <p:cNvPr id="13" name="矩形 12"/>
          <p:cNvSpPr/>
          <p:nvPr/>
        </p:nvSpPr>
        <p:spPr>
          <a:xfrm>
            <a:off x="2267744" y="4293096"/>
            <a:ext cx="41344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一次又一次；多次重复。</a:t>
            </a:r>
            <a:endParaRPr lang="en-US" altLang="zh-CN" sz="2800" b="1" dirty="0">
              <a:solidFill>
                <a:srgbClr val="FF0000"/>
              </a:solidFill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763688" y="479715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温和宽厚。</a:t>
            </a:r>
            <a:endParaRPr lang="en-US" altLang="zh-CN" sz="2800" b="1" dirty="0">
              <a:solidFill>
                <a:srgbClr val="FF0000"/>
              </a:solidFill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195736" y="5301208"/>
            <a:ext cx="59298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华文仿宋" pitchFamily="2" charset="-122"/>
                <a:ea typeface="华文仿宋" pitchFamily="2" charset="-122"/>
              </a:rPr>
              <a:t>有知识，懂礼貌。指人有文化教养。</a:t>
            </a:r>
          </a:p>
        </p:txBody>
      </p:sp>
      <p:pic>
        <p:nvPicPr>
          <p:cNvPr id="16" name="Picture 8" descr="箭头1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319" y="6453336"/>
            <a:ext cx="685800" cy="3635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8627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07950" y="790575"/>
            <a:ext cx="5292725" cy="5386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en-US" altLang="zh-CN" sz="3200" b="1" dirty="0">
                <a:solidFill>
                  <a:srgbClr val="1F03EF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kumimoji="1" lang="zh-CN" altLang="en-US" sz="2800" b="1" dirty="0">
                <a:solidFill>
                  <a:srgbClr val="1F03EF"/>
                </a:solidFill>
                <a:latin typeface="楷体_GB2312" pitchFamily="49" charset="-122"/>
                <a:ea typeface="楷体_GB2312" pitchFamily="49" charset="-122"/>
              </a:rPr>
              <a:t>牛汉，</a:t>
            </a:r>
            <a:r>
              <a:rPr kumimoji="1" lang="zh-CN" altLang="en-US" sz="24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原名史成汉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</a:rPr>
              <a:t>，</a:t>
            </a:r>
            <a:r>
              <a:rPr kumimoji="1" lang="en-US" altLang="zh-CN" sz="2400" b="1" dirty="0">
                <a:latin typeface="楷体_GB2312" pitchFamily="49" charset="-122"/>
                <a:ea typeface="楷体_GB2312" pitchFamily="49" charset="-122"/>
              </a:rPr>
              <a:t>1923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</a:rPr>
              <a:t>年生，山西定襄县人。</a:t>
            </a:r>
            <a:r>
              <a:rPr kumimoji="1" lang="en-US" altLang="zh-CN" sz="2400" b="1" dirty="0">
                <a:latin typeface="楷体_GB2312" pitchFamily="49" charset="-122"/>
                <a:ea typeface="楷体_GB2312" pitchFamily="49" charset="-122"/>
              </a:rPr>
              <a:t>40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</a:rPr>
              <a:t>年代开始诗歌创作，是</a:t>
            </a:r>
            <a:r>
              <a:rPr kumimoji="1" lang="zh-CN" altLang="en-US" sz="2400" b="1" dirty="0">
                <a:solidFill>
                  <a:srgbClr val="C00000"/>
                </a:solidFill>
                <a:latin typeface="Times New Roman"/>
                <a:ea typeface="楷体_GB2312" pitchFamily="49" charset="-122"/>
              </a:rPr>
              <a:t>“</a:t>
            </a:r>
            <a:r>
              <a:rPr kumimoji="1" lang="zh-CN" altLang="en-US" sz="2400" b="1" dirty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</a:rPr>
              <a:t>七月诗派</a:t>
            </a:r>
            <a:r>
              <a:rPr kumimoji="1" lang="zh-CN" altLang="en-US" sz="2400" b="1" dirty="0">
                <a:solidFill>
                  <a:srgbClr val="C00000"/>
                </a:solidFill>
                <a:latin typeface="Times New Roman"/>
                <a:ea typeface="楷体_GB2312" pitchFamily="49" charset="-122"/>
              </a:rPr>
              <a:t>”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</a:rPr>
              <a:t>的重要成员。</a:t>
            </a:r>
            <a:r>
              <a:rPr kumimoji="1" lang="en-US" altLang="zh-CN" sz="2400" b="1" dirty="0">
                <a:latin typeface="楷体_GB2312" pitchFamily="49" charset="-122"/>
                <a:ea typeface="楷体_GB2312" pitchFamily="49" charset="-122"/>
              </a:rPr>
              <a:t>1955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</a:rPr>
              <a:t>年由于受胡风事件的牵连，遭到两年的拘捕囚禁。</a:t>
            </a:r>
            <a:r>
              <a:rPr kumimoji="1" lang="zh-CN" altLang="en-US" sz="2400" b="1" dirty="0">
                <a:latin typeface="Times New Roman"/>
                <a:ea typeface="楷体_GB2312" pitchFamily="49" charset="-122"/>
              </a:rPr>
              <a:t>“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</a:rPr>
              <a:t>文革</a:t>
            </a:r>
            <a:r>
              <a:rPr kumimoji="1" lang="zh-CN" altLang="en-US" sz="2400" b="1" dirty="0">
                <a:latin typeface="Times New Roman"/>
                <a:ea typeface="楷体_GB2312" pitchFamily="49" charset="-122"/>
              </a:rPr>
              <a:t>”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</a:rPr>
              <a:t>期间，又被关入</a:t>
            </a:r>
            <a:r>
              <a:rPr kumimoji="1" lang="zh-CN" altLang="en-US" sz="2400" b="1" dirty="0">
                <a:latin typeface="Times New Roman"/>
                <a:ea typeface="楷体_GB2312" pitchFamily="49" charset="-122"/>
              </a:rPr>
              <a:t>“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</a:rPr>
              <a:t>牛棚</a:t>
            </a:r>
            <a:r>
              <a:rPr kumimoji="1" lang="zh-CN" altLang="en-US" sz="2400" b="1" dirty="0">
                <a:latin typeface="Times New Roman"/>
                <a:ea typeface="楷体_GB2312" pitchFamily="49" charset="-122"/>
              </a:rPr>
              <a:t>”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</a:rPr>
              <a:t>，从事强制性劳动。创作了不少</a:t>
            </a:r>
            <a:r>
              <a:rPr kumimoji="1" lang="zh-CN" altLang="en-US" sz="24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诗歌作品，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</a:rPr>
              <a:t>其中比较著名的有</a:t>
            </a:r>
            <a:r>
              <a:rPr kumimoji="1" lang="en-US" altLang="zh-CN" sz="24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kumimoji="1" lang="zh-CN" altLang="en-US" sz="24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华南虎</a:t>
            </a:r>
            <a:r>
              <a:rPr kumimoji="1" lang="en-US" altLang="zh-CN" sz="24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》《</a:t>
            </a:r>
            <a:r>
              <a:rPr kumimoji="1" lang="zh-CN" altLang="en-US" sz="24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悼念一棵枫树</a:t>
            </a:r>
            <a:r>
              <a:rPr kumimoji="1" lang="en-US" altLang="zh-CN" sz="24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》《</a:t>
            </a:r>
            <a:r>
              <a:rPr kumimoji="1" lang="zh-CN" altLang="en-US" sz="24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半棵树</a:t>
            </a:r>
            <a:r>
              <a:rPr kumimoji="1" lang="en-US" altLang="zh-CN" sz="24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kumimoji="1" lang="zh-CN" altLang="en-US" sz="2400" b="1" dirty="0">
                <a:solidFill>
                  <a:srgbClr val="CC0000"/>
                </a:solidFill>
                <a:latin typeface="楷体_GB2312" pitchFamily="49" charset="-122"/>
                <a:ea typeface="楷体_GB2312" pitchFamily="49" charset="-122"/>
              </a:rPr>
              <a:t>等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出版的诗集有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彩色的生活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1951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）、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爱与歌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1954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）、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温泉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1984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）、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海上蝴蝶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1985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）、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沉默的悬崖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1986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）、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牛汉诗选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1998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）。 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</a:rPr>
              <a:t>及自选集</a:t>
            </a:r>
            <a:r>
              <a:rPr kumimoji="1" lang="en-US" altLang="zh-CN" sz="2400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</a:rPr>
              <a:t>蚯蚓和羽毛</a:t>
            </a:r>
            <a:r>
              <a:rPr kumimoji="1" lang="en-US" altLang="zh-CN" sz="2400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</a:rPr>
              <a:t>等。</a:t>
            </a:r>
          </a:p>
        </p:txBody>
      </p:sp>
      <p:pic>
        <p:nvPicPr>
          <p:cNvPr id="3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675" y="965200"/>
            <a:ext cx="3492500" cy="49164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8" descr="箭头1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319" y="6453336"/>
            <a:ext cx="685800" cy="3635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9307847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52103" y="1620752"/>
            <a:ext cx="8675687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开头：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我的第一本书是：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　　　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引出话题：这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是一本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/>
                <a:ea typeface="楷体_GB2312" pitchFamily="49" charset="-122"/>
              </a:rPr>
              <a:t>“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               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/>
                <a:ea typeface="楷体_GB2312" pitchFamily="49" charset="-122"/>
              </a:rPr>
              <a:t>”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的书。</a:t>
            </a:r>
          </a:p>
        </p:txBody>
      </p:sp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295276" y="1988343"/>
            <a:ext cx="287338" cy="3744913"/>
          </a:xfrm>
          <a:prstGeom prst="upDownArrow">
            <a:avLst>
              <a:gd name="adj1" fmla="val 50000"/>
              <a:gd name="adj2" fmla="val 26066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1115616" y="3047808"/>
            <a:ext cx="7632700" cy="2123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①</a:t>
            </a:r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3-9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）</a:t>
            </a:r>
            <a:endParaRPr lang="zh-CN" altLang="en-US" sz="2400" b="1" dirty="0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②</a:t>
            </a:r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）</a:t>
            </a:r>
            <a:endParaRPr lang="zh-CN" altLang="en-US" sz="24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sz="2400" b="1" dirty="0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③</a:t>
            </a:r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11-13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）</a:t>
            </a:r>
            <a:endParaRPr lang="zh-CN" altLang="en-US" sz="2400" b="1" dirty="0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161926" y="5639593"/>
            <a:ext cx="5301034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结尾：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“我”的结论：</a:t>
            </a:r>
            <a:endParaRPr lang="zh-CN" alt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3491880" y="1609378"/>
            <a:ext cx="4248150" cy="433387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pPr algn="ctr" eaLnBrk="1" hangingPunct="1"/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６０年前小学一年级的国语课本</a:t>
            </a:r>
          </a:p>
        </p:txBody>
      </p:sp>
      <p:sp>
        <p:nvSpPr>
          <p:cNvPr id="8" name="Rectangle 11"/>
          <p:cNvSpPr>
            <a:spLocks noChangeArrowheads="1"/>
          </p:cNvSpPr>
          <p:nvPr/>
        </p:nvSpPr>
        <p:spPr bwMode="auto">
          <a:xfrm>
            <a:off x="4302869" y="2127722"/>
            <a:ext cx="2447925" cy="433387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pPr algn="ctr" eaLnBrk="1" hangingPunct="1"/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让我一生难以忘怀</a:t>
            </a:r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2825626" y="3068463"/>
            <a:ext cx="4770164" cy="433387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pPr algn="ctr" eaLnBrk="1" hangingPunct="1"/>
            <a:r>
              <a:rPr lang="en-US" altLang="zh-CN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/>
                <a:ea typeface="楷体_GB2312" pitchFamily="49" charset="-122"/>
              </a:rPr>
              <a:t>“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我的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第一本书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/>
                <a:ea typeface="楷体_GB2312" pitchFamily="49" charset="-122"/>
              </a:rPr>
              <a:t>”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不同寻常的来历。</a:t>
            </a:r>
          </a:p>
        </p:txBody>
      </p:sp>
      <p:sp>
        <p:nvSpPr>
          <p:cNvPr id="10" name="Rectangle 13"/>
          <p:cNvSpPr>
            <a:spLocks noChangeArrowheads="1"/>
          </p:cNvSpPr>
          <p:nvPr/>
        </p:nvSpPr>
        <p:spPr bwMode="auto">
          <a:xfrm>
            <a:off x="2825626" y="3641478"/>
            <a:ext cx="5634806" cy="885296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pPr eaLnBrk="1" hangingPunct="1">
              <a:lnSpc>
                <a:spcPts val="2880"/>
              </a:lnSpc>
            </a:pP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父亲带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/>
                <a:ea typeface="楷体_GB2312" pitchFamily="49" charset="-122"/>
              </a:rPr>
              <a:t>“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我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/>
                <a:ea typeface="楷体_GB2312" pitchFamily="49" charset="-122"/>
              </a:rPr>
              <a:t>”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离开本村到崔家庄念书，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知</a:t>
            </a:r>
            <a:endParaRPr lang="en-US" altLang="zh-CN" sz="24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ts val="2880"/>
              </a:lnSpc>
            </a:pPr>
            <a:r>
              <a:rPr lang="zh-CN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道所念</a:t>
            </a:r>
            <a:r>
              <a:rPr lang="en-US" altLang="zh-CN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国语</a:t>
            </a:r>
            <a:r>
              <a:rPr lang="en-US" altLang="zh-CN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是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/>
                <a:ea typeface="楷体_GB2312" pitchFamily="49" charset="-122"/>
              </a:rPr>
              <a:t>“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真正的</a:t>
            </a: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第一本书</a:t>
            </a:r>
            <a:r>
              <a:rPr lang="zh-CN" altLang="en-US" sz="2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宋体"/>
                <a:ea typeface="楷体_GB2312" pitchFamily="49" charset="-122"/>
              </a:rPr>
              <a:t>”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2825626" y="4645099"/>
            <a:ext cx="5274667" cy="792088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base">
              <a:lnSpc>
                <a:spcPts val="288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还回忆了念书给“我”的快乐及交代了</a:t>
            </a:r>
          </a:p>
          <a:p>
            <a:pPr fontAlgn="base">
              <a:lnSpc>
                <a:spcPts val="288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与“书”有关的几个同学朋友的命运。</a:t>
            </a:r>
          </a:p>
        </p:txBody>
      </p:sp>
      <p:sp>
        <p:nvSpPr>
          <p:cNvPr id="12" name="Rectangle 15"/>
          <p:cNvSpPr>
            <a:spLocks noChangeArrowheads="1"/>
          </p:cNvSpPr>
          <p:nvPr/>
        </p:nvSpPr>
        <p:spPr bwMode="auto">
          <a:xfrm>
            <a:off x="3294806" y="5661248"/>
            <a:ext cx="2016125" cy="461169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人不能忘本！</a:t>
            </a:r>
            <a:endParaRPr lang="zh-CN" altLang="en-US" sz="3200" dirty="0"/>
          </a:p>
        </p:txBody>
      </p:sp>
      <p:sp>
        <p:nvSpPr>
          <p:cNvPr id="13" name="左大括号 12"/>
          <p:cNvSpPr/>
          <p:nvPr/>
        </p:nvSpPr>
        <p:spPr>
          <a:xfrm>
            <a:off x="971600" y="3212479"/>
            <a:ext cx="144016" cy="1728192"/>
          </a:xfrm>
          <a:prstGeom prst="leftBrac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467544" y="3500511"/>
            <a:ext cx="553998" cy="151149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主   体</a:t>
            </a:r>
            <a:endParaRPr lang="zh-CN" altLang="en-US" sz="2400" b="1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16" name="直接箭头连接符 15"/>
          <p:cNvCxnSpPr/>
          <p:nvPr/>
        </p:nvCxnSpPr>
        <p:spPr>
          <a:xfrm>
            <a:off x="8532440" y="1609378"/>
            <a:ext cx="0" cy="4487415"/>
          </a:xfrm>
          <a:prstGeom prst="straightConnector1">
            <a:avLst/>
          </a:prstGeom>
          <a:ln>
            <a:prstDash val="dash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8471317" y="1723677"/>
            <a:ext cx="553998" cy="42588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1F03EF"/>
                </a:solidFill>
                <a:latin typeface="华文仿宋" pitchFamily="2" charset="-122"/>
                <a:ea typeface="华文仿宋" pitchFamily="2" charset="-122"/>
              </a:rPr>
              <a:t>以“第一本书”为线索</a:t>
            </a:r>
            <a:endParaRPr lang="zh-CN" altLang="en-US" sz="2400" b="1" dirty="0">
              <a:solidFill>
                <a:srgbClr val="1F03EF"/>
              </a:solidFill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19" name="WordArt 7"/>
          <p:cNvSpPr>
            <a:spLocks noChangeArrowheads="1" noChangeShapeType="1" noTextEdit="1"/>
          </p:cNvSpPr>
          <p:nvPr/>
        </p:nvSpPr>
        <p:spPr bwMode="auto">
          <a:xfrm>
            <a:off x="744543" y="782087"/>
            <a:ext cx="2362200" cy="600075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pPr algn="ctr"/>
            <a:r>
              <a:rPr lang="zh-CN" altLang="en-US" sz="36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楷体_GB2312"/>
                <a:ea typeface="楷体_GB2312"/>
              </a:rPr>
              <a:t>整体</a:t>
            </a:r>
            <a:r>
              <a:rPr lang="zh-CN" altLang="en-US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楷体_GB2312"/>
                <a:ea typeface="楷体_GB2312"/>
              </a:rPr>
              <a:t>把握</a:t>
            </a:r>
          </a:p>
        </p:txBody>
      </p:sp>
      <p:sp>
        <p:nvSpPr>
          <p:cNvPr id="21" name="矩形 20"/>
          <p:cNvSpPr/>
          <p:nvPr/>
        </p:nvSpPr>
        <p:spPr>
          <a:xfrm>
            <a:off x="5462960" y="5683527"/>
            <a:ext cx="16546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照应开头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dirty="0"/>
          </a:p>
        </p:txBody>
      </p:sp>
      <p:pic>
        <p:nvPicPr>
          <p:cNvPr id="20" name="Picture 8" descr="箭头1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319" y="6453336"/>
            <a:ext cx="685800" cy="3635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57095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8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91880" y="1414517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chemeClr val="tx2">
                    <a:lumMod val="50000"/>
                  </a:schemeClr>
                </a:solidFill>
                <a:latin typeface="华文琥珀" pitchFamily="2" charset="-122"/>
                <a:ea typeface="华文琥珀" pitchFamily="2" charset="-122"/>
              </a:defRPr>
            </a:lvl1pPr>
          </a:lstStyle>
          <a:p>
            <a:r>
              <a:rPr lang="zh-CN" altLang="en-US" dirty="0"/>
              <a:t>第二课时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43608" y="2492896"/>
            <a:ext cx="748883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1F03EF"/>
                </a:solidFill>
                <a:latin typeface="+mj-ea"/>
                <a:ea typeface="+mj-ea"/>
              </a:rPr>
              <a:t>学习要点：</a:t>
            </a:r>
            <a:endParaRPr lang="en-US" altLang="zh-CN" sz="3200" b="1" dirty="0" smtClean="0">
              <a:solidFill>
                <a:srgbClr val="1F03EF"/>
              </a:solidFill>
              <a:latin typeface="+mj-ea"/>
              <a:ea typeface="+mj-ea"/>
            </a:endParaRPr>
          </a:p>
          <a:p>
            <a:endParaRPr lang="en-US" altLang="zh-CN" dirty="0"/>
          </a:p>
        </p:txBody>
      </p:sp>
      <p:sp>
        <p:nvSpPr>
          <p:cNvPr id="4" name="TextBox 3">
            <a:hlinkClick r:id="rId2" action="ppaction://hlinksldjump"/>
            <a:hlinkHover r:id="" action="ppaction://noaction" highlightClick="1"/>
          </p:cNvPr>
          <p:cNvSpPr txBox="1"/>
          <p:nvPr/>
        </p:nvSpPr>
        <p:spPr>
          <a:xfrm>
            <a:off x="1859324" y="3501008"/>
            <a:ext cx="66247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266700"/>
            <a:r>
              <a:rPr lang="en-US" altLang="zh-CN" sz="3200" b="1" dirty="0">
                <a:latin typeface="+mn-ea"/>
              </a:rPr>
              <a:t>1</a:t>
            </a:r>
            <a:r>
              <a:rPr lang="zh-CN" altLang="en-US" sz="3200" b="1" dirty="0">
                <a:latin typeface="+mn-ea"/>
              </a:rPr>
              <a:t>、课文探究</a:t>
            </a:r>
          </a:p>
        </p:txBody>
      </p:sp>
      <p:sp>
        <p:nvSpPr>
          <p:cNvPr id="5" name="TextBox 4">
            <a:hlinkClick r:id="rId3" action="ppaction://hlinksldjump"/>
            <a:hlinkHover r:id="" action="ppaction://noaction" highlightClick="1"/>
          </p:cNvPr>
          <p:cNvSpPr txBox="1"/>
          <p:nvPr/>
        </p:nvSpPr>
        <p:spPr>
          <a:xfrm>
            <a:off x="1835696" y="4500409"/>
            <a:ext cx="66247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266700"/>
            <a:r>
              <a:rPr lang="en-US" altLang="zh-CN" sz="3200" b="1" dirty="0">
                <a:latin typeface="+mn-ea"/>
              </a:rPr>
              <a:t>2</a:t>
            </a:r>
            <a:r>
              <a:rPr lang="zh-CN" altLang="en-US" sz="3200" b="1" dirty="0">
                <a:latin typeface="+mn-ea"/>
              </a:rPr>
              <a:t>、研读体会</a:t>
            </a:r>
          </a:p>
        </p:txBody>
      </p:sp>
      <p:pic>
        <p:nvPicPr>
          <p:cNvPr id="6" name="Picture 8" descr="箭头1">
            <a:hlinkClick r:id="rId4" action="ppaction://hlinksldjump"/>
          </p:cNvPr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319" y="6453336"/>
            <a:ext cx="685800" cy="3635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907372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hlinkClick r:id="rId2" action="ppaction://hlinksldjump"/>
            <a:hlinkHover r:id="" action="ppaction://noaction" highlightClick="1"/>
          </p:cNvPr>
          <p:cNvSpPr/>
          <p:nvPr/>
        </p:nvSpPr>
        <p:spPr>
          <a:xfrm>
            <a:off x="575619" y="1649948"/>
            <a:ext cx="831686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仿宋" pitchFamily="2" charset="-122"/>
                <a:ea typeface="华文仿宋" pitchFamily="2" charset="-122"/>
              </a:rPr>
              <a:t>1</a:t>
            </a:r>
            <a:r>
              <a:rPr lang="zh-CN" alt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仿宋" pitchFamily="2" charset="-122"/>
                <a:ea typeface="华文仿宋" pitchFamily="2" charset="-122"/>
              </a:rPr>
              <a:t>、文章</a:t>
            </a: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华文仿宋" pitchFamily="2" charset="-122"/>
                <a:ea typeface="华文仿宋" pitchFamily="2" charset="-122"/>
              </a:rPr>
              <a:t>写了几个人？他们的性格特征？</a:t>
            </a:r>
          </a:p>
        </p:txBody>
      </p:sp>
      <p:sp>
        <p:nvSpPr>
          <p:cNvPr id="4" name="矩形 3">
            <a:hlinkClick r:id="rId3" action="ppaction://hlinksldjump"/>
            <a:hlinkHover r:id="" action="ppaction://noaction" highlightClick="1"/>
          </p:cNvPr>
          <p:cNvSpPr/>
          <p:nvPr/>
        </p:nvSpPr>
        <p:spPr>
          <a:xfrm>
            <a:off x="575619" y="2353145"/>
            <a:ext cx="83168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华文仿宋" pitchFamily="2" charset="-122"/>
                <a:ea typeface="华文仿宋" pitchFamily="2" charset="-122"/>
              </a:rPr>
              <a:t>2</a:t>
            </a:r>
            <a:r>
              <a:rPr lang="zh-CN" alt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仿宋" pitchFamily="2" charset="-122"/>
                <a:ea typeface="华文仿宋" pitchFamily="2" charset="-122"/>
              </a:rPr>
              <a:t>、说说</a:t>
            </a: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华文仿宋" pitchFamily="2" charset="-122"/>
                <a:ea typeface="华文仿宋" pitchFamily="2" charset="-122"/>
              </a:rPr>
              <a:t>“我的第一本书”的</a:t>
            </a:r>
            <a:r>
              <a:rPr lang="zh-CN" alt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仿宋" pitchFamily="2" charset="-122"/>
                <a:ea typeface="华文仿宋" pitchFamily="2" charset="-122"/>
              </a:rPr>
              <a:t>含义。</a:t>
            </a:r>
            <a:endParaRPr lang="zh-CN" altLang="en-US" sz="3200" b="1" dirty="0">
              <a:effectLst>
                <a:outerShdw blurRad="38100" dist="38100" dir="2700000" algn="tl">
                  <a:srgbClr val="C0C0C0"/>
                </a:outerShdw>
              </a:effectLst>
              <a:latin typeface="华文仿宋" pitchFamily="2" charset="-122"/>
              <a:ea typeface="华文仿宋" pitchFamily="2" charset="-122"/>
            </a:endParaRPr>
          </a:p>
        </p:txBody>
      </p:sp>
      <p:sp>
        <p:nvSpPr>
          <p:cNvPr id="5" name="WordArt 4"/>
          <p:cNvSpPr>
            <a:spLocks noChangeArrowheads="1" noChangeShapeType="1" noTextEdit="1"/>
          </p:cNvSpPr>
          <p:nvPr/>
        </p:nvSpPr>
        <p:spPr bwMode="auto">
          <a:xfrm>
            <a:off x="971600" y="723166"/>
            <a:ext cx="2790825" cy="685800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pPr algn="ctr"/>
            <a:r>
              <a:rPr lang="zh-CN" altLang="en-US" sz="5400" b="1" kern="10" dirty="0" smtClean="0">
                <a:ln w="12700">
                  <a:solidFill>
                    <a:srgbClr val="EAEAEA"/>
                  </a:solidFill>
                  <a:miter lim="800000"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楷体_GB2312"/>
                <a:ea typeface="楷体_GB2312"/>
              </a:rPr>
              <a:t>课文探究</a:t>
            </a:r>
            <a:endParaRPr lang="zh-CN" altLang="en-US" sz="5400" b="1" kern="10" dirty="0">
              <a:ln w="12700">
                <a:solidFill>
                  <a:srgbClr val="EAEAEA"/>
                </a:solidFill>
                <a:miter lim="800000"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/>
                </a:outerShdw>
              </a:effectLst>
              <a:latin typeface="楷体_GB2312"/>
              <a:ea typeface="楷体_GB2312"/>
            </a:endParaRPr>
          </a:p>
        </p:txBody>
      </p:sp>
      <p:sp>
        <p:nvSpPr>
          <p:cNvPr id="7" name="TextBox 6">
            <a:hlinkClick r:id="rId4" action="ppaction://hlinksldjump"/>
            <a:hlinkHover r:id="" action="ppaction://noaction" highlightClick="1"/>
          </p:cNvPr>
          <p:cNvSpPr txBox="1"/>
          <p:nvPr/>
        </p:nvSpPr>
        <p:spPr>
          <a:xfrm>
            <a:off x="575619" y="3068960"/>
            <a:ext cx="8316860" cy="107721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3200" b="1">
                <a:effectLst>
                  <a:outerShdw blurRad="38100" dist="38100" dir="2700000" algn="tl">
                    <a:srgbClr val="C0C0C0"/>
                  </a:outerShdw>
                </a:effectLst>
                <a:latin typeface="华文仿宋" pitchFamily="2" charset="-122"/>
                <a:ea typeface="华文仿宋" pitchFamily="2" charset="-122"/>
              </a:defRPr>
            </a:lvl1pPr>
          </a:lstStyle>
          <a:p>
            <a:pPr algn="l"/>
            <a:r>
              <a:rPr lang="en-US" altLang="zh-CN" dirty="0"/>
              <a:t>3</a:t>
            </a:r>
            <a:r>
              <a:rPr lang="zh-CN" altLang="en-US" dirty="0"/>
              <a:t>、作者是怀着怎样的感情追忆他的第一本</a:t>
            </a:r>
            <a:r>
              <a:rPr lang="zh-CN" altLang="en-US" dirty="0" smtClean="0"/>
              <a:t>书</a:t>
            </a:r>
            <a:endParaRPr lang="en-US" altLang="zh-CN" dirty="0" smtClean="0"/>
          </a:p>
          <a:p>
            <a:pPr algn="l"/>
            <a:r>
              <a:rPr lang="zh-CN" altLang="en-US" dirty="0" smtClean="0"/>
              <a:t>的</a:t>
            </a:r>
            <a:r>
              <a:rPr lang="zh-CN" altLang="en-US" dirty="0"/>
              <a:t>呢？</a:t>
            </a:r>
          </a:p>
        </p:txBody>
      </p:sp>
      <p:sp>
        <p:nvSpPr>
          <p:cNvPr id="8" name="Text Box 4">
            <a:hlinkClick r:id="rId5" action="ppaction://hlinksldjump"/>
            <a:hlinkHover r:id="" action="ppaction://noaction" highlightClick="1"/>
          </p:cNvPr>
          <p:cNvSpPr txBox="1">
            <a:spLocks noChangeArrowheads="1"/>
          </p:cNvSpPr>
          <p:nvPr/>
        </p:nvSpPr>
        <p:spPr bwMode="auto">
          <a:xfrm>
            <a:off x="575619" y="4146178"/>
            <a:ext cx="8316860" cy="1077218"/>
          </a:xfrm>
          <a:prstGeom prst="rect">
            <a:avLst/>
          </a:prstGeom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200" b="1">
                <a:effectLst>
                  <a:outerShdw blurRad="38100" dist="38100" dir="2700000" algn="tl">
                    <a:srgbClr val="C0C0C0"/>
                  </a:outerShdw>
                </a:effectLst>
                <a:latin typeface="华文仿宋" pitchFamily="2" charset="-122"/>
                <a:ea typeface="华文仿宋" pitchFamily="2" charset="-122"/>
              </a:defRPr>
            </a:lvl1pPr>
          </a:lstStyle>
          <a:p>
            <a:r>
              <a:rPr lang="en-US" altLang="zh-CN" dirty="0"/>
              <a:t>4</a:t>
            </a:r>
            <a:r>
              <a:rPr lang="zh-CN" altLang="en-US" dirty="0"/>
              <a:t>、读了“我的第一本书”不同寻常的来历后</a:t>
            </a:r>
            <a:r>
              <a:rPr lang="zh-CN" altLang="en-US" dirty="0" smtClean="0"/>
              <a:t>，</a:t>
            </a:r>
            <a:endParaRPr lang="en-US" altLang="zh-CN" dirty="0" smtClean="0"/>
          </a:p>
          <a:p>
            <a:r>
              <a:rPr lang="zh-CN" altLang="en-US" dirty="0" smtClean="0"/>
              <a:t>你</a:t>
            </a:r>
            <a:r>
              <a:rPr lang="zh-CN" altLang="en-US" dirty="0"/>
              <a:t>能从中感受到哪些感情？</a:t>
            </a:r>
          </a:p>
        </p:txBody>
      </p:sp>
      <p:sp>
        <p:nvSpPr>
          <p:cNvPr id="9" name="矩形 8">
            <a:hlinkClick r:id="rId6" action="ppaction://hlinksldjump"/>
            <a:hlinkHover r:id="" action="ppaction://noaction" highlightClick="1"/>
          </p:cNvPr>
          <p:cNvSpPr/>
          <p:nvPr/>
        </p:nvSpPr>
        <p:spPr>
          <a:xfrm>
            <a:off x="575619" y="5223396"/>
            <a:ext cx="831686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华文仿宋" pitchFamily="2" charset="-122"/>
                <a:ea typeface="华文仿宋" pitchFamily="2" charset="-122"/>
              </a:rPr>
              <a:t>5</a:t>
            </a: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华文仿宋" pitchFamily="2" charset="-122"/>
                <a:ea typeface="华文仿宋" pitchFamily="2" charset="-122"/>
              </a:rPr>
              <a:t>、从文中“我”和乔元贞结局的对比，你</a:t>
            </a:r>
            <a:r>
              <a:rPr lang="zh-CN" alt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仿宋" pitchFamily="2" charset="-122"/>
                <a:ea typeface="华文仿宋" pitchFamily="2" charset="-122"/>
              </a:rPr>
              <a:t>懂</a:t>
            </a:r>
            <a:endParaRPr lang="en-US" altLang="zh-CN" sz="32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华文仿宋" pitchFamily="2" charset="-122"/>
              <a:ea typeface="华文仿宋" pitchFamily="2" charset="-122"/>
            </a:endParaRPr>
          </a:p>
          <a:p>
            <a:r>
              <a:rPr lang="zh-CN" altLang="en-US" sz="32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仿宋" pitchFamily="2" charset="-122"/>
                <a:ea typeface="华文仿宋" pitchFamily="2" charset="-122"/>
              </a:rPr>
              <a:t>得</a:t>
            </a:r>
            <a:r>
              <a:rPr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华文仿宋" pitchFamily="2" charset="-122"/>
                <a:ea typeface="华文仿宋" pitchFamily="2" charset="-122"/>
              </a:rPr>
              <a:t>什么道理？</a:t>
            </a:r>
          </a:p>
        </p:txBody>
      </p:sp>
      <p:pic>
        <p:nvPicPr>
          <p:cNvPr id="10" name="Picture 8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96923" y="908720"/>
            <a:ext cx="830263" cy="1143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箭头1">
            <a:hlinkClick r:id="rId8" action="ppaction://hlinksldjump"/>
          </p:cNvPr>
          <p:cNvPicPr>
            <a:picLocks noChangeAspect="1" noChangeArrowheads="1" noCrop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319" y="6453336"/>
            <a:ext cx="685800" cy="3635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604127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2699792" y="3929682"/>
            <a:ext cx="5181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ahoma" pitchFamily="34" charset="0"/>
                <a:ea typeface="楷体_GB2312" pitchFamily="49" charset="-122"/>
              </a:rPr>
              <a:t>聪明好学</a:t>
            </a: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1006624" y="1916832"/>
            <a:ext cx="1981200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fontAlgn="base">
              <a:spcBef>
                <a:spcPct val="20000"/>
              </a:spcBef>
              <a:spcAft>
                <a:spcPct val="0"/>
              </a:spcAft>
              <a:buClr>
                <a:srgbClr val="996633"/>
              </a:buClr>
              <a:buSzPct val="70000"/>
              <a:buFont typeface="Wingdings" pitchFamily="2" charset="2"/>
              <a:buNone/>
              <a:defRPr kumimoji="1" sz="3600" b="1">
                <a:latin typeface="楷体_GB2312" pitchFamily="49" charset="-122"/>
                <a:ea typeface="楷体_GB2312" pitchFamily="49" charset="-122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pitchFamily="2" charset="-122"/>
              </a:defRPr>
            </a:lvl5pPr>
            <a:lvl6pPr>
              <a:defRPr>
                <a:latin typeface="Arial" charset="0"/>
                <a:ea typeface="宋体" pitchFamily="2" charset="-122"/>
              </a:defRPr>
            </a:lvl6pPr>
            <a:lvl7pPr>
              <a:defRPr>
                <a:latin typeface="Arial" charset="0"/>
                <a:ea typeface="宋体" pitchFamily="2" charset="-122"/>
              </a:defRPr>
            </a:lvl7pPr>
            <a:lvl8pPr>
              <a:defRPr>
                <a:latin typeface="Arial" charset="0"/>
                <a:ea typeface="宋体" pitchFamily="2" charset="-122"/>
              </a:defRPr>
            </a:lvl8pPr>
            <a:lvl9pPr>
              <a:defRPr>
                <a:latin typeface="Arial" charset="0"/>
                <a:ea typeface="宋体" pitchFamily="2" charset="-122"/>
              </a:defRPr>
            </a:lvl9pPr>
          </a:lstStyle>
          <a:p>
            <a:r>
              <a:rPr lang="zh-CN" altLang="en-US" dirty="0"/>
              <a:t>父亲：</a:t>
            </a:r>
          </a:p>
          <a:p>
            <a:r>
              <a:rPr lang="zh-CN" altLang="en-US" dirty="0"/>
              <a:t>我：</a:t>
            </a:r>
          </a:p>
          <a:p>
            <a:r>
              <a:rPr lang="zh-CN" altLang="en-US" dirty="0"/>
              <a:t>弄不成：</a:t>
            </a:r>
          </a:p>
          <a:p>
            <a:r>
              <a:rPr lang="zh-CN" altLang="en-US" dirty="0"/>
              <a:t>乔元贞：</a:t>
            </a:r>
          </a:p>
          <a:p>
            <a:r>
              <a:rPr lang="zh-CN" altLang="en-US" dirty="0"/>
              <a:t>二黄毛：</a:t>
            </a:r>
          </a:p>
          <a:p>
            <a:endParaRPr lang="en-US" altLang="zh-CN" dirty="0"/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2700287" y="1988840"/>
            <a:ext cx="54721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pPr eaLnBrk="1" hangingPunct="1"/>
            <a:r>
              <a:rPr kumimoji="1"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温和、善良、乐于助人</a:t>
            </a: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2699792" y="2564904"/>
            <a:ext cx="4535487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善良、勤奋、调皮</a:t>
            </a:r>
          </a:p>
        </p:txBody>
      </p:sp>
      <p:sp>
        <p:nvSpPr>
          <p:cNvPr id="9" name="Rectangle 11"/>
          <p:cNvSpPr>
            <a:spLocks noChangeArrowheads="1"/>
          </p:cNvSpPr>
          <p:nvPr/>
        </p:nvSpPr>
        <p:spPr bwMode="auto">
          <a:xfrm>
            <a:off x="2734121" y="4581128"/>
            <a:ext cx="42481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勇敢、带点傻气</a:t>
            </a: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2699792" y="3212976"/>
            <a:ext cx="3960813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pPr eaLnBrk="1" hangingPunct="1"/>
            <a:r>
              <a:rPr kumimoji="1"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忠厚、没本事</a:t>
            </a:r>
          </a:p>
        </p:txBody>
      </p:sp>
      <p:sp>
        <p:nvSpPr>
          <p:cNvPr id="11" name="矩形 10"/>
          <p:cNvSpPr/>
          <p:nvPr/>
        </p:nvSpPr>
        <p:spPr>
          <a:xfrm>
            <a:off x="612571" y="1002086"/>
            <a:ext cx="74158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1F03E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sz="3200" b="1" dirty="0" smtClean="0">
                <a:solidFill>
                  <a:srgbClr val="1F03E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、文章</a:t>
            </a:r>
            <a:r>
              <a:rPr lang="zh-CN" altLang="en-US" sz="3200" b="1" dirty="0">
                <a:solidFill>
                  <a:srgbClr val="1F03E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写了几个人？他们的性格特征？</a:t>
            </a:r>
          </a:p>
        </p:txBody>
      </p:sp>
      <p:pic>
        <p:nvPicPr>
          <p:cNvPr id="12" name="Picture 8" descr="箭头1">
            <a:hlinkClick r:id="rId2" action="ppaction://hlinksldjump"/>
          </p:cNvPr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319" y="6453336"/>
            <a:ext cx="685800" cy="3635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477614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  <p:bldP spid="10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</TotalTime>
  <Words>2602</Words>
  <Application>Microsoft Office PowerPoint</Application>
  <PresentationFormat>全屏显示(4:3)</PresentationFormat>
  <Paragraphs>149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《我的第一本书》</dc:title>
  <dc:subject>人教版八年级下册第一单元教学课件</dc:subject>
  <dc:creator>北极星</dc:creator>
  <cp:lastModifiedBy>Administrator</cp:lastModifiedBy>
  <cp:revision>70</cp:revision>
  <dcterms:created xsi:type="dcterms:W3CDTF">2014-02-18T03:52:46Z</dcterms:created>
  <dcterms:modified xsi:type="dcterms:W3CDTF">2017-02-23T10:00:28Z</dcterms:modified>
</cp:coreProperties>
</file>