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handoutMasterIdLst>
    <p:handoutMasterId r:id="rId60"/>
  </p:handoutMasterIdLst>
  <p:sldIdLst>
    <p:sldId id="1264" r:id="rId3"/>
    <p:sldId id="1540" r:id="rId4"/>
    <p:sldId id="1541" r:id="rId5"/>
    <p:sldId id="1543" r:id="rId6"/>
    <p:sldId id="1544" r:id="rId7"/>
    <p:sldId id="1595" r:id="rId8"/>
    <p:sldId id="1596" r:id="rId9"/>
    <p:sldId id="1597" r:id="rId10"/>
    <p:sldId id="1594" r:id="rId11"/>
    <p:sldId id="1551" r:id="rId12"/>
    <p:sldId id="1552" r:id="rId13"/>
    <p:sldId id="1553" r:id="rId14"/>
    <p:sldId id="1554" r:id="rId15"/>
    <p:sldId id="1555" r:id="rId16"/>
    <p:sldId id="1556" r:id="rId17"/>
    <p:sldId id="1557" r:id="rId18"/>
    <p:sldId id="1559" r:id="rId19"/>
    <p:sldId id="1560" r:id="rId20"/>
    <p:sldId id="1564" r:id="rId21"/>
    <p:sldId id="1565" r:id="rId22"/>
    <p:sldId id="1566" r:id="rId23"/>
    <p:sldId id="1567" r:id="rId24"/>
    <p:sldId id="1568" r:id="rId25"/>
    <p:sldId id="1569" r:id="rId26"/>
    <p:sldId id="1570" r:id="rId27"/>
    <p:sldId id="1571" r:id="rId28"/>
    <p:sldId id="1572" r:id="rId29"/>
    <p:sldId id="1573" r:id="rId30"/>
    <p:sldId id="1644" r:id="rId31"/>
    <p:sldId id="1575" r:id="rId32"/>
    <p:sldId id="1645" r:id="rId33"/>
    <p:sldId id="1577" r:id="rId34"/>
    <p:sldId id="1578" r:id="rId35"/>
    <p:sldId id="1579" r:id="rId36"/>
    <p:sldId id="1580" r:id="rId37"/>
    <p:sldId id="1581" r:id="rId38"/>
    <p:sldId id="1582" r:id="rId39"/>
    <p:sldId id="1583" r:id="rId40"/>
    <p:sldId id="1584" r:id="rId41"/>
    <p:sldId id="1585" r:id="rId42"/>
    <p:sldId id="1586" r:id="rId43"/>
    <p:sldId id="1587" r:id="rId44"/>
    <p:sldId id="1588" r:id="rId45"/>
    <p:sldId id="1589" r:id="rId46"/>
    <p:sldId id="1591" r:id="rId47"/>
    <p:sldId id="1646" r:id="rId48"/>
    <p:sldId id="1647" r:id="rId49"/>
    <p:sldId id="1648" r:id="rId50"/>
    <p:sldId id="1542" r:id="rId51"/>
    <p:sldId id="1598" r:id="rId52"/>
    <p:sldId id="1602" r:id="rId53"/>
    <p:sldId id="1545" r:id="rId54"/>
    <p:sldId id="1603" r:id="rId55"/>
    <p:sldId id="1546" r:id="rId56"/>
    <p:sldId id="1600" r:id="rId57"/>
    <p:sldId id="1601" r:id="rId5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2DB9"/>
    <a:srgbClr val="5D27BF"/>
    <a:srgbClr val="EBE600"/>
    <a:srgbClr val="FFFF66"/>
    <a:srgbClr val="FF3399"/>
    <a:srgbClr val="FF99CC"/>
    <a:srgbClr val="00006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37"/>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4.xml"/><Relationship Id="rId59" Type="http://schemas.openxmlformats.org/officeDocument/2006/relationships/notesMaster" Target="notesMasters/notesMaster1.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0"/>
            <a:ext cx="2970213" cy="457200"/>
          </a:xfrm>
          <a:prstGeom prst="rect">
            <a:avLst/>
          </a:prstGeom>
          <a:noFill/>
          <a:ln w="9525">
            <a:noFill/>
          </a:ln>
        </p:spPr>
        <p:txBody>
          <a:bodyPr/>
          <a:p>
            <a:pPr lvl="0" fontAlgn="base"/>
            <a:endParaRPr lang="zh-CN" altLang="en-US" sz="1200" strike="noStrike" noProof="1" dirty="0"/>
          </a:p>
        </p:txBody>
      </p:sp>
      <p:sp>
        <p:nvSpPr>
          <p:cNvPr id="3075" name="日期占位符 3074"/>
          <p:cNvSpPr>
            <a:spLocks noGrp="1"/>
          </p:cNvSpPr>
          <p:nvPr>
            <p:ph type="dt" idx="1"/>
          </p:nvPr>
        </p:nvSpPr>
        <p:spPr>
          <a:xfrm>
            <a:off x="3883025" y="0"/>
            <a:ext cx="2973388" cy="457200"/>
          </a:xfrm>
          <a:prstGeom prst="rect">
            <a:avLst/>
          </a:prstGeom>
          <a:noFill/>
          <a:ln w="9525">
            <a:noFill/>
          </a:ln>
        </p:spPr>
        <p:txBody>
          <a:bodyPr/>
          <a:p>
            <a:pPr lvl="0" algn="r" fontAlgn="base"/>
            <a:endParaRPr lang="zh-CN" altLang="en-US" sz="1200" strike="noStrike" noProof="1" dirty="0"/>
          </a:p>
        </p:txBody>
      </p:sp>
      <p:sp>
        <p:nvSpPr>
          <p:cNvPr id="4100" name="幻灯片图像占位符 3075"/>
          <p:cNvSpPr>
            <a:spLocks noGrp="1" noRot="1"/>
          </p:cNvSpPr>
          <p:nvPr>
            <p:ph type="sldImg"/>
          </p:nvPr>
        </p:nvSpPr>
        <p:spPr>
          <a:xfrm>
            <a:off x="1143000" y="685800"/>
            <a:ext cx="4572000" cy="3429000"/>
          </a:xfrm>
          <a:prstGeom prst="rect">
            <a:avLst/>
          </a:prstGeom>
          <a:noFill/>
          <a:ln w="9525">
            <a:noFill/>
          </a:ln>
        </p:spPr>
      </p:sp>
      <p:sp>
        <p:nvSpPr>
          <p:cNvPr id="4101" name="文本占位符 3076"/>
          <p:cNvSpPr>
            <a:spLocks noGrp="1" noRot="1"/>
          </p:cNvSpPr>
          <p:nvPr>
            <p:ph type="body" sz="quarter"/>
          </p:nvPr>
        </p:nvSpPr>
        <p:spPr>
          <a:xfrm>
            <a:off x="685800" y="4343400"/>
            <a:ext cx="5486400" cy="4114800"/>
          </a:xfrm>
          <a:prstGeom prst="rect">
            <a:avLst/>
          </a:prstGeom>
          <a:noFill/>
          <a:ln w="9525">
            <a:noFill/>
          </a:ln>
        </p:spPr>
        <p:txBody>
          <a:bodyPr anchor="ctr"/>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3078" name="页脚占位符 3077"/>
          <p:cNvSpPr>
            <a:spLocks noGrp="1"/>
          </p:cNvSpPr>
          <p:nvPr>
            <p:ph type="ftr" sz="quarter" idx="4"/>
          </p:nvPr>
        </p:nvSpPr>
        <p:spPr>
          <a:xfrm>
            <a:off x="0" y="8685213"/>
            <a:ext cx="2970213" cy="457200"/>
          </a:xfrm>
          <a:prstGeom prst="rect">
            <a:avLst/>
          </a:prstGeom>
          <a:noFill/>
          <a:ln w="9525">
            <a:noFill/>
          </a:ln>
        </p:spPr>
        <p:txBody>
          <a:bodyPr anchor="b"/>
          <a:p>
            <a:pPr lvl="0" fontAlgn="base"/>
            <a:endParaRPr lang="zh-CN" altLang="en-US" sz="1200" strike="noStrike" noProof="1" dirty="0"/>
          </a:p>
        </p:txBody>
      </p:sp>
      <p:sp>
        <p:nvSpPr>
          <p:cNvPr id="3079" name="灯片编号占位符 3078"/>
          <p:cNvSpPr>
            <a:spLocks noGrp="1"/>
          </p:cNvSpPr>
          <p:nvPr>
            <p:ph type="sldNum" sz="quarter" idx="5"/>
          </p:nvPr>
        </p:nvSpPr>
        <p:spPr>
          <a:xfrm>
            <a:off x="3883025" y="8685213"/>
            <a:ext cx="2973388"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685800" y="2130425"/>
            <a:ext cx="77724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endParaRPr lang="zh-CN" altLang="en-US" strike="noStrike" noProof="1"/>
          </a:p>
        </p:txBody>
      </p:sp>
      <p:sp>
        <p:nvSpPr>
          <p:cNvPr id="2051" name="副标题 2050"/>
          <p:cNvSpPr/>
          <p:nvPr>
            <p:ph type="subTitle" idx="1"/>
          </p:nvPr>
        </p:nvSpPr>
        <p:spPr>
          <a:xfrm>
            <a:off x="1371600" y="3886200"/>
            <a:ext cx="6400800" cy="1752600"/>
          </a:xfrm>
          <a:prstGeom prst="rect">
            <a:avLst/>
          </a:prstGeom>
          <a:noFill/>
          <a:ln w="9525">
            <a:noFill/>
          </a:ln>
        </p:spPr>
        <p:txBody>
          <a:bodyPr anchor="t"/>
          <a:lstStyle>
            <a:lvl1pPr marL="0" lvl="0" indent="0" algn="ctr">
              <a:buNone/>
              <a:defRPr b="1"/>
            </a:lvl1pPr>
            <a:lvl2pPr marL="457200" lvl="1" indent="0" algn="ctr">
              <a:buNone/>
              <a:defRPr b="1"/>
            </a:lvl2pPr>
            <a:lvl3pPr marL="914400" lvl="2" indent="0" algn="ctr">
              <a:buNone/>
              <a:defRPr b="1"/>
            </a:lvl3pPr>
            <a:lvl4pPr marL="1371600" lvl="3" indent="0" algn="ctr">
              <a:buNone/>
              <a:defRPr b="1"/>
            </a:lvl4pPr>
            <a:lvl5pPr marL="1828800" lvl="4" indent="0" algn="ctr">
              <a:buNone/>
              <a:defRPr b="1"/>
            </a:lvl5pPr>
          </a:lstStyle>
          <a:p>
            <a:pPr lvl="0" fontAlgn="base"/>
            <a:r>
              <a:rPr lang="zh-CN" altLang="en-US" strike="noStrike" noProof="1"/>
              <a:t>单击此处编辑母版副标题样式</a:t>
            </a:r>
            <a:endParaRPr lang="zh-CN" altLang="en-US" strike="noStrike" noProof="1"/>
          </a:p>
        </p:txBody>
      </p:sp>
      <p:sp>
        <p:nvSpPr>
          <p:cNvPr id="2052" name="日期占位符 2051"/>
          <p:cNvSpPr/>
          <p:nvPr>
            <p:ph type="dt" sz="half" idx="2"/>
          </p:nvPr>
        </p:nvSpPr>
        <p:spPr>
          <a:xfrm>
            <a:off x="457200" y="6245225"/>
            <a:ext cx="2133600" cy="476250"/>
          </a:xfrm>
          <a:prstGeom prst="rect">
            <a:avLst/>
          </a:prstGeom>
          <a:noFill/>
          <a:ln w="9525">
            <a:noFill/>
          </a:ln>
        </p:spPr>
        <p:txBody>
          <a:bodyPr anchor="t"/>
          <a:lstStyle>
            <a:lvl1pPr>
              <a:defRPr sz="1400">
                <a:solidFill>
                  <a:schemeClr val="bg1"/>
                </a:solidFill>
              </a:defRPr>
            </a:lvl1pPr>
          </a:lstStyle>
          <a:p>
            <a:pPr fontAlgn="base"/>
            <a:endParaRPr lang="zh-CN" altLang="en-US" strike="noStrike" noProof="1" dirty="0">
              <a:latin typeface="Arial" panose="020B0604020202020204" pitchFamily="34" charset="0"/>
            </a:endParaRPr>
          </a:p>
        </p:txBody>
      </p:sp>
      <p:sp>
        <p:nvSpPr>
          <p:cNvPr id="2053" name="页脚占位符 2052"/>
          <p:cNvSpPr/>
          <p:nvPr>
            <p:ph type="ftr" sz="quarter" idx="3"/>
          </p:nvPr>
        </p:nvSpPr>
        <p:spPr>
          <a:xfrm>
            <a:off x="3124200" y="6245225"/>
            <a:ext cx="2895600" cy="476250"/>
          </a:xfrm>
          <a:prstGeom prst="rect">
            <a:avLst/>
          </a:prstGeom>
          <a:noFill/>
          <a:ln w="9525">
            <a:noFill/>
          </a:ln>
        </p:spPr>
        <p:txBody>
          <a:bodyPr anchor="t"/>
          <a:lstStyle>
            <a:lvl1pPr algn="ctr">
              <a:defRPr sz="1400">
                <a:solidFill>
                  <a:schemeClr val="bg1"/>
                </a:solidFill>
              </a:defRPr>
            </a:lvl1pPr>
          </a:lstStyle>
          <a:p>
            <a:pPr fontAlgn="base"/>
            <a:endParaRPr lang="zh-CN" altLang="en-US" strike="noStrike" noProof="1" dirty="0">
              <a:latin typeface="Arial" panose="020B0604020202020204" pitchFamily="34" charset="0"/>
            </a:endParaRPr>
          </a:p>
        </p:txBody>
      </p:sp>
      <p:sp>
        <p:nvSpPr>
          <p:cNvPr id="2054" name="灯片编号占位符 2053"/>
          <p:cNvSpPr/>
          <p:nvPr>
            <p:ph type="sldNum" sz="quarter" idx="4"/>
          </p:nvPr>
        </p:nvSpPr>
        <p:spPr>
          <a:xfrm>
            <a:off x="6553200" y="6245225"/>
            <a:ext cx="2133600" cy="476250"/>
          </a:xfrm>
          <a:prstGeom prst="rect">
            <a:avLst/>
          </a:prstGeom>
          <a:noFill/>
          <a:ln w="9525">
            <a:noFill/>
          </a:ln>
        </p:spPr>
        <p:txBody>
          <a:bodyPr anchor="t"/>
          <a:lstStyle>
            <a:lvl1pPr algn="r">
              <a:defRPr sz="1400">
                <a:solidFill>
                  <a:schemeClr val="bg1"/>
                </a:solidFill>
              </a:defRPr>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33375"/>
            <a:ext cx="2057400" cy="5616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33375"/>
            <a:ext cx="6052930" cy="5616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33375"/>
            <a:ext cx="8229600" cy="5616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3497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3497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457200" y="333375"/>
            <a:ext cx="8229600" cy="1084263"/>
          </a:xfrm>
          <a:prstGeom prst="rect">
            <a:avLst/>
          </a:prstGeom>
          <a:noFill/>
          <a:ln w="9525">
            <a:noFill/>
          </a:ln>
        </p:spPr>
        <p:txBody>
          <a:bodyPr anchor="ctr"/>
          <a:p>
            <a:pPr lvl="0" indent="0"/>
            <a:r>
              <a:rPr lang="zh-CN" altLang="en-US"/>
              <a:t>单击此处编辑母版标题样式</a:t>
            </a:r>
            <a:endParaRPr lang="zh-CN" altLang="en-US"/>
          </a:p>
        </p:txBody>
      </p:sp>
      <p:sp>
        <p:nvSpPr>
          <p:cNvPr id="1027" name="文本占位符 1026"/>
          <p:cNvSpPr/>
          <p:nvPr>
            <p:ph type="body"/>
          </p:nvPr>
        </p:nvSpPr>
        <p:spPr>
          <a:xfrm>
            <a:off x="457200" y="1600200"/>
            <a:ext cx="8229600" cy="4349750"/>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p:nvPr>
            <p:ph type="dt" sz="half" idx="2"/>
          </p:nvPr>
        </p:nvSpPr>
        <p:spPr>
          <a:xfrm>
            <a:off x="457200" y="6245225"/>
            <a:ext cx="2133600" cy="476250"/>
          </a:xfrm>
          <a:prstGeom prst="rect">
            <a:avLst/>
          </a:prstGeom>
          <a:noFill/>
          <a:ln w="9525">
            <a:noFill/>
          </a:ln>
        </p:spPr>
        <p:txBody>
          <a:bodyPr/>
          <a:lstStyle>
            <a:lvl1pPr>
              <a:defRPr sz="1400">
                <a:solidFill>
                  <a:schemeClr val="bg1"/>
                </a:solidFill>
              </a:defRPr>
            </a:lvl1pPr>
          </a:lstStyle>
          <a:p>
            <a:pPr lvl="0" fontAlgn="base"/>
            <a:endParaRPr lang="zh-CN" altLang="en-US" strike="noStrike" noProof="1" dirty="0">
              <a:latin typeface="Arial" panose="020B0604020202020204" pitchFamily="34" charset="0"/>
            </a:endParaRPr>
          </a:p>
        </p:txBody>
      </p:sp>
      <p:sp>
        <p:nvSpPr>
          <p:cNvPr id="1029" name="页脚占位符 1028"/>
          <p:cNvSpPr/>
          <p:nvPr>
            <p:ph type="ftr" sz="quarter" idx="3"/>
          </p:nvPr>
        </p:nvSpPr>
        <p:spPr>
          <a:xfrm>
            <a:off x="3124200" y="6245225"/>
            <a:ext cx="2895600" cy="476250"/>
          </a:xfrm>
          <a:prstGeom prst="rect">
            <a:avLst/>
          </a:prstGeom>
          <a:noFill/>
          <a:ln w="9525">
            <a:noFill/>
          </a:ln>
        </p:spPr>
        <p:txBody>
          <a:bodyPr/>
          <a:lstStyle>
            <a:lvl1pPr algn="ctr">
              <a:defRPr sz="1400">
                <a:solidFill>
                  <a:schemeClr val="bg1"/>
                </a:solidFill>
              </a:defRPr>
            </a:lvl1pPr>
          </a:lstStyle>
          <a:p>
            <a:pPr lvl="0" fontAlgn="base"/>
            <a:endParaRPr lang="zh-CN" altLang="en-US" strike="noStrike" noProof="1" dirty="0">
              <a:latin typeface="Arial" panose="020B0604020202020204" pitchFamily="34" charset="0"/>
            </a:endParaRPr>
          </a:p>
        </p:txBody>
      </p:sp>
      <p:sp>
        <p:nvSpPr>
          <p:cNvPr id="1030" name="灯片编号占位符 1029"/>
          <p:cNvSpPr/>
          <p:nvPr>
            <p:ph type="sldNum" sz="quarter" idx="4"/>
          </p:nvPr>
        </p:nvSpPr>
        <p:spPr>
          <a:xfrm>
            <a:off x="6553200" y="6245225"/>
            <a:ext cx="2133600" cy="476250"/>
          </a:xfrm>
          <a:prstGeom prst="rect">
            <a:avLst/>
          </a:prstGeom>
          <a:noFill/>
          <a:ln w="9525">
            <a:noFill/>
          </a:ln>
        </p:spPr>
        <p:txBody>
          <a:bodyPr/>
          <a:lstStyle>
            <a:lvl1pPr algn="r">
              <a:defRPr sz="1400">
                <a:solidFill>
                  <a:schemeClr val="bg1"/>
                </a:solidFill>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4400" b="1"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320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5"/>
        </a:buBlip>
        <a:defRPr sz="280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240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5"/>
        </a:buBlip>
        <a:defRPr sz="200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200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200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200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200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tx1"/>
        </a:buClr>
        <a:buSzPct val="100000"/>
        <a:buFont typeface="Arial" panose="020B0604020202020204" pitchFamily="34" charset="0"/>
        <a:buBlip>
          <a:blip r:embed="rId14"/>
        </a:buBlip>
        <a:defRPr sz="200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 Target="slide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3" name="标题 217089"/>
          <p:cNvSpPr/>
          <p:nvPr>
            <p:ph type="ctrTitle"/>
          </p:nvPr>
        </p:nvSpPr>
        <p:spPr/>
        <p:txBody>
          <a:bodyPr anchor="ctr"/>
          <a:p>
            <a:pPr defTabSz="914400">
              <a:buSzPct val="100000"/>
              <a:buNone/>
            </a:pPr>
            <a:r>
              <a:rPr lang="zh-CN" altLang="en-US" kern="1200" baseline="0" dirty="0">
                <a:latin typeface="+mj-lt"/>
                <a:ea typeface="+mj-ea"/>
                <a:cs typeface="+mj-cs"/>
              </a:rPr>
              <a:t>小说的语言</a:t>
            </a:r>
            <a:endParaRPr lang="zh-CN" altLang="en-US" kern="1200" baseline="0" dirty="0">
              <a:latin typeface="+mj-lt"/>
              <a:ea typeface="+mj-ea"/>
              <a:cs typeface="+mj-cs"/>
            </a:endParaRPr>
          </a:p>
        </p:txBody>
      </p:sp>
      <p:sp>
        <p:nvSpPr>
          <p:cNvPr id="218114" name="副标题 217090"/>
          <p:cNvSpPr/>
          <p:nvPr>
            <p:ph type="subTitle" idx="1"/>
          </p:nvPr>
        </p:nvSpPr>
        <p:spPr/>
        <p:txBody>
          <a:bodyPr anchor="t"/>
          <a:p>
            <a:pPr defTabSz="914400">
              <a:buSzPct val="100000"/>
              <a:buNone/>
            </a:pPr>
            <a:endParaRPr lang="zh-CN" altLang="zh-CN" kern="1200" baseline="0">
              <a:latin typeface="+mn-lt"/>
              <a:ea typeface="+mn-ea"/>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29" name="内容占位符 226305"/>
          <p:cNvSpPr>
            <a:spLocks noGrp="1"/>
          </p:cNvSpPr>
          <p:nvPr>
            <p:ph idx="4294967295"/>
          </p:nvPr>
        </p:nvSpPr>
        <p:spPr>
          <a:xfrm>
            <a:off x="0" y="287338"/>
            <a:ext cx="9144000" cy="6126162"/>
          </a:xfrm>
        </p:spPr>
        <p:txBody>
          <a:bodyPr anchor="t"/>
          <a:p>
            <a:pPr>
              <a:lnSpc>
                <a:spcPct val="90000"/>
              </a:lnSpc>
              <a:spcBef>
                <a:spcPct val="10000"/>
              </a:spcBef>
              <a:buNone/>
            </a:pPr>
            <a:r>
              <a:rPr lang="en-US" altLang="zh-CN"/>
              <a:t> </a:t>
            </a:r>
            <a:r>
              <a:rPr lang="zh-CN" altLang="en-US" sz="4000" b="1">
                <a:solidFill>
                  <a:schemeClr val="accent2"/>
                </a:solidFill>
              </a:rPr>
              <a:t>【课堂训练 】</a:t>
            </a:r>
            <a:r>
              <a:rPr lang="zh-CN" altLang="en-US" sz="4000" b="1">
                <a:solidFill>
                  <a:srgbClr val="990033"/>
                </a:solidFill>
              </a:rPr>
              <a:t>泥人张    </a:t>
            </a:r>
            <a:r>
              <a:rPr lang="zh-CN" altLang="en-US" b="1">
                <a:solidFill>
                  <a:srgbClr val="660066"/>
                </a:solidFill>
              </a:rPr>
              <a:t>冯骥才</a:t>
            </a:r>
            <a:endParaRPr lang="zh-CN" altLang="en-US" b="1">
              <a:solidFill>
                <a:srgbClr val="660066"/>
              </a:solidFill>
            </a:endParaRPr>
          </a:p>
          <a:p>
            <a:pPr>
              <a:lnSpc>
                <a:spcPct val="90000"/>
              </a:lnSpc>
              <a:spcBef>
                <a:spcPct val="10000"/>
              </a:spcBef>
              <a:buNone/>
            </a:pPr>
            <a:r>
              <a:rPr lang="zh-CN" altLang="en-US"/>
              <a:t>         </a:t>
            </a:r>
            <a:r>
              <a:rPr lang="zh-CN" altLang="en-US" sz="3600" b="1"/>
              <a:t>手艺道上的人，捏泥人的“泥人张”排第一。而且，有第一，没第二，第三差着十万八千里。</a:t>
            </a:r>
            <a:br>
              <a:rPr lang="zh-CN" altLang="en-US" sz="3600" b="1"/>
            </a:br>
            <a:r>
              <a:rPr lang="zh-CN" altLang="en-US" sz="3600" b="1"/>
              <a:t>　　泥人张大名叫张明山。咸丰年间常去的地方有两处。一是东北城角的戏院大观楼，一是北关口的饭馆天庆馆。坐在那儿，为了瞧各样的人，也为捏各样的人。去大观楼要看戏台上的各种角色，去天庆馆要看人世间的各种角色。这后一种的样儿更多。</a:t>
            </a:r>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3" name="内容占位符 227329"/>
          <p:cNvSpPr>
            <a:spLocks noGrp="1"/>
          </p:cNvSpPr>
          <p:nvPr>
            <p:ph idx="4294967295"/>
          </p:nvPr>
        </p:nvSpPr>
        <p:spPr>
          <a:xfrm>
            <a:off x="68263" y="260350"/>
            <a:ext cx="8991600" cy="5851525"/>
          </a:xfrm>
        </p:spPr>
        <p:txBody>
          <a:bodyPr anchor="t"/>
          <a:p>
            <a:pPr>
              <a:buNone/>
            </a:pPr>
            <a:r>
              <a:rPr lang="en-US" altLang="zh-CN"/>
              <a:t>           </a:t>
            </a:r>
            <a:r>
              <a:rPr lang="zh-CN" altLang="en-US" sz="4000" b="1"/>
              <a:t>那天下雨，他一个人坐在天庆馆里饮酒，一边留神四下里吃客们的模样。这当儿，打外边进来三个人。中间一位穿得阔绰，大脑袋，中溜个子，挺着肚子，架式挺牛，横冲直撞往里走。站在迎门桌子上的“撂高的”一瞅，赶紧吆喝着：“益照临的张五爷可是稀客，贵客，张五爷这儿总共三位</a:t>
            </a:r>
            <a:r>
              <a:rPr lang="en-US" altLang="zh-CN" sz="4000" b="1"/>
              <a:t>——</a:t>
            </a:r>
            <a:r>
              <a:rPr lang="zh-CN" altLang="en-US" sz="4000" b="1"/>
              <a:t>里边请！”</a:t>
            </a:r>
            <a:endParaRPr lang="zh-CN" altLang="en-US" sz="4000" b="1"/>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7" name="内容占位符 228353"/>
          <p:cNvSpPr>
            <a:spLocks noGrp="1"/>
          </p:cNvSpPr>
          <p:nvPr>
            <p:ph idx="4294967295"/>
          </p:nvPr>
        </p:nvSpPr>
        <p:spPr>
          <a:xfrm>
            <a:off x="241300" y="276225"/>
            <a:ext cx="8509000" cy="5851525"/>
          </a:xfrm>
        </p:spPr>
        <p:txBody>
          <a:bodyPr anchor="t"/>
          <a:p>
            <a:pPr>
              <a:buNone/>
            </a:pPr>
            <a:r>
              <a:rPr lang="en-US" altLang="zh-CN" sz="3600" b="1"/>
              <a:t>          </a:t>
            </a:r>
            <a:r>
              <a:rPr lang="zh-CN" altLang="en-US" sz="3600" b="1"/>
              <a:t>一听这喊话，吃饭的人都停住嘴巴，甚至放下筷子瞧瞧这位大名鼎鼎的张五爷。当下，城里城外气最冲的要算这位靠着贩盐赚下金山 的张锦文。他当年由于为盛京将军海仁卖过命，被海大人收为义子，排行老五。所以又有“海张五”一称。但人家当面叫他张五爷，背后叫他海张五。天津卫是做买卖的地界儿，谁有钱谁横，官儿也怵三分。</a:t>
            </a:r>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1" name="内容占位符 229377"/>
          <p:cNvSpPr>
            <a:spLocks noGrp="1"/>
          </p:cNvSpPr>
          <p:nvPr>
            <p:ph idx="4294967295"/>
          </p:nvPr>
        </p:nvSpPr>
        <p:spPr>
          <a:xfrm>
            <a:off x="179388" y="168275"/>
            <a:ext cx="8839200" cy="6126163"/>
          </a:xfrm>
        </p:spPr>
        <p:txBody>
          <a:bodyPr anchor="t"/>
          <a:p>
            <a:pPr>
              <a:buNone/>
            </a:pPr>
            <a:r>
              <a:rPr lang="zh-CN" altLang="en-US" dirty="0">
                <a:latin typeface="宋体" panose="02010600030101010101" pitchFamily="2" charset="-122"/>
              </a:rPr>
              <a:t>      </a:t>
            </a:r>
            <a:r>
              <a:rPr lang="zh-CN" altLang="en-US" b="1" dirty="0">
                <a:latin typeface="宋体" panose="02010600030101010101" pitchFamily="2" charset="-122"/>
              </a:rPr>
              <a:t>可是手艺人除外，手艺人靠手吃饭，求谁？怵谁？故此，泥人张只管饮酒，吃菜，西瞧东看，全然没有把海张五当个人物。</a:t>
            </a:r>
            <a:br>
              <a:rPr lang="zh-CN" altLang="en-US" b="1" dirty="0">
                <a:latin typeface="宋体" panose="02010600030101010101" pitchFamily="2" charset="-122"/>
              </a:rPr>
            </a:br>
            <a:r>
              <a:rPr lang="zh-CN" altLang="en-US" b="1" dirty="0">
                <a:latin typeface="宋体" panose="02010600030101010101" pitchFamily="2" charset="-122"/>
              </a:rPr>
              <a:t>　　但是不会儿，就听海张五那边议论起他来。有个细嗓门的说：“人家台下一边看戏一边手在袖子里捏泥人。捏完拿出来一瞧，台上的嘛样，他捏的嘛样。”跟着就是海张五的大粗嗓门说：“在哪儿捏？在袖子里捏？在裤裆里捏吧！”随后一阵笑，拿泥人张找乐子。</a:t>
            </a:r>
            <a:br>
              <a:rPr lang="zh-CN" altLang="en-US" b="1" dirty="0">
                <a:latin typeface="宋体" panose="02010600030101010101" pitchFamily="2" charset="-122"/>
              </a:rPr>
            </a:br>
            <a:r>
              <a:rPr lang="zh-CN" altLang="en-US" b="1" dirty="0">
                <a:latin typeface="宋体" panose="02010600030101010101" pitchFamily="2" charset="-122"/>
              </a:rPr>
              <a:t>　　这些话天庆馆里的人全都听见了。人们等着瞧艺高胆大的泥人张怎么“回报”海张五。一个泥团儿砍过去？</a:t>
            </a:r>
            <a:endParaRPr lang="zh-CN" altLang="en-US" b="1" dirty="0">
              <a:latin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5" name="内容占位符 230401"/>
          <p:cNvSpPr>
            <a:spLocks noGrp="1"/>
          </p:cNvSpPr>
          <p:nvPr>
            <p:ph idx="4294967295"/>
          </p:nvPr>
        </p:nvSpPr>
        <p:spPr>
          <a:xfrm>
            <a:off x="93663" y="174625"/>
            <a:ext cx="8915400" cy="6127750"/>
          </a:xfrm>
        </p:spPr>
        <p:txBody>
          <a:bodyPr anchor="t"/>
          <a:p>
            <a:pPr>
              <a:buNone/>
            </a:pPr>
            <a:r>
              <a:rPr lang="en-US" altLang="zh-CN">
                <a:latin typeface="宋体" panose="02010600030101010101" pitchFamily="2" charset="-122"/>
              </a:rPr>
              <a:t>      </a:t>
            </a:r>
            <a:r>
              <a:rPr lang="zh-CN" altLang="en-US" b="1">
                <a:latin typeface="宋体" panose="02010600030101010101" pitchFamily="2" charset="-122"/>
              </a:rPr>
              <a:t>只见人家泥人张听赛没听，左手伸到桌子下边，打鞋底抠下一块泥巴。右手依然端杯饮酒，眼睛也只瞅着桌上的酒菜，这左手便摆弄起这团泥巴来，几个手指飞快捏弄，比变戏法的刘秃子还灵巧。海张五那边还在不停地找乐子，泥人张这边肯定把那些话在他手里这团泥上全找回来了。随后手一停，他把这泥团往桌上“叭”地一截，起身去柜台结账。</a:t>
            </a:r>
            <a:br>
              <a:rPr lang="zh-CN" altLang="en-US" b="1">
                <a:latin typeface="宋体" panose="02010600030101010101" pitchFamily="2" charset="-122"/>
              </a:rPr>
            </a:br>
            <a:r>
              <a:rPr lang="zh-CN" altLang="en-US" b="1">
                <a:latin typeface="宋体" panose="02010600030101010101" pitchFamily="2" charset="-122"/>
              </a:rPr>
              <a:t>　　吃饭的人伸脖一瞧，这泥人张真捏绝了！就赛把海张五的脑袋割下来放在桌上一般。瓢似的脑袋，小鼓眼，一脸狂气，比海张五还像海张五。只是只有核桃大小。</a:t>
            </a:r>
            <a:endParaRPr lang="zh-CN" altLang="en-US">
              <a:latin typeface="宋体" panose="0201060003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49" name="内容占位符 231425"/>
          <p:cNvSpPr>
            <a:spLocks noGrp="1"/>
          </p:cNvSpPr>
          <p:nvPr>
            <p:ph idx="4294967295"/>
          </p:nvPr>
        </p:nvSpPr>
        <p:spPr>
          <a:xfrm>
            <a:off x="144463" y="296863"/>
            <a:ext cx="8820150" cy="5797550"/>
          </a:xfrm>
        </p:spPr>
        <p:txBody>
          <a:bodyPr anchor="t"/>
          <a:p>
            <a:pPr>
              <a:buNone/>
            </a:pPr>
            <a:r>
              <a:rPr lang="en-US" altLang="zh-CN"/>
              <a:t>           </a:t>
            </a:r>
            <a:r>
              <a:rPr lang="zh-CN" altLang="en-US" b="1">
                <a:ea typeface="黑体" panose="02010609060101010101" charset="-122"/>
              </a:rPr>
              <a:t>海张五在那边，隔着两丈远就看出捏的是他。他朝着正走出门的泥人张的背影叫道：“这破手艺也想赚钱，贱卖都没人要。”</a:t>
            </a:r>
            <a:br>
              <a:rPr lang="zh-CN" altLang="en-US" b="1">
                <a:ea typeface="黑体" panose="02010609060101010101" charset="-122"/>
              </a:rPr>
            </a:br>
            <a:r>
              <a:rPr lang="zh-CN" altLang="en-US" b="1">
                <a:ea typeface="黑体" panose="02010609060101010101" charset="-122"/>
              </a:rPr>
              <a:t>　　泥人张头都没回，撑开伞走了。但天津卫的事没有这样完的</a:t>
            </a:r>
            <a:r>
              <a:rPr lang="en-US" altLang="zh-CN" b="1">
                <a:ea typeface="黑体" panose="02010609060101010101" charset="-122"/>
              </a:rPr>
              <a:t>——</a:t>
            </a:r>
            <a:br>
              <a:rPr lang="en-US" altLang="zh-CN" b="1">
                <a:ea typeface="黑体" panose="02010609060101010101" charset="-122"/>
              </a:rPr>
            </a:br>
            <a:r>
              <a:rPr lang="zh-CN" altLang="en-US" b="1">
                <a:ea typeface="黑体" panose="02010609060101010101" charset="-122"/>
              </a:rPr>
              <a:t>　　第二天，北门外估衣街的几个小杂货摊上，摆出来一排排海张五这个泥像，还加了个身子，大模大样坐在那里。而且是翻模子扣的，成批生产，足有一二百个。摊上还都贴着个白纸条，上边使墨笔写着：</a:t>
            </a:r>
            <a:br>
              <a:rPr lang="zh-CN" altLang="en-US" b="1">
                <a:ea typeface="黑体" panose="02010609060101010101" charset="-122"/>
              </a:rPr>
            </a:br>
            <a:r>
              <a:rPr lang="zh-CN" altLang="en-US" b="1">
                <a:ea typeface="黑体" panose="02010609060101010101" charset="-122"/>
              </a:rPr>
              <a:t>　　贱卖海张五</a:t>
            </a:r>
            <a:endParaRPr lang="zh-CN" altLang="en-US" b="1">
              <a:ea typeface="黑体" panose="02010609060101010101"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3" name="内容占位符 232449"/>
          <p:cNvSpPr>
            <a:spLocks noGrp="1"/>
          </p:cNvSpPr>
          <p:nvPr>
            <p:ph idx="4294967295"/>
          </p:nvPr>
        </p:nvSpPr>
        <p:spPr>
          <a:xfrm>
            <a:off x="152400" y="274638"/>
            <a:ext cx="5184775" cy="5746750"/>
          </a:xfrm>
        </p:spPr>
        <p:txBody>
          <a:bodyPr anchor="t"/>
          <a:p>
            <a:pPr>
              <a:lnSpc>
                <a:spcPct val="90000"/>
              </a:lnSpc>
              <a:buNone/>
            </a:pPr>
            <a:r>
              <a:rPr lang="en-US" altLang="zh-CN" sz="3600"/>
              <a:t>          </a:t>
            </a:r>
            <a:r>
              <a:rPr lang="zh-CN" altLang="en-US" sz="3600" b="1"/>
              <a:t>估衣街上来来往往的人，谁看谁乐。乐完找熟人来看，再一块乐。</a:t>
            </a:r>
            <a:br>
              <a:rPr lang="zh-CN" altLang="en-US" sz="3600" b="1"/>
            </a:br>
            <a:r>
              <a:rPr lang="zh-CN" altLang="en-US" sz="3600" b="1"/>
              <a:t>　　三天后，海张五派人花了大价钱，才把这些泥人全买走，据说连泥模子也买走了。泥人是没了，可“贱卖海张五”这事却传了一百多年，直到今儿个。</a:t>
            </a:r>
            <a:endParaRPr lang="zh-CN" altLang="en-US" sz="3600" b="1"/>
          </a:p>
        </p:txBody>
      </p:sp>
      <p:pic>
        <p:nvPicPr>
          <p:cNvPr id="232451" name="图片 232450"/>
          <p:cNvPicPr>
            <a:picLocks noChangeAspect="1"/>
          </p:cNvPicPr>
          <p:nvPr/>
        </p:nvPicPr>
        <p:blipFill>
          <a:blip r:embed="rId1"/>
          <a:stretch>
            <a:fillRect/>
          </a:stretch>
        </p:blipFill>
        <p:spPr>
          <a:xfrm>
            <a:off x="5348288" y="404813"/>
            <a:ext cx="3709987" cy="48117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2451"/>
                                        </p:tgtEl>
                                        <p:attrNameLst>
                                          <p:attrName>style.visibility</p:attrName>
                                        </p:attrNameLst>
                                      </p:cBhvr>
                                      <p:to>
                                        <p:strVal val="visible"/>
                                      </p:to>
                                    </p:set>
                                    <p:animEffect transition="in" filter="blinds(horizontal)">
                                      <p:cBhvr>
                                        <p:cTn id="7" dur="500"/>
                                        <p:tgtEl>
                                          <p:spTgt spid="232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内容占位符 233473"/>
          <p:cNvSpPr>
            <a:spLocks noGrp="1"/>
          </p:cNvSpPr>
          <p:nvPr>
            <p:ph idx="4294967295"/>
          </p:nvPr>
        </p:nvSpPr>
        <p:spPr>
          <a:xfrm>
            <a:off x="93663" y="981075"/>
            <a:ext cx="8893175" cy="5688013"/>
          </a:xfrm>
          <a:solidFill>
            <a:srgbClr val="FFFFFF"/>
          </a:solidFill>
        </p:spPr>
        <p:txBody>
          <a:bodyPr anchor="t"/>
          <a:p>
            <a:pPr>
              <a:buFont typeface="Wingdings" panose="05000000000000000000" pitchFamily="2" charset="2"/>
              <a:buChar char="l"/>
            </a:pPr>
            <a:r>
              <a:rPr lang="zh-CN" altLang="en-US" b="1">
                <a:solidFill>
                  <a:schemeClr val="accent2"/>
                </a:solidFill>
                <a:latin typeface="黑体" panose="02010609060101010101" charset="-122"/>
                <a:ea typeface="黑体" panose="02010609060101010101" charset="-122"/>
              </a:rPr>
              <a:t>一是本文的语言具有浓郁的地方风味。</a:t>
            </a:r>
            <a:r>
              <a:rPr lang="zh-CN" altLang="en-US" b="1">
                <a:latin typeface="黑体" panose="02010609060101010101" charset="-122"/>
                <a:ea typeface="黑体" panose="02010609060101010101" charset="-122"/>
              </a:rPr>
              <a:t>如“人家台下一边看戏一边手在袖子里捏泥人，捏完拿出来一瞧，台上的嘛样，他捏的嘛样”就是典型的天津卫口语，读起来情趣盎然。</a:t>
            </a:r>
            <a:endParaRPr lang="zh-CN" altLang="en-US" b="1">
              <a:latin typeface="黑体" panose="02010609060101010101" charset="-122"/>
              <a:ea typeface="黑体" panose="02010609060101010101" charset="-122"/>
            </a:endParaRPr>
          </a:p>
          <a:p>
            <a:pPr>
              <a:buFont typeface="Wingdings" panose="05000000000000000000" pitchFamily="2" charset="2"/>
              <a:buChar char="l"/>
            </a:pPr>
            <a:r>
              <a:rPr lang="zh-CN" altLang="en-US" b="1">
                <a:solidFill>
                  <a:schemeClr val="accent2"/>
                </a:solidFill>
                <a:latin typeface="黑体" panose="02010609060101010101" charset="-122"/>
                <a:ea typeface="黑体" panose="02010609060101010101" charset="-122"/>
              </a:rPr>
              <a:t>二是简洁传神。</a:t>
            </a:r>
            <a:r>
              <a:rPr lang="zh-CN" altLang="en-US" b="1">
                <a:latin typeface="黑体" panose="02010609060101010101" charset="-122"/>
                <a:ea typeface="黑体" panose="02010609060101010101" charset="-122"/>
              </a:rPr>
              <a:t>如描述泥人张不理睬海张五，“手艺人靠手吃饭，求谁？怵谁？故此，泥人张只管饮酒，吃菜，西瞧东看，全然没有把海张五当个人物”，长短句结合，极富表现力。</a:t>
            </a:r>
            <a:endParaRPr lang="zh-CN" altLang="en-US" b="1">
              <a:latin typeface="黑体" panose="02010609060101010101" charset="-122"/>
              <a:ea typeface="黑体" panose="02010609060101010101" charset="-122"/>
            </a:endParaRPr>
          </a:p>
          <a:p>
            <a:pPr>
              <a:buFont typeface="Wingdings" panose="05000000000000000000" pitchFamily="2" charset="2"/>
              <a:buChar char="l"/>
            </a:pPr>
            <a:r>
              <a:rPr lang="zh-CN" altLang="en-US" b="1">
                <a:solidFill>
                  <a:schemeClr val="accent2"/>
                </a:solidFill>
                <a:latin typeface="黑体" panose="02010609060101010101" charset="-122"/>
                <a:ea typeface="黑体" panose="02010609060101010101" charset="-122"/>
              </a:rPr>
              <a:t>三是夸张幽默</a:t>
            </a:r>
            <a:r>
              <a:rPr lang="zh-CN" altLang="en-US" b="1">
                <a:latin typeface="黑体" panose="02010609060101010101" charset="-122"/>
                <a:ea typeface="黑体" panose="02010609060101010101" charset="-122"/>
              </a:rPr>
              <a:t>。如写手艺人地位，“‘泥人张’排第一。而且，有第一，没第二，第三差着十万八千里”，用夸张手法写出了泥人张高超的技艺。</a:t>
            </a:r>
            <a:endParaRPr lang="zh-CN" altLang="en-US" b="1">
              <a:latin typeface="黑体" panose="02010609060101010101" charset="-122"/>
              <a:ea typeface="黑体" panose="02010609060101010101" charset="-122"/>
            </a:endParaRPr>
          </a:p>
        </p:txBody>
      </p:sp>
      <p:sp>
        <p:nvSpPr>
          <p:cNvPr id="234498" name="矩形 233474"/>
          <p:cNvSpPr>
            <a:spLocks noGrp="1"/>
          </p:cNvSpPr>
          <p:nvPr/>
        </p:nvSpPr>
        <p:spPr>
          <a:xfrm>
            <a:off x="152400" y="276225"/>
            <a:ext cx="8839200" cy="633413"/>
          </a:xfrm>
          <a:prstGeom prst="rect">
            <a:avLst/>
          </a:prstGeom>
          <a:noFill/>
          <a:ln w="9525">
            <a:noFill/>
          </a:ln>
        </p:spPr>
        <p:txBody>
          <a:bodyPr wrap="square" anchor="t"/>
          <a:p>
            <a:pPr marL="342900" indent="-342900">
              <a:spcBef>
                <a:spcPct val="20000"/>
              </a:spcBef>
              <a:buClr>
                <a:schemeClr val="tx1"/>
              </a:buClr>
            </a:pPr>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试举例简要分析本文语言表达方面的特点。</a:t>
            </a:r>
            <a:endParaRPr lang="zh-CN" altLang="en-US" sz="36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3474">
                                            <p:txEl>
                                              <p:charRg st="0" end="78"/>
                                            </p:txEl>
                                          </p:spTgt>
                                        </p:tgtEl>
                                        <p:attrNameLst>
                                          <p:attrName>style.visibility</p:attrName>
                                        </p:attrNameLst>
                                      </p:cBhvr>
                                      <p:to>
                                        <p:strVal val="visible"/>
                                      </p:to>
                                    </p:set>
                                    <p:animEffect transition="in" filter="blinds(horizontal)">
                                      <p:cBhvr>
                                        <p:cTn id="7" dur="500"/>
                                        <p:tgtEl>
                                          <p:spTgt spid="233474">
                                            <p:txEl>
                                              <p:charRg st="0" end="7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3474">
                                            <p:txEl>
                                              <p:charRg st="78" end="159"/>
                                            </p:txEl>
                                          </p:spTgt>
                                        </p:tgtEl>
                                        <p:attrNameLst>
                                          <p:attrName>style.visibility</p:attrName>
                                        </p:attrNameLst>
                                      </p:cBhvr>
                                      <p:to>
                                        <p:strVal val="visible"/>
                                      </p:to>
                                    </p:set>
                                    <p:animEffect transition="in" filter="blinds(horizontal)">
                                      <p:cBhvr>
                                        <p:cTn id="12" dur="500"/>
                                        <p:tgtEl>
                                          <p:spTgt spid="233474">
                                            <p:txEl>
                                              <p:charRg st="78" end="15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3474">
                                            <p:txEl>
                                              <p:charRg st="159" end="224"/>
                                            </p:txEl>
                                          </p:spTgt>
                                        </p:tgtEl>
                                        <p:attrNameLst>
                                          <p:attrName>style.visibility</p:attrName>
                                        </p:attrNameLst>
                                      </p:cBhvr>
                                      <p:to>
                                        <p:strVal val="visible"/>
                                      </p:to>
                                    </p:set>
                                    <p:animEffect transition="in" filter="blinds(horizontal)">
                                      <p:cBhvr>
                                        <p:cTn id="17" dur="500"/>
                                        <p:tgtEl>
                                          <p:spTgt spid="233474">
                                            <p:txEl>
                                              <p:charRg st="159" end="2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1" name="内容占位符 234497"/>
          <p:cNvSpPr>
            <a:spLocks noGrp="1"/>
          </p:cNvSpPr>
          <p:nvPr>
            <p:ph idx="4294967295"/>
          </p:nvPr>
        </p:nvSpPr>
        <p:spPr>
          <a:xfrm>
            <a:off x="457200" y="274638"/>
            <a:ext cx="8229600" cy="5851525"/>
          </a:xfrm>
        </p:spPr>
        <p:txBody>
          <a:bodyPr anchor="t"/>
          <a:p>
            <a:pPr>
              <a:buNone/>
            </a:pPr>
            <a:r>
              <a:rPr lang="zh-CN" altLang="en-US" sz="4000" b="1" dirty="0">
                <a:latin typeface="黑体" panose="02010609060101010101" charset="-122"/>
                <a:ea typeface="楷体_GB2312" panose="02010609030101010101" pitchFamily="1" charset="-122"/>
              </a:rPr>
              <a:t>解析：本题考查鉴赏小说语言的能力。分析语言特点，既要注意文章遣词造句的特点，又要注意将这些形式上的特点与文章的内容结合起来。</a:t>
            </a:r>
            <a:endParaRPr lang="zh-CN" altLang="en-US" sz="4000" dirty="0">
              <a:ea typeface="楷体_GB2312" panose="02010609030101010101" pitchFamily="1"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5" name="内容占位符 235521"/>
          <p:cNvSpPr>
            <a:spLocks noGrp="1"/>
          </p:cNvSpPr>
          <p:nvPr>
            <p:ph idx="4294967295"/>
          </p:nvPr>
        </p:nvSpPr>
        <p:spPr>
          <a:xfrm>
            <a:off x="152400" y="287338"/>
            <a:ext cx="8839200" cy="6126162"/>
          </a:xfrm>
        </p:spPr>
        <p:txBody>
          <a:bodyPr anchor="t"/>
          <a:p>
            <a:pPr>
              <a:buNone/>
            </a:pPr>
            <a:r>
              <a:rPr lang="en-US" altLang="zh-CN" b="1"/>
              <a:t> </a:t>
            </a:r>
            <a:r>
              <a:rPr lang="zh-CN" altLang="en-US" sz="4000" b="1">
                <a:solidFill>
                  <a:schemeClr val="accent2"/>
                </a:solidFill>
              </a:rPr>
              <a:t>【课堂训练 】</a:t>
            </a:r>
            <a:r>
              <a:rPr lang="zh-CN" altLang="en-US" b="1"/>
              <a:t> </a:t>
            </a:r>
            <a:r>
              <a:rPr lang="zh-CN" altLang="en-US" sz="4000" b="1">
                <a:solidFill>
                  <a:srgbClr val="990033"/>
                </a:solidFill>
              </a:rPr>
              <a:t>小山村</a:t>
            </a:r>
            <a:r>
              <a:rPr lang="zh-CN" altLang="en-US"/>
              <a:t>  </a:t>
            </a:r>
            <a:r>
              <a:rPr lang="zh-CN" altLang="en-US" b="1">
                <a:solidFill>
                  <a:srgbClr val="660066"/>
                </a:solidFill>
              </a:rPr>
              <a:t>申　弓</a:t>
            </a:r>
            <a:endParaRPr lang="zh-CN" altLang="en-US" b="1">
              <a:solidFill>
                <a:srgbClr val="660066"/>
              </a:solidFill>
            </a:endParaRPr>
          </a:p>
          <a:p>
            <a:pPr>
              <a:buNone/>
            </a:pPr>
            <a:r>
              <a:rPr lang="zh-CN" altLang="en-US"/>
              <a:t>           </a:t>
            </a:r>
            <a:r>
              <a:rPr lang="zh-CN" altLang="en-US" sz="3600" b="1">
                <a:latin typeface="黑体" panose="02010609060101010101" charset="-122"/>
                <a:ea typeface="黑体" panose="02010609060101010101" charset="-122"/>
              </a:rPr>
              <a:t>小山村，树绿，水清；开门见山，山路弯弯；早有鸟儿啁啾，晚有山雾缭绕。虽然远离城市，缺乏城里的物质文明，可他们却也一代代地繁衍了下来。</a:t>
            </a:r>
            <a:endParaRPr lang="zh-CN" altLang="en-US" sz="3600" b="1">
              <a:latin typeface="黑体" panose="02010609060101010101" charset="-122"/>
              <a:ea typeface="黑体" panose="02010609060101010101" charset="-122"/>
            </a:endParaRPr>
          </a:p>
          <a:p>
            <a:pPr>
              <a:buNone/>
            </a:pPr>
            <a:r>
              <a:rPr lang="zh-CN" altLang="en-US" sz="3600" b="1">
                <a:latin typeface="黑体" panose="02010609060101010101" charset="-122"/>
                <a:ea typeface="黑体" panose="02010609060101010101" charset="-122"/>
              </a:rPr>
              <a:t>      小山村有一个卫生室，卫生室的主人是个中年汉子，叫什么来着，这并不重要，重要的是他那手绝技，那是从祖上传下来的，到了他，已是第四代了。</a:t>
            </a:r>
            <a:endParaRPr lang="zh-CN" altLang="en-US" sz="3600" b="1">
              <a:latin typeface="黑体" panose="02010609060101010101" charset="-122"/>
              <a:ea typeface="黑体"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7" name="标题 218113"/>
          <p:cNvSpPr/>
          <p:nvPr>
            <p:ph type="title"/>
          </p:nvPr>
        </p:nvSpPr>
        <p:spPr>
          <a:xfrm>
            <a:off x="457200" y="333375"/>
            <a:ext cx="8229600" cy="720725"/>
          </a:xfrm>
        </p:spPr>
        <p:txBody>
          <a:bodyPr anchor="ctr"/>
          <a:p>
            <a:r>
              <a:rPr lang="zh-CN" altLang="en-US" sz="4000" dirty="0"/>
              <a:t>（一）人物的语言——特点</a:t>
            </a:r>
            <a:endParaRPr lang="zh-CN" altLang="en-US" sz="4000" dirty="0"/>
          </a:p>
        </p:txBody>
      </p:sp>
      <p:sp>
        <p:nvSpPr>
          <p:cNvPr id="218115" name="内容占位符 218114"/>
          <p:cNvSpPr/>
          <p:nvPr>
            <p:ph idx="1"/>
          </p:nvPr>
        </p:nvSpPr>
        <p:spPr>
          <a:xfrm>
            <a:off x="457200" y="982663"/>
            <a:ext cx="8229600" cy="5040312"/>
          </a:xfrm>
        </p:spPr>
        <p:txBody>
          <a:bodyPr anchor="t"/>
          <a:p>
            <a:r>
              <a:rPr lang="zh-CN" altLang="en-US" b="1" dirty="0"/>
              <a:t>1.符合人物身份；</a:t>
            </a:r>
            <a:endParaRPr lang="zh-CN" altLang="en-US" b="1" dirty="0"/>
          </a:p>
          <a:p>
            <a:r>
              <a:rPr lang="zh-CN" altLang="en-US" b="1" dirty="0"/>
              <a:t>   表明人物性格，暗示人物心理。</a:t>
            </a:r>
            <a:endParaRPr lang="zh-CN" altLang="en-US" sz="2800" b="1" dirty="0"/>
          </a:p>
          <a:p>
            <a:r>
              <a:rPr lang="zh-CN" altLang="en-US" b="1" dirty="0"/>
              <a:t>2.具有地方特色，方言特点。</a:t>
            </a:r>
            <a:endParaRPr lang="zh-CN" altLang="en-US" b="1" dirty="0"/>
          </a:p>
          <a:p>
            <a:pPr lvl="1"/>
            <a:r>
              <a:rPr lang="zh-CN" altLang="en-US" b="1" dirty="0"/>
              <a:t>eg.《骆驼祥子》</a:t>
            </a:r>
            <a:endParaRPr lang="zh-CN" altLang="en-US" b="1" dirty="0"/>
          </a:p>
          <a:p>
            <a:pPr lvl="1"/>
            <a:r>
              <a:rPr lang="zh-CN" altLang="en-US" b="1" dirty="0"/>
              <a:t>→真实反映/展现社会环境</a:t>
            </a:r>
            <a:endParaRPr lang="zh-CN" altLang="en-US" b="1" dirty="0"/>
          </a:p>
          <a:p>
            <a:pPr lvl="1"/>
            <a:r>
              <a:rPr lang="zh-CN" altLang="en-US" b="1" dirty="0"/>
              <a:t>→使作品更加亲切，贴近现实生活。</a:t>
            </a:r>
            <a:endParaRPr lang="zh-CN" altLang="en-US" b="1" dirty="0"/>
          </a:p>
          <a:p>
            <a:r>
              <a:rPr lang="zh-CN" altLang="en-US" b="1" dirty="0"/>
              <a:t>3.幽默、讽刺、反语</a:t>
            </a:r>
            <a:endParaRPr lang="zh-CN" altLang="en-US" b="1" dirty="0"/>
          </a:p>
          <a:p>
            <a:pPr lvl="1"/>
            <a:r>
              <a:rPr lang="zh-CN" altLang="en-US" b="1" dirty="0"/>
              <a:t>使作品充满情趣，语言犀利。</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8115">
                                            <p:txEl>
                                              <p:charRg st="0" end="10"/>
                                            </p:txEl>
                                          </p:spTgt>
                                        </p:tgtEl>
                                        <p:attrNameLst>
                                          <p:attrName>style.visibility</p:attrName>
                                        </p:attrNameLst>
                                      </p:cBhvr>
                                      <p:to>
                                        <p:strVal val="visible"/>
                                      </p:to>
                                    </p:set>
                                    <p:animEffect transition="in" filter="blinds(horizontal)">
                                      <p:cBhvr>
                                        <p:cTn id="7" dur="500"/>
                                        <p:tgtEl>
                                          <p:spTgt spid="218115">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8115">
                                            <p:txEl>
                                              <p:charRg st="10" end="28"/>
                                            </p:txEl>
                                          </p:spTgt>
                                        </p:tgtEl>
                                        <p:attrNameLst>
                                          <p:attrName>style.visibility</p:attrName>
                                        </p:attrNameLst>
                                      </p:cBhvr>
                                      <p:to>
                                        <p:strVal val="visible"/>
                                      </p:to>
                                    </p:set>
                                    <p:animEffect transition="in" filter="blinds(horizontal)">
                                      <p:cBhvr>
                                        <p:cTn id="12" dur="500"/>
                                        <p:tgtEl>
                                          <p:spTgt spid="218115">
                                            <p:txEl>
                                              <p:charRg st="10"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8115">
                                            <p:txEl>
                                              <p:charRg st="28" end="43"/>
                                            </p:txEl>
                                          </p:spTgt>
                                        </p:tgtEl>
                                        <p:attrNameLst>
                                          <p:attrName>style.visibility</p:attrName>
                                        </p:attrNameLst>
                                      </p:cBhvr>
                                      <p:to>
                                        <p:strVal val="visible"/>
                                      </p:to>
                                    </p:set>
                                    <p:animEffect transition="in" filter="blinds(horizontal)">
                                      <p:cBhvr>
                                        <p:cTn id="17" dur="500"/>
                                        <p:tgtEl>
                                          <p:spTgt spid="218115">
                                            <p:txEl>
                                              <p:charRg st="28" end="4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8115">
                                            <p:txEl>
                                              <p:charRg st="43" end="53"/>
                                            </p:txEl>
                                          </p:spTgt>
                                        </p:tgtEl>
                                        <p:attrNameLst>
                                          <p:attrName>style.visibility</p:attrName>
                                        </p:attrNameLst>
                                      </p:cBhvr>
                                      <p:to>
                                        <p:strVal val="visible"/>
                                      </p:to>
                                    </p:set>
                                    <p:animEffect transition="in" filter="blinds(horizontal)">
                                      <p:cBhvr>
                                        <p:cTn id="22" dur="500"/>
                                        <p:tgtEl>
                                          <p:spTgt spid="218115">
                                            <p:txEl>
                                              <p:charRg st="43" end="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18115">
                                            <p:txEl>
                                              <p:charRg st="53" end="66"/>
                                            </p:txEl>
                                          </p:spTgt>
                                        </p:tgtEl>
                                        <p:attrNameLst>
                                          <p:attrName>style.visibility</p:attrName>
                                        </p:attrNameLst>
                                      </p:cBhvr>
                                      <p:to>
                                        <p:strVal val="visible"/>
                                      </p:to>
                                    </p:set>
                                    <p:animEffect transition="in" filter="blinds(horizontal)">
                                      <p:cBhvr>
                                        <p:cTn id="27" dur="500"/>
                                        <p:tgtEl>
                                          <p:spTgt spid="218115">
                                            <p:txEl>
                                              <p:charRg st="53" end="6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18115">
                                            <p:txEl>
                                              <p:charRg st="66" end="83"/>
                                            </p:txEl>
                                          </p:spTgt>
                                        </p:tgtEl>
                                        <p:attrNameLst>
                                          <p:attrName>style.visibility</p:attrName>
                                        </p:attrNameLst>
                                      </p:cBhvr>
                                      <p:to>
                                        <p:strVal val="visible"/>
                                      </p:to>
                                    </p:set>
                                    <p:animEffect transition="in" filter="blinds(horizontal)">
                                      <p:cBhvr>
                                        <p:cTn id="32" dur="500"/>
                                        <p:tgtEl>
                                          <p:spTgt spid="218115">
                                            <p:txEl>
                                              <p:charRg st="66" end="8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18115">
                                            <p:txEl>
                                              <p:charRg st="83" end="94"/>
                                            </p:txEl>
                                          </p:spTgt>
                                        </p:tgtEl>
                                        <p:attrNameLst>
                                          <p:attrName>style.visibility</p:attrName>
                                        </p:attrNameLst>
                                      </p:cBhvr>
                                      <p:to>
                                        <p:strVal val="visible"/>
                                      </p:to>
                                    </p:set>
                                    <p:animEffect transition="in" filter="blinds(horizontal)">
                                      <p:cBhvr>
                                        <p:cTn id="37" dur="500"/>
                                        <p:tgtEl>
                                          <p:spTgt spid="218115">
                                            <p:txEl>
                                              <p:charRg st="83" end="9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18115">
                                            <p:txEl>
                                              <p:charRg st="94" end="108"/>
                                            </p:txEl>
                                          </p:spTgt>
                                        </p:tgtEl>
                                        <p:attrNameLst>
                                          <p:attrName>style.visibility</p:attrName>
                                        </p:attrNameLst>
                                      </p:cBhvr>
                                      <p:to>
                                        <p:strVal val="visible"/>
                                      </p:to>
                                    </p:set>
                                    <p:animEffect transition="in" filter="blinds(horizontal)">
                                      <p:cBhvr>
                                        <p:cTn id="42" dur="500"/>
                                        <p:tgtEl>
                                          <p:spTgt spid="218115">
                                            <p:txEl>
                                              <p:charRg st="94"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69" name="内容占位符 236545"/>
          <p:cNvSpPr>
            <a:spLocks noGrp="1"/>
          </p:cNvSpPr>
          <p:nvPr>
            <p:ph idx="4294967295"/>
          </p:nvPr>
        </p:nvSpPr>
        <p:spPr>
          <a:xfrm>
            <a:off x="288925" y="358775"/>
            <a:ext cx="8675688" cy="6126163"/>
          </a:xfrm>
        </p:spPr>
        <p:txBody>
          <a:bodyPr anchor="t"/>
          <a:p>
            <a:pPr>
              <a:lnSpc>
                <a:spcPct val="90000"/>
              </a:lnSpc>
              <a:spcBef>
                <a:spcPct val="15000"/>
              </a:spcBef>
              <a:buNone/>
            </a:pPr>
            <a:r>
              <a:rPr lang="zh-CN" altLang="en-US" sz="3600" b="1" dirty="0">
                <a:latin typeface="黑体" panose="02010609060101010101" charset="-122"/>
                <a:ea typeface="黑体" panose="02010609060101010101" charset="-122"/>
              </a:rPr>
              <a:t>      医生的拿手技术是治疗各种疼痛，几代人都有着极好的口碑，为人解痛，不图不取，一家人始终住着那座低矮小瓦房。不过小瓦房也没什么不好，小村人也全都是住这种小瓦房的。</a:t>
            </a:r>
            <a:endParaRPr lang="zh-CN" altLang="en-US" sz="3600" b="1" dirty="0">
              <a:latin typeface="黑体" panose="02010609060101010101" charset="-122"/>
              <a:ea typeface="黑体" panose="02010609060101010101" charset="-122"/>
            </a:endParaRPr>
          </a:p>
          <a:p>
            <a:pPr>
              <a:lnSpc>
                <a:spcPct val="90000"/>
              </a:lnSpc>
              <a:spcBef>
                <a:spcPct val="15000"/>
              </a:spcBef>
              <a:buNone/>
            </a:pPr>
            <a:r>
              <a:rPr lang="zh-CN" altLang="en-US" sz="3600" b="1" dirty="0">
                <a:latin typeface="黑体" panose="02010609060101010101" charset="-122"/>
                <a:ea typeface="黑体" panose="02010609060101010101" charset="-122"/>
              </a:rPr>
              <a:t>     卫生室也附设了内科、外科、儿科、妇科，这样一来，小小的卫生室就门庭若市了。</a:t>
            </a:r>
            <a:endParaRPr lang="zh-CN" altLang="en-US" sz="3600" b="1" dirty="0">
              <a:latin typeface="黑体" panose="02010609060101010101" charset="-122"/>
              <a:ea typeface="黑体" panose="02010609060101010101" charset="-122"/>
            </a:endParaRPr>
          </a:p>
          <a:p>
            <a:pPr>
              <a:lnSpc>
                <a:spcPct val="90000"/>
              </a:lnSpc>
              <a:spcBef>
                <a:spcPct val="15000"/>
              </a:spcBef>
              <a:buNone/>
            </a:pPr>
            <a:r>
              <a:rPr lang="zh-CN" altLang="en-US" sz="3600" b="1" dirty="0">
                <a:latin typeface="黑体" panose="02010609060101010101" charset="-122"/>
                <a:ea typeface="黑体" panose="02010609060101010101" charset="-122"/>
              </a:rPr>
              <a:t>     不管怎样，医生总是有条不紊地工作，他在门口设个排队处，那排队方式竟也独特，每人一块瓦片，或方形或长形或</a:t>
            </a:r>
            <a:endParaRPr lang="zh-CN" altLang="en-US"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3" name="内容占位符 237569"/>
          <p:cNvSpPr>
            <a:spLocks noGrp="1"/>
          </p:cNvSpPr>
          <p:nvPr>
            <p:ph idx="4294967295"/>
          </p:nvPr>
        </p:nvSpPr>
        <p:spPr>
          <a:xfrm>
            <a:off x="144463" y="295275"/>
            <a:ext cx="8820150" cy="5870575"/>
          </a:xfrm>
        </p:spPr>
        <p:txBody>
          <a:bodyPr anchor="t"/>
          <a:p>
            <a:pPr>
              <a:lnSpc>
                <a:spcPct val="90000"/>
              </a:lnSpc>
              <a:buNone/>
            </a:pPr>
            <a:r>
              <a:rPr lang="en-US" altLang="zh-CN" sz="3600" b="1">
                <a:latin typeface="黑体" panose="02010609060101010101" charset="-122"/>
                <a:ea typeface="黑体" panose="02010609060101010101" charset="-122"/>
              </a:rPr>
              <a:t>  </a:t>
            </a:r>
            <a:r>
              <a:rPr lang="zh-CN" altLang="en-US" sz="3600" b="1">
                <a:latin typeface="黑体" panose="02010609060101010101" charset="-122"/>
                <a:ea typeface="黑体" panose="02010609060101010101" charset="-122"/>
              </a:rPr>
              <a:t>不规则形，上面也用瓦片写着一个号。瓦片作笔，瓦片作纸，写出的号码倒也清晰可辨。每次进来一个人，只要你拿出瓦片，那号码是不会错的，依次顺序，不乱不弃。来的都是本村本乡人，再急也得排队，除非别人主动让你，否则还真不好意思往前插队。</a:t>
            </a:r>
            <a:endParaRPr lang="zh-CN" altLang="en-US" sz="3600" b="1">
              <a:latin typeface="黑体" panose="02010609060101010101" charset="-122"/>
              <a:ea typeface="黑体" panose="02010609060101010101" charset="-122"/>
            </a:endParaRPr>
          </a:p>
          <a:p>
            <a:pPr>
              <a:lnSpc>
                <a:spcPct val="90000"/>
              </a:lnSpc>
              <a:buNone/>
            </a:pPr>
            <a:r>
              <a:rPr lang="zh-CN" altLang="en-US" sz="3600" b="1">
                <a:latin typeface="黑体" panose="02010609060101010101" charset="-122"/>
                <a:ea typeface="黑体" panose="02010609060101010101" charset="-122"/>
              </a:rPr>
              <a:t>     医生的瓦片，成了小山村的次序规则，换到其他场合，人多了，村人也就提议，用瓦片，那就是排队了。</a:t>
            </a:r>
            <a:endParaRPr lang="zh-CN" altLang="en-US" sz="3600" b="1">
              <a:latin typeface="黑体" panose="02010609060101010101" charset="-122"/>
              <a:ea typeface="黑体" panose="02010609060101010101" charset="-122"/>
            </a:endParaRPr>
          </a:p>
          <a:p>
            <a:pPr>
              <a:lnSpc>
                <a:spcPct val="90000"/>
              </a:lnSpc>
              <a:buNone/>
            </a:pPr>
            <a:r>
              <a:rPr lang="zh-CN" altLang="en-US" sz="3600" b="1">
                <a:latin typeface="黑体" panose="02010609060101010101" charset="-122"/>
                <a:ea typeface="黑体" panose="02010609060101010101" charset="-122"/>
              </a:rPr>
              <a:t>     </a:t>
            </a:r>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7" name="内容占位符 238593"/>
          <p:cNvSpPr>
            <a:spLocks noGrp="1"/>
          </p:cNvSpPr>
          <p:nvPr>
            <p:ph idx="4294967295"/>
          </p:nvPr>
        </p:nvSpPr>
        <p:spPr>
          <a:xfrm>
            <a:off x="106363" y="333375"/>
            <a:ext cx="8915400" cy="5792788"/>
          </a:xfrm>
        </p:spPr>
        <p:txBody>
          <a:bodyPr anchor="t"/>
          <a:p>
            <a:pPr>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这方法挺好，这些年坚持下来，没有争拗，没有矛盾，小村人一团和气，日出而作，日落而息，饿肚吃饭，病痛抓药，没有一丝的紊乱。</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时代在发展。到了近年，小山村也通了公路，这天来了辆小轿车，贼黑贼黑的，一直开到了卫生室门口。车里下来一个年轻人，再转到右边的门，扶出另外一个人。被扶的是个上了年纪的男人，看他一手支着腰胯，一定是痛得不轻。医生正在给村人看病。门外集着一堆手拿瓦片的村人。来人自然没有瓦片，坐在最外边的</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0641" name="内容占位符 239617"/>
          <p:cNvSpPr>
            <a:spLocks noGrp="1"/>
          </p:cNvSpPr>
          <p:nvPr>
            <p:ph idx="4294967295"/>
          </p:nvPr>
        </p:nvSpPr>
        <p:spPr>
          <a:xfrm>
            <a:off x="0" y="333375"/>
            <a:ext cx="9144000" cy="5792788"/>
          </a:xfrm>
        </p:spPr>
        <p:txBody>
          <a:bodyPr anchor="t"/>
          <a:p>
            <a:pPr>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黎三盯那小车看了一眼，“是来看病吗？”</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“是啊，不来看病跑这来干什么？”</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是的，不看病来这干什么，说得平常，可村人都不大喜欢这种大大咧咧的样子。黎三随手递给他一块瓦片。他却不要，挤到前面，先是掏出烟，顺手抽出一根，塞到医生嘴上，随手“得”地打着火机伸过，不由你不抽一口。喷出来的白烟，使得整屋都香了起来。医生说，“是啥烟，这么香？”</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“香吗？那就留你慢慢抽。”那人将那包</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5" name="内容占位符 240641"/>
          <p:cNvSpPr>
            <a:spLocks noGrp="1"/>
          </p:cNvSpPr>
          <p:nvPr>
            <p:ph idx="4294967295"/>
          </p:nvPr>
        </p:nvSpPr>
        <p:spPr>
          <a:xfrm>
            <a:off x="0" y="215900"/>
            <a:ext cx="9144000" cy="6126163"/>
          </a:xfrm>
        </p:spPr>
        <p:txBody>
          <a:bodyPr anchor="t"/>
          <a:p>
            <a:pPr>
              <a:lnSpc>
                <a:spcPct val="90000"/>
              </a:lnSpc>
              <a:spcBef>
                <a:spcPct val="15000"/>
              </a:spcBef>
              <a:buNone/>
            </a:pPr>
            <a:r>
              <a:rPr lang="en-US" altLang="zh-CN" sz="3600" b="1">
                <a:latin typeface="黑体" panose="02010609060101010101" charset="-122"/>
                <a:ea typeface="黑体" panose="02010609060101010101" charset="-122"/>
              </a:rPr>
              <a:t> </a:t>
            </a:r>
            <a:r>
              <a:rPr lang="zh-CN" altLang="en-US" sz="3600" b="1">
                <a:latin typeface="黑体" panose="02010609060101010101" charset="-122"/>
                <a:ea typeface="黑体" panose="02010609060101010101" charset="-122"/>
              </a:rPr>
              <a:t>烟放到了桌上，告诉你，大中华，</a:t>
            </a:r>
            <a:r>
              <a:rPr lang="en-US" altLang="zh-CN" sz="3600" b="1">
                <a:latin typeface="黑体" panose="02010609060101010101" charset="-122"/>
                <a:ea typeface="黑体" panose="02010609060101010101" charset="-122"/>
              </a:rPr>
              <a:t>3</a:t>
            </a:r>
            <a:r>
              <a:rPr lang="zh-CN" altLang="en-US" sz="3600" b="1">
                <a:latin typeface="黑体" panose="02010609060101010101" charset="-122"/>
                <a:ea typeface="黑体" panose="02010609060101010101" charset="-122"/>
              </a:rPr>
              <a:t>元</a:t>
            </a:r>
            <a:r>
              <a:rPr lang="en-US" altLang="zh-CN" sz="3600" b="1">
                <a:latin typeface="黑体" panose="02010609060101010101" charset="-122"/>
                <a:ea typeface="黑体" panose="02010609060101010101" charset="-122"/>
              </a:rPr>
              <a:t>5</a:t>
            </a:r>
            <a:r>
              <a:rPr lang="zh-CN" altLang="en-US" sz="3600" b="1">
                <a:latin typeface="黑体" panose="02010609060101010101" charset="-122"/>
                <a:ea typeface="黑体" panose="02010609060101010101" charset="-122"/>
              </a:rPr>
              <a:t>角一根。“啊？那可不敢要你的哟。”</a:t>
            </a:r>
            <a:endParaRPr lang="zh-CN" altLang="en-US" sz="3600" b="1">
              <a:latin typeface="黑体" panose="02010609060101010101" charset="-122"/>
              <a:ea typeface="黑体" panose="02010609060101010101" charset="-122"/>
            </a:endParaRPr>
          </a:p>
          <a:p>
            <a:pPr>
              <a:lnSpc>
                <a:spcPct val="90000"/>
              </a:lnSpc>
              <a:spcBef>
                <a:spcPct val="15000"/>
              </a:spcBef>
              <a:buNone/>
            </a:pPr>
            <a:r>
              <a:rPr lang="zh-CN" altLang="en-US" sz="3600" b="1">
                <a:latin typeface="黑体" panose="02010609060101010101" charset="-122"/>
                <a:ea typeface="黑体" panose="02010609060101010101" charset="-122"/>
              </a:rPr>
              <a:t>    “那算什么，我们来路远，先帮个忙，让我们看吧。”医生稍作为难地看了看外边手持瓦片的村人。村人见来人也不多，就一个，也就默许了。</a:t>
            </a:r>
            <a:endParaRPr lang="zh-CN" altLang="en-US" sz="3600" b="1">
              <a:latin typeface="黑体" panose="02010609060101010101" charset="-122"/>
              <a:ea typeface="黑体" panose="02010609060101010101" charset="-122"/>
            </a:endParaRPr>
          </a:p>
          <a:p>
            <a:pPr>
              <a:lnSpc>
                <a:spcPct val="90000"/>
              </a:lnSpc>
              <a:spcBef>
                <a:spcPct val="15000"/>
              </a:spcBef>
              <a:buNone/>
            </a:pPr>
            <a:r>
              <a:rPr lang="zh-CN" altLang="en-US" sz="3600" b="1">
                <a:latin typeface="黑体" panose="02010609060101010101" charset="-122"/>
                <a:ea typeface="黑体" panose="02010609060101010101" charset="-122"/>
              </a:rPr>
              <a:t>     大概一刻钟，看好了，那人将一张大票留在桌上，说“够了吗？”“要不了这么多，我找你。”</a:t>
            </a:r>
            <a:endParaRPr lang="zh-CN" altLang="en-US" sz="3600" b="1">
              <a:latin typeface="黑体" panose="02010609060101010101" charset="-122"/>
              <a:ea typeface="黑体" panose="02010609060101010101" charset="-122"/>
            </a:endParaRPr>
          </a:p>
          <a:p>
            <a:pPr>
              <a:lnSpc>
                <a:spcPct val="90000"/>
              </a:lnSpc>
              <a:spcBef>
                <a:spcPct val="15000"/>
              </a:spcBef>
              <a:buNone/>
            </a:pPr>
            <a:r>
              <a:rPr lang="zh-CN" altLang="en-US" sz="3600" b="1">
                <a:latin typeface="黑体" panose="02010609060101010101" charset="-122"/>
                <a:ea typeface="黑体" panose="02010609060101010101" charset="-122"/>
              </a:rPr>
              <a:t>    “不用找了。”说着便扶起男人往外走。外人走了，瓦片又恢复了正常。</a:t>
            </a:r>
            <a:endParaRPr lang="zh-CN" altLang="en-US" sz="3600" b="1">
              <a:latin typeface="黑体" panose="02010609060101010101" charset="-122"/>
              <a:ea typeface="黑体" panose="02010609060101010101"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2689" name="内容占位符 241665"/>
          <p:cNvSpPr>
            <a:spLocks noGrp="1"/>
          </p:cNvSpPr>
          <p:nvPr>
            <p:ph idx="4294967295"/>
          </p:nvPr>
        </p:nvSpPr>
        <p:spPr>
          <a:xfrm>
            <a:off x="90488" y="158750"/>
            <a:ext cx="8891587" cy="6167438"/>
          </a:xfrm>
        </p:spPr>
        <p:txBody>
          <a:bodyPr anchor="t"/>
          <a:p>
            <a:pPr>
              <a:lnSpc>
                <a:spcPct val="90000"/>
              </a:lnSpc>
              <a:spcBef>
                <a:spcPct val="10000"/>
              </a:spcBef>
              <a:buNone/>
            </a:pPr>
            <a:r>
              <a:rPr lang="en-US" altLang="zh-CN" sz="3600" b="1">
                <a:latin typeface="黑体" panose="02010609060101010101" charset="-122"/>
                <a:ea typeface="黑体" panose="02010609060101010101" charset="-122"/>
              </a:rPr>
              <a:t>     </a:t>
            </a:r>
            <a:r>
              <a:rPr lang="zh-CN" altLang="en-US" sz="3600" b="1">
                <a:latin typeface="黑体" panose="02010609060101010101" charset="-122"/>
                <a:ea typeface="黑体" panose="02010609060101010101" charset="-122"/>
              </a:rPr>
              <a:t>过了几天，那车那人又来了。照样是不用瓦片，照样留下一包好烟，照样先看，照样是给了一张大钱。只是在走时，问医生要了这里的电话。</a:t>
            </a:r>
            <a:endParaRPr lang="zh-CN" altLang="en-US" sz="3600" b="1">
              <a:latin typeface="黑体" panose="02010609060101010101" charset="-122"/>
              <a:ea typeface="黑体" panose="02010609060101010101" charset="-122"/>
            </a:endParaRPr>
          </a:p>
          <a:p>
            <a:pPr>
              <a:lnSpc>
                <a:spcPct val="90000"/>
              </a:lnSpc>
              <a:spcBef>
                <a:spcPct val="10000"/>
              </a:spcBef>
              <a:buNone/>
            </a:pPr>
            <a:r>
              <a:rPr lang="zh-CN" altLang="en-US" sz="3600" b="1">
                <a:latin typeface="黑体" panose="02010609060101010101" charset="-122"/>
                <a:ea typeface="黑体" panose="02010609060101010101" charset="-122"/>
              </a:rPr>
              <a:t>     以后的日子，好几天没见那人那车来了。这天有人跑来叫医生到大队部去接电话。医生停下了正在看的病人，出去了好一会儿回来，跟村人说，真对不起，我有点事得到城里去一趟，明天回来。说着收拾东西，匆匆出门。村人便只好将手里的瓦片放下，反正也没啥大病，明天就明天吧。</a:t>
            </a:r>
            <a:endParaRPr lang="zh-CN" altLang="en-US" sz="3600" b="1">
              <a:latin typeface="黑体" panose="02010609060101010101" charset="-122"/>
              <a:ea typeface="黑体" panose="02010609060101010101"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3" name="内容占位符 242689"/>
          <p:cNvSpPr>
            <a:spLocks noGrp="1"/>
          </p:cNvSpPr>
          <p:nvPr>
            <p:ph idx="4294967295"/>
          </p:nvPr>
        </p:nvSpPr>
        <p:spPr>
          <a:xfrm>
            <a:off x="0" y="0"/>
            <a:ext cx="9144000" cy="6126163"/>
          </a:xfrm>
        </p:spPr>
        <p:txBody>
          <a:bodyPr anchor="t"/>
          <a:p>
            <a:pPr>
              <a:buNone/>
            </a:pPr>
            <a:r>
              <a:rPr lang="en-US" altLang="zh-CN" sz="3600" b="1">
                <a:latin typeface="黑体" panose="02010609060101010101" charset="-122"/>
                <a:ea typeface="黑体" panose="02010609060101010101" charset="-122"/>
              </a:rPr>
              <a:t>     </a:t>
            </a:r>
            <a:r>
              <a:rPr lang="zh-CN" altLang="en-US" sz="3600" b="1">
                <a:latin typeface="黑体" panose="02010609060101010101" charset="-122"/>
                <a:ea typeface="黑体" panose="02010609060101010101" charset="-122"/>
              </a:rPr>
              <a:t>到了第二天，医生真的回来了，还是那辆贼黑贼黑的小车送回来的。于是瓦片又派上了用场了。大概又过了十来天，那辆贼黑贼黑的车又来了，是那个开车的单独来的。医生看看手拿瓦片的村人，虽然眼里掠过了一丝的内疚，还是上了那车，一溜烟地走了。从此，医生十天半月也没回来一次，回来也是匆匆地小住一夜，第二天又走了，村人也再不用瓦片了。</a:t>
            </a:r>
            <a:endParaRPr lang="zh-CN" altLang="en-US" sz="3600" b="1">
              <a:latin typeface="黑体" panose="02010609060101010101" charset="-122"/>
              <a:ea typeface="黑体" panose="02010609060101010101" charset="-122"/>
            </a:endParaRPr>
          </a:p>
          <a:p>
            <a:pPr>
              <a:buNone/>
            </a:pPr>
            <a:r>
              <a:rPr lang="zh-CN" altLang="en-US" sz="3600" b="1">
                <a:latin typeface="黑体" panose="02010609060101010101" charset="-122"/>
                <a:ea typeface="黑体" panose="02010609060101010101" charset="-122"/>
              </a:rPr>
              <a:t>     半年之后，小山村里出现了一幢小洋楼，那是医生家的。</a:t>
            </a:r>
            <a:endParaRPr lang="zh-CN" altLang="en-US" sz="3600" b="1">
              <a:latin typeface="黑体" panose="02010609060101010101" charset="-122"/>
              <a:ea typeface="黑体" panose="02010609060101010101"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4" name="内容占位符 243713"/>
          <p:cNvSpPr>
            <a:spLocks noGrp="1"/>
          </p:cNvSpPr>
          <p:nvPr>
            <p:ph idx="4294967295"/>
          </p:nvPr>
        </p:nvSpPr>
        <p:spPr>
          <a:xfrm>
            <a:off x="0" y="188913"/>
            <a:ext cx="9144000" cy="4510087"/>
          </a:xfrm>
        </p:spPr>
        <p:txBody>
          <a:bodyPr anchor="t"/>
          <a:p>
            <a:pPr>
              <a:buNone/>
            </a:pPr>
            <a:r>
              <a:rPr lang="zh-CN" altLang="en-US" sz="3600" b="1" dirty="0">
                <a:latin typeface="黑体" panose="02010609060101010101" charset="-122"/>
                <a:ea typeface="黑体" panose="02010609060101010101" charset="-122"/>
              </a:rPr>
              <a:t>      小洋楼面对小瓦房，鹤立鸡群，自成风景，只是村人每每路过，那眼睛总是斜视的。                            (文章有删节)</a:t>
            </a:r>
            <a:endParaRPr lang="zh-CN" altLang="en-US" sz="3600" b="1" dirty="0">
              <a:latin typeface="黑体" panose="02010609060101010101" charset="-122"/>
              <a:ea typeface="黑体" panose="02010609060101010101" charset="-122"/>
            </a:endParaRPr>
          </a:p>
          <a:p>
            <a:pPr>
              <a:buNone/>
            </a:pPr>
            <a:r>
              <a:rPr lang="zh-CN" altLang="en-US" sz="3600" b="1" dirty="0">
                <a:latin typeface="黑体" panose="02010609060101010101" charset="-122"/>
                <a:ea typeface="黑体" panose="02010609060101010101" charset="-122"/>
              </a:rPr>
              <a:t>    </a:t>
            </a:r>
            <a:r>
              <a:rPr lang="zh-CN" altLang="en-US" sz="3600" b="1" dirty="0">
                <a:solidFill>
                  <a:srgbClr val="660066"/>
                </a:solidFill>
                <a:latin typeface="黑体" panose="02010609060101010101" charset="-122"/>
                <a:ea typeface="黑体" panose="02010609060101010101" charset="-122"/>
              </a:rPr>
              <a:t>   本篇小说语言很有表现力，请赏析文中画线的句子。</a:t>
            </a:r>
            <a:endParaRPr lang="zh-CN" altLang="en-US" sz="3600" b="1" dirty="0">
              <a:solidFill>
                <a:srgbClr val="660066"/>
              </a:solidFill>
              <a:latin typeface="黑体" panose="02010609060101010101" charset="-122"/>
              <a:ea typeface="黑体" panose="02010609060101010101" charset="-122"/>
            </a:endParaRPr>
          </a:p>
          <a:p>
            <a:pPr>
              <a:buNone/>
            </a:pPr>
            <a:r>
              <a:rPr lang="zh-CN" altLang="en-US" sz="3600" b="1" dirty="0">
                <a:latin typeface="黑体" panose="02010609060101010101" charset="-122"/>
                <a:ea typeface="黑体" panose="02010609060101010101" charset="-122"/>
              </a:rPr>
              <a:t>(1)树绿，水清；开门见山，山路弯弯；早有鸟儿啁啾，晚有山雾缭绕。</a:t>
            </a:r>
            <a:endParaRPr lang="zh-CN" altLang="en-US" sz="3600" b="1" dirty="0">
              <a:latin typeface="黑体" panose="02010609060101010101" charset="-122"/>
              <a:ea typeface="黑体" panose="02010609060101010101" charset="-122"/>
            </a:endParaRPr>
          </a:p>
        </p:txBody>
      </p:sp>
      <p:sp>
        <p:nvSpPr>
          <p:cNvPr id="243715" name="矩形 243714"/>
          <p:cNvSpPr>
            <a:spLocks noGrp="1"/>
          </p:cNvSpPr>
          <p:nvPr/>
        </p:nvSpPr>
        <p:spPr>
          <a:xfrm>
            <a:off x="179388" y="4365625"/>
            <a:ext cx="8686800" cy="1800225"/>
          </a:xfrm>
          <a:prstGeom prst="rect">
            <a:avLst/>
          </a:prstGeom>
          <a:noFill/>
          <a:ln w="9525">
            <a:noFill/>
          </a:ln>
        </p:spPr>
        <p:txBody>
          <a:bodyPr wrap="square" anchor="t"/>
          <a:p>
            <a:pPr marL="342900" indent="-342900">
              <a:spcBef>
                <a:spcPct val="20000"/>
              </a:spcBef>
              <a:buClr>
                <a:schemeClr val="tx1"/>
              </a:buClr>
            </a:pPr>
            <a:r>
              <a:rPr lang="zh-CN" altLang="en-US" sz="3600" b="1" dirty="0">
                <a:latin typeface="仿宋" panose="02010609060101010101" charset="-122"/>
                <a:ea typeface="仿宋" panose="02010609060101010101" charset="-122"/>
              </a:rPr>
              <a:t>  运用</a:t>
            </a:r>
            <a:r>
              <a:rPr lang="zh-CN" altLang="en-US" sz="3600" b="1" dirty="0">
                <a:solidFill>
                  <a:srgbClr val="FF0000"/>
                </a:solidFill>
                <a:latin typeface="仿宋" panose="02010609060101010101" charset="-122"/>
                <a:ea typeface="仿宋" panose="02010609060101010101" charset="-122"/>
              </a:rPr>
              <a:t>短句</a:t>
            </a:r>
            <a:r>
              <a:rPr lang="zh-CN" altLang="en-US" sz="3600" b="1" dirty="0">
                <a:latin typeface="仿宋" panose="02010609060101010101" charset="-122"/>
                <a:ea typeface="仿宋" panose="02010609060101010101" charset="-122"/>
              </a:rPr>
              <a:t>，</a:t>
            </a:r>
            <a:r>
              <a:rPr lang="zh-CN" altLang="en-US" sz="3600" b="1" dirty="0">
                <a:solidFill>
                  <a:srgbClr val="FF0000"/>
                </a:solidFill>
                <a:latin typeface="仿宋" panose="02010609060101010101" charset="-122"/>
                <a:ea typeface="仿宋" panose="02010609060101010101" charset="-122"/>
              </a:rPr>
              <a:t>句式整齐</a:t>
            </a:r>
            <a:r>
              <a:rPr lang="zh-CN" altLang="en-US" sz="3600" b="1" dirty="0">
                <a:latin typeface="仿宋" panose="02010609060101010101" charset="-122"/>
                <a:ea typeface="仿宋" panose="02010609060101010101" charset="-122"/>
              </a:rPr>
              <a:t>，</a:t>
            </a:r>
            <a:r>
              <a:rPr lang="zh-CN" altLang="en-US" sz="3600" b="1" dirty="0">
                <a:solidFill>
                  <a:srgbClr val="FF0000"/>
                </a:solidFill>
                <a:latin typeface="仿宋" panose="02010609060101010101" charset="-122"/>
                <a:ea typeface="仿宋" panose="02010609060101010101" charset="-122"/>
              </a:rPr>
              <a:t>节奏明快协调</a:t>
            </a:r>
            <a:r>
              <a:rPr lang="zh-CN" altLang="en-US" sz="3600" b="1" dirty="0">
                <a:latin typeface="仿宋" panose="02010609060101010101" charset="-122"/>
                <a:ea typeface="仿宋" panose="02010609060101010101" charset="-122"/>
              </a:rPr>
              <a:t>，描写了小山村清新宁静的桃源式的环境，交代了故事背景。</a:t>
            </a:r>
            <a:endParaRPr lang="zh-CN" altLang="en-US" sz="3200" dirty="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3714">
                                            <p:txEl>
                                              <p:charRg st="110" end="144"/>
                                            </p:txEl>
                                          </p:spTgt>
                                        </p:tgtEl>
                                        <p:attrNameLst>
                                          <p:attrName>style.visibility</p:attrName>
                                        </p:attrNameLst>
                                      </p:cBhvr>
                                      <p:to>
                                        <p:strVal val="visible"/>
                                      </p:to>
                                    </p:set>
                                    <p:animEffect transition="in" filter="blinds(horizontal)">
                                      <p:cBhvr>
                                        <p:cTn id="7" dur="500"/>
                                        <p:tgtEl>
                                          <p:spTgt spid="243714">
                                            <p:txEl>
                                              <p:charRg st="110" end="1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3715"/>
                                        </p:tgtEl>
                                        <p:attrNameLst>
                                          <p:attrName>style.visibility</p:attrName>
                                        </p:attrNameLst>
                                      </p:cBhvr>
                                      <p:to>
                                        <p:strVal val="visible"/>
                                      </p:to>
                                    </p:set>
                                    <p:animEffect transition="in" filter="blinds(horizontal)">
                                      <p:cBhvr>
                                        <p:cTn id="12" dur="500"/>
                                        <p:tgtEl>
                                          <p:spTgt spid="243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61" name="内容占位符 244737"/>
          <p:cNvSpPr>
            <a:spLocks noGrp="1"/>
          </p:cNvSpPr>
          <p:nvPr>
            <p:ph idx="4294967295"/>
          </p:nvPr>
        </p:nvSpPr>
        <p:spPr>
          <a:xfrm>
            <a:off x="0" y="152400"/>
            <a:ext cx="8991600" cy="2124075"/>
          </a:xfrm>
        </p:spPr>
        <p:txBody>
          <a:bodyPr anchor="t"/>
          <a:p>
            <a:pPr>
              <a:buNone/>
            </a:pPr>
            <a:r>
              <a:rPr lang="en-US" altLang="zh-CN" sz="3600" b="1">
                <a:latin typeface="黑体" panose="02010609060101010101" charset="-122"/>
                <a:ea typeface="黑体" panose="02010609060101010101" charset="-122"/>
              </a:rPr>
              <a:t>(2)</a:t>
            </a:r>
            <a:r>
              <a:rPr lang="zh-CN" altLang="en-US" sz="3600" b="1">
                <a:latin typeface="黑体" panose="02010609060101010101" charset="-122"/>
                <a:ea typeface="黑体" panose="02010609060101010101" charset="-122"/>
              </a:rPr>
              <a:t>他却不要，挤到前面，先是掏出烟，顺手抽出一根，塞到医生嘴上，随手“得”地打着火机伸过，不由你不抽。</a:t>
            </a:r>
            <a:endParaRPr lang="zh-CN" altLang="en-US" sz="3600" b="1">
              <a:latin typeface="黑体" panose="02010609060101010101" charset="-122"/>
              <a:ea typeface="黑体" panose="02010609060101010101" charset="-122"/>
            </a:endParaRPr>
          </a:p>
        </p:txBody>
      </p:sp>
      <p:sp>
        <p:nvSpPr>
          <p:cNvPr id="244739" name="矩形 244738"/>
          <p:cNvSpPr>
            <a:spLocks noGrp="1"/>
          </p:cNvSpPr>
          <p:nvPr/>
        </p:nvSpPr>
        <p:spPr>
          <a:xfrm>
            <a:off x="228600" y="2295525"/>
            <a:ext cx="8686800" cy="2493963"/>
          </a:xfrm>
          <a:prstGeom prst="rect">
            <a:avLst/>
          </a:prstGeom>
          <a:noFill/>
          <a:ln w="9525">
            <a:noFill/>
          </a:ln>
        </p:spPr>
        <p:txBody>
          <a:bodyPr wrap="square" anchor="t"/>
          <a:p>
            <a:pPr marL="342900" indent="-342900">
              <a:spcBef>
                <a:spcPct val="20000"/>
              </a:spcBef>
              <a:buClr>
                <a:schemeClr val="tx1"/>
              </a:buClr>
            </a:pPr>
            <a:r>
              <a:rPr lang="zh-CN" altLang="en-US" sz="3600" b="1" dirty="0">
                <a:latin typeface="仿宋" panose="02010609060101010101" charset="-122"/>
                <a:ea typeface="仿宋" panose="02010609060101010101" charset="-122"/>
              </a:rPr>
              <a:t>  运用了“挤”“掏”“抽”“塞”等一系列富有表现力的</a:t>
            </a:r>
            <a:r>
              <a:rPr lang="zh-CN" altLang="en-US" sz="3600" b="1" dirty="0">
                <a:solidFill>
                  <a:srgbClr val="FF0000"/>
                </a:solidFill>
                <a:latin typeface="仿宋" panose="02010609060101010101" charset="-122"/>
                <a:ea typeface="仿宋" panose="02010609060101010101" charset="-122"/>
              </a:rPr>
              <a:t>动词</a:t>
            </a:r>
            <a:r>
              <a:rPr lang="zh-CN" altLang="en-US" sz="3600" b="1" dirty="0">
                <a:latin typeface="仿宋" panose="02010609060101010101" charset="-122"/>
                <a:ea typeface="仿宋" panose="02010609060101010101" charset="-122"/>
              </a:rPr>
              <a:t>，表明了来人逼人的气势，描写了他自认为物质上高人一等的蛮横情态。</a:t>
            </a:r>
            <a:endParaRPr lang="zh-CN" altLang="en-US" sz="3200" dirty="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4739"/>
                                        </p:tgtEl>
                                        <p:attrNameLst>
                                          <p:attrName>style.visibility</p:attrName>
                                        </p:attrNameLst>
                                      </p:cBhvr>
                                      <p:to>
                                        <p:strVal val="visible"/>
                                      </p:to>
                                    </p:set>
                                    <p:animEffect transition="in" filter="blinds(horizontal)">
                                      <p:cBhvr>
                                        <p:cTn id="7" dur="500"/>
                                        <p:tgtEl>
                                          <p:spTgt spid="244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6785" name="内容占位符 245761"/>
          <p:cNvSpPr>
            <a:spLocks noGrp="1"/>
          </p:cNvSpPr>
          <p:nvPr>
            <p:ph idx="4294967295"/>
          </p:nvPr>
        </p:nvSpPr>
        <p:spPr>
          <a:xfrm>
            <a:off x="0" y="404813"/>
            <a:ext cx="9144000" cy="5721350"/>
          </a:xfrm>
        </p:spPr>
        <p:txBody>
          <a:bodyPr anchor="t"/>
          <a:p>
            <a:pPr>
              <a:lnSpc>
                <a:spcPct val="90000"/>
              </a:lnSpc>
              <a:buNone/>
            </a:pPr>
            <a:r>
              <a:rPr lang="en-US" altLang="zh-CN" sz="3600" b="1"/>
              <a:t>1</a:t>
            </a:r>
            <a:r>
              <a:rPr lang="zh-CN" altLang="en-US" sz="3600" b="1"/>
              <a:t>．小说中“瓦片”有何作用？（</a:t>
            </a:r>
            <a:r>
              <a:rPr lang="en-US" altLang="zh-CN" sz="3600" b="1"/>
              <a:t>6</a:t>
            </a:r>
            <a:r>
              <a:rPr lang="zh-CN" altLang="en-US" sz="3600" b="1"/>
              <a:t>分）</a:t>
            </a:r>
            <a:endParaRPr lang="zh-CN" altLang="en-US" sz="3600" b="1"/>
          </a:p>
          <a:p>
            <a:pPr>
              <a:lnSpc>
                <a:spcPct val="90000"/>
              </a:lnSpc>
              <a:buNone/>
            </a:pPr>
            <a:r>
              <a:rPr lang="en-US" altLang="zh-CN" sz="3600" b="1"/>
              <a:t>2</a:t>
            </a:r>
            <a:r>
              <a:rPr lang="zh-CN" altLang="en-US" sz="3600" b="1"/>
              <a:t>．本篇小说的语言很有表现力，请赏析文中画横线的句子。（</a:t>
            </a:r>
            <a:r>
              <a:rPr lang="en-US" altLang="zh-CN" sz="3600" b="1"/>
              <a:t>6</a:t>
            </a:r>
            <a:r>
              <a:rPr lang="zh-CN" altLang="en-US" sz="3600" b="1"/>
              <a:t>分）</a:t>
            </a:r>
            <a:endParaRPr lang="zh-CN" altLang="en-US" sz="3600" b="1"/>
          </a:p>
          <a:p>
            <a:pPr>
              <a:lnSpc>
                <a:spcPct val="90000"/>
              </a:lnSpc>
              <a:buNone/>
            </a:pPr>
            <a:r>
              <a:rPr lang="en-US" altLang="zh-CN" sz="3600" b="1"/>
              <a:t>3</a:t>
            </a:r>
            <a:r>
              <a:rPr lang="zh-CN" altLang="en-US" sz="3600" b="1"/>
              <a:t>．对比手法是本文最突出的表现手法，试举两例加以阐发。（</a:t>
            </a:r>
            <a:r>
              <a:rPr lang="en-US" altLang="zh-CN" sz="3600" b="1"/>
              <a:t>6</a:t>
            </a:r>
            <a:r>
              <a:rPr lang="zh-CN" altLang="en-US" sz="3600" b="1"/>
              <a:t>分）</a:t>
            </a:r>
            <a:endParaRPr lang="zh-CN" altLang="en-US" sz="3600" b="1"/>
          </a:p>
          <a:p>
            <a:pPr>
              <a:buNone/>
            </a:pPr>
            <a:r>
              <a:rPr lang="en-US" altLang="zh-CN" sz="3600" b="1"/>
              <a:t>4</a:t>
            </a:r>
            <a:r>
              <a:rPr lang="zh-CN" altLang="en-US" sz="3600" b="1"/>
              <a:t>．文章结尾说：“只是村人每每途经，那眼睛总是斜视的。”你对村人斜视有何看法？请结合文本简要阐发。（</a:t>
            </a:r>
            <a:r>
              <a:rPr lang="en-US" altLang="zh-CN" sz="3600" b="1"/>
              <a:t>7</a:t>
            </a:r>
            <a:r>
              <a:rPr lang="zh-CN" altLang="en-US" sz="3600" b="1"/>
              <a:t>分）</a:t>
            </a:r>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内容占位符 219137"/>
          <p:cNvSpPr/>
          <p:nvPr>
            <p:ph idx="1"/>
          </p:nvPr>
        </p:nvSpPr>
        <p:spPr>
          <a:xfrm>
            <a:off x="315913" y="765175"/>
            <a:ext cx="8580437" cy="5545138"/>
          </a:xfrm>
        </p:spPr>
        <p:txBody>
          <a:bodyPr anchor="t"/>
          <a:p>
            <a:r>
              <a:rPr lang="zh-CN" altLang="en-US" b="1" dirty="0"/>
              <a:t>1.符合人物身份；</a:t>
            </a:r>
            <a:endParaRPr lang="zh-CN" altLang="en-US" b="1" dirty="0"/>
          </a:p>
          <a:p>
            <a:r>
              <a:rPr lang="zh-CN" altLang="en-US" b="1" dirty="0"/>
              <a:t>2.对情节的作用：</a:t>
            </a:r>
            <a:endParaRPr lang="zh-CN" altLang="en-US" b="1" dirty="0"/>
          </a:p>
          <a:p>
            <a:pPr lvl="1"/>
            <a:r>
              <a:rPr lang="zh-CN" altLang="en-US" b="1" dirty="0"/>
              <a:t>eg.《珠穆朗玛峰上的魔方》中人物语言的作用：</a:t>
            </a:r>
            <a:endParaRPr lang="zh-CN" altLang="en-US" b="1" dirty="0"/>
          </a:p>
          <a:p>
            <a:pPr lvl="1"/>
            <a:r>
              <a:rPr lang="zh-CN" altLang="en-US" b="1" dirty="0"/>
              <a:t>交代……环境，丰富小说内容。</a:t>
            </a:r>
            <a:endParaRPr lang="zh-CN" altLang="en-US" b="1" dirty="0"/>
          </a:p>
          <a:p>
            <a:pPr lvl="1"/>
            <a:r>
              <a:rPr lang="zh-CN" altLang="en-US" b="1" dirty="0"/>
              <a:t>交代小说的暗线。</a:t>
            </a:r>
            <a:endParaRPr lang="zh-CN" altLang="en-US" b="1" dirty="0"/>
          </a:p>
          <a:p>
            <a:r>
              <a:rPr lang="zh-CN" altLang="en-US" b="1" dirty="0"/>
              <a:t>3.交代背景（人物关系/社会环境）</a:t>
            </a:r>
            <a:endParaRPr lang="zh-CN" altLang="en-US" b="1" dirty="0"/>
          </a:p>
          <a:p>
            <a:r>
              <a:rPr lang="zh-CN" altLang="en-US" b="1" dirty="0"/>
              <a:t>4.表现主题</a:t>
            </a:r>
            <a:endParaRPr lang="zh-CN" altLang="en-US" b="1" dirty="0"/>
          </a:p>
          <a:p>
            <a:pPr lvl="1"/>
            <a:r>
              <a:rPr lang="zh-CN" altLang="en-US" b="1" dirty="0"/>
              <a:t>eg.《洗澡》中人物语言的作用：</a:t>
            </a:r>
            <a:endParaRPr lang="zh-CN" altLang="en-US" b="1" dirty="0"/>
          </a:p>
          <a:p>
            <a:pPr lvl="1"/>
            <a:r>
              <a:rPr lang="zh-CN" altLang="en-US" b="1" dirty="0"/>
              <a:t>展现人物性格；展开情节；表现主题。</a:t>
            </a:r>
            <a:endParaRPr lang="zh-CN" altLang="en-US" b="1" dirty="0"/>
          </a:p>
        </p:txBody>
      </p:sp>
      <p:sp>
        <p:nvSpPr>
          <p:cNvPr id="220162" name="标题 219138"/>
          <p:cNvSpPr/>
          <p:nvPr>
            <p:ph type="title"/>
          </p:nvPr>
        </p:nvSpPr>
        <p:spPr>
          <a:xfrm>
            <a:off x="457200" y="190500"/>
            <a:ext cx="8229600" cy="719138"/>
          </a:xfrm>
        </p:spPr>
        <p:txBody>
          <a:bodyPr wrap="square" anchor="ctr"/>
          <a:p>
            <a:r>
              <a:rPr lang="zh-CN" altLang="en-US" sz="4000" dirty="0"/>
              <a:t>（一）人物的语言——作用</a:t>
            </a:r>
            <a:endParaRPr lang="zh-CN" altLang="en-US" sz="4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9138">
                                            <p:txEl>
                                              <p:charRg st="0" end="10"/>
                                            </p:txEl>
                                          </p:spTgt>
                                        </p:tgtEl>
                                        <p:attrNameLst>
                                          <p:attrName>style.visibility</p:attrName>
                                        </p:attrNameLst>
                                      </p:cBhvr>
                                      <p:to>
                                        <p:strVal val="visible"/>
                                      </p:to>
                                    </p:set>
                                    <p:animEffect transition="in" filter="blinds(horizontal)">
                                      <p:cBhvr>
                                        <p:cTn id="7" dur="500"/>
                                        <p:tgtEl>
                                          <p:spTgt spid="219138">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9138">
                                            <p:txEl>
                                              <p:charRg st="10" end="20"/>
                                            </p:txEl>
                                          </p:spTgt>
                                        </p:tgtEl>
                                        <p:attrNameLst>
                                          <p:attrName>style.visibility</p:attrName>
                                        </p:attrNameLst>
                                      </p:cBhvr>
                                      <p:to>
                                        <p:strVal val="visible"/>
                                      </p:to>
                                    </p:set>
                                    <p:animEffect transition="in" filter="blinds(horizontal)">
                                      <p:cBhvr>
                                        <p:cTn id="12" dur="500"/>
                                        <p:tgtEl>
                                          <p:spTgt spid="219138">
                                            <p:txEl>
                                              <p:charRg st="10"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9138">
                                            <p:txEl>
                                              <p:charRg st="20" end="44"/>
                                            </p:txEl>
                                          </p:spTgt>
                                        </p:tgtEl>
                                        <p:attrNameLst>
                                          <p:attrName>style.visibility</p:attrName>
                                        </p:attrNameLst>
                                      </p:cBhvr>
                                      <p:to>
                                        <p:strVal val="visible"/>
                                      </p:to>
                                    </p:set>
                                    <p:animEffect transition="in" filter="blinds(horizontal)">
                                      <p:cBhvr>
                                        <p:cTn id="17" dur="500"/>
                                        <p:tgtEl>
                                          <p:spTgt spid="219138">
                                            <p:txEl>
                                              <p:charRg st="20" end="4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9138">
                                            <p:txEl>
                                              <p:charRg st="44" end="59"/>
                                            </p:txEl>
                                          </p:spTgt>
                                        </p:tgtEl>
                                        <p:attrNameLst>
                                          <p:attrName>style.visibility</p:attrName>
                                        </p:attrNameLst>
                                      </p:cBhvr>
                                      <p:to>
                                        <p:strVal val="visible"/>
                                      </p:to>
                                    </p:set>
                                    <p:animEffect transition="in" filter="blinds(horizontal)">
                                      <p:cBhvr>
                                        <p:cTn id="22" dur="500"/>
                                        <p:tgtEl>
                                          <p:spTgt spid="219138">
                                            <p:txEl>
                                              <p:charRg st="44" end="5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19138">
                                            <p:txEl>
                                              <p:charRg st="59" end="68"/>
                                            </p:txEl>
                                          </p:spTgt>
                                        </p:tgtEl>
                                        <p:attrNameLst>
                                          <p:attrName>style.visibility</p:attrName>
                                        </p:attrNameLst>
                                      </p:cBhvr>
                                      <p:to>
                                        <p:strVal val="visible"/>
                                      </p:to>
                                    </p:set>
                                    <p:animEffect transition="in" filter="blinds(horizontal)">
                                      <p:cBhvr>
                                        <p:cTn id="27" dur="500"/>
                                        <p:tgtEl>
                                          <p:spTgt spid="219138">
                                            <p:txEl>
                                              <p:charRg st="59" end="6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19138">
                                            <p:txEl>
                                              <p:charRg st="68" end="86"/>
                                            </p:txEl>
                                          </p:spTgt>
                                        </p:tgtEl>
                                        <p:attrNameLst>
                                          <p:attrName>style.visibility</p:attrName>
                                        </p:attrNameLst>
                                      </p:cBhvr>
                                      <p:to>
                                        <p:strVal val="visible"/>
                                      </p:to>
                                    </p:set>
                                    <p:animEffect transition="in" filter="blinds(horizontal)">
                                      <p:cBhvr>
                                        <p:cTn id="32" dur="500"/>
                                        <p:tgtEl>
                                          <p:spTgt spid="219138">
                                            <p:txEl>
                                              <p:charRg st="68" end="8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19138">
                                            <p:txEl>
                                              <p:charRg st="86" end="93"/>
                                            </p:txEl>
                                          </p:spTgt>
                                        </p:tgtEl>
                                        <p:attrNameLst>
                                          <p:attrName>style.visibility</p:attrName>
                                        </p:attrNameLst>
                                      </p:cBhvr>
                                      <p:to>
                                        <p:strVal val="visible"/>
                                      </p:to>
                                    </p:set>
                                    <p:animEffect transition="in" filter="blinds(horizontal)">
                                      <p:cBhvr>
                                        <p:cTn id="37" dur="500"/>
                                        <p:tgtEl>
                                          <p:spTgt spid="219138">
                                            <p:txEl>
                                              <p:charRg st="86" end="9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19138">
                                            <p:txEl>
                                              <p:charRg st="93" end="110"/>
                                            </p:txEl>
                                          </p:spTgt>
                                        </p:tgtEl>
                                        <p:attrNameLst>
                                          <p:attrName>style.visibility</p:attrName>
                                        </p:attrNameLst>
                                      </p:cBhvr>
                                      <p:to>
                                        <p:strVal val="visible"/>
                                      </p:to>
                                    </p:set>
                                    <p:animEffect transition="in" filter="blinds(horizontal)">
                                      <p:cBhvr>
                                        <p:cTn id="42" dur="500"/>
                                        <p:tgtEl>
                                          <p:spTgt spid="219138">
                                            <p:txEl>
                                              <p:charRg st="93" end="1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19138">
                                            <p:txEl>
                                              <p:charRg st="110" end="128"/>
                                            </p:txEl>
                                          </p:spTgt>
                                        </p:tgtEl>
                                        <p:attrNameLst>
                                          <p:attrName>style.visibility</p:attrName>
                                        </p:attrNameLst>
                                      </p:cBhvr>
                                      <p:to>
                                        <p:strVal val="visible"/>
                                      </p:to>
                                    </p:set>
                                    <p:animEffect transition="in" filter="blinds(horizontal)">
                                      <p:cBhvr>
                                        <p:cTn id="47" dur="500"/>
                                        <p:tgtEl>
                                          <p:spTgt spid="219138">
                                            <p:txEl>
                                              <p:charRg st="110"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7809" name="内容占位符 246785"/>
          <p:cNvSpPr>
            <a:spLocks noGrp="1"/>
          </p:cNvSpPr>
          <p:nvPr>
            <p:ph idx="4294967295"/>
          </p:nvPr>
        </p:nvSpPr>
        <p:spPr>
          <a:xfrm>
            <a:off x="142875" y="406400"/>
            <a:ext cx="8893175" cy="1079500"/>
          </a:xfrm>
        </p:spPr>
        <p:txBody>
          <a:bodyPr anchor="t"/>
          <a:p>
            <a:pPr>
              <a:lnSpc>
                <a:spcPct val="90000"/>
              </a:lnSpc>
              <a:buNone/>
            </a:pPr>
            <a:r>
              <a:rPr lang="en-US" altLang="zh-CN" sz="3600" b="1"/>
              <a:t>1</a:t>
            </a:r>
            <a:r>
              <a:rPr lang="zh-CN" altLang="en-US" sz="3600" b="1"/>
              <a:t>．小说中“瓦片”有何作用？（</a:t>
            </a:r>
            <a:r>
              <a:rPr lang="en-US" altLang="zh-CN" sz="3600" b="1"/>
              <a:t>6</a:t>
            </a:r>
            <a:r>
              <a:rPr lang="zh-CN" altLang="en-US" sz="3600" b="1"/>
              <a:t>分）</a:t>
            </a:r>
            <a:endParaRPr lang="zh-CN" altLang="en-US"/>
          </a:p>
        </p:txBody>
      </p:sp>
      <p:sp>
        <p:nvSpPr>
          <p:cNvPr id="246787" name="矩形 246786"/>
          <p:cNvSpPr>
            <a:spLocks noGrp="1"/>
          </p:cNvSpPr>
          <p:nvPr/>
        </p:nvSpPr>
        <p:spPr>
          <a:xfrm>
            <a:off x="179388" y="1125538"/>
            <a:ext cx="8569325" cy="4679950"/>
          </a:xfrm>
          <a:prstGeom prst="rect">
            <a:avLst/>
          </a:prstGeom>
          <a:noFill/>
          <a:ln w="9525">
            <a:noFill/>
          </a:ln>
        </p:spPr>
        <p:txBody>
          <a:bodyPr wrap="square" anchor="t"/>
          <a:p>
            <a:pPr marL="342900" indent="-342900">
              <a:spcBef>
                <a:spcPct val="20000"/>
              </a:spcBef>
              <a:buClr>
                <a:schemeClr val="tx1"/>
              </a:buClr>
              <a:buFont typeface="Wingdings" panose="05000000000000000000" pitchFamily="2" charset="2"/>
              <a:buChar char="l"/>
            </a:pPr>
            <a:r>
              <a:rPr lang="zh-CN" altLang="en-US" sz="3600" b="1" dirty="0">
                <a:latin typeface="仿宋" panose="02010609060101010101" charset="-122"/>
                <a:ea typeface="仿宋" panose="02010609060101010101" charset="-122"/>
              </a:rPr>
              <a:t>①故事情节的起伏通过瓦片呈现出来，瓦片起到了线索的作用；</a:t>
            </a:r>
            <a:endParaRPr lang="zh-CN" altLang="en-US" sz="3600" b="1" dirty="0">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zh-CN" altLang="en-US" sz="3600" b="1" dirty="0">
                <a:latin typeface="仿宋" panose="02010609060101010101" charset="-122"/>
                <a:ea typeface="仿宋" panose="02010609060101010101" charset="-122"/>
              </a:rPr>
              <a:t>②瓦片由用到停，反映了医生对村人立场的变化，突出了人物形象；</a:t>
            </a:r>
            <a:endParaRPr lang="zh-CN" altLang="en-US" sz="3600" b="1" dirty="0">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zh-CN" altLang="en-US" sz="3600" b="1" dirty="0">
                <a:latin typeface="仿宋" panose="02010609060101010101" charset="-122"/>
                <a:ea typeface="仿宋" panose="02010609060101010101" charset="-122"/>
              </a:rPr>
              <a:t>③瓦片代表了山村的次序规则，它的消失标志着淳朴民风的消失，深化了主题。</a:t>
            </a:r>
            <a:endParaRPr lang="zh-CN" altLang="en-US" sz="3600" b="1" dirty="0">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zh-CN" altLang="en-US" sz="3600" b="1" dirty="0">
                <a:latin typeface="仿宋" panose="02010609060101010101" charset="-122"/>
                <a:ea typeface="仿宋" panose="02010609060101010101" charset="-122"/>
              </a:rPr>
              <a:t>（答出两点即可）</a:t>
            </a:r>
            <a:endParaRPr lang="zh-CN" altLang="en-US" sz="3600" b="1" dirty="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6787">
                                            <p:txEl>
                                              <p:charRg st="0" end="29"/>
                                            </p:txEl>
                                          </p:spTgt>
                                        </p:tgtEl>
                                        <p:attrNameLst>
                                          <p:attrName>style.visibility</p:attrName>
                                        </p:attrNameLst>
                                      </p:cBhvr>
                                      <p:to>
                                        <p:strVal val="visible"/>
                                      </p:to>
                                    </p:set>
                                    <p:animEffect transition="in" filter="blinds(horizontal)">
                                      <p:cBhvr>
                                        <p:cTn id="7" dur="500"/>
                                        <p:tgtEl>
                                          <p:spTgt spid="246787">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6787">
                                            <p:txEl>
                                              <p:charRg st="29" end="60"/>
                                            </p:txEl>
                                          </p:spTgt>
                                        </p:tgtEl>
                                        <p:attrNameLst>
                                          <p:attrName>style.visibility</p:attrName>
                                        </p:attrNameLst>
                                      </p:cBhvr>
                                      <p:to>
                                        <p:strVal val="visible"/>
                                      </p:to>
                                    </p:set>
                                    <p:animEffect transition="in" filter="blinds(horizontal)">
                                      <p:cBhvr>
                                        <p:cTn id="12" dur="500"/>
                                        <p:tgtEl>
                                          <p:spTgt spid="246787">
                                            <p:txEl>
                                              <p:charRg st="29" end="6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6787">
                                            <p:txEl>
                                              <p:charRg st="60" end="96"/>
                                            </p:txEl>
                                          </p:spTgt>
                                        </p:tgtEl>
                                        <p:attrNameLst>
                                          <p:attrName>style.visibility</p:attrName>
                                        </p:attrNameLst>
                                      </p:cBhvr>
                                      <p:to>
                                        <p:strVal val="visible"/>
                                      </p:to>
                                    </p:set>
                                    <p:animEffect transition="in" filter="blinds(horizontal)">
                                      <p:cBhvr>
                                        <p:cTn id="17" dur="500"/>
                                        <p:tgtEl>
                                          <p:spTgt spid="246787">
                                            <p:txEl>
                                              <p:charRg st="60" end="9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6787">
                                            <p:txEl>
                                              <p:charRg st="96" end="105"/>
                                            </p:txEl>
                                          </p:spTgt>
                                        </p:tgtEl>
                                        <p:attrNameLst>
                                          <p:attrName>style.visibility</p:attrName>
                                        </p:attrNameLst>
                                      </p:cBhvr>
                                      <p:to>
                                        <p:strVal val="visible"/>
                                      </p:to>
                                    </p:set>
                                    <p:animEffect transition="in" filter="blinds(horizontal)">
                                      <p:cBhvr>
                                        <p:cTn id="22" dur="500"/>
                                        <p:tgtEl>
                                          <p:spTgt spid="246787">
                                            <p:txEl>
                                              <p:charRg st="96"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8833" name="内容占位符 247809"/>
          <p:cNvSpPr>
            <a:spLocks noGrp="1"/>
          </p:cNvSpPr>
          <p:nvPr>
            <p:ph idx="4294967295"/>
          </p:nvPr>
        </p:nvSpPr>
        <p:spPr>
          <a:xfrm>
            <a:off x="215900" y="406400"/>
            <a:ext cx="8675688" cy="1295400"/>
          </a:xfrm>
        </p:spPr>
        <p:txBody>
          <a:bodyPr anchor="t"/>
          <a:p>
            <a:pPr>
              <a:lnSpc>
                <a:spcPct val="90000"/>
              </a:lnSpc>
              <a:buNone/>
            </a:pPr>
            <a:r>
              <a:rPr lang="en-US" altLang="zh-CN" sz="3600" b="1"/>
              <a:t>3</a:t>
            </a:r>
            <a:r>
              <a:rPr lang="zh-CN" altLang="en-US" sz="3600" b="1"/>
              <a:t>．对比手法是本文最突出的表现手法，试举两例加以阐发。（</a:t>
            </a:r>
            <a:r>
              <a:rPr lang="en-US" altLang="zh-CN" sz="3600" b="1"/>
              <a:t>6</a:t>
            </a:r>
            <a:r>
              <a:rPr lang="zh-CN" altLang="en-US" sz="3600" b="1"/>
              <a:t>分）</a:t>
            </a:r>
            <a:endParaRPr lang="zh-CN" altLang="en-US"/>
          </a:p>
        </p:txBody>
      </p:sp>
      <p:sp>
        <p:nvSpPr>
          <p:cNvPr id="247811" name="矩形 247810"/>
          <p:cNvSpPr>
            <a:spLocks noGrp="1"/>
          </p:cNvSpPr>
          <p:nvPr/>
        </p:nvSpPr>
        <p:spPr>
          <a:xfrm>
            <a:off x="130175" y="1438275"/>
            <a:ext cx="8834438" cy="4943475"/>
          </a:xfrm>
          <a:prstGeom prst="rect">
            <a:avLst/>
          </a:prstGeom>
          <a:solidFill>
            <a:srgbClr val="FFFFFF"/>
          </a:solidFill>
          <a:ln w="9525">
            <a:noFill/>
          </a:ln>
        </p:spPr>
        <p:txBody>
          <a:bodyPr wrap="square" anchor="t"/>
          <a:p>
            <a:pPr marL="342900" indent="-342900">
              <a:spcBef>
                <a:spcPct val="20000"/>
              </a:spcBef>
              <a:buClr>
                <a:schemeClr val="tx1"/>
              </a:buClr>
              <a:buFont typeface="Wingdings" panose="05000000000000000000" pitchFamily="2" charset="2"/>
              <a:buChar char="l"/>
            </a:pPr>
            <a:r>
              <a:rPr lang="en-US" altLang="zh-CN" sz="3200" b="1">
                <a:latin typeface="仿宋" panose="02010609060101010101" charset="-122"/>
                <a:ea typeface="仿宋" panose="02010609060101010101" charset="-122"/>
              </a:rPr>
              <a:t>①</a:t>
            </a:r>
            <a:r>
              <a:rPr lang="zh-CN" altLang="en-US" sz="3200" b="1">
                <a:latin typeface="仿宋" panose="02010609060101010101" charset="-122"/>
                <a:ea typeface="仿宋" panose="02010609060101010101" charset="-122"/>
              </a:rPr>
              <a:t>村人排队就医和城里来人不排队就看病形成对比，表现了外来者对山村原有秩序的破坏。</a:t>
            </a:r>
            <a:endParaRPr lang="zh-CN" altLang="en-US" sz="3200" b="1">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en-US" altLang="zh-CN" sz="3200" b="1">
                <a:latin typeface="仿宋" panose="02010609060101010101" charset="-122"/>
                <a:ea typeface="仿宋" panose="02010609060101010101" charset="-122"/>
              </a:rPr>
              <a:t>②</a:t>
            </a:r>
            <a:r>
              <a:rPr lang="zh-CN" altLang="en-US" sz="3200" b="1">
                <a:latin typeface="仿宋" panose="02010609060101010101" charset="-122"/>
                <a:ea typeface="仿宋" panose="02010609060101010101" charset="-122"/>
              </a:rPr>
              <a:t>医生开始为人解痛时的不图不取与后来追逐物质利益形成对比，表现了医生的改变。</a:t>
            </a:r>
            <a:endParaRPr lang="zh-CN" altLang="en-US" sz="3200" b="1">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en-US" altLang="zh-CN" sz="3200" b="1">
                <a:latin typeface="仿宋" panose="02010609060101010101" charset="-122"/>
                <a:ea typeface="仿宋" panose="02010609060101010101" charset="-122"/>
              </a:rPr>
              <a:t>③</a:t>
            </a:r>
            <a:r>
              <a:rPr lang="zh-CN" altLang="en-US" sz="3200" b="1">
                <a:latin typeface="仿宋" panose="02010609060101010101" charset="-122"/>
                <a:ea typeface="仿宋" panose="02010609060101010101" charset="-122"/>
              </a:rPr>
              <a:t>瓦房与小洋楼形成对比，表现了山村原有的平衡被打破，出现了贫富的分化。</a:t>
            </a:r>
            <a:endParaRPr lang="zh-CN" altLang="en-US" sz="3200" b="1">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en-US" altLang="zh-CN" sz="3200" b="1">
                <a:latin typeface="仿宋" panose="02010609060101010101" charset="-122"/>
                <a:ea typeface="仿宋" panose="02010609060101010101" charset="-122"/>
              </a:rPr>
              <a:t>④</a:t>
            </a:r>
            <a:r>
              <a:rPr lang="zh-CN" altLang="en-US" sz="3200" b="1">
                <a:latin typeface="仿宋" panose="02010609060101010101" charset="-122"/>
                <a:ea typeface="仿宋" panose="02010609060101010101" charset="-122"/>
              </a:rPr>
              <a:t>山村的乡风与后来村人衔恨（斜视小洋楼）形成对比，表现了淳朴乡风的消失。</a:t>
            </a:r>
            <a:endParaRPr lang="zh-CN" altLang="en-US" sz="3200" b="1">
              <a:latin typeface="仿宋" panose="02010609060101010101" charset="-122"/>
              <a:ea typeface="仿宋" panose="02010609060101010101" charset="-122"/>
            </a:endParaRPr>
          </a:p>
          <a:p>
            <a:pPr marL="342900" indent="-342900">
              <a:spcBef>
                <a:spcPct val="20000"/>
              </a:spcBef>
              <a:buClr>
                <a:schemeClr val="tx1"/>
              </a:buClr>
              <a:buFont typeface="Wingdings" panose="05000000000000000000" pitchFamily="2" charset="2"/>
              <a:buChar char="l"/>
            </a:pPr>
            <a:r>
              <a:rPr lang="en-US" altLang="zh-CN" sz="3200" b="1">
                <a:latin typeface="仿宋" panose="02010609060101010101" charset="-122"/>
                <a:ea typeface="仿宋" panose="02010609060101010101" charset="-122"/>
              </a:rPr>
              <a:t>(</a:t>
            </a:r>
            <a:r>
              <a:rPr lang="zh-CN" altLang="en-US" sz="3200" b="1">
                <a:latin typeface="仿宋" panose="02010609060101010101" charset="-122"/>
                <a:ea typeface="仿宋" panose="02010609060101010101" charset="-122"/>
              </a:rPr>
              <a:t>选取两点作答即可，每点</a:t>
            </a:r>
            <a:r>
              <a:rPr lang="en-US" altLang="zh-CN" sz="3200" b="1">
                <a:latin typeface="仿宋" panose="02010609060101010101" charset="-122"/>
                <a:ea typeface="仿宋" panose="02010609060101010101" charset="-122"/>
              </a:rPr>
              <a:t>3</a:t>
            </a:r>
            <a:r>
              <a:rPr lang="zh-CN" altLang="en-US" sz="3200" b="1">
                <a:latin typeface="仿宋" panose="02010609060101010101" charset="-122"/>
                <a:ea typeface="仿宋" panose="02010609060101010101" charset="-122"/>
              </a:rPr>
              <a:t>分</a:t>
            </a:r>
            <a:r>
              <a:rPr lang="en-US" altLang="zh-CN" sz="3200" b="1">
                <a:latin typeface="仿宋" panose="02010609060101010101" charset="-122"/>
                <a:ea typeface="仿宋" panose="02010609060101010101" charset="-122"/>
              </a:rPr>
              <a:t>)</a:t>
            </a:r>
            <a:endParaRPr lang="en-US" altLang="zh-CN" sz="320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7811">
                                            <p:txEl>
                                              <p:charRg st="0" end="41"/>
                                            </p:txEl>
                                          </p:spTgt>
                                        </p:tgtEl>
                                        <p:attrNameLst>
                                          <p:attrName>style.visibility</p:attrName>
                                        </p:attrNameLst>
                                      </p:cBhvr>
                                      <p:to>
                                        <p:strVal val="visible"/>
                                      </p:to>
                                    </p:set>
                                    <p:animEffect transition="in" filter="blinds(horizontal)">
                                      <p:cBhvr>
                                        <p:cTn id="7" dur="500"/>
                                        <p:tgtEl>
                                          <p:spTgt spid="247811">
                                            <p:txEl>
                                              <p:charRg st="0" end="4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7811">
                                            <p:txEl>
                                              <p:charRg st="41" end="80"/>
                                            </p:txEl>
                                          </p:spTgt>
                                        </p:tgtEl>
                                        <p:attrNameLst>
                                          <p:attrName>style.visibility</p:attrName>
                                        </p:attrNameLst>
                                      </p:cBhvr>
                                      <p:to>
                                        <p:strVal val="visible"/>
                                      </p:to>
                                    </p:set>
                                    <p:animEffect transition="in" filter="blinds(horizontal)">
                                      <p:cBhvr>
                                        <p:cTn id="12" dur="500"/>
                                        <p:tgtEl>
                                          <p:spTgt spid="247811">
                                            <p:txEl>
                                              <p:charRg st="41" end="8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7811">
                                            <p:txEl>
                                              <p:charRg st="80" end="116"/>
                                            </p:txEl>
                                          </p:spTgt>
                                        </p:tgtEl>
                                        <p:attrNameLst>
                                          <p:attrName>style.visibility</p:attrName>
                                        </p:attrNameLst>
                                      </p:cBhvr>
                                      <p:to>
                                        <p:strVal val="visible"/>
                                      </p:to>
                                    </p:set>
                                    <p:animEffect transition="in" filter="blinds(horizontal)">
                                      <p:cBhvr>
                                        <p:cTn id="17" dur="500"/>
                                        <p:tgtEl>
                                          <p:spTgt spid="247811">
                                            <p:txEl>
                                              <p:charRg st="80" end="11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7811">
                                            <p:txEl>
                                              <p:charRg st="116" end="153"/>
                                            </p:txEl>
                                          </p:spTgt>
                                        </p:tgtEl>
                                        <p:attrNameLst>
                                          <p:attrName>style.visibility</p:attrName>
                                        </p:attrNameLst>
                                      </p:cBhvr>
                                      <p:to>
                                        <p:strVal val="visible"/>
                                      </p:to>
                                    </p:set>
                                    <p:animEffect transition="in" filter="blinds(horizontal)">
                                      <p:cBhvr>
                                        <p:cTn id="22" dur="500"/>
                                        <p:tgtEl>
                                          <p:spTgt spid="247811">
                                            <p:txEl>
                                              <p:charRg st="116" end="1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7811">
                                            <p:txEl>
                                              <p:charRg st="153" end="169"/>
                                            </p:txEl>
                                          </p:spTgt>
                                        </p:tgtEl>
                                        <p:attrNameLst>
                                          <p:attrName>style.visibility</p:attrName>
                                        </p:attrNameLst>
                                      </p:cBhvr>
                                      <p:to>
                                        <p:strVal val="visible"/>
                                      </p:to>
                                    </p:set>
                                    <p:animEffect transition="in" filter="blinds(horizontal)">
                                      <p:cBhvr>
                                        <p:cTn id="27" dur="500"/>
                                        <p:tgtEl>
                                          <p:spTgt spid="247811">
                                            <p:txEl>
                                              <p:charRg st="153"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8834" name="内容占位符 248833"/>
          <p:cNvSpPr>
            <a:spLocks noGrp="1"/>
          </p:cNvSpPr>
          <p:nvPr>
            <p:ph idx="4294967295"/>
          </p:nvPr>
        </p:nvSpPr>
        <p:spPr>
          <a:xfrm>
            <a:off x="66675" y="358775"/>
            <a:ext cx="8964613" cy="6238875"/>
          </a:xfrm>
        </p:spPr>
        <p:txBody>
          <a:bodyPr anchor="t"/>
          <a:p>
            <a:pPr>
              <a:lnSpc>
                <a:spcPct val="90000"/>
              </a:lnSpc>
              <a:buNone/>
            </a:pPr>
            <a:r>
              <a:rPr lang="zh-CN" altLang="en-US" b="1" dirty="0">
                <a:latin typeface="黑体" panose="02010609060101010101" charset="-122"/>
                <a:ea typeface="黑体" panose="02010609060101010101" charset="-122"/>
              </a:rPr>
              <a:t>4．文章结尾说：“只是村人每每途经，那眼睛总是斜视的。”你对村人斜视有何看法？请结合文本简要阐发。（7分）</a:t>
            </a:r>
            <a:endParaRPr lang="zh-CN" altLang="en-US" b="1" dirty="0">
              <a:latin typeface="黑体" panose="02010609060101010101" charset="-122"/>
              <a:ea typeface="黑体" panose="02010609060101010101" charset="-122"/>
            </a:endParaRPr>
          </a:p>
          <a:p>
            <a:pPr>
              <a:lnSpc>
                <a:spcPct val="90000"/>
              </a:lnSpc>
              <a:buFont typeface="Wingdings" panose="05000000000000000000" pitchFamily="2" charset="2"/>
              <a:buChar char="l"/>
            </a:pPr>
            <a:r>
              <a:rPr lang="zh-CN" altLang="en-US" b="1" dirty="0">
                <a:latin typeface="仿宋" panose="02010609060101010101" charset="-122"/>
                <a:ea typeface="仿宋" panose="02010609060101010101" charset="-122"/>
              </a:rPr>
              <a:t>观点一：村人应该“斜视”。（1分）小山村虽然缺少物质文明，但人们生活得祥和安宁。（3分）小洋楼的出现表明淳朴民风受到了外界的冲击，医生的变化应该遭到村民的鄙视。（3分）</a:t>
            </a:r>
            <a:endParaRPr lang="zh-CN" altLang="en-US" b="1" dirty="0">
              <a:latin typeface="仿宋" panose="02010609060101010101" charset="-122"/>
              <a:ea typeface="仿宋" panose="02010609060101010101" charset="-122"/>
            </a:endParaRPr>
          </a:p>
          <a:p>
            <a:pPr>
              <a:lnSpc>
                <a:spcPct val="90000"/>
              </a:lnSpc>
              <a:buFont typeface="Wingdings" panose="05000000000000000000" pitchFamily="2" charset="2"/>
              <a:buChar char="l"/>
            </a:pPr>
            <a:r>
              <a:rPr lang="zh-CN" altLang="en-US" b="1" dirty="0">
                <a:latin typeface="仿宋" panose="02010609060101010101" charset="-122"/>
                <a:ea typeface="仿宋" panose="02010609060101010101" charset="-122"/>
              </a:rPr>
              <a:t>观点二：村人不应“斜视”。（1分）小山村虽然环境优美，人们生活得宁静祥和，但它闭塞，不可能作为一个世外桃源永远与外界隔绝。（3分）随着与外界联系的加强，只要不是损人利己，人们追求物质的富有是正常的。（3分）</a:t>
            </a:r>
            <a:endParaRPr lang="zh-CN" altLang="en-US" b="1" dirty="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8834">
                                            <p:txEl>
                                              <p:charRg st="54" end="139"/>
                                            </p:txEl>
                                          </p:spTgt>
                                        </p:tgtEl>
                                        <p:attrNameLst>
                                          <p:attrName>style.visibility</p:attrName>
                                        </p:attrNameLst>
                                      </p:cBhvr>
                                      <p:to>
                                        <p:strVal val="visible"/>
                                      </p:to>
                                    </p:set>
                                    <p:animEffect transition="in" filter="blinds(horizontal)">
                                      <p:cBhvr>
                                        <p:cTn id="7" dur="500"/>
                                        <p:tgtEl>
                                          <p:spTgt spid="248834">
                                            <p:txEl>
                                              <p:charRg st="54" end="1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8834">
                                            <p:txEl>
                                              <p:charRg st="139" end="243"/>
                                            </p:txEl>
                                          </p:spTgt>
                                        </p:tgtEl>
                                        <p:attrNameLst>
                                          <p:attrName>style.visibility</p:attrName>
                                        </p:attrNameLst>
                                      </p:cBhvr>
                                      <p:to>
                                        <p:strVal val="visible"/>
                                      </p:to>
                                    </p:set>
                                    <p:animEffect transition="in" filter="blinds(horizontal)">
                                      <p:cBhvr>
                                        <p:cTn id="12" dur="500"/>
                                        <p:tgtEl>
                                          <p:spTgt spid="248834">
                                            <p:txEl>
                                              <p:charRg st="139" end="2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0881" name="内容占位符 249857"/>
          <p:cNvSpPr>
            <a:spLocks noGrp="1"/>
          </p:cNvSpPr>
          <p:nvPr>
            <p:ph idx="4294967295"/>
          </p:nvPr>
        </p:nvSpPr>
        <p:spPr>
          <a:xfrm>
            <a:off x="15875" y="333375"/>
            <a:ext cx="8950325" cy="6126163"/>
          </a:xfrm>
        </p:spPr>
        <p:txBody>
          <a:bodyPr anchor="t"/>
          <a:p>
            <a:pPr>
              <a:lnSpc>
                <a:spcPct val="90000"/>
              </a:lnSpc>
              <a:spcBef>
                <a:spcPct val="15000"/>
              </a:spcBef>
              <a:buNone/>
            </a:pPr>
            <a:r>
              <a:rPr lang="en-US" altLang="zh-CN"/>
              <a:t>       </a:t>
            </a:r>
            <a:r>
              <a:rPr lang="zh-CN" altLang="en-US" sz="4000" b="1">
                <a:solidFill>
                  <a:srgbClr val="990033"/>
                </a:solidFill>
                <a:latin typeface="黑体" panose="02010609060101010101" charset="-122"/>
                <a:ea typeface="黑体" panose="02010609060101010101" charset="-122"/>
              </a:rPr>
              <a:t>两个感恩节</a:t>
            </a:r>
            <a:r>
              <a:rPr lang="en-US" altLang="zh-CN" sz="4000" b="1">
                <a:solidFill>
                  <a:srgbClr val="990033"/>
                </a:solidFill>
                <a:latin typeface="黑体" panose="02010609060101010101" charset="-122"/>
                <a:ea typeface="黑体" panose="02010609060101010101" charset="-122"/>
              </a:rPr>
              <a:t>①</a:t>
            </a:r>
            <a:r>
              <a:rPr lang="zh-CN" altLang="en-US" sz="4000" b="1">
                <a:solidFill>
                  <a:srgbClr val="990033"/>
                </a:solidFill>
                <a:latin typeface="黑体" panose="02010609060101010101" charset="-122"/>
                <a:ea typeface="黑体" panose="02010609060101010101" charset="-122"/>
              </a:rPr>
              <a:t>的绅士</a:t>
            </a:r>
            <a:r>
              <a:rPr lang="en-US" altLang="zh-CN" sz="4000" b="1">
                <a:latin typeface="黑体" panose="02010609060101010101" charset="-122"/>
                <a:ea typeface="黑体" panose="02010609060101010101" charset="-122"/>
              </a:rPr>
              <a:t>  </a:t>
            </a:r>
            <a:r>
              <a:rPr lang="en-US" altLang="zh-CN" sz="2800" b="1">
                <a:latin typeface="黑体" panose="02010609060101010101" charset="-122"/>
                <a:ea typeface="黑体" panose="02010609060101010101" charset="-122"/>
              </a:rPr>
              <a:t>     </a:t>
            </a:r>
            <a:r>
              <a:rPr lang="zh-CN" altLang="en-US" b="1">
                <a:solidFill>
                  <a:srgbClr val="660066"/>
                </a:solidFill>
                <a:latin typeface="黑体" panose="02010609060101010101" charset="-122"/>
                <a:ea typeface="黑体" panose="02010609060101010101" charset="-122"/>
              </a:rPr>
              <a:t>欧</a:t>
            </a:r>
            <a:r>
              <a:rPr lang="en-US" altLang="zh-CN" b="1">
                <a:solidFill>
                  <a:srgbClr val="660066"/>
                </a:solidFill>
                <a:ea typeface="黑体" panose="02010609060101010101" charset="-122"/>
              </a:rPr>
              <a:t>·</a:t>
            </a:r>
            <a:r>
              <a:rPr lang="zh-CN" altLang="en-US" b="1">
                <a:solidFill>
                  <a:srgbClr val="660066"/>
                </a:solidFill>
                <a:latin typeface="黑体" panose="02010609060101010101" charset="-122"/>
                <a:ea typeface="黑体" panose="02010609060101010101" charset="-122"/>
              </a:rPr>
              <a:t>亨利</a:t>
            </a:r>
            <a:endParaRPr lang="zh-CN" altLang="en-US" b="1">
              <a:solidFill>
                <a:srgbClr val="660066"/>
              </a:solidFill>
              <a:latin typeface="黑体" panose="02010609060101010101" charset="-122"/>
              <a:ea typeface="黑体" panose="02010609060101010101" charset="-122"/>
            </a:endParaRPr>
          </a:p>
          <a:p>
            <a:pPr>
              <a:lnSpc>
                <a:spcPct val="90000"/>
              </a:lnSpc>
              <a:spcBef>
                <a:spcPct val="15000"/>
              </a:spcBef>
              <a:buNone/>
            </a:pPr>
            <a:r>
              <a:rPr lang="en-US" altLang="zh-CN" b="1">
                <a:latin typeface="黑体" panose="02010609060101010101" charset="-122"/>
                <a:ea typeface="黑体" panose="02010609060101010101" charset="-122"/>
              </a:rPr>
              <a:t>1</a:t>
            </a:r>
            <a:r>
              <a:rPr lang="zh-CN" altLang="en-US" b="1">
                <a:latin typeface="黑体" panose="02010609060101010101" charset="-122"/>
                <a:ea typeface="黑体" panose="02010609060101010101" charset="-122"/>
              </a:rPr>
              <a:t>、斯塔弗</a:t>
            </a:r>
            <a:r>
              <a:rPr lang="en-US" altLang="zh-CN" b="1">
                <a:ea typeface="黑体" panose="02010609060101010101" charset="-122"/>
              </a:rPr>
              <a:t>·</a:t>
            </a:r>
            <a:r>
              <a:rPr lang="zh-CN" altLang="en-US" b="1">
                <a:latin typeface="黑体" panose="02010609060101010101" charset="-122"/>
                <a:ea typeface="黑体" panose="02010609060101010101" charset="-122"/>
              </a:rPr>
              <a:t>皮特坐在联合广场喷泉对面人行道旁边的第三条长凳上。九年来，每逢感恩节，他总是不早不迟，在一点钟的时候坐在老地方。但是，斯塔弗</a:t>
            </a:r>
            <a:r>
              <a:rPr lang="en-US" altLang="zh-CN" b="1">
                <a:ea typeface="黑体" panose="02010609060101010101" charset="-122"/>
              </a:rPr>
              <a:t>·</a:t>
            </a:r>
            <a:r>
              <a:rPr lang="zh-CN" altLang="en-US" b="1">
                <a:latin typeface="黑体" panose="02010609060101010101" charset="-122"/>
                <a:ea typeface="黑体" panose="02010609060101010101" charset="-122"/>
              </a:rPr>
              <a:t>皮特今天出现在一年一度的约会地点，似乎是出于习惯，而不是出于饥饿。</a:t>
            </a:r>
            <a:endParaRPr lang="zh-CN" altLang="en-US" b="1">
              <a:latin typeface="黑体" panose="02010609060101010101" charset="-122"/>
              <a:ea typeface="黑体" panose="02010609060101010101" charset="-122"/>
            </a:endParaRPr>
          </a:p>
          <a:p>
            <a:pPr>
              <a:lnSpc>
                <a:spcPct val="90000"/>
              </a:lnSpc>
              <a:spcBef>
                <a:spcPct val="15000"/>
              </a:spcBef>
              <a:buNone/>
            </a:pPr>
            <a:r>
              <a:rPr lang="en-US" altLang="zh-CN" b="1">
                <a:latin typeface="黑体" panose="02010609060101010101" charset="-122"/>
                <a:ea typeface="黑体" panose="02010609060101010101" charset="-122"/>
              </a:rPr>
              <a:t>2</a:t>
            </a:r>
            <a:r>
              <a:rPr lang="zh-CN" altLang="en-US" b="1">
                <a:latin typeface="黑体" panose="02010609060101010101" charset="-122"/>
                <a:ea typeface="黑体" panose="02010609060101010101" charset="-122"/>
              </a:rPr>
              <a:t>、皮特一点儿也不饿。来这儿之前他刚刚大吃了一顿，如今只剩下呼吸和挪动的力气了。他的衣服当然褴褛，衬衫前襟一直豁到心口，</a:t>
            </a:r>
            <a:r>
              <a:rPr lang="zh-CN" altLang="en-US" b="1" u="sng">
                <a:latin typeface="黑体" panose="02010609060101010101" charset="-122"/>
                <a:ea typeface="黑体" panose="02010609060101010101" charset="-122"/>
              </a:rPr>
              <a:t>可是夹着雪花的十一月的微风只给他带来一种可喜的凉爽。</a:t>
            </a:r>
            <a:r>
              <a:rPr lang="zh-CN" altLang="en-US" b="1">
                <a:latin typeface="黑体" panose="02010609060101010101" charset="-122"/>
                <a:ea typeface="黑体" panose="02010609060101010101" charset="-122"/>
              </a:rPr>
              <a:t>因为那顿特别丰富的饭菜所产生的热量，使得斯塔弗</a:t>
            </a:r>
            <a:r>
              <a:rPr lang="en-US" altLang="zh-CN" b="1">
                <a:ea typeface="黑体" panose="02010609060101010101" charset="-122"/>
              </a:rPr>
              <a:t>·</a:t>
            </a:r>
            <a:r>
              <a:rPr lang="zh-CN" altLang="en-US" b="1">
                <a:latin typeface="黑体" panose="02010609060101010101" charset="-122"/>
                <a:ea typeface="黑体" panose="02010609060101010101" charset="-122"/>
              </a:rPr>
              <a:t>皮特不胜负担。</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1905" name="内容占位符 250881"/>
          <p:cNvSpPr>
            <a:spLocks noGrp="1"/>
          </p:cNvSpPr>
          <p:nvPr>
            <p:ph idx="4294967295"/>
          </p:nvPr>
        </p:nvSpPr>
        <p:spPr>
          <a:xfrm>
            <a:off x="179388" y="71438"/>
            <a:ext cx="8812212" cy="6126162"/>
          </a:xfrm>
        </p:spPr>
        <p:txBody>
          <a:bodyPr anchor="t"/>
          <a:p>
            <a:pPr>
              <a:buNone/>
            </a:pPr>
            <a:r>
              <a:rPr lang="en-US" altLang="zh-CN" b="1">
                <a:latin typeface="黑体" panose="02010609060101010101" charset="-122"/>
                <a:ea typeface="黑体" panose="02010609060101010101" charset="-122"/>
              </a:rPr>
              <a:t>  3</a:t>
            </a:r>
            <a:r>
              <a:rPr lang="zh-CN" altLang="en-US" b="1">
                <a:latin typeface="黑体" panose="02010609060101010101" charset="-122"/>
                <a:ea typeface="黑体" panose="02010609060101010101" charset="-122"/>
              </a:rPr>
              <a:t>、那顿饭完全出乎他意料之外。他路过五马路起点附近的一幢红砖住宅，那里住有两位尊重传统的老太太。她们派一个佣人等在侧门口，吩咐他在正午过后把第一个饥饿的过路人请进来，让他大吃大喝，饱餐一顿。斯塔弗</a:t>
            </a:r>
            <a:r>
              <a:rPr lang="en-US" altLang="zh-CN" b="1">
                <a:ea typeface="黑体" panose="02010609060101010101" charset="-122"/>
              </a:rPr>
              <a:t>·</a:t>
            </a:r>
            <a:r>
              <a:rPr lang="zh-CN" altLang="en-US" b="1">
                <a:latin typeface="黑体" panose="02010609060101010101" charset="-122"/>
                <a:ea typeface="黑体" panose="02010609060101010101" charset="-122"/>
              </a:rPr>
              <a:t>皮特去公园时，碰巧路过那里，给管家们请了进去，成全了城堡里的传统。</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4</a:t>
            </a:r>
            <a:r>
              <a:rPr lang="zh-CN" altLang="en-US" b="1">
                <a:latin typeface="黑体" panose="02010609060101010101" charset="-122"/>
                <a:ea typeface="黑体" panose="02010609060101010101" charset="-122"/>
              </a:rPr>
              <a:t>、斯塔弗</a:t>
            </a:r>
            <a:r>
              <a:rPr lang="en-US" altLang="zh-CN" b="1">
                <a:ea typeface="黑体" panose="02010609060101010101" charset="-122"/>
              </a:rPr>
              <a:t>·</a:t>
            </a:r>
            <a:r>
              <a:rPr lang="zh-CN" altLang="en-US" b="1">
                <a:latin typeface="黑体" panose="02010609060101010101" charset="-122"/>
                <a:ea typeface="黑体" panose="02010609060101010101" charset="-122"/>
              </a:rPr>
              <a:t>皮特朝前面直瞪瞪地望了十分钟之后，觉得很想换换眼界。他费了好大的劲儿，才慢慢把头扭向左面。这时，他的眼球惊恐地鼓了出来，他的呼吸停止了，他那穿着破皮鞋的短脚在砂砾地上簌簌地扭动着。</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2929" name="内容占位符 251905"/>
          <p:cNvSpPr>
            <a:spLocks noGrp="1"/>
          </p:cNvSpPr>
          <p:nvPr>
            <p:ph idx="4294967295"/>
          </p:nvPr>
        </p:nvSpPr>
        <p:spPr>
          <a:xfrm>
            <a:off x="0" y="215900"/>
            <a:ext cx="9144000" cy="6126163"/>
          </a:xfrm>
        </p:spPr>
        <p:txBody>
          <a:bodyPr anchor="t"/>
          <a:p>
            <a:pPr>
              <a:buNone/>
            </a:pPr>
            <a:r>
              <a:rPr lang="en-US" altLang="zh-CN" b="1">
                <a:latin typeface="黑体" panose="02010609060101010101" charset="-122"/>
                <a:ea typeface="黑体" panose="02010609060101010101" charset="-122"/>
              </a:rPr>
              <a:t> 5</a:t>
            </a:r>
            <a:r>
              <a:rPr lang="zh-CN" altLang="en-US" b="1">
                <a:latin typeface="黑体" panose="02010609060101010101" charset="-122"/>
                <a:ea typeface="黑体" panose="02010609060101010101" charset="-122"/>
              </a:rPr>
              <a:t>、因为那位老先生正穿过马路，朝他坐着的方向走来。</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6</a:t>
            </a:r>
            <a:r>
              <a:rPr lang="zh-CN" altLang="en-US" b="1">
                <a:latin typeface="黑体" panose="02010609060101010101" charset="-122"/>
                <a:ea typeface="黑体" panose="02010609060101010101" charset="-122"/>
              </a:rPr>
              <a:t>、九年来，每逢感恩节，这位老先生总是来这儿寻找坐在长凳上的斯塔弗</a:t>
            </a:r>
            <a:r>
              <a:rPr lang="en-US" altLang="zh-CN" b="1">
                <a:ea typeface="黑体" panose="02010609060101010101" charset="-122"/>
              </a:rPr>
              <a:t>·</a:t>
            </a:r>
            <a:r>
              <a:rPr lang="zh-CN" altLang="en-US" b="1">
                <a:latin typeface="黑体" panose="02010609060101010101" charset="-122"/>
                <a:ea typeface="黑体" panose="02010609060101010101" charset="-122"/>
              </a:rPr>
              <a:t>皮特，总是带他到一家饭馆里去，看他美餐一顿。</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7</a:t>
            </a:r>
            <a:r>
              <a:rPr lang="zh-CN" altLang="en-US" b="1">
                <a:latin typeface="黑体" panose="02010609060101010101" charset="-122"/>
                <a:ea typeface="黑体" panose="02010609060101010101" charset="-122"/>
              </a:rPr>
              <a:t>、老先生又高又瘦，年过花甲。他穿着一身黑衣服，鼻子上架着一副不稳当的老工眼镜。他的头发比去年白一点儿，稀一点儿，</a:t>
            </a:r>
            <a:r>
              <a:rPr lang="zh-CN" altLang="en-US" b="1" u="sng">
                <a:latin typeface="黑体" panose="02010609060101010101" charset="-122"/>
                <a:ea typeface="黑体" panose="02010609060101010101" charset="-122"/>
              </a:rPr>
              <a:t>而且好象比去年更借重那支粗而多节的曲柄拐杖。</a:t>
            </a:r>
            <a:endParaRPr lang="zh-CN" altLang="en-US" b="1" u="sng">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8</a:t>
            </a:r>
            <a:r>
              <a:rPr lang="zh-CN" altLang="en-US" b="1">
                <a:latin typeface="黑体" panose="02010609060101010101" charset="-122"/>
                <a:ea typeface="黑体" panose="02010609060101010101" charset="-122"/>
              </a:rPr>
              <a:t>、斯塔弗</a:t>
            </a:r>
            <a:r>
              <a:rPr lang="en-US" altLang="zh-CN" b="1">
                <a:ea typeface="黑体" panose="02010609060101010101" charset="-122"/>
              </a:rPr>
              <a:t>·</a:t>
            </a:r>
            <a:r>
              <a:rPr lang="zh-CN" altLang="en-US" b="1">
                <a:latin typeface="黑体" panose="02010609060101010101" charset="-122"/>
                <a:ea typeface="黑体" panose="02010609060101010101" charset="-122"/>
              </a:rPr>
              <a:t>皮特眼看他的老恩人走近，不禁呼吸短促，直打哆嗦。</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3953" name="内容占位符 252929"/>
          <p:cNvSpPr>
            <a:spLocks noGrp="1"/>
          </p:cNvSpPr>
          <p:nvPr>
            <p:ph idx="4294967295"/>
          </p:nvPr>
        </p:nvSpPr>
        <p:spPr>
          <a:xfrm>
            <a:off x="0" y="174625"/>
            <a:ext cx="8991600" cy="6127750"/>
          </a:xfrm>
          <a:solidFill>
            <a:srgbClr val="FFFFFF"/>
          </a:solidFill>
        </p:spPr>
        <p:txBody>
          <a:bodyPr anchor="t"/>
          <a:p>
            <a:pPr>
              <a:spcBef>
                <a:spcPct val="15000"/>
              </a:spcBef>
              <a:buNone/>
            </a:pPr>
            <a:r>
              <a:rPr lang="en-US" altLang="zh-CN" b="1">
                <a:latin typeface="黑体" panose="02010609060101010101" charset="-122"/>
                <a:ea typeface="黑体" panose="02010609060101010101" charset="-122"/>
              </a:rPr>
              <a:t>  9</a:t>
            </a:r>
            <a:r>
              <a:rPr lang="zh-CN" altLang="en-US" b="1">
                <a:latin typeface="黑体" panose="02010609060101010101" charset="-122"/>
                <a:ea typeface="黑体" panose="02010609060101010101" charset="-122"/>
              </a:rPr>
              <a:t>、“你好。”老先生说，“我很高兴见到一年的变迁对你并没有什么影响，你仍旧很健旺地在这个美好的世界上逍遥自在。仅仅为了这一点幸福，今天这个感恩节对我们两人都有很大的意义。假如你愿意跟我一起来，朋友，我预备请你吃顿饭，让你的身心取得协调。”</a:t>
            </a:r>
            <a:endParaRPr lang="zh-CN" altLang="en-US" b="1">
              <a:latin typeface="黑体" panose="02010609060101010101" charset="-122"/>
              <a:ea typeface="黑体" panose="02010609060101010101" charset="-122"/>
            </a:endParaRPr>
          </a:p>
          <a:p>
            <a:pPr>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10</a:t>
            </a:r>
            <a:r>
              <a:rPr lang="zh-CN" altLang="en-US" b="1">
                <a:latin typeface="黑体" panose="02010609060101010101" charset="-122"/>
                <a:ea typeface="黑体" panose="02010609060101010101" charset="-122"/>
              </a:rPr>
              <a:t>、老先生每次都说同样的话。九年来的每一个感恩节都是这样。这些话本身几乎成了一个制度。除了</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独立宣言</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之外，没有什么可以同它相比了。以前在斯塔弗听来，它们象音乐一般美妙。现今他却愁眉苦脸，眼泪汪汪地抬头看着老先生的脸。</a:t>
            </a:r>
            <a:r>
              <a:rPr lang="zh-CN" altLang="en-US" b="1" u="sng">
                <a:latin typeface="黑体" panose="02010609060101010101" charset="-122"/>
                <a:ea typeface="黑体" panose="02010609060101010101" charset="-122"/>
              </a:rPr>
              <a:t>细雪落到斯塔弗的汗水淋</a:t>
            </a:r>
            <a:endParaRPr lang="zh-CN" alt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4977" name="内容占位符 253953"/>
          <p:cNvSpPr>
            <a:spLocks noGrp="1"/>
          </p:cNvSpPr>
          <p:nvPr>
            <p:ph idx="4294967295"/>
          </p:nvPr>
        </p:nvSpPr>
        <p:spPr>
          <a:xfrm>
            <a:off x="0" y="161925"/>
            <a:ext cx="9144000" cy="6126163"/>
          </a:xfrm>
        </p:spPr>
        <p:txBody>
          <a:bodyPr anchor="t"/>
          <a:p>
            <a:pPr>
              <a:lnSpc>
                <a:spcPct val="90000"/>
              </a:lnSpc>
              <a:spcBef>
                <a:spcPct val="10000"/>
              </a:spcBef>
              <a:buNone/>
            </a:pPr>
            <a:r>
              <a:rPr lang="en-US" altLang="zh-CN" b="1">
                <a:latin typeface="黑体" panose="02010609060101010101" charset="-122"/>
                <a:ea typeface="黑体" panose="02010609060101010101" charset="-122"/>
              </a:rPr>
              <a:t>  </a:t>
            </a:r>
            <a:r>
              <a:rPr lang="zh-CN" altLang="en-US" b="1" u="sng">
                <a:latin typeface="黑体" panose="02010609060101010101" charset="-122"/>
                <a:ea typeface="黑体" panose="02010609060101010101" charset="-122"/>
              </a:rPr>
              <a:t>漓的额头上</a:t>
            </a:r>
            <a:r>
              <a:rPr lang="zh-CN" altLang="en-US" b="1">
                <a:latin typeface="黑体" panose="02010609060101010101" charset="-122"/>
                <a:ea typeface="黑体" panose="02010609060101010101" charset="-122"/>
              </a:rPr>
              <a:t>，几乎咝咝发响。</a:t>
            </a:r>
            <a:r>
              <a:rPr lang="zh-CN" altLang="en-US" b="1" u="sng">
                <a:latin typeface="黑体" panose="02010609060101010101" charset="-122"/>
                <a:ea typeface="黑体" panose="02010609060101010101" charset="-122"/>
              </a:rPr>
              <a:t>但是老先生却在微微打战，他掉转身子，背朝着风。</a:t>
            </a:r>
            <a:endParaRPr lang="zh-CN" altLang="en-US" b="1" u="sng">
              <a:latin typeface="黑体" panose="02010609060101010101" charset="-122"/>
              <a:ea typeface="黑体" panose="02010609060101010101" charset="-122"/>
            </a:endParaRPr>
          </a:p>
          <a:p>
            <a:pPr>
              <a:lnSpc>
                <a:spcPct val="90000"/>
              </a:lnSpc>
              <a:spcBef>
                <a:spcPct val="10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11</a:t>
            </a:r>
            <a:r>
              <a:rPr lang="zh-CN" altLang="en-US" b="1">
                <a:latin typeface="黑体" panose="02010609060101010101" charset="-122"/>
                <a:ea typeface="黑体" panose="02010609060101010101" charset="-122"/>
              </a:rPr>
              <a:t>、斯塔弗抬着头，瞅了他一会儿，自怨自艾，好不烦恼，可是又束手无策。老先生的眼睛里闪出光亮，他脸上的皱纹一年比一年深，但他那小小的黑领结依然非常神气，他的衬衫又白又漂亮，他那两撇灰胡髭典雅地翘着。</a:t>
            </a:r>
            <a:endParaRPr lang="zh-CN" altLang="en-US" b="1">
              <a:latin typeface="黑体" panose="02010609060101010101" charset="-122"/>
              <a:ea typeface="黑体" panose="02010609060101010101" charset="-122"/>
            </a:endParaRPr>
          </a:p>
          <a:p>
            <a:pPr>
              <a:lnSpc>
                <a:spcPct val="90000"/>
              </a:lnSpc>
              <a:spcBef>
                <a:spcPct val="10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12</a:t>
            </a:r>
            <a:r>
              <a:rPr lang="zh-CN" altLang="en-US" b="1">
                <a:latin typeface="黑体" panose="02010609060101010101" charset="-122"/>
                <a:ea typeface="黑体" panose="02010609060101010101" charset="-122"/>
              </a:rPr>
              <a:t>、“谢谢你，先生。非常感谢，我跟你一起去。我饿极啦，先生。”</a:t>
            </a:r>
            <a:endParaRPr lang="zh-CN" altLang="en-US" b="1">
              <a:latin typeface="黑体" panose="02010609060101010101" charset="-122"/>
              <a:ea typeface="黑体" panose="02010609060101010101" charset="-122"/>
            </a:endParaRPr>
          </a:p>
          <a:p>
            <a:pPr>
              <a:lnSpc>
                <a:spcPct val="90000"/>
              </a:lnSpc>
              <a:spcBef>
                <a:spcPct val="10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13</a:t>
            </a:r>
            <a:r>
              <a:rPr lang="zh-CN" altLang="en-US" b="1">
                <a:latin typeface="黑体" panose="02010609060101010101" charset="-122"/>
                <a:ea typeface="黑体" panose="02010609060101010101" charset="-122"/>
              </a:rPr>
              <a:t>、饱胀引起的昏昏沉沉的感觉，并没有动摇斯塔弗脑子里的那个信念。老先生带着他的一年一度的受惠者，朝南去到那家饭馆和那张年年举行盛宴的桌子。“老家伙来啦，”一个侍者说，</a:t>
            </a:r>
            <a:endParaRPr lang="zh-CN" alt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01" name="内容占位符 254977"/>
          <p:cNvSpPr>
            <a:spLocks noGrp="1"/>
          </p:cNvSpPr>
          <p:nvPr>
            <p:ph idx="4294967295"/>
          </p:nvPr>
        </p:nvSpPr>
        <p:spPr>
          <a:xfrm>
            <a:off x="0" y="215900"/>
            <a:ext cx="9144000" cy="6126163"/>
          </a:xfrm>
        </p:spPr>
        <p:txBody>
          <a:bodyPr anchor="t"/>
          <a:p>
            <a:pPr>
              <a:lnSpc>
                <a:spcPct val="90000"/>
              </a:lnSpc>
              <a:spcBef>
                <a:spcPct val="15000"/>
              </a:spcBef>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他每年感恩节都请那个穷汉吃上一顿。”侍者在桌子上摆满了节日的食物</a:t>
            </a:r>
            <a:r>
              <a:rPr lang="en-US" altLang="zh-CN" b="1">
                <a:ea typeface="黑体" panose="02010609060101010101" charset="-122"/>
              </a:rPr>
              <a:t>——</a:t>
            </a:r>
            <a:r>
              <a:rPr lang="zh-CN" altLang="en-US" b="1">
                <a:latin typeface="黑体" panose="02010609060101010101" charset="-122"/>
                <a:ea typeface="黑体" panose="02010609060101010101" charset="-122"/>
              </a:rPr>
              <a:t>斯塔弗叹了口气，举起了刀叉。</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14</a:t>
            </a:r>
            <a:r>
              <a:rPr lang="zh-CN" altLang="en-US" b="1">
                <a:latin typeface="黑体" panose="02010609060101010101" charset="-122"/>
                <a:ea typeface="黑体" panose="02010609060101010101" charset="-122"/>
              </a:rPr>
              <a:t>、在敌军中杀开一条血路的英雄都没有他这样勇敢。火鸡、肉排、汤、蔬菜、馅饼，一端到他面前就不见了。他跨进饭馆的时候，肚子里已经塞得实实足足，食物的气味几乎使他丧失绅士的荣誉，但他却像一个真正的骑士，打起精神，坚持到底。</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15</a:t>
            </a:r>
            <a:r>
              <a:rPr lang="zh-CN" altLang="en-US" b="1">
                <a:latin typeface="黑体" panose="02010609060101010101" charset="-122"/>
                <a:ea typeface="黑体" panose="02010609060101010101" charset="-122"/>
              </a:rPr>
              <a:t>、一小时之后，斯塔弗往后一靠，这一仗已经打赢了。</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16</a:t>
            </a:r>
            <a:r>
              <a:rPr lang="zh-CN" altLang="en-US" b="1">
                <a:latin typeface="黑体" panose="02010609060101010101" charset="-122"/>
                <a:ea typeface="黑体" panose="02010609060101010101" charset="-122"/>
              </a:rPr>
              <a:t>、“多谢你，先生，”他象一根漏气的蒸气管子</a:t>
            </a:r>
            <a:endParaRPr lang="zh-CN" altLang="en-US"/>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5" name="内容占位符 256001"/>
          <p:cNvSpPr>
            <a:spLocks noGrp="1"/>
          </p:cNvSpPr>
          <p:nvPr>
            <p:ph idx="4294967295"/>
          </p:nvPr>
        </p:nvSpPr>
        <p:spPr>
          <a:xfrm>
            <a:off x="0" y="287338"/>
            <a:ext cx="8915400" cy="6126162"/>
          </a:xfrm>
        </p:spPr>
        <p:txBody>
          <a:bodyPr anchor="t"/>
          <a:p>
            <a:pPr>
              <a:lnSpc>
                <a:spcPct val="90000"/>
              </a:lnSpc>
              <a:spcBef>
                <a:spcPct val="15000"/>
              </a:spcBef>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那样呼哧呼哧地说，“多谢你赏了一顿称心的中饭。”</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17</a:t>
            </a:r>
            <a:r>
              <a:rPr lang="zh-CN" altLang="en-US" b="1">
                <a:latin typeface="黑体" panose="02010609060101010101" charset="-122"/>
                <a:ea typeface="黑体" panose="02010609060101010101" charset="-122"/>
              </a:rPr>
              <a:t>、接着，他两眼发直，费劲地站起身来。一个侍者把他象陀螺似地打了一个转，推他走向门口。老先生仔仔细细地数出一块三毛钱的小银币，另外给了侍者三枚镍币做小账。</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18</a:t>
            </a:r>
            <a:r>
              <a:rPr lang="zh-CN" altLang="en-US" b="1">
                <a:latin typeface="黑体" panose="02010609060101010101" charset="-122"/>
                <a:ea typeface="黑体" panose="02010609060101010101" charset="-122"/>
              </a:rPr>
              <a:t>、他们像往年那样，在门口分了手，老先生往南，斯塔弗往北。</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19</a:t>
            </a:r>
            <a:r>
              <a:rPr lang="zh-CN" altLang="en-US" b="1">
                <a:latin typeface="黑体" panose="02010609060101010101" charset="-122"/>
                <a:ea typeface="黑体" panose="02010609060101010101" charset="-122"/>
              </a:rPr>
              <a:t>、在第一个拐角上，斯塔弗转过身，站了一会儿。接着，他的破旧衣服象猫头鹰的羽毛似地鼓了起来，他自己则像一匹中暑的马那样，倒在人行道上。</a:t>
            </a:r>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5" name="标题 220161"/>
          <p:cNvSpPr/>
          <p:nvPr>
            <p:ph type="title"/>
          </p:nvPr>
        </p:nvSpPr>
        <p:spPr>
          <a:xfrm>
            <a:off x="457200" y="333375"/>
            <a:ext cx="8229600" cy="863600"/>
          </a:xfrm>
        </p:spPr>
        <p:txBody>
          <a:bodyPr anchor="ctr"/>
          <a:p>
            <a:r>
              <a:rPr lang="zh-CN" altLang="en-US" dirty="0"/>
              <a:t>（二）叙述语言</a:t>
            </a:r>
            <a:endParaRPr lang="zh-CN" altLang="en-US" dirty="0"/>
          </a:p>
        </p:txBody>
      </p:sp>
      <p:sp>
        <p:nvSpPr>
          <p:cNvPr id="221186" name="文本占位符 220162"/>
          <p:cNvSpPr/>
          <p:nvPr>
            <p:ph idx="1"/>
          </p:nvPr>
        </p:nvSpPr>
        <p:spPr>
          <a:xfrm>
            <a:off x="457200" y="1125538"/>
            <a:ext cx="8229600" cy="4752975"/>
          </a:xfrm>
        </p:spPr>
        <p:txBody>
          <a:bodyPr anchor="t"/>
          <a:p>
            <a:pPr>
              <a:lnSpc>
                <a:spcPct val="90000"/>
              </a:lnSpc>
            </a:pPr>
            <a:r>
              <a:rPr lang="zh-CN" altLang="en-US" sz="3600" b="1"/>
              <a:t>注意从以下几方面考虑：</a:t>
            </a:r>
            <a:endParaRPr lang="zh-CN" altLang="en-US" sz="3600" b="1"/>
          </a:p>
          <a:p>
            <a:pPr>
              <a:lnSpc>
                <a:spcPct val="90000"/>
              </a:lnSpc>
            </a:pPr>
            <a:r>
              <a:rPr lang="en-US" altLang="zh-CN" sz="3600" b="1"/>
              <a:t>1</a:t>
            </a:r>
            <a:r>
              <a:rPr lang="zh-CN" altLang="en-US" sz="3600" b="1"/>
              <a:t>、从修辞格（比喻、拟人、夸张、对偶、借代等）的角度分析 </a:t>
            </a:r>
            <a:endParaRPr lang="zh-CN" altLang="en-US" sz="3600" b="1"/>
          </a:p>
          <a:p>
            <a:pPr>
              <a:lnSpc>
                <a:spcPct val="90000"/>
              </a:lnSpc>
            </a:pPr>
            <a:r>
              <a:rPr lang="en-US" altLang="zh-CN" sz="3600" b="1"/>
              <a:t>2</a:t>
            </a:r>
            <a:r>
              <a:rPr lang="zh-CN" altLang="en-US" sz="3600" b="1"/>
              <a:t>、从句式的角度：长短句的交错运用，整句</a:t>
            </a:r>
            <a:r>
              <a:rPr lang="en-US" altLang="zh-CN" sz="3600" b="1"/>
              <a:t>(</a:t>
            </a:r>
            <a:r>
              <a:rPr lang="zh-CN" altLang="en-US" sz="3600" b="1"/>
              <a:t>对偶句、排比句、四字格短语</a:t>
            </a:r>
            <a:r>
              <a:rPr lang="en-US" altLang="zh-CN" sz="3600" b="1"/>
              <a:t>)</a:t>
            </a:r>
            <a:r>
              <a:rPr lang="zh-CN" altLang="en-US" sz="3600" b="1"/>
              <a:t>散句</a:t>
            </a:r>
            <a:r>
              <a:rPr lang="en-US" altLang="zh-CN" sz="3600" b="1"/>
              <a:t>(</a:t>
            </a:r>
            <a:r>
              <a:rPr lang="zh-CN" altLang="en-US" sz="3600" b="1"/>
              <a:t>句子参差不齐、长短不一</a:t>
            </a:r>
            <a:r>
              <a:rPr lang="en-US" altLang="zh-CN" sz="3600" b="1"/>
              <a:t>)</a:t>
            </a:r>
            <a:r>
              <a:rPr lang="zh-CN" altLang="en-US" sz="3600" b="1"/>
              <a:t>的运用</a:t>
            </a:r>
            <a:endParaRPr lang="zh-CN" altLang="en-US" sz="3600" b="1"/>
          </a:p>
          <a:p>
            <a:pPr>
              <a:lnSpc>
                <a:spcPct val="90000"/>
              </a:lnSpc>
            </a:pPr>
            <a:r>
              <a:rPr lang="en-US" altLang="zh-CN" sz="3600" b="1"/>
              <a:t>3</a:t>
            </a:r>
            <a:r>
              <a:rPr lang="zh-CN" altLang="en-US" sz="3600" b="1"/>
              <a:t>、从词语使用的角度：例如动词的作用，形容词的作用，副词的作用，数词的作用，叠词的作用等等</a:t>
            </a:r>
            <a:endParaRPr lang="zh-CN" altLang="en-US" sz="3600" b="1"/>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8049" name="内容占位符 257025"/>
          <p:cNvSpPr>
            <a:spLocks noGrp="1"/>
          </p:cNvSpPr>
          <p:nvPr>
            <p:ph idx="4294967295"/>
          </p:nvPr>
        </p:nvSpPr>
        <p:spPr>
          <a:xfrm>
            <a:off x="0" y="0"/>
            <a:ext cx="9144000" cy="6126163"/>
          </a:xfrm>
          <a:solidFill>
            <a:srgbClr val="FFFFFF"/>
          </a:solidFill>
        </p:spPr>
        <p:txBody>
          <a:bodyPr anchor="t"/>
          <a:p>
            <a:pPr>
              <a:lnSpc>
                <a:spcPct val="90000"/>
              </a:lnSpc>
              <a:spcBef>
                <a:spcPct val="15000"/>
              </a:spcBef>
              <a:buNone/>
            </a:pPr>
            <a:r>
              <a:rPr lang="en-US" altLang="zh-CN" b="1">
                <a:latin typeface="黑体" panose="02010609060101010101" charset="-122"/>
                <a:ea typeface="黑体" panose="02010609060101010101" charset="-122"/>
              </a:rPr>
              <a:t>  20</a:t>
            </a:r>
            <a:r>
              <a:rPr lang="zh-CN" altLang="en-US" b="1">
                <a:latin typeface="黑体" panose="02010609060101010101" charset="-122"/>
                <a:ea typeface="黑体" panose="02010609060101010101" charset="-122"/>
              </a:rPr>
              <a:t>、救护车开到，年轻的医师和司机低声咒骂他的笨重。既然没有威士忌的气息，也就没有理由把他移交给警察局的巡逻车，于是斯塔弗和他肚子里的双份饭就给带到医院里去了。</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21</a:t>
            </a:r>
            <a:r>
              <a:rPr lang="zh-CN" altLang="en-US" b="1">
                <a:latin typeface="黑体" panose="02010609060101010101" charset="-122"/>
                <a:ea typeface="黑体" panose="02010609060101010101" charset="-122"/>
              </a:rPr>
              <a:t>、过了一小时，另一辆救护车把老先生送来了。他们把他放在另一张床上。</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22</a:t>
            </a:r>
            <a:r>
              <a:rPr lang="zh-CN" altLang="en-US" b="1">
                <a:latin typeface="黑体" panose="02010609060101010101" charset="-122"/>
                <a:ea typeface="黑体" panose="02010609060101010101" charset="-122"/>
              </a:rPr>
              <a:t>、不多久，一个年轻的医师碰到一个眼睛讨他喜欢的年轻的护士，便停住脚步，跟她谈谈病人的情况。</a:t>
            </a:r>
            <a:endParaRPr lang="zh-CN" altLang="en-US" b="1">
              <a:latin typeface="黑体" panose="02010609060101010101" charset="-122"/>
              <a:ea typeface="黑体" panose="02010609060101010101" charset="-122"/>
            </a:endParaRPr>
          </a:p>
          <a:p>
            <a:pPr>
              <a:lnSpc>
                <a:spcPct val="90000"/>
              </a:lnSpc>
              <a:spcBef>
                <a:spcPct val="15000"/>
              </a:spcBef>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23</a:t>
            </a:r>
            <a:r>
              <a:rPr lang="zh-CN" altLang="en-US" b="1">
                <a:latin typeface="黑体" panose="02010609060101010101" charset="-122"/>
                <a:ea typeface="黑体" panose="02010609060101010101" charset="-122"/>
              </a:rPr>
              <a:t>、 “那个体面的老先生，”他说，“你怎么都猜不到，他几乎要饿死了。从前大概是名门世家，如今落魄了。他告诉我说，他已经三天没有吃东西了。”</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9073" name="内容占位符 258049"/>
          <p:cNvSpPr>
            <a:spLocks noGrp="1"/>
          </p:cNvSpPr>
          <p:nvPr>
            <p:ph idx="4294967295"/>
          </p:nvPr>
        </p:nvSpPr>
        <p:spPr>
          <a:xfrm>
            <a:off x="0" y="620713"/>
            <a:ext cx="9144000" cy="5505450"/>
          </a:xfrm>
        </p:spPr>
        <p:txBody>
          <a:bodyPr anchor="t"/>
          <a:p>
            <a:pPr>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【注】</a:t>
            </a:r>
            <a:r>
              <a:rPr lang="en-US" altLang="zh-CN" b="1">
                <a:latin typeface="黑体" panose="02010609060101010101" charset="-122"/>
                <a:ea typeface="黑体" panose="02010609060101010101" charset="-122"/>
              </a:rPr>
              <a:t>①1620</a:t>
            </a:r>
            <a:r>
              <a:rPr lang="zh-CN" altLang="en-US" b="1">
                <a:latin typeface="黑体" panose="02010609060101010101" charset="-122"/>
                <a:ea typeface="黑体" panose="02010609060101010101" charset="-122"/>
              </a:rPr>
              <a:t>年，英国清教徒因不堪宗教压迫，乘坐“五月花号”船来到美洲普利茅斯，首批船员上有英格兰、苏格兰和茶兰夭移民一百零二人。移民定居后的次年，为庆祝第一次收获，感谢上帝的恩惠，制订了感恩节，后成为美国法定节日，一般在每年十一月的最后一个星期四。</a:t>
            </a:r>
            <a:endParaRPr lang="zh-CN" altLang="en-US" b="1">
              <a:latin typeface="黑体" panose="02010609060101010101" charset="-122"/>
              <a:ea typeface="黑体" panose="02010609060101010101" charset="-122"/>
            </a:endParaRPr>
          </a:p>
          <a:p>
            <a:pPr>
              <a:buNone/>
            </a:pPr>
            <a:r>
              <a:rPr lang="en-US" altLang="zh-CN" b="1">
                <a:latin typeface="黑体" panose="02010609060101010101" charset="-122"/>
                <a:ea typeface="黑体" panose="02010609060101010101" charset="-122"/>
              </a:rPr>
              <a:t>  </a:t>
            </a:r>
            <a:r>
              <a:rPr lang="en-US" altLang="zh-CN" sz="3600" b="1">
                <a:solidFill>
                  <a:srgbClr val="660066"/>
                </a:solidFill>
                <a:latin typeface="黑体" panose="02010609060101010101" charset="-122"/>
                <a:ea typeface="黑体" panose="02010609060101010101" charset="-122"/>
              </a:rPr>
              <a:t> 1</a:t>
            </a:r>
            <a:r>
              <a:rPr lang="zh-CN" altLang="en-US" sz="3600" b="1">
                <a:solidFill>
                  <a:srgbClr val="660066"/>
                </a:solidFill>
                <a:latin typeface="黑体" panose="02010609060101010101" charset="-122"/>
                <a:ea typeface="黑体" panose="02010609060101010101" charset="-122"/>
              </a:rPr>
              <a:t>、第</a:t>
            </a:r>
            <a:r>
              <a:rPr lang="en-US" altLang="zh-CN" sz="3600" b="1">
                <a:solidFill>
                  <a:srgbClr val="660066"/>
                </a:solidFill>
                <a:latin typeface="黑体" panose="02010609060101010101" charset="-122"/>
                <a:ea typeface="黑体" panose="02010609060101010101" charset="-122"/>
              </a:rPr>
              <a:t>14</a:t>
            </a:r>
            <a:r>
              <a:rPr lang="zh-CN" altLang="en-US" sz="3600" b="1">
                <a:solidFill>
                  <a:srgbClr val="660066"/>
                </a:solidFill>
                <a:latin typeface="黑体" panose="02010609060101010101" charset="-122"/>
                <a:ea typeface="黑体" panose="02010609060101010101" charset="-122"/>
              </a:rPr>
              <a:t>段的语言很有特色，请进行赏析。（</a:t>
            </a:r>
            <a:r>
              <a:rPr lang="en-US" altLang="zh-CN" sz="3600" b="1">
                <a:solidFill>
                  <a:srgbClr val="660066"/>
                </a:solidFill>
                <a:latin typeface="黑体" panose="02010609060101010101" charset="-122"/>
                <a:ea typeface="黑体" panose="02010609060101010101" charset="-122"/>
              </a:rPr>
              <a:t>4</a:t>
            </a:r>
            <a:r>
              <a:rPr lang="zh-CN" altLang="en-US" sz="3600" b="1">
                <a:solidFill>
                  <a:srgbClr val="660066"/>
                </a:solidFill>
                <a:latin typeface="黑体" panose="02010609060101010101" charset="-122"/>
                <a:ea typeface="黑体" panose="02010609060101010101" charset="-122"/>
              </a:rPr>
              <a:t>分）</a:t>
            </a:r>
            <a:endParaRPr lang="zh-CN" altLang="en-US" sz="3600" b="1">
              <a:solidFill>
                <a:srgbClr val="660066"/>
              </a:solidFill>
              <a:latin typeface="黑体" panose="02010609060101010101" charset="-122"/>
              <a:ea typeface="黑体" panose="02010609060101010101" charset="-122"/>
            </a:endParaRPr>
          </a:p>
          <a:p>
            <a:pPr>
              <a:buNone/>
            </a:pPr>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9074" name="内容占位符 259073"/>
          <p:cNvSpPr>
            <a:spLocks noGrp="1"/>
          </p:cNvSpPr>
          <p:nvPr>
            <p:ph idx="4294967295"/>
          </p:nvPr>
        </p:nvSpPr>
        <p:spPr>
          <a:xfrm>
            <a:off x="304800" y="333375"/>
            <a:ext cx="8610600" cy="5975350"/>
          </a:xfrm>
        </p:spPr>
        <p:txBody>
          <a:bodyPr anchor="t"/>
          <a:p>
            <a:pPr>
              <a:lnSpc>
                <a:spcPct val="80000"/>
              </a:lnSpc>
              <a:buNone/>
            </a:pPr>
            <a:r>
              <a:rPr lang="en-US" altLang="zh-CN" b="1">
                <a:latin typeface="楷体_GB2312" panose="02010609030101010101" pitchFamily="1" charset="-122"/>
                <a:ea typeface="楷体_GB2312" panose="02010609030101010101" pitchFamily="1" charset="-122"/>
              </a:rPr>
              <a:t> 14</a:t>
            </a:r>
            <a:r>
              <a:rPr lang="zh-CN" altLang="en-US" b="1">
                <a:latin typeface="楷体_GB2312" panose="02010609030101010101" pitchFamily="1" charset="-122"/>
                <a:ea typeface="楷体_GB2312" panose="02010609030101010101" pitchFamily="1" charset="-122"/>
              </a:rPr>
              <a:t>、在敌军中杀开一条血路的英雄都没有他这样勇敢。火鸡、肉排、汤、蔬菜、馅饼，一端到他面前就不见了。他跨进饭馆的时候，肚子里已经塞得实实足足，食物的气味几乎使他丧失绅士的荣誉，但他却像一个真正的骑士，打起精神，坚持到底。</a:t>
            </a:r>
            <a:r>
              <a:rPr lang="en-US" altLang="zh-CN" b="1">
                <a:latin typeface="楷体_GB2312" panose="02010609030101010101" pitchFamily="1" charset="-122"/>
                <a:ea typeface="楷体_GB2312" panose="02010609030101010101" pitchFamily="1" charset="-122"/>
              </a:rPr>
              <a:t>  </a:t>
            </a:r>
            <a:endParaRPr lang="en-US" altLang="zh-CN" b="1">
              <a:latin typeface="楷体_GB2312" panose="02010609030101010101" pitchFamily="1" charset="-122"/>
              <a:ea typeface="楷体_GB2312" panose="02010609030101010101" pitchFamily="1" charset="-122"/>
            </a:endParaRPr>
          </a:p>
          <a:p>
            <a:pPr>
              <a:lnSpc>
                <a:spcPct val="80000"/>
              </a:lnSpc>
              <a:buFont typeface="Wingdings" panose="05000000000000000000" pitchFamily="2" charset="2"/>
              <a:buChar char="l"/>
            </a:pPr>
            <a:r>
              <a:rPr lang="zh-CN" altLang="en-US" b="1">
                <a:latin typeface="仿宋" panose="02010609060101010101" charset="-122"/>
                <a:ea typeface="仿宋" panose="02010609060101010101" charset="-122"/>
              </a:rPr>
              <a:t>本</a:t>
            </a:r>
            <a:r>
              <a:rPr lang="zh-CN" altLang="en-US" sz="3600" b="1">
                <a:latin typeface="仿宋" panose="02010609060101010101" charset="-122"/>
                <a:ea typeface="仿宋" panose="02010609060101010101" charset="-122"/>
              </a:rPr>
              <a:t>段运用</a:t>
            </a:r>
            <a:r>
              <a:rPr lang="zh-CN" altLang="en-US" sz="3600" b="1">
                <a:solidFill>
                  <a:srgbClr val="FF0000"/>
                </a:solidFill>
                <a:latin typeface="仿宋" panose="02010609060101010101" charset="-122"/>
                <a:ea typeface="仿宋" panose="02010609060101010101" charset="-122"/>
              </a:rPr>
              <a:t>比较、夸张</a:t>
            </a:r>
            <a:r>
              <a:rPr lang="zh-CN" altLang="en-US" sz="3600" b="1">
                <a:latin typeface="仿宋" panose="02010609060101010101" charset="-122"/>
                <a:ea typeface="仿宋" panose="02010609060101010101" charset="-122"/>
              </a:rPr>
              <a:t>的写作手法（</a:t>
            </a:r>
            <a:r>
              <a:rPr lang="en-US" altLang="zh-CN" sz="3600" b="1">
                <a:latin typeface="仿宋" panose="02010609060101010101" charset="-122"/>
                <a:ea typeface="仿宋" panose="02010609060101010101" charset="-122"/>
              </a:rPr>
              <a:t>1</a:t>
            </a:r>
            <a:r>
              <a:rPr lang="zh-CN" altLang="en-US" sz="3600" b="1">
                <a:latin typeface="仿宋" panose="02010609060101010101" charset="-122"/>
                <a:ea typeface="仿宋" panose="02010609060101010101" charset="-122"/>
              </a:rPr>
              <a:t>分），将皮特与“在敌军中杀开一条血路的英雄”“真正的骑士”比较，并用“一端到他面前就不见了”这种夸张（</a:t>
            </a:r>
            <a:r>
              <a:rPr lang="en-US" altLang="zh-CN" sz="3600" b="1">
                <a:latin typeface="仿宋" panose="02010609060101010101" charset="-122"/>
                <a:ea typeface="仿宋" panose="02010609060101010101" charset="-122"/>
              </a:rPr>
              <a:t>1</a:t>
            </a:r>
            <a:r>
              <a:rPr lang="zh-CN" altLang="en-US" sz="3600" b="1">
                <a:latin typeface="仿宋" panose="02010609060101010101" charset="-122"/>
                <a:ea typeface="仿宋" panose="02010609060101010101" charset="-122"/>
              </a:rPr>
              <a:t>分），描述皮特用独特的感恩方式来成全老先生善心的行为（</a:t>
            </a:r>
            <a:r>
              <a:rPr lang="en-US" altLang="zh-CN" sz="3600" b="1">
                <a:latin typeface="仿宋" panose="02010609060101010101" charset="-122"/>
                <a:ea typeface="仿宋" panose="02010609060101010101" charset="-122"/>
              </a:rPr>
              <a:t>1</a:t>
            </a:r>
            <a:r>
              <a:rPr lang="zh-CN" altLang="en-US" sz="3600" b="1">
                <a:latin typeface="仿宋" panose="02010609060101010101" charset="-122"/>
                <a:ea typeface="仿宋" panose="02010609060101010101" charset="-122"/>
              </a:rPr>
              <a:t>分）。</a:t>
            </a:r>
            <a:r>
              <a:rPr lang="zh-CN" altLang="en-US" sz="3600" b="1">
                <a:solidFill>
                  <a:srgbClr val="FF0000"/>
                </a:solidFill>
                <a:latin typeface="仿宋" panose="02010609060101010101" charset="-122"/>
                <a:ea typeface="仿宋" panose="02010609060101010101" charset="-122"/>
              </a:rPr>
              <a:t>语言幽默</a:t>
            </a:r>
            <a:r>
              <a:rPr lang="zh-CN" altLang="en-US" sz="3600" b="1">
                <a:latin typeface="仿宋" panose="02010609060101010101" charset="-122"/>
                <a:ea typeface="仿宋" panose="02010609060101010101" charset="-122"/>
              </a:rPr>
              <a:t>，作者在调侃中，表达了对皮特的赞扬（</a:t>
            </a:r>
            <a:r>
              <a:rPr lang="en-US" altLang="zh-CN" sz="3600" b="1">
                <a:latin typeface="仿宋" panose="02010609060101010101" charset="-122"/>
                <a:ea typeface="仿宋" panose="02010609060101010101" charset="-122"/>
              </a:rPr>
              <a:t>1</a:t>
            </a:r>
            <a:r>
              <a:rPr lang="zh-CN" altLang="en-US" sz="3600" b="1">
                <a:latin typeface="仿宋" panose="02010609060101010101" charset="-122"/>
                <a:ea typeface="仿宋" panose="02010609060101010101" charset="-122"/>
              </a:rPr>
              <a:t>分）。</a:t>
            </a:r>
            <a:endParaRPr lang="zh-CN" altLang="en-US" sz="36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9074">
                                            <p:txEl>
                                              <p:charRg st="114" end="240"/>
                                            </p:txEl>
                                          </p:spTgt>
                                        </p:tgtEl>
                                        <p:attrNameLst>
                                          <p:attrName>style.visibility</p:attrName>
                                        </p:attrNameLst>
                                      </p:cBhvr>
                                      <p:to>
                                        <p:strVal val="visible"/>
                                      </p:to>
                                    </p:set>
                                    <p:animEffect transition="in" filter="blinds(horizontal)">
                                      <p:cBhvr>
                                        <p:cTn id="7" dur="500"/>
                                        <p:tgtEl>
                                          <p:spTgt spid="259074">
                                            <p:txEl>
                                              <p:charRg st="114" end="2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1121" name="内容占位符 260097"/>
          <p:cNvSpPr>
            <a:spLocks noGrp="1"/>
          </p:cNvSpPr>
          <p:nvPr>
            <p:ph idx="4294967295"/>
          </p:nvPr>
        </p:nvSpPr>
        <p:spPr>
          <a:xfrm>
            <a:off x="34925" y="207963"/>
            <a:ext cx="9144000" cy="6126162"/>
          </a:xfrm>
        </p:spPr>
        <p:txBody>
          <a:bodyPr anchor="t"/>
          <a:p>
            <a:pPr>
              <a:buNone/>
            </a:pPr>
            <a:r>
              <a:rPr lang="en-US" altLang="zh-CN" sz="3600" b="1">
                <a:solidFill>
                  <a:srgbClr val="660066"/>
                </a:solidFill>
              </a:rPr>
              <a:t>2</a:t>
            </a:r>
            <a:r>
              <a:rPr lang="zh-CN" altLang="en-US" sz="3600" b="1">
                <a:solidFill>
                  <a:srgbClr val="660066"/>
                </a:solidFill>
              </a:rPr>
              <a:t>、下列对文章的理解和分析，不正确的两项是（  ）（  ）</a:t>
            </a:r>
            <a:endParaRPr lang="zh-CN" altLang="en-US" sz="3600" b="1">
              <a:solidFill>
                <a:srgbClr val="660066"/>
              </a:solidFill>
            </a:endParaRPr>
          </a:p>
          <a:p>
            <a:pPr>
              <a:buNone/>
            </a:pPr>
            <a:r>
              <a:rPr lang="zh-CN" altLang="en-US" b="1"/>
              <a:t>  </a:t>
            </a:r>
            <a:r>
              <a:rPr lang="en-US" altLang="zh-CN" b="1">
                <a:latin typeface="黑体" panose="02010609060101010101" charset="-122"/>
                <a:ea typeface="黑体" panose="02010609060101010101" charset="-122"/>
              </a:rPr>
              <a:t>A.</a:t>
            </a:r>
            <a:r>
              <a:rPr lang="zh-CN" altLang="en-US" b="1">
                <a:latin typeface="黑体" panose="02010609060101010101" charset="-122"/>
                <a:ea typeface="黑体" panose="02010609060101010101" charset="-122"/>
              </a:rPr>
              <a:t>小说讲述流浪汉皮特与老先生坚持感恩节传统，最后一个被撑病，一个被饿昏的故事。看似简单的故事背后，却透射出人性的光辉。</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B.“</a:t>
            </a:r>
            <a:r>
              <a:rPr lang="zh-CN" altLang="en-US" b="1">
                <a:latin typeface="黑体" panose="02010609060101010101" charset="-122"/>
                <a:ea typeface="黑体" panose="02010609060101010101" charset="-122"/>
              </a:rPr>
              <a:t>微风只给他带来一种可喜的凉爽”“细雪落到斯塔弗的汗水淋漓的额头上”文中这两处环境描写，从侧面表现皮特饱餐后的真实状况。</a:t>
            </a:r>
            <a:endParaRPr lang="zh-CN" altLang="en-US" b="1">
              <a:latin typeface="黑体" panose="02010609060101010101" charset="-122"/>
              <a:ea typeface="黑体" panose="02010609060101010101" charset="-122"/>
            </a:endParaRPr>
          </a:p>
          <a:p>
            <a:pPr>
              <a:buNone/>
            </a:pPr>
            <a:r>
              <a:rPr lang="zh-CN" altLang="en-US" b="1">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C.</a:t>
            </a:r>
            <a:r>
              <a:rPr lang="zh-CN" altLang="en-US" b="1">
                <a:latin typeface="黑体" panose="02010609060101010101" charset="-122"/>
                <a:ea typeface="黑体" panose="02010609060101010101" charset="-122"/>
              </a:rPr>
              <a:t>老先生“好像比去年更借重那支粗而多节的曲柄拐杖”，并在细雪中“微微打战”“背朝着风”，这些描写为后面情节的发展，埋下了伏笔。 </a:t>
            </a:r>
            <a:endParaRPr lang="zh-CN" altLang="en-US" b="1">
              <a:latin typeface="黑体" panose="02010609060101010101" charset="-122"/>
              <a:ea typeface="黑体" panose="02010609060101010101"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2145" name="内容占位符 261121"/>
          <p:cNvSpPr>
            <a:spLocks noGrp="1"/>
          </p:cNvSpPr>
          <p:nvPr>
            <p:ph idx="4294967295"/>
          </p:nvPr>
        </p:nvSpPr>
        <p:spPr>
          <a:xfrm>
            <a:off x="0" y="152400"/>
            <a:ext cx="8915400" cy="4645025"/>
          </a:xfrm>
        </p:spPr>
        <p:txBody>
          <a:bodyPr anchor="t"/>
          <a:p>
            <a:pPr>
              <a:buNone/>
            </a:pPr>
            <a:r>
              <a:rPr lang="en-US" altLang="zh-CN" b="1"/>
              <a:t>   </a:t>
            </a:r>
            <a:r>
              <a:rPr lang="en-US" altLang="zh-CN" sz="3600" b="1"/>
              <a:t>D.</a:t>
            </a:r>
            <a:r>
              <a:rPr lang="zh-CN" altLang="en-US" sz="3600" b="1"/>
              <a:t>选文用词准确，第</a:t>
            </a:r>
            <a:r>
              <a:rPr lang="en-US" altLang="zh-CN" sz="3600" b="1"/>
              <a:t>4</a:t>
            </a:r>
            <a:r>
              <a:rPr lang="zh-CN" altLang="en-US" sz="3600" b="1"/>
              <a:t>段“他的眼球惊恐地鼓了出来”的“鼓”字，“簌簌地扭动着”中的“扭动”都形象地表明皮特此时又懊恼又激动的心理。</a:t>
            </a:r>
            <a:endParaRPr lang="zh-CN" altLang="en-US" sz="3600" b="1"/>
          </a:p>
          <a:p>
            <a:pPr>
              <a:buNone/>
            </a:pPr>
            <a:r>
              <a:rPr lang="zh-CN" altLang="en-US" sz="3600" b="1"/>
              <a:t>   </a:t>
            </a:r>
            <a:r>
              <a:rPr lang="en-US" altLang="zh-CN" sz="3600" b="1"/>
              <a:t>E.</a:t>
            </a:r>
            <a:r>
              <a:rPr lang="zh-CN" altLang="en-US" sz="3600" b="1"/>
              <a:t>作者没有直接表露自己的感情倾向，而是通过故事本身来客观表达。这种写法更易使读者深入故事，引发共鸣，从而增强作品的感染力。</a:t>
            </a:r>
            <a:endParaRPr lang="zh-CN" altLang="en-US" sz="3600" b="1"/>
          </a:p>
        </p:txBody>
      </p:sp>
      <p:sp>
        <p:nvSpPr>
          <p:cNvPr id="261123" name="矩形 261122"/>
          <p:cNvSpPr>
            <a:spLocks noGrp="1"/>
          </p:cNvSpPr>
          <p:nvPr/>
        </p:nvSpPr>
        <p:spPr>
          <a:xfrm>
            <a:off x="325438" y="4727575"/>
            <a:ext cx="8596312" cy="1727200"/>
          </a:xfrm>
          <a:prstGeom prst="rect">
            <a:avLst/>
          </a:prstGeom>
          <a:solidFill>
            <a:srgbClr val="FFFFFF"/>
          </a:solidFill>
          <a:ln w="9525">
            <a:noFill/>
          </a:ln>
        </p:spPr>
        <p:txBody>
          <a:bodyPr wrap="square" anchor="t"/>
          <a:p>
            <a:pPr marL="342900" indent="-342900">
              <a:spcBef>
                <a:spcPct val="20000"/>
              </a:spcBef>
              <a:buClr>
                <a:schemeClr val="tx1"/>
              </a:buClr>
            </a:pPr>
            <a:r>
              <a:rPr lang="en-US" altLang="zh-CN" sz="3600" b="1">
                <a:latin typeface="Arial" panose="020B0604020202020204" pitchFamily="34" charset="0"/>
                <a:ea typeface="宋体" panose="02010600030101010101" pitchFamily="2" charset="-122"/>
              </a:rPr>
              <a:t>   BD</a:t>
            </a:r>
            <a:r>
              <a:rPr lang="zh-CN" altLang="en-US" sz="3600" b="1">
                <a:latin typeface="Arial" panose="020B0604020202020204" pitchFamily="34" charset="0"/>
                <a:ea typeface="宋体" panose="02010600030101010101" pitchFamily="2" charset="-122"/>
              </a:rPr>
              <a:t>（</a:t>
            </a:r>
            <a:r>
              <a:rPr lang="en-US" altLang="zh-CN" sz="3600" b="1">
                <a:latin typeface="Arial" panose="020B0604020202020204" pitchFamily="34" charset="0"/>
                <a:ea typeface="宋体" panose="02010600030101010101" pitchFamily="2" charset="-122"/>
              </a:rPr>
              <a:t>B</a:t>
            </a:r>
            <a:r>
              <a:rPr lang="zh-CN" altLang="en-US" sz="3600" b="1">
                <a:latin typeface="Arial" panose="020B0604020202020204" pitchFamily="34" charset="0"/>
                <a:ea typeface="宋体" panose="02010600030101010101" pitchFamily="2" charset="-122"/>
              </a:rPr>
              <a:t>项从侧面表现皮特饱餐后的真实状况错，</a:t>
            </a:r>
            <a:r>
              <a:rPr lang="en-US" altLang="zh-CN" sz="3600" b="1">
                <a:latin typeface="Arial" panose="020B0604020202020204" pitchFamily="34" charset="0"/>
                <a:ea typeface="宋体" panose="02010600030101010101" pitchFamily="2" charset="-122"/>
              </a:rPr>
              <a:t>D</a:t>
            </a:r>
            <a:r>
              <a:rPr lang="zh-CN" altLang="en-US" sz="3600" b="1">
                <a:latin typeface="Arial" panose="020B0604020202020204" pitchFamily="34" charset="0"/>
                <a:ea typeface="宋体" panose="02010600030101010101" pitchFamily="2" charset="-122"/>
              </a:rPr>
              <a:t>项表明皮特此时又懊恼又激动的心理，错。）</a:t>
            </a:r>
            <a:endParaRPr lang="zh-CN" altLang="en-US" sz="44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1123"/>
                                        </p:tgtEl>
                                        <p:attrNameLst>
                                          <p:attrName>style.visibility</p:attrName>
                                        </p:attrNameLst>
                                      </p:cBhvr>
                                      <p:to>
                                        <p:strVal val="visible"/>
                                      </p:to>
                                    </p:set>
                                    <p:animEffect transition="in" filter="blinds(horizontal)">
                                      <p:cBhvr>
                                        <p:cTn id="7" dur="500"/>
                                        <p:tgtEl>
                                          <p:spTgt spid="261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bldLvl="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3169" name="内容占位符 262145"/>
          <p:cNvSpPr>
            <a:spLocks noGrp="1"/>
          </p:cNvSpPr>
          <p:nvPr>
            <p:ph idx="4294967295"/>
          </p:nvPr>
        </p:nvSpPr>
        <p:spPr>
          <a:xfrm>
            <a:off x="228600" y="381000"/>
            <a:ext cx="8686800" cy="5745163"/>
          </a:xfrm>
        </p:spPr>
        <p:txBody>
          <a:bodyPr anchor="t"/>
          <a:p>
            <a:pPr>
              <a:buNone/>
            </a:pPr>
            <a:r>
              <a:rPr lang="en-US" altLang="zh-CN" b="1"/>
              <a:t>  </a:t>
            </a:r>
            <a:r>
              <a:rPr lang="en-US" altLang="zh-CN" sz="4000" b="1"/>
              <a:t>3</a:t>
            </a:r>
            <a:r>
              <a:rPr lang="zh-CN" altLang="en-US" sz="4000" b="1"/>
              <a:t>、老先生是一个什么样的人？结合文本简要概括。（</a:t>
            </a:r>
            <a:r>
              <a:rPr lang="en-US" altLang="zh-CN" sz="4000" b="1"/>
              <a:t>6</a:t>
            </a:r>
            <a:r>
              <a:rPr lang="zh-CN" altLang="en-US" sz="4000" b="1"/>
              <a:t>分）</a:t>
            </a:r>
            <a:endParaRPr lang="zh-CN" altLang="en-US" sz="4000" b="1"/>
          </a:p>
          <a:p>
            <a:pPr>
              <a:buNone/>
            </a:pPr>
            <a:r>
              <a:rPr lang="zh-CN" altLang="en-US" sz="4000" b="1"/>
              <a:t>  </a:t>
            </a:r>
            <a:r>
              <a:rPr lang="en-US" altLang="zh-CN" sz="4000" b="1"/>
              <a:t>4</a:t>
            </a:r>
            <a:r>
              <a:rPr lang="zh-CN" altLang="en-US" sz="4000" b="1"/>
              <a:t>、欧</a:t>
            </a:r>
            <a:r>
              <a:rPr lang="en-US" altLang="zh-CN" sz="4000" b="1"/>
              <a:t>•</a:t>
            </a:r>
            <a:r>
              <a:rPr lang="zh-CN" altLang="en-US" sz="4000" b="1"/>
              <a:t>亨利小说的结尾总使人感到“在意料之外”，又“在情理之中”，请结合这篇小说的故事情节，简要分析。（</a:t>
            </a:r>
            <a:r>
              <a:rPr lang="en-US" altLang="zh-CN" sz="4000" b="1"/>
              <a:t>4</a:t>
            </a:r>
            <a:r>
              <a:rPr lang="zh-CN" altLang="en-US" sz="4000" b="1"/>
              <a:t>分） </a:t>
            </a:r>
            <a:endParaRPr lang="zh-CN" altLang="en-US" sz="4000" b="1"/>
          </a:p>
          <a:p>
            <a:pPr>
              <a:buNone/>
            </a:pPr>
            <a:r>
              <a:rPr lang="zh-CN" altLang="en-US" sz="4000" b="1"/>
              <a:t>  </a:t>
            </a:r>
            <a:r>
              <a:rPr lang="en-US" altLang="zh-CN" sz="4000" b="1"/>
              <a:t>5</a:t>
            </a:r>
            <a:r>
              <a:rPr lang="zh-CN" altLang="en-US" sz="4000" b="1"/>
              <a:t>、感恩是人类的永恒话题，请结合原文，并联系实际谈谈你的认识。（</a:t>
            </a:r>
            <a:r>
              <a:rPr lang="en-US" altLang="zh-CN" sz="4000" b="1"/>
              <a:t>8</a:t>
            </a:r>
            <a:r>
              <a:rPr lang="zh-CN" altLang="en-US" sz="4000" b="1"/>
              <a:t>分）</a:t>
            </a:r>
            <a:endParaRPr lang="zh-CN" altLang="en-US" sz="4000" b="1"/>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4193" name="内容占位符 263169"/>
          <p:cNvSpPr>
            <a:spLocks noGrp="1"/>
          </p:cNvSpPr>
          <p:nvPr>
            <p:ph idx="4294967295"/>
          </p:nvPr>
        </p:nvSpPr>
        <p:spPr>
          <a:xfrm>
            <a:off x="228600" y="381000"/>
            <a:ext cx="8686800" cy="1392238"/>
          </a:xfrm>
        </p:spPr>
        <p:txBody>
          <a:bodyPr anchor="t"/>
          <a:p>
            <a:pPr>
              <a:buNone/>
            </a:pPr>
            <a:r>
              <a:rPr lang="en-US" altLang="zh-CN" b="1"/>
              <a:t>  </a:t>
            </a:r>
            <a:r>
              <a:rPr lang="en-US" altLang="zh-CN" sz="4000" b="1"/>
              <a:t>3</a:t>
            </a:r>
            <a:r>
              <a:rPr lang="zh-CN" altLang="en-US" sz="4000" b="1"/>
              <a:t>、老先生是一个什么样的人？结合文本简要概括。（</a:t>
            </a:r>
            <a:r>
              <a:rPr lang="en-US" altLang="zh-CN" sz="4000" b="1"/>
              <a:t>6</a:t>
            </a:r>
            <a:r>
              <a:rPr lang="zh-CN" altLang="en-US" sz="4000" b="1"/>
              <a:t>分）</a:t>
            </a:r>
            <a:endParaRPr lang="zh-CN" altLang="en-US" sz="4000" b="1"/>
          </a:p>
        </p:txBody>
      </p:sp>
      <p:sp>
        <p:nvSpPr>
          <p:cNvPr id="263171" name="矩形 263170"/>
          <p:cNvSpPr>
            <a:spLocks noGrp="1"/>
          </p:cNvSpPr>
          <p:nvPr/>
        </p:nvSpPr>
        <p:spPr>
          <a:xfrm>
            <a:off x="207963" y="1846263"/>
            <a:ext cx="8758237" cy="2806700"/>
          </a:xfrm>
          <a:prstGeom prst="rect">
            <a:avLst/>
          </a:prstGeom>
          <a:noFill/>
          <a:ln w="9525">
            <a:noFill/>
          </a:ln>
        </p:spPr>
        <p:txBody>
          <a:bodyPr wrap="square" anchor="t"/>
          <a:p>
            <a:pPr marL="342900" indent="-342900">
              <a:lnSpc>
                <a:spcPct val="90000"/>
              </a:lnSpc>
              <a:spcBef>
                <a:spcPct val="20000"/>
              </a:spcBef>
              <a:buClr>
                <a:schemeClr val="tx1"/>
              </a:buClr>
            </a:pPr>
            <a:r>
              <a:rPr lang="zh-CN" altLang="en-US" sz="3600" b="1" dirty="0">
                <a:latin typeface="仿宋" panose="02010609060101010101" charset="-122"/>
                <a:ea typeface="仿宋" panose="02010609060101010101" charset="-122"/>
              </a:rPr>
              <a:t>  </a:t>
            </a:r>
            <a:r>
              <a:rPr lang="zh-CN" altLang="en-US" sz="4000" b="1" dirty="0">
                <a:latin typeface="仿宋" panose="02010609060101010101" charset="-122"/>
                <a:ea typeface="仿宋" panose="02010609060101010101" charset="-122"/>
              </a:rPr>
              <a:t>老先生是一个曾经体面现在落魄的绅士形象（2分）。 又高又瘦，年过花甲（2分）；富有爱心，坚守传统美德。（2分）</a:t>
            </a:r>
            <a:r>
              <a:rPr lang="zh-CN" altLang="en-US" sz="3600" b="1" dirty="0">
                <a:latin typeface="仿宋" panose="02010609060101010101" charset="-122"/>
                <a:ea typeface="仿宋" panose="02010609060101010101" charset="-122"/>
              </a:rPr>
              <a:t> </a:t>
            </a:r>
            <a:endParaRPr lang="zh-CN" altLang="en-US" sz="3600" b="1" dirty="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3171"/>
                                        </p:tgtEl>
                                        <p:attrNameLst>
                                          <p:attrName>style.visibility</p:attrName>
                                        </p:attrNameLst>
                                      </p:cBhvr>
                                      <p:to>
                                        <p:strVal val="visible"/>
                                      </p:to>
                                    </p:set>
                                    <p:animEffect transition="in" filter="blinds(horizontal)">
                                      <p:cBhvr>
                                        <p:cTn id="7" dur="500"/>
                                        <p:tgtEl>
                                          <p:spTgt spid="263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1" grpId="0" bldLvl="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5217" name="内容占位符 264193"/>
          <p:cNvSpPr>
            <a:spLocks noGrp="1"/>
          </p:cNvSpPr>
          <p:nvPr>
            <p:ph idx="4294967295"/>
          </p:nvPr>
        </p:nvSpPr>
        <p:spPr>
          <a:xfrm>
            <a:off x="228600" y="381000"/>
            <a:ext cx="8686800" cy="1752600"/>
          </a:xfrm>
        </p:spPr>
        <p:txBody>
          <a:bodyPr anchor="t"/>
          <a:p>
            <a:pPr>
              <a:buNone/>
            </a:pPr>
            <a:r>
              <a:rPr lang="en-US" altLang="zh-CN" b="1"/>
              <a:t>  4</a:t>
            </a:r>
            <a:r>
              <a:rPr lang="zh-CN" altLang="en-US" b="1"/>
              <a:t>、欧</a:t>
            </a:r>
            <a:r>
              <a:rPr lang="en-US" altLang="zh-CN" b="1"/>
              <a:t>•</a:t>
            </a:r>
            <a:r>
              <a:rPr lang="zh-CN" altLang="en-US" b="1"/>
              <a:t>亨利小说的结尾总使人感到“在意料之外”，又“在情理之中”，请结合这篇小说的故事情节，简要分析。（</a:t>
            </a:r>
            <a:r>
              <a:rPr lang="en-US" altLang="zh-CN" b="1"/>
              <a:t>4</a:t>
            </a:r>
            <a:r>
              <a:rPr lang="zh-CN" altLang="en-US" b="1"/>
              <a:t>分） </a:t>
            </a:r>
            <a:endParaRPr lang="zh-CN" altLang="en-US" b="1"/>
          </a:p>
        </p:txBody>
      </p:sp>
      <p:sp>
        <p:nvSpPr>
          <p:cNvPr id="264195" name="矩形 264194"/>
          <p:cNvSpPr>
            <a:spLocks noGrp="1"/>
          </p:cNvSpPr>
          <p:nvPr/>
        </p:nvSpPr>
        <p:spPr>
          <a:xfrm>
            <a:off x="65088" y="1938338"/>
            <a:ext cx="8901112" cy="4659312"/>
          </a:xfrm>
          <a:prstGeom prst="rect">
            <a:avLst/>
          </a:prstGeom>
          <a:noFill/>
          <a:ln w="9525">
            <a:noFill/>
          </a:ln>
        </p:spPr>
        <p:txBody>
          <a:bodyPr wrap="square" anchor="t"/>
          <a:p>
            <a:pPr marL="342900" indent="-342900">
              <a:spcBef>
                <a:spcPct val="20000"/>
              </a:spcBef>
              <a:buClr>
                <a:schemeClr val="tx1"/>
              </a:buClr>
            </a:pPr>
            <a:r>
              <a:rPr lang="en-US" altLang="zh-CN" sz="2800" b="1">
                <a:latin typeface="仿宋" panose="02010609060101010101" charset="-122"/>
                <a:ea typeface="仿宋" panose="02010609060101010101" charset="-122"/>
              </a:rPr>
              <a:t>  </a:t>
            </a:r>
            <a:r>
              <a:rPr lang="zh-CN" altLang="en-US" sz="3200" b="1">
                <a:latin typeface="仿宋" panose="02010609060101010101" charset="-122"/>
                <a:ea typeface="仿宋" panose="02010609060101010101" charset="-122"/>
              </a:rPr>
              <a:t>皮特因吃得太多被送进医院，老先生却因为饥饿被送进医院，这样的结局出乎人们的意料（</a:t>
            </a:r>
            <a:r>
              <a:rPr lang="en-US" altLang="zh-CN" sz="3200" b="1">
                <a:latin typeface="仿宋" panose="02010609060101010101" charset="-122"/>
                <a:ea typeface="仿宋" panose="02010609060101010101" charset="-122"/>
              </a:rPr>
              <a:t>1</a:t>
            </a:r>
            <a:r>
              <a:rPr lang="zh-CN" altLang="en-US" sz="3200" b="1">
                <a:latin typeface="仿宋" panose="02010609060101010101" charset="-122"/>
                <a:ea typeface="仿宋" panose="02010609060101010101" charset="-122"/>
              </a:rPr>
              <a:t>分）。但从九年来，两人对施恩、感恩的“感恩节传统”的坚守看，又在情理之中（</a:t>
            </a:r>
            <a:r>
              <a:rPr lang="en-US" altLang="zh-CN" sz="3200" b="1">
                <a:latin typeface="仿宋" panose="02010609060101010101" charset="-122"/>
                <a:ea typeface="仿宋" panose="02010609060101010101" charset="-122"/>
              </a:rPr>
              <a:t>2</a:t>
            </a:r>
            <a:r>
              <a:rPr lang="zh-CN" altLang="en-US" sz="3200" b="1">
                <a:latin typeface="仿宋" panose="02010609060101010101" charset="-122"/>
                <a:ea typeface="仿宋" panose="02010609060101010101" charset="-122"/>
              </a:rPr>
              <a:t>分）。这个意外的结局增强了文章的艺术感染力，深化了主旨，充满了对人性光辉的赞美（</a:t>
            </a:r>
            <a:r>
              <a:rPr lang="en-US" altLang="zh-CN" sz="3200" b="1">
                <a:latin typeface="仿宋" panose="02010609060101010101" charset="-122"/>
                <a:ea typeface="仿宋" panose="02010609060101010101" charset="-122"/>
              </a:rPr>
              <a:t>1</a:t>
            </a:r>
            <a:r>
              <a:rPr lang="zh-CN" altLang="en-US" sz="3200" b="1">
                <a:latin typeface="仿宋" panose="02010609060101010101" charset="-122"/>
                <a:ea typeface="仿宋" panose="02010609060101010101" charset="-122"/>
              </a:rPr>
              <a:t>分）。【共</a:t>
            </a:r>
            <a:r>
              <a:rPr lang="en-US" altLang="zh-CN" sz="3200" b="1">
                <a:latin typeface="仿宋" panose="02010609060101010101" charset="-122"/>
                <a:ea typeface="仿宋" panose="02010609060101010101" charset="-122"/>
              </a:rPr>
              <a:t>4</a:t>
            </a:r>
            <a:r>
              <a:rPr lang="zh-CN" altLang="en-US" sz="3200" b="1">
                <a:latin typeface="仿宋" panose="02010609060101010101" charset="-122"/>
                <a:ea typeface="仿宋" panose="02010609060101010101" charset="-122"/>
              </a:rPr>
              <a:t>分。“意料之外”</a:t>
            </a:r>
            <a:r>
              <a:rPr lang="en-US" altLang="zh-CN" sz="3200" b="1">
                <a:latin typeface="仿宋" panose="02010609060101010101" charset="-122"/>
                <a:ea typeface="仿宋" panose="02010609060101010101" charset="-122"/>
              </a:rPr>
              <a:t>1</a:t>
            </a:r>
            <a:r>
              <a:rPr lang="zh-CN" altLang="en-US" sz="3200" b="1">
                <a:latin typeface="仿宋" panose="02010609060101010101" charset="-122"/>
                <a:ea typeface="仿宋" panose="02010609060101010101" charset="-122"/>
              </a:rPr>
              <a:t>分，“情理之中”</a:t>
            </a:r>
            <a:r>
              <a:rPr lang="en-US" altLang="zh-CN" sz="3200" b="1">
                <a:latin typeface="仿宋" panose="02010609060101010101" charset="-122"/>
                <a:ea typeface="仿宋" panose="02010609060101010101" charset="-122"/>
              </a:rPr>
              <a:t>2</a:t>
            </a:r>
            <a:r>
              <a:rPr lang="zh-CN" altLang="en-US" sz="3200" b="1">
                <a:latin typeface="仿宋" panose="02010609060101010101" charset="-122"/>
                <a:ea typeface="仿宋" panose="02010609060101010101" charset="-122"/>
              </a:rPr>
              <a:t>分，“艺术效果”</a:t>
            </a:r>
            <a:r>
              <a:rPr lang="en-US" altLang="zh-CN" sz="3200" b="1">
                <a:latin typeface="仿宋" panose="02010609060101010101" charset="-122"/>
                <a:ea typeface="仿宋" panose="02010609060101010101" charset="-122"/>
              </a:rPr>
              <a:t>1</a:t>
            </a:r>
            <a:r>
              <a:rPr lang="zh-CN" altLang="en-US" sz="3200" b="1">
                <a:latin typeface="仿宋" panose="02010609060101010101" charset="-122"/>
                <a:ea typeface="仿宋" panose="02010609060101010101" charset="-122"/>
              </a:rPr>
              <a:t>分。】</a:t>
            </a:r>
            <a:endParaRPr lang="zh-CN" altLang="en-US" sz="32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4195">
                                            <p:txEl>
                                              <p:charRg st="0" end="159"/>
                                            </p:txEl>
                                          </p:spTgt>
                                        </p:tgtEl>
                                        <p:attrNameLst>
                                          <p:attrName>style.visibility</p:attrName>
                                        </p:attrNameLst>
                                      </p:cBhvr>
                                      <p:to>
                                        <p:strVal val="visible"/>
                                      </p:to>
                                    </p:set>
                                    <p:animEffect transition="in" filter="blinds(horizontal)">
                                      <p:cBhvr>
                                        <p:cTn id="7" dur="500"/>
                                        <p:tgtEl>
                                          <p:spTgt spid="264195">
                                            <p:txEl>
                                              <p:charRg st="0"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41" name="内容占位符 265217"/>
          <p:cNvSpPr>
            <a:spLocks noGrp="1"/>
          </p:cNvSpPr>
          <p:nvPr>
            <p:ph idx="4294967295"/>
          </p:nvPr>
        </p:nvSpPr>
        <p:spPr>
          <a:xfrm>
            <a:off x="228600" y="250825"/>
            <a:ext cx="8686800" cy="1031875"/>
          </a:xfrm>
        </p:spPr>
        <p:txBody>
          <a:bodyPr anchor="t"/>
          <a:p>
            <a:pPr>
              <a:lnSpc>
                <a:spcPct val="90000"/>
              </a:lnSpc>
              <a:buNone/>
            </a:pPr>
            <a:r>
              <a:rPr lang="en-US" altLang="zh-CN" b="1"/>
              <a:t>5</a:t>
            </a:r>
            <a:r>
              <a:rPr lang="zh-CN" altLang="en-US" b="1"/>
              <a:t>、感恩是人类的永恒话题，请结合原文，并联系实际谈谈你的认识。（</a:t>
            </a:r>
            <a:r>
              <a:rPr lang="en-US" altLang="zh-CN" b="1"/>
              <a:t>8</a:t>
            </a:r>
            <a:r>
              <a:rPr lang="zh-CN" altLang="en-US" b="1"/>
              <a:t>分）</a:t>
            </a:r>
            <a:endParaRPr lang="zh-CN" altLang="en-US" b="1"/>
          </a:p>
        </p:txBody>
      </p:sp>
      <p:sp>
        <p:nvSpPr>
          <p:cNvPr id="265219" name="矩形 265218"/>
          <p:cNvSpPr>
            <a:spLocks noGrp="1"/>
          </p:cNvSpPr>
          <p:nvPr/>
        </p:nvSpPr>
        <p:spPr>
          <a:xfrm>
            <a:off x="180975" y="1212850"/>
            <a:ext cx="8820150" cy="5454650"/>
          </a:xfrm>
          <a:prstGeom prst="rect">
            <a:avLst/>
          </a:prstGeom>
          <a:solidFill>
            <a:srgbClr val="FFFFFF"/>
          </a:solidFill>
          <a:ln w="9525">
            <a:noFill/>
          </a:ln>
        </p:spPr>
        <p:txBody>
          <a:bodyPr wrap="square" anchor="t"/>
          <a:p>
            <a:pPr marL="342900" indent="-342900">
              <a:lnSpc>
                <a:spcPct val="90000"/>
              </a:lnSpc>
              <a:spcBef>
                <a:spcPct val="10000"/>
              </a:spcBef>
              <a:buClr>
                <a:schemeClr val="tx1"/>
              </a:buClr>
              <a:buFont typeface="Wingdings" panose="05000000000000000000" pitchFamily="2" charset="2"/>
              <a:buChar char="l"/>
            </a:pPr>
            <a:r>
              <a:rPr lang="zh-CN" altLang="en-US" sz="2800" b="1">
                <a:latin typeface="黑体" panose="02010609060101010101" charset="-122"/>
                <a:ea typeface="黑体" panose="02010609060101010101" charset="-122"/>
              </a:rPr>
              <a:t>参考角度：对感恩的理解，</a:t>
            </a: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分；联系文本谈认识，</a:t>
            </a: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分；联系实际进行分析，</a:t>
            </a: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分；行文思路、语言表达，</a:t>
            </a: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分。</a:t>
            </a:r>
            <a:endParaRPr lang="zh-CN" altLang="en-US" sz="2800" b="1">
              <a:latin typeface="黑体" panose="02010609060101010101" charset="-122"/>
              <a:ea typeface="黑体" panose="02010609060101010101" charset="-122"/>
            </a:endParaRPr>
          </a:p>
          <a:p>
            <a:pPr marL="342900" indent="-342900">
              <a:lnSpc>
                <a:spcPct val="90000"/>
              </a:lnSpc>
              <a:spcBef>
                <a:spcPct val="10000"/>
              </a:spcBef>
              <a:buClr>
                <a:schemeClr val="tx1"/>
              </a:buClr>
              <a:buFont typeface="Wingdings" panose="05000000000000000000" pitchFamily="2" charset="2"/>
              <a:buChar char="l"/>
            </a:pPr>
            <a:r>
              <a:rPr lang="zh-CN" altLang="en-US" sz="2800" b="1">
                <a:latin typeface="黑体" panose="02010609060101010101" charset="-122"/>
                <a:ea typeface="黑体" panose="02010609060101010101" charset="-122"/>
              </a:rPr>
              <a:t>示例：我们应该怀有感恩的心，并付诸行动。</a:t>
            </a:r>
            <a:endParaRPr lang="zh-CN" altLang="en-US" sz="2800" b="1">
              <a:latin typeface="黑体" panose="02010609060101010101" charset="-122"/>
              <a:ea typeface="黑体" panose="02010609060101010101" charset="-122"/>
            </a:endParaRPr>
          </a:p>
          <a:p>
            <a:pPr marL="342900" indent="-342900">
              <a:lnSpc>
                <a:spcPct val="90000"/>
              </a:lnSpc>
              <a:spcBef>
                <a:spcPct val="10000"/>
              </a:spcBef>
              <a:buClr>
                <a:schemeClr val="tx1"/>
              </a:buClr>
              <a:buFont typeface="Wingdings" panose="05000000000000000000" pitchFamily="2" charset="2"/>
              <a:buChar char="l"/>
            </a:pPr>
            <a:r>
              <a:rPr lang="zh-CN" altLang="en-US" sz="2800" b="1">
                <a:latin typeface="黑体" panose="02010609060101010101" charset="-122"/>
                <a:ea typeface="黑体" panose="02010609060101010101" charset="-122"/>
              </a:rPr>
              <a:t>（</a:t>
            </a:r>
            <a:r>
              <a:rPr lang="en-US" altLang="zh-CN" sz="2800" b="1">
                <a:latin typeface="黑体" panose="02010609060101010101" charset="-122"/>
                <a:ea typeface="黑体" panose="02010609060101010101" charset="-122"/>
              </a:rPr>
              <a:t>1</a:t>
            </a:r>
            <a:r>
              <a:rPr lang="zh-CN" altLang="en-US" sz="2800" b="1">
                <a:latin typeface="黑体" panose="02010609060101010101" charset="-122"/>
                <a:ea typeface="黑体" panose="02010609060101010101" charset="-122"/>
              </a:rPr>
              <a:t>）从斯塔弗的行动看，他为了感谢那位老人的好意，不说自己吃得非常饱，而说自己非常饥饿，以及随老人去吃饭，说明都是为了感恩对方，并有具体的行动。</a:t>
            </a:r>
            <a:endParaRPr lang="zh-CN" altLang="en-US" sz="2800" b="1">
              <a:latin typeface="黑体" panose="02010609060101010101" charset="-122"/>
              <a:ea typeface="黑体" panose="02010609060101010101" charset="-122"/>
            </a:endParaRPr>
          </a:p>
          <a:p>
            <a:pPr marL="342900" indent="-342900">
              <a:lnSpc>
                <a:spcPct val="90000"/>
              </a:lnSpc>
              <a:spcBef>
                <a:spcPct val="10000"/>
              </a:spcBef>
              <a:buClr>
                <a:schemeClr val="tx1"/>
              </a:buClr>
              <a:buFont typeface="Wingdings" panose="05000000000000000000" pitchFamily="2" charset="2"/>
              <a:buChar char="l"/>
            </a:pPr>
            <a:r>
              <a:rPr lang="zh-CN" altLang="en-US" sz="2800" b="1">
                <a:latin typeface="黑体" panose="02010609060101010101" charset="-122"/>
                <a:ea typeface="黑体" panose="02010609060101010101" charset="-122"/>
              </a:rPr>
              <a:t>（</a:t>
            </a: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）从老人行动看，他自己三天都没吃东西了，却为实现自己的愿望，为了感恩而请别人吃饭，这也说明把感恩付诸行动。</a:t>
            </a:r>
            <a:endParaRPr lang="zh-CN" altLang="en-US" sz="2800" b="1">
              <a:latin typeface="黑体" panose="02010609060101010101" charset="-122"/>
              <a:ea typeface="黑体" panose="02010609060101010101" charset="-122"/>
            </a:endParaRPr>
          </a:p>
          <a:p>
            <a:pPr marL="342900" indent="-342900">
              <a:lnSpc>
                <a:spcPct val="90000"/>
              </a:lnSpc>
              <a:spcBef>
                <a:spcPct val="10000"/>
              </a:spcBef>
              <a:buClr>
                <a:schemeClr val="tx1"/>
              </a:buClr>
              <a:buFont typeface="Wingdings" panose="05000000000000000000" pitchFamily="2" charset="2"/>
              <a:buChar char="l"/>
            </a:pPr>
            <a:r>
              <a:rPr lang="zh-CN" altLang="en-US" sz="2800" b="1">
                <a:latin typeface="黑体" panose="02010609060101010101" charset="-122"/>
                <a:ea typeface="黑体" panose="02010609060101010101" charset="-122"/>
              </a:rPr>
              <a:t>（</a:t>
            </a:r>
            <a:r>
              <a:rPr lang="en-US" altLang="zh-CN" sz="2800" b="1">
                <a:latin typeface="黑体" panose="02010609060101010101" charset="-122"/>
                <a:ea typeface="黑体" panose="02010609060101010101" charset="-122"/>
              </a:rPr>
              <a:t>3</a:t>
            </a:r>
            <a:r>
              <a:rPr lang="zh-CN" altLang="en-US" sz="2800" b="1">
                <a:latin typeface="黑体" panose="02010609060101010101" charset="-122"/>
                <a:ea typeface="黑体" panose="02010609060101010101" charset="-122"/>
              </a:rPr>
              <a:t>）在现实生活中，我们也应该这样去做（联系实际，言之有理）。</a:t>
            </a:r>
            <a:endParaRPr lang="zh-CN" altLang="en-US" sz="2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5219">
                                            <p:txEl>
                                              <p:charRg st="0" end="52"/>
                                            </p:txEl>
                                          </p:spTgt>
                                        </p:tgtEl>
                                        <p:attrNameLst>
                                          <p:attrName>style.visibility</p:attrName>
                                        </p:attrNameLst>
                                      </p:cBhvr>
                                      <p:to>
                                        <p:strVal val="visible"/>
                                      </p:to>
                                    </p:set>
                                    <p:animEffect transition="in" filter="blinds(horizontal)">
                                      <p:cBhvr>
                                        <p:cTn id="7" dur="500"/>
                                        <p:tgtEl>
                                          <p:spTgt spid="265219">
                                            <p:txEl>
                                              <p:charRg st="0" end="5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5219">
                                            <p:txEl>
                                              <p:charRg st="52" end="73"/>
                                            </p:txEl>
                                          </p:spTgt>
                                        </p:tgtEl>
                                        <p:attrNameLst>
                                          <p:attrName>style.visibility</p:attrName>
                                        </p:attrNameLst>
                                      </p:cBhvr>
                                      <p:to>
                                        <p:strVal val="visible"/>
                                      </p:to>
                                    </p:set>
                                    <p:animEffect transition="in" filter="blinds(horizontal)">
                                      <p:cBhvr>
                                        <p:cTn id="12" dur="500"/>
                                        <p:tgtEl>
                                          <p:spTgt spid="265219">
                                            <p:txEl>
                                              <p:charRg st="52" end="7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5219">
                                            <p:txEl>
                                              <p:charRg st="73" end="146"/>
                                            </p:txEl>
                                          </p:spTgt>
                                        </p:tgtEl>
                                        <p:attrNameLst>
                                          <p:attrName>style.visibility</p:attrName>
                                        </p:attrNameLst>
                                      </p:cBhvr>
                                      <p:to>
                                        <p:strVal val="visible"/>
                                      </p:to>
                                    </p:set>
                                    <p:animEffect transition="in" filter="blinds(horizontal)">
                                      <p:cBhvr>
                                        <p:cTn id="17" dur="500"/>
                                        <p:tgtEl>
                                          <p:spTgt spid="265219">
                                            <p:txEl>
                                              <p:charRg st="73" end="14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5219">
                                            <p:txEl>
                                              <p:charRg st="146" end="202"/>
                                            </p:txEl>
                                          </p:spTgt>
                                        </p:tgtEl>
                                        <p:attrNameLst>
                                          <p:attrName>style.visibility</p:attrName>
                                        </p:attrNameLst>
                                      </p:cBhvr>
                                      <p:to>
                                        <p:strVal val="visible"/>
                                      </p:to>
                                    </p:set>
                                    <p:animEffect transition="in" filter="blinds(horizontal)">
                                      <p:cBhvr>
                                        <p:cTn id="22" dur="500"/>
                                        <p:tgtEl>
                                          <p:spTgt spid="265219">
                                            <p:txEl>
                                              <p:charRg st="146" end="20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5219">
                                            <p:txEl>
                                              <p:charRg st="202" end="234"/>
                                            </p:txEl>
                                          </p:spTgt>
                                        </p:tgtEl>
                                        <p:attrNameLst>
                                          <p:attrName>style.visibility</p:attrName>
                                        </p:attrNameLst>
                                      </p:cBhvr>
                                      <p:to>
                                        <p:strVal val="visible"/>
                                      </p:to>
                                    </p:set>
                                    <p:animEffect transition="in" filter="blinds(horizontal)">
                                      <p:cBhvr>
                                        <p:cTn id="27" dur="500"/>
                                        <p:tgtEl>
                                          <p:spTgt spid="265219">
                                            <p:txEl>
                                              <p:charRg st="202" end="2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7265" name="标题 266241"/>
          <p:cNvSpPr/>
          <p:nvPr>
            <p:ph type="title"/>
          </p:nvPr>
        </p:nvSpPr>
        <p:spPr>
          <a:xfrm>
            <a:off x="457200" y="333375"/>
            <a:ext cx="8229600" cy="792163"/>
          </a:xfrm>
        </p:spPr>
        <p:txBody>
          <a:bodyPr anchor="ctr"/>
          <a:p>
            <a:r>
              <a:rPr lang="zh-CN" altLang="en-US" dirty="0"/>
              <a:t>详略</a:t>
            </a:r>
            <a:endParaRPr lang="zh-CN" altLang="en-US" dirty="0"/>
          </a:p>
        </p:txBody>
      </p:sp>
      <p:sp>
        <p:nvSpPr>
          <p:cNvPr id="266243" name="内容占位符 266242"/>
          <p:cNvSpPr/>
          <p:nvPr>
            <p:ph idx="1"/>
          </p:nvPr>
        </p:nvSpPr>
        <p:spPr>
          <a:xfrm>
            <a:off x="457200" y="909638"/>
            <a:ext cx="8229600" cy="5040312"/>
          </a:xfrm>
        </p:spPr>
        <p:txBody>
          <a:bodyPr anchor="t"/>
          <a:p>
            <a:pPr>
              <a:lnSpc>
                <a:spcPct val="80000"/>
              </a:lnSpc>
            </a:pPr>
            <a:r>
              <a:rPr lang="zh-CN" altLang="en-US" sz="3600" b="1" dirty="0"/>
              <a:t>1.主题</a:t>
            </a:r>
            <a:endParaRPr lang="zh-CN" altLang="en-US" sz="3600" b="1" dirty="0"/>
          </a:p>
          <a:p>
            <a:pPr lvl="1">
              <a:lnSpc>
                <a:spcPct val="80000"/>
              </a:lnSpc>
            </a:pPr>
            <a:r>
              <a:rPr lang="zh-CN" altLang="en-US" sz="3100" b="1" dirty="0"/>
              <a:t>与主题关系紧密——详</a:t>
            </a:r>
            <a:endParaRPr lang="zh-CN" altLang="en-US" sz="3100" b="1" dirty="0"/>
          </a:p>
          <a:p>
            <a:pPr lvl="1">
              <a:lnSpc>
                <a:spcPct val="80000"/>
              </a:lnSpc>
            </a:pPr>
            <a:r>
              <a:rPr lang="zh-CN" altLang="en-US" sz="3100" b="1" dirty="0"/>
              <a:t>与主题关系不紧——略</a:t>
            </a:r>
            <a:endParaRPr lang="zh-CN" altLang="en-US" sz="3100" b="1" dirty="0"/>
          </a:p>
          <a:p>
            <a:pPr lvl="1">
              <a:lnSpc>
                <a:spcPct val="80000"/>
              </a:lnSpc>
            </a:pPr>
            <a:r>
              <a:rPr lang="zh-CN" altLang="en-US" sz="3100" b="1" dirty="0"/>
              <a:t>与主题没有关系——不写</a:t>
            </a:r>
            <a:endParaRPr lang="zh-CN" altLang="en-US" sz="3100" b="1" dirty="0"/>
          </a:p>
          <a:p>
            <a:pPr>
              <a:lnSpc>
                <a:spcPct val="80000"/>
              </a:lnSpc>
            </a:pPr>
            <a:r>
              <a:rPr lang="zh-CN" altLang="en-US" sz="3600" b="1" dirty="0"/>
              <a:t>2.人物</a:t>
            </a:r>
            <a:endParaRPr lang="zh-CN" altLang="en-US" sz="3600" b="1" dirty="0"/>
          </a:p>
          <a:p>
            <a:pPr>
              <a:lnSpc>
                <a:spcPct val="80000"/>
              </a:lnSpc>
            </a:pPr>
            <a:r>
              <a:rPr lang="zh-CN" altLang="en-US" sz="3600" b="1" dirty="0"/>
              <a:t>3.情节节奏：快——略</a:t>
            </a:r>
            <a:endParaRPr lang="zh-CN" altLang="en-US" sz="3600" b="1" dirty="0"/>
          </a:p>
          <a:p>
            <a:pPr>
              <a:lnSpc>
                <a:spcPct val="80000"/>
              </a:lnSpc>
            </a:pPr>
            <a:r>
              <a:rPr lang="zh-CN" altLang="en-US" sz="3600" b="1" dirty="0"/>
              <a:t>                     慢——详</a:t>
            </a:r>
            <a:endParaRPr lang="zh-CN" altLang="en-US" sz="3600" b="1" dirty="0"/>
          </a:p>
          <a:p>
            <a:pPr>
              <a:lnSpc>
                <a:spcPct val="80000"/>
              </a:lnSpc>
            </a:pPr>
            <a:r>
              <a:rPr lang="zh-CN" altLang="en-US" sz="3600" b="1" dirty="0">
                <a:latin typeface="楷体_GB2312" panose="02010609030101010101" pitchFamily="1" charset="-122"/>
                <a:ea typeface="楷体_GB2312" panose="02010609030101010101" pitchFamily="1" charset="-122"/>
              </a:rPr>
              <a:t>《怪人》P11  T2</a:t>
            </a:r>
            <a:endParaRPr lang="zh-CN" altLang="en-US" sz="3600" b="1" dirty="0">
              <a:latin typeface="楷体_GB2312" panose="02010609030101010101" pitchFamily="1" charset="-122"/>
              <a:ea typeface="楷体_GB2312" panose="02010609030101010101" pitchFamily="1" charset="-122"/>
            </a:endParaRPr>
          </a:p>
          <a:p>
            <a:pPr>
              <a:lnSpc>
                <a:spcPct val="80000"/>
              </a:lnSpc>
            </a:pPr>
            <a:r>
              <a:rPr lang="zh-CN" altLang="en-US" sz="3600" b="1" dirty="0">
                <a:latin typeface="楷体_GB2312" panose="02010609030101010101" pitchFamily="1" charset="-122"/>
                <a:ea typeface="楷体_GB2312" panose="02010609030101010101" pitchFamily="1" charset="-122"/>
              </a:rPr>
              <a:t>《邮差先生》P13  T14</a:t>
            </a:r>
            <a:endParaRPr lang="zh-CN" altLang="en-US" sz="4000" b="1" dirty="0">
              <a:latin typeface="楷体_GB2312" panose="02010609030101010101" pitchFamily="1" charset="-122"/>
              <a:ea typeface="楷体_GB2312" panose="0201060903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43">
                                            <p:txEl>
                                              <p:charRg st="0" end="5"/>
                                            </p:txEl>
                                          </p:spTgt>
                                        </p:tgtEl>
                                        <p:attrNameLst>
                                          <p:attrName>style.visibility</p:attrName>
                                        </p:attrNameLst>
                                      </p:cBhvr>
                                      <p:to>
                                        <p:strVal val="visible"/>
                                      </p:to>
                                    </p:set>
                                    <p:animEffect transition="in" filter="blinds(horizontal)">
                                      <p:cBhvr>
                                        <p:cTn id="7" dur="500"/>
                                        <p:tgtEl>
                                          <p:spTgt spid="266243">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43">
                                            <p:txEl>
                                              <p:charRg st="5" end="16"/>
                                            </p:txEl>
                                          </p:spTgt>
                                        </p:tgtEl>
                                        <p:attrNameLst>
                                          <p:attrName>style.visibility</p:attrName>
                                        </p:attrNameLst>
                                      </p:cBhvr>
                                      <p:to>
                                        <p:strVal val="visible"/>
                                      </p:to>
                                    </p:set>
                                    <p:animEffect transition="in" filter="blinds(horizontal)">
                                      <p:cBhvr>
                                        <p:cTn id="12" dur="500"/>
                                        <p:tgtEl>
                                          <p:spTgt spid="266243">
                                            <p:txEl>
                                              <p:charRg st="5"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43">
                                            <p:txEl>
                                              <p:charRg st="16" end="27"/>
                                            </p:txEl>
                                          </p:spTgt>
                                        </p:tgtEl>
                                        <p:attrNameLst>
                                          <p:attrName>style.visibility</p:attrName>
                                        </p:attrNameLst>
                                      </p:cBhvr>
                                      <p:to>
                                        <p:strVal val="visible"/>
                                      </p:to>
                                    </p:set>
                                    <p:animEffect transition="in" filter="blinds(horizontal)">
                                      <p:cBhvr>
                                        <p:cTn id="17" dur="500"/>
                                        <p:tgtEl>
                                          <p:spTgt spid="266243">
                                            <p:txEl>
                                              <p:charRg st="16" end="2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243">
                                            <p:txEl>
                                              <p:charRg st="27" end="39"/>
                                            </p:txEl>
                                          </p:spTgt>
                                        </p:tgtEl>
                                        <p:attrNameLst>
                                          <p:attrName>style.visibility</p:attrName>
                                        </p:attrNameLst>
                                      </p:cBhvr>
                                      <p:to>
                                        <p:strVal val="visible"/>
                                      </p:to>
                                    </p:set>
                                    <p:animEffect transition="in" filter="blinds(horizontal)">
                                      <p:cBhvr>
                                        <p:cTn id="22" dur="500"/>
                                        <p:tgtEl>
                                          <p:spTgt spid="266243">
                                            <p:txEl>
                                              <p:charRg st="27" end="3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6243">
                                            <p:txEl>
                                              <p:charRg st="39" end="44"/>
                                            </p:txEl>
                                          </p:spTgt>
                                        </p:tgtEl>
                                        <p:attrNameLst>
                                          <p:attrName>style.visibility</p:attrName>
                                        </p:attrNameLst>
                                      </p:cBhvr>
                                      <p:to>
                                        <p:strVal val="visible"/>
                                      </p:to>
                                    </p:set>
                                    <p:animEffect transition="in" filter="blinds(horizontal)">
                                      <p:cBhvr>
                                        <p:cTn id="27" dur="500"/>
                                        <p:tgtEl>
                                          <p:spTgt spid="266243">
                                            <p:txEl>
                                              <p:charRg st="39" end="4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66243">
                                            <p:txEl>
                                              <p:charRg st="44" end="56"/>
                                            </p:txEl>
                                          </p:spTgt>
                                        </p:tgtEl>
                                        <p:attrNameLst>
                                          <p:attrName>style.visibility</p:attrName>
                                        </p:attrNameLst>
                                      </p:cBhvr>
                                      <p:to>
                                        <p:strVal val="visible"/>
                                      </p:to>
                                    </p:set>
                                    <p:animEffect transition="in" filter="blinds(horizontal)">
                                      <p:cBhvr>
                                        <p:cTn id="32" dur="500"/>
                                        <p:tgtEl>
                                          <p:spTgt spid="266243">
                                            <p:txEl>
                                              <p:charRg st="44" end="5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6243">
                                            <p:txEl>
                                              <p:charRg st="56" end="82"/>
                                            </p:txEl>
                                          </p:spTgt>
                                        </p:tgtEl>
                                        <p:attrNameLst>
                                          <p:attrName>style.visibility</p:attrName>
                                        </p:attrNameLst>
                                      </p:cBhvr>
                                      <p:to>
                                        <p:strVal val="visible"/>
                                      </p:to>
                                    </p:set>
                                    <p:animEffect transition="in" filter="blinds(horizontal)">
                                      <p:cBhvr>
                                        <p:cTn id="37" dur="500"/>
                                        <p:tgtEl>
                                          <p:spTgt spid="266243">
                                            <p:txEl>
                                              <p:charRg st="56" end="8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66243">
                                            <p:txEl>
                                              <p:charRg st="82" end="94"/>
                                            </p:txEl>
                                          </p:spTgt>
                                        </p:tgtEl>
                                        <p:attrNameLst>
                                          <p:attrName>style.visibility</p:attrName>
                                        </p:attrNameLst>
                                      </p:cBhvr>
                                      <p:to>
                                        <p:strVal val="visible"/>
                                      </p:to>
                                    </p:set>
                                    <p:animEffect transition="in" filter="blinds(horizontal)">
                                      <p:cBhvr>
                                        <p:cTn id="42" dur="500"/>
                                        <p:tgtEl>
                                          <p:spTgt spid="266243">
                                            <p:txEl>
                                              <p:charRg st="82" end="9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66243">
                                            <p:txEl>
                                              <p:charRg st="94" end="109"/>
                                            </p:txEl>
                                          </p:spTgt>
                                        </p:tgtEl>
                                        <p:attrNameLst>
                                          <p:attrName>style.visibility</p:attrName>
                                        </p:attrNameLst>
                                      </p:cBhvr>
                                      <p:to>
                                        <p:strVal val="visible"/>
                                      </p:to>
                                    </p:set>
                                    <p:animEffect transition="in" filter="blinds(horizontal)">
                                      <p:cBhvr>
                                        <p:cTn id="47" dur="500"/>
                                        <p:tgtEl>
                                          <p:spTgt spid="266243">
                                            <p:txEl>
                                              <p:charRg st="94"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09" name="文本占位符 221185"/>
          <p:cNvSpPr/>
          <p:nvPr>
            <p:ph idx="1"/>
          </p:nvPr>
        </p:nvSpPr>
        <p:spPr>
          <a:xfrm>
            <a:off x="98425" y="793750"/>
            <a:ext cx="8866188" cy="5588000"/>
          </a:xfrm>
          <a:solidFill>
            <a:srgbClr val="FFFFFF"/>
          </a:solidFill>
        </p:spPr>
        <p:txBody>
          <a:bodyPr anchor="t"/>
          <a:p>
            <a:pPr>
              <a:spcBef>
                <a:spcPct val="5000"/>
              </a:spcBef>
            </a:pPr>
            <a:r>
              <a:rPr lang="zh-CN" altLang="en-US" sz="3600" b="1" dirty="0"/>
              <a:t>4、语体色彩：口语、书面语……</a:t>
            </a:r>
            <a:endParaRPr lang="zh-CN" altLang="en-US" sz="3600" b="1" dirty="0"/>
          </a:p>
          <a:p>
            <a:pPr>
              <a:spcBef>
                <a:spcPct val="5000"/>
              </a:spcBef>
            </a:pPr>
            <a:r>
              <a:rPr lang="zh-CN" altLang="en-US" sz="3600" b="1" dirty="0"/>
              <a:t>5、感觉角度：视觉、听觉、嗅觉、触觉、心理感受等</a:t>
            </a:r>
            <a:endParaRPr lang="zh-CN" altLang="en-US" sz="3600" b="1" dirty="0"/>
          </a:p>
          <a:p>
            <a:pPr>
              <a:spcBef>
                <a:spcPct val="5000"/>
              </a:spcBef>
            </a:pPr>
            <a:r>
              <a:rPr lang="zh-CN" altLang="en-US" sz="3600" b="1" dirty="0"/>
              <a:t>6．整体的语言风格：平实、清新、华丽、幽默、辛辣、自然、简洁明快、含蓄深沉、寓庄于谐、口语化、生动形象、有地方色彩、富有情趣等等</a:t>
            </a:r>
            <a:endParaRPr lang="zh-CN" altLang="en-US" sz="3600" b="1" dirty="0"/>
          </a:p>
          <a:p>
            <a:pPr>
              <a:spcBef>
                <a:spcPct val="5000"/>
              </a:spcBef>
            </a:pPr>
            <a:r>
              <a:rPr lang="zh-CN" altLang="en-US" b="1" dirty="0">
                <a:hlinkClick r:id="rId1" action="ppaction://hlinksldjump"/>
              </a:rPr>
              <a:t>《日月行色》P1  T18</a:t>
            </a:r>
            <a:endParaRPr lang="zh-CN" altLang="en-US" sz="2800" b="1" dirty="0"/>
          </a:p>
          <a:p>
            <a:pPr>
              <a:spcBef>
                <a:spcPct val="5000"/>
              </a:spcBef>
            </a:pPr>
            <a:r>
              <a:rPr lang="zh-CN" altLang="en-US" b="1" dirty="0">
                <a:hlinkClick r:id="rId2" action="ppaction://hlinksldjump"/>
              </a:rPr>
              <a:t>《骆驼祥子》P6  T19</a:t>
            </a:r>
            <a:endParaRPr lang="zh-CN" altLang="en-US" b="1" dirty="0"/>
          </a:p>
          <a:p>
            <a:pPr>
              <a:spcBef>
                <a:spcPct val="5000"/>
              </a:spcBef>
            </a:pPr>
            <a:r>
              <a:rPr lang="zh-CN" altLang="en-US" b="1" dirty="0">
                <a:hlinkClick r:id="rId3" action="ppaction://hlinksldjump"/>
              </a:rPr>
              <a:t>《巴尔塔萨的一个奇特的下午》P10  T13</a:t>
            </a:r>
            <a:endParaRPr lang="zh-CN" altLang="en-US" b="1" dirty="0"/>
          </a:p>
        </p:txBody>
      </p:sp>
      <p:sp>
        <p:nvSpPr>
          <p:cNvPr id="222210" name="标题 221186"/>
          <p:cNvSpPr/>
          <p:nvPr>
            <p:ph type="title"/>
          </p:nvPr>
        </p:nvSpPr>
        <p:spPr>
          <a:xfrm>
            <a:off x="457200" y="117475"/>
            <a:ext cx="8229600" cy="863600"/>
          </a:xfrm>
        </p:spPr>
        <p:txBody>
          <a:bodyPr anchor="ctr"/>
          <a:p>
            <a:r>
              <a:rPr lang="zh-CN" altLang="en-US"/>
              <a:t>（二）叙述语言</a:t>
            </a:r>
            <a:endParaRPr lang="zh-CN" alt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8289" name="标题 267265"/>
          <p:cNvSpPr/>
          <p:nvPr>
            <p:ph type="title"/>
          </p:nvPr>
        </p:nvSpPr>
        <p:spPr>
          <a:xfrm>
            <a:off x="457200" y="333375"/>
            <a:ext cx="8229600" cy="720725"/>
          </a:xfrm>
        </p:spPr>
        <p:txBody>
          <a:bodyPr anchor="ctr"/>
          <a:p>
            <a:r>
              <a:rPr lang="zh-CN" altLang="en-US" sz="4000" dirty="0"/>
              <a:t>P11  《怪人》</a:t>
            </a:r>
            <a:endParaRPr lang="zh-CN" altLang="en-US" sz="4000" dirty="0"/>
          </a:p>
        </p:txBody>
      </p:sp>
      <p:sp>
        <p:nvSpPr>
          <p:cNvPr id="267267" name="内容占位符 267266"/>
          <p:cNvSpPr/>
          <p:nvPr>
            <p:ph idx="1"/>
          </p:nvPr>
        </p:nvSpPr>
        <p:spPr>
          <a:xfrm>
            <a:off x="127000" y="1127125"/>
            <a:ext cx="8901113" cy="5038725"/>
          </a:xfrm>
        </p:spPr>
        <p:txBody>
          <a:bodyPr anchor="t"/>
          <a:p>
            <a:pPr>
              <a:lnSpc>
                <a:spcPct val="90000"/>
              </a:lnSpc>
            </a:pPr>
            <a:r>
              <a:rPr lang="zh-CN" altLang="en-US" sz="3600" b="1" dirty="0"/>
              <a:t>(3)小说为什么对马乌罗“烙牛”的具体过程不着一字？请简要分析。(6分)</a:t>
            </a:r>
            <a:endParaRPr lang="zh-CN" altLang="en-US" sz="3600" b="1" dirty="0"/>
          </a:p>
          <a:p>
            <a:pPr>
              <a:lnSpc>
                <a:spcPct val="90000"/>
              </a:lnSpc>
            </a:pPr>
            <a:r>
              <a:rPr lang="zh-CN" altLang="en-US" sz="3600" b="1" dirty="0">
                <a:latin typeface="仿宋" panose="02010609060101010101" charset="-122"/>
                <a:ea typeface="仿宋" panose="02010609060101010101" charset="-122"/>
              </a:rPr>
              <a:t>①前文已对如何“烙牛"作了详尽细致的描写，此处不必重复；</a:t>
            </a:r>
            <a:endParaRPr lang="zh-CN" altLang="en-US" sz="3600" b="1" dirty="0">
              <a:latin typeface="仿宋" panose="02010609060101010101" charset="-122"/>
              <a:ea typeface="仿宋" panose="02010609060101010101" charset="-122"/>
            </a:endParaRPr>
          </a:p>
          <a:p>
            <a:pPr>
              <a:lnSpc>
                <a:spcPct val="90000"/>
              </a:lnSpc>
            </a:pPr>
            <a:r>
              <a:rPr lang="zh-CN" altLang="en-US" sz="3600" b="1" dirty="0">
                <a:latin typeface="仿宋" panose="02010609060101010101" charset="-122"/>
                <a:ea typeface="仿宋" panose="02010609060101010101" charset="-122"/>
              </a:rPr>
              <a:t>②塑造马乌罗形象的重心是后文“救童”一段，其“烙牛”仅是铺垫，应该略写；</a:t>
            </a:r>
            <a:endParaRPr lang="zh-CN" altLang="en-US" sz="3600" b="1" dirty="0">
              <a:latin typeface="仿宋" panose="02010609060101010101" charset="-122"/>
              <a:ea typeface="仿宋" panose="02010609060101010101" charset="-122"/>
            </a:endParaRPr>
          </a:p>
          <a:p>
            <a:pPr>
              <a:lnSpc>
                <a:spcPct val="90000"/>
              </a:lnSpc>
            </a:pPr>
            <a:r>
              <a:rPr lang="zh-CN" altLang="en-US" sz="3600" b="1" dirty="0">
                <a:latin typeface="仿宋" panose="02010609060101010101" charset="-122"/>
                <a:ea typeface="仿宋" panose="02010609060101010101" charset="-122"/>
              </a:rPr>
              <a:t>③可腾出笔墨来写平日的马乌罗，与前后文的紧张叙述形成对比，舒缓了节奏，使行文张弛有致。</a:t>
            </a:r>
            <a:endParaRPr lang="zh-CN" altLang="en-US" sz="3600" b="1" dirty="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7267">
                                            <p:txEl>
                                              <p:charRg st="37" end="66"/>
                                            </p:txEl>
                                          </p:spTgt>
                                        </p:tgtEl>
                                        <p:attrNameLst>
                                          <p:attrName>style.visibility</p:attrName>
                                        </p:attrNameLst>
                                      </p:cBhvr>
                                      <p:to>
                                        <p:strVal val="visible"/>
                                      </p:to>
                                    </p:set>
                                    <p:animEffect transition="in" filter="blinds(horizontal)">
                                      <p:cBhvr>
                                        <p:cTn id="7" dur="500"/>
                                        <p:tgtEl>
                                          <p:spTgt spid="267267">
                                            <p:txEl>
                                              <p:charRg st="37"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7267">
                                            <p:txEl>
                                              <p:charRg st="66" end="103"/>
                                            </p:txEl>
                                          </p:spTgt>
                                        </p:tgtEl>
                                        <p:attrNameLst>
                                          <p:attrName>style.visibility</p:attrName>
                                        </p:attrNameLst>
                                      </p:cBhvr>
                                      <p:to>
                                        <p:strVal val="visible"/>
                                      </p:to>
                                    </p:set>
                                    <p:animEffect transition="in" filter="blinds(horizontal)">
                                      <p:cBhvr>
                                        <p:cTn id="12" dur="500"/>
                                        <p:tgtEl>
                                          <p:spTgt spid="267267">
                                            <p:txEl>
                                              <p:charRg st="66" end="10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7267">
                                            <p:txEl>
                                              <p:charRg st="103" end="147"/>
                                            </p:txEl>
                                          </p:spTgt>
                                        </p:tgtEl>
                                        <p:attrNameLst>
                                          <p:attrName>style.visibility</p:attrName>
                                        </p:attrNameLst>
                                      </p:cBhvr>
                                      <p:to>
                                        <p:strVal val="visible"/>
                                      </p:to>
                                    </p:set>
                                    <p:animEffect transition="in" filter="blinds(horizontal)">
                                      <p:cBhvr>
                                        <p:cTn id="17" dur="500"/>
                                        <p:tgtEl>
                                          <p:spTgt spid="267267">
                                            <p:txEl>
                                              <p:charRg st="103"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9313" name="标题 268289"/>
          <p:cNvSpPr/>
          <p:nvPr>
            <p:ph type="title"/>
          </p:nvPr>
        </p:nvSpPr>
        <p:spPr>
          <a:xfrm>
            <a:off x="457200" y="119063"/>
            <a:ext cx="8229600" cy="792162"/>
          </a:xfrm>
        </p:spPr>
        <p:txBody>
          <a:bodyPr anchor="ctr"/>
          <a:p>
            <a:r>
              <a:rPr lang="zh-CN" altLang="en-US" dirty="0"/>
              <a:t>P13  《邮差先生》</a:t>
            </a:r>
            <a:endParaRPr lang="zh-CN" altLang="en-US" dirty="0"/>
          </a:p>
        </p:txBody>
      </p:sp>
      <p:sp>
        <p:nvSpPr>
          <p:cNvPr id="268291" name="内容占位符 268290"/>
          <p:cNvSpPr/>
          <p:nvPr>
            <p:ph idx="1"/>
          </p:nvPr>
        </p:nvSpPr>
        <p:spPr>
          <a:xfrm>
            <a:off x="314325" y="836613"/>
            <a:ext cx="8651875" cy="5545137"/>
          </a:xfrm>
          <a:solidFill>
            <a:srgbClr val="FFFFFF"/>
          </a:solidFill>
        </p:spPr>
        <p:txBody>
          <a:bodyPr anchor="t"/>
          <a:p>
            <a:pPr>
              <a:lnSpc>
                <a:spcPct val="90000"/>
              </a:lnSpc>
            </a:pPr>
            <a:r>
              <a:rPr lang="en-US" altLang="zh-CN" sz="2800" b="1"/>
              <a:t>14</a:t>
            </a:r>
            <a:r>
              <a:rPr lang="zh-CN" altLang="en-US" sz="2800" b="1"/>
              <a:t>．作品叙述舒缓，没有太强的故事性，这样写对表现小说的内容有什么作用</a:t>
            </a:r>
            <a:r>
              <a:rPr lang="en-US" altLang="zh-CN" sz="2800" b="1"/>
              <a:t>?</a:t>
            </a:r>
            <a:r>
              <a:rPr lang="zh-CN" altLang="en-US" sz="2800" b="1"/>
              <a:t>试作探究。（</a:t>
            </a:r>
            <a:r>
              <a:rPr lang="en-US" altLang="zh-CN" sz="2800" b="1"/>
              <a:t>6</a:t>
            </a:r>
            <a:r>
              <a:rPr lang="zh-CN" altLang="en-US" sz="2800" b="1"/>
              <a:t>分）</a:t>
            </a:r>
            <a:endParaRPr lang="zh-CN" altLang="en-US" sz="2800" b="1"/>
          </a:p>
          <a:p>
            <a:pPr>
              <a:lnSpc>
                <a:spcPct val="90000"/>
              </a:lnSpc>
            </a:pPr>
            <a:r>
              <a:rPr lang="en-US" altLang="zh-CN" sz="2800" b="1">
                <a:latin typeface="仿宋" panose="02010609060101010101" charset="-122"/>
                <a:ea typeface="仿宋" panose="02010609060101010101" charset="-122"/>
              </a:rPr>
              <a:t>①</a:t>
            </a:r>
            <a:r>
              <a:rPr lang="zh-CN" altLang="en-US" sz="2800" b="1">
                <a:latin typeface="仿宋" panose="02010609060101010101" charset="-122"/>
                <a:ea typeface="仿宋" panose="02010609060101010101" charset="-122"/>
              </a:rPr>
              <a:t>叙述舒缓，表现出小城人们的生活之态，祥和与安宁；</a:t>
            </a:r>
            <a:endParaRPr lang="zh-CN" altLang="en-US" sz="2800" b="1">
              <a:latin typeface="仿宋" panose="02010609060101010101" charset="-122"/>
              <a:ea typeface="仿宋" panose="02010609060101010101" charset="-122"/>
            </a:endParaRPr>
          </a:p>
          <a:p>
            <a:pPr>
              <a:lnSpc>
                <a:spcPct val="90000"/>
              </a:lnSpc>
            </a:pPr>
            <a:r>
              <a:rPr lang="en-US" altLang="zh-CN" sz="2800" b="1">
                <a:latin typeface="仿宋" panose="02010609060101010101" charset="-122"/>
                <a:ea typeface="仿宋" panose="02010609060101010101" charset="-122"/>
              </a:rPr>
              <a:t>②</a:t>
            </a:r>
            <a:r>
              <a:rPr lang="zh-CN" altLang="en-US" sz="2800" b="1">
                <a:latin typeface="仿宋" panose="02010609060101010101" charset="-122"/>
                <a:ea typeface="仿宋" panose="02010609060101010101" charset="-122"/>
              </a:rPr>
              <a:t>没有太强的故事性，表现邮差先生常年如一日地这么工作这么送信，没有惊心动魄，以平凡的工作来表现他的人格美，表达作者对他的赞美之情。</a:t>
            </a:r>
            <a:endParaRPr lang="zh-CN" altLang="en-US" sz="2800" b="1">
              <a:latin typeface="仿宋" panose="02010609060101010101" charset="-122"/>
              <a:ea typeface="仿宋" panose="02010609060101010101" charset="-122"/>
            </a:endParaRPr>
          </a:p>
          <a:p>
            <a:pPr>
              <a:lnSpc>
                <a:spcPct val="90000"/>
              </a:lnSpc>
            </a:pPr>
            <a:r>
              <a:rPr lang="en-US" altLang="zh-CN" sz="2800" b="1">
                <a:latin typeface="仿宋" panose="02010609060101010101" charset="-122"/>
                <a:ea typeface="仿宋" panose="02010609060101010101" charset="-122"/>
              </a:rPr>
              <a:t>③</a:t>
            </a:r>
            <a:r>
              <a:rPr lang="zh-CN" altLang="en-US" sz="2800" b="1">
                <a:latin typeface="仿宋" panose="02010609060101010101" charset="-122"/>
                <a:ea typeface="仿宋" panose="02010609060101010101" charset="-122"/>
              </a:rPr>
              <a:t>展现在历史大背景（日本侵华战争）下的没有硝烟只有祥和与宁静的画面，表达作者对和平安宁的生活的向往之情和不愿看到这种生活被打破的意愿。</a:t>
            </a:r>
            <a:endParaRPr lang="zh-CN" altLang="en-US" sz="2800" b="1">
              <a:latin typeface="仿宋" panose="02010609060101010101" charset="-122"/>
              <a:ea typeface="仿宋" panose="02010609060101010101" charset="-122"/>
            </a:endParaRPr>
          </a:p>
          <a:p>
            <a:pPr>
              <a:lnSpc>
                <a:spcPct val="90000"/>
              </a:lnSpc>
            </a:pPr>
            <a:r>
              <a:rPr lang="zh-CN" altLang="en-US" sz="2800" b="1">
                <a:latin typeface="仿宋" panose="02010609060101010101" charset="-122"/>
                <a:ea typeface="仿宋" panose="02010609060101010101" charset="-122"/>
              </a:rPr>
              <a:t>答案：有助于刻画邮差这一形象特征：经历平常，性格平和，行事从容；也有助于表现小城惯常的生活状态；淡化了情节，有助于形成作品的抒情风格。</a:t>
            </a:r>
            <a:endParaRPr lang="zh-CN" altLang="en-US" sz="28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8291">
                                            <p:txEl>
                                              <p:charRg st="46" end="72"/>
                                            </p:txEl>
                                          </p:spTgt>
                                        </p:tgtEl>
                                        <p:attrNameLst>
                                          <p:attrName>style.visibility</p:attrName>
                                        </p:attrNameLst>
                                      </p:cBhvr>
                                      <p:to>
                                        <p:strVal val="visible"/>
                                      </p:to>
                                    </p:set>
                                    <p:animEffect transition="in" filter="blinds(horizontal)">
                                      <p:cBhvr>
                                        <p:cTn id="7" dur="500"/>
                                        <p:tgtEl>
                                          <p:spTgt spid="268291">
                                            <p:txEl>
                                              <p:charRg st="46"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8291">
                                            <p:txEl>
                                              <p:charRg st="72" end="138"/>
                                            </p:txEl>
                                          </p:spTgt>
                                        </p:tgtEl>
                                        <p:attrNameLst>
                                          <p:attrName>style.visibility</p:attrName>
                                        </p:attrNameLst>
                                      </p:cBhvr>
                                      <p:to>
                                        <p:strVal val="visible"/>
                                      </p:to>
                                    </p:set>
                                    <p:animEffect transition="in" filter="blinds(horizontal)">
                                      <p:cBhvr>
                                        <p:cTn id="12" dur="500"/>
                                        <p:tgtEl>
                                          <p:spTgt spid="268291">
                                            <p:txEl>
                                              <p:charRg st="72" end="13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8291">
                                            <p:txEl>
                                              <p:charRg st="138" end="206"/>
                                            </p:txEl>
                                          </p:spTgt>
                                        </p:tgtEl>
                                        <p:attrNameLst>
                                          <p:attrName>style.visibility</p:attrName>
                                        </p:attrNameLst>
                                      </p:cBhvr>
                                      <p:to>
                                        <p:strVal val="visible"/>
                                      </p:to>
                                    </p:set>
                                    <p:animEffect transition="in" filter="blinds(horizontal)">
                                      <p:cBhvr>
                                        <p:cTn id="17" dur="500"/>
                                        <p:tgtEl>
                                          <p:spTgt spid="268291">
                                            <p:txEl>
                                              <p:charRg st="138" end="20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8291">
                                            <p:txEl>
                                              <p:charRg st="206" end="274"/>
                                            </p:txEl>
                                          </p:spTgt>
                                        </p:tgtEl>
                                        <p:attrNameLst>
                                          <p:attrName>style.visibility</p:attrName>
                                        </p:attrNameLst>
                                      </p:cBhvr>
                                      <p:to>
                                        <p:strVal val="visible"/>
                                      </p:to>
                                    </p:set>
                                    <p:animEffect transition="in" filter="blinds(horizontal)">
                                      <p:cBhvr>
                                        <p:cTn id="22" dur="500"/>
                                        <p:tgtEl>
                                          <p:spTgt spid="268291">
                                            <p:txEl>
                                              <p:charRg st="206" end="2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0337" name="标题 269313"/>
          <p:cNvSpPr/>
          <p:nvPr>
            <p:ph type="title"/>
          </p:nvPr>
        </p:nvSpPr>
        <p:spPr>
          <a:xfrm>
            <a:off x="457200" y="333375"/>
            <a:ext cx="8229600" cy="863600"/>
          </a:xfrm>
        </p:spPr>
        <p:txBody>
          <a:bodyPr anchor="ctr"/>
          <a:p>
            <a:r>
              <a:rPr lang="zh-CN" altLang="en-US" dirty="0"/>
              <a:t>结局的原因</a:t>
            </a:r>
            <a:endParaRPr lang="zh-CN" altLang="en-US" dirty="0"/>
          </a:p>
        </p:txBody>
      </p:sp>
      <p:sp>
        <p:nvSpPr>
          <p:cNvPr id="269315" name="内容占位符 269314"/>
          <p:cNvSpPr/>
          <p:nvPr>
            <p:ph idx="1"/>
          </p:nvPr>
        </p:nvSpPr>
        <p:spPr>
          <a:xfrm>
            <a:off x="457200" y="1196975"/>
            <a:ext cx="8229600" cy="4752975"/>
          </a:xfrm>
        </p:spPr>
        <p:txBody>
          <a:bodyPr anchor="t"/>
          <a:p>
            <a:r>
              <a:rPr lang="zh-CN" altLang="en-US" sz="3600" b="1" dirty="0"/>
              <a:t>1.人物（主要）的性格</a:t>
            </a:r>
            <a:endParaRPr lang="zh-CN" altLang="en-US" sz="3600" b="1" dirty="0"/>
          </a:p>
          <a:p>
            <a:r>
              <a:rPr lang="zh-CN" altLang="en-US" sz="3600" b="1" dirty="0"/>
              <a:t>2.情节发展的必然和合理性</a:t>
            </a:r>
            <a:endParaRPr lang="zh-CN" altLang="en-US" sz="3600" b="1" dirty="0"/>
          </a:p>
          <a:p>
            <a:r>
              <a:rPr lang="zh-CN" altLang="en-US" sz="3600" b="1" dirty="0"/>
              <a:t>2.环境（外在）、故事背景</a:t>
            </a:r>
            <a:endParaRPr lang="zh-CN" altLang="en-US" sz="3600" b="1" dirty="0"/>
          </a:p>
          <a:p>
            <a:r>
              <a:rPr lang="zh-CN" altLang="en-US" sz="3600" b="1" dirty="0"/>
              <a:t>《雷雨》——命运悲剧</a:t>
            </a:r>
            <a:endParaRPr lang="zh-CN" altLang="en-US" sz="3600" b="1" dirty="0"/>
          </a:p>
          <a:p>
            <a:r>
              <a:rPr lang="zh-CN" altLang="en-US" sz="3600" b="1" dirty="0"/>
              <a:t>林冲——性格悲剧</a:t>
            </a:r>
            <a:endParaRPr lang="zh-CN" altLang="en-US" sz="3600" b="1" dirty="0"/>
          </a:p>
          <a:p>
            <a:r>
              <a:rPr lang="zh-CN" altLang="en-US" sz="3600" b="1" dirty="0"/>
              <a:t>项羽——性格悲剧</a:t>
            </a:r>
            <a:endParaRPr lang="zh-CN" altLang="en-US" sz="3600" b="1" dirty="0"/>
          </a:p>
          <a:p>
            <a:r>
              <a:rPr lang="zh-CN" altLang="en-US" sz="3600" b="1" dirty="0"/>
              <a:t>《双琴祭》P13  T14</a:t>
            </a:r>
            <a:endParaRPr lang="zh-CN" altLang="en-US" sz="36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9315">
                                            <p:txEl>
                                              <p:charRg st="0" end="12"/>
                                            </p:txEl>
                                          </p:spTgt>
                                        </p:tgtEl>
                                        <p:attrNameLst>
                                          <p:attrName>style.visibility</p:attrName>
                                        </p:attrNameLst>
                                      </p:cBhvr>
                                      <p:to>
                                        <p:strVal val="visible"/>
                                      </p:to>
                                    </p:set>
                                    <p:animEffect transition="in" filter="blinds(horizontal)">
                                      <p:cBhvr>
                                        <p:cTn id="7" dur="500"/>
                                        <p:tgtEl>
                                          <p:spTgt spid="269315">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9315">
                                            <p:txEl>
                                              <p:charRg st="12" end="26"/>
                                            </p:txEl>
                                          </p:spTgt>
                                        </p:tgtEl>
                                        <p:attrNameLst>
                                          <p:attrName>style.visibility</p:attrName>
                                        </p:attrNameLst>
                                      </p:cBhvr>
                                      <p:to>
                                        <p:strVal val="visible"/>
                                      </p:to>
                                    </p:set>
                                    <p:animEffect transition="in" filter="blinds(horizontal)">
                                      <p:cBhvr>
                                        <p:cTn id="12" dur="500"/>
                                        <p:tgtEl>
                                          <p:spTgt spid="269315">
                                            <p:txEl>
                                              <p:charRg st="12"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9315">
                                            <p:txEl>
                                              <p:charRg st="26" end="40"/>
                                            </p:txEl>
                                          </p:spTgt>
                                        </p:tgtEl>
                                        <p:attrNameLst>
                                          <p:attrName>style.visibility</p:attrName>
                                        </p:attrNameLst>
                                      </p:cBhvr>
                                      <p:to>
                                        <p:strVal val="visible"/>
                                      </p:to>
                                    </p:set>
                                    <p:animEffect transition="in" filter="blinds(horizontal)">
                                      <p:cBhvr>
                                        <p:cTn id="17" dur="500"/>
                                        <p:tgtEl>
                                          <p:spTgt spid="269315">
                                            <p:txEl>
                                              <p:charRg st="26" end="4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9315">
                                            <p:txEl>
                                              <p:charRg st="40" end="51"/>
                                            </p:txEl>
                                          </p:spTgt>
                                        </p:tgtEl>
                                        <p:attrNameLst>
                                          <p:attrName>style.visibility</p:attrName>
                                        </p:attrNameLst>
                                      </p:cBhvr>
                                      <p:to>
                                        <p:strVal val="visible"/>
                                      </p:to>
                                    </p:set>
                                    <p:animEffect transition="in" filter="blinds(horizontal)">
                                      <p:cBhvr>
                                        <p:cTn id="22" dur="500"/>
                                        <p:tgtEl>
                                          <p:spTgt spid="269315">
                                            <p:txEl>
                                              <p:charRg st="40" end="5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9315">
                                            <p:txEl>
                                              <p:charRg st="51" end="60"/>
                                            </p:txEl>
                                          </p:spTgt>
                                        </p:tgtEl>
                                        <p:attrNameLst>
                                          <p:attrName>style.visibility</p:attrName>
                                        </p:attrNameLst>
                                      </p:cBhvr>
                                      <p:to>
                                        <p:strVal val="visible"/>
                                      </p:to>
                                    </p:set>
                                    <p:animEffect transition="in" filter="blinds(horizontal)">
                                      <p:cBhvr>
                                        <p:cTn id="27" dur="500"/>
                                        <p:tgtEl>
                                          <p:spTgt spid="269315">
                                            <p:txEl>
                                              <p:charRg st="51" end="6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69315">
                                            <p:txEl>
                                              <p:charRg st="60" end="69"/>
                                            </p:txEl>
                                          </p:spTgt>
                                        </p:tgtEl>
                                        <p:attrNameLst>
                                          <p:attrName>style.visibility</p:attrName>
                                        </p:attrNameLst>
                                      </p:cBhvr>
                                      <p:to>
                                        <p:strVal val="visible"/>
                                      </p:to>
                                    </p:set>
                                    <p:animEffect transition="in" filter="blinds(horizontal)">
                                      <p:cBhvr>
                                        <p:cTn id="32" dur="500"/>
                                        <p:tgtEl>
                                          <p:spTgt spid="269315">
                                            <p:txEl>
                                              <p:charRg st="60" end="6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9315">
                                            <p:txEl>
                                              <p:charRg st="69" end="83"/>
                                            </p:txEl>
                                          </p:spTgt>
                                        </p:tgtEl>
                                        <p:attrNameLst>
                                          <p:attrName>style.visibility</p:attrName>
                                        </p:attrNameLst>
                                      </p:cBhvr>
                                      <p:to>
                                        <p:strVal val="visible"/>
                                      </p:to>
                                    </p:set>
                                    <p:animEffect transition="in" filter="blinds(horizontal)">
                                      <p:cBhvr>
                                        <p:cTn id="37" dur="500"/>
                                        <p:tgtEl>
                                          <p:spTgt spid="269315">
                                            <p:txEl>
                                              <p:charRg st="69"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1361" name="标题 270337"/>
          <p:cNvSpPr/>
          <p:nvPr>
            <p:ph type="title"/>
          </p:nvPr>
        </p:nvSpPr>
        <p:spPr>
          <a:xfrm>
            <a:off x="457200" y="333375"/>
            <a:ext cx="8229600" cy="792163"/>
          </a:xfrm>
        </p:spPr>
        <p:txBody>
          <a:bodyPr anchor="ctr"/>
          <a:p>
            <a:r>
              <a:rPr lang="zh-CN" altLang="en-US" dirty="0"/>
              <a:t>P13  《双琴祭》</a:t>
            </a:r>
            <a:endParaRPr lang="zh-CN" altLang="en-US" dirty="0"/>
          </a:p>
        </p:txBody>
      </p:sp>
      <p:sp>
        <p:nvSpPr>
          <p:cNvPr id="270339" name="内容占位符 270338"/>
          <p:cNvSpPr/>
          <p:nvPr>
            <p:ph idx="1"/>
          </p:nvPr>
        </p:nvSpPr>
        <p:spPr>
          <a:xfrm>
            <a:off x="314325" y="1125538"/>
            <a:ext cx="8507413" cy="4824412"/>
          </a:xfrm>
        </p:spPr>
        <p:txBody>
          <a:bodyPr anchor="t"/>
          <a:p>
            <a:r>
              <a:rPr lang="en-US" altLang="zh-CN" b="1"/>
              <a:t>14 </a:t>
            </a:r>
            <a:r>
              <a:rPr lang="zh-CN" altLang="en-US" b="1"/>
              <a:t>．小说的结局是悲剧性的。造成悲剧的外在原因有哪些？请简述。（</a:t>
            </a:r>
            <a:r>
              <a:rPr lang="en-US" altLang="zh-CN" b="1"/>
              <a:t>4</a:t>
            </a:r>
            <a:r>
              <a:rPr lang="zh-CN" altLang="en-US" b="1"/>
              <a:t>分）</a:t>
            </a:r>
            <a:endParaRPr lang="zh-CN" altLang="en-US" b="1"/>
          </a:p>
          <a:p>
            <a:r>
              <a:rPr lang="en-US" altLang="zh-CN" b="1">
                <a:latin typeface="仿宋" panose="02010609060101010101" charset="-122"/>
                <a:ea typeface="仿宋" panose="02010609060101010101" charset="-122"/>
              </a:rPr>
              <a:t>①“</a:t>
            </a:r>
            <a:r>
              <a:rPr lang="zh-CN" altLang="en-US" b="1">
                <a:latin typeface="仿宋" panose="02010609060101010101" charset="-122"/>
                <a:ea typeface="仿宋" panose="02010609060101010101" charset="-122"/>
              </a:rPr>
              <a:t>世人”妄评两位演奏家演技的高低；</a:t>
            </a:r>
            <a:endParaRPr lang="zh-CN" altLang="en-US" b="1">
              <a:latin typeface="仿宋" panose="02010609060101010101" charset="-122"/>
              <a:ea typeface="仿宋" panose="02010609060101010101" charset="-122"/>
            </a:endParaRPr>
          </a:p>
          <a:p>
            <a:r>
              <a:rPr lang="en-US" altLang="zh-CN" b="1">
                <a:latin typeface="仿宋" panose="02010609060101010101" charset="-122"/>
                <a:ea typeface="仿宋" panose="02010609060101010101" charset="-122"/>
              </a:rPr>
              <a:t>②“</a:t>
            </a:r>
            <a:r>
              <a:rPr lang="zh-CN" altLang="en-US" b="1">
                <a:latin typeface="仿宋" panose="02010609060101010101" charset="-122"/>
                <a:ea typeface="仿宋" panose="02010609060101010101" charset="-122"/>
              </a:rPr>
              <a:t>传媒”对世人的各种评论推波助澜；</a:t>
            </a:r>
            <a:endParaRPr lang="zh-CN" altLang="en-US" b="1">
              <a:latin typeface="仿宋" panose="02010609060101010101" charset="-122"/>
              <a:ea typeface="仿宋" panose="02010609060101010101" charset="-122"/>
            </a:endParaRPr>
          </a:p>
          <a:p>
            <a:r>
              <a:rPr lang="en-US" altLang="zh-CN" b="1">
                <a:latin typeface="仿宋" panose="02010609060101010101" charset="-122"/>
                <a:ea typeface="仿宋" panose="02010609060101010101" charset="-122"/>
              </a:rPr>
              <a:t>③“</a:t>
            </a:r>
            <a:r>
              <a:rPr lang="zh-CN" altLang="en-US" b="1">
                <a:latin typeface="仿宋" panose="02010609060101010101" charset="-122"/>
                <a:ea typeface="仿宋" panose="02010609060101010101" charset="-122"/>
              </a:rPr>
              <a:t>别人”嫉恨两位演奏家合奏的珠联璧合；</a:t>
            </a:r>
            <a:endParaRPr lang="zh-CN" altLang="en-US" b="1">
              <a:latin typeface="仿宋" panose="02010609060101010101" charset="-122"/>
              <a:ea typeface="仿宋" panose="02010609060101010101" charset="-122"/>
            </a:endParaRPr>
          </a:p>
          <a:p>
            <a:r>
              <a:rPr lang="en-US" altLang="zh-CN" b="1">
                <a:latin typeface="仿宋" panose="02010609060101010101" charset="-122"/>
                <a:ea typeface="仿宋" panose="02010609060101010101" charset="-122"/>
              </a:rPr>
              <a:t>④“</a:t>
            </a:r>
            <a:r>
              <a:rPr lang="zh-CN" altLang="en-US" b="1">
                <a:latin typeface="仿宋" panose="02010609060101010101" charset="-122"/>
                <a:ea typeface="仿宋" panose="02010609060101010101" charset="-122"/>
              </a:rPr>
              <a:t>世人”将悲剧归罪于活着的演奏家</a:t>
            </a:r>
            <a:r>
              <a:rPr lang="zh-CN" altLang="en-US" b="1"/>
              <a:t>。</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0339">
                                            <p:txEl>
                                              <p:charRg st="37" end="56"/>
                                            </p:txEl>
                                          </p:spTgt>
                                        </p:tgtEl>
                                        <p:attrNameLst>
                                          <p:attrName>style.visibility</p:attrName>
                                        </p:attrNameLst>
                                      </p:cBhvr>
                                      <p:to>
                                        <p:strVal val="visible"/>
                                      </p:to>
                                    </p:set>
                                    <p:animEffect transition="in" filter="blinds(horizontal)">
                                      <p:cBhvr>
                                        <p:cTn id="7" dur="500"/>
                                        <p:tgtEl>
                                          <p:spTgt spid="270339">
                                            <p:txEl>
                                              <p:charRg st="37" end="5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0339">
                                            <p:txEl>
                                              <p:charRg st="56" end="75"/>
                                            </p:txEl>
                                          </p:spTgt>
                                        </p:tgtEl>
                                        <p:attrNameLst>
                                          <p:attrName>style.visibility</p:attrName>
                                        </p:attrNameLst>
                                      </p:cBhvr>
                                      <p:to>
                                        <p:strVal val="visible"/>
                                      </p:to>
                                    </p:set>
                                    <p:animEffect transition="in" filter="blinds(horizontal)">
                                      <p:cBhvr>
                                        <p:cTn id="12" dur="500"/>
                                        <p:tgtEl>
                                          <p:spTgt spid="270339">
                                            <p:txEl>
                                              <p:charRg st="56" end="7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0339">
                                            <p:txEl>
                                              <p:charRg st="75" end="96"/>
                                            </p:txEl>
                                          </p:spTgt>
                                        </p:tgtEl>
                                        <p:attrNameLst>
                                          <p:attrName>style.visibility</p:attrName>
                                        </p:attrNameLst>
                                      </p:cBhvr>
                                      <p:to>
                                        <p:strVal val="visible"/>
                                      </p:to>
                                    </p:set>
                                    <p:animEffect transition="in" filter="blinds(horizontal)">
                                      <p:cBhvr>
                                        <p:cTn id="17" dur="500"/>
                                        <p:tgtEl>
                                          <p:spTgt spid="270339">
                                            <p:txEl>
                                              <p:charRg st="75" end="9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70339">
                                            <p:txEl>
                                              <p:charRg st="96" end="115"/>
                                            </p:txEl>
                                          </p:spTgt>
                                        </p:tgtEl>
                                        <p:attrNameLst>
                                          <p:attrName>style.visibility</p:attrName>
                                        </p:attrNameLst>
                                      </p:cBhvr>
                                      <p:to>
                                        <p:strVal val="visible"/>
                                      </p:to>
                                    </p:set>
                                    <p:animEffect transition="in" filter="blinds(horizontal)">
                                      <p:cBhvr>
                                        <p:cTn id="22" dur="500"/>
                                        <p:tgtEl>
                                          <p:spTgt spid="270339">
                                            <p:txEl>
                                              <p:charRg st="96"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2385" name="标题 271361"/>
          <p:cNvSpPr/>
          <p:nvPr>
            <p:ph type="title"/>
          </p:nvPr>
        </p:nvSpPr>
        <p:spPr/>
        <p:txBody>
          <a:bodyPr anchor="ctr"/>
          <a:p>
            <a:r>
              <a:rPr lang="zh-CN" altLang="en-US" dirty="0"/>
              <a:t>情节发展会不会改变</a:t>
            </a:r>
            <a:endParaRPr lang="zh-CN" altLang="en-US" dirty="0"/>
          </a:p>
        </p:txBody>
      </p:sp>
      <p:sp>
        <p:nvSpPr>
          <p:cNvPr id="272386" name="文本占位符 271362"/>
          <p:cNvSpPr/>
          <p:nvPr>
            <p:ph idx="1"/>
          </p:nvPr>
        </p:nvSpPr>
        <p:spPr>
          <a:xfrm>
            <a:off x="457200" y="1341438"/>
            <a:ext cx="8229600" cy="4608512"/>
          </a:xfrm>
        </p:spPr>
        <p:txBody>
          <a:bodyPr anchor="t"/>
          <a:p>
            <a:r>
              <a:rPr lang="zh-CN" altLang="en-US" sz="3600" b="1" dirty="0"/>
              <a:t>P11 《晚秋》</a:t>
            </a:r>
            <a:endParaRPr lang="zh-CN" altLang="en-US" sz="4000" b="1" dirty="0"/>
          </a:p>
          <a:p>
            <a:r>
              <a:rPr lang="zh-CN" altLang="en-US" sz="3600" b="1" dirty="0"/>
              <a:t>18.小说的高潮是中年男人捡走了小包。如果这个人物没有出现，瓦萨卡会不会将小包据为己有？为什么？请结合全文说明理由。（7分）</a:t>
            </a:r>
            <a:endParaRPr lang="zh-CN" altLang="en-US" sz="3600" b="1"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3409" name="文本占位符 272385"/>
          <p:cNvSpPr/>
          <p:nvPr>
            <p:ph idx="1"/>
          </p:nvPr>
        </p:nvSpPr>
        <p:spPr>
          <a:xfrm>
            <a:off x="457200" y="549275"/>
            <a:ext cx="8229600" cy="5400675"/>
          </a:xfrm>
        </p:spPr>
        <p:txBody>
          <a:bodyPr anchor="t"/>
          <a:p>
            <a:r>
              <a:rPr lang="zh-CN" altLang="en-US" b="1" dirty="0">
                <a:latin typeface="仿宋" panose="02010609060101010101" charset="-122"/>
                <a:ea typeface="仿宋" panose="02010609060101010101" charset="-122"/>
              </a:rPr>
              <a:t>示例一：瓦萨卡不会将这个包据为己有。1分</a:t>
            </a:r>
            <a:endParaRPr lang="zh-CN" altLang="en-US" b="1" dirty="0">
              <a:latin typeface="仿宋" panose="02010609060101010101" charset="-122"/>
              <a:ea typeface="仿宋" panose="02010609060101010101" charset="-122"/>
            </a:endParaRPr>
          </a:p>
          <a:p>
            <a:r>
              <a:rPr lang="zh-CN" altLang="en-US" b="1" dirty="0">
                <a:latin typeface="仿宋" panose="02010609060101010101" charset="-122"/>
                <a:ea typeface="仿宋" panose="02010609060101010101" charset="-122"/>
              </a:rPr>
              <a:t>因为：1、尽管自己也得了病，他首先想到的是妻子，这瓦萨卡虽然贫穷，但是他有一颗善良的心。2分</a:t>
            </a:r>
            <a:endParaRPr lang="zh-CN" altLang="en-US" b="1" dirty="0">
              <a:latin typeface="仿宋" panose="02010609060101010101" charset="-122"/>
              <a:ea typeface="仿宋" panose="02010609060101010101" charset="-122"/>
            </a:endParaRPr>
          </a:p>
          <a:p>
            <a:r>
              <a:rPr lang="zh-CN" altLang="en-US" b="1" dirty="0">
                <a:latin typeface="仿宋" panose="02010609060101010101" charset="-122"/>
                <a:ea typeface="仿宋" panose="02010609060101010101" charset="-122"/>
              </a:rPr>
              <a:t>2、当他看到那个偷盗耳环的女人时，他愤愤地骂。表明了他的正义与正直。2分</a:t>
            </a:r>
            <a:endParaRPr lang="zh-CN" altLang="en-US" b="1" dirty="0">
              <a:latin typeface="仿宋" panose="02010609060101010101" charset="-122"/>
              <a:ea typeface="仿宋" panose="02010609060101010101" charset="-122"/>
            </a:endParaRPr>
          </a:p>
          <a:p>
            <a:r>
              <a:rPr lang="zh-CN" altLang="en-US" b="1" dirty="0">
                <a:latin typeface="仿宋" panose="02010609060101010101" charset="-122"/>
                <a:ea typeface="仿宋" panose="02010609060101010101" charset="-122"/>
              </a:rPr>
              <a:t>3、当他经受诱惑时的犹豫其实也是他内心的斗争，哪怕没有中年男子的介入，他拿到皮包后也会幡然悔悟。2分</a:t>
            </a:r>
            <a:endParaRPr lang="zh-CN" altLang="en-US" b="1" dirty="0">
              <a:latin typeface="仿宋" panose="02010609060101010101" charset="-122"/>
              <a:ea typeface="仿宋" panose="02010609060101010101"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4433" name="文本占位符 273409"/>
          <p:cNvSpPr/>
          <p:nvPr>
            <p:ph idx="1"/>
          </p:nvPr>
        </p:nvSpPr>
        <p:spPr>
          <a:xfrm>
            <a:off x="457200" y="549275"/>
            <a:ext cx="8229600" cy="5400675"/>
          </a:xfrm>
        </p:spPr>
        <p:txBody>
          <a:bodyPr anchor="t"/>
          <a:p>
            <a:pPr>
              <a:lnSpc>
                <a:spcPct val="90000"/>
              </a:lnSpc>
            </a:pPr>
            <a:r>
              <a:rPr lang="zh-CN" altLang="en-US" b="1">
                <a:latin typeface="仿宋" panose="02010609060101010101" charset="-122"/>
                <a:ea typeface="仿宋" panose="02010609060101010101" charset="-122"/>
              </a:rPr>
              <a:t>示例二，瓦萨卡会将绿包据为己有（</a:t>
            </a:r>
            <a:r>
              <a:rPr lang="en-US" altLang="zh-CN" b="1">
                <a:latin typeface="仿宋" panose="02010609060101010101" charset="-122"/>
                <a:ea typeface="仿宋" panose="02010609060101010101" charset="-122"/>
              </a:rPr>
              <a:t>1</a:t>
            </a:r>
            <a:r>
              <a:rPr lang="zh-CN" altLang="en-US" b="1">
                <a:latin typeface="仿宋" panose="02010609060101010101" charset="-122"/>
                <a:ea typeface="仿宋" panose="02010609060101010101" charset="-122"/>
              </a:rPr>
              <a:t>分）</a:t>
            </a:r>
            <a:endParaRPr lang="zh-CN" altLang="en-US" b="1">
              <a:latin typeface="仿宋" panose="02010609060101010101" charset="-122"/>
              <a:ea typeface="仿宋" panose="02010609060101010101" charset="-122"/>
            </a:endParaRPr>
          </a:p>
          <a:p>
            <a:pPr>
              <a:lnSpc>
                <a:spcPct val="90000"/>
              </a:lnSpc>
            </a:pPr>
            <a:r>
              <a:rPr lang="en-US" altLang="zh-CN" b="1">
                <a:latin typeface="仿宋" panose="02010609060101010101" charset="-122"/>
                <a:ea typeface="仿宋" panose="02010609060101010101" charset="-122"/>
              </a:rPr>
              <a:t>1</a:t>
            </a:r>
            <a:r>
              <a:rPr lang="zh-CN" altLang="en-US" b="1">
                <a:latin typeface="仿宋" panose="02010609060101010101" charset="-122"/>
                <a:ea typeface="仿宋" panose="02010609060101010101" charset="-122"/>
              </a:rPr>
              <a:t>、他生活处在最艰难的境地。急需一笔钱给他妻子和自己看病。毕竟身体是第一位的。失去了健康，也就无法真正的维持生计。（</a:t>
            </a:r>
            <a:r>
              <a:rPr lang="en-US" altLang="zh-CN" b="1">
                <a:latin typeface="仿宋" panose="02010609060101010101" charset="-122"/>
                <a:ea typeface="仿宋" panose="02010609060101010101" charset="-122"/>
              </a:rPr>
              <a:t>2</a:t>
            </a:r>
            <a:r>
              <a:rPr lang="zh-CN" altLang="en-US" b="1">
                <a:latin typeface="仿宋" panose="02010609060101010101" charset="-122"/>
                <a:ea typeface="仿宋" panose="02010609060101010101" charset="-122"/>
              </a:rPr>
              <a:t>分）</a:t>
            </a:r>
            <a:endParaRPr lang="zh-CN" altLang="en-US" b="1">
              <a:latin typeface="仿宋" panose="02010609060101010101" charset="-122"/>
              <a:ea typeface="仿宋" panose="02010609060101010101" charset="-122"/>
            </a:endParaRPr>
          </a:p>
          <a:p>
            <a:pPr>
              <a:lnSpc>
                <a:spcPct val="90000"/>
              </a:lnSpc>
            </a:pPr>
            <a:r>
              <a:rPr lang="en-US" altLang="zh-CN" b="1">
                <a:latin typeface="仿宋" panose="02010609060101010101" charset="-122"/>
                <a:ea typeface="仿宋" panose="02010609060101010101" charset="-122"/>
              </a:rPr>
              <a:t>2</a:t>
            </a:r>
            <a:r>
              <a:rPr lang="zh-CN" altLang="en-US" b="1">
                <a:latin typeface="仿宋" panose="02010609060101010101" charset="-122"/>
                <a:ea typeface="仿宋" panose="02010609060101010101" charset="-122"/>
              </a:rPr>
              <a:t>、他觉得与这个女人是两个世界的人，也觉得她的钱财来得容易。他不会对一个富有的人产生怜悯。（</a:t>
            </a:r>
            <a:r>
              <a:rPr lang="en-US" altLang="zh-CN" b="1">
                <a:latin typeface="仿宋" panose="02010609060101010101" charset="-122"/>
                <a:ea typeface="仿宋" panose="02010609060101010101" charset="-122"/>
              </a:rPr>
              <a:t>2</a:t>
            </a:r>
            <a:r>
              <a:rPr lang="zh-CN" altLang="en-US" b="1">
                <a:latin typeface="仿宋" panose="02010609060101010101" charset="-122"/>
                <a:ea typeface="仿宋" panose="02010609060101010101" charset="-122"/>
              </a:rPr>
              <a:t>分）</a:t>
            </a:r>
            <a:endParaRPr lang="zh-CN" altLang="en-US" b="1">
              <a:latin typeface="仿宋" panose="02010609060101010101" charset="-122"/>
              <a:ea typeface="仿宋" panose="02010609060101010101" charset="-122"/>
            </a:endParaRPr>
          </a:p>
          <a:p>
            <a:pPr>
              <a:lnSpc>
                <a:spcPct val="90000"/>
              </a:lnSpc>
            </a:pPr>
            <a:r>
              <a:rPr lang="en-US" altLang="zh-CN" b="1">
                <a:latin typeface="仿宋" panose="02010609060101010101" charset="-122"/>
                <a:ea typeface="仿宋" panose="02010609060101010101" charset="-122"/>
              </a:rPr>
              <a:t>3</a:t>
            </a:r>
            <a:r>
              <a:rPr lang="zh-CN" altLang="en-US" b="1">
                <a:latin typeface="仿宋" panose="02010609060101010101" charset="-122"/>
                <a:ea typeface="仿宋" panose="02010609060101010101" charset="-122"/>
              </a:rPr>
              <a:t>、从他的一系心情可以看出，他对小包的占有是相当动心的，尽管有犹豫，但那也是暂时的。（</a:t>
            </a:r>
            <a:r>
              <a:rPr lang="en-US" altLang="zh-CN" b="1">
                <a:latin typeface="仿宋" panose="02010609060101010101" charset="-122"/>
                <a:ea typeface="仿宋" panose="02010609060101010101" charset="-122"/>
              </a:rPr>
              <a:t>2</a:t>
            </a:r>
            <a:r>
              <a:rPr lang="zh-CN" altLang="en-US" b="1">
                <a:latin typeface="仿宋" panose="02010609060101010101" charset="-122"/>
                <a:ea typeface="仿宋" panose="02010609060101010101" charset="-122"/>
              </a:rPr>
              <a:t>分）</a:t>
            </a:r>
            <a:endParaRPr lang="zh-CN" altLang="en-US" b="1">
              <a:latin typeface="仿宋" panose="02010609060101010101" charset="-122"/>
              <a:ea typeface="仿宋" panose="0201060906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3" name="标题 222209"/>
          <p:cNvSpPr/>
          <p:nvPr>
            <p:ph type="title"/>
          </p:nvPr>
        </p:nvSpPr>
        <p:spPr>
          <a:xfrm>
            <a:off x="457200" y="190500"/>
            <a:ext cx="8229600" cy="792163"/>
          </a:xfrm>
        </p:spPr>
        <p:txBody>
          <a:bodyPr anchor="ctr"/>
          <a:p>
            <a:r>
              <a:rPr lang="zh-CN" altLang="en-US" dirty="0"/>
              <a:t>P1  《日月行色》</a:t>
            </a:r>
            <a:endParaRPr lang="zh-CN" altLang="en-US" dirty="0"/>
          </a:p>
        </p:txBody>
      </p:sp>
      <p:sp>
        <p:nvSpPr>
          <p:cNvPr id="222211" name="内容占位符 222210"/>
          <p:cNvSpPr/>
          <p:nvPr>
            <p:ph idx="1"/>
          </p:nvPr>
        </p:nvSpPr>
        <p:spPr>
          <a:xfrm>
            <a:off x="95250" y="790575"/>
            <a:ext cx="8928100" cy="5327650"/>
          </a:xfrm>
        </p:spPr>
        <p:txBody>
          <a:bodyPr anchor="t"/>
          <a:p>
            <a:r>
              <a:rPr lang="en-US" altLang="zh-CN" b="1"/>
              <a:t>18.</a:t>
            </a:r>
            <a:r>
              <a:rPr lang="zh-CN" altLang="en-US" b="1"/>
              <a:t>本文的人物语言有哪些特色？分别举例分析。</a:t>
            </a:r>
            <a:endParaRPr lang="zh-CN" altLang="en-US" b="1"/>
          </a:p>
          <a:p>
            <a:r>
              <a:rPr lang="zh-CN" altLang="en-US" b="1">
                <a:latin typeface="仿宋" panose="02010609060101010101" charset="-122"/>
                <a:ea typeface="仿宋" panose="02010609060101010101" charset="-122"/>
              </a:rPr>
              <a:t>地方色彩鲜明。比如：“老人经的事稠”一句中的“稠”在当地的方言中是“多、丰富”的意思。用这一方言词，使语言生动，富有地方生活气息。</a:t>
            </a:r>
            <a:endParaRPr lang="zh-CN" altLang="en-US" b="1">
              <a:latin typeface="仿宋" panose="02010609060101010101" charset="-122"/>
              <a:ea typeface="仿宋" panose="02010609060101010101" charset="-122"/>
            </a:endParaRPr>
          </a:p>
          <a:p>
            <a:r>
              <a:rPr lang="zh-CN" altLang="en-US" b="1">
                <a:latin typeface="仿宋" panose="02010609060101010101" charset="-122"/>
                <a:ea typeface="仿宋" panose="02010609060101010101" charset="-122"/>
              </a:rPr>
              <a:t>符合山村情侣的身份与心理。比如，“村里那么多赢人、出众的女子，你咋就</a:t>
            </a:r>
            <a:r>
              <a:rPr lang="en-US" altLang="zh-CN" b="1">
                <a:latin typeface="仿宋" panose="02010609060101010101" charset="-122"/>
                <a:ea typeface="仿宋" panose="02010609060101010101" charset="-122"/>
              </a:rPr>
              <a:t>……”</a:t>
            </a:r>
            <a:r>
              <a:rPr lang="zh-CN" altLang="en-US" b="1">
                <a:latin typeface="仿宋" panose="02010609060101010101" charset="-122"/>
                <a:ea typeface="仿宋" panose="02010609060101010101" charset="-122"/>
              </a:rPr>
              <a:t>这一问话体现了山村初恋女子欣喜、羞涩的微妙心理。</a:t>
            </a:r>
            <a:endParaRPr lang="zh-CN" altLang="en-US" b="1">
              <a:latin typeface="仿宋" panose="02010609060101010101" charset="-122"/>
              <a:ea typeface="仿宋" panose="02010609060101010101" charset="-122"/>
            </a:endParaRPr>
          </a:p>
          <a:p>
            <a:r>
              <a:rPr lang="zh-CN" altLang="en-US" b="1">
                <a:latin typeface="仿宋" panose="02010609060101010101" charset="-122"/>
                <a:ea typeface="仿宋" panose="02010609060101010101" charset="-122"/>
              </a:rPr>
              <a:t>富有生活情趣。比如，“灵性人是鳖熊的奴”，含蓄俏皮，富有情趣。</a:t>
            </a:r>
            <a:endParaRPr lang="zh-CN" altLang="en-US" b="1">
              <a:latin typeface="仿宋" panose="02010609060101010101" charset="-122"/>
              <a:ea typeface="仿宋" panose="02010609060101010101" charset="-122"/>
            </a:endParaRPr>
          </a:p>
        </p:txBody>
      </p:sp>
      <p:sp>
        <p:nvSpPr>
          <p:cNvPr id="223235" name="动作按钮: 上一张 222211">
            <a:hlinkClick r:id="rId1" action="ppaction://hlinksldjump"/>
          </p:cNvPr>
          <p:cNvSpPr/>
          <p:nvPr/>
        </p:nvSpPr>
        <p:spPr>
          <a:xfrm>
            <a:off x="8172450" y="6165850"/>
            <a:ext cx="504825" cy="503238"/>
          </a:xfrm>
          <a:prstGeom prst="actionButtonReturn">
            <a:avLst/>
          </a:prstGeom>
          <a:solidFill>
            <a:schemeClr val="accent1"/>
          </a:solidFill>
          <a:ln w="9525">
            <a:noFill/>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2211">
                                            <p:txEl>
                                              <p:charRg st="24" end="90"/>
                                            </p:txEl>
                                          </p:spTgt>
                                        </p:tgtEl>
                                        <p:attrNameLst>
                                          <p:attrName>style.visibility</p:attrName>
                                        </p:attrNameLst>
                                      </p:cBhvr>
                                      <p:to>
                                        <p:strVal val="visible"/>
                                      </p:to>
                                    </p:set>
                                    <p:animEffect transition="in" filter="blinds(horizontal)">
                                      <p:cBhvr>
                                        <p:cTn id="7" dur="500"/>
                                        <p:tgtEl>
                                          <p:spTgt spid="222211">
                                            <p:txEl>
                                              <p:charRg st="24" end="9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2211">
                                            <p:txEl>
                                              <p:charRg st="90" end="152"/>
                                            </p:txEl>
                                          </p:spTgt>
                                        </p:tgtEl>
                                        <p:attrNameLst>
                                          <p:attrName>style.visibility</p:attrName>
                                        </p:attrNameLst>
                                      </p:cBhvr>
                                      <p:to>
                                        <p:strVal val="visible"/>
                                      </p:to>
                                    </p:set>
                                    <p:animEffect transition="in" filter="blinds(horizontal)">
                                      <p:cBhvr>
                                        <p:cTn id="12" dur="500"/>
                                        <p:tgtEl>
                                          <p:spTgt spid="222211">
                                            <p:txEl>
                                              <p:charRg st="90" end="15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2211">
                                            <p:txEl>
                                              <p:charRg st="152" end="184"/>
                                            </p:txEl>
                                          </p:spTgt>
                                        </p:tgtEl>
                                        <p:attrNameLst>
                                          <p:attrName>style.visibility</p:attrName>
                                        </p:attrNameLst>
                                      </p:cBhvr>
                                      <p:to>
                                        <p:strVal val="visible"/>
                                      </p:to>
                                    </p:set>
                                    <p:animEffect transition="in" filter="blinds(horizontal)">
                                      <p:cBhvr>
                                        <p:cTn id="17" dur="500"/>
                                        <p:tgtEl>
                                          <p:spTgt spid="222211">
                                            <p:txEl>
                                              <p:charRg st="152" end="1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7" name="标题 223233"/>
          <p:cNvSpPr/>
          <p:nvPr>
            <p:ph type="title"/>
          </p:nvPr>
        </p:nvSpPr>
        <p:spPr/>
        <p:txBody>
          <a:bodyPr anchor="ctr"/>
          <a:p>
            <a:r>
              <a:rPr lang="zh-CN" altLang="en-US" dirty="0"/>
              <a:t>P6   《骆驼祥子》</a:t>
            </a:r>
            <a:endParaRPr lang="zh-CN" altLang="en-US" dirty="0"/>
          </a:p>
        </p:txBody>
      </p:sp>
      <p:sp>
        <p:nvSpPr>
          <p:cNvPr id="223235" name="内容占位符 223234"/>
          <p:cNvSpPr/>
          <p:nvPr>
            <p:ph idx="1"/>
          </p:nvPr>
        </p:nvSpPr>
        <p:spPr>
          <a:xfrm>
            <a:off x="396875" y="1341438"/>
            <a:ext cx="8505825" cy="4392612"/>
          </a:xfrm>
          <a:solidFill>
            <a:srgbClr val="FFFFFF"/>
          </a:solidFill>
        </p:spPr>
        <p:txBody>
          <a:bodyPr anchor="t"/>
          <a:p>
            <a:r>
              <a:rPr lang="en-US" altLang="zh-CN" b="1"/>
              <a:t>19. </a:t>
            </a:r>
            <a:r>
              <a:rPr lang="zh-CN" altLang="en-US" b="1"/>
              <a:t>第一段中画线部分突出的语言特色是什么？请举例分析。（</a:t>
            </a:r>
            <a:r>
              <a:rPr lang="en-US" altLang="zh-CN" b="1"/>
              <a:t>4</a:t>
            </a:r>
            <a:r>
              <a:rPr lang="zh-CN" altLang="en-US" b="1"/>
              <a:t>分）</a:t>
            </a:r>
            <a:endParaRPr lang="zh-CN" altLang="en-US" b="1"/>
          </a:p>
          <a:p>
            <a:r>
              <a:rPr lang="zh-CN" altLang="en-US" b="1">
                <a:solidFill>
                  <a:schemeClr val="hlink"/>
                </a:solidFill>
                <a:ea typeface="楷体_GB2312" panose="02010609030101010101" pitchFamily="1" charset="-122"/>
              </a:rPr>
              <a:t>土混混出身，他晓得怎么对付穷人，什么时候该紧一把儿，哪里该松一步儿，他有善于调动的天才。车夫们没有敢跟他耍骨头（注：调皮捣乱）的。他一瞪眼，和他哈哈一笑，能把人弄得迷迷糊糊的，仿佛一脚登在天堂，一脚登在地狱，只好听他摆弄。</a:t>
            </a:r>
            <a:endParaRPr lang="zh-CN" altLang="en-US" b="1">
              <a:solidFill>
                <a:schemeClr val="hlink"/>
              </a:solidFill>
              <a:ea typeface="楷体_GB2312" panose="0201060903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3235">
                                            <p:txEl>
                                              <p:charRg st="34" end="146"/>
                                            </p:txEl>
                                          </p:spTgt>
                                        </p:tgtEl>
                                        <p:attrNameLst>
                                          <p:attrName>style.visibility</p:attrName>
                                        </p:attrNameLst>
                                      </p:cBhvr>
                                      <p:to>
                                        <p:strVal val="visible"/>
                                      </p:to>
                                    </p:set>
                                    <p:animEffect transition="in" filter="blinds(horizontal)">
                                      <p:cBhvr>
                                        <p:cTn id="7" dur="500"/>
                                        <p:tgtEl>
                                          <p:spTgt spid="223235">
                                            <p:txEl>
                                              <p:charRg st="34"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1" name="标题 224257"/>
          <p:cNvSpPr/>
          <p:nvPr>
            <p:ph type="title"/>
          </p:nvPr>
        </p:nvSpPr>
        <p:spPr/>
        <p:txBody>
          <a:bodyPr anchor="ctr"/>
          <a:p>
            <a:endParaRPr lang="zh-CN" altLang="zh-CN"/>
          </a:p>
        </p:txBody>
      </p:sp>
      <p:sp>
        <p:nvSpPr>
          <p:cNvPr id="224259" name="内容占位符 224258"/>
          <p:cNvSpPr/>
          <p:nvPr>
            <p:ph idx="1"/>
          </p:nvPr>
        </p:nvSpPr>
        <p:spPr>
          <a:xfrm>
            <a:off x="385763" y="1198563"/>
            <a:ext cx="8434387" cy="4752975"/>
          </a:xfrm>
        </p:spPr>
        <p:txBody>
          <a:bodyPr anchor="t"/>
          <a:p>
            <a:r>
              <a:rPr lang="en-US" altLang="zh-CN" sz="3600" b="1">
                <a:latin typeface="仿宋" panose="02010609060101010101" charset="-122"/>
                <a:ea typeface="仿宋" panose="02010609060101010101" charset="-122"/>
              </a:rPr>
              <a:t>①</a:t>
            </a:r>
            <a:r>
              <a:rPr lang="zh-CN" altLang="en-US" sz="3600" b="1">
                <a:latin typeface="仿宋" panose="02010609060101010101" charset="-122"/>
                <a:ea typeface="仿宋" panose="02010609060101010101" charset="-122"/>
              </a:rPr>
              <a:t>运用了</a:t>
            </a:r>
            <a:r>
              <a:rPr lang="zh-CN" altLang="en-US" sz="3600" b="1">
                <a:solidFill>
                  <a:srgbClr val="FF0000"/>
                </a:solidFill>
                <a:latin typeface="仿宋" panose="02010609060101010101" charset="-122"/>
                <a:ea typeface="仿宋" panose="02010609060101010101" charset="-122"/>
              </a:rPr>
              <a:t>口语方言</a:t>
            </a:r>
            <a:r>
              <a:rPr lang="zh-CN" altLang="en-US" sz="3600" b="1">
                <a:latin typeface="仿宋" panose="02010609060101010101" charset="-122"/>
                <a:ea typeface="仿宋" panose="02010609060101010101" charset="-122"/>
              </a:rPr>
              <a:t>（北京方言，或“有京味儿”“有浓郁的地方色彩”）。例如：“土混混”“耍滑头”“松一步儿”“紧一把儿”“迷迷糊糊”等；</a:t>
            </a:r>
            <a:endParaRPr lang="zh-CN" altLang="en-US" sz="3600" b="1">
              <a:latin typeface="仿宋" panose="02010609060101010101" charset="-122"/>
              <a:ea typeface="仿宋" panose="02010609060101010101" charset="-122"/>
            </a:endParaRPr>
          </a:p>
          <a:p>
            <a:r>
              <a:rPr lang="en-US" altLang="zh-CN" sz="3600" b="1">
                <a:latin typeface="仿宋" panose="02010609060101010101" charset="-122"/>
                <a:ea typeface="仿宋" panose="02010609060101010101" charset="-122"/>
              </a:rPr>
              <a:t>②</a:t>
            </a:r>
            <a:r>
              <a:rPr lang="zh-CN" altLang="en-US" sz="3600" b="1">
                <a:latin typeface="仿宋" panose="02010609060101010101" charset="-122"/>
                <a:ea typeface="仿宋" panose="02010609060101010101" charset="-122"/>
              </a:rPr>
              <a:t>善用</a:t>
            </a:r>
            <a:r>
              <a:rPr lang="zh-CN" altLang="en-US" sz="3600" b="1">
                <a:solidFill>
                  <a:srgbClr val="FF0000"/>
                </a:solidFill>
                <a:latin typeface="仿宋" panose="02010609060101010101" charset="-122"/>
                <a:ea typeface="仿宋" panose="02010609060101010101" charset="-122"/>
              </a:rPr>
              <a:t>短句</a:t>
            </a:r>
            <a:r>
              <a:rPr lang="zh-CN" altLang="en-US" sz="3600" b="1">
                <a:latin typeface="仿宋" panose="02010609060101010101" charset="-122"/>
                <a:ea typeface="仿宋" panose="02010609060101010101" charset="-122"/>
              </a:rPr>
              <a:t>，例如“打过群架，抢过良家妇女，跪过铁索。”</a:t>
            </a:r>
            <a:endParaRPr lang="zh-CN" altLang="en-US" sz="3600" b="1">
              <a:latin typeface="仿宋" panose="02010609060101010101" charset="-122"/>
              <a:ea typeface="仿宋" panose="02010609060101010101" charset="-122"/>
            </a:endParaRPr>
          </a:p>
          <a:p>
            <a:r>
              <a:rPr lang="en-US" altLang="zh-CN" sz="3600" b="1">
                <a:latin typeface="仿宋" panose="02010609060101010101" charset="-122"/>
                <a:ea typeface="仿宋" panose="02010609060101010101" charset="-122"/>
              </a:rPr>
              <a:t>③</a:t>
            </a:r>
            <a:r>
              <a:rPr lang="zh-CN" altLang="en-US" sz="3600" b="1">
                <a:solidFill>
                  <a:srgbClr val="FF0000"/>
                </a:solidFill>
                <a:latin typeface="仿宋" panose="02010609060101010101" charset="-122"/>
                <a:ea typeface="仿宋" panose="02010609060101010101" charset="-122"/>
              </a:rPr>
              <a:t>质朴</a:t>
            </a:r>
            <a:r>
              <a:rPr lang="zh-CN" altLang="en-US" sz="3600" b="1">
                <a:latin typeface="仿宋" panose="02010609060101010101" charset="-122"/>
                <a:ea typeface="仿宋" panose="02010609060101010101" charset="-122"/>
              </a:rPr>
              <a:t>（自然、通俗）、</a:t>
            </a:r>
            <a:r>
              <a:rPr lang="zh-CN" altLang="en-US" sz="3600" b="1">
                <a:solidFill>
                  <a:srgbClr val="FF0000"/>
                </a:solidFill>
                <a:latin typeface="仿宋" panose="02010609060101010101" charset="-122"/>
                <a:ea typeface="仿宋" panose="02010609060101010101" charset="-122"/>
              </a:rPr>
              <a:t>形象</a:t>
            </a:r>
            <a:r>
              <a:rPr lang="zh-CN" altLang="en-US" sz="3600" b="1">
                <a:latin typeface="仿宋" panose="02010609060101010101" charset="-122"/>
                <a:ea typeface="仿宋" panose="02010609060101010101" charset="-122"/>
              </a:rPr>
              <a:t>（活泼、生动）</a:t>
            </a:r>
            <a:endParaRPr lang="zh-CN" altLang="en-US" sz="3600" b="1">
              <a:latin typeface="仿宋" panose="02010609060101010101" charset="-122"/>
              <a:ea typeface="仿宋" panose="02010609060101010101" charset="-122"/>
            </a:endParaRPr>
          </a:p>
        </p:txBody>
      </p:sp>
      <p:sp>
        <p:nvSpPr>
          <p:cNvPr id="225283" name="动作按钮: 上一张 224259">
            <a:hlinkClick r:id="rId1" action="ppaction://hlinksldjump"/>
          </p:cNvPr>
          <p:cNvSpPr/>
          <p:nvPr/>
        </p:nvSpPr>
        <p:spPr>
          <a:xfrm>
            <a:off x="8172450" y="6165850"/>
            <a:ext cx="504825" cy="503238"/>
          </a:xfrm>
          <a:prstGeom prst="actionButtonReturn">
            <a:avLst/>
          </a:prstGeom>
          <a:solidFill>
            <a:schemeClr val="accent1"/>
          </a:solidFill>
          <a:ln w="9525">
            <a:noFill/>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4259">
                                            <p:txEl>
                                              <p:charRg st="0" end="67"/>
                                            </p:txEl>
                                          </p:spTgt>
                                        </p:tgtEl>
                                        <p:attrNameLst>
                                          <p:attrName>style.visibility</p:attrName>
                                        </p:attrNameLst>
                                      </p:cBhvr>
                                      <p:to>
                                        <p:strVal val="visible"/>
                                      </p:to>
                                    </p:set>
                                    <p:animEffect transition="in" filter="blinds(horizontal)">
                                      <p:cBhvr>
                                        <p:cTn id="7" dur="500"/>
                                        <p:tgtEl>
                                          <p:spTgt spid="224259">
                                            <p:txEl>
                                              <p:charRg st="0"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4259">
                                            <p:txEl>
                                              <p:charRg st="67" end="95"/>
                                            </p:txEl>
                                          </p:spTgt>
                                        </p:tgtEl>
                                        <p:attrNameLst>
                                          <p:attrName>style.visibility</p:attrName>
                                        </p:attrNameLst>
                                      </p:cBhvr>
                                      <p:to>
                                        <p:strVal val="visible"/>
                                      </p:to>
                                    </p:set>
                                    <p:animEffect transition="in" filter="blinds(horizontal)">
                                      <p:cBhvr>
                                        <p:cTn id="12" dur="500"/>
                                        <p:tgtEl>
                                          <p:spTgt spid="224259">
                                            <p:txEl>
                                              <p:charRg st="67" end="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4259">
                                            <p:txEl>
                                              <p:charRg st="95" end="116"/>
                                            </p:txEl>
                                          </p:spTgt>
                                        </p:tgtEl>
                                        <p:attrNameLst>
                                          <p:attrName>style.visibility</p:attrName>
                                        </p:attrNameLst>
                                      </p:cBhvr>
                                      <p:to>
                                        <p:strVal val="visible"/>
                                      </p:to>
                                    </p:set>
                                    <p:animEffect transition="in" filter="blinds(horizontal)">
                                      <p:cBhvr>
                                        <p:cTn id="17" dur="500"/>
                                        <p:tgtEl>
                                          <p:spTgt spid="224259">
                                            <p:txEl>
                                              <p:charRg st="95" end="1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标题 225281"/>
          <p:cNvSpPr/>
          <p:nvPr>
            <p:ph type="title"/>
          </p:nvPr>
        </p:nvSpPr>
        <p:spPr/>
        <p:txBody>
          <a:bodyPr anchor="ctr"/>
          <a:p>
            <a:r>
              <a:rPr lang="zh-CN" altLang="en-US" sz="4000" dirty="0"/>
              <a:t>P10 《巴尔塔萨的一个奇特的下午》</a:t>
            </a:r>
            <a:endParaRPr lang="zh-CN" altLang="en-US" sz="4000" dirty="0"/>
          </a:p>
        </p:txBody>
      </p:sp>
      <p:sp>
        <p:nvSpPr>
          <p:cNvPr id="225283" name="内容占位符 225282"/>
          <p:cNvSpPr/>
          <p:nvPr>
            <p:ph idx="1"/>
          </p:nvPr>
        </p:nvSpPr>
        <p:spPr>
          <a:xfrm>
            <a:off x="153988" y="1457325"/>
            <a:ext cx="8856662" cy="4349750"/>
          </a:xfrm>
        </p:spPr>
        <p:txBody>
          <a:bodyPr anchor="t"/>
          <a:p>
            <a:r>
              <a:rPr lang="en-US" altLang="zh-CN" sz="3600" b="1"/>
              <a:t>13</a:t>
            </a:r>
            <a:r>
              <a:rPr lang="zh-CN" altLang="en-US" sz="3600" b="1"/>
              <a:t>．按照要求回答下面两个问题。（</a:t>
            </a:r>
            <a:r>
              <a:rPr lang="en-US" altLang="zh-CN" sz="3600" b="1"/>
              <a:t>7</a:t>
            </a:r>
            <a:r>
              <a:rPr lang="zh-CN" altLang="en-US" sz="3600" b="1"/>
              <a:t>分）</a:t>
            </a:r>
            <a:endParaRPr lang="zh-CN" altLang="en-US" sz="3600" b="1"/>
          </a:p>
          <a:p>
            <a:r>
              <a:rPr lang="zh-CN" altLang="en-US" sz="3600" b="1"/>
              <a:t>（</a:t>
            </a:r>
            <a:r>
              <a:rPr lang="en-US" altLang="zh-CN" sz="3600" b="1"/>
              <a:t>1</a:t>
            </a:r>
            <a:r>
              <a:rPr lang="zh-CN" altLang="en-US" sz="3600" b="1"/>
              <a:t>）对小说中画线</a:t>
            </a:r>
            <a:r>
              <a:rPr lang="en-US" altLang="zh-CN" sz="3600" b="1"/>
              <a:t>①</a:t>
            </a:r>
            <a:r>
              <a:rPr lang="zh-CN" altLang="en-US" sz="3600" b="1"/>
              <a:t>处的人物语言进行赏析。</a:t>
            </a:r>
            <a:endParaRPr lang="zh-CN" altLang="en-US" sz="3600" b="1"/>
          </a:p>
          <a:p>
            <a:r>
              <a:rPr lang="en-US" altLang="zh-CN" sz="3600" b="1">
                <a:solidFill>
                  <a:schemeClr val="hlink"/>
                </a:solidFill>
                <a:latin typeface="楷体_GB2312" panose="02010609030101010101" pitchFamily="1" charset="-122"/>
                <a:ea typeface="楷体_GB2312" panose="02010609030101010101" pitchFamily="1" charset="-122"/>
              </a:rPr>
              <a:t>①</a:t>
            </a:r>
            <a:r>
              <a:rPr lang="zh-CN" altLang="en-US" sz="3600" b="1">
                <a:solidFill>
                  <a:schemeClr val="hlink"/>
                </a:solidFill>
                <a:latin typeface="楷体_GB2312" panose="02010609030101010101" pitchFamily="1" charset="-122"/>
                <a:ea typeface="楷体_GB2312" panose="02010609030101010101" pitchFamily="1" charset="-122"/>
              </a:rPr>
              <a:t>这鸟笼根本不用养鸟，只要在树上一挂，它自己就会叫起来。</a:t>
            </a:r>
            <a:endParaRPr lang="zh-CN" altLang="en-US" sz="3600" b="1">
              <a:solidFill>
                <a:schemeClr val="hlink"/>
              </a:solidFill>
              <a:latin typeface="楷体_GB2312" panose="02010609030101010101" pitchFamily="1" charset="-122"/>
              <a:ea typeface="楷体_GB2312" panose="02010609030101010101" pitchFamily="1" charset="-122"/>
            </a:endParaRPr>
          </a:p>
          <a:p>
            <a:r>
              <a:rPr lang="zh-CN" altLang="en-US" sz="3600" b="1">
                <a:ea typeface="仿宋" panose="02010609060101010101" charset="-122"/>
              </a:rPr>
              <a:t>运用了夸张、比拟的手法；写出了鸟笼的精美，表达了老大夫对鸟笼的赞赏之意。</a:t>
            </a:r>
            <a:endParaRPr lang="zh-CN" altLang="en-US" sz="3600" b="1">
              <a:ea typeface="仿宋" panose="02010609060101010101" charset="-122"/>
            </a:endParaRPr>
          </a:p>
        </p:txBody>
      </p:sp>
      <p:sp>
        <p:nvSpPr>
          <p:cNvPr id="226307" name="动作按钮: 上一张 225283">
            <a:hlinkClick r:id="rId1" action="ppaction://hlinksldjump"/>
          </p:cNvPr>
          <p:cNvSpPr/>
          <p:nvPr/>
        </p:nvSpPr>
        <p:spPr>
          <a:xfrm>
            <a:off x="8172450" y="6165850"/>
            <a:ext cx="504825" cy="503238"/>
          </a:xfrm>
          <a:prstGeom prst="actionButtonReturn">
            <a:avLst/>
          </a:prstGeom>
          <a:solidFill>
            <a:schemeClr val="accent1"/>
          </a:solidFill>
          <a:ln w="9525">
            <a:noFill/>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283">
                                            <p:txEl>
                                              <p:charRg st="43" end="72"/>
                                            </p:txEl>
                                          </p:spTgt>
                                        </p:tgtEl>
                                        <p:attrNameLst>
                                          <p:attrName>style.visibility</p:attrName>
                                        </p:attrNameLst>
                                      </p:cBhvr>
                                      <p:to>
                                        <p:strVal val="visible"/>
                                      </p:to>
                                    </p:set>
                                    <p:animEffect transition="in" filter="blinds(horizontal)">
                                      <p:cBhvr>
                                        <p:cTn id="7" dur="500"/>
                                        <p:tgtEl>
                                          <p:spTgt spid="225283">
                                            <p:txEl>
                                              <p:charRg st="43"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283">
                                            <p:txEl>
                                              <p:charRg st="72" end="109"/>
                                            </p:txEl>
                                          </p:spTgt>
                                        </p:tgtEl>
                                        <p:attrNameLst>
                                          <p:attrName>style.visibility</p:attrName>
                                        </p:attrNameLst>
                                      </p:cBhvr>
                                      <p:to>
                                        <p:strVal val="visible"/>
                                      </p:to>
                                    </p:set>
                                    <p:animEffect transition="in" filter="blinds(horizontal)">
                                      <p:cBhvr>
                                        <p:cTn id="12" dur="500"/>
                                        <p:tgtEl>
                                          <p:spTgt spid="225283">
                                            <p:txEl>
                                              <p:charRg st="72"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艺术_枫叶">
  <a:themeElements>
    <a:clrScheme name="">
      <a:dk1>
        <a:srgbClr val="000000"/>
      </a:dk1>
      <a:lt1>
        <a:srgbClr val="FFFFFF"/>
      </a:lt1>
      <a:dk2>
        <a:srgbClr val="660033"/>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0033"/>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9629</Words>
  <Application>WPS 演示</Application>
  <PresentationFormat>在屏幕上显示</PresentationFormat>
  <Paragraphs>284</Paragraphs>
  <Slides>56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56</vt:i4>
      </vt:variant>
    </vt:vector>
  </HeadingPairs>
  <TitlesOfParts>
    <vt:vector size="65" baseType="lpstr">
      <vt:lpstr>Arial</vt:lpstr>
      <vt:lpstr>宋体</vt:lpstr>
      <vt:lpstr>Wingdings</vt:lpstr>
      <vt:lpstr>仿宋</vt:lpstr>
      <vt:lpstr>楷体_GB2312</vt:lpstr>
      <vt:lpstr>黑体</vt:lpstr>
      <vt:lpstr>微软雅黑</vt:lpstr>
      <vt:lpstr>Arial Unicode MS</vt:lpstr>
      <vt:lpstr>艺术_枫叶</vt:lpstr>
      <vt:lpstr>小说的语言</vt:lpstr>
      <vt:lpstr>（一）人物的语言——特点</vt:lpstr>
      <vt:lpstr>（一）人物的语言——作用</vt:lpstr>
      <vt:lpstr>（二）叙述语言</vt:lpstr>
      <vt:lpstr>（二）叙述语言</vt:lpstr>
      <vt:lpstr>P1  《日月行色》</vt:lpstr>
      <vt:lpstr>P6   《骆驼祥子》</vt:lpstr>
      <vt:lpstr>PowerPoint 演示文稿</vt:lpstr>
      <vt:lpstr>P10 《巴尔塔萨的一个奇特的下午》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详略</vt:lpstr>
      <vt:lpstr>P11  《怪人》</vt:lpstr>
      <vt:lpstr>P13  《邮差先生》</vt:lpstr>
      <vt:lpstr>结局的原因</vt:lpstr>
      <vt:lpstr>P13  《双琴祭》</vt:lpstr>
      <vt:lpstr>情节发展会不会改变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炮兽</dc:title>
  <cp:lastModifiedBy>依依目光</cp:lastModifiedBy>
  <cp:revision>119</cp:revision>
  <dcterms:created xsi:type="dcterms:W3CDTF">2008-02-24T21:56:00Z</dcterms:created>
  <dcterms:modified xsi:type="dcterms:W3CDTF">2018-09-30T00:49:49Z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