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</p:sldMasterIdLst>
  <p:notesMasterIdLst>
    <p:notesMasterId r:id="rId28"/>
  </p:notesMasterIdLst>
  <p:sldIdLst>
    <p:sldId id="344" r:id="rId7"/>
    <p:sldId id="343" r:id="rId8"/>
    <p:sldId id="342" r:id="rId9"/>
    <p:sldId id="341" r:id="rId10"/>
    <p:sldId id="340" r:id="rId11"/>
    <p:sldId id="339" r:id="rId12"/>
    <p:sldId id="276" r:id="rId13"/>
    <p:sldId id="335" r:id="rId14"/>
    <p:sldId id="297" r:id="rId15"/>
    <p:sldId id="288" r:id="rId16"/>
    <p:sldId id="334" r:id="rId17"/>
    <p:sldId id="333" r:id="rId18"/>
    <p:sldId id="329" r:id="rId19"/>
    <p:sldId id="331" r:id="rId20"/>
    <p:sldId id="332" r:id="rId21"/>
    <p:sldId id="345" r:id="rId22"/>
    <p:sldId id="330" r:id="rId23"/>
    <p:sldId id="285" r:id="rId24"/>
    <p:sldId id="270" r:id="rId25"/>
    <p:sldId id="295" r:id="rId26"/>
    <p:sldId id="328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00"/>
    <a:srgbClr val="FFFFCC"/>
    <a:srgbClr val="FF00FF"/>
    <a:srgbClr val="FF3300"/>
    <a:srgbClr val="CCFFCC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584" y="-84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Rectangle 4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0" y="927100"/>
            <a:ext cx="8991600" cy="4495800"/>
            <a:chOff x="0" y="0"/>
            <a:chExt cx="5664" cy="2832"/>
          </a:xfrm>
        </p:grpSpPr>
        <p:sp>
          <p:nvSpPr>
            <p:cNvPr id="12" name="AutoShape 3"/>
            <p:cNvSpPr>
              <a:spLocks noChangeArrowheads="1"/>
            </p:cNvSpPr>
            <p:nvPr/>
          </p:nvSpPr>
          <p:spPr bwMode="auto">
            <a:xfrm>
              <a:off x="432" y="720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44" y="0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>
              <a:off x="0" y="288"/>
              <a:ext cx="5664" cy="1152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0 h 1000"/>
                <a:gd name="T6" fmla="*/ 0 w 1000"/>
                <a:gd name="T7" fmla="*/ 0 h 1000"/>
                <a:gd name="T8" fmla="*/ 0 w 1000"/>
                <a:gd name="T9" fmla="*/ 0 h 1000"/>
                <a:gd name="T10" fmla="*/ 0 w 1000"/>
                <a:gd name="T11" fmla="*/ 0 h 1000"/>
                <a:gd name="T12" fmla="*/ 0 w 1000"/>
                <a:gd name="T13" fmla="*/ 0 h 1000"/>
                <a:gd name="T14" fmla="*/ G4 w 1000"/>
                <a:gd name="T15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000" h="1000">
                  <a:moveTo>
                    <a:pt x="0" y="0"/>
                  </a:moveTo>
                  <a:lnTo>
                    <a:pt x="499" y="0"/>
                  </a:lnTo>
                  <a:cubicBezTo>
                    <a:pt x="776" y="0"/>
                    <a:pt x="1000" y="223"/>
                    <a:pt x="1000" y="500"/>
                  </a:cubicBezTo>
                  <a:cubicBezTo>
                    <a:pt x="1000" y="776"/>
                    <a:pt x="776" y="999"/>
                    <a:pt x="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0" y="1344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319088" y="1752600"/>
            <a:ext cx="8824912" cy="5129213"/>
            <a:chOff x="0" y="0"/>
            <a:chExt cx="5559" cy="3231"/>
          </a:xfrm>
        </p:grpSpPr>
        <p:sp>
          <p:nvSpPr>
            <p:cNvPr id="17" name="未知"/>
            <p:cNvSpPr/>
            <p:nvPr/>
          </p:nvSpPr>
          <p:spPr bwMode="auto">
            <a:xfrm>
              <a:off x="9" y="0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未知"/>
            <p:cNvSpPr/>
            <p:nvPr/>
          </p:nvSpPr>
          <p:spPr bwMode="auto">
            <a:xfrm>
              <a:off x="327" y="1296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未知"/>
            <p:cNvSpPr/>
            <p:nvPr/>
          </p:nvSpPr>
          <p:spPr bwMode="auto">
            <a:xfrm>
              <a:off x="0" y="1273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未知"/>
            <p:cNvSpPr/>
            <p:nvPr/>
          </p:nvSpPr>
          <p:spPr bwMode="auto">
            <a:xfrm>
              <a:off x="327" y="0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未知"/>
            <p:cNvSpPr/>
            <p:nvPr/>
          </p:nvSpPr>
          <p:spPr bwMode="auto">
            <a:xfrm>
              <a:off x="0" y="1273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未知"/>
            <p:cNvSpPr/>
            <p:nvPr/>
          </p:nvSpPr>
          <p:spPr bwMode="auto">
            <a:xfrm>
              <a:off x="327" y="0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3" name="Rectangle 1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90600" y="6245225"/>
            <a:ext cx="190182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68688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0" y="152400"/>
            <a:ext cx="8686800" cy="6096000"/>
            <a:chOff x="0" y="0"/>
            <a:chExt cx="5472" cy="3840"/>
          </a:xfrm>
        </p:grpSpPr>
        <p:sp>
          <p:nvSpPr>
            <p:cNvPr id="4099" name="AutoShape 3"/>
            <p:cNvSpPr>
              <a:spLocks noChangeArrowheads="1"/>
            </p:cNvSpPr>
            <p:nvPr/>
          </p:nvSpPr>
          <p:spPr bwMode="auto">
            <a:xfrm>
              <a:off x="240" y="240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5376" cy="768"/>
            </a:xfrm>
            <a:custGeom>
              <a:avLst/>
              <a:gdLst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0 h 1000"/>
                <a:gd name="T6" fmla="*/ 0 w 1000"/>
                <a:gd name="T7" fmla="*/ 0 h 1000"/>
                <a:gd name="T8" fmla="*/ 0 w 1000"/>
                <a:gd name="T9" fmla="*/ 0 h 1000"/>
                <a:gd name="T10" fmla="*/ 0 w 1000"/>
                <a:gd name="T11" fmla="*/ 0 h 1000"/>
                <a:gd name="T12" fmla="*/ 0 w 1000"/>
                <a:gd name="T13" fmla="*/ 0 h 1000"/>
                <a:gd name="T14" fmla="*/ G4 w 1000"/>
                <a:gd name="T15" fmla="*/ G1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000" h="1000">
                  <a:moveTo>
                    <a:pt x="0" y="0"/>
                  </a:moveTo>
                  <a:lnTo>
                    <a:pt x="499" y="0"/>
                  </a:lnTo>
                  <a:cubicBezTo>
                    <a:pt x="776" y="0"/>
                    <a:pt x="1000" y="223"/>
                    <a:pt x="1000" y="500"/>
                  </a:cubicBezTo>
                  <a:cubicBezTo>
                    <a:pt x="1000" y="776"/>
                    <a:pt x="776" y="999"/>
                    <a:pt x="500" y="1000"/>
                  </a:cubicBezTo>
                  <a:lnTo>
                    <a:pt x="0" y="10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1" name="Line 5"/>
            <p:cNvSpPr>
              <a:spLocks noChangeShapeType="1"/>
            </p:cNvSpPr>
            <p:nvPr/>
          </p:nvSpPr>
          <p:spPr bwMode="auto">
            <a:xfrm>
              <a:off x="0" y="672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6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7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41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Arial Black" panose="020B0A04020102020204" pitchFamily="34" charset="0"/>
              </a:rPr>
            </a:fld>
            <a:endParaRPr lang="zh-CN" altLang="en-US" sz="1200" dirty="0"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319088" y="1828800"/>
            <a:ext cx="8824912" cy="5029200"/>
            <a:chOff x="0" y="0"/>
            <a:chExt cx="5559" cy="3168"/>
          </a:xfrm>
        </p:grpSpPr>
        <p:sp>
          <p:nvSpPr>
            <p:cNvPr id="6147" name="未知"/>
            <p:cNvSpPr/>
            <p:nvPr/>
          </p:nvSpPr>
          <p:spPr bwMode="auto">
            <a:xfrm>
              <a:off x="327" y="1757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48" name="未知"/>
            <p:cNvSpPr/>
            <p:nvPr/>
          </p:nvSpPr>
          <p:spPr bwMode="auto">
            <a:xfrm>
              <a:off x="9" y="0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49" name="未知"/>
            <p:cNvSpPr/>
            <p:nvPr/>
          </p:nvSpPr>
          <p:spPr bwMode="auto">
            <a:xfrm>
              <a:off x="327" y="1780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0" name="未知"/>
            <p:cNvSpPr/>
            <p:nvPr/>
          </p:nvSpPr>
          <p:spPr bwMode="auto">
            <a:xfrm>
              <a:off x="327" y="0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1" name="未知"/>
            <p:cNvSpPr/>
            <p:nvPr/>
          </p:nvSpPr>
          <p:spPr bwMode="auto">
            <a:xfrm>
              <a:off x="327" y="0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2" name="未知"/>
            <p:cNvSpPr/>
            <p:nvPr/>
          </p:nvSpPr>
          <p:spPr bwMode="auto">
            <a:xfrm>
              <a:off x="326" y="1752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3" name="未知"/>
            <p:cNvSpPr/>
            <p:nvPr/>
          </p:nvSpPr>
          <p:spPr bwMode="auto">
            <a:xfrm>
              <a:off x="0" y="1752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4" name="未知"/>
            <p:cNvSpPr/>
            <p:nvPr/>
          </p:nvSpPr>
          <p:spPr bwMode="auto">
            <a:xfrm>
              <a:off x="0" y="1752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9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>
                <a:latin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med">
    <p:dissolve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猫猫杂货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511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66294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524000" y="1524000"/>
            <a:ext cx="6629400" cy="426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相称    郁闷    娱乐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污涩    怂恿    婢女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9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蜷伏    惩戒    怅然</a:t>
            </a:r>
            <a:endParaRPr lang="zh-CN" altLang="en-US" sz="48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362200" y="381000"/>
            <a:ext cx="41148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识记字词</a:t>
            </a:r>
            <a:endParaRPr kumimoji="0" lang="zh-CN" altLang="en-US" sz="66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981200" y="1600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è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n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16390" name="Rectangle 6"/>
          <p:cNvSpPr/>
          <p:nvPr/>
        </p:nvSpPr>
        <p:spPr>
          <a:xfrm>
            <a:off x="4038600" y="15240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ù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6477000" y="1600200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ú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2" name="Rectangle 8"/>
          <p:cNvSpPr/>
          <p:nvPr/>
        </p:nvSpPr>
        <p:spPr>
          <a:xfrm>
            <a:off x="2209800" y="2971800"/>
            <a:ext cx="663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s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3" name="Rectangle 9"/>
          <p:cNvSpPr/>
          <p:nvPr/>
        </p:nvSpPr>
        <p:spPr>
          <a:xfrm>
            <a:off x="3505200" y="28956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s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ngy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ǒ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6394" name="Rectangle 10"/>
          <p:cNvSpPr/>
          <p:nvPr/>
        </p:nvSpPr>
        <p:spPr>
          <a:xfrm>
            <a:off x="6477000" y="2971800"/>
            <a:ext cx="579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4000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Rectangle 11"/>
          <p:cNvSpPr/>
          <p:nvPr/>
        </p:nvSpPr>
        <p:spPr>
          <a:xfrm>
            <a:off x="1371600" y="4343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á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6" name="Rectangle 12"/>
          <p:cNvSpPr/>
          <p:nvPr/>
        </p:nvSpPr>
        <p:spPr>
          <a:xfrm>
            <a:off x="3657600" y="4343400"/>
            <a:ext cx="1425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7" name="Rectangle 13"/>
          <p:cNvSpPr/>
          <p:nvPr/>
        </p:nvSpPr>
        <p:spPr>
          <a:xfrm>
            <a:off x="6096000" y="4419600"/>
            <a:ext cx="14255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4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sz="4000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4000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6" name="Text Box 14"/>
          <p:cNvSpPr txBox="1"/>
          <p:nvPr/>
        </p:nvSpPr>
        <p:spPr>
          <a:xfrm>
            <a:off x="22860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7" name="Text Box 15"/>
          <p:cNvSpPr txBox="1"/>
          <p:nvPr/>
        </p:nvSpPr>
        <p:spPr>
          <a:xfrm>
            <a:off x="4191000" y="24384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8" name="Text Box 16"/>
          <p:cNvSpPr txBox="1"/>
          <p:nvPr/>
        </p:nvSpPr>
        <p:spPr>
          <a:xfrm>
            <a:off x="23622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9" name="Text Box 17"/>
          <p:cNvSpPr txBox="1"/>
          <p:nvPr/>
        </p:nvSpPr>
        <p:spPr>
          <a:xfrm>
            <a:off x="41910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0" name="Text Box 18"/>
          <p:cNvSpPr txBox="1"/>
          <p:nvPr/>
        </p:nvSpPr>
        <p:spPr>
          <a:xfrm>
            <a:off x="48006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1" name="Text Box 19"/>
          <p:cNvSpPr txBox="1"/>
          <p:nvPr/>
        </p:nvSpPr>
        <p:spPr>
          <a:xfrm>
            <a:off x="6629400" y="38100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2" name="Text Box 20"/>
          <p:cNvSpPr txBox="1"/>
          <p:nvPr/>
        </p:nvSpPr>
        <p:spPr>
          <a:xfrm>
            <a:off x="17526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3" name="Text Box 21"/>
          <p:cNvSpPr txBox="1"/>
          <p:nvPr/>
        </p:nvSpPr>
        <p:spPr>
          <a:xfrm>
            <a:off x="41910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54" name="Text Box 22"/>
          <p:cNvSpPr txBox="1"/>
          <p:nvPr/>
        </p:nvSpPr>
        <p:spPr>
          <a:xfrm>
            <a:off x="6629400" y="5181600"/>
            <a:ext cx="45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lang="en-US" altLang="zh-CN" sz="6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6" grpId="0"/>
      <p:bldP spid="163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8b84cf3f44777b0a71cf6c2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31812" y="-455612"/>
            <a:ext cx="9675812" cy="799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素色背景"/>
          <p:cNvPicPr>
            <a:picLocks noChangeAspect="1"/>
          </p:cNvPicPr>
          <p:nvPr/>
        </p:nvPicPr>
        <p:blipFill>
          <a:blip r:embed="rId2">
            <a:lum bright="23999" contrast="-24001"/>
          </a:blip>
          <a:stretch>
            <a:fillRect/>
          </a:stretch>
        </p:blipFill>
        <p:spPr>
          <a:xfrm>
            <a:off x="-539750" y="-455612"/>
            <a:ext cx="11233150" cy="834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4"/>
          <p:cNvSpPr txBox="1"/>
          <p:nvPr/>
        </p:nvSpPr>
        <p:spPr>
          <a:xfrm>
            <a:off x="0" y="9906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838200" y="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914400" y="1066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457200" y="3200400"/>
            <a:ext cx="6553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457200" y="5562600"/>
            <a:ext cx="701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1547813" y="836613"/>
            <a:ext cx="52562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611188" y="2276475"/>
            <a:ext cx="80645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速读课文，从三只猫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来历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外形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性情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、在家中的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地位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和我的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情感变化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几个方面，完成下表。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2" name="表格 20481"/>
          <p:cNvGraphicFramePr/>
          <p:nvPr/>
        </p:nvGraphicFramePr>
        <p:xfrm>
          <a:off x="0" y="188913"/>
          <a:ext cx="8856663" cy="6492875"/>
        </p:xfrm>
        <a:graphic>
          <a:graphicData uri="http://schemas.openxmlformats.org/drawingml/2006/table">
            <a:tbl>
              <a:tblPr/>
              <a:tblGrid>
                <a:gridCol w="1458913"/>
                <a:gridCol w="1060450"/>
                <a:gridCol w="2124075"/>
                <a:gridCol w="1062037"/>
                <a:gridCol w="1098550"/>
                <a:gridCol w="882650"/>
                <a:gridCol w="1169988"/>
              </a:tblGrid>
              <a:tr h="968375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来历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        外形  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 性情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家中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地位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 结局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感情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行楷" pitchFamily="2" charset="-122"/>
                        </a:rPr>
                        <a:t>变化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行楷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84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第一只猫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1-2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8363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第二只猫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3-14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768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第三只猫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   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15-34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华文新魏" pitchFamily="2" charset="-122"/>
                        </a:rPr>
                        <a:t>段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新魏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6" name="Text Box 44"/>
          <p:cNvSpPr txBox="1"/>
          <p:nvPr/>
        </p:nvSpPr>
        <p:spPr>
          <a:xfrm>
            <a:off x="1547813" y="1484313"/>
            <a:ext cx="7921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从隔壁要来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5" name="Text Box 45"/>
          <p:cNvSpPr txBox="1"/>
          <p:nvPr/>
        </p:nvSpPr>
        <p:spPr>
          <a:xfrm>
            <a:off x="1403350" y="35734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Text Box 46"/>
          <p:cNvSpPr txBox="1"/>
          <p:nvPr/>
        </p:nvSpPr>
        <p:spPr>
          <a:xfrm>
            <a:off x="1619250" y="3141663"/>
            <a:ext cx="7921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舅舅家送的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9" name="Text Box 47"/>
          <p:cNvSpPr txBox="1"/>
          <p:nvPr/>
        </p:nvSpPr>
        <p:spPr>
          <a:xfrm>
            <a:off x="1547813" y="5084763"/>
            <a:ext cx="7207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蜷伏在家门口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0" name="Text Box 48"/>
          <p:cNvSpPr txBox="1"/>
          <p:nvPr/>
        </p:nvSpPr>
        <p:spPr>
          <a:xfrm>
            <a:off x="2555875" y="1484313"/>
            <a:ext cx="18002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花白的毛，很活泼，如带着泥土的白雪球似的。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1" name="Text Box 49"/>
          <p:cNvSpPr txBox="1"/>
          <p:nvPr/>
        </p:nvSpPr>
        <p:spPr>
          <a:xfrm>
            <a:off x="2700338" y="3284538"/>
            <a:ext cx="9350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浑身 </a:t>
            </a: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 色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2" name="Text Box 50"/>
          <p:cNvSpPr txBox="1"/>
          <p:nvPr/>
        </p:nvSpPr>
        <p:spPr>
          <a:xfrm>
            <a:off x="2555875" y="5013325"/>
            <a:ext cx="1944688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毛色花白，不好看。很瘦</a:t>
            </a:r>
            <a:r>
              <a:rPr lang="en-US" altLang="zh-CN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毛烧脱后，更难看。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Text Box 51"/>
          <p:cNvSpPr txBox="1"/>
          <p:nvPr/>
        </p:nvSpPr>
        <p:spPr>
          <a:xfrm>
            <a:off x="4787900" y="1196975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很活泼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Text Box 52"/>
          <p:cNvSpPr txBox="1"/>
          <p:nvPr/>
        </p:nvSpPr>
        <p:spPr>
          <a:xfrm>
            <a:off x="4643438" y="3141663"/>
            <a:ext cx="8651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更有趣更活泼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Text Box 53"/>
          <p:cNvSpPr txBox="1"/>
          <p:nvPr/>
        </p:nvSpPr>
        <p:spPr>
          <a:xfrm>
            <a:off x="4787900" y="5229225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忧郁懒惰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Text Box 54"/>
          <p:cNvSpPr txBox="1"/>
          <p:nvPr/>
        </p:nvSpPr>
        <p:spPr>
          <a:xfrm flipH="1">
            <a:off x="5795963" y="1484313"/>
            <a:ext cx="86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小侣宠物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Text Box 55"/>
          <p:cNvSpPr txBox="1"/>
          <p:nvPr/>
        </p:nvSpPr>
        <p:spPr>
          <a:xfrm>
            <a:off x="5795963" y="3068638"/>
            <a:ext cx="7921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宠物 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Text Box 56"/>
          <p:cNvSpPr txBox="1"/>
          <p:nvPr/>
        </p:nvSpPr>
        <p:spPr>
          <a:xfrm>
            <a:off x="5795963" y="5300663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若有若无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Text Box 57"/>
          <p:cNvSpPr txBox="1"/>
          <p:nvPr/>
        </p:nvSpPr>
        <p:spPr>
          <a:xfrm flipH="1">
            <a:off x="6951663" y="1557338"/>
            <a:ext cx="8651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病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Text Box 58"/>
          <p:cNvSpPr txBox="1"/>
          <p:nvPr/>
        </p:nvSpPr>
        <p:spPr>
          <a:xfrm>
            <a:off x="6877050" y="3141663"/>
            <a:ext cx="790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丢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Text Box 59"/>
          <p:cNvSpPr txBox="1"/>
          <p:nvPr/>
        </p:nvSpPr>
        <p:spPr>
          <a:xfrm>
            <a:off x="6877050" y="5300663"/>
            <a:ext cx="574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屈死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2" name="Text Box 60"/>
          <p:cNvSpPr txBox="1"/>
          <p:nvPr/>
        </p:nvSpPr>
        <p:spPr>
          <a:xfrm>
            <a:off x="7885113" y="1196975"/>
            <a:ext cx="7921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一丝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酸辛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3" name="Text Box 61"/>
          <p:cNvSpPr txBox="1"/>
          <p:nvPr/>
        </p:nvSpPr>
        <p:spPr>
          <a:xfrm>
            <a:off x="7956550" y="3213100"/>
            <a:ext cx="9715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怅然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愤恨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诅骂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4" name="Text Box 62"/>
          <p:cNvSpPr txBox="1"/>
          <p:nvPr/>
        </p:nvSpPr>
        <p:spPr>
          <a:xfrm>
            <a:off x="8027988" y="5084763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良心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受伤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6" grpId="0"/>
      <p:bldP spid="18478" grpId="0"/>
      <p:bldP spid="18479" grpId="0"/>
      <p:bldP spid="18480" grpId="0"/>
      <p:bldP spid="18481" grpId="0"/>
      <p:bldP spid="18482" grpId="0"/>
      <p:bldP spid="18483" grpId="0"/>
      <p:bldP spid="18484" grpId="0"/>
      <p:bldP spid="18485" grpId="0"/>
      <p:bldP spid="18486" grpId="0"/>
      <p:bldP spid="18487" grpId="0"/>
      <p:bldP spid="18488" grpId="0"/>
      <p:bldP spid="18489" grpId="0"/>
      <p:bldP spid="18490" grpId="0"/>
      <p:bldP spid="18491" grpId="0"/>
      <p:bldP spid="18492" grpId="0"/>
      <p:bldP spid="18493" grpId="0"/>
      <p:bldP spid="184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idx="1"/>
          </p:nvPr>
        </p:nvSpPr>
        <p:spPr>
          <a:xfrm>
            <a:off x="469900" y="261938"/>
            <a:ext cx="4103688" cy="720725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课堂小结：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79388" y="2205038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猫</a:t>
            </a:r>
            <a:endParaRPr lang="zh-CN" altLang="en-US" sz="30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0" name="AutoShape 4"/>
          <p:cNvSpPr/>
          <p:nvPr/>
        </p:nvSpPr>
        <p:spPr>
          <a:xfrm>
            <a:off x="827088" y="1196975"/>
            <a:ext cx="431800" cy="2160588"/>
          </a:xfrm>
          <a:prstGeom prst="leftBrace">
            <a:avLst>
              <a:gd name="adj1" fmla="val 4169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sz="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971550" y="1196975"/>
            <a:ext cx="15986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971550" y="2060575"/>
            <a:ext cx="17256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2000" b="1" dirty="0">
                <a:solidFill>
                  <a:srgbClr val="CC0066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900113" y="2924175"/>
            <a:ext cx="23034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en-US" altLang="zh-CN" sz="2000" b="1" dirty="0">
                <a:solidFill>
                  <a:srgbClr val="CC0066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r>
              <a:rPr lang="zh-CN" altLang="en-US" sz="2000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段）</a:t>
            </a:r>
            <a:endParaRPr lang="zh-CN" altLang="en-US" sz="2000" b="1" dirty="0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2339975" y="1125538"/>
            <a:ext cx="3240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第一只猫</a:t>
            </a:r>
            <a:r>
              <a:rPr lang="zh-CN" altLang="en-US" sz="30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2411413" y="2060575"/>
            <a:ext cx="37449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第二只猫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2555875" y="2924175"/>
            <a:ext cx="53292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第三只猫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3779838" y="1196975"/>
            <a:ext cx="41052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病亡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      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一丝酸辛 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3708400" y="1916113"/>
            <a:ext cx="4895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丢失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怅然、愤恨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Text Box 13"/>
          <p:cNvSpPr txBox="1"/>
          <p:nvPr/>
        </p:nvSpPr>
        <p:spPr>
          <a:xfrm>
            <a:off x="3995738" y="2852738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屈死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难过、愧疚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0" name="Text Box 14"/>
          <p:cNvSpPr txBox="1"/>
          <p:nvPr/>
        </p:nvSpPr>
        <p:spPr>
          <a:xfrm>
            <a:off x="6588125" y="1052513"/>
            <a:ext cx="1512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Text Box 15"/>
          <p:cNvSpPr txBox="1"/>
          <p:nvPr/>
        </p:nvSpPr>
        <p:spPr>
          <a:xfrm>
            <a:off x="6659563" y="1916113"/>
            <a:ext cx="1871662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久不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Text Box 16"/>
          <p:cNvSpPr txBox="1"/>
          <p:nvPr/>
        </p:nvSpPr>
        <p:spPr>
          <a:xfrm>
            <a:off x="6659563" y="2852738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永不</a:t>
            </a: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养猫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Text Box 17"/>
          <p:cNvSpPr txBox="1"/>
          <p:nvPr/>
        </p:nvSpPr>
        <p:spPr>
          <a:xfrm>
            <a:off x="611188" y="4437063"/>
            <a:ext cx="39608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、理解课文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Text Box 18"/>
          <p:cNvSpPr txBox="1"/>
          <p:nvPr/>
        </p:nvSpPr>
        <p:spPr>
          <a:xfrm>
            <a:off x="3492500" y="4508500"/>
            <a:ext cx="56515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抓住相关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Text Box 19"/>
          <p:cNvSpPr txBox="1"/>
          <p:nvPr/>
        </p:nvSpPr>
        <p:spPr>
          <a:xfrm>
            <a:off x="539750" y="5300663"/>
            <a:ext cx="3168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、把握文章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6" name="Text Box 20"/>
          <p:cNvSpPr txBox="1"/>
          <p:nvPr/>
        </p:nvSpPr>
        <p:spPr>
          <a:xfrm>
            <a:off x="3492500" y="5229225"/>
            <a:ext cx="51117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抓住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议论、抒情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的句子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7" name="Text Box 21"/>
          <p:cNvSpPr txBox="1"/>
          <p:nvPr/>
        </p:nvSpPr>
        <p:spPr>
          <a:xfrm>
            <a:off x="468313" y="3644900"/>
            <a:ext cx="38877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技巧总结：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8" name="Text Box 22"/>
          <p:cNvSpPr txBox="1"/>
          <p:nvPr/>
        </p:nvSpPr>
        <p:spPr>
          <a:xfrm>
            <a:off x="611188" y="5876925"/>
            <a:ext cx="3313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9" name="Text Box 23"/>
          <p:cNvSpPr txBox="1"/>
          <p:nvPr/>
        </p:nvSpPr>
        <p:spPr>
          <a:xfrm>
            <a:off x="3563938" y="5734050"/>
            <a:ext cx="52562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4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4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94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947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94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94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947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" fill="hold"/>
                                        <p:tgtEl>
                                          <p:spTgt spid="194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947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" fill="hold"/>
                                        <p:tgtEl>
                                          <p:spTgt spid="1947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1" grpId="0"/>
      <p:bldP spid="19462" grpId="0"/>
      <p:bldP spid="19463" grpId="0"/>
      <p:bldP spid="19464" grpId="0"/>
      <p:bldP spid="19465" grpId="0"/>
      <p:bldP spid="19466" grpId="0"/>
      <p:bldP spid="19473" grpId="0"/>
      <p:bldP spid="194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50825" y="90805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336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Rectangle 4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Rectangle 5"/>
          <p:cNvSpPr/>
          <p:nvPr/>
        </p:nvSpPr>
        <p:spPr>
          <a:xfrm>
            <a:off x="1187450" y="188913"/>
            <a:ext cx="655320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芙蓉鸟被害案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森林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号刑事案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Rectangle 6"/>
          <p:cNvSpPr/>
          <p:nvPr/>
        </p:nvSpPr>
        <p:spPr>
          <a:xfrm>
            <a:off x="36513" y="1054100"/>
            <a:ext cx="9072562" cy="4784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一、案发现场情况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二、犯罪嫌疑人：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三、犯罪嫌疑人作案证据：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（一）、案发前的表现：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（二）、案发后的表现：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四、对犯罪嫌疑人的惩罚方式：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612775" y="1343025"/>
            <a:ext cx="8531225" cy="127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、鸟死了一只，一条腿被咬去了，笼板上都是血。 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、一只鸟是死了，羽毛松散着，好像它曾与它的敌人挣扎了许久。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2051050" y="2133600"/>
            <a:ext cx="4105275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丑猫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468313" y="3068638"/>
            <a:ext cx="82804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、那只花白猫对于这一对黄鸟，似乎也特别注意，常常跳在桌上，对鸟笼凝望着。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、隔一会，它又跳上桌子对鸟笼凝望着了。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323850" y="4581525"/>
            <a:ext cx="8820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它躺在露台板上晒太阳，态度很安详，嘴里好象还在吃着什么。我想，它一定是在吃着这可怜的鸟的腿了。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971550" y="5876925"/>
            <a:ext cx="77771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我拿起楼门旁倚着的一根木棒，追过去打了一下。 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2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0487">
                                            <p:txEl>
                                              <p:charRg st="2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4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489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490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49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539750" y="908050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六、案件定性：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冤     案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468313" y="1412875"/>
            <a:ext cx="45418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七、案件反思：</a:t>
            </a:r>
            <a:endParaRPr lang="zh-CN" altLang="en-US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611188" y="1844675"/>
            <a:ext cx="8532812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、在知道案件的真相后，作者的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心情</a:t>
            </a: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是怎样的？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（品读）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Rectangle 5"/>
          <p:cNvSpPr>
            <a:spLocks noGrp="1"/>
          </p:cNvSpPr>
          <p:nvPr>
            <p:ph type="title"/>
          </p:nvPr>
        </p:nvSpPr>
        <p:spPr>
          <a:xfrm>
            <a:off x="468313" y="981075"/>
            <a:ext cx="8131175" cy="11430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/>
              <a:t>	</a:t>
            </a:r>
            <a:endParaRPr lang="zh-CN" altLang="en-US" dirty="0"/>
          </a:p>
        </p:txBody>
      </p:sp>
      <p:sp>
        <p:nvSpPr>
          <p:cNvPr id="23558" name="AutoShape 6"/>
          <p:cNvSpPr/>
          <p:nvPr/>
        </p:nvSpPr>
        <p:spPr>
          <a:xfrm>
            <a:off x="8534400" y="6248400"/>
            <a:ext cx="457200" cy="4572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323850" y="4724400"/>
            <a:ext cx="81359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539750" y="404813"/>
            <a:ext cx="6119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五、案件真凶：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一只黑猫</a:t>
            </a:r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Text Box 10"/>
          <p:cNvSpPr txBox="1"/>
          <p:nvPr/>
        </p:nvSpPr>
        <p:spPr>
          <a:xfrm>
            <a:off x="395288" y="2492375"/>
            <a:ext cx="82804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、我心里十分的难过，真的，我的良心受伤了，我没有判断明白，便妄下断语，冤苦了一只不能说话辩诉的动物。想到它的无抵抗的逃避，益使我感到我的暴怒，我的虐待，都是针，刺我的良心的针！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31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、我很想补救我的过失，但它是不能说话的，我将怎样的对它表白我的误解呢？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、两个月后，我们的猫忽然死在邻家的屋脊上。我对于它的亡失，比以前的两只猫的亡失，更难过得多。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33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、我永无改正我的过失的机会了！</a:t>
            </a:r>
            <a:b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34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、自此，我家永不养猫。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50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50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514">
                                            <p:txEl>
                                              <p:charRg st="0" end="2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5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WordArt 2"/>
          <p:cNvSpPr/>
          <p:nvPr/>
        </p:nvSpPr>
        <p:spPr>
          <a:xfrm>
            <a:off x="1042988" y="765175"/>
            <a:ext cx="2016125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阅读训练</a:t>
            </a:r>
            <a:endParaRPr lang="zh-CN" altLang="en-US" sz="3600">
              <a:ln w="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9" name="Picture 3" descr="SC20040908133606765"/>
          <p:cNvPicPr>
            <a:picLocks noChangeAspect="1"/>
          </p:cNvPicPr>
          <p:nvPr>
            <p:ph/>
          </p:nvPr>
        </p:nvPicPr>
        <p:blipFill>
          <a:blip r:embed="rId1">
            <a:lum bright="23999" contrast="12000"/>
          </a:blip>
          <a:srcRect/>
          <a:stretch>
            <a:fillRect/>
          </a:stretch>
        </p:blipFill>
        <p:spPr>
          <a:xfrm>
            <a:off x="107950" y="2565400"/>
            <a:ext cx="3311525" cy="3384550"/>
          </a:xfrm>
          <a:ln>
            <a:solidFill>
              <a:srgbClr val="0000FF">
                <a:alpha val="100000"/>
              </a:srgbClr>
            </a:solidFill>
            <a:miter/>
          </a:ln>
        </p:spPr>
      </p:pic>
      <p:sp>
        <p:nvSpPr>
          <p:cNvPr id="24580" name="Text Box 4"/>
          <p:cNvSpPr txBox="1"/>
          <p:nvPr/>
        </p:nvSpPr>
        <p:spPr>
          <a:xfrm>
            <a:off x="3492500" y="319088"/>
            <a:ext cx="56515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、为什么说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我的良心受伤了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、第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段采用了何种人物描写手法？抒发了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怎样的感情？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的过失是什么？（原文）为什么有这样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的过失？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、为什么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对于它的亡失，比以前两只猫的亡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失，更难过得多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、如果这只猫没死，你认为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有改正过失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的机会吗？为什么？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、选段在表达方式上的特点是什么？选段表达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了怎样的思想感情？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3851275" y="612775"/>
            <a:ext cx="4787900" cy="614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答：因为我犯下了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无法补救的过失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，它就像针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一样，时时刺痛着我的心。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3871913" y="1692275"/>
            <a:ext cx="553085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答：心理活动描写。抒发了“我”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愧疚、自责之情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3935413" y="2511425"/>
            <a:ext cx="4786312" cy="915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答：“我没有判断明白，便妄下断语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动物”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“我”没有对鸟亡事件作冷静的分析，没有认真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地调查研究便清率地作出了判断。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4016375" y="3879850"/>
            <a:ext cx="5297488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答：因为第三只猫的死责任在“我”。“我”没有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判断明白，便妄下断语，而且在暴怒之下打它</a:t>
            </a:r>
            <a:endParaRPr lang="zh-CN" altLang="en-US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致死，这个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过失是无法补救的。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708400" y="5883275"/>
            <a:ext cx="5435600" cy="369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 eaLnBrk="1" hangingPunct="1"/>
            <a:r>
              <a:rPr lang="zh-CN" altLang="en-US" b="1" dirty="0">
                <a:solidFill>
                  <a:srgbClr val="3333FF"/>
                </a:solidFill>
                <a:ea typeface="楷体_GB2312" pitchFamily="49" charset="-122"/>
              </a:rPr>
              <a:t>答：议论、抒情。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表达了作者严于律己的思想感情。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1512888" y="1622425"/>
            <a:ext cx="10985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1" charset="-122"/>
                <a:cs typeface="+mn-cs"/>
              </a:rPr>
              <a:t>( 30_34 )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隶书" pitchFamily="1" charset="-122"/>
              <a:cs typeface="+mn-cs"/>
            </a:endParaRPr>
          </a:p>
        </p:txBody>
      </p:sp>
      <p:sp>
        <p:nvSpPr>
          <p:cNvPr id="24587" name="TextBox 11"/>
          <p:cNvSpPr txBox="1"/>
          <p:nvPr/>
        </p:nvSpPr>
        <p:spPr>
          <a:xfrm>
            <a:off x="250825" y="6237288"/>
            <a:ext cx="871378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、在这个冤案中，作者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错在哪里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？从这件事中，你明白了</a:t>
            </a:r>
            <a:r>
              <a:rPr lang="zh-CN" altLang="en-US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什么道理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5" grpId="0"/>
      <p:bldP spid="37896" grpId="0"/>
      <p:bldP spid="378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7b16013e94626d7d70cf6cca"/>
          <p:cNvPicPr>
            <a:picLocks noChangeAspect="1"/>
          </p:cNvPicPr>
          <p:nvPr/>
        </p:nvPicPr>
        <p:blipFill>
          <a:blip r:embed="rId1">
            <a:lum bright="6000" contrast="2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1042988" y="836613"/>
            <a:ext cx="76962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116013" y="2420938"/>
            <a:ext cx="6335712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凡事不能单凭印象， 主观臆断，更重要的是弄清事实；对人对事不存偏见私心，要宽容、 要仁爱，要同情弱小者。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2339975" y="692150"/>
            <a:ext cx="50403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  心  理  解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2"/>
          <p:cNvSpPr/>
          <p:nvPr/>
        </p:nvSpPr>
        <p:spPr>
          <a:xfrm>
            <a:off x="250825" y="260350"/>
            <a:ext cx="18288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情感揣摩</a:t>
            </a:r>
            <a:endParaRPr lang="zh-CN" altLang="en-US" sz="36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1125538"/>
            <a:ext cx="9144000" cy="1373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第二只猫丢失后，作者写道：“自此，我家好久不养猫。”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第三只猫死后，作者写道：“自此，  我家永不养猫。”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试体会这两句话中包含的思想感情有什么不同？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3141663"/>
            <a:ext cx="8893175" cy="3935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       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第二只猫丢失后，失落感久久萦绕于心。偷猫的人叫人恨意难消。养猫固然快乐，可是亡失的痛苦更叫人难受，于是才有不想马上养的想法。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       第三只猫的死，责任在我。“我”没有判断明白，便妄下断语，而且在暴怒之下打它致死，这个过失是无法补救的。由于负罪感永远不能消除，见了猫反而触发自己灵魂的伤痛，永远愧对这类生命，于是才有永不养猫了的想法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lvl="0" eaLnBrk="1" hangingPunct="1"/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9701" name="Oval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740650" y="6165850"/>
            <a:ext cx="792163" cy="333375"/>
          </a:xfrm>
          <a:prstGeom prst="ellipse">
            <a:avLst/>
          </a:prstGeom>
          <a:gradFill rotWithShape="1">
            <a:gsLst>
              <a:gs pos="0">
                <a:srgbClr val="4D0808">
                  <a:alpha val="85999"/>
                </a:srgbClr>
              </a:gs>
              <a:gs pos="15000">
                <a:srgbClr val="FF0300">
                  <a:alpha val="90199"/>
                </a:srgbClr>
              </a:gs>
              <a:gs pos="27500">
                <a:srgbClr val="FF7A00">
                  <a:alpha val="93699"/>
                </a:srgbClr>
              </a:gs>
              <a:gs pos="50000">
                <a:srgbClr val="FFF200"/>
              </a:gs>
              <a:gs pos="72500">
                <a:srgbClr val="FF7A00">
                  <a:alpha val="93699"/>
                </a:srgbClr>
              </a:gs>
              <a:gs pos="85000">
                <a:srgbClr val="FF0300">
                  <a:alpha val="90199"/>
                </a:srgbClr>
              </a:gs>
              <a:gs pos="100000">
                <a:srgbClr val="4D0808">
                  <a:alpha val="85999"/>
                </a:srgbClr>
              </a:gs>
            </a:gsLst>
            <a:lin ang="5400000" scaled="1"/>
          </a:gradFill>
          <a:ln w="25400">
            <a:solidFill>
              <a:schemeClr val="folHlink"/>
            </a:solidFill>
            <a:round/>
          </a:ln>
          <a:effectLst/>
        </p:spPr>
        <p:txBody>
          <a:bodyPr wrap="none" anchor="ctr"/>
          <a:p>
            <a:pPr lvl="0" algn="ctr" eaLnBrk="1" hangingPunct="1"/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板书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693738" y="349250"/>
            <a:ext cx="32305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  <a:ea typeface="华文彩云" pitchFamily="2" charset="-122"/>
              </a:rPr>
              <a:t>主 题 理 解：</a:t>
            </a:r>
            <a:endParaRPr lang="zh-CN" altLang="en-US" sz="3600" dirty="0">
              <a:solidFill>
                <a:srgbClr val="FFFF00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755650" y="1412875"/>
            <a:ext cx="7127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、把“我”看作描写的侧重点，本文的主题是：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1042988" y="1916113"/>
            <a:ext cx="7058025" cy="184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表现“我”严于律己的精神。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（“我”是一个善良的、正义的、严于自省的、富有良知的知识分子。）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或者“做人的道理”：人们应平等公正地待人接物，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不能主观臆测，妄下断语，以致伤害无辜。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827088" y="3284538"/>
            <a:ext cx="8316912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、把猫的不幸遭遇看作描写的侧重点，本文的主题是：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50000"/>
              </a:lnSpc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323850" y="4292600"/>
            <a:ext cx="76327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不断进行自我完善，努力拼搏，奋发向上。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   你想得到幸福吗?唯一的方法就是努力。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5" descr="9d57a855jw1dqpv9fp4yu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72440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  你也许不是最美丽的，但你可以最可爱；你也许不是最聪明的，但你可以最勤奋；你也许不会最顺利，但你可以最乐观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40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同学们，不论走到哪里，你们一定要让自己成为最好的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0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最绿的小草，最纯的水滴，最亮的星星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en-US" altLang="zh-CN" sz="40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40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10471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36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3"/>
          <p:cNvSpPr txBox="1"/>
          <p:nvPr/>
        </p:nvSpPr>
        <p:spPr>
          <a:xfrm>
            <a:off x="827088" y="1196975"/>
            <a:ext cx="53292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关注弱小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4859338" y="1268413"/>
            <a:ext cx="44656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尊重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生命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827088" y="3284538"/>
            <a:ext cx="46815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善待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他人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4859338" y="3213100"/>
            <a:ext cx="42846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共建和谐</a:t>
            </a:r>
            <a:endParaRPr lang="zh-CN" altLang="en-US" sz="6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91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20080812163232_74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38"/>
            <a:ext cx="9144000" cy="6850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5" descr="20100315095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 descr="lisf3dNEcdV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c89cdcad724b11c9f87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2" descr="图片1"/>
          <p:cNvPicPr>
            <a:picLocks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612775" y="838200"/>
            <a:ext cx="4679950" cy="5253038"/>
          </a:xfrm>
          <a:ln w="101600">
            <a:solidFill>
              <a:srgbClr val="0000FF">
                <a:alpha val="100000"/>
              </a:srgbClr>
            </a:solidFill>
            <a:miter/>
          </a:ln>
        </p:spPr>
      </p:pic>
      <p:sp>
        <p:nvSpPr>
          <p:cNvPr id="13315" name="WordArt 3"/>
          <p:cNvSpPr>
            <a:spLocks noChangeArrowheads="1" noChangeShapeType="1"/>
          </p:cNvSpPr>
          <p:nvPr/>
        </p:nvSpPr>
        <p:spPr bwMode="auto">
          <a:xfrm>
            <a:off x="6372225" y="1484313"/>
            <a:ext cx="1584325" cy="15843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Left"/>
              <a:lightRig rig="legacyFlat2" dir="t"/>
            </a:scene3d>
            <a:sp3d extrusionH="176200" prstMaterial="legacyPlastic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 smtClean="0">
                <a:ln w="38100">
                  <a:round/>
                </a:ln>
                <a:gradFill rotWithShape="1">
                  <a:gsLst>
                    <a:gs pos="0">
                      <a:srgbClr val="4D0808">
                        <a:alpha val="92999"/>
                      </a:srgbClr>
                    </a:gs>
                    <a:gs pos="15000">
                      <a:srgbClr val="FF0300">
                        <a:alpha val="95099"/>
                      </a:srgbClr>
                    </a:gs>
                    <a:gs pos="27500">
                      <a:srgbClr val="FF7A00">
                        <a:alpha val="9685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6850"/>
                      </a:srgbClr>
                    </a:gs>
                    <a:gs pos="85000">
                      <a:srgbClr val="FF0300">
                        <a:alpha val="95099"/>
                      </a:srgbClr>
                    </a:gs>
                    <a:gs pos="100000">
                      <a:srgbClr val="4D0808">
                        <a:alpha val="92999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华文新魏"/>
                <a:ea typeface="宋体" panose="02010600030101010101" pitchFamily="2" charset="-122"/>
                <a:cs typeface="+mn-cs"/>
              </a:rPr>
              <a:t>猫</a:t>
            </a:r>
            <a:endParaRPr kumimoji="0" lang="zh-CN" altLang="en-US" sz="3600" b="0" i="0" u="none" strike="noStrike" kern="10" cap="none" spc="0" normalizeH="0" baseline="0" noProof="0" smtClean="0">
              <a:ln w="38100">
                <a:round/>
              </a:ln>
              <a:gradFill rotWithShape="1">
                <a:gsLst>
                  <a:gs pos="0">
                    <a:srgbClr val="4D0808">
                      <a:alpha val="92999"/>
                    </a:srgbClr>
                  </a:gs>
                  <a:gs pos="15000">
                    <a:srgbClr val="FF0300">
                      <a:alpha val="95099"/>
                    </a:srgbClr>
                  </a:gs>
                  <a:gs pos="27500">
                    <a:srgbClr val="FF7A00">
                      <a:alpha val="96850"/>
                    </a:srgbClr>
                  </a:gs>
                  <a:gs pos="50000">
                    <a:srgbClr val="FFF200"/>
                  </a:gs>
                  <a:gs pos="72500">
                    <a:srgbClr val="FF7A00">
                      <a:alpha val="96850"/>
                    </a:srgbClr>
                  </a:gs>
                  <a:gs pos="85000">
                    <a:srgbClr val="FF0300">
                      <a:alpha val="95099"/>
                    </a:srgbClr>
                  </a:gs>
                  <a:gs pos="100000">
                    <a:srgbClr val="4D0808">
                      <a:alpha val="92999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华文新魏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481763" y="3644900"/>
            <a:ext cx="1835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1" charset="-122"/>
              </a:rPr>
              <a:t>郑振铎</a:t>
            </a: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200812121534628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345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900113" y="476250"/>
            <a:ext cx="59039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写作背景：</a:t>
            </a:r>
            <a:endParaRPr lang="zh-CN" altLang="en-US" sz="4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539750" y="1412875"/>
            <a:ext cx="5761038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本文写于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1925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年，是郑振铎从事文学创作的早期作品。  他深受“五四”精神影响，在这一时期的作品中，表现出新思想、新观念；表达出同情弱小无辜，谴责专制霸道；弘扬公道、民主、博爱的思想。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Picture 5" descr="SC20040908133605078"/>
          <p:cNvPicPr>
            <a:picLocks noChangeAspect="1"/>
          </p:cNvPicPr>
          <p:nvPr/>
        </p:nvPicPr>
        <p:blipFill>
          <a:blip r:embed="rId2">
            <a:lum bright="12000" contrast="-17999"/>
          </a:blip>
          <a:stretch>
            <a:fillRect/>
          </a:stretch>
        </p:blipFill>
        <p:spPr>
          <a:xfrm>
            <a:off x="6372225" y="1125538"/>
            <a:ext cx="3168650" cy="4464050"/>
          </a:xfrm>
          <a:prstGeom prst="rect">
            <a:avLst/>
          </a:prstGeom>
          <a:noFill/>
          <a:ln w="254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SC20040908133605250"/>
          <p:cNvPicPr>
            <a:picLocks noChangeAspect="1"/>
          </p:cNvPicPr>
          <p:nvPr>
            <p:ph/>
          </p:nvPr>
        </p:nvPicPr>
        <p:blipFill>
          <a:blip r:embed="rId1">
            <a:lum bright="23999" contrast="6000"/>
          </a:blip>
          <a:srcRect/>
          <a:stretch>
            <a:fillRect/>
          </a:stretch>
        </p:blipFill>
        <p:spPr>
          <a:xfrm>
            <a:off x="830263" y="1547813"/>
            <a:ext cx="3302000" cy="4276725"/>
          </a:xfrm>
          <a:ln>
            <a:solidFill>
              <a:srgbClr val="FF6600">
                <a:alpha val="100000"/>
              </a:srgbClr>
            </a:solidFill>
            <a:miter/>
          </a:ln>
        </p:spPr>
      </p:pic>
      <p:sp>
        <p:nvSpPr>
          <p:cNvPr id="17411" name="WordArt 3"/>
          <p:cNvSpPr/>
          <p:nvPr/>
        </p:nvSpPr>
        <p:spPr>
          <a:xfrm>
            <a:off x="1476375" y="765175"/>
            <a:ext cx="18288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课文朗读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450975" y="5949950"/>
            <a:ext cx="22574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郑振铎（</a:t>
            </a:r>
            <a:r>
              <a:rPr lang="en-US" altLang="zh-CN" sz="2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1948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年）</a:t>
            </a:r>
            <a:endParaRPr lang="zh-CN" altLang="en-US" sz="24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427538" y="1930400"/>
            <a:ext cx="4165600" cy="2924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这篇课文用第一人称叙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述了“我家”三次养猫的故事。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请认真听课文朗读录音，思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考作者在课文中抒发了什么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样的思想感情？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newsflash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adial">
  <a:themeElements>
    <a:clrScheme name="Radial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Radia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FF33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2294</Words>
  <Application>WPS 演示</Application>
  <PresentationFormat/>
  <Paragraphs>320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Arial Black</vt:lpstr>
      <vt:lpstr>Times New Roman</vt:lpstr>
      <vt:lpstr>华文新魏</vt:lpstr>
      <vt:lpstr>隶书</vt:lpstr>
      <vt:lpstr>黑体</vt:lpstr>
      <vt:lpstr>华文行楷</vt:lpstr>
      <vt:lpstr>楷体_GB2312</vt:lpstr>
      <vt:lpstr>华文彩云</vt:lpstr>
      <vt:lpstr>华文新魏</vt:lpstr>
      <vt:lpstr>微软雅黑</vt:lpstr>
      <vt:lpstr>Segoe Print</vt:lpstr>
      <vt:lpstr>新宋体</vt:lpstr>
      <vt:lpstr>默认设计模板</vt:lpstr>
      <vt:lpstr>Radial</vt:lpstr>
      <vt:lpstr>Glass Layers</vt:lpstr>
      <vt:lpstr>1_默认设计模板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语文备课大师【全免费】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1</cp:revision>
  <dcterms:created xsi:type="dcterms:W3CDTF">2016-12-06T11:17:59Z</dcterms:created>
  <dcterms:modified xsi:type="dcterms:W3CDTF">2016-12-06T11:17:59Z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