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handoutMasterIdLst>
    <p:handoutMasterId r:id="rId3"/>
  </p:handoutMasterIdLst>
  <p:sldIdLst>
    <p:sldId id="259" r:id="rId4"/>
    <p:sldId id="282" r:id="rId5"/>
    <p:sldId id="283" r:id="rId6"/>
    <p:sldId id="284" r:id="rId7"/>
    <p:sldId id="285" r:id="rId8"/>
    <p:sldId id="286" r:id="rId9"/>
    <p:sldId id="287" r:id="rId10"/>
    <p:sldId id="288" r:id="rId11"/>
    <p:sldId id="289" r:id="rId12"/>
    <p:sldId id="290" r:id="rId13"/>
    <p:sldId id="291" r:id="rId14"/>
    <p:sldId id="292" r:id="rId15"/>
    <p:sldId id="293" r:id="rId16"/>
    <p:sldId id="294" r:id="rId17"/>
    <p:sldId id="295" r:id="rId18"/>
    <p:sldId id="296" r:id="rId19"/>
    <p:sldId id="297" r:id="rId20"/>
    <p:sldId id="298" r:id="rId21"/>
    <p:sldId id="299" r:id="rId22"/>
    <p:sldId id="300" r:id="rId23"/>
    <p:sldId id="301" r:id="rId24"/>
    <p:sldId id="302" r:id="rId25"/>
    <p:sldId id="303" r:id="rId26"/>
    <p:sldId id="304" r:id="rId27"/>
    <p:sldId id="305" r:id="rId28"/>
    <p:sldId id="306" r:id="rId29"/>
    <p:sldId id="307" r:id="rId30"/>
    <p:sldId id="308" r:id="rId31"/>
    <p:sldId id="309" r:id="rId32"/>
    <p:sldId id="310" r:id="rId33"/>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48" userDrawn="1">
          <p15:clr>
            <a:srgbClr val="A4A3A4"/>
          </p15:clr>
        </p15:guide>
        <p15:guide id="2" pos="688" userDrawn="1">
          <p15:clr>
            <a:srgbClr val="A4A3A4"/>
          </p15:clr>
        </p15:guide>
        <p15:guide id="3" pos="7015" userDrawn="1">
          <p15:clr>
            <a:srgbClr val="A4A3A4"/>
          </p15:clr>
        </p15:guide>
        <p15:guide id="4" orient="horz" pos="5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5122" autoAdjust="0"/>
  </p:normalViewPr>
  <p:slideViewPr>
    <p:cSldViewPr snapToGrid="0">
      <p:cViewPr varScale="1">
        <p:scale>
          <a:sx n="66" d="100"/>
          <a:sy n="66" d="100"/>
        </p:scale>
        <p:origin x="192" y="66"/>
      </p:cViewPr>
      <p:guideLst>
        <p:guide orient="horz" pos="3748"/>
        <p:guide pos="688"/>
        <p:guide pos="7015"/>
        <p:guide orient="horz" pos="550"/>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tags" Target="tags/tag1.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475FAC0-4E78-4B4A-9ADA-EE7413CBA2A2}" type="datetimeFigureOut">
              <a:rPr lang="zh-CN" altLang="en-US" smtClean="0"/>
              <a:t>2021/6/16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38E8FE-40DA-41DC-AE77-8790382988AD}" type="slidenum">
              <a:rPr lang="zh-CN" altLang="en-US" smtClean="0"/>
              <a:t>‹#›</a:t>
            </a:fld>
            <a:endParaRPr lang="zh-CN" altLang="en-US"/>
          </a:p>
        </p:txBody>
      </p:sp>
    </p:spTree>
    <p:extLst>
      <p:ext uri="{BB962C8B-B14F-4D97-AF65-F5344CB8AC3E}">
        <p14:creationId xmlns:p14="http://schemas.microsoft.com/office/powerpoint/2010/main" val="2864943097"/>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4A302A-66E2-45C0-9113-4E5747328F9F}" type="datetimeFigureOut">
              <a:rPr lang="zh-CN" altLang="en-US" smtClean="0"/>
              <a:t>2021/6/16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540E3B-F9C0-48B6-A129-4D327DD30658}" type="slidenum">
              <a:rPr lang="zh-CN" altLang="en-US" smtClean="0"/>
              <a:t>‹#›</a:t>
            </a:fld>
            <a:endParaRPr lang="zh-CN" altLang="en-US"/>
          </a:p>
        </p:txBody>
      </p:sp>
    </p:spTree>
    <p:extLst>
      <p:ext uri="{BB962C8B-B14F-4D97-AF65-F5344CB8AC3E}">
        <p14:creationId xmlns:p14="http://schemas.microsoft.com/office/powerpoint/2010/main" val="1178972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1</a:t>
            </a:fld>
            <a:endParaRPr lang="zh-CN" altLang="en-US"/>
          </a:p>
        </p:txBody>
      </p:sp>
    </p:spTree>
    <p:extLst>
      <p:ext uri="{BB962C8B-B14F-4D97-AF65-F5344CB8AC3E}">
        <p14:creationId xmlns:p14="http://schemas.microsoft.com/office/powerpoint/2010/main" val="372493204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3" name="副标题 2"/>
          <p:cNvSpPr>
            <a:spLocks noGrp="1"/>
          </p:cNvSpPr>
          <p:nvPr>
            <p:ph type="subTitle" idx="1" hasCustomPrompt="1"/>
          </p:nvPr>
        </p:nvSpPr>
        <p:spPr>
          <a:xfrm>
            <a:off x="3787727" y="3619499"/>
            <a:ext cx="7273974" cy="1056835"/>
          </a:xfrm>
        </p:spPr>
        <p:txBody>
          <a:bodyPr/>
          <a:lstStyle>
            <a:lvl1pPr marL="0" indent="0" algn="l">
              <a:buNone/>
              <a:defRPr sz="2400" b="1">
                <a:solidFill>
                  <a:schemeClr val="bg1"/>
                </a:solidFill>
                <a:latin typeface="华文楷体" panose="02010600040101010101" pitchFamily="2" charset="-122"/>
                <a:ea typeface="华文楷体" panose="0201060004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主讲人：</a:t>
            </a:r>
          </a:p>
        </p:txBody>
      </p:sp>
      <p:sp>
        <p:nvSpPr>
          <p:cNvPr id="4" name="日期占位符 3"/>
          <p:cNvSpPr>
            <a:spLocks noGrp="1"/>
          </p:cNvSpPr>
          <p:nvPr>
            <p:ph type="dt" sz="half" idx="10"/>
          </p:nvPr>
        </p:nvSpPr>
        <p:spPr/>
        <p:txBody>
          <a:bodyPr/>
          <a:lstStyle/>
          <a:p>
            <a:fld id="{A685A6CA-0CF8-4C0F-A4EF-5C6C0D45FAAD}" type="datetimeFigureOut">
              <a:rPr lang="zh-CN" altLang="en-US" smtClean="0"/>
              <a:t>2021/6/16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t>‹#›</a:t>
            </a:fld>
            <a:endParaRPr lang="zh-CN" altLang="en-US"/>
          </a:p>
        </p:txBody>
      </p:sp>
    </p:spTree>
    <p:extLst>
      <p:ext uri="{BB962C8B-B14F-4D97-AF65-F5344CB8AC3E}">
        <p14:creationId xmlns:p14="http://schemas.microsoft.com/office/powerpoint/2010/main" val="3139866524"/>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1_标题和内容">
    <p:spTree>
      <p:nvGrpSpPr>
        <p:cNvPr id="1" name=""/>
        <p:cNvGrpSpPr/>
        <p:nvPr/>
      </p:nvGrpSpPr>
      <p:grpSpPr>
        <a:xfrm>
          <a:off x="0" y="0"/>
          <a: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内容占位符 2"/>
          <p:cNvSpPr>
            <a:spLocks noGrp="1"/>
          </p:cNvSpPr>
          <p:nvPr>
            <p:ph idx="1"/>
          </p:nvPr>
        </p:nvSpPr>
        <p:spPr/>
        <p:txBody>
          <a:bodyPr/>
          <a:lstStyle>
            <a:lvl1pPr>
              <a:defRPr>
                <a:latin typeface="华文楷体" panose="02010600040101010101" pitchFamily="2" charset="-122"/>
                <a:ea typeface="华文楷体" panose="02010600040101010101" pitchFamily="2" charset="-122"/>
              </a:defRPr>
            </a:lvl1pPr>
            <a:lvl2pPr>
              <a:defRPr>
                <a:latin typeface="华文楷体" panose="02010600040101010101" pitchFamily="2" charset="-122"/>
                <a:ea typeface="华文楷体" panose="02010600040101010101" pitchFamily="2" charset="-122"/>
              </a:defRPr>
            </a:lvl2pPr>
            <a:lvl3pPr>
              <a:defRPr>
                <a:latin typeface="华文楷体" panose="02010600040101010101" pitchFamily="2" charset="-122"/>
                <a:ea typeface="华文楷体" panose="02010600040101010101" pitchFamily="2" charset="-122"/>
              </a:defRPr>
            </a:lvl3pPr>
            <a:lvl4pPr>
              <a:defRPr>
                <a:latin typeface="华文楷体" panose="02010600040101010101" pitchFamily="2" charset="-122"/>
                <a:ea typeface="华文楷体" panose="02010600040101010101" pitchFamily="2" charset="-122"/>
              </a:defRPr>
            </a:lvl4pPr>
            <a:lvl5pPr>
              <a:defRPr>
                <a:latin typeface="华文楷体" panose="02010600040101010101" pitchFamily="2" charset="-122"/>
                <a:ea typeface="华文楷体" panose="02010600040101010101" pitchFamily="2"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85A6CA-0CF8-4C0F-A4EF-5C6C0D45FAAD}" type="datetimeFigureOut">
              <a:rPr lang="zh-CN" altLang="en-US" smtClean="0"/>
              <a:t>2021/6/16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t>‹#›</a:t>
            </a:fld>
            <a:endParaRPr lang="zh-CN" altLang="en-US"/>
          </a:p>
        </p:txBody>
      </p:sp>
      <p:sp>
        <p:nvSpPr>
          <p:cNvPr id="7" name="文本框 6"/>
          <p:cNvSpPr txBox="1"/>
          <p:nvPr userDrawn="1"/>
        </p:nvSpPr>
        <p:spPr>
          <a:xfrm>
            <a:off x="431800" y="365125"/>
            <a:ext cx="2133600" cy="714375"/>
          </a:xfrm>
          <a:prstGeom prst="rect">
            <a:avLst/>
          </a:prstGeom>
          <a:noFill/>
        </p:spPr>
        <p:txBody>
          <a:bodyPr wrap="square" rtlCol="0">
            <a:spAutoFit/>
          </a:bodyPr>
          <a:lstStyle/>
          <a:p>
            <a:endParaRPr lang="zh-CN" altLang="en-US"/>
          </a:p>
        </p:txBody>
      </p:sp>
      <p:sp>
        <p:nvSpPr>
          <p:cNvPr id="13" name="标题 1"/>
          <p:cNvSpPr txBox="1"/>
          <p:nvPr userDrawn="1"/>
        </p:nvSpPr>
        <p:spPr>
          <a:xfrm>
            <a:off x="110294" y="6210036"/>
            <a:ext cx="2641371" cy="396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2000" b="0">
                <a:latin typeface="微软雅黑" panose="020b0503020204020204" pitchFamily="34" charset="-122"/>
                <a:ea typeface="微软雅黑" panose="020b0503020204020204" pitchFamily="34" charset="-122"/>
              </a:rPr>
              <a:t>初中语文</a:t>
            </a:r>
          </a:p>
        </p:txBody>
      </p:sp>
    </p:spTree>
    <p:extLst>
      <p:ext uri="{BB962C8B-B14F-4D97-AF65-F5344CB8AC3E}">
        <p14:creationId xmlns:p14="http://schemas.microsoft.com/office/powerpoint/2010/main" val="4074317388"/>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2">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438150"/>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85A6CA-0CF8-4C0F-A4EF-5C6C0D45FAAD}" type="datetimeFigureOut">
              <a:rPr lang="zh-CN" altLang="en-US" smtClean="0"/>
              <a:t>2021/6/16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E8A902-E013-4FF5-9CBD-78113C784026}" type="slidenum">
              <a:rPr lang="zh-CN" altLang="en-US" smtClean="0"/>
              <a:t>‹#›</a:t>
            </a:fld>
            <a:endParaRPr lang="zh-CN" altLang="en-US"/>
          </a:p>
        </p:txBody>
      </p:sp>
    </p:spTree>
    <p:extLst>
      <p:ext uri="{BB962C8B-B14F-4D97-AF65-F5344CB8AC3E}">
        <p14:creationId xmlns:p14="http://schemas.microsoft.com/office/powerpoint/2010/main" val="3933920985"/>
      </p:ext>
    </p:extLst>
  </p:cSld>
  <p:clrMap bg1="lt1" tx1="dk1" bg2="lt2" tx2="dk2" accent1="accent1" accent2="accent2" accent3="accent3" accent4="accent4" accent5="accent5" accent6="accent6" hlink="hlink" folHlink="folHlink"/>
  <p:sldLayoutIdLst>
    <p:sldLayoutId id="2147483649" r:id="rId1"/>
    <p:sldLayoutId id="2147483660" r:id="rId2"/>
  </p:sldLayoutIdLst>
  <p:transition/>
  <p:timing/>
  <p:txStyles>
    <p:titleStyle>
      <a:lvl1pPr algn="ctr" defTabSz="914400" rtl="0" eaLnBrk="1" latinLnBrk="0" hangingPunct="1">
        <a:lnSpc>
          <a:spcPct val="90000"/>
        </a:lnSpc>
        <a:spcBef>
          <a:spcPct val="0"/>
        </a:spcBef>
        <a:buNone/>
        <a:defRPr sz="3400" kern="1200">
          <a:solidFill>
            <a:schemeClr val="tx1"/>
          </a:solidFill>
          <a:latin typeface="黑体" panose="02010609060101010101" pitchFamily="49" charset="-122"/>
          <a:ea typeface="黑体" panose="020106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idx="4294967295"/>
          </p:nvPr>
        </p:nvSpPr>
        <p:spPr>
          <a:xfrm>
            <a:off x="1055688" y="2044237"/>
            <a:ext cx="10080625" cy="1006475"/>
          </a:xfrm>
        </p:spPr>
        <p:txBody>
          <a:bodyPr/>
          <a:lstStyle/>
          <a:p>
            <a:r>
              <a:rPr lang="zh-CN" altLang="en-US" sz="4800" b="1">
                <a:solidFill>
                  <a:srgbClr val="FF0000"/>
                </a:solidFill>
                <a:latin typeface="微软雅黑" panose="020b0503020204020204" pitchFamily="34" charset="-122"/>
                <a:ea typeface="微软雅黑" panose="020b0503020204020204" pitchFamily="34" charset="-122"/>
              </a:rPr>
              <a:t>背影</a:t>
            </a:r>
            <a:r>
              <a:rPr lang="zh-CN" altLang="en-US" sz="3200" b="1">
                <a:solidFill>
                  <a:srgbClr val="FF0000"/>
                </a:solidFill>
                <a:latin typeface="微软雅黑" panose="020b0503020204020204" pitchFamily="34" charset="-122"/>
                <a:ea typeface="微软雅黑" panose="020b0503020204020204" pitchFamily="34" charset="-122"/>
              </a:rPr>
              <a:t>（第二课时）</a:t>
            </a:r>
          </a:p>
        </p:txBody>
      </p:sp>
    </p:spTree>
    <p:extLst>
      <p:ext uri="{BB962C8B-B14F-4D97-AF65-F5344CB8AC3E}">
        <p14:creationId xmlns:p14="http://schemas.microsoft.com/office/powerpoint/2010/main" val="4066356194"/>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1D813FDD-B0EF-42B8-8677-49A3127F6810}"/>
              </a:ext>
            </a:extLst>
          </p:cNvPr>
          <p:cNvSpPr>
            <a:spLocks noGrp="1"/>
          </p:cNvSpPr>
          <p:nvPr>
            <p:ph idx="1"/>
          </p:nvPr>
        </p:nvSpPr>
        <p:spPr>
          <a:xfrm>
            <a:off x="2426392" y="1423504"/>
            <a:ext cx="7686673" cy="4351338"/>
          </a:xfrm>
        </p:spPr>
        <p:txBody>
          <a:bodyPr>
            <a:normAutofit/>
          </a:bodyPr>
          <a:lstStyle/>
          <a:p>
            <a:pPr marL="0" indent="0">
              <a:buNone/>
            </a:pPr>
            <a:r>
              <a:rPr lang="en-US" altLang="zh-CN" sz="2400">
                <a:solidFill>
                  <a:prstClr val="black"/>
                </a:solidFill>
                <a:latin typeface="黑体" panose="02010609060101010101" pitchFamily="49" charset="-122"/>
                <a:ea typeface="黑体" panose="02010609060101010101" pitchFamily="49" charset="-122"/>
              </a:rPr>
              <a:t>【</a:t>
            </a:r>
            <a:r>
              <a:rPr lang="zh-CN" altLang="en-US" sz="2400">
                <a:solidFill>
                  <a:prstClr val="black"/>
                </a:solidFill>
                <a:latin typeface="黑体" panose="02010609060101010101" pitchFamily="49" charset="-122"/>
                <a:ea typeface="黑体" panose="02010609060101010101" pitchFamily="49" charset="-122"/>
              </a:rPr>
              <a:t>材料</a:t>
            </a:r>
            <a:r>
              <a:rPr lang="en-US" altLang="zh-CN" sz="2400">
                <a:solidFill>
                  <a:prstClr val="black"/>
                </a:solidFill>
                <a:latin typeface="黑体" panose="02010609060101010101" pitchFamily="49" charset="-122"/>
                <a:ea typeface="黑体" panose="02010609060101010101" pitchFamily="49" charset="-122"/>
              </a:rPr>
              <a:t>3】</a:t>
            </a:r>
          </a:p>
          <a:p>
            <a:pPr marL="0" indent="457200">
              <a:lnSpc>
                <a:spcPct val="150000"/>
              </a:lnSpc>
              <a:buNone/>
            </a:pPr>
            <a:r>
              <a:rPr lang="en-US" altLang="zh-CN" sz="2400">
                <a:solidFill>
                  <a:prstClr val="black"/>
                </a:solidFill>
                <a:latin typeface="华文楷体" panose="02010600040101010101" pitchFamily="2" charset="-122"/>
                <a:ea typeface="华文楷体" panose="02010600040101010101" pitchFamily="2" charset="-122"/>
              </a:rPr>
              <a:t>  1916</a:t>
            </a:r>
            <a:r>
              <a:rPr lang="zh-CN" altLang="en-US" sz="2400">
                <a:solidFill>
                  <a:prstClr val="black"/>
                </a:solidFill>
                <a:latin typeface="华文楷体" panose="02010600040101010101" pitchFamily="2" charset="-122"/>
                <a:ea typeface="华文楷体" panose="02010600040101010101" pitchFamily="2" charset="-122"/>
              </a:rPr>
              <a:t>年，我家境况已大不如前，父亲尽了最大的努力，非常体面地为自清筹办了婚事并送他上北京大学读书。自清离别新婚的妻子和年迈的父母独自北上，这以后不久，父亲的公卖局长职交卸了，他老人家特地关照我：不要写信把这些琐事告诉大哥，以免他学习分心。</a:t>
            </a:r>
            <a:endParaRPr lang="zh-CN" altLang="en-US"/>
          </a:p>
        </p:txBody>
      </p:sp>
    </p:spTree>
    <p:extLst>
      <p:ext uri="{BB962C8B-B14F-4D97-AF65-F5344CB8AC3E}">
        <p14:creationId xmlns:p14="http://schemas.microsoft.com/office/powerpoint/2010/main" val="3709942780"/>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1153F081-11EB-4365-B912-53D4E2C53920}"/>
              </a:ext>
            </a:extLst>
          </p:cNvPr>
          <p:cNvSpPr>
            <a:spLocks noGrp="1"/>
          </p:cNvSpPr>
          <p:nvPr>
            <p:ph idx="1"/>
          </p:nvPr>
        </p:nvSpPr>
        <p:spPr>
          <a:xfrm>
            <a:off x="2205245" y="1171160"/>
            <a:ext cx="7781510" cy="4919871"/>
          </a:xfrm>
        </p:spPr>
        <p:txBody>
          <a:bodyPr>
            <a:normAutofit/>
          </a:bodyPr>
          <a:lstStyle/>
          <a:p>
            <a:pPr marL="0" indent="0">
              <a:buNone/>
            </a:pPr>
            <a:r>
              <a:rPr lang="en-US" altLang="zh-CN" sz="2400">
                <a:solidFill>
                  <a:prstClr val="black"/>
                </a:solidFill>
                <a:latin typeface="黑体" panose="02010609060101010101" pitchFamily="49" charset="-122"/>
                <a:ea typeface="黑体" panose="02010609060101010101" pitchFamily="49" charset="-122"/>
              </a:rPr>
              <a:t>【</a:t>
            </a:r>
            <a:r>
              <a:rPr lang="zh-CN" altLang="en-US" sz="2400">
                <a:solidFill>
                  <a:prstClr val="black"/>
                </a:solidFill>
                <a:latin typeface="黑体" panose="02010609060101010101" pitchFamily="49" charset="-122"/>
                <a:ea typeface="黑体" panose="02010609060101010101" pitchFamily="49" charset="-122"/>
              </a:rPr>
              <a:t>材料</a:t>
            </a:r>
            <a:r>
              <a:rPr lang="en-US" altLang="zh-CN" sz="2400">
                <a:solidFill>
                  <a:prstClr val="black"/>
                </a:solidFill>
                <a:latin typeface="黑体" panose="02010609060101010101" pitchFamily="49" charset="-122"/>
                <a:ea typeface="黑体" panose="02010609060101010101" pitchFamily="49" charset="-122"/>
              </a:rPr>
              <a:t>3】</a:t>
            </a:r>
          </a:p>
          <a:p>
            <a:pPr marL="0" indent="576000">
              <a:lnSpc>
                <a:spcPct val="125000"/>
              </a:lnSpc>
              <a:buNone/>
            </a:pPr>
            <a:r>
              <a:rPr lang="zh-CN" altLang="en-US" sz="2400">
                <a:solidFill>
                  <a:prstClr val="black"/>
                </a:solidFill>
                <a:latin typeface="华文楷体" panose="02010600040101010101" pitchFamily="2" charset="-122"/>
                <a:ea typeface="华文楷体" panose="02010600040101010101" pitchFamily="2" charset="-122"/>
              </a:rPr>
              <a:t>几乎与此同时，家中又发生了一系列变故，祖母去世，二哥即将中学毕业，想考大学，都要花费一笔不少的钱。父亲设法变卖了一些家产，又在扬州借了一些高利贷，为祖母办了丧事，对二哥物华上交大的愿望，却是再也无力成全了。二哥成绩优异，志愿报考上海交通大学电机工程系，父亲无论如何不同意，理由是家中拿不出学费，并建议他报考南京高等师范，因为这所学校既不要学费，又不要膳费，物华心里很不满意，却又无可奈何。</a:t>
            </a:r>
            <a:endParaRPr lang="en-US" altLang="zh-CN" sz="2400">
              <a:solidFill>
                <a:prstClr val="black"/>
              </a:solidFill>
              <a:latin typeface="华文楷体" panose="02010600040101010101" pitchFamily="2" charset="-122"/>
              <a:ea typeface="华文楷体" panose="02010600040101010101" pitchFamily="2" charset="-122"/>
            </a:endParaRPr>
          </a:p>
          <a:p>
            <a:pPr marL="0" indent="720000" algn="r">
              <a:lnSpc>
                <a:spcPct val="125000"/>
              </a:lnSpc>
              <a:buNone/>
            </a:pPr>
            <a:r>
              <a:rPr lang="zh-CN" altLang="en-US" sz="2400">
                <a:solidFill>
                  <a:prstClr val="black"/>
                </a:solidFill>
                <a:latin typeface="华文楷体" panose="02010600040101010101" pitchFamily="2" charset="-122"/>
                <a:ea typeface="华文楷体" panose="02010600040101010101" pitchFamily="2" charset="-122"/>
              </a:rPr>
              <a:t> </a:t>
            </a:r>
            <a:r>
              <a:rPr lang="en-US" altLang="zh-CN" sz="2400">
                <a:solidFill>
                  <a:prstClr val="black"/>
                </a:solidFill>
                <a:latin typeface="华文楷体" panose="02010600040101010101" pitchFamily="2" charset="-122"/>
                <a:ea typeface="华文楷体" panose="02010600040101010101" pitchFamily="2" charset="-122"/>
              </a:rPr>
              <a:t>——</a:t>
            </a:r>
            <a:r>
              <a:rPr lang="zh-CN" altLang="en-US" sz="2400">
                <a:solidFill>
                  <a:prstClr val="black"/>
                </a:solidFill>
                <a:latin typeface="华文楷体" panose="02010600040101010101" pitchFamily="2" charset="-122"/>
                <a:ea typeface="华文楷体" panose="02010600040101010101" pitchFamily="2" charset="-122"/>
              </a:rPr>
              <a:t>朱国华</a:t>
            </a:r>
            <a:r>
              <a:rPr lang="en-US" altLang="zh-CN" sz="2400">
                <a:solidFill>
                  <a:prstClr val="black"/>
                </a:solidFill>
                <a:latin typeface="华文楷体" panose="02010600040101010101" pitchFamily="2" charset="-122"/>
                <a:ea typeface="华文楷体" panose="02010600040101010101" pitchFamily="2" charset="-122"/>
              </a:rPr>
              <a:t>《</a:t>
            </a:r>
            <a:r>
              <a:rPr lang="zh-CN" altLang="en-US" sz="2400">
                <a:solidFill>
                  <a:prstClr val="black"/>
                </a:solidFill>
                <a:latin typeface="华文楷体" panose="02010600040101010101" pitchFamily="2" charset="-122"/>
                <a:ea typeface="华文楷体" panose="02010600040101010101" pitchFamily="2" charset="-122"/>
              </a:rPr>
              <a:t>朱自清与</a:t>
            </a:r>
            <a:r>
              <a:rPr lang="en-US" altLang="zh-CN" sz="2400">
                <a:solidFill>
                  <a:prstClr val="black"/>
                </a:solidFill>
                <a:latin typeface="华文楷体" panose="02010600040101010101" pitchFamily="2" charset="-122"/>
                <a:ea typeface="华文楷体" panose="02010600040101010101" pitchFamily="2" charset="-122"/>
              </a:rPr>
              <a:t>&lt;</a:t>
            </a:r>
            <a:r>
              <a:rPr lang="zh-CN" altLang="en-US" sz="2400">
                <a:solidFill>
                  <a:prstClr val="black"/>
                </a:solidFill>
                <a:latin typeface="华文楷体" panose="02010600040101010101" pitchFamily="2" charset="-122"/>
                <a:ea typeface="华文楷体" panose="02010600040101010101" pitchFamily="2" charset="-122"/>
              </a:rPr>
              <a:t>背影</a:t>
            </a:r>
            <a:r>
              <a:rPr lang="en-US" altLang="zh-CN" sz="2400">
                <a:solidFill>
                  <a:prstClr val="black"/>
                </a:solidFill>
                <a:latin typeface="华文楷体" panose="02010600040101010101" pitchFamily="2" charset="-122"/>
                <a:ea typeface="华文楷体" panose="02010600040101010101" pitchFamily="2" charset="-122"/>
              </a:rPr>
              <a:t>&gt;》</a:t>
            </a:r>
            <a:endParaRPr lang="zh-CN" altLang="en-US"/>
          </a:p>
        </p:txBody>
      </p:sp>
    </p:spTree>
    <p:extLst>
      <p:ext uri="{BB962C8B-B14F-4D97-AF65-F5344CB8AC3E}">
        <p14:creationId xmlns:p14="http://schemas.microsoft.com/office/powerpoint/2010/main" val="136836447"/>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32EE9394-1F66-4E87-B662-227F7D57F648}"/>
              </a:ext>
            </a:extLst>
          </p:cNvPr>
          <p:cNvSpPr>
            <a:spLocks noGrp="1"/>
          </p:cNvSpPr>
          <p:nvPr>
            <p:ph idx="1"/>
          </p:nvPr>
        </p:nvSpPr>
        <p:spPr>
          <a:xfrm>
            <a:off x="2410655" y="1185793"/>
            <a:ext cx="7558294" cy="4837319"/>
          </a:xfrm>
        </p:spPr>
        <p:txBody>
          <a:bodyPr>
            <a:normAutofit lnSpcReduction="10000"/>
          </a:bodyPr>
          <a:lstStyle/>
          <a:p>
            <a:pPr marL="0" indent="0">
              <a:lnSpc>
                <a:spcPct val="120000"/>
              </a:lnSpc>
              <a:buNone/>
            </a:pPr>
            <a:r>
              <a:rPr lang="en-US" altLang="zh-CN" sz="2500">
                <a:solidFill>
                  <a:prstClr val="black"/>
                </a:solidFill>
                <a:latin typeface="黑体" panose="02010609060101010101" pitchFamily="49" charset="-122"/>
                <a:ea typeface="黑体" panose="02010609060101010101" pitchFamily="49" charset="-122"/>
              </a:rPr>
              <a:t>【</a:t>
            </a:r>
            <a:r>
              <a:rPr lang="zh-CN" altLang="en-US" sz="2500">
                <a:solidFill>
                  <a:prstClr val="black"/>
                </a:solidFill>
                <a:latin typeface="黑体" panose="02010609060101010101" pitchFamily="49" charset="-122"/>
                <a:ea typeface="黑体" panose="02010609060101010101" pitchFamily="49" charset="-122"/>
              </a:rPr>
              <a:t>材料</a:t>
            </a:r>
            <a:r>
              <a:rPr lang="en-US" altLang="zh-CN" sz="2500">
                <a:solidFill>
                  <a:prstClr val="black"/>
                </a:solidFill>
                <a:latin typeface="黑体" panose="02010609060101010101" pitchFamily="49" charset="-122"/>
                <a:ea typeface="黑体" panose="02010609060101010101" pitchFamily="49" charset="-122"/>
              </a:rPr>
              <a:t>4】</a:t>
            </a:r>
          </a:p>
          <a:p>
            <a:pPr marL="0" indent="0">
              <a:lnSpc>
                <a:spcPct val="120000"/>
              </a:lnSpc>
              <a:buNone/>
            </a:pPr>
            <a:r>
              <a:rPr lang="en-US" altLang="zh-CN" sz="2500">
                <a:solidFill>
                  <a:prstClr val="black"/>
                </a:solidFill>
                <a:latin typeface="华文楷体" panose="02010600040101010101" pitchFamily="2" charset="-122"/>
                <a:ea typeface="华文楷体" panose="02010600040101010101" pitchFamily="2" charset="-122"/>
              </a:rPr>
              <a:t>         1928</a:t>
            </a:r>
            <a:r>
              <a:rPr lang="zh-CN" altLang="en-US" sz="2500">
                <a:solidFill>
                  <a:prstClr val="black"/>
                </a:solidFill>
                <a:latin typeface="华文楷体" panose="02010600040101010101" pitchFamily="2" charset="-122"/>
                <a:ea typeface="华文楷体" panose="02010600040101010101" pitchFamily="2" charset="-122"/>
              </a:rPr>
              <a:t>年，我家已搬至扬州东关街仁丰里一所简陋的屋子。秋日的一天，我接到了开明书店寄赠的</a:t>
            </a:r>
            <a:r>
              <a:rPr lang="en-US" altLang="zh-CN" sz="2500">
                <a:solidFill>
                  <a:prstClr val="black"/>
                </a:solidFill>
                <a:latin typeface="华文楷体" panose="02010600040101010101" pitchFamily="2" charset="-122"/>
                <a:ea typeface="华文楷体" panose="02010600040101010101" pitchFamily="2" charset="-122"/>
              </a:rPr>
              <a:t>《</a:t>
            </a:r>
            <a:r>
              <a:rPr lang="zh-CN" altLang="en-US" sz="2500">
                <a:solidFill>
                  <a:prstClr val="black"/>
                </a:solidFill>
                <a:latin typeface="华文楷体" panose="02010600040101010101" pitchFamily="2" charset="-122"/>
                <a:ea typeface="华文楷体" panose="02010600040101010101" pitchFamily="2" charset="-122"/>
              </a:rPr>
              <a:t>背影</a:t>
            </a:r>
            <a:r>
              <a:rPr lang="en-US" altLang="zh-CN" sz="2500">
                <a:solidFill>
                  <a:prstClr val="black"/>
                </a:solidFill>
                <a:latin typeface="华文楷体" panose="02010600040101010101" pitchFamily="2" charset="-122"/>
                <a:ea typeface="华文楷体" panose="02010600040101010101" pitchFamily="2" charset="-122"/>
              </a:rPr>
              <a:t>》</a:t>
            </a:r>
            <a:r>
              <a:rPr lang="zh-CN" altLang="en-US" sz="2500">
                <a:solidFill>
                  <a:prstClr val="black"/>
                </a:solidFill>
                <a:latin typeface="华文楷体" panose="02010600040101010101" pitchFamily="2" charset="-122"/>
                <a:ea typeface="华文楷体" panose="02010600040101010101" pitchFamily="2" charset="-122"/>
              </a:rPr>
              <a:t>散文集，我手捧书本，不敢怠慢，一口气奔上二楼父亲卧室，让他老人家先睹为快。</a:t>
            </a:r>
            <a:r>
              <a:rPr lang="zh-CN" altLang="en-US" sz="2500">
                <a:solidFill>
                  <a:srgbClr val="FF0000"/>
                </a:solidFill>
              </a:rPr>
              <a:t>父亲已行动不便，挪到窗前，依靠在小椅上，戴上了老花眼镜，一字一句诵读着儿子的文章</a:t>
            </a:r>
            <a:r>
              <a:rPr lang="en-US" altLang="zh-CN" sz="2500">
                <a:solidFill>
                  <a:srgbClr val="FF0000"/>
                </a:solidFill>
              </a:rPr>
              <a:t>《</a:t>
            </a:r>
            <a:r>
              <a:rPr lang="zh-CN" altLang="en-US" sz="2500">
                <a:solidFill>
                  <a:srgbClr val="FF0000"/>
                </a:solidFill>
              </a:rPr>
              <a:t>背影</a:t>
            </a:r>
            <a:r>
              <a:rPr lang="en-US" altLang="zh-CN" sz="2500">
                <a:solidFill>
                  <a:srgbClr val="FF0000"/>
                </a:solidFill>
              </a:rPr>
              <a:t>》</a:t>
            </a:r>
            <a:r>
              <a:rPr lang="zh-CN" altLang="en-US" sz="2500">
                <a:solidFill>
                  <a:srgbClr val="FF0000"/>
                </a:solidFill>
              </a:rPr>
              <a:t>，只见他的手不住地颤抖，昏黄的眼睛，好像猛然放射出光彩。</a:t>
            </a:r>
            <a:endParaRPr lang="en-US" altLang="zh-CN" sz="2500">
              <a:solidFill>
                <a:srgbClr val="FF0000"/>
              </a:solidFill>
            </a:endParaRPr>
          </a:p>
          <a:p>
            <a:pPr marL="0" indent="0">
              <a:lnSpc>
                <a:spcPct val="120000"/>
              </a:lnSpc>
              <a:buNone/>
            </a:pPr>
            <a:r>
              <a:rPr lang="zh-CN" altLang="en-US" sz="2500">
                <a:solidFill>
                  <a:prstClr val="black"/>
                </a:solidFill>
              </a:rPr>
              <a:t>        父亲在看到</a:t>
            </a:r>
            <a:r>
              <a:rPr lang="en-US" altLang="zh-CN" sz="2500">
                <a:solidFill>
                  <a:prstClr val="black"/>
                </a:solidFill>
              </a:rPr>
              <a:t>《</a:t>
            </a:r>
            <a:r>
              <a:rPr lang="zh-CN" altLang="en-US" sz="2500">
                <a:solidFill>
                  <a:prstClr val="black"/>
                </a:solidFill>
              </a:rPr>
              <a:t>背影</a:t>
            </a:r>
            <a:r>
              <a:rPr lang="en-US" altLang="zh-CN" sz="2500">
                <a:solidFill>
                  <a:prstClr val="black"/>
                </a:solidFill>
              </a:rPr>
              <a:t>》</a:t>
            </a:r>
            <a:r>
              <a:rPr lang="zh-CN" altLang="en-US" sz="2500">
                <a:solidFill>
                  <a:prstClr val="black"/>
                </a:solidFill>
              </a:rPr>
              <a:t>的几年后，便去世了。</a:t>
            </a:r>
            <a:endParaRPr lang="en-US" altLang="zh-CN" sz="2500">
              <a:solidFill>
                <a:prstClr val="black"/>
              </a:solidFill>
            </a:endParaRPr>
          </a:p>
          <a:p>
            <a:pPr marL="0" indent="0" algn="r">
              <a:lnSpc>
                <a:spcPct val="120000"/>
              </a:lnSpc>
              <a:buNone/>
            </a:pPr>
            <a:r>
              <a:rPr lang="en-US" altLang="zh-CN" sz="2500">
                <a:solidFill>
                  <a:prstClr val="black"/>
                </a:solidFill>
              </a:rPr>
              <a:t>——</a:t>
            </a:r>
            <a:r>
              <a:rPr lang="zh-CN" altLang="en-US" sz="2500">
                <a:solidFill>
                  <a:prstClr val="black"/>
                </a:solidFill>
              </a:rPr>
              <a:t>朱国华</a:t>
            </a:r>
            <a:r>
              <a:rPr lang="en-US" altLang="zh-CN" sz="2500">
                <a:solidFill>
                  <a:prstClr val="black"/>
                </a:solidFill>
              </a:rPr>
              <a:t>《</a:t>
            </a:r>
            <a:r>
              <a:rPr lang="zh-CN" altLang="en-US" sz="2500">
                <a:solidFill>
                  <a:prstClr val="black"/>
                </a:solidFill>
              </a:rPr>
              <a:t>朱自清与</a:t>
            </a:r>
            <a:r>
              <a:rPr lang="en-US" altLang="zh-CN" sz="2500">
                <a:solidFill>
                  <a:prstClr val="black"/>
                </a:solidFill>
              </a:rPr>
              <a:t>&lt;</a:t>
            </a:r>
            <a:r>
              <a:rPr lang="zh-CN" altLang="en-US" sz="2500">
                <a:solidFill>
                  <a:prstClr val="black"/>
                </a:solidFill>
              </a:rPr>
              <a:t>背影</a:t>
            </a:r>
            <a:r>
              <a:rPr lang="en-US" altLang="zh-CN" sz="2500">
                <a:solidFill>
                  <a:prstClr val="black"/>
                </a:solidFill>
              </a:rPr>
              <a:t>&gt;》</a:t>
            </a:r>
            <a:endParaRPr lang="zh-CN" altLang="en-US" sz="2500">
              <a:solidFill>
                <a:prstClr val="black"/>
              </a:solidFill>
            </a:endParaRPr>
          </a:p>
          <a:p>
            <a:endParaRPr lang="zh-CN" altLang="en-US"/>
          </a:p>
        </p:txBody>
      </p:sp>
    </p:spTree>
    <p:extLst>
      <p:ext uri="{BB962C8B-B14F-4D97-AF65-F5344CB8AC3E}">
        <p14:creationId xmlns:p14="http://schemas.microsoft.com/office/powerpoint/2010/main" val="1359701816"/>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C423F027-95B8-4E30-9DC0-887EA020EA49}"/>
              </a:ext>
            </a:extLst>
          </p:cNvPr>
          <p:cNvSpPr>
            <a:spLocks noGrp="1"/>
          </p:cNvSpPr>
          <p:nvPr>
            <p:ph idx="1"/>
          </p:nvPr>
        </p:nvSpPr>
        <p:spPr>
          <a:xfrm>
            <a:off x="2172944" y="1187449"/>
            <a:ext cx="7558294" cy="4837319"/>
          </a:xfrm>
        </p:spPr>
        <p:txBody>
          <a:bodyPr>
            <a:normAutofit fontScale="92500" lnSpcReduction="10000"/>
          </a:bodyPr>
          <a:lstStyle/>
          <a:p>
            <a:pPr marL="0" indent="0">
              <a:lnSpc>
                <a:spcPct val="120000"/>
              </a:lnSpc>
              <a:buNone/>
            </a:pPr>
            <a:r>
              <a:rPr lang="en-US" altLang="zh-CN" sz="2500">
                <a:solidFill>
                  <a:prstClr val="black"/>
                </a:solidFill>
                <a:latin typeface="黑体" panose="02010609060101010101" pitchFamily="49" charset="-122"/>
                <a:ea typeface="黑体" panose="02010609060101010101" pitchFamily="49" charset="-122"/>
              </a:rPr>
              <a:t>【</a:t>
            </a:r>
            <a:r>
              <a:rPr lang="zh-CN" altLang="en-US" sz="2500">
                <a:solidFill>
                  <a:prstClr val="black"/>
                </a:solidFill>
                <a:latin typeface="黑体" panose="02010609060101010101" pitchFamily="49" charset="-122"/>
                <a:ea typeface="黑体" panose="02010609060101010101" pitchFamily="49" charset="-122"/>
              </a:rPr>
              <a:t>材料</a:t>
            </a:r>
            <a:r>
              <a:rPr lang="en-US" altLang="zh-CN" sz="2500">
                <a:solidFill>
                  <a:prstClr val="black"/>
                </a:solidFill>
                <a:latin typeface="黑体" panose="02010609060101010101" pitchFamily="49" charset="-122"/>
                <a:ea typeface="黑体" panose="02010609060101010101" pitchFamily="49" charset="-122"/>
              </a:rPr>
              <a:t>5】</a:t>
            </a:r>
          </a:p>
          <a:p>
            <a:pPr marL="0" indent="576000">
              <a:lnSpc>
                <a:spcPct val="150000"/>
              </a:lnSpc>
              <a:buNone/>
            </a:pPr>
            <a:r>
              <a:rPr lang="zh-CN" altLang="en-US" sz="2500">
                <a:solidFill>
                  <a:prstClr val="black"/>
                </a:solidFill>
                <a:latin typeface="华文楷体" panose="02010600040101010101" pitchFamily="2" charset="-122"/>
                <a:ea typeface="华文楷体" panose="02010600040101010101" pitchFamily="2" charset="-122"/>
              </a:rPr>
              <a:t>我是个彻头彻尾自私的人，做丈夫已是勉强，做父亲更是不成。自然，子孙崇拜，儿童本位的哲理或伦理，我也有些知道；既做着父亲，闭了眼抹杀孩子们的权利，知道是不行的。可惜这只是理论，实际上我是仍旧按照古老的传统，在野蛮地对付着，和普通的父亲一样。近来差不多是中年的人了，才渐渐觉得自己的残酷；想着孩子们受过的体罚和叱责，始终不能辩解</a:t>
            </a:r>
            <a:r>
              <a:rPr lang="en-US" altLang="zh-CN" sz="2500">
                <a:solidFill>
                  <a:prstClr val="black"/>
                </a:solidFill>
              </a:rPr>
              <a:t>——</a:t>
            </a:r>
            <a:r>
              <a:rPr lang="zh-CN" altLang="en-US" sz="2500">
                <a:solidFill>
                  <a:prstClr val="black"/>
                </a:solidFill>
                <a:latin typeface="华文楷体" panose="02010600040101010101" pitchFamily="2" charset="-122"/>
                <a:ea typeface="华文楷体" panose="02010600040101010101" pitchFamily="2" charset="-122"/>
              </a:rPr>
              <a:t>像抚摩着旧创痕那样，我的心酸溜溜的。</a:t>
            </a:r>
            <a:endParaRPr lang="zh-CN" altLang="en-US" sz="2500">
              <a:solidFill>
                <a:prstClr val="black"/>
              </a:solidFill>
            </a:endParaRPr>
          </a:p>
          <a:p>
            <a:endParaRPr lang="zh-CN" altLang="en-US"/>
          </a:p>
        </p:txBody>
      </p:sp>
    </p:spTree>
    <p:extLst>
      <p:ext uri="{BB962C8B-B14F-4D97-AF65-F5344CB8AC3E}">
        <p14:creationId xmlns:p14="http://schemas.microsoft.com/office/powerpoint/2010/main" val="341787784"/>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F9CE29B8-9477-4A37-944A-A1690BC6EB20}"/>
              </a:ext>
            </a:extLst>
          </p:cNvPr>
          <p:cNvSpPr>
            <a:spLocks noGrp="1"/>
          </p:cNvSpPr>
          <p:nvPr>
            <p:ph idx="1"/>
          </p:nvPr>
        </p:nvSpPr>
        <p:spPr>
          <a:xfrm>
            <a:off x="2299252" y="1311965"/>
            <a:ext cx="7593496" cy="4850296"/>
          </a:xfrm>
        </p:spPr>
        <p:txBody>
          <a:bodyPr>
            <a:normAutofit/>
          </a:bodyPr>
          <a:lstStyle/>
          <a:p>
            <a:pPr marL="0" indent="0">
              <a:lnSpc>
                <a:spcPct val="120000"/>
              </a:lnSpc>
              <a:buNone/>
            </a:pPr>
            <a:r>
              <a:rPr lang="en-US" altLang="zh-CN" sz="2500">
                <a:solidFill>
                  <a:prstClr val="black"/>
                </a:solidFill>
                <a:latin typeface="黑体" panose="02010609060101010101" pitchFamily="49" charset="-122"/>
                <a:ea typeface="黑体" panose="02010609060101010101" pitchFamily="49" charset="-122"/>
              </a:rPr>
              <a:t>【</a:t>
            </a:r>
            <a:r>
              <a:rPr lang="zh-CN" altLang="en-US" sz="2500">
                <a:solidFill>
                  <a:prstClr val="black"/>
                </a:solidFill>
                <a:latin typeface="黑体" panose="02010609060101010101" pitchFamily="49" charset="-122"/>
                <a:ea typeface="黑体" panose="02010609060101010101" pitchFamily="49" charset="-122"/>
              </a:rPr>
              <a:t>材料</a:t>
            </a:r>
            <a:r>
              <a:rPr lang="en-US" altLang="zh-CN" sz="2500">
                <a:solidFill>
                  <a:prstClr val="black"/>
                </a:solidFill>
                <a:latin typeface="黑体" panose="02010609060101010101" pitchFamily="49" charset="-122"/>
                <a:ea typeface="黑体" panose="02010609060101010101" pitchFamily="49" charset="-122"/>
              </a:rPr>
              <a:t>5】</a:t>
            </a:r>
          </a:p>
          <a:p>
            <a:pPr marL="0" indent="576000">
              <a:lnSpc>
                <a:spcPct val="150000"/>
              </a:lnSpc>
              <a:buNone/>
            </a:pPr>
            <a:r>
              <a:rPr lang="zh-CN" altLang="en-US" sz="2500">
                <a:solidFill>
                  <a:prstClr val="black"/>
                </a:solidFill>
                <a:latin typeface="华文楷体" panose="02010600040101010101" pitchFamily="2" charset="-122"/>
                <a:ea typeface="华文楷体" panose="02010600040101010101" pitchFamily="2" charset="-122"/>
              </a:rPr>
              <a:t>妻说，那时真寒心呢！但我的苦痛也是真的。我曾给圣陶写信，说孩子们的折磨，实在无法奈何；有时竟觉着还是自杀的好。这虽是气愤的话，但这样的心情，确也有过的。</a:t>
            </a:r>
          </a:p>
          <a:p>
            <a:pPr marL="0" indent="720000" algn="r">
              <a:lnSpc>
                <a:spcPct val="150000"/>
              </a:lnSpc>
              <a:buNone/>
            </a:pPr>
            <a:r>
              <a:rPr lang="en-US" altLang="zh-CN" sz="2500">
                <a:solidFill>
                  <a:prstClr val="black"/>
                </a:solidFill>
                <a:latin typeface="华文楷体" panose="02010600040101010101" pitchFamily="2" charset="-122"/>
                <a:ea typeface="华文楷体" panose="02010600040101010101" pitchFamily="2" charset="-122"/>
              </a:rPr>
              <a:t>——</a:t>
            </a:r>
            <a:r>
              <a:rPr lang="zh-CN" altLang="en-US" sz="2500">
                <a:solidFill>
                  <a:prstClr val="black"/>
                </a:solidFill>
                <a:latin typeface="华文楷体" panose="02010600040101010101" pitchFamily="2" charset="-122"/>
                <a:ea typeface="华文楷体" panose="02010600040101010101" pitchFamily="2" charset="-122"/>
              </a:rPr>
              <a:t>朱自清</a:t>
            </a:r>
            <a:r>
              <a:rPr lang="en-US" altLang="zh-CN" sz="2500">
                <a:solidFill>
                  <a:prstClr val="black"/>
                </a:solidFill>
                <a:latin typeface="华文楷体" panose="02010600040101010101" pitchFamily="2" charset="-122"/>
                <a:ea typeface="华文楷体" panose="02010600040101010101" pitchFamily="2" charset="-122"/>
              </a:rPr>
              <a:t>《</a:t>
            </a:r>
            <a:r>
              <a:rPr lang="zh-CN" altLang="en-US" sz="2500">
                <a:solidFill>
                  <a:prstClr val="black"/>
                </a:solidFill>
                <a:latin typeface="华文楷体" panose="02010600040101010101" pitchFamily="2" charset="-122"/>
                <a:ea typeface="华文楷体" panose="02010600040101010101" pitchFamily="2" charset="-122"/>
              </a:rPr>
              <a:t>儿女</a:t>
            </a:r>
            <a:r>
              <a:rPr lang="en-US" altLang="zh-CN" sz="2500">
                <a:solidFill>
                  <a:prstClr val="black"/>
                </a:solidFill>
                <a:latin typeface="华文楷体" panose="02010600040101010101" pitchFamily="2" charset="-122"/>
                <a:ea typeface="华文楷体" panose="02010600040101010101" pitchFamily="2" charset="-122"/>
              </a:rPr>
              <a:t>》</a:t>
            </a:r>
            <a:r>
              <a:rPr lang="zh-CN" altLang="en-US" sz="2500">
                <a:solidFill>
                  <a:prstClr val="black"/>
                </a:solidFill>
                <a:latin typeface="华文楷体" panose="02010600040101010101" pitchFamily="2" charset="-122"/>
                <a:ea typeface="华文楷体" panose="02010600040101010101" pitchFamily="2" charset="-122"/>
              </a:rPr>
              <a:t>（</a:t>
            </a:r>
            <a:r>
              <a:rPr lang="en-US" altLang="zh-CN" sz="2500">
                <a:solidFill>
                  <a:prstClr val="black"/>
                </a:solidFill>
                <a:latin typeface="华文楷体" panose="02010600040101010101" pitchFamily="2" charset="-122"/>
                <a:ea typeface="华文楷体" panose="02010600040101010101" pitchFamily="2" charset="-122"/>
              </a:rPr>
              <a:t>1928</a:t>
            </a:r>
            <a:r>
              <a:rPr lang="zh-CN" altLang="en-US" sz="2500">
                <a:solidFill>
                  <a:prstClr val="black"/>
                </a:solidFill>
                <a:latin typeface="华文楷体" panose="02010600040101010101" pitchFamily="2" charset="-122"/>
                <a:ea typeface="华文楷体" panose="02010600040101010101" pitchFamily="2" charset="-122"/>
              </a:rPr>
              <a:t>年）</a:t>
            </a:r>
          </a:p>
          <a:p>
            <a:pPr marL="0" indent="0">
              <a:lnSpc>
                <a:spcPct val="120000"/>
              </a:lnSpc>
              <a:buNone/>
            </a:pPr>
            <a:endParaRPr lang="zh-CN" altLang="en-US" sz="2500">
              <a:solidFill>
                <a:prstClr val="black"/>
              </a:solidFill>
            </a:endParaRPr>
          </a:p>
          <a:p>
            <a:endParaRPr lang="zh-CN" altLang="en-US"/>
          </a:p>
        </p:txBody>
      </p:sp>
    </p:spTree>
    <p:extLst>
      <p:ext uri="{BB962C8B-B14F-4D97-AF65-F5344CB8AC3E}">
        <p14:creationId xmlns:p14="http://schemas.microsoft.com/office/powerpoint/2010/main" val="2310648499"/>
      </p:ext>
    </p:ext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64EFDF6E-2829-48EF-AA92-9FE3E144307C}"/>
              </a:ext>
            </a:extLst>
          </p:cNvPr>
          <p:cNvSpPr>
            <a:spLocks noGrp="1"/>
          </p:cNvSpPr>
          <p:nvPr>
            <p:ph idx="1"/>
          </p:nvPr>
        </p:nvSpPr>
        <p:spPr>
          <a:xfrm>
            <a:off x="2464477" y="1724578"/>
            <a:ext cx="7410450" cy="4351338"/>
          </a:xfrm>
        </p:spPr>
        <p:txBody>
          <a:bodyPr>
            <a:normAutofit/>
          </a:bodyPr>
          <a:lstStyle/>
          <a:p>
            <a:pPr marL="0" indent="0">
              <a:lnSpc>
                <a:spcPct val="110000"/>
              </a:lnSpc>
              <a:buNone/>
            </a:pPr>
            <a:r>
              <a:rPr lang="zh-CN" altLang="en-US" sz="2800">
                <a:latin typeface="华文楷体" panose="02010600040101010101" pitchFamily="2" charset="-122"/>
                <a:ea typeface="华文楷体" panose="02010600040101010101" pitchFamily="2" charset="-122"/>
              </a:rPr>
              <a:t>       </a:t>
            </a:r>
            <a:r>
              <a:rPr lang="zh-CN" altLang="en-US" sz="2600">
                <a:latin typeface="华文楷体" panose="02010600040101010101" pitchFamily="2" charset="-122"/>
                <a:ea typeface="华文楷体" panose="02010600040101010101" pitchFamily="2" charset="-122"/>
              </a:rPr>
              <a:t>近几年来，父亲和我都是东奔西走，</a:t>
            </a:r>
            <a:r>
              <a:rPr lang="zh-CN" altLang="en-US" sz="2600">
                <a:solidFill>
                  <a:srgbClr val="FF0000"/>
                </a:solidFill>
                <a:latin typeface="华文楷体" panose="02010600040101010101" pitchFamily="2" charset="-122"/>
                <a:ea typeface="华文楷体" panose="02010600040101010101" pitchFamily="2" charset="-122"/>
              </a:rPr>
              <a:t>家中光景是一日不如一日。</a:t>
            </a:r>
            <a:r>
              <a:rPr lang="zh-CN" altLang="en-US" sz="2600">
                <a:latin typeface="华文楷体" panose="02010600040101010101" pitchFamily="2" charset="-122"/>
                <a:ea typeface="华文楷体" panose="02010600040101010101" pitchFamily="2" charset="-122"/>
              </a:rPr>
              <a:t>他少年出外谋生，独立支持，做了许多大事。</a:t>
            </a:r>
            <a:r>
              <a:rPr lang="zh-CN" altLang="en-US" sz="2600">
                <a:solidFill>
                  <a:srgbClr val="FF0000"/>
                </a:solidFill>
              </a:rPr>
              <a:t>哪知老境却如此颓唐！</a:t>
            </a:r>
            <a:r>
              <a:rPr lang="en-US" altLang="zh-CN" sz="2400">
                <a:latin typeface="华文楷体" panose="02010600040101010101" pitchFamily="2" charset="-122"/>
                <a:ea typeface="华文楷体" panose="02010600040101010101" pitchFamily="2" charset="-122"/>
              </a:rPr>
              <a:t>                                </a:t>
            </a:r>
          </a:p>
          <a:p>
            <a:pPr marL="0" indent="0" algn="r">
              <a:lnSpc>
                <a:spcPct val="110000"/>
              </a:lnSpc>
              <a:buNone/>
            </a:pPr>
            <a:r>
              <a:rPr lang="en-US" altLang="zh-CN" sz="2400">
                <a:latin typeface="华文楷体" panose="02010600040101010101" pitchFamily="2" charset="-122"/>
                <a:ea typeface="华文楷体" panose="02010600040101010101" pitchFamily="2" charset="-122"/>
              </a:rPr>
              <a:t>    </a:t>
            </a:r>
            <a:r>
              <a:rPr lang="en-US" altLang="zh-CN" sz="2600">
                <a:latin typeface="华文楷体" panose="02010600040101010101" pitchFamily="2" charset="-122"/>
                <a:ea typeface="华文楷体" panose="02010600040101010101" pitchFamily="2" charset="-122"/>
              </a:rPr>
              <a:t>——《</a:t>
            </a:r>
            <a:r>
              <a:rPr lang="zh-CN" altLang="en-US" sz="2600">
                <a:latin typeface="华文楷体" panose="02010600040101010101" pitchFamily="2" charset="-122"/>
                <a:ea typeface="华文楷体" panose="02010600040101010101" pitchFamily="2" charset="-122"/>
              </a:rPr>
              <a:t>背影</a:t>
            </a:r>
            <a:r>
              <a:rPr lang="en-US" altLang="zh-CN" sz="2600">
                <a:latin typeface="华文楷体" panose="02010600040101010101" pitchFamily="2" charset="-122"/>
                <a:ea typeface="华文楷体" panose="02010600040101010101" pitchFamily="2" charset="-122"/>
              </a:rPr>
              <a:t>》</a:t>
            </a:r>
            <a:r>
              <a:rPr lang="zh-CN" altLang="en-US" sz="2600">
                <a:latin typeface="华文楷体" panose="02010600040101010101" pitchFamily="2" charset="-122"/>
                <a:ea typeface="华文楷体" panose="02010600040101010101" pitchFamily="2" charset="-122"/>
              </a:rPr>
              <a:t>第</a:t>
            </a:r>
            <a:r>
              <a:rPr lang="en-US" altLang="zh-CN" sz="2600">
                <a:latin typeface="华文楷体" panose="02010600040101010101" pitchFamily="2" charset="-122"/>
                <a:ea typeface="华文楷体" panose="02010600040101010101" pitchFamily="2" charset="-122"/>
              </a:rPr>
              <a:t>7</a:t>
            </a:r>
            <a:r>
              <a:rPr lang="zh-CN" altLang="en-US" sz="2600">
                <a:latin typeface="华文楷体" panose="02010600040101010101" pitchFamily="2" charset="-122"/>
                <a:ea typeface="华文楷体" panose="02010600040101010101" pitchFamily="2" charset="-122"/>
              </a:rPr>
              <a:t>段</a:t>
            </a:r>
            <a:endParaRPr lang="en-US" altLang="zh-CN" sz="2600">
              <a:latin typeface="华文楷体" panose="02010600040101010101" pitchFamily="2" charset="-122"/>
              <a:ea typeface="华文楷体" panose="02010600040101010101" pitchFamily="2" charset="-122"/>
            </a:endParaRPr>
          </a:p>
          <a:p>
            <a:pPr marL="0" indent="0">
              <a:lnSpc>
                <a:spcPct val="110000"/>
              </a:lnSpc>
              <a:buNone/>
            </a:pPr>
            <a:r>
              <a:rPr lang="en-US" altLang="zh-CN" sz="2600"/>
              <a:t>      【</a:t>
            </a:r>
            <a:r>
              <a:rPr lang="zh-CN" altLang="en-US" sz="2600"/>
              <a:t>注释</a:t>
            </a:r>
            <a:r>
              <a:rPr lang="en-US" altLang="zh-CN" sz="2600"/>
              <a:t>】1917</a:t>
            </a:r>
            <a:r>
              <a:rPr lang="zh-CN" altLang="en-US" sz="2600"/>
              <a:t>年朱自清读大二时，家中连生变故：父亲公卖局长的差事交卸，祖母辞世，老二朱物华也即将考大学，但家境贫穷无力继续支持。</a:t>
            </a:r>
          </a:p>
        </p:txBody>
      </p:sp>
      <p:sp>
        <p:nvSpPr>
          <p:cNvPr id="3" name="文本框 2">
            <a:extLst>
              <a:ext uri="{FF2B5EF4-FFF2-40B4-BE49-F238E27FC236}">
                <a16:creationId xmlns:a16="http://schemas.microsoft.com/office/drawing/2014/main" xmlns="" id="{493A1CCA-59CC-4F3C-99BC-AA0E8156C582}"/>
              </a:ext>
            </a:extLst>
          </p:cNvPr>
          <p:cNvSpPr txBox="1"/>
          <p:nvPr/>
        </p:nvSpPr>
        <p:spPr>
          <a:xfrm>
            <a:off x="2299653" y="1155069"/>
            <a:ext cx="6097656" cy="492699"/>
          </a:xfrm>
          <a:prstGeom prst="rect">
            <a:avLst/>
          </a:prstGeom>
          <a:noFill/>
        </p:spPr>
        <p:txBody>
          <a:bodyPr wrap="square">
            <a:spAutoFit/>
          </a:bodyPr>
          <a:lstStyle/>
          <a:p>
            <a:pPr marL="0" marR="0" lvl="0" indent="0" algn="l" defTabSz="914400" rtl="0" eaLnBrk="1" fontAlgn="auto" latinLnBrk="0" hangingPunct="1">
              <a:lnSpc>
                <a:spcPct val="120000"/>
              </a:lnSpc>
              <a:spcBef>
                <a:spcPts val="1000"/>
              </a:spcBef>
              <a:spcAft>
                <a:spcPct val="0"/>
              </a:spcAft>
              <a:buClrTx/>
              <a:buSzTx/>
              <a:buFont typeface="Arial" panose="020b0604020202020204" pitchFamily="34" charset="0"/>
              <a:buNone/>
              <a:defRPr/>
            </a:pPr>
            <a:r>
              <a:rPr kumimoji="0" lang="zh-CN" altLang="en-US" sz="25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rPr>
              <a:t>示例一：</a:t>
            </a:r>
            <a:endParaRPr kumimoji="0" lang="en-US" altLang="zh-CN" sz="25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2635819299"/>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5C3B5A06-8F87-4433-91D8-FFBDE1E20AF3}"/>
              </a:ext>
            </a:extLst>
          </p:cNvPr>
          <p:cNvSpPr>
            <a:spLocks noGrp="1"/>
          </p:cNvSpPr>
          <p:nvPr>
            <p:ph idx="1"/>
          </p:nvPr>
        </p:nvSpPr>
        <p:spPr>
          <a:xfrm>
            <a:off x="2336444" y="1746945"/>
            <a:ext cx="7410450" cy="4351338"/>
          </a:xfrm>
        </p:spPr>
        <p:txBody>
          <a:bodyPr>
            <a:normAutofit/>
          </a:bodyPr>
          <a:lstStyle/>
          <a:p>
            <a:pPr marL="0" indent="457200">
              <a:lnSpc>
                <a:spcPct val="110000"/>
              </a:lnSpc>
              <a:buNone/>
            </a:pPr>
            <a:r>
              <a:rPr lang="zh-CN" altLang="en-US" sz="2600">
                <a:solidFill>
                  <a:srgbClr val="FF0000"/>
                </a:solidFill>
                <a:latin typeface="华文楷体" panose="02010600040101010101" pitchFamily="2" charset="-122"/>
                <a:ea typeface="华文楷体" panose="02010600040101010101" pitchFamily="2" charset="-122"/>
              </a:rPr>
              <a:t>家庭琐屑便往往触他之怒。他待我渐渐不同往日。</a:t>
            </a:r>
            <a:r>
              <a:rPr lang="zh-CN" altLang="en-US" sz="2600">
                <a:latin typeface="华文楷体" panose="02010600040101010101" pitchFamily="2" charset="-122"/>
                <a:ea typeface="华文楷体" panose="02010600040101010101" pitchFamily="2" charset="-122"/>
              </a:rPr>
              <a:t>但最近两年的不见，他终于忘却我的不好，只是惦记着我，惦记着我的儿子</a:t>
            </a:r>
            <a:r>
              <a:rPr lang="zh-CN" altLang="en-US" sz="2600"/>
              <a:t>。</a:t>
            </a:r>
            <a:endParaRPr lang="en-US" altLang="zh-CN" sz="2600"/>
          </a:p>
          <a:p>
            <a:pPr marL="0" indent="457200">
              <a:lnSpc>
                <a:spcPct val="110000"/>
              </a:lnSpc>
              <a:buNone/>
            </a:pPr>
            <a:r>
              <a:rPr lang="en-US" altLang="zh-CN" sz="2400">
                <a:latin typeface="华文楷体" panose="02010600040101010101" pitchFamily="2" charset="-122"/>
                <a:ea typeface="华文楷体" panose="02010600040101010101" pitchFamily="2" charset="-122"/>
              </a:rPr>
              <a:t>                                                  </a:t>
            </a:r>
            <a:r>
              <a:rPr lang="en-US" altLang="zh-CN" sz="2600">
                <a:latin typeface="华文楷体" panose="02010600040101010101" pitchFamily="2" charset="-122"/>
                <a:ea typeface="华文楷体" panose="02010600040101010101" pitchFamily="2" charset="-122"/>
              </a:rPr>
              <a:t>——《</a:t>
            </a:r>
            <a:r>
              <a:rPr lang="zh-CN" altLang="en-US" sz="2600">
                <a:latin typeface="华文楷体" panose="02010600040101010101" pitchFamily="2" charset="-122"/>
                <a:ea typeface="华文楷体" panose="02010600040101010101" pitchFamily="2" charset="-122"/>
              </a:rPr>
              <a:t>背影</a:t>
            </a:r>
            <a:r>
              <a:rPr lang="en-US" altLang="zh-CN" sz="2600">
                <a:latin typeface="华文楷体" panose="02010600040101010101" pitchFamily="2" charset="-122"/>
                <a:ea typeface="华文楷体" panose="02010600040101010101" pitchFamily="2" charset="-122"/>
              </a:rPr>
              <a:t>》</a:t>
            </a:r>
            <a:r>
              <a:rPr lang="zh-CN" altLang="en-US" sz="2600">
                <a:latin typeface="华文楷体" panose="02010600040101010101" pitchFamily="2" charset="-122"/>
                <a:ea typeface="华文楷体" panose="02010600040101010101" pitchFamily="2" charset="-122"/>
              </a:rPr>
              <a:t>第</a:t>
            </a:r>
            <a:r>
              <a:rPr lang="en-US" altLang="zh-CN" sz="2600">
                <a:latin typeface="华文楷体" panose="02010600040101010101" pitchFamily="2" charset="-122"/>
                <a:ea typeface="华文楷体" panose="02010600040101010101" pitchFamily="2" charset="-122"/>
              </a:rPr>
              <a:t>7</a:t>
            </a:r>
            <a:r>
              <a:rPr lang="zh-CN" altLang="en-US" sz="2600">
                <a:latin typeface="华文楷体" panose="02010600040101010101" pitchFamily="2" charset="-122"/>
                <a:ea typeface="华文楷体" panose="02010600040101010101" pitchFamily="2" charset="-122"/>
              </a:rPr>
              <a:t>段</a:t>
            </a:r>
            <a:endParaRPr lang="en-US" altLang="zh-CN" sz="2600">
              <a:latin typeface="华文楷体" panose="02010600040101010101" pitchFamily="2" charset="-122"/>
              <a:ea typeface="华文楷体" panose="02010600040101010101" pitchFamily="2" charset="-122"/>
            </a:endParaRPr>
          </a:p>
          <a:p>
            <a:pPr marL="0" indent="457200">
              <a:lnSpc>
                <a:spcPct val="110000"/>
              </a:lnSpc>
              <a:buNone/>
            </a:pPr>
            <a:r>
              <a:rPr lang="en-US" altLang="zh-CN" sz="2600"/>
              <a:t>【</a:t>
            </a:r>
            <a:r>
              <a:rPr lang="zh-CN" altLang="en-US" sz="2600"/>
              <a:t>注释</a:t>
            </a:r>
            <a:r>
              <a:rPr lang="en-US" altLang="zh-CN" sz="2600"/>
              <a:t>】</a:t>
            </a:r>
            <a:r>
              <a:rPr lang="zh-CN" altLang="en-US" sz="2600"/>
              <a:t>朱自清</a:t>
            </a:r>
            <a:r>
              <a:rPr lang="en-US" altLang="zh-CN" sz="2600"/>
              <a:t>1921</a:t>
            </a:r>
            <a:r>
              <a:rPr lang="zh-CN" altLang="en-US" sz="2600"/>
              <a:t>年回扬州任扬州省立八中教务主任时，父亲凭借与校长的私交，直接拿走了朱自清当月的全部薪水成为父子矛盾的爆发点。</a:t>
            </a:r>
          </a:p>
        </p:txBody>
      </p:sp>
      <p:sp>
        <p:nvSpPr>
          <p:cNvPr id="3" name="文本框 2">
            <a:extLst>
              <a:ext uri="{FF2B5EF4-FFF2-40B4-BE49-F238E27FC236}">
                <a16:creationId xmlns:a16="http://schemas.microsoft.com/office/drawing/2014/main" xmlns="" id="{E482C55D-4CDF-4A01-8BD4-D3C6AA542BFF}"/>
              </a:ext>
            </a:extLst>
          </p:cNvPr>
          <p:cNvSpPr txBox="1"/>
          <p:nvPr/>
        </p:nvSpPr>
        <p:spPr>
          <a:xfrm>
            <a:off x="2221315" y="1254246"/>
            <a:ext cx="6097656" cy="492699"/>
          </a:xfrm>
          <a:prstGeom prst="rect">
            <a:avLst/>
          </a:prstGeom>
          <a:noFill/>
        </p:spPr>
        <p:txBody>
          <a:bodyPr wrap="square">
            <a:spAutoFit/>
          </a:bodyPr>
          <a:lstStyle/>
          <a:p>
            <a:pPr marL="0" marR="0" lvl="0" indent="0" algn="l" defTabSz="914400" rtl="0" eaLnBrk="1" fontAlgn="auto" latinLnBrk="0" hangingPunct="1">
              <a:lnSpc>
                <a:spcPct val="120000"/>
              </a:lnSpc>
              <a:spcBef>
                <a:spcPts val="1000"/>
              </a:spcBef>
              <a:spcAft>
                <a:spcPct val="0"/>
              </a:spcAft>
              <a:buClrTx/>
              <a:buSzTx/>
              <a:buFont typeface="Arial" panose="020b0604020202020204" pitchFamily="34" charset="0"/>
              <a:buNone/>
              <a:defRPr/>
            </a:pPr>
            <a:r>
              <a:rPr kumimoji="0" lang="zh-CN" altLang="en-US" sz="25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rPr>
              <a:t>示例二：</a:t>
            </a:r>
            <a:endParaRPr kumimoji="0" lang="en-US" altLang="zh-CN" sz="25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1533008675"/>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xmlns="" id="{1B939556-0A92-4F51-9673-426F93DCCE3A}"/>
              </a:ext>
            </a:extLst>
          </p:cNvPr>
          <p:cNvSpPr txBox="1"/>
          <p:nvPr/>
        </p:nvSpPr>
        <p:spPr>
          <a:xfrm>
            <a:off x="2142298" y="1144629"/>
            <a:ext cx="7724774" cy="4836517"/>
          </a:xfrm>
          <a:prstGeom prst="rect">
            <a:avLst/>
          </a:prstGeom>
          <a:noFill/>
        </p:spPr>
        <p:txBody>
          <a:bodyPr wrap="square">
            <a:spAutoFit/>
          </a:bodyPr>
          <a:lstStyle/>
          <a:p>
            <a:pPr indent="720000">
              <a:lnSpc>
                <a:spcPct val="150000"/>
              </a:lnSpc>
            </a:pPr>
            <a:r>
              <a:rPr lang="zh-CN" altLang="en-US" sz="2600">
                <a:solidFill>
                  <a:srgbClr val="FF0000"/>
                </a:solidFill>
                <a:latin typeface="华文楷体" panose="02010600040101010101" pitchFamily="2" charset="-122"/>
                <a:ea typeface="华文楷体" panose="02010600040101010101" pitchFamily="2" charset="-122"/>
              </a:rPr>
              <a:t>但最近两年的不见</a:t>
            </a:r>
            <a:r>
              <a:rPr lang="zh-CN" altLang="en-US" sz="2600">
                <a:solidFill>
                  <a:prstClr val="black"/>
                </a:solidFill>
                <a:latin typeface="华文楷体" panose="02010600040101010101" pitchFamily="2" charset="-122"/>
                <a:ea typeface="华文楷体" panose="02010600040101010101" pitchFamily="2" charset="-122"/>
              </a:rPr>
              <a:t>，他终于忘却我的不好，只是惦记着我，</a:t>
            </a:r>
            <a:r>
              <a:rPr lang="zh-CN" altLang="en-US" sz="2600">
                <a:solidFill>
                  <a:srgbClr val="FF0000"/>
                </a:solidFill>
                <a:latin typeface="华文楷体" panose="02010600040101010101" pitchFamily="2" charset="-122"/>
                <a:ea typeface="华文楷体" panose="02010600040101010101" pitchFamily="2" charset="-122"/>
              </a:rPr>
              <a:t>惦记着我的儿子</a:t>
            </a:r>
            <a:r>
              <a:rPr lang="zh-CN" altLang="en-US" sz="2600">
                <a:solidFill>
                  <a:prstClr val="black"/>
                </a:solidFill>
                <a:latin typeface="华文楷体" panose="02010600040101010101" pitchFamily="2" charset="-122"/>
                <a:ea typeface="华文楷体" panose="02010600040101010101" pitchFamily="2" charset="-122"/>
              </a:rPr>
              <a:t>。</a:t>
            </a:r>
            <a:r>
              <a:rPr lang="zh-CN" altLang="zh-CN" sz="2600">
                <a:solidFill>
                  <a:prstClr val="black"/>
                </a:solidFill>
                <a:latin typeface="华文楷体" panose="02010600040101010101" pitchFamily="2" charset="-122"/>
                <a:ea typeface="华文楷体" panose="02010600040101010101" pitchFamily="2" charset="-122"/>
              </a:rPr>
              <a:t>我北来后，他写了一信给我，信中说道，</a:t>
            </a:r>
            <a:r>
              <a:rPr lang="en-US" altLang="zh-CN" sz="2600">
                <a:solidFill>
                  <a:prstClr val="black"/>
                </a:solidFill>
                <a:latin typeface="华文楷体" panose="02010600040101010101" pitchFamily="2" charset="-122"/>
                <a:ea typeface="华文楷体" panose="02010600040101010101" pitchFamily="2" charset="-122"/>
              </a:rPr>
              <a:t>“</a:t>
            </a:r>
            <a:r>
              <a:rPr lang="zh-CN" altLang="zh-CN" sz="2600">
                <a:solidFill>
                  <a:prstClr val="black"/>
                </a:solidFill>
                <a:latin typeface="华文楷体" panose="02010600040101010101" pitchFamily="2" charset="-122"/>
                <a:ea typeface="华文楷体" panose="02010600040101010101" pitchFamily="2" charset="-122"/>
              </a:rPr>
              <a:t>我</a:t>
            </a:r>
            <a:r>
              <a:rPr lang="zh-CN" altLang="zh-CN" sz="2600" b="1">
                <a:solidFill>
                  <a:srgbClr val="00B050"/>
                </a:solidFill>
                <a:latin typeface="华文楷体" panose="02010600040101010101" pitchFamily="2" charset="-122"/>
                <a:ea typeface="华文楷体" panose="02010600040101010101" pitchFamily="2" charset="-122"/>
              </a:rPr>
              <a:t>身体平安，</a:t>
            </a:r>
            <a:r>
              <a:rPr lang="zh-CN" altLang="en-US" sz="2600">
                <a:solidFill>
                  <a:prstClr val="black"/>
                </a:solidFill>
                <a:latin typeface="华文楷体" panose="02010600040101010101" pitchFamily="2" charset="-122"/>
                <a:ea typeface="华文楷体" panose="02010600040101010101" pitchFamily="2" charset="-122"/>
              </a:rPr>
              <a:t>唯</a:t>
            </a:r>
            <a:r>
              <a:rPr lang="zh-CN" altLang="zh-CN" sz="2600">
                <a:solidFill>
                  <a:prstClr val="black"/>
                </a:solidFill>
                <a:latin typeface="华文楷体" panose="02010600040101010101" pitchFamily="2" charset="-122"/>
                <a:ea typeface="华文楷体" panose="02010600040101010101" pitchFamily="2" charset="-122"/>
              </a:rPr>
              <a:t>膀子疼痛</a:t>
            </a:r>
            <a:r>
              <a:rPr lang="zh-CN" altLang="en-US" sz="2600">
                <a:solidFill>
                  <a:prstClr val="black"/>
                </a:solidFill>
                <a:latin typeface="华文楷体" panose="02010600040101010101" pitchFamily="2" charset="-122"/>
                <a:ea typeface="华文楷体" panose="02010600040101010101" pitchFamily="2" charset="-122"/>
              </a:rPr>
              <a:t>厉</a:t>
            </a:r>
            <a:r>
              <a:rPr lang="zh-CN" altLang="zh-CN" sz="2600">
                <a:solidFill>
                  <a:prstClr val="black"/>
                </a:solidFill>
                <a:latin typeface="华文楷体" panose="02010600040101010101" pitchFamily="2" charset="-122"/>
                <a:ea typeface="华文楷体" panose="02010600040101010101" pitchFamily="2" charset="-122"/>
              </a:rPr>
              <a:t>害，举箸提笔，诸多不便，大约</a:t>
            </a:r>
            <a:r>
              <a:rPr lang="zh-CN" altLang="zh-CN" sz="2600" b="1">
                <a:solidFill>
                  <a:srgbClr val="00B050"/>
                </a:solidFill>
                <a:latin typeface="华文楷体" panose="02010600040101010101" pitchFamily="2" charset="-122"/>
                <a:ea typeface="华文楷体" panose="02010600040101010101" pitchFamily="2" charset="-122"/>
              </a:rPr>
              <a:t>大去之期不远矣</a:t>
            </a:r>
            <a:r>
              <a:rPr lang="zh-CN" altLang="zh-CN" sz="2600">
                <a:solidFill>
                  <a:prstClr val="black"/>
                </a:solidFill>
                <a:latin typeface="华文楷体" panose="02010600040101010101" pitchFamily="2" charset="-122"/>
                <a:ea typeface="华文楷体" panose="02010600040101010101" pitchFamily="2" charset="-122"/>
              </a:rPr>
              <a:t>。</a:t>
            </a:r>
            <a:r>
              <a:rPr lang="en-US" altLang="zh-CN" sz="2600">
                <a:solidFill>
                  <a:prstClr val="black"/>
                </a:solidFill>
                <a:latin typeface="华文楷体" panose="02010600040101010101" pitchFamily="2" charset="-122"/>
                <a:ea typeface="华文楷体" panose="02010600040101010101" pitchFamily="2" charset="-122"/>
              </a:rPr>
              <a:t>”</a:t>
            </a:r>
            <a:r>
              <a:rPr lang="zh-CN" altLang="zh-CN" sz="2600">
                <a:solidFill>
                  <a:prstClr val="black"/>
                </a:solidFill>
                <a:latin typeface="华文楷体" panose="02010600040101010101" pitchFamily="2" charset="-122"/>
                <a:ea typeface="华文楷体" panose="02010600040101010101" pitchFamily="2" charset="-122"/>
              </a:rPr>
              <a:t>我读到此处，在晶莹的泪光中，又看见那肥胖的</a:t>
            </a:r>
            <a:r>
              <a:rPr lang="zh-CN" altLang="en-US" sz="2600">
                <a:solidFill>
                  <a:prstClr val="black"/>
                </a:solidFill>
                <a:latin typeface="华文楷体" panose="02010600040101010101" pitchFamily="2" charset="-122"/>
                <a:ea typeface="华文楷体" panose="02010600040101010101" pitchFamily="2" charset="-122"/>
              </a:rPr>
              <a:t>、</a:t>
            </a:r>
            <a:r>
              <a:rPr lang="zh-CN" altLang="zh-CN" sz="2600">
                <a:solidFill>
                  <a:prstClr val="black"/>
                </a:solidFill>
                <a:latin typeface="华文楷体" panose="02010600040101010101" pitchFamily="2" charset="-122"/>
                <a:ea typeface="华文楷体" panose="02010600040101010101" pitchFamily="2" charset="-122"/>
              </a:rPr>
              <a:t>青布棉袍黑布马褂的背影。唉</a:t>
            </a:r>
            <a:r>
              <a:rPr lang="zh-CN" altLang="en-US" sz="2600">
                <a:solidFill>
                  <a:prstClr val="black"/>
                </a:solidFill>
                <a:latin typeface="华文楷体" panose="02010600040101010101" pitchFamily="2" charset="-122"/>
                <a:ea typeface="华文楷体" panose="02010600040101010101" pitchFamily="2" charset="-122"/>
              </a:rPr>
              <a:t>！</a:t>
            </a:r>
            <a:r>
              <a:rPr lang="zh-CN" altLang="zh-CN" sz="2600">
                <a:solidFill>
                  <a:prstClr val="black"/>
                </a:solidFill>
                <a:latin typeface="华文楷体" panose="02010600040101010101" pitchFamily="2" charset="-122"/>
                <a:ea typeface="华文楷体" panose="02010600040101010101" pitchFamily="2" charset="-122"/>
              </a:rPr>
              <a:t>我</a:t>
            </a:r>
            <a:r>
              <a:rPr lang="zh-CN" altLang="zh-CN" sz="2600" b="1">
                <a:solidFill>
                  <a:srgbClr val="00B050"/>
                </a:solidFill>
                <a:latin typeface="华文楷体" panose="02010600040101010101" pitchFamily="2" charset="-122"/>
                <a:ea typeface="华文楷体" panose="02010600040101010101" pitchFamily="2" charset="-122"/>
              </a:rPr>
              <a:t>不知何时再能与他相见</a:t>
            </a:r>
            <a:r>
              <a:rPr lang="zh-CN" altLang="en-US" sz="2600">
                <a:solidFill>
                  <a:prstClr val="black"/>
                </a:solidFill>
                <a:latin typeface="华文楷体" panose="02010600040101010101" pitchFamily="2" charset="-122"/>
                <a:ea typeface="华文楷体" panose="02010600040101010101" pitchFamily="2" charset="-122"/>
              </a:rPr>
              <a:t>！</a:t>
            </a:r>
            <a:endParaRPr lang="en-US" altLang="zh-CN" sz="2600">
              <a:solidFill>
                <a:prstClr val="black"/>
              </a:solidFill>
              <a:latin typeface="华文楷体" panose="02010600040101010101" pitchFamily="2" charset="-122"/>
              <a:ea typeface="华文楷体" panose="02010600040101010101" pitchFamily="2" charset="-122"/>
            </a:endParaRPr>
          </a:p>
          <a:p>
            <a:pPr indent="720000" algn="r">
              <a:lnSpc>
                <a:spcPct val="150000"/>
              </a:lnSpc>
            </a:pPr>
            <a:r>
              <a:rPr lang="en-US" altLang="zh-CN" sz="2600">
                <a:solidFill>
                  <a:prstClr val="black"/>
                </a:solidFill>
                <a:latin typeface="华文楷体" panose="02010600040101010101" pitchFamily="2" charset="-122"/>
                <a:ea typeface="华文楷体" panose="02010600040101010101" pitchFamily="2" charset="-122"/>
              </a:rPr>
              <a:t>——《</a:t>
            </a:r>
            <a:r>
              <a:rPr lang="zh-CN" altLang="en-US" sz="2600">
                <a:solidFill>
                  <a:prstClr val="black"/>
                </a:solidFill>
                <a:latin typeface="华文楷体" panose="02010600040101010101" pitchFamily="2" charset="-122"/>
                <a:ea typeface="华文楷体" panose="02010600040101010101" pitchFamily="2" charset="-122"/>
              </a:rPr>
              <a:t>背影</a:t>
            </a:r>
            <a:r>
              <a:rPr lang="en-US" altLang="zh-CN" sz="2600">
                <a:solidFill>
                  <a:prstClr val="black"/>
                </a:solidFill>
                <a:latin typeface="华文楷体" panose="02010600040101010101" pitchFamily="2" charset="-122"/>
                <a:ea typeface="华文楷体" panose="02010600040101010101" pitchFamily="2" charset="-122"/>
              </a:rPr>
              <a:t>》</a:t>
            </a:r>
            <a:r>
              <a:rPr lang="zh-CN" altLang="en-US" sz="2600">
                <a:solidFill>
                  <a:prstClr val="black"/>
                </a:solidFill>
                <a:latin typeface="华文楷体" panose="02010600040101010101" pitchFamily="2" charset="-122"/>
                <a:ea typeface="华文楷体" panose="02010600040101010101" pitchFamily="2" charset="-122"/>
              </a:rPr>
              <a:t>第</a:t>
            </a:r>
            <a:r>
              <a:rPr lang="en-US" altLang="zh-CN" sz="2600">
                <a:solidFill>
                  <a:prstClr val="black"/>
                </a:solidFill>
                <a:latin typeface="华文楷体" panose="02010600040101010101" pitchFamily="2" charset="-122"/>
                <a:ea typeface="华文楷体" panose="02010600040101010101" pitchFamily="2" charset="-122"/>
              </a:rPr>
              <a:t>7</a:t>
            </a:r>
            <a:r>
              <a:rPr lang="zh-CN" altLang="en-US" sz="2600">
                <a:solidFill>
                  <a:prstClr val="black"/>
                </a:solidFill>
                <a:latin typeface="华文楷体" panose="02010600040101010101" pitchFamily="2" charset="-122"/>
                <a:ea typeface="华文楷体" panose="02010600040101010101" pitchFamily="2" charset="-122"/>
              </a:rPr>
              <a:t>段</a:t>
            </a:r>
            <a:endParaRPr lang="en-US" altLang="zh-CN" sz="2600">
              <a:solidFill>
                <a:prstClr val="black"/>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33282509"/>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xmlns="" id="{810D9273-41F3-4EC4-B58E-1862775F3F60}"/>
              </a:ext>
            </a:extLst>
          </p:cNvPr>
          <p:cNvSpPr txBox="1"/>
          <p:nvPr/>
        </p:nvSpPr>
        <p:spPr>
          <a:xfrm>
            <a:off x="3636951" y="1372665"/>
            <a:ext cx="6018028" cy="4339650"/>
          </a:xfrm>
          <a:prstGeom prst="rect">
            <a:avLst/>
          </a:prstGeom>
          <a:noFill/>
        </p:spPr>
        <p:txBody>
          <a:bodyPr wrap="square" rtlCol="0">
            <a:spAutoFit/>
          </a:bodyPr>
          <a:lstStyle/>
          <a:p>
            <a:r>
              <a:rPr lang="zh-CN" altLang="en-US" sz="2300">
                <a:solidFill>
                  <a:prstClr val="black"/>
                </a:solidFill>
                <a:latin typeface="华文楷体" panose="02010600040101010101" pitchFamily="2" charset="-122"/>
                <a:ea typeface="华文楷体" panose="02010600040101010101" pitchFamily="2" charset="-122"/>
              </a:rPr>
              <a:t>虽有死仿佛像白衣的小姑娘，</a:t>
            </a:r>
          </a:p>
          <a:p>
            <a:r>
              <a:rPr lang="zh-CN" altLang="en-US" sz="2300">
                <a:solidFill>
                  <a:prstClr val="black"/>
                </a:solidFill>
                <a:latin typeface="华文楷体" panose="02010600040101010101" pitchFamily="2" charset="-122"/>
                <a:ea typeface="华文楷体" panose="02010600040101010101" pitchFamily="2" charset="-122"/>
              </a:rPr>
              <a:t>提着灯笼在前面等我，</a:t>
            </a:r>
          </a:p>
          <a:p>
            <a:r>
              <a:rPr lang="zh-CN" altLang="en-US" sz="2300">
                <a:solidFill>
                  <a:prstClr val="black"/>
                </a:solidFill>
                <a:latin typeface="华文楷体" panose="02010600040101010101" pitchFamily="2" charset="-122"/>
                <a:ea typeface="华文楷体" panose="02010600040101010101" pitchFamily="2" charset="-122"/>
              </a:rPr>
              <a:t>又仿佛像黑衣的力士，</a:t>
            </a:r>
          </a:p>
          <a:p>
            <a:r>
              <a:rPr lang="zh-CN" altLang="en-US" sz="2300">
                <a:solidFill>
                  <a:prstClr val="black"/>
                </a:solidFill>
                <a:latin typeface="华文楷体" panose="02010600040101010101" pitchFamily="2" charset="-122"/>
                <a:ea typeface="华文楷体" panose="02010600040101010101" pitchFamily="2" charset="-122"/>
              </a:rPr>
              <a:t>擎着铁锤在后面逼我</a:t>
            </a:r>
            <a:r>
              <a:rPr lang="en-US" altLang="zh-CN" sz="2300">
                <a:solidFill>
                  <a:prstClr val="black"/>
                </a:solidFill>
                <a:latin typeface="华文楷体" panose="02010600040101010101" pitchFamily="2" charset="-122"/>
                <a:ea typeface="华文楷体" panose="02010600040101010101" pitchFamily="2" charset="-122"/>
              </a:rPr>
              <a:t>——</a:t>
            </a:r>
          </a:p>
          <a:p>
            <a:r>
              <a:rPr lang="zh-CN" altLang="en-US" sz="2300">
                <a:solidFill>
                  <a:srgbClr val="FF0000"/>
                </a:solidFill>
                <a:latin typeface="华文楷体" panose="02010600040101010101" pitchFamily="2" charset="-122"/>
                <a:ea typeface="华文楷体" panose="02010600040101010101" pitchFamily="2" charset="-122"/>
              </a:rPr>
              <a:t>在我烦忧着就将降临的败家的凶惨，</a:t>
            </a:r>
          </a:p>
          <a:p>
            <a:r>
              <a:rPr lang="zh-CN" altLang="en-US" sz="2300">
                <a:solidFill>
                  <a:srgbClr val="FF0000"/>
                </a:solidFill>
                <a:latin typeface="华文楷体" panose="02010600040101010101" pitchFamily="2" charset="-122"/>
                <a:ea typeface="华文楷体" panose="02010600040101010101" pitchFamily="2" charset="-122"/>
              </a:rPr>
              <a:t>和一年来骨肉间的仇视，</a:t>
            </a:r>
          </a:p>
          <a:p>
            <a:r>
              <a:rPr lang="zh-CN" altLang="en-US" sz="2300">
                <a:solidFill>
                  <a:srgbClr val="FF0000"/>
                </a:solidFill>
                <a:latin typeface="华文楷体" panose="02010600040101010101" pitchFamily="2" charset="-122"/>
                <a:ea typeface="华文楷体" panose="02010600040101010101" pitchFamily="2" charset="-122"/>
              </a:rPr>
              <a:t>（互以血眼相看着）的时候，</a:t>
            </a:r>
          </a:p>
          <a:p>
            <a:r>
              <a:rPr lang="zh-CN" altLang="en-US" sz="2300">
                <a:solidFill>
                  <a:prstClr val="black"/>
                </a:solidFill>
                <a:latin typeface="华文楷体" panose="02010600040101010101" pitchFamily="2" charset="-122"/>
                <a:ea typeface="华文楷体" panose="02010600040101010101" pitchFamily="2" charset="-122"/>
              </a:rPr>
              <a:t>在我为两肩上的人生的担子，</a:t>
            </a:r>
          </a:p>
          <a:p>
            <a:r>
              <a:rPr lang="zh-CN" altLang="en-US" sz="2300">
                <a:solidFill>
                  <a:prstClr val="black"/>
                </a:solidFill>
                <a:latin typeface="华文楷体" panose="02010600040101010101" pitchFamily="2" charset="-122"/>
                <a:ea typeface="华文楷体" panose="02010600040101010101" pitchFamily="2" charset="-122"/>
              </a:rPr>
              <a:t>压到不能喘气，</a:t>
            </a:r>
          </a:p>
          <a:p>
            <a:r>
              <a:rPr lang="zh-CN" altLang="en-US" sz="2300">
                <a:solidFill>
                  <a:prstClr val="black"/>
                </a:solidFill>
                <a:latin typeface="华文楷体" panose="02010600040101010101" pitchFamily="2" charset="-122"/>
                <a:ea typeface="华文楷体" panose="02010600040101010101" pitchFamily="2" charset="-122"/>
              </a:rPr>
              <a:t>又眼见我的收获</a:t>
            </a:r>
          </a:p>
          <a:p>
            <a:r>
              <a:rPr lang="zh-CN" altLang="en-US" sz="2300">
                <a:solidFill>
                  <a:prstClr val="black"/>
                </a:solidFill>
                <a:latin typeface="华文楷体" panose="02010600040101010101" pitchFamily="2" charset="-122"/>
                <a:ea typeface="华文楷体" panose="02010600040101010101" pitchFamily="2" charset="-122"/>
              </a:rPr>
              <a:t>渺渺如远处的云烟的时候</a:t>
            </a:r>
            <a:r>
              <a:rPr lang="en-US" altLang="zh-CN" sz="2300">
                <a:solidFill>
                  <a:prstClr val="black"/>
                </a:solidFill>
                <a:latin typeface="华文楷体" panose="02010600040101010101" pitchFamily="2" charset="-122"/>
                <a:ea typeface="华文楷体" panose="02010600040101010101" pitchFamily="2" charset="-122"/>
              </a:rPr>
              <a:t>……</a:t>
            </a:r>
          </a:p>
          <a:p>
            <a:r>
              <a:rPr lang="en-US" altLang="zh-CN" sz="2300">
                <a:solidFill>
                  <a:prstClr val="black"/>
                </a:solidFill>
                <a:latin typeface="华文楷体" panose="02010600040101010101" pitchFamily="2" charset="-122"/>
                <a:ea typeface="华文楷体" panose="02010600040101010101" pitchFamily="2" charset="-122"/>
              </a:rPr>
              <a:t>            ——</a:t>
            </a:r>
            <a:r>
              <a:rPr lang="zh-CN" altLang="en-US" sz="2300">
                <a:solidFill>
                  <a:prstClr val="black"/>
                </a:solidFill>
                <a:latin typeface="华文楷体" panose="02010600040101010101" pitchFamily="2" charset="-122"/>
                <a:ea typeface="华文楷体" panose="02010600040101010101" pitchFamily="2" charset="-122"/>
              </a:rPr>
              <a:t>朱自清</a:t>
            </a:r>
            <a:r>
              <a:rPr lang="en-US" altLang="zh-CN" sz="2300">
                <a:solidFill>
                  <a:prstClr val="black"/>
                </a:solidFill>
                <a:latin typeface="华文楷体" panose="02010600040101010101" pitchFamily="2" charset="-122"/>
                <a:ea typeface="华文楷体" panose="02010600040101010101" pitchFamily="2" charset="-122"/>
              </a:rPr>
              <a:t>《</a:t>
            </a:r>
            <a:r>
              <a:rPr lang="zh-CN" altLang="en-US" sz="2300">
                <a:solidFill>
                  <a:prstClr val="black"/>
                </a:solidFill>
                <a:latin typeface="华文楷体" panose="02010600040101010101" pitchFamily="2" charset="-122"/>
                <a:ea typeface="华文楷体" panose="02010600040101010101" pitchFamily="2" charset="-122"/>
              </a:rPr>
              <a:t>毁灭</a:t>
            </a:r>
            <a:r>
              <a:rPr lang="en-US" altLang="zh-CN" sz="2300">
                <a:solidFill>
                  <a:prstClr val="black"/>
                </a:solidFill>
                <a:latin typeface="华文楷体" panose="02010600040101010101" pitchFamily="2" charset="-122"/>
                <a:ea typeface="华文楷体" panose="02010600040101010101" pitchFamily="2" charset="-122"/>
              </a:rPr>
              <a:t>》</a:t>
            </a:r>
            <a:r>
              <a:rPr lang="zh-CN" altLang="en-US" sz="2300">
                <a:solidFill>
                  <a:prstClr val="black"/>
                </a:solidFill>
                <a:latin typeface="华文楷体" panose="02010600040101010101" pitchFamily="2" charset="-122"/>
                <a:ea typeface="华文楷体" panose="02010600040101010101" pitchFamily="2" charset="-122"/>
              </a:rPr>
              <a:t>（</a:t>
            </a:r>
            <a:r>
              <a:rPr lang="en-US" altLang="zh-CN" sz="2300">
                <a:solidFill>
                  <a:prstClr val="black"/>
                </a:solidFill>
                <a:latin typeface="华文楷体" panose="02010600040101010101" pitchFamily="2" charset="-122"/>
                <a:ea typeface="华文楷体" panose="02010600040101010101" pitchFamily="2" charset="-122"/>
              </a:rPr>
              <a:t>1922</a:t>
            </a:r>
            <a:r>
              <a:rPr lang="zh-CN" altLang="en-US" sz="2300">
                <a:solidFill>
                  <a:prstClr val="black"/>
                </a:solidFill>
                <a:latin typeface="华文楷体" panose="02010600040101010101" pitchFamily="2" charset="-122"/>
                <a:ea typeface="华文楷体" panose="02010600040101010101" pitchFamily="2" charset="-122"/>
              </a:rPr>
              <a:t>年）节选</a:t>
            </a:r>
          </a:p>
        </p:txBody>
      </p:sp>
      <p:sp>
        <p:nvSpPr>
          <p:cNvPr id="5" name="文本框 4">
            <a:extLst>
              <a:ext uri="{FF2B5EF4-FFF2-40B4-BE49-F238E27FC236}">
                <a16:creationId xmlns:a16="http://schemas.microsoft.com/office/drawing/2014/main" xmlns="" id="{BAD857B6-EA6D-45FD-AFFB-122DD987DFBC}"/>
              </a:ext>
            </a:extLst>
          </p:cNvPr>
          <p:cNvSpPr txBox="1"/>
          <p:nvPr/>
        </p:nvSpPr>
        <p:spPr>
          <a:xfrm>
            <a:off x="1850077" y="1708361"/>
            <a:ext cx="1547863" cy="3108543"/>
          </a:xfrm>
          <a:prstGeom prst="rect">
            <a:avLst/>
          </a:prstGeom>
          <a:noFill/>
        </p:spPr>
        <p:txBody>
          <a:bodyPr wrap="square">
            <a:spAutoFit/>
          </a:bodyPr>
          <a:lstStyle/>
          <a:p>
            <a:r>
              <a:rPr lang="zh-CN" altLang="zh-CN" sz="2800">
                <a:effectLst/>
                <a:latin typeface="黑体" panose="02010609060101010101" pitchFamily="49" charset="-122"/>
                <a:ea typeface="黑体" panose="02010609060101010101" pitchFamily="49" charset="-122"/>
                <a:cs typeface="Times New Roman" panose="02020603050405020304" pitchFamily="18" charset="0"/>
              </a:rPr>
              <a:t>朱自清和父亲的隔膜和不理解体现在哪里呢？</a:t>
            </a:r>
            <a:endParaRPr lang="zh-CN" altLang="en-US" sz="280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391679244"/>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 name="直接连接符 1">
            <a:extLst>
              <a:ext uri="{FF2B5EF4-FFF2-40B4-BE49-F238E27FC236}">
                <a16:creationId xmlns:a16="http://schemas.microsoft.com/office/drawing/2014/main" xmlns="" id="{A3C235E3-D5C4-4585-915A-679B9ECCDE44}"/>
              </a:ext>
            </a:extLst>
          </p:cNvPr>
          <p:cNvCxnSpPr/>
          <p:nvPr/>
        </p:nvCxnSpPr>
        <p:spPr>
          <a:xfrm flipV="1">
            <a:off x="3320419" y="1927159"/>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xmlns="" id="{525C0E92-B950-4501-9EBD-9888B0C5B5E1}"/>
              </a:ext>
            </a:extLst>
          </p:cNvPr>
          <p:cNvGrpSpPr/>
          <p:nvPr/>
        </p:nvGrpSpPr>
        <p:grpSpPr>
          <a:xfrm>
            <a:off x="2874938" y="1836907"/>
            <a:ext cx="445481" cy="469613"/>
            <a:chOff x="2121873" y="1511588"/>
            <a:chExt cx="445481" cy="469613"/>
          </a:xfrm>
        </p:grpSpPr>
        <p:sp>
          <p:nvSpPr>
            <p:cNvPr id="4" name="矩形 3">
              <a:extLst>
                <a:ext uri="{FF2B5EF4-FFF2-40B4-BE49-F238E27FC236}">
                  <a16:creationId xmlns:a16="http://schemas.microsoft.com/office/drawing/2014/main" xmlns="" id="{1B8C96E8-0E37-405B-A62D-640BAB1EF62F}"/>
                </a:ext>
              </a:extLst>
            </p:cNvPr>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4">
              <a:extLst>
                <a:ext uri="{FF2B5EF4-FFF2-40B4-BE49-F238E27FC236}">
                  <a16:creationId xmlns:a16="http://schemas.microsoft.com/office/drawing/2014/main" xmlns="" id="{61DE09E5-3572-4644-A790-1BEC4C67AABA}"/>
                </a:ext>
              </a:extLst>
            </p:cNvPr>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 name="文本框 5">
            <a:extLst>
              <a:ext uri="{FF2B5EF4-FFF2-40B4-BE49-F238E27FC236}">
                <a16:creationId xmlns:a16="http://schemas.microsoft.com/office/drawing/2014/main" xmlns="" id="{0DB810C0-19D9-4055-9751-88A27CD734BF}"/>
              </a:ext>
            </a:extLst>
          </p:cNvPr>
          <p:cNvSpPr txBox="1"/>
          <p:nvPr/>
        </p:nvSpPr>
        <p:spPr>
          <a:xfrm>
            <a:off x="3450111" y="1384884"/>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任务二  回归文本觅“隔膜”</a:t>
            </a:r>
          </a:p>
        </p:txBody>
      </p:sp>
      <p:sp>
        <p:nvSpPr>
          <p:cNvPr id="7" name="文本框 6">
            <a:extLst>
              <a:ext uri="{FF2B5EF4-FFF2-40B4-BE49-F238E27FC236}">
                <a16:creationId xmlns:a16="http://schemas.microsoft.com/office/drawing/2014/main" xmlns="" id="{19B39430-B4CB-4764-8FDD-F6AC51FFBEA7}"/>
              </a:ext>
            </a:extLst>
          </p:cNvPr>
          <p:cNvSpPr txBox="1"/>
          <p:nvPr/>
        </p:nvSpPr>
        <p:spPr>
          <a:xfrm>
            <a:off x="1866072" y="2519824"/>
            <a:ext cx="7877175" cy="1835695"/>
          </a:xfrm>
          <a:prstGeom prst="rect">
            <a:avLst/>
          </a:prstGeom>
          <a:noFill/>
        </p:spPr>
        <p:txBody>
          <a:bodyPr wrap="square" rtlCol="0">
            <a:spAutoFit/>
          </a:bodyPr>
          <a:lstStyle/>
          <a:p>
            <a:pPr indent="720000">
              <a:lnSpc>
                <a:spcPct val="150000"/>
              </a:lnSpc>
            </a:pPr>
            <a:r>
              <a:rPr lang="zh-CN" altLang="en-US" sz="2600">
                <a:solidFill>
                  <a:prstClr val="black"/>
                </a:solidFill>
                <a:latin typeface="华文楷体" panose="02010600040101010101" pitchFamily="2" charset="-122"/>
                <a:ea typeface="华文楷体" panose="02010600040101010101" pitchFamily="2" charset="-122"/>
              </a:rPr>
              <a:t>课文中儿子对父亲的隔膜与不理解体现在哪里？</a:t>
            </a:r>
          </a:p>
          <a:p>
            <a:pPr indent="720000">
              <a:lnSpc>
                <a:spcPct val="150000"/>
              </a:lnSpc>
            </a:pPr>
            <a:r>
              <a:rPr lang="zh-CN" altLang="en-US" sz="2600">
                <a:solidFill>
                  <a:prstClr val="black"/>
                </a:solidFill>
                <a:latin typeface="华文楷体" panose="02010600040101010101" pitchFamily="2" charset="-122"/>
                <a:ea typeface="华文楷体" panose="02010600040101010101" pitchFamily="2" charset="-122"/>
              </a:rPr>
              <a:t>这种隔膜和不理解有没有消解？</a:t>
            </a:r>
            <a:endParaRPr lang="en-US" altLang="zh-CN" sz="2600">
              <a:solidFill>
                <a:prstClr val="black"/>
              </a:solidFill>
              <a:latin typeface="华文楷体" panose="02010600040101010101" pitchFamily="2" charset="-122"/>
              <a:ea typeface="华文楷体" panose="02010600040101010101" pitchFamily="2" charset="-122"/>
            </a:endParaRPr>
          </a:p>
          <a:p>
            <a:pPr indent="720000">
              <a:lnSpc>
                <a:spcPct val="150000"/>
              </a:lnSpc>
            </a:pPr>
            <a:r>
              <a:rPr lang="zh-CN" altLang="en-US" sz="2600">
                <a:solidFill>
                  <a:prstClr val="black"/>
                </a:solidFill>
                <a:latin typeface="华文楷体" panose="02010600040101010101" pitchFamily="2" charset="-122"/>
                <a:ea typeface="华文楷体" panose="02010600040101010101" pitchFamily="2" charset="-122"/>
              </a:rPr>
              <a:t>儿子对父亲的情感有没有发生变化？</a:t>
            </a:r>
          </a:p>
        </p:txBody>
      </p:sp>
    </p:spTree>
    <p:extLst>
      <p:ext uri="{BB962C8B-B14F-4D97-AF65-F5344CB8AC3E}">
        <p14:creationId xmlns:p14="http://schemas.microsoft.com/office/powerpoint/2010/main" val="2905571606"/>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2">
            <a:extLst>
              <a:ext uri="{FF2B5EF4-FFF2-40B4-BE49-F238E27FC236}">
                <a16:creationId xmlns:a16="http://schemas.microsoft.com/office/drawing/2014/main" xmlns="" id="{AB0A9D46-2E42-469B-B98F-FB7DBDACF239}"/>
              </a:ext>
            </a:extLst>
          </p:cNvPr>
          <p:cNvSpPr>
            <a:spLocks noGrp="1"/>
          </p:cNvSpPr>
          <p:nvPr>
            <p:ph idx="1"/>
          </p:nvPr>
        </p:nvSpPr>
        <p:spPr>
          <a:xfrm>
            <a:off x="2110974" y="1532254"/>
            <a:ext cx="7638071" cy="4379992"/>
          </a:xfrm>
        </p:spPr>
        <p:txBody>
          <a:bodyPr>
            <a:normAutofit/>
          </a:bodyPr>
          <a:lstStyle/>
          <a:p>
            <a:pPr marL="0" indent="720000">
              <a:lnSpc>
                <a:spcPct val="150000"/>
              </a:lnSpc>
              <a:buNone/>
            </a:pPr>
            <a:r>
              <a:rPr lang="zh-CN" altLang="en-US" sz="2500"/>
              <a:t>我写</a:t>
            </a:r>
            <a:r>
              <a:rPr lang="en-US" altLang="zh-CN" sz="2500"/>
              <a:t>《</a:t>
            </a:r>
            <a:r>
              <a:rPr lang="zh-CN" altLang="en-US" sz="2500"/>
              <a:t>背影</a:t>
            </a:r>
            <a:r>
              <a:rPr lang="en-US" altLang="zh-CN" sz="2500"/>
              <a:t>》</a:t>
            </a:r>
            <a:r>
              <a:rPr lang="zh-CN" altLang="en-US" sz="2500"/>
              <a:t>，</a:t>
            </a:r>
            <a:r>
              <a:rPr lang="zh-CN" altLang="en-US" sz="2500">
                <a:solidFill>
                  <a:srgbClr val="FF0000"/>
                </a:solidFill>
              </a:rPr>
              <a:t>就因为文中所引的父亲的来信里那句话。</a:t>
            </a:r>
            <a:r>
              <a:rPr lang="zh-CN" altLang="en-US" sz="2500"/>
              <a:t>当时读了父亲的信，真是泪如泉涌。我父亲待我的许多好处，特别是</a:t>
            </a:r>
            <a:r>
              <a:rPr lang="en-US" altLang="zh-CN" sz="2500"/>
              <a:t>《</a:t>
            </a:r>
            <a:r>
              <a:rPr lang="zh-CN" altLang="en-US" sz="2500"/>
              <a:t>背影</a:t>
            </a:r>
            <a:r>
              <a:rPr lang="en-US" altLang="zh-CN" sz="2500"/>
              <a:t>》</a:t>
            </a:r>
            <a:r>
              <a:rPr lang="zh-CN" altLang="en-US" sz="2500"/>
              <a:t>里所叙的那一回，想起来跟在眼前一般无二。我这篇只是</a:t>
            </a:r>
            <a:r>
              <a:rPr lang="zh-CN" altLang="en-US" sz="3000" b="1">
                <a:solidFill>
                  <a:srgbClr val="FF0000"/>
                </a:solidFill>
              </a:rPr>
              <a:t>写实</a:t>
            </a:r>
            <a:r>
              <a:rPr lang="zh-CN" altLang="en-US"/>
              <a:t>。</a:t>
            </a:r>
            <a:endParaRPr lang="en-US" altLang="zh-CN"/>
          </a:p>
          <a:p>
            <a:pPr marL="0" indent="720000">
              <a:lnSpc>
                <a:spcPct val="150000"/>
              </a:lnSpc>
              <a:buNone/>
            </a:pPr>
            <a:r>
              <a:rPr lang="en-US" altLang="zh-CN" sz="2000"/>
              <a:t>——</a:t>
            </a:r>
            <a:r>
              <a:rPr lang="zh-CN" altLang="en-US" sz="2000"/>
              <a:t>朱自清</a:t>
            </a:r>
            <a:r>
              <a:rPr lang="en-US" altLang="zh-CN" sz="2000"/>
              <a:t>《</a:t>
            </a:r>
            <a:r>
              <a:rPr lang="zh-CN" altLang="en-US" sz="2000"/>
              <a:t>关于散文写作答</a:t>
            </a:r>
            <a:r>
              <a:rPr lang="en-US" altLang="zh-CN" sz="2000"/>
              <a:t>&lt;</a:t>
            </a:r>
            <a:r>
              <a:rPr lang="zh-CN" altLang="en-US" sz="2000"/>
              <a:t>文艺知识</a:t>
            </a:r>
            <a:r>
              <a:rPr lang="en-US" altLang="zh-CN" sz="2000"/>
              <a:t>&gt;</a:t>
            </a:r>
            <a:r>
              <a:rPr lang="zh-CN" altLang="en-US" sz="2000"/>
              <a:t>编者问</a:t>
            </a:r>
            <a:r>
              <a:rPr lang="en-US" altLang="zh-CN" sz="2000"/>
              <a:t>》</a:t>
            </a:r>
            <a:r>
              <a:rPr lang="zh-CN" altLang="en-US" sz="2000"/>
              <a:t>（</a:t>
            </a:r>
            <a:r>
              <a:rPr lang="en-US" altLang="zh-CN" sz="2000"/>
              <a:t> 1947</a:t>
            </a:r>
            <a:r>
              <a:rPr lang="zh-CN" altLang="en-US" sz="2000"/>
              <a:t>年）</a:t>
            </a:r>
          </a:p>
        </p:txBody>
      </p:sp>
    </p:spTree>
    <p:extLst>
      <p:ext uri="{BB962C8B-B14F-4D97-AF65-F5344CB8AC3E}">
        <p14:creationId xmlns:p14="http://schemas.microsoft.com/office/powerpoint/2010/main" val="1522110294"/>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2">
            <a:extLst>
              <a:ext uri="{FF2B5EF4-FFF2-40B4-BE49-F238E27FC236}">
                <a16:creationId xmlns:a16="http://schemas.microsoft.com/office/drawing/2014/main" xmlns="" id="{3AAADC92-9C31-4F34-BA4F-052382BB3012}"/>
              </a:ext>
            </a:extLst>
          </p:cNvPr>
          <p:cNvSpPr>
            <a:spLocks noGrp="1"/>
          </p:cNvSpPr>
          <p:nvPr>
            <p:ph type="title"/>
          </p:nvPr>
        </p:nvSpPr>
        <p:spPr>
          <a:xfrm>
            <a:off x="1673501" y="1217005"/>
            <a:ext cx="7734300" cy="586912"/>
          </a:xfrm>
        </p:spPr>
        <p:txBody>
          <a:bodyPr>
            <a:normAutofit/>
          </a:bodyPr>
          <a:lstStyle/>
          <a:p>
            <a:r>
              <a:rPr lang="zh-CN" altLang="en-US" sz="3000">
                <a:latin typeface="黑体" panose="02010609060101010101" pitchFamily="49" charset="-122"/>
                <a:ea typeface="黑体" panose="02010609060101010101" pitchFamily="49" charset="-122"/>
              </a:rPr>
              <a:t>隔膜</a:t>
            </a:r>
          </a:p>
        </p:txBody>
      </p:sp>
      <p:sp>
        <p:nvSpPr>
          <p:cNvPr id="3" name="内容占位符 3">
            <a:extLst>
              <a:ext uri="{FF2B5EF4-FFF2-40B4-BE49-F238E27FC236}">
                <a16:creationId xmlns:a16="http://schemas.microsoft.com/office/drawing/2014/main" xmlns="" id="{C619788A-39ED-4631-B1CF-95723BDB365B}"/>
              </a:ext>
            </a:extLst>
          </p:cNvPr>
          <p:cNvSpPr>
            <a:spLocks noGrp="1"/>
          </p:cNvSpPr>
          <p:nvPr>
            <p:ph idx="1"/>
          </p:nvPr>
        </p:nvSpPr>
        <p:spPr>
          <a:xfrm>
            <a:off x="1978301" y="1904724"/>
            <a:ext cx="7943850" cy="3651250"/>
          </a:xfrm>
        </p:spPr>
        <p:txBody>
          <a:bodyPr>
            <a:normAutofit fontScale="77500" lnSpcReduction="20000"/>
          </a:bodyPr>
          <a:lstStyle/>
          <a:p>
            <a:pPr marL="0" indent="0">
              <a:lnSpc>
                <a:spcPct val="125000"/>
              </a:lnSpc>
              <a:buNone/>
            </a:pPr>
            <a:r>
              <a:rPr lang="en-US" altLang="zh-CN" sz="3100"/>
              <a:t>1. </a:t>
            </a:r>
            <a:r>
              <a:rPr lang="zh-CN" altLang="en-US" sz="3100" b="1">
                <a:solidFill>
                  <a:srgbClr val="FF0000"/>
                </a:solidFill>
              </a:rPr>
              <a:t>其实</a:t>
            </a:r>
            <a:r>
              <a:rPr lang="zh-CN" altLang="en-US" sz="3100"/>
              <a:t>我那年已二十岁，北京已来往过两三次，是</a:t>
            </a:r>
            <a:r>
              <a:rPr lang="zh-CN" altLang="en-US" sz="3100" b="1">
                <a:solidFill>
                  <a:srgbClr val="FF0000"/>
                </a:solidFill>
              </a:rPr>
              <a:t>没有什</a:t>
            </a:r>
            <a:endParaRPr lang="en-US" altLang="zh-CN" sz="3100" b="1">
              <a:solidFill>
                <a:srgbClr val="FF0000"/>
              </a:solidFill>
            </a:endParaRPr>
          </a:p>
          <a:p>
            <a:pPr marL="0" indent="0">
              <a:lnSpc>
                <a:spcPct val="125000"/>
              </a:lnSpc>
              <a:buNone/>
            </a:pPr>
            <a:r>
              <a:rPr lang="zh-CN" altLang="en-US" sz="3100" b="1">
                <a:solidFill>
                  <a:srgbClr val="FF0000"/>
                </a:solidFill>
              </a:rPr>
              <a:t>    么要紧</a:t>
            </a:r>
            <a:r>
              <a:rPr lang="zh-CN" altLang="en-US" sz="3100"/>
              <a:t>的了。</a:t>
            </a:r>
          </a:p>
          <a:p>
            <a:pPr marL="0" indent="0">
              <a:lnSpc>
                <a:spcPct val="125000"/>
              </a:lnSpc>
              <a:buNone/>
            </a:pPr>
            <a:r>
              <a:rPr lang="en-US" altLang="zh-CN" sz="3100"/>
              <a:t>2. ……</a:t>
            </a:r>
            <a:r>
              <a:rPr lang="zh-CN" altLang="en-US" sz="3100" b="1">
                <a:solidFill>
                  <a:srgbClr val="FF0000"/>
                </a:solidFill>
              </a:rPr>
              <a:t>总</a:t>
            </a:r>
            <a:r>
              <a:rPr lang="zh-CN" altLang="en-US" sz="3100"/>
              <a:t>觉他说话</a:t>
            </a:r>
            <a:r>
              <a:rPr lang="zh-CN" altLang="en-US" sz="3100" b="1">
                <a:solidFill>
                  <a:srgbClr val="FF0000"/>
                </a:solidFill>
              </a:rPr>
              <a:t>不大漂亮</a:t>
            </a:r>
            <a:r>
              <a:rPr lang="zh-CN" altLang="en-US" sz="3100"/>
              <a:t>，</a:t>
            </a:r>
            <a:r>
              <a:rPr lang="zh-CN" altLang="en-US" sz="3100" b="1">
                <a:solidFill>
                  <a:srgbClr val="FF0000"/>
                </a:solidFill>
              </a:rPr>
              <a:t>非</a:t>
            </a:r>
            <a:r>
              <a:rPr lang="zh-CN" altLang="en-US" sz="3100"/>
              <a:t>自己插嘴不可</a:t>
            </a:r>
            <a:r>
              <a:rPr lang="en-US" altLang="zh-CN" sz="3100"/>
              <a:t>……</a:t>
            </a:r>
            <a:endParaRPr lang="zh-CN" altLang="en-US" sz="3100"/>
          </a:p>
          <a:p>
            <a:pPr marL="0" indent="0">
              <a:lnSpc>
                <a:spcPct val="125000"/>
              </a:lnSpc>
              <a:buNone/>
            </a:pPr>
            <a:r>
              <a:rPr lang="en-US" altLang="zh-CN" sz="3100"/>
              <a:t>3. </a:t>
            </a:r>
            <a:r>
              <a:rPr lang="zh-CN" altLang="en-US" sz="3100"/>
              <a:t>我心里暗笑他的</a:t>
            </a:r>
            <a:r>
              <a:rPr lang="zh-CN" altLang="en-US" sz="3100" b="1">
                <a:solidFill>
                  <a:srgbClr val="FF0000"/>
                </a:solidFill>
              </a:rPr>
              <a:t>迂</a:t>
            </a:r>
            <a:r>
              <a:rPr lang="zh-CN" altLang="en-US" sz="3100"/>
              <a:t>；他们只认得钱，托他们只是白托！ </a:t>
            </a:r>
            <a:endParaRPr lang="en-US" altLang="zh-CN" sz="3100"/>
          </a:p>
          <a:p>
            <a:pPr marL="0" indent="0">
              <a:lnSpc>
                <a:spcPct val="125000"/>
              </a:lnSpc>
              <a:buNone/>
            </a:pPr>
            <a:r>
              <a:rPr lang="zh-CN" altLang="en-US" sz="3100"/>
              <a:t>    而且我这样大年纪的人，难道还不能料理自己么？   </a:t>
            </a:r>
          </a:p>
          <a:p>
            <a:pPr marL="0" indent="0">
              <a:lnSpc>
                <a:spcPct val="125000"/>
              </a:lnSpc>
              <a:buNone/>
            </a:pPr>
            <a:r>
              <a:rPr lang="en-US" altLang="zh-CN" sz="3100"/>
              <a:t>4. </a:t>
            </a:r>
            <a:r>
              <a:rPr lang="zh-CN" altLang="en-US" sz="3100"/>
              <a:t>我赶紧拭干了泪。</a:t>
            </a:r>
            <a:r>
              <a:rPr lang="zh-CN" altLang="en-US" sz="3100" b="1">
                <a:solidFill>
                  <a:srgbClr val="FF0000"/>
                </a:solidFill>
              </a:rPr>
              <a:t>怕他看见</a:t>
            </a:r>
            <a:r>
              <a:rPr lang="zh-CN" altLang="en-US" sz="3100"/>
              <a:t>，也怕别人看见。</a:t>
            </a:r>
          </a:p>
          <a:p>
            <a:pPr>
              <a:lnSpc>
                <a:spcPct val="125000"/>
              </a:lnSpc>
            </a:pPr>
            <a:endParaRPr lang="zh-CN" altLang="en-US" sz="3200"/>
          </a:p>
        </p:txBody>
      </p:sp>
    </p:spTree>
    <p:extLst>
      <p:ext uri="{BB962C8B-B14F-4D97-AF65-F5344CB8AC3E}">
        <p14:creationId xmlns:p14="http://schemas.microsoft.com/office/powerpoint/2010/main" val="2450819215"/>
      </p:ext>
    </p:ext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32D64AAC-C9BC-4D04-8B9E-B84FDF8EAD78}"/>
              </a:ext>
            </a:extLst>
          </p:cNvPr>
          <p:cNvSpPr>
            <a:spLocks noGrp="1"/>
          </p:cNvSpPr>
          <p:nvPr>
            <p:ph idx="1"/>
          </p:nvPr>
        </p:nvSpPr>
        <p:spPr>
          <a:xfrm>
            <a:off x="2114135" y="1654791"/>
            <a:ext cx="7400926" cy="3235062"/>
          </a:xfrm>
        </p:spPr>
        <p:txBody>
          <a:bodyPr>
            <a:normAutofit/>
          </a:bodyPr>
          <a:lstStyle/>
          <a:p>
            <a:pPr marL="0" indent="0">
              <a:lnSpc>
                <a:spcPct val="150000"/>
              </a:lnSpc>
              <a:buNone/>
            </a:pPr>
            <a:r>
              <a:rPr lang="en-US" altLang="zh-CN" sz="2600"/>
              <a:t>1.  </a:t>
            </a:r>
            <a:r>
              <a:rPr lang="zh-CN" altLang="en-US" sz="2600"/>
              <a:t>我那时真是</a:t>
            </a:r>
            <a:r>
              <a:rPr lang="zh-CN" altLang="en-US" sz="2600">
                <a:solidFill>
                  <a:srgbClr val="FF0000"/>
                </a:solidFill>
              </a:rPr>
              <a:t>聪明过分</a:t>
            </a:r>
            <a:r>
              <a:rPr lang="en-US" altLang="zh-CN" sz="2600"/>
              <a:t>……</a:t>
            </a:r>
          </a:p>
          <a:p>
            <a:pPr marL="0" indent="0">
              <a:lnSpc>
                <a:spcPct val="150000"/>
              </a:lnSpc>
              <a:buNone/>
            </a:pPr>
            <a:r>
              <a:rPr lang="en-US" altLang="zh-CN" sz="2600"/>
              <a:t>2.  </a:t>
            </a:r>
            <a:r>
              <a:rPr lang="zh-CN" altLang="en-US" sz="2600"/>
              <a:t>唉，我现在想想，那时真是</a:t>
            </a:r>
            <a:r>
              <a:rPr lang="zh-CN" altLang="en-US" sz="2600">
                <a:solidFill>
                  <a:srgbClr val="FF0000"/>
                </a:solidFill>
              </a:rPr>
              <a:t>太聪明了</a:t>
            </a:r>
            <a:r>
              <a:rPr lang="zh-CN" altLang="en-US" sz="2600"/>
              <a:t>！</a:t>
            </a:r>
          </a:p>
          <a:p>
            <a:pPr marL="0" indent="0">
              <a:lnSpc>
                <a:spcPct val="150000"/>
              </a:lnSpc>
              <a:buNone/>
            </a:pPr>
            <a:r>
              <a:rPr lang="en-US" altLang="zh-CN" sz="2600"/>
              <a:t>3.  </a:t>
            </a:r>
            <a:r>
              <a:rPr lang="zh-CN" altLang="en-US" sz="2600"/>
              <a:t>他触目伤怀，</a:t>
            </a:r>
            <a:r>
              <a:rPr lang="zh-CN" altLang="en-US" sz="2600">
                <a:solidFill>
                  <a:srgbClr val="FF0000"/>
                </a:solidFill>
              </a:rPr>
              <a:t>自然</a:t>
            </a:r>
            <a:r>
              <a:rPr lang="zh-CN" altLang="en-US" sz="2600"/>
              <a:t>情不能自已。</a:t>
            </a:r>
          </a:p>
          <a:p>
            <a:pPr marL="0" indent="0">
              <a:lnSpc>
                <a:spcPct val="150000"/>
              </a:lnSpc>
              <a:buNone/>
            </a:pPr>
            <a:r>
              <a:rPr lang="en-US" altLang="zh-CN" sz="2600"/>
              <a:t>4.  </a:t>
            </a:r>
            <a:r>
              <a:rPr lang="zh-CN" altLang="en-US" sz="2600"/>
              <a:t>情郁于中，</a:t>
            </a:r>
            <a:r>
              <a:rPr lang="zh-CN" altLang="en-US" sz="2600">
                <a:solidFill>
                  <a:srgbClr val="FF0000"/>
                </a:solidFill>
              </a:rPr>
              <a:t>自然</a:t>
            </a:r>
            <a:r>
              <a:rPr lang="zh-CN" altLang="en-US" sz="2600"/>
              <a:t>要发之于外</a:t>
            </a:r>
            <a:r>
              <a:rPr lang="en-US" altLang="zh-CN" sz="2600"/>
              <a:t>……</a:t>
            </a:r>
          </a:p>
          <a:p>
            <a:pPr>
              <a:lnSpc>
                <a:spcPct val="150000"/>
              </a:lnSpc>
            </a:pPr>
            <a:endParaRPr lang="zh-CN" altLang="en-US" sz="3200"/>
          </a:p>
        </p:txBody>
      </p:sp>
      <p:sp>
        <p:nvSpPr>
          <p:cNvPr id="3" name="对话气泡: 矩形 2">
            <a:extLst>
              <a:ext uri="{FF2B5EF4-FFF2-40B4-BE49-F238E27FC236}">
                <a16:creationId xmlns:a16="http://schemas.microsoft.com/office/drawing/2014/main" xmlns="" id="{8CB9D6FB-AF59-4B35-89BB-DB92926CFE0E}"/>
              </a:ext>
            </a:extLst>
          </p:cNvPr>
          <p:cNvSpPr/>
          <p:nvPr/>
        </p:nvSpPr>
        <p:spPr>
          <a:xfrm>
            <a:off x="5505037" y="4735733"/>
            <a:ext cx="3486150" cy="481012"/>
          </a:xfrm>
          <a:prstGeom prst="wedgeRectCallout">
            <a:avLst>
              <a:gd name="adj1" fmla="val -45548"/>
              <a:gd name="adj2" fmla="val -99223"/>
            </a:avLst>
          </a:prstGeom>
        </p:spPr>
        <p:style>
          <a:lnRef idx="1">
            <a:schemeClr val="accent4"/>
          </a:lnRef>
          <a:fillRef idx="2">
            <a:schemeClr val="accent4"/>
          </a:fillRef>
          <a:effectRef idx="1">
            <a:schemeClr val="accent4"/>
          </a:effectRef>
          <a:fontRef idx="minor">
            <a:schemeClr val="dk1"/>
          </a:fontRef>
        </p:style>
        <p:txBody>
          <a:bodyPr rtlCol="0" anchor="ctr"/>
          <a:lstStyle/>
          <a:p>
            <a:r>
              <a:rPr lang="zh-CN" altLang="en-US" sz="2800">
                <a:latin typeface="华文楷体" panose="02010600040101010101" pitchFamily="2" charset="-122"/>
                <a:ea typeface="华文楷体" panose="02010600040101010101" pitchFamily="2" charset="-122"/>
                <a:cs typeface="Times New Roman" panose="02020603050405020304" pitchFamily="18" charset="0"/>
              </a:rPr>
              <a:t>回忆性散文双重视角</a:t>
            </a:r>
            <a:endParaRPr lang="zh-CN" altLang="en-US" sz="280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807894939"/>
      </p:ext>
    </p:ext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Picture 2" descr="http://wenwen.soso.com/p/20081217/20081217005016-109573082.jpg">
            <a:extLst>
              <a:ext uri="{FF2B5EF4-FFF2-40B4-BE49-F238E27FC236}">
                <a16:creationId xmlns:a16="http://schemas.microsoft.com/office/drawing/2014/main" xmlns="" id="{6EB71A85-5695-4767-A5ED-447540E51A6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328137" y="1217774"/>
            <a:ext cx="7119165" cy="4422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3">
            <a:extLst>
              <a:ext uri="{FF2B5EF4-FFF2-40B4-BE49-F238E27FC236}">
                <a16:creationId xmlns:a16="http://schemas.microsoft.com/office/drawing/2014/main" xmlns="" id="{7A1A279F-14D7-40A3-A4EE-A8C184EF1335}"/>
              </a:ext>
            </a:extLst>
          </p:cNvPr>
          <p:cNvSpPr txBox="1"/>
          <p:nvPr/>
        </p:nvSpPr>
        <p:spPr>
          <a:xfrm>
            <a:off x="4122434" y="2345931"/>
            <a:ext cx="1557638" cy="830997"/>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r>
              <a:rPr lang="zh-CN" altLang="en-US" sz="2400">
                <a:latin typeface="华文楷体" panose="02010600040101010101" pitchFamily="2" charset="-122"/>
                <a:ea typeface="华文楷体" panose="02010600040101010101" pitchFamily="2" charset="-122"/>
              </a:rPr>
              <a:t>待我渐渐</a:t>
            </a:r>
            <a:endParaRPr lang="en-US" altLang="zh-CN" sz="2400">
              <a:latin typeface="华文楷体" panose="02010600040101010101" pitchFamily="2" charset="-122"/>
              <a:ea typeface="华文楷体" panose="02010600040101010101" pitchFamily="2" charset="-122"/>
            </a:endParaRPr>
          </a:p>
          <a:p>
            <a:r>
              <a:rPr lang="zh-CN" altLang="en-US" sz="2400">
                <a:latin typeface="华文楷体" panose="02010600040101010101" pitchFamily="2" charset="-122"/>
                <a:ea typeface="华文楷体" panose="02010600040101010101" pitchFamily="2" charset="-122"/>
              </a:rPr>
              <a:t>不同往日</a:t>
            </a:r>
            <a:endParaRPr lang="zh-CN" altLang="en-US" sz="2400"/>
          </a:p>
        </p:txBody>
      </p:sp>
      <p:sp>
        <p:nvSpPr>
          <p:cNvPr id="4" name="TextBox 4">
            <a:extLst>
              <a:ext uri="{FF2B5EF4-FFF2-40B4-BE49-F238E27FC236}">
                <a16:creationId xmlns:a16="http://schemas.microsoft.com/office/drawing/2014/main" xmlns="" id="{5DA7E91C-4693-400D-A8FC-6D91243CB9C2}"/>
              </a:ext>
            </a:extLst>
          </p:cNvPr>
          <p:cNvSpPr txBox="1"/>
          <p:nvPr/>
        </p:nvSpPr>
        <p:spPr>
          <a:xfrm>
            <a:off x="3151090" y="5523212"/>
            <a:ext cx="6876781" cy="461665"/>
          </a:xfrm>
          <a:prstGeom prst="rect">
            <a:avLst/>
          </a:prstGeom>
          <a:noFill/>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a:defRPr/>
            </a:pPr>
            <a:r>
              <a:rPr lang="en-US" altLang="zh-CN" sz="2400" b="1">
                <a:solidFill>
                  <a:schemeClr val="bg2">
                    <a:lumMod val="75000"/>
                  </a:schemeClr>
                </a:solidFill>
              </a:rPr>
              <a:t>    1917           1921              1923          1925        1928</a:t>
            </a:r>
            <a:endParaRPr lang="zh-CN" altLang="en-US" sz="2400" b="1">
              <a:solidFill>
                <a:schemeClr val="bg2">
                  <a:lumMod val="75000"/>
                </a:schemeClr>
              </a:solidFill>
            </a:endParaRPr>
          </a:p>
        </p:txBody>
      </p:sp>
      <p:sp>
        <p:nvSpPr>
          <p:cNvPr id="5" name="TextBox 5">
            <a:extLst>
              <a:ext uri="{FF2B5EF4-FFF2-40B4-BE49-F238E27FC236}">
                <a16:creationId xmlns:a16="http://schemas.microsoft.com/office/drawing/2014/main" xmlns="" id="{A01AC8D9-75A8-4FAD-8CA3-224FE1BA7819}"/>
              </a:ext>
            </a:extLst>
          </p:cNvPr>
          <p:cNvSpPr txBox="1"/>
          <p:nvPr/>
        </p:nvSpPr>
        <p:spPr>
          <a:xfrm>
            <a:off x="3312583" y="1266303"/>
            <a:ext cx="1810665" cy="4616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defRPr/>
            </a:pPr>
            <a:r>
              <a:rPr lang="zh-CN" altLang="en-US" sz="2400" b="1">
                <a:solidFill>
                  <a:srgbClr val="00B050"/>
                </a:solidFill>
                <a:latin typeface="华文琥珀" pitchFamily="2" charset="-122"/>
                <a:ea typeface="华文琥珀" pitchFamily="2" charset="-122"/>
              </a:rPr>
              <a:t>父子关系</a:t>
            </a:r>
          </a:p>
        </p:txBody>
      </p:sp>
      <p:sp>
        <p:nvSpPr>
          <p:cNvPr id="6" name="TextBox 8">
            <a:extLst>
              <a:ext uri="{FF2B5EF4-FFF2-40B4-BE49-F238E27FC236}">
                <a16:creationId xmlns:a16="http://schemas.microsoft.com/office/drawing/2014/main" xmlns="" id="{246FA4DD-2D4A-4EB1-B855-A88EDB37F368}"/>
              </a:ext>
            </a:extLst>
          </p:cNvPr>
          <p:cNvSpPr txBox="1"/>
          <p:nvPr/>
        </p:nvSpPr>
        <p:spPr>
          <a:xfrm>
            <a:off x="8866733" y="4650802"/>
            <a:ext cx="1161138" cy="46166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defPPr>
              <a:defRPr lang="zh-CN"/>
            </a:defPPr>
            <a:lvl1pPr>
              <a:defRPr sz="2400" b="1">
                <a:solidFill>
                  <a:srgbClr val="00B050"/>
                </a:solidFill>
                <a:latin typeface="华文琥珀" pitchFamily="2" charset="-122"/>
                <a:ea typeface="华文琥珀" pitchFamily="2" charset="-122"/>
              </a:defRPr>
            </a:lvl1pPr>
          </a:lstStyle>
          <a:p>
            <a:pPr>
              <a:defRPr/>
            </a:pPr>
            <a:r>
              <a:rPr lang="zh-CN" altLang="en-US"/>
              <a:t>时间轴</a:t>
            </a:r>
          </a:p>
        </p:txBody>
      </p:sp>
      <p:sp>
        <p:nvSpPr>
          <p:cNvPr id="7" name="矩形 6">
            <a:extLst>
              <a:ext uri="{FF2B5EF4-FFF2-40B4-BE49-F238E27FC236}">
                <a16:creationId xmlns:a16="http://schemas.microsoft.com/office/drawing/2014/main" xmlns="" id="{4228A4F2-1AAE-45EA-9673-D3FEFE14194F}"/>
              </a:ext>
            </a:extLst>
          </p:cNvPr>
          <p:cNvSpPr/>
          <p:nvPr/>
        </p:nvSpPr>
        <p:spPr>
          <a:xfrm>
            <a:off x="3647948" y="4531231"/>
            <a:ext cx="1329390" cy="646331"/>
          </a:xfrm>
          <a:prstGeom prst="rect">
            <a:avLst/>
          </a:prstGeom>
        </p:spPr>
        <p:txBody>
          <a:bodyPr wrap="square">
            <a:spAutoFit/>
          </a:bodyPr>
          <a:lstStyle/>
          <a:p>
            <a:r>
              <a:rPr lang="zh-CN" altLang="en-US" b="1">
                <a:latin typeface="黑体" panose="02010609060101010101" pitchFamily="49" charset="-122"/>
                <a:ea typeface="黑体" panose="02010609060101010101" pitchFamily="49" charset="-122"/>
              </a:rPr>
              <a:t>祖母亡故</a:t>
            </a:r>
            <a:endParaRPr lang="en-US" altLang="zh-CN" b="1">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车站送别</a:t>
            </a:r>
          </a:p>
        </p:txBody>
      </p:sp>
      <p:sp>
        <p:nvSpPr>
          <p:cNvPr id="8" name="矩形 7">
            <a:extLst>
              <a:ext uri="{FF2B5EF4-FFF2-40B4-BE49-F238E27FC236}">
                <a16:creationId xmlns:a16="http://schemas.microsoft.com/office/drawing/2014/main" xmlns="" id="{9E818FC0-C9B1-49B0-9197-669794DC4D4A}"/>
              </a:ext>
            </a:extLst>
          </p:cNvPr>
          <p:cNvSpPr/>
          <p:nvPr/>
        </p:nvSpPr>
        <p:spPr>
          <a:xfrm>
            <a:off x="3771862" y="3676992"/>
            <a:ext cx="153194" cy="297382"/>
          </a:xfrm>
          <a:prstGeom prst="rect">
            <a:avLst/>
          </a:prstGeom>
        </p:spPr>
        <p:txBody>
          <a:bodyPr wrap="square">
            <a:spAutoFit/>
          </a:bodyPr>
          <a:lstStyle/>
          <a:p>
            <a:endParaRPr lang="zh-CN" altLang="en-US"/>
          </a:p>
        </p:txBody>
      </p:sp>
      <p:sp>
        <p:nvSpPr>
          <p:cNvPr id="9" name="矩形 8">
            <a:extLst>
              <a:ext uri="{FF2B5EF4-FFF2-40B4-BE49-F238E27FC236}">
                <a16:creationId xmlns:a16="http://schemas.microsoft.com/office/drawing/2014/main" xmlns="" id="{F0C5112D-1736-47F6-8A4E-E06A295EA648}"/>
              </a:ext>
            </a:extLst>
          </p:cNvPr>
          <p:cNvSpPr/>
          <p:nvPr/>
        </p:nvSpPr>
        <p:spPr>
          <a:xfrm>
            <a:off x="4654989" y="3583846"/>
            <a:ext cx="2832881" cy="923330"/>
          </a:xfrm>
          <a:prstGeom prst="rect">
            <a:avLst/>
          </a:prstGeom>
        </p:spPr>
        <p:txBody>
          <a:bodyPr wrap="square">
            <a:spAutoFit/>
          </a:bodyPr>
          <a:lstStyle/>
          <a:p>
            <a:r>
              <a:rPr lang="zh-CN" altLang="en-US" b="1">
                <a:latin typeface="黑体" panose="02010609060101010101" pitchFamily="49" charset="-122"/>
                <a:ea typeface="黑体" panose="02010609060101010101" pitchFamily="49" charset="-122"/>
              </a:rPr>
              <a:t>忿然离家，</a:t>
            </a:r>
            <a:endParaRPr lang="en-US" altLang="zh-CN" b="1">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接出妻儿，</a:t>
            </a:r>
            <a:endParaRPr lang="en-US" altLang="zh-CN" b="1">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组织了小家庭</a:t>
            </a:r>
          </a:p>
        </p:txBody>
      </p:sp>
      <p:sp>
        <p:nvSpPr>
          <p:cNvPr id="10" name="矩形 9">
            <a:extLst>
              <a:ext uri="{FF2B5EF4-FFF2-40B4-BE49-F238E27FC236}">
                <a16:creationId xmlns:a16="http://schemas.microsoft.com/office/drawing/2014/main" xmlns="" id="{E7E912BE-21DE-4C26-910E-E1754BBAA7E9}"/>
              </a:ext>
            </a:extLst>
          </p:cNvPr>
          <p:cNvSpPr/>
          <p:nvPr/>
        </p:nvSpPr>
        <p:spPr>
          <a:xfrm>
            <a:off x="5894411" y="3080907"/>
            <a:ext cx="2713707" cy="646331"/>
          </a:xfrm>
          <a:prstGeom prst="rect">
            <a:avLst/>
          </a:prstGeom>
        </p:spPr>
        <p:txBody>
          <a:bodyPr wrap="square">
            <a:spAutoFit/>
          </a:bodyPr>
          <a:lstStyle/>
          <a:p>
            <a:r>
              <a:rPr lang="zh-CN" altLang="en-US" b="1">
                <a:latin typeface="黑体" panose="02010609060101010101" pitchFamily="49" charset="-122"/>
                <a:ea typeface="黑体" panose="02010609060101010101" pitchFamily="49" charset="-122"/>
              </a:rPr>
              <a:t>暑假回家探望，</a:t>
            </a:r>
            <a:endParaRPr lang="en-US" altLang="zh-CN" b="1">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与父亲最后一次相见</a:t>
            </a:r>
          </a:p>
        </p:txBody>
      </p:sp>
      <p:sp>
        <p:nvSpPr>
          <p:cNvPr id="11" name="矩形 10">
            <a:extLst>
              <a:ext uri="{FF2B5EF4-FFF2-40B4-BE49-F238E27FC236}">
                <a16:creationId xmlns:a16="http://schemas.microsoft.com/office/drawing/2014/main" xmlns="" id="{B05F2169-B7D3-40E9-B2E0-3885ED7F7F2A}"/>
              </a:ext>
            </a:extLst>
          </p:cNvPr>
          <p:cNvSpPr/>
          <p:nvPr/>
        </p:nvSpPr>
        <p:spPr>
          <a:xfrm>
            <a:off x="7566991" y="2526111"/>
            <a:ext cx="1504950" cy="369332"/>
          </a:xfrm>
          <a:prstGeom prst="rect">
            <a:avLst/>
          </a:prstGeom>
        </p:spPr>
        <p:txBody>
          <a:bodyPr wrap="square">
            <a:spAutoFit/>
          </a:bodyPr>
          <a:lstStyle/>
          <a:p>
            <a:r>
              <a:rPr lang="zh-CN" altLang="en-US" b="1">
                <a:latin typeface="黑体" panose="02010609060101010101" pitchFamily="49" charset="-122"/>
                <a:ea typeface="黑体" panose="02010609060101010101" pitchFamily="49" charset="-122"/>
              </a:rPr>
              <a:t>写作</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背影</a:t>
            </a:r>
            <a:r>
              <a:rPr lang="en-US" altLang="zh-CN"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p:txBody>
      </p:sp>
      <p:sp>
        <p:nvSpPr>
          <p:cNvPr id="12" name="矩形 11">
            <a:extLst>
              <a:ext uri="{FF2B5EF4-FFF2-40B4-BE49-F238E27FC236}">
                <a16:creationId xmlns:a16="http://schemas.microsoft.com/office/drawing/2014/main" xmlns="" id="{DAC23B57-2686-4789-A2A3-2E6A929732D3}"/>
              </a:ext>
            </a:extLst>
          </p:cNvPr>
          <p:cNvSpPr/>
          <p:nvPr/>
        </p:nvSpPr>
        <p:spPr>
          <a:xfrm>
            <a:off x="8479593" y="1511013"/>
            <a:ext cx="1240283" cy="646331"/>
          </a:xfrm>
          <a:prstGeom prst="rect">
            <a:avLst/>
          </a:prstGeom>
        </p:spPr>
        <p:txBody>
          <a:bodyPr wrap="square">
            <a:spAutoFit/>
          </a:bodyPr>
          <a:lstStyle/>
          <a:p>
            <a:r>
              <a:rPr lang="zh-CN" altLang="en-US" b="1">
                <a:latin typeface="黑体" panose="02010609060101010101" pitchFamily="49" charset="-122"/>
                <a:ea typeface="黑体" panose="02010609060101010101" pitchFamily="49" charset="-122"/>
              </a:rPr>
              <a:t>成集出版</a:t>
            </a:r>
            <a:endParaRPr lang="en-US" altLang="zh-CN" b="1">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其父读文</a:t>
            </a:r>
          </a:p>
        </p:txBody>
      </p:sp>
      <p:sp>
        <p:nvSpPr>
          <p:cNvPr id="13" name="TextBox 18">
            <a:extLst>
              <a:ext uri="{FF2B5EF4-FFF2-40B4-BE49-F238E27FC236}">
                <a16:creationId xmlns:a16="http://schemas.microsoft.com/office/drawing/2014/main" xmlns="" id="{47AF7BB1-D062-4293-87E1-3150B2ED8292}"/>
              </a:ext>
            </a:extLst>
          </p:cNvPr>
          <p:cNvSpPr txBox="1"/>
          <p:nvPr/>
        </p:nvSpPr>
        <p:spPr>
          <a:xfrm>
            <a:off x="6654390" y="1561514"/>
            <a:ext cx="1810666" cy="830997"/>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r>
              <a:rPr lang="zh-CN" altLang="en-US" sz="2400">
                <a:latin typeface="华文楷体" panose="02010600040101010101" pitchFamily="2" charset="-122"/>
                <a:ea typeface="华文楷体" panose="02010600040101010101" pitchFamily="2" charset="-122"/>
              </a:rPr>
              <a:t>他终于忘却我的不好</a:t>
            </a:r>
          </a:p>
        </p:txBody>
      </p:sp>
      <p:sp>
        <p:nvSpPr>
          <p:cNvPr id="14" name="椭圆 13">
            <a:extLst>
              <a:ext uri="{FF2B5EF4-FFF2-40B4-BE49-F238E27FC236}">
                <a16:creationId xmlns:a16="http://schemas.microsoft.com/office/drawing/2014/main" xmlns="" id="{DA8BFF88-C276-416E-B86F-FEDB65D52FF9}"/>
              </a:ext>
            </a:extLst>
          </p:cNvPr>
          <p:cNvSpPr/>
          <p:nvPr/>
        </p:nvSpPr>
        <p:spPr>
          <a:xfrm>
            <a:off x="3479002" y="5613149"/>
            <a:ext cx="738914" cy="37172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F221A29D-B8FA-4529-B426-18C6C06E5978}"/>
              </a:ext>
            </a:extLst>
          </p:cNvPr>
          <p:cNvSpPr/>
          <p:nvPr/>
        </p:nvSpPr>
        <p:spPr>
          <a:xfrm>
            <a:off x="7740679" y="5559083"/>
            <a:ext cx="738914" cy="37172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75C0CB85-323D-4E22-B805-B2257A954CFF}"/>
              </a:ext>
            </a:extLst>
          </p:cNvPr>
          <p:cNvSpPr/>
          <p:nvPr/>
        </p:nvSpPr>
        <p:spPr>
          <a:xfrm>
            <a:off x="2606032" y="3363225"/>
            <a:ext cx="836008" cy="954107"/>
          </a:xfrm>
          <a:prstGeom prst="rect">
            <a:avLst/>
          </a:prstGeom>
        </p:spPr>
        <p:txBody>
          <a:bodyPr wrap="square">
            <a:spAutoFit/>
          </a:bodyPr>
          <a:lstStyle/>
          <a:p>
            <a:r>
              <a:rPr lang="zh-CN" altLang="en-US" sz="2800" b="1">
                <a:solidFill>
                  <a:srgbClr val="FF0000"/>
                </a:solidFill>
              </a:rPr>
              <a:t>冲突</a:t>
            </a:r>
          </a:p>
        </p:txBody>
      </p:sp>
      <p:sp>
        <p:nvSpPr>
          <p:cNvPr id="17" name="矩形 16">
            <a:extLst>
              <a:ext uri="{FF2B5EF4-FFF2-40B4-BE49-F238E27FC236}">
                <a16:creationId xmlns:a16="http://schemas.microsoft.com/office/drawing/2014/main" xmlns="" id="{0B768702-4431-4FB0-9ABE-A7901D569021}"/>
              </a:ext>
            </a:extLst>
          </p:cNvPr>
          <p:cNvSpPr/>
          <p:nvPr/>
        </p:nvSpPr>
        <p:spPr>
          <a:xfrm>
            <a:off x="2534103" y="1895169"/>
            <a:ext cx="836008" cy="954107"/>
          </a:xfrm>
          <a:prstGeom prst="rect">
            <a:avLst/>
          </a:prstGeom>
        </p:spPr>
        <p:txBody>
          <a:bodyPr wrap="square">
            <a:spAutoFit/>
          </a:bodyPr>
          <a:lstStyle/>
          <a:p>
            <a:r>
              <a:rPr lang="zh-CN" altLang="en-US" sz="2800" b="1">
                <a:solidFill>
                  <a:srgbClr val="FF0000"/>
                </a:solidFill>
              </a:rPr>
              <a:t>缓和</a:t>
            </a:r>
          </a:p>
        </p:txBody>
      </p:sp>
      <p:sp>
        <p:nvSpPr>
          <p:cNvPr id="18" name="标题 1">
            <a:extLst>
              <a:ext uri="{FF2B5EF4-FFF2-40B4-BE49-F238E27FC236}">
                <a16:creationId xmlns:a16="http://schemas.microsoft.com/office/drawing/2014/main" xmlns="" id="{45DE28EA-5B65-4DE0-9F86-2DB1A4F112DA}"/>
              </a:ext>
            </a:extLst>
          </p:cNvPr>
          <p:cNvSpPr>
            <a:spLocks noGrp="1"/>
          </p:cNvSpPr>
          <p:nvPr>
            <p:ph type="title"/>
          </p:nvPr>
        </p:nvSpPr>
        <p:spPr>
          <a:xfrm>
            <a:off x="1758955" y="643201"/>
            <a:ext cx="866760" cy="5677786"/>
          </a:xfrm>
          <a:noFill/>
        </p:spPr>
        <p:txBody>
          <a:bodyPr>
            <a:normAutofit/>
          </a:bodyPr>
          <a:lstStyle/>
          <a:p>
            <a:pPr eaLnBrk="1" hangingPunct="1">
              <a:defRPr/>
            </a:pPr>
            <a:r>
              <a:rPr lang="zh-CN" altLang="en-US" sz="2800">
                <a:latin typeface="黑体" panose="02010609060101010101" pitchFamily="49" charset="-122"/>
                <a:ea typeface="黑体" panose="02010609060101010101" pitchFamily="49" charset="-122"/>
                <a:cs typeface="+mn-cs"/>
              </a:rPr>
              <a:t>相关事件和时间点</a:t>
            </a:r>
            <a:r>
              <a:rPr lang="en-US" altLang="zh-CN" sz="1800">
                <a:latin typeface="黑体" panose="02010609060101010101" pitchFamily="49" charset="-122"/>
                <a:ea typeface="黑体" panose="02010609060101010101" pitchFamily="49" charset="-122"/>
                <a:cs typeface="+mn-cs"/>
              </a:rPr>
              <a:t>1917</a:t>
            </a:r>
            <a:br>
              <a:rPr lang="en-US" altLang="zh-CN" sz="1800">
                <a:latin typeface="黑体" panose="02010609060101010101" pitchFamily="49" charset="-122"/>
                <a:ea typeface="黑体" panose="02010609060101010101" pitchFamily="49" charset="-122"/>
                <a:cs typeface="+mn-cs"/>
              </a:rPr>
            </a:br>
            <a:r>
              <a:rPr lang="en-US" altLang="zh-CN" sz="1800">
                <a:latin typeface="黑体" panose="02010609060101010101" pitchFamily="49" charset="-122"/>
                <a:ea typeface="黑体" panose="02010609060101010101" pitchFamily="49" charset="-122"/>
                <a:cs typeface="+mn-cs"/>
              </a:rPr>
              <a:t>-</a:t>
            </a:r>
            <a:br>
              <a:rPr lang="en-US" altLang="zh-CN" sz="1800">
                <a:latin typeface="黑体" panose="02010609060101010101" pitchFamily="49" charset="-122"/>
                <a:ea typeface="黑体" panose="02010609060101010101" pitchFamily="49" charset="-122"/>
                <a:cs typeface="+mn-cs"/>
              </a:rPr>
            </a:br>
            <a:r>
              <a:rPr lang="en-US" altLang="zh-CN" sz="1800">
                <a:latin typeface="黑体" panose="02010609060101010101" pitchFamily="49" charset="-122"/>
                <a:ea typeface="黑体" panose="02010609060101010101" pitchFamily="49" charset="-122"/>
                <a:cs typeface="+mn-cs"/>
              </a:rPr>
              <a:t>1925</a:t>
            </a:r>
            <a:endParaRPr lang="zh-CN" altLang="en-US" sz="1800">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3794448348"/>
      </p:ext>
    </p:ext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426D8941-CC79-4A3F-B318-EEE552BDF115}"/>
              </a:ext>
            </a:extLst>
          </p:cNvPr>
          <p:cNvSpPr>
            <a:spLocks noGrp="1"/>
          </p:cNvSpPr>
          <p:nvPr>
            <p:ph idx="1"/>
          </p:nvPr>
        </p:nvSpPr>
        <p:spPr>
          <a:xfrm>
            <a:off x="2347912" y="1429302"/>
            <a:ext cx="7496175" cy="4351338"/>
          </a:xfrm>
        </p:spPr>
        <p:txBody>
          <a:bodyPr/>
          <a:lstStyle/>
          <a:p>
            <a:pPr marL="0" indent="0">
              <a:lnSpc>
                <a:spcPct val="110000"/>
              </a:lnSpc>
              <a:buNone/>
            </a:pPr>
            <a:r>
              <a:rPr lang="zh-CN" altLang="en-US" sz="2600"/>
              <a:t>        </a:t>
            </a:r>
            <a:r>
              <a:rPr lang="zh-CN" altLang="en-US" sz="2500"/>
              <a:t>但最近两年的不见，他终于忘却我的不好，只是</a:t>
            </a:r>
            <a:r>
              <a:rPr lang="zh-CN" altLang="en-US" sz="2500" b="1">
                <a:solidFill>
                  <a:srgbClr val="FF0000"/>
                </a:solidFill>
              </a:rPr>
              <a:t>惦记</a:t>
            </a:r>
            <a:r>
              <a:rPr lang="zh-CN" altLang="en-US" sz="2500"/>
              <a:t>着我，惦记着我的儿子。</a:t>
            </a:r>
            <a:r>
              <a:rPr lang="en-US" altLang="zh-CN" sz="2500"/>
              <a:t> </a:t>
            </a:r>
          </a:p>
          <a:p>
            <a:pPr marL="0" indent="0">
              <a:lnSpc>
                <a:spcPct val="110000"/>
              </a:lnSpc>
              <a:buNone/>
            </a:pPr>
            <a:r>
              <a:rPr lang="en-US" altLang="zh-CN" sz="2500"/>
              <a:t>                                           ——</a:t>
            </a:r>
            <a:r>
              <a:rPr lang="zh-CN" altLang="en-US" sz="2500"/>
              <a:t>朱自清</a:t>
            </a:r>
            <a:r>
              <a:rPr lang="en-US" altLang="zh-CN" sz="2500"/>
              <a:t>《</a:t>
            </a:r>
            <a:r>
              <a:rPr lang="zh-CN" altLang="en-US" sz="2500"/>
              <a:t>背影</a:t>
            </a:r>
            <a:r>
              <a:rPr lang="en-US" altLang="zh-CN" sz="2500"/>
              <a:t>》1925</a:t>
            </a:r>
          </a:p>
          <a:p>
            <a:pPr marL="0" indent="0">
              <a:lnSpc>
                <a:spcPct val="110000"/>
              </a:lnSpc>
              <a:buNone/>
            </a:pPr>
            <a:r>
              <a:rPr lang="zh-CN" altLang="en-US" sz="2500"/>
              <a:t>        去年父亲来信，问起阿九，那时阿九还在白马湖呢；信上说，</a:t>
            </a:r>
            <a:r>
              <a:rPr lang="zh-CN" altLang="en-US" sz="2500" b="1">
                <a:solidFill>
                  <a:srgbClr val="FF0000"/>
                </a:solidFill>
              </a:rPr>
              <a:t>我没有耽误你，你也不要耽误他才好。</a:t>
            </a:r>
            <a:r>
              <a:rPr lang="zh-CN" altLang="en-US" sz="2500"/>
              <a:t>我为这句话</a:t>
            </a:r>
            <a:r>
              <a:rPr lang="zh-CN" altLang="en-US" sz="2500" b="1">
                <a:solidFill>
                  <a:srgbClr val="FF0000"/>
                </a:solidFill>
              </a:rPr>
              <a:t>哭了一场</a:t>
            </a:r>
            <a:r>
              <a:rPr lang="zh-CN" altLang="en-US" sz="2500"/>
              <a:t>；我为什么不像父亲的仁慈？</a:t>
            </a:r>
            <a:r>
              <a:rPr lang="zh-CN" altLang="en-US" sz="2500" b="1">
                <a:solidFill>
                  <a:srgbClr val="FF0000"/>
                </a:solidFill>
              </a:rPr>
              <a:t>我不该忘记，父亲怎样待我们来着！</a:t>
            </a:r>
            <a:r>
              <a:rPr lang="zh-CN" altLang="en-US" sz="2500"/>
              <a:t>人性许真是二元的，我是这样地矛盾；我的心像钟摆似的来去。</a:t>
            </a:r>
            <a:endParaRPr lang="en-US" altLang="zh-CN" sz="2500"/>
          </a:p>
          <a:p>
            <a:pPr marL="0" indent="0">
              <a:lnSpc>
                <a:spcPct val="110000"/>
              </a:lnSpc>
              <a:buNone/>
            </a:pPr>
            <a:r>
              <a:rPr lang="en-US" altLang="zh-CN" sz="2500"/>
              <a:t>                                      ——</a:t>
            </a:r>
            <a:r>
              <a:rPr lang="zh-CN" altLang="en-US" sz="2500"/>
              <a:t>朱自清</a:t>
            </a:r>
            <a:r>
              <a:rPr lang="en-US" altLang="zh-CN" sz="2500"/>
              <a:t>《</a:t>
            </a:r>
            <a:r>
              <a:rPr lang="zh-CN" altLang="en-US" sz="2500"/>
              <a:t>儿女</a:t>
            </a:r>
            <a:r>
              <a:rPr lang="en-US" altLang="zh-CN" sz="2500"/>
              <a:t>》1928</a:t>
            </a:r>
          </a:p>
          <a:p>
            <a:endParaRPr lang="zh-CN" altLang="en-US"/>
          </a:p>
        </p:txBody>
      </p:sp>
    </p:spTree>
    <p:extLst>
      <p:ext uri="{BB962C8B-B14F-4D97-AF65-F5344CB8AC3E}">
        <p14:creationId xmlns:p14="http://schemas.microsoft.com/office/powerpoint/2010/main" val="2085741570"/>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5AA47AB6-F2B4-4AF5-BCFD-A1A20E5035E0}"/>
              </a:ext>
            </a:extLst>
          </p:cNvPr>
          <p:cNvSpPr>
            <a:spLocks noGrp="1"/>
          </p:cNvSpPr>
          <p:nvPr>
            <p:ph idx="1"/>
          </p:nvPr>
        </p:nvSpPr>
        <p:spPr>
          <a:xfrm>
            <a:off x="3000375" y="1723749"/>
            <a:ext cx="6191250" cy="3127375"/>
          </a:xfrm>
        </p:spPr>
        <p:txBody>
          <a:bodyPr>
            <a:normAutofit/>
          </a:bodyPr>
          <a:lstStyle/>
          <a:p>
            <a:pPr marL="0" indent="720000">
              <a:lnSpc>
                <a:spcPct val="150000"/>
              </a:lnSpc>
              <a:buNone/>
            </a:pPr>
            <a:r>
              <a:rPr lang="zh-CN" altLang="en-US"/>
              <a:t>我身体</a:t>
            </a:r>
            <a:r>
              <a:rPr lang="zh-CN" altLang="en-US">
                <a:solidFill>
                  <a:srgbClr val="FF0000"/>
                </a:solidFill>
              </a:rPr>
              <a:t>平安</a:t>
            </a:r>
            <a:r>
              <a:rPr lang="zh-CN" altLang="en-US"/>
              <a:t>，唯膀子疼痛厉害，举箸提笔，诸多不便，</a:t>
            </a:r>
            <a:r>
              <a:rPr lang="zh-CN" altLang="en-US">
                <a:solidFill>
                  <a:srgbClr val="FF0000"/>
                </a:solidFill>
              </a:rPr>
              <a:t>大约大去之期不远</a:t>
            </a:r>
            <a:r>
              <a:rPr lang="zh-CN" altLang="en-US"/>
              <a:t>矣。</a:t>
            </a:r>
            <a:endParaRPr lang="en-US" altLang="zh-CN"/>
          </a:p>
          <a:p>
            <a:pPr marL="0" indent="720000" algn="r">
              <a:lnSpc>
                <a:spcPct val="150000"/>
              </a:lnSpc>
              <a:buNone/>
            </a:pPr>
            <a:r>
              <a:rPr lang="en-US" altLang="zh-CN"/>
              <a:t>——《</a:t>
            </a:r>
            <a:r>
              <a:rPr lang="zh-CN" altLang="en-US"/>
              <a:t>背影</a:t>
            </a:r>
            <a:r>
              <a:rPr lang="en-US" altLang="zh-CN"/>
              <a:t>》</a:t>
            </a:r>
            <a:r>
              <a:rPr lang="zh-CN" altLang="en-US"/>
              <a:t>第</a:t>
            </a:r>
            <a:r>
              <a:rPr lang="en-US" altLang="zh-CN"/>
              <a:t>7</a:t>
            </a:r>
            <a:r>
              <a:rPr lang="zh-CN" altLang="en-US"/>
              <a:t>段</a:t>
            </a:r>
            <a:endParaRPr lang="en-US" altLang="zh-CN"/>
          </a:p>
          <a:p>
            <a:pPr marL="0" indent="720000">
              <a:lnSpc>
                <a:spcPct val="150000"/>
              </a:lnSpc>
              <a:buNone/>
            </a:pPr>
            <a:endParaRPr lang="zh-CN" altLang="en-US" sz="3200"/>
          </a:p>
        </p:txBody>
      </p:sp>
    </p:spTree>
    <p:extLst>
      <p:ext uri="{BB962C8B-B14F-4D97-AF65-F5344CB8AC3E}">
        <p14:creationId xmlns:p14="http://schemas.microsoft.com/office/powerpoint/2010/main" val="3766225185"/>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 name="直接连接符 1">
            <a:extLst>
              <a:ext uri="{FF2B5EF4-FFF2-40B4-BE49-F238E27FC236}">
                <a16:creationId xmlns:a16="http://schemas.microsoft.com/office/drawing/2014/main" xmlns="" id="{D2FD4AFB-AC3C-4831-856F-5FB4006050A4}"/>
              </a:ext>
            </a:extLst>
          </p:cNvPr>
          <p:cNvCxnSpPr/>
          <p:nvPr/>
        </p:nvCxnSpPr>
        <p:spPr>
          <a:xfrm>
            <a:off x="3740605" y="2099410"/>
            <a:ext cx="4989679" cy="0"/>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xmlns="" id="{AEB6C2FA-130A-4025-BEF5-0F9BAC6F577D}"/>
              </a:ext>
            </a:extLst>
          </p:cNvPr>
          <p:cNvGrpSpPr/>
          <p:nvPr/>
        </p:nvGrpSpPr>
        <p:grpSpPr>
          <a:xfrm>
            <a:off x="3187417" y="1864603"/>
            <a:ext cx="445481" cy="469613"/>
            <a:chOff x="2121873" y="1511588"/>
            <a:chExt cx="445481" cy="469613"/>
          </a:xfrm>
        </p:grpSpPr>
        <p:sp>
          <p:nvSpPr>
            <p:cNvPr id="4" name="矩形 3">
              <a:extLst>
                <a:ext uri="{FF2B5EF4-FFF2-40B4-BE49-F238E27FC236}">
                  <a16:creationId xmlns:a16="http://schemas.microsoft.com/office/drawing/2014/main" xmlns="" id="{206F1BCD-C97D-4F26-B996-226EAF38FBFA}"/>
                </a:ext>
              </a:extLst>
            </p:cNvPr>
            <p:cNvSpPr/>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4">
              <a:extLst>
                <a:ext uri="{FF2B5EF4-FFF2-40B4-BE49-F238E27FC236}">
                  <a16:creationId xmlns:a16="http://schemas.microsoft.com/office/drawing/2014/main" xmlns="" id="{67F126EA-7D59-48F2-9245-FF9AFB4C08C9}"/>
                </a:ext>
              </a:extLst>
            </p:cNvPr>
            <p:cNvSpPr/>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E0203"/>
                </a:solidFill>
              </a:endParaRPr>
            </a:p>
          </p:txBody>
        </p:sp>
      </p:grpSp>
      <p:sp>
        <p:nvSpPr>
          <p:cNvPr id="6" name="文本框 5">
            <a:extLst>
              <a:ext uri="{FF2B5EF4-FFF2-40B4-BE49-F238E27FC236}">
                <a16:creationId xmlns:a16="http://schemas.microsoft.com/office/drawing/2014/main" xmlns="" id="{B4ACD186-3DD3-405A-A4E8-05DC7B54F394}"/>
              </a:ext>
            </a:extLst>
          </p:cNvPr>
          <p:cNvSpPr txBox="1"/>
          <p:nvPr/>
        </p:nvSpPr>
        <p:spPr>
          <a:xfrm>
            <a:off x="3632898" y="1422320"/>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任务三  回看题目解“背影”</a:t>
            </a:r>
          </a:p>
        </p:txBody>
      </p:sp>
      <p:sp>
        <p:nvSpPr>
          <p:cNvPr id="7" name="文本框 6">
            <a:extLst>
              <a:ext uri="{FF2B5EF4-FFF2-40B4-BE49-F238E27FC236}">
                <a16:creationId xmlns:a16="http://schemas.microsoft.com/office/drawing/2014/main" xmlns="" id="{38094059-F097-45A3-B5A6-91255E07B63B}"/>
              </a:ext>
            </a:extLst>
          </p:cNvPr>
          <p:cNvSpPr txBox="1"/>
          <p:nvPr/>
        </p:nvSpPr>
        <p:spPr>
          <a:xfrm>
            <a:off x="2212202" y="2557646"/>
            <a:ext cx="7652244" cy="1938992"/>
          </a:xfrm>
          <a:prstGeom prst="rect">
            <a:avLst/>
          </a:prstGeom>
          <a:noFill/>
        </p:spPr>
        <p:txBody>
          <a:bodyPr wrap="square" rtlCol="0">
            <a:spAutoFit/>
          </a:bodyPr>
          <a:lstStyle/>
          <a:p>
            <a:pPr indent="720000">
              <a:lnSpc>
                <a:spcPct val="150000"/>
              </a:lnSpc>
            </a:pPr>
            <a:r>
              <a:rPr lang="zh-CN" altLang="en-US" sz="2800">
                <a:solidFill>
                  <a:prstClr val="black"/>
                </a:solidFill>
                <a:latin typeface="华文楷体" panose="02010600040101010101" pitchFamily="2" charset="-122"/>
                <a:ea typeface="华文楷体" panose="02010600040101010101" pitchFamily="2" charset="-122"/>
              </a:rPr>
              <a:t>结合三段文字，说说朱自清为何以“背影”为写作对象。</a:t>
            </a:r>
            <a:endParaRPr lang="en-US" altLang="zh-CN" sz="2800">
              <a:solidFill>
                <a:prstClr val="black"/>
              </a:solidFill>
              <a:latin typeface="华文楷体" panose="02010600040101010101" pitchFamily="2" charset="-122"/>
              <a:ea typeface="华文楷体" panose="02010600040101010101" pitchFamily="2" charset="-122"/>
            </a:endParaRPr>
          </a:p>
          <a:p>
            <a:pPr indent="720000"/>
            <a:endParaRPr lang="zh-CN" altLang="en-US" sz="3600">
              <a:solidFill>
                <a:prstClr val="black"/>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725482674"/>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2">
            <a:extLst>
              <a:ext uri="{FF2B5EF4-FFF2-40B4-BE49-F238E27FC236}">
                <a16:creationId xmlns:a16="http://schemas.microsoft.com/office/drawing/2014/main" xmlns="" id="{ECDAC1C7-1A06-4D9A-AF68-6B3432D46FD6}"/>
              </a:ext>
            </a:extLst>
          </p:cNvPr>
          <p:cNvSpPr>
            <a:spLocks noGrp="1"/>
          </p:cNvSpPr>
          <p:nvPr>
            <p:ph type="title"/>
          </p:nvPr>
        </p:nvSpPr>
        <p:spPr>
          <a:xfrm>
            <a:off x="4363625" y="1115262"/>
            <a:ext cx="2922434" cy="1325563"/>
          </a:xfrm>
        </p:spPr>
        <p:txBody>
          <a:bodyPr>
            <a:normAutofit/>
          </a:bodyPr>
          <a:lstStyle/>
          <a:p>
            <a:r>
              <a:rPr lang="en-US" altLang="zh-CN" sz="3000">
                <a:latin typeface="黑体" panose="02010609060101010101" pitchFamily="49" charset="-122"/>
                <a:ea typeface="黑体" panose="02010609060101010101" pitchFamily="49" charset="-122"/>
              </a:rPr>
              <a:t>1</a:t>
            </a:r>
            <a:endParaRPr lang="zh-CN" altLang="en-US" sz="3000">
              <a:latin typeface="黑体" panose="02010609060101010101" pitchFamily="49" charset="-122"/>
              <a:ea typeface="黑体" panose="02010609060101010101" pitchFamily="49" charset="-122"/>
            </a:endParaRPr>
          </a:p>
        </p:txBody>
      </p:sp>
      <p:sp>
        <p:nvSpPr>
          <p:cNvPr id="6" name="内容占位符 3">
            <a:extLst>
              <a:ext uri="{FF2B5EF4-FFF2-40B4-BE49-F238E27FC236}">
                <a16:creationId xmlns:a16="http://schemas.microsoft.com/office/drawing/2014/main" xmlns="" id="{4CAFADBD-3CA0-425C-9364-5C161C94D09B}"/>
              </a:ext>
            </a:extLst>
          </p:cNvPr>
          <p:cNvSpPr txBox="1"/>
          <p:nvPr/>
        </p:nvSpPr>
        <p:spPr>
          <a:xfrm>
            <a:off x="5910693" y="2213113"/>
            <a:ext cx="5616871" cy="36166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zh-CN" altLang="en-US" sz="2400">
                <a:solidFill>
                  <a:prstClr val="black"/>
                </a:solidFill>
              </a:rPr>
              <a:t>背影</a:t>
            </a:r>
            <a:endParaRPr lang="en-US" altLang="zh-CN" sz="2400">
              <a:solidFill>
                <a:prstClr val="black"/>
              </a:solidFill>
            </a:endParaRPr>
          </a:p>
          <a:p>
            <a:pPr marL="0" indent="0">
              <a:lnSpc>
                <a:spcPct val="150000"/>
              </a:lnSpc>
              <a:buFont typeface="Arial" panose="020b0604020202020204" pitchFamily="34" charset="0"/>
              <a:buNone/>
            </a:pPr>
            <a:r>
              <a:rPr lang="zh-CN" altLang="en-US" sz="2400">
                <a:solidFill>
                  <a:prstClr val="black"/>
                </a:solidFill>
              </a:rPr>
              <a:t>总是很孤零</a:t>
            </a:r>
            <a:endParaRPr lang="en-US" altLang="zh-CN" sz="2400">
              <a:solidFill>
                <a:prstClr val="black"/>
              </a:solidFill>
            </a:endParaRPr>
          </a:p>
          <a:p>
            <a:pPr marL="0" indent="0">
              <a:lnSpc>
                <a:spcPct val="150000"/>
              </a:lnSpc>
              <a:buFont typeface="Arial" panose="020b0604020202020204" pitchFamily="34" charset="0"/>
              <a:buNone/>
            </a:pPr>
            <a:r>
              <a:rPr lang="zh-CN" altLang="en-US" sz="2400">
                <a:solidFill>
                  <a:prstClr val="black"/>
                </a:solidFill>
              </a:rPr>
              <a:t>孤零</a:t>
            </a:r>
            <a:endParaRPr lang="en-US" altLang="zh-CN" sz="2400">
              <a:solidFill>
                <a:prstClr val="black"/>
              </a:solidFill>
            </a:endParaRPr>
          </a:p>
          <a:p>
            <a:pPr marL="0" indent="0">
              <a:lnSpc>
                <a:spcPct val="150000"/>
              </a:lnSpc>
              <a:buFont typeface="Arial" panose="020b0604020202020204" pitchFamily="34" charset="0"/>
              <a:buNone/>
            </a:pPr>
            <a:r>
              <a:rPr lang="zh-CN" altLang="en-US" sz="2400">
                <a:solidFill>
                  <a:prstClr val="black"/>
                </a:solidFill>
              </a:rPr>
              <a:t>更让人记得清</a:t>
            </a:r>
            <a:endParaRPr lang="en-US" altLang="zh-CN" sz="2400">
              <a:solidFill>
                <a:prstClr val="black"/>
              </a:solidFill>
            </a:endParaRPr>
          </a:p>
          <a:p>
            <a:pPr marL="0" indent="0">
              <a:lnSpc>
                <a:spcPct val="150000"/>
              </a:lnSpc>
              <a:buFont typeface="Arial" panose="020b0604020202020204" pitchFamily="34" charset="0"/>
              <a:buNone/>
            </a:pPr>
            <a:r>
              <a:rPr lang="en-US" altLang="zh-CN" sz="2400">
                <a:solidFill>
                  <a:prstClr val="black"/>
                </a:solidFill>
              </a:rPr>
              <a:t>       ——</a:t>
            </a:r>
            <a:r>
              <a:rPr lang="zh-CN" altLang="en-US" sz="2400">
                <a:solidFill>
                  <a:prstClr val="black"/>
                </a:solidFill>
              </a:rPr>
              <a:t>汪国真</a:t>
            </a:r>
            <a:r>
              <a:rPr lang="en-US" altLang="zh-CN" sz="2400">
                <a:solidFill>
                  <a:prstClr val="black"/>
                </a:solidFill>
              </a:rPr>
              <a:t>《</a:t>
            </a:r>
            <a:r>
              <a:rPr lang="zh-CN" altLang="en-US" sz="2400">
                <a:solidFill>
                  <a:prstClr val="black"/>
                </a:solidFill>
              </a:rPr>
              <a:t>背影</a:t>
            </a:r>
            <a:r>
              <a:rPr lang="en-US" altLang="zh-CN" sz="2400">
                <a:solidFill>
                  <a:prstClr val="black"/>
                </a:solidFill>
              </a:rPr>
              <a:t>》</a:t>
            </a:r>
            <a:r>
              <a:rPr lang="zh-CN" altLang="en-US" sz="2400">
                <a:solidFill>
                  <a:prstClr val="black"/>
                </a:solidFill>
              </a:rPr>
              <a:t>节选</a:t>
            </a:r>
            <a:endParaRPr lang="en-US" altLang="zh-CN" sz="2400">
              <a:solidFill>
                <a:prstClr val="black"/>
              </a:solidFill>
            </a:endParaRPr>
          </a:p>
          <a:p>
            <a:pPr>
              <a:lnSpc>
                <a:spcPct val="150000"/>
              </a:lnSpc>
            </a:pPr>
            <a:endParaRPr lang="zh-CN" altLang="en-US" sz="2400"/>
          </a:p>
        </p:txBody>
      </p:sp>
      <p:sp>
        <p:nvSpPr>
          <p:cNvPr id="7" name="内容占位符 3">
            <a:extLst>
              <a:ext uri="{FF2B5EF4-FFF2-40B4-BE49-F238E27FC236}">
                <a16:creationId xmlns:a16="http://schemas.microsoft.com/office/drawing/2014/main" xmlns="" id="{C245DC0C-031F-416E-98E1-E42FD132DB37}"/>
              </a:ext>
            </a:extLst>
          </p:cNvPr>
          <p:cNvSpPr txBox="1"/>
          <p:nvPr/>
        </p:nvSpPr>
        <p:spPr>
          <a:xfrm>
            <a:off x="3102257" y="2353610"/>
            <a:ext cx="5616871" cy="29005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zh-CN" altLang="en-US" sz="2400">
                <a:solidFill>
                  <a:prstClr val="black"/>
                </a:solidFill>
              </a:rPr>
              <a:t>背影</a:t>
            </a:r>
            <a:endParaRPr lang="en-US" altLang="zh-CN" sz="2400">
              <a:solidFill>
                <a:prstClr val="black"/>
              </a:solidFill>
            </a:endParaRPr>
          </a:p>
          <a:p>
            <a:pPr marL="0" indent="0">
              <a:lnSpc>
                <a:spcPct val="150000"/>
              </a:lnSpc>
              <a:buFont typeface="Arial" panose="020b0604020202020204" pitchFamily="34" charset="0"/>
              <a:buNone/>
            </a:pPr>
            <a:r>
              <a:rPr lang="zh-CN" altLang="en-US" sz="2400">
                <a:solidFill>
                  <a:prstClr val="black"/>
                </a:solidFill>
              </a:rPr>
              <a:t>总是很含蓄</a:t>
            </a:r>
            <a:endParaRPr lang="en-US" altLang="zh-CN" sz="2400">
              <a:solidFill>
                <a:prstClr val="black"/>
              </a:solidFill>
            </a:endParaRPr>
          </a:p>
          <a:p>
            <a:pPr marL="0" indent="0">
              <a:lnSpc>
                <a:spcPct val="150000"/>
              </a:lnSpc>
              <a:buFont typeface="Arial" panose="020b0604020202020204" pitchFamily="34" charset="0"/>
              <a:buNone/>
            </a:pPr>
            <a:r>
              <a:rPr lang="zh-CN" altLang="en-US" sz="2400">
                <a:solidFill>
                  <a:prstClr val="black"/>
                </a:solidFill>
              </a:rPr>
              <a:t>含蓄</a:t>
            </a:r>
            <a:endParaRPr lang="en-US" altLang="zh-CN" sz="2400">
              <a:solidFill>
                <a:prstClr val="black"/>
              </a:solidFill>
            </a:endParaRPr>
          </a:p>
          <a:p>
            <a:pPr marL="0" indent="0">
              <a:lnSpc>
                <a:spcPct val="150000"/>
              </a:lnSpc>
              <a:buFont typeface="Arial" panose="020b0604020202020204" pitchFamily="34" charset="0"/>
              <a:buNone/>
            </a:pPr>
            <a:r>
              <a:rPr lang="zh-CN" altLang="en-US" sz="2400">
                <a:solidFill>
                  <a:prstClr val="black"/>
                </a:solidFill>
              </a:rPr>
              <a:t>是一种魅力</a:t>
            </a:r>
            <a:endParaRPr lang="en-US" altLang="zh-CN" sz="2400">
              <a:solidFill>
                <a:prstClr val="black"/>
              </a:solidFill>
            </a:endParaRPr>
          </a:p>
          <a:p>
            <a:pPr marL="0" indent="0">
              <a:lnSpc>
                <a:spcPct val="150000"/>
              </a:lnSpc>
              <a:buFont typeface="Arial" panose="020b0604020202020204" pitchFamily="34" charset="0"/>
              <a:buNone/>
            </a:pPr>
            <a:endParaRPr lang="en-US" altLang="zh-CN" sz="2400">
              <a:solidFill>
                <a:prstClr val="black"/>
              </a:solidFill>
            </a:endParaRPr>
          </a:p>
          <a:p>
            <a:pPr>
              <a:lnSpc>
                <a:spcPct val="150000"/>
              </a:lnSpc>
            </a:pPr>
            <a:endParaRPr lang="zh-CN" altLang="en-US" sz="2400"/>
          </a:p>
        </p:txBody>
      </p:sp>
      <p:cxnSp>
        <p:nvCxnSpPr>
          <p:cNvPr id="8" name="直接连接符 7">
            <a:extLst>
              <a:ext uri="{FF2B5EF4-FFF2-40B4-BE49-F238E27FC236}">
                <a16:creationId xmlns:a16="http://schemas.microsoft.com/office/drawing/2014/main" xmlns="" id="{79DF63CF-2BF5-47A4-A634-043F3EC86F7F}"/>
              </a:ext>
            </a:extLst>
          </p:cNvPr>
          <p:cNvCxnSpPr/>
          <p:nvPr/>
        </p:nvCxnSpPr>
        <p:spPr>
          <a:xfrm flipH="1">
            <a:off x="5488130" y="2353610"/>
            <a:ext cx="0" cy="268583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4986735"/>
      </p:ext>
    </p:ext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777F4202-0209-4445-8F22-80C008B22243}"/>
              </a:ext>
            </a:extLst>
          </p:cNvPr>
          <p:cNvSpPr>
            <a:spLocks noGrp="1"/>
          </p:cNvSpPr>
          <p:nvPr>
            <p:ph type="title"/>
          </p:nvPr>
        </p:nvSpPr>
        <p:spPr>
          <a:xfrm>
            <a:off x="3324225" y="867603"/>
            <a:ext cx="5543550" cy="1325563"/>
          </a:xfrm>
        </p:spPr>
        <p:txBody>
          <a:bodyPr>
            <a:normAutofit/>
          </a:bodyPr>
          <a:lstStyle/>
          <a:p>
            <a:r>
              <a:rPr lang="en-US" altLang="zh-CN" sz="3000">
                <a:latin typeface="黑体" panose="02010609060101010101" pitchFamily="49" charset="-122"/>
                <a:ea typeface="黑体" panose="02010609060101010101" pitchFamily="49" charset="-122"/>
              </a:rPr>
              <a:t>2</a:t>
            </a:r>
            <a:endParaRPr lang="zh-CN" altLang="en-US" sz="3000"/>
          </a:p>
        </p:txBody>
      </p:sp>
      <p:sp>
        <p:nvSpPr>
          <p:cNvPr id="3" name="内容占位符 2">
            <a:extLst>
              <a:ext uri="{FF2B5EF4-FFF2-40B4-BE49-F238E27FC236}">
                <a16:creationId xmlns:a16="http://schemas.microsoft.com/office/drawing/2014/main" xmlns="" id="{68238089-2B1F-4FAF-A182-ED98C3B0AC52}"/>
              </a:ext>
            </a:extLst>
          </p:cNvPr>
          <p:cNvSpPr>
            <a:spLocks noGrp="1"/>
          </p:cNvSpPr>
          <p:nvPr>
            <p:ph idx="1"/>
          </p:nvPr>
        </p:nvSpPr>
        <p:spPr>
          <a:xfrm>
            <a:off x="2309813" y="1765221"/>
            <a:ext cx="7877175" cy="4351338"/>
          </a:xfrm>
        </p:spPr>
        <p:txBody>
          <a:bodyPr/>
          <a:lstStyle/>
          <a:p>
            <a:pPr marL="0" indent="0">
              <a:lnSpc>
                <a:spcPct val="100000"/>
              </a:lnSpc>
              <a:buNone/>
            </a:pPr>
            <a:r>
              <a:rPr lang="zh-CN" altLang="en-US" sz="2500"/>
              <a:t>        终于有泪了，那么我还不是行尸走肉，父亲，母亲，你们此时正在安睡，那么让</a:t>
            </a:r>
            <a:r>
              <a:rPr lang="zh-CN" altLang="en-US" sz="2500">
                <a:solidFill>
                  <a:srgbClr val="FF0000"/>
                </a:solidFill>
              </a:rPr>
              <a:t>我悄悄地</a:t>
            </a:r>
            <a:r>
              <a:rPr lang="zh-CN" altLang="en-US" sz="2500"/>
              <a:t>尽情地流一次泪吧。 </a:t>
            </a:r>
          </a:p>
          <a:p>
            <a:pPr marL="0" indent="0">
              <a:lnSpc>
                <a:spcPct val="100000"/>
              </a:lnSpc>
              <a:buNone/>
            </a:pPr>
            <a:r>
              <a:rPr lang="zh-CN" altLang="en-US" sz="2500"/>
              <a:t>        孩子</a:t>
            </a:r>
            <a:r>
              <a:rPr lang="zh-CN" altLang="en-US" sz="2500">
                <a:solidFill>
                  <a:srgbClr val="FF0000"/>
                </a:solidFill>
              </a:rPr>
              <a:t>真情流露</a:t>
            </a:r>
            <a:r>
              <a:rPr lang="zh-CN" altLang="en-US" sz="2500"/>
              <a:t>的时候，好似总是</a:t>
            </a:r>
            <a:r>
              <a:rPr lang="zh-CN" altLang="en-US" sz="2500">
                <a:solidFill>
                  <a:srgbClr val="FF0000"/>
                </a:solidFill>
              </a:rPr>
              <a:t>背着</a:t>
            </a:r>
            <a:r>
              <a:rPr lang="zh-CN" altLang="en-US" sz="2500"/>
              <a:t>你们，你们向我</a:t>
            </a:r>
            <a:r>
              <a:rPr lang="zh-CN" altLang="en-US" sz="2500">
                <a:solidFill>
                  <a:srgbClr val="FF0000"/>
                </a:solidFill>
              </a:rPr>
              <a:t>显明最深的爱</a:t>
            </a:r>
            <a:r>
              <a:rPr lang="zh-CN" altLang="en-US" sz="2500"/>
              <a:t>的时候，也好似恰巧都是一次又一次的</a:t>
            </a:r>
            <a:r>
              <a:rPr lang="zh-CN" altLang="en-US" sz="2500">
                <a:solidFill>
                  <a:srgbClr val="FF0000"/>
                </a:solidFill>
              </a:rPr>
              <a:t>背影</a:t>
            </a:r>
            <a:r>
              <a:rPr lang="zh-CN" altLang="en-US" sz="2500"/>
              <a:t>。</a:t>
            </a:r>
            <a:endParaRPr lang="en-US" altLang="zh-CN" sz="2500"/>
          </a:p>
          <a:p>
            <a:pPr marL="0" indent="0">
              <a:lnSpc>
                <a:spcPct val="100000"/>
              </a:lnSpc>
              <a:buNone/>
            </a:pPr>
            <a:r>
              <a:rPr lang="en-US" altLang="zh-CN" sz="2500"/>
              <a:t>        </a:t>
            </a:r>
            <a:r>
              <a:rPr lang="zh-CN" altLang="en-US" sz="2500"/>
              <a:t>什么时候，我们能够</a:t>
            </a:r>
            <a:r>
              <a:rPr lang="zh-CN" altLang="en-US" sz="2500">
                <a:solidFill>
                  <a:srgbClr val="FF0000"/>
                </a:solidFill>
              </a:rPr>
              <a:t>面对面地看一眼，不再隐藏彼此，也不只在文章里偷偷地写出来</a:t>
            </a:r>
            <a:r>
              <a:rPr lang="zh-CN" altLang="en-US" sz="2500"/>
              <a:t>，什么时候我才肯明明白白地将这份真诚在我们有限的生命里向你们交代得清清楚楚呢。</a:t>
            </a:r>
            <a:endParaRPr lang="en-US" altLang="zh-CN" sz="2500"/>
          </a:p>
          <a:p>
            <a:pPr marL="0" indent="0">
              <a:lnSpc>
                <a:spcPct val="100000"/>
              </a:lnSpc>
              <a:buNone/>
            </a:pPr>
            <a:r>
              <a:rPr lang="en-US" altLang="zh-CN" sz="2500"/>
              <a:t>                                                                ——</a:t>
            </a:r>
            <a:r>
              <a:rPr lang="zh-CN" altLang="en-US" sz="2500"/>
              <a:t>三毛</a:t>
            </a:r>
            <a:r>
              <a:rPr lang="en-US" altLang="zh-CN" sz="2500"/>
              <a:t>《</a:t>
            </a:r>
            <a:r>
              <a:rPr lang="zh-CN" altLang="en-US" sz="2500"/>
              <a:t>背影</a:t>
            </a:r>
            <a:r>
              <a:rPr lang="en-US" altLang="zh-CN" sz="2500"/>
              <a:t>》</a:t>
            </a:r>
          </a:p>
          <a:p>
            <a:endParaRPr lang="zh-CN" altLang="en-US"/>
          </a:p>
        </p:txBody>
      </p:sp>
    </p:spTree>
    <p:extLst>
      <p:ext uri="{BB962C8B-B14F-4D97-AF65-F5344CB8AC3E}">
        <p14:creationId xmlns:p14="http://schemas.microsoft.com/office/powerpoint/2010/main" val="3530940209"/>
      </p:ext>
    </p:ext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6A9885DE-38FF-4B38-A173-89E543D10830}"/>
              </a:ext>
            </a:extLst>
          </p:cNvPr>
          <p:cNvSpPr>
            <a:spLocks noGrp="1"/>
          </p:cNvSpPr>
          <p:nvPr>
            <p:ph idx="1"/>
          </p:nvPr>
        </p:nvSpPr>
        <p:spPr>
          <a:xfrm>
            <a:off x="3376569" y="2059401"/>
            <a:ext cx="8440479" cy="4351338"/>
          </a:xfrm>
        </p:spPr>
        <p:txBody>
          <a:bodyPr>
            <a:normAutofit/>
          </a:bodyPr>
          <a:lstStyle/>
          <a:p>
            <a:pPr marL="0" indent="0">
              <a:lnSpc>
                <a:spcPct val="150000"/>
              </a:lnSpc>
              <a:buNone/>
            </a:pPr>
            <a:r>
              <a:rPr lang="zh-CN" altLang="en-US"/>
              <a:t>我们走在雨和雨的间歇里，</a:t>
            </a:r>
            <a:endParaRPr lang="en-US" altLang="zh-CN"/>
          </a:p>
          <a:p>
            <a:pPr marL="0" indent="0">
              <a:lnSpc>
                <a:spcPct val="150000"/>
              </a:lnSpc>
              <a:buNone/>
            </a:pPr>
            <a:r>
              <a:rPr lang="zh-CN" altLang="en-US"/>
              <a:t>肩头清晰地靠在一起。</a:t>
            </a:r>
            <a:endParaRPr lang="en-US" altLang="zh-CN"/>
          </a:p>
          <a:p>
            <a:pPr marL="0" indent="0">
              <a:lnSpc>
                <a:spcPct val="150000"/>
              </a:lnSpc>
              <a:buNone/>
            </a:pPr>
            <a:r>
              <a:rPr lang="zh-CN" altLang="en-US">
                <a:solidFill>
                  <a:srgbClr val="FF0000"/>
                </a:solidFill>
              </a:rPr>
              <a:t>却没有一句要说的话。</a:t>
            </a:r>
            <a:endParaRPr lang="en-US" altLang="zh-CN">
              <a:solidFill>
                <a:srgbClr val="FF0000"/>
              </a:solidFill>
            </a:endParaRPr>
          </a:p>
          <a:p>
            <a:pPr marL="0" indent="0">
              <a:lnSpc>
                <a:spcPct val="150000"/>
              </a:lnSpc>
              <a:buNone/>
            </a:pPr>
            <a:r>
              <a:rPr lang="en-US" altLang="zh-CN"/>
              <a:t>                  ——</a:t>
            </a:r>
            <a:r>
              <a:rPr lang="zh-CN" altLang="en-US"/>
              <a:t>吕德安</a:t>
            </a:r>
            <a:r>
              <a:rPr lang="en-US" altLang="zh-CN"/>
              <a:t>《</a:t>
            </a:r>
            <a:r>
              <a:rPr lang="zh-CN" altLang="en-US"/>
              <a:t>父亲和我</a:t>
            </a:r>
            <a:r>
              <a:rPr lang="en-US" altLang="zh-CN"/>
              <a:t>》</a:t>
            </a:r>
            <a:r>
              <a:rPr lang="zh-CN" altLang="en-US"/>
              <a:t>节选</a:t>
            </a:r>
          </a:p>
        </p:txBody>
      </p:sp>
      <p:sp>
        <p:nvSpPr>
          <p:cNvPr id="3" name="标题 1">
            <a:extLst>
              <a:ext uri="{FF2B5EF4-FFF2-40B4-BE49-F238E27FC236}">
                <a16:creationId xmlns:a16="http://schemas.microsoft.com/office/drawing/2014/main" xmlns="" id="{8EFAFCD0-483D-47DB-9BA6-4CC6A20054FB}"/>
              </a:ext>
            </a:extLst>
          </p:cNvPr>
          <p:cNvSpPr>
            <a:spLocks noGrp="1"/>
          </p:cNvSpPr>
          <p:nvPr>
            <p:ph type="title"/>
          </p:nvPr>
        </p:nvSpPr>
        <p:spPr>
          <a:xfrm>
            <a:off x="213691" y="963948"/>
            <a:ext cx="10515600" cy="1325563"/>
          </a:xfrm>
        </p:spPr>
        <p:txBody>
          <a:bodyPr>
            <a:normAutofit/>
          </a:bodyPr>
          <a:lstStyle/>
          <a:p>
            <a:r>
              <a:rPr lang="en-US" altLang="zh-CN" sz="3000">
                <a:latin typeface="黑体" panose="02010609060101010101" pitchFamily="49" charset="-122"/>
                <a:ea typeface="黑体" panose="02010609060101010101" pitchFamily="49" charset="-122"/>
              </a:rPr>
              <a:t>3</a:t>
            </a:r>
            <a:endParaRPr lang="zh-CN" altLang="en-US" sz="300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364720027"/>
      </p:ext>
    </p:ext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FA3FF889-D621-4159-B03D-D0EDAB5B68A7}"/>
              </a:ext>
            </a:extLst>
          </p:cNvPr>
          <p:cNvSpPr>
            <a:spLocks noGrp="1"/>
          </p:cNvSpPr>
          <p:nvPr>
            <p:ph idx="1"/>
          </p:nvPr>
        </p:nvSpPr>
        <p:spPr>
          <a:xfrm>
            <a:off x="1756327" y="1549676"/>
            <a:ext cx="7381875" cy="4052888"/>
          </a:xfrm>
        </p:spPr>
        <p:txBody>
          <a:bodyPr>
            <a:normAutofit/>
          </a:bodyPr>
          <a:lstStyle/>
          <a:p>
            <a:pPr marL="0" indent="720000">
              <a:lnSpc>
                <a:spcPct val="150000"/>
              </a:lnSpc>
              <a:buNone/>
            </a:pPr>
            <a:r>
              <a:rPr lang="en-US" altLang="zh-CN" sz="2600"/>
              <a:t>                         </a:t>
            </a:r>
            <a:r>
              <a:rPr lang="en-US" altLang="zh-CN" sz="2600">
                <a:latin typeface="黑体" panose="02010609060101010101" pitchFamily="49" charset="-122"/>
                <a:ea typeface="黑体" panose="02010609060101010101" pitchFamily="49" charset="-122"/>
              </a:rPr>
              <a:t>“</a:t>
            </a:r>
            <a:r>
              <a:rPr lang="zh-CN" altLang="en-US" sz="2600">
                <a:latin typeface="黑体" panose="02010609060101010101" pitchFamily="49" charset="-122"/>
                <a:ea typeface="黑体" panose="02010609060101010101" pitchFamily="49" charset="-122"/>
              </a:rPr>
              <a:t>背影</a:t>
            </a:r>
            <a:r>
              <a:rPr lang="en-US" altLang="zh-CN" sz="2600">
                <a:latin typeface="黑体" panose="02010609060101010101" pitchFamily="49" charset="-122"/>
                <a:ea typeface="黑体" panose="02010609060101010101" pitchFamily="49" charset="-122"/>
              </a:rPr>
              <a:t>”</a:t>
            </a:r>
            <a:r>
              <a:rPr lang="zh-CN" altLang="en-US" sz="2600">
                <a:latin typeface="黑体" panose="02010609060101010101" pitchFamily="49" charset="-122"/>
                <a:ea typeface="黑体" panose="02010609060101010101" pitchFamily="49" charset="-122"/>
              </a:rPr>
              <a:t> </a:t>
            </a:r>
            <a:endParaRPr lang="en-US" altLang="zh-CN" sz="2600">
              <a:latin typeface="黑体" panose="02010609060101010101" pitchFamily="49" charset="-122"/>
              <a:ea typeface="黑体" panose="02010609060101010101" pitchFamily="49" charset="-122"/>
            </a:endParaRPr>
          </a:p>
          <a:p>
            <a:pPr marL="0" indent="720000">
              <a:lnSpc>
                <a:spcPct val="150000"/>
              </a:lnSpc>
              <a:buNone/>
            </a:pPr>
            <a:r>
              <a:rPr lang="zh-CN" altLang="en-US" sz="2600" b="1">
                <a:solidFill>
                  <a:srgbClr val="FF0000"/>
                </a:solidFill>
              </a:rPr>
              <a:t>               </a:t>
            </a:r>
            <a:r>
              <a:rPr lang="zh-CN" altLang="en-US" sz="2600" b="1"/>
              <a:t>特写镜头</a:t>
            </a:r>
            <a:endParaRPr lang="en-US" altLang="zh-CN" sz="2600" b="1"/>
          </a:p>
          <a:p>
            <a:pPr marL="0" indent="720000">
              <a:lnSpc>
                <a:spcPct val="150000"/>
              </a:lnSpc>
              <a:buNone/>
            </a:pPr>
            <a:r>
              <a:rPr lang="zh-CN" altLang="en-US" sz="2600" b="1"/>
              <a:t>                      情感聚焦点</a:t>
            </a:r>
            <a:endParaRPr lang="en-US" altLang="zh-CN" sz="2600" b="1"/>
          </a:p>
          <a:p>
            <a:pPr marL="0" indent="720000">
              <a:lnSpc>
                <a:spcPct val="150000"/>
              </a:lnSpc>
              <a:buNone/>
            </a:pPr>
            <a:r>
              <a:rPr lang="zh-CN" altLang="en-US" sz="2600" b="1"/>
              <a:t>                                独特的载体</a:t>
            </a:r>
          </a:p>
        </p:txBody>
      </p:sp>
    </p:spTree>
    <p:extLst>
      <p:ext uri="{BB962C8B-B14F-4D97-AF65-F5344CB8AC3E}">
        <p14:creationId xmlns:p14="http://schemas.microsoft.com/office/powerpoint/2010/main" val="1316741753"/>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FC0F9148-1E22-4BC4-999A-C765446802E2}"/>
              </a:ext>
            </a:extLst>
          </p:cNvPr>
          <p:cNvSpPr>
            <a:spLocks noGrp="1"/>
          </p:cNvSpPr>
          <p:nvPr>
            <p:ph idx="1"/>
          </p:nvPr>
        </p:nvSpPr>
        <p:spPr>
          <a:xfrm>
            <a:off x="2155726" y="1806215"/>
            <a:ext cx="7460797" cy="5305647"/>
          </a:xfrm>
        </p:spPr>
        <p:txBody>
          <a:bodyPr>
            <a:normAutofit/>
          </a:bodyPr>
          <a:lstStyle/>
          <a:p>
            <a:pPr marL="0" indent="720000">
              <a:lnSpc>
                <a:spcPct val="125000"/>
              </a:lnSpc>
              <a:buNone/>
            </a:pPr>
            <a:r>
              <a:rPr lang="zh-CN" altLang="en-US" sz="2600"/>
              <a:t>文中所记买橘子等细节，使每个读者难以忘怀，对于我来说，就更理解其</a:t>
            </a:r>
            <a:r>
              <a:rPr lang="zh-CN" altLang="en-US">
                <a:solidFill>
                  <a:srgbClr val="FF0000"/>
                </a:solidFill>
              </a:rPr>
              <a:t>深意</a:t>
            </a:r>
            <a:r>
              <a:rPr lang="zh-CN" altLang="en-US" sz="2600"/>
              <a:t>了。在过去的日子里，不要说几个橘子，就是</a:t>
            </a:r>
            <a:r>
              <a:rPr lang="zh-CN" altLang="en-US">
                <a:solidFill>
                  <a:srgbClr val="FF0000"/>
                </a:solidFill>
              </a:rPr>
              <a:t>金橘子</a:t>
            </a:r>
            <a:r>
              <a:rPr lang="zh-CN" altLang="en-US" sz="2600"/>
              <a:t>、</a:t>
            </a:r>
            <a:r>
              <a:rPr lang="zh-CN" altLang="en-US">
                <a:solidFill>
                  <a:srgbClr val="FF0000"/>
                </a:solidFill>
              </a:rPr>
              <a:t>银橘子</a:t>
            </a:r>
            <a:r>
              <a:rPr lang="zh-CN" altLang="en-US" sz="2600"/>
              <a:t>也不稀罕。然而，此时的父亲已是负债累累，囊空如洗，这</a:t>
            </a:r>
            <a:r>
              <a:rPr lang="zh-CN" altLang="en-US">
                <a:solidFill>
                  <a:srgbClr val="FF0000"/>
                </a:solidFill>
              </a:rPr>
              <a:t>一堆朱红的橘子便不同寻常</a:t>
            </a:r>
            <a:r>
              <a:rPr lang="zh-CN" altLang="en-US" sz="2600"/>
              <a:t>了。</a:t>
            </a:r>
            <a:endParaRPr lang="en-US" altLang="zh-CN" sz="2600"/>
          </a:p>
          <a:p>
            <a:pPr marL="0" indent="720000" algn="r">
              <a:lnSpc>
                <a:spcPct val="125000"/>
              </a:lnSpc>
              <a:buNone/>
            </a:pPr>
            <a:r>
              <a:rPr lang="en-US" altLang="zh-CN" sz="2600"/>
              <a:t>——</a:t>
            </a:r>
            <a:r>
              <a:rPr lang="zh-CN" altLang="en-US" sz="2600"/>
              <a:t>朱国华</a:t>
            </a:r>
          </a:p>
        </p:txBody>
      </p:sp>
    </p:spTree>
    <p:extLst>
      <p:ext uri="{BB962C8B-B14F-4D97-AF65-F5344CB8AC3E}">
        <p14:creationId xmlns:p14="http://schemas.microsoft.com/office/powerpoint/2010/main" val="3582013320"/>
      </p:ext>
    </p:ext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A4B3BF8B-2CB2-476A-8098-50ED8CDE69AA}"/>
              </a:ext>
            </a:extLst>
          </p:cNvPr>
          <p:cNvSpPr>
            <a:spLocks noGrp="1"/>
          </p:cNvSpPr>
          <p:nvPr>
            <p:ph idx="1"/>
          </p:nvPr>
        </p:nvSpPr>
        <p:spPr>
          <a:xfrm>
            <a:off x="2149065" y="2356969"/>
            <a:ext cx="8046412" cy="3008962"/>
          </a:xfrm>
        </p:spPr>
        <p:txBody>
          <a:bodyPr>
            <a:normAutofit/>
          </a:bodyPr>
          <a:lstStyle/>
          <a:p>
            <a:pPr marL="0" indent="720000">
              <a:lnSpc>
                <a:spcPct val="150000"/>
              </a:lnSpc>
              <a:buNone/>
            </a:pPr>
            <a:r>
              <a:rPr lang="zh-CN" altLang="en-US"/>
              <a:t>父亲爱护儿子</a:t>
            </a:r>
            <a:endParaRPr lang="en-US" altLang="zh-CN"/>
          </a:p>
          <a:p>
            <a:pPr marL="0" indent="720000">
              <a:lnSpc>
                <a:spcPct val="150000"/>
              </a:lnSpc>
              <a:buNone/>
            </a:pPr>
            <a:r>
              <a:rPr lang="zh-CN" altLang="en-US"/>
              <a:t>儿子感激父亲</a:t>
            </a:r>
            <a:endParaRPr lang="en-US" altLang="zh-CN"/>
          </a:p>
          <a:p>
            <a:pPr marL="0" indent="720000">
              <a:lnSpc>
                <a:spcPct val="150000"/>
              </a:lnSpc>
              <a:buNone/>
            </a:pPr>
            <a:r>
              <a:rPr lang="zh-CN" altLang="en-US"/>
              <a:t>儿子对父亲的深刻理解与追悔</a:t>
            </a:r>
            <a:endParaRPr lang="en-US" altLang="zh-CN"/>
          </a:p>
          <a:p>
            <a:pPr marL="0" indent="720000">
              <a:lnSpc>
                <a:spcPct val="150000"/>
              </a:lnSpc>
              <a:buNone/>
            </a:pPr>
            <a:r>
              <a:rPr lang="zh-CN" altLang="en-US" b="1">
                <a:solidFill>
                  <a:srgbClr val="FF0000"/>
                </a:solidFill>
              </a:rPr>
              <a:t>                                      父子情深</a:t>
            </a:r>
            <a:endParaRPr lang="zh-CN" altLang="en-US">
              <a:solidFill>
                <a:srgbClr val="FF0000"/>
              </a:solidFill>
            </a:endParaRPr>
          </a:p>
        </p:txBody>
      </p:sp>
      <p:cxnSp>
        <p:nvCxnSpPr>
          <p:cNvPr id="3" name="直接连接符 2">
            <a:extLst>
              <a:ext uri="{FF2B5EF4-FFF2-40B4-BE49-F238E27FC236}">
                <a16:creationId xmlns:a16="http://schemas.microsoft.com/office/drawing/2014/main" xmlns="" id="{D1782D64-7137-4E33-9440-233F7DE3A323}"/>
              </a:ext>
            </a:extLst>
          </p:cNvPr>
          <p:cNvCxnSpPr/>
          <p:nvPr/>
        </p:nvCxnSpPr>
        <p:spPr>
          <a:xfrm>
            <a:off x="3907897" y="1892137"/>
            <a:ext cx="3019425" cy="0"/>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xmlns="" id="{778688B8-8986-40DF-9946-DF67B78A885C}"/>
              </a:ext>
            </a:extLst>
          </p:cNvPr>
          <p:cNvGrpSpPr/>
          <p:nvPr/>
        </p:nvGrpSpPr>
        <p:grpSpPr>
          <a:xfrm>
            <a:off x="3345374" y="1664066"/>
            <a:ext cx="392465" cy="418085"/>
            <a:chOff x="2121873" y="1511588"/>
            <a:chExt cx="445481" cy="469613"/>
          </a:xfrm>
        </p:grpSpPr>
        <p:sp>
          <p:nvSpPr>
            <p:cNvPr id="5" name="矩形 4">
              <a:extLst>
                <a:ext uri="{FF2B5EF4-FFF2-40B4-BE49-F238E27FC236}">
                  <a16:creationId xmlns:a16="http://schemas.microsoft.com/office/drawing/2014/main" xmlns="" id="{E11C93EB-B892-4432-9C7B-C6424373B0C1}"/>
                </a:ext>
              </a:extLst>
            </p:cNvPr>
            <p:cNvSpPr/>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a:extLst>
                <a:ext uri="{FF2B5EF4-FFF2-40B4-BE49-F238E27FC236}">
                  <a16:creationId xmlns:a16="http://schemas.microsoft.com/office/drawing/2014/main" xmlns="" id="{0444661F-CC19-42C7-AEB2-7806E9AA9555}"/>
                </a:ext>
              </a:extLst>
            </p:cNvPr>
            <p:cNvSpPr/>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 name="文本框 6">
            <a:extLst>
              <a:ext uri="{FF2B5EF4-FFF2-40B4-BE49-F238E27FC236}">
                <a16:creationId xmlns:a16="http://schemas.microsoft.com/office/drawing/2014/main" xmlns="" id="{6D658DCA-8F6A-4BD3-BACF-5603A5909C75}"/>
              </a:ext>
            </a:extLst>
          </p:cNvPr>
          <p:cNvSpPr txBox="1"/>
          <p:nvPr/>
        </p:nvSpPr>
        <p:spPr>
          <a:xfrm>
            <a:off x="3229346" y="1248111"/>
            <a:ext cx="395742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总结</a:t>
            </a:r>
          </a:p>
        </p:txBody>
      </p:sp>
      <p:pic>
        <p:nvPicPr>
          <p:cNvPr id="8" name="New picture"/>
          <p:cNvPicPr/>
          <p:nvPr/>
        </p:nvPicPr>
        <p:blipFill>
          <a:blip r:embed="rId2"/>
          <a:stretch>
            <a:fillRect/>
          </a:stretch>
        </p:blipFill>
        <p:spPr>
          <a:xfrm>
            <a:off x="12280900" y="12560300"/>
            <a:ext cx="355600" cy="266700"/>
          </a:xfrm>
          <a:prstGeom prst="cube">
            <a:avLst/>
          </a:prstGeom>
        </p:spPr>
      </p:pic>
    </p:spTree>
    <p:extLst>
      <p:ext uri="{BB962C8B-B14F-4D97-AF65-F5344CB8AC3E}">
        <p14:creationId xmlns:p14="http://schemas.microsoft.com/office/powerpoint/2010/main" val="2335318522"/>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1">
            <a:extLst>
              <a:ext uri="{FF2B5EF4-FFF2-40B4-BE49-F238E27FC236}">
                <a16:creationId xmlns:a16="http://schemas.microsoft.com/office/drawing/2014/main" xmlns="" id="{5AFD9D37-CDDC-4FE2-81E9-D42FB4C8AD92}"/>
              </a:ext>
            </a:extLst>
          </p:cNvPr>
          <p:cNvSpPr>
            <a:spLocks noGrp="1"/>
          </p:cNvSpPr>
          <p:nvPr>
            <p:ph type="title"/>
          </p:nvPr>
        </p:nvSpPr>
        <p:spPr>
          <a:xfrm>
            <a:off x="752424" y="924447"/>
            <a:ext cx="10687151" cy="1325563"/>
          </a:xfrm>
        </p:spPr>
        <p:txBody>
          <a:bodyPr>
            <a:normAutofit/>
          </a:bodyPr>
          <a:lstStyle/>
          <a:p>
            <a:r>
              <a:rPr lang="zh-CN" altLang="en-US" sz="2800">
                <a:latin typeface="黑体" panose="02010609060101010101" pitchFamily="49" charset="-122"/>
                <a:ea typeface="黑体" panose="02010609060101010101" pitchFamily="49" charset="-122"/>
              </a:rPr>
              <a:t>为什么朱自清选择了“背影”？</a:t>
            </a:r>
          </a:p>
        </p:txBody>
      </p:sp>
      <p:sp>
        <p:nvSpPr>
          <p:cNvPr id="4" name="内容占位符 2">
            <a:extLst>
              <a:ext uri="{FF2B5EF4-FFF2-40B4-BE49-F238E27FC236}">
                <a16:creationId xmlns:a16="http://schemas.microsoft.com/office/drawing/2014/main" xmlns="" id="{4D62BD7F-6CF9-4805-BE0A-8E37C1DBA52D}"/>
              </a:ext>
            </a:extLst>
          </p:cNvPr>
          <p:cNvSpPr>
            <a:spLocks noGrp="1"/>
          </p:cNvSpPr>
          <p:nvPr>
            <p:ph idx="1"/>
          </p:nvPr>
        </p:nvSpPr>
        <p:spPr>
          <a:xfrm>
            <a:off x="2405104" y="2031241"/>
            <a:ext cx="7776376" cy="3935896"/>
          </a:xfrm>
        </p:spPr>
        <p:txBody>
          <a:bodyPr>
            <a:normAutofit fontScale="92500" lnSpcReduction="10000"/>
          </a:bodyPr>
          <a:lstStyle/>
          <a:p>
            <a:pPr marL="0" indent="720000">
              <a:lnSpc>
                <a:spcPct val="125000"/>
              </a:lnSpc>
              <a:buNone/>
            </a:pPr>
            <a:r>
              <a:rPr lang="zh-CN" altLang="en-US"/>
              <a:t>读过</a:t>
            </a:r>
            <a:r>
              <a:rPr lang="en-US" altLang="zh-CN"/>
              <a:t>《</a:t>
            </a:r>
            <a:r>
              <a:rPr lang="zh-CN" altLang="en-US"/>
              <a:t>背影</a:t>
            </a:r>
            <a:r>
              <a:rPr lang="en-US" altLang="zh-CN"/>
              <a:t>》</a:t>
            </a:r>
            <a:r>
              <a:rPr lang="zh-CN" altLang="en-US"/>
              <a:t>的人，可能还会注意到父亲的穿戴是这样的：黑布小帽、黑布大马褂、深青布棉袍。与此相</a:t>
            </a:r>
            <a:r>
              <a:rPr lang="zh-CN" altLang="en-US">
                <a:solidFill>
                  <a:srgbClr val="FF0000"/>
                </a:solidFill>
              </a:rPr>
              <a:t>对照</a:t>
            </a:r>
            <a:r>
              <a:rPr lang="zh-CN" altLang="en-US"/>
              <a:t>的是：自清大哥却带着一件</a:t>
            </a:r>
            <a:r>
              <a:rPr lang="zh-CN" altLang="en-US">
                <a:solidFill>
                  <a:srgbClr val="FF0000"/>
                </a:solidFill>
              </a:rPr>
              <a:t>较为华美的紫毛大衣。</a:t>
            </a:r>
            <a:r>
              <a:rPr lang="zh-CN" altLang="en-US"/>
              <a:t>此时，一方面为服孝，一方面是由于把所有的贵重衣物全部变卖了，但父亲却在</a:t>
            </a:r>
            <a:r>
              <a:rPr lang="zh-CN" altLang="en-US">
                <a:solidFill>
                  <a:srgbClr val="FF0000"/>
                </a:solidFill>
              </a:rPr>
              <a:t>这样的情况</a:t>
            </a:r>
            <a:r>
              <a:rPr lang="zh-CN" altLang="en-US"/>
              <a:t>下，给自清</a:t>
            </a:r>
            <a:r>
              <a:rPr lang="zh-CN" altLang="en-US">
                <a:solidFill>
                  <a:srgbClr val="FF0000"/>
                </a:solidFill>
              </a:rPr>
              <a:t>定做了一件紫毛大衣</a:t>
            </a:r>
            <a:r>
              <a:rPr lang="zh-CN" altLang="en-US"/>
              <a:t>，并亲自为他</a:t>
            </a:r>
            <a:r>
              <a:rPr lang="zh-CN" altLang="en-US">
                <a:solidFill>
                  <a:srgbClr val="FF0000"/>
                </a:solidFill>
              </a:rPr>
              <a:t>铺在</a:t>
            </a:r>
            <a:r>
              <a:rPr lang="zh-CN" altLang="en-US"/>
              <a:t>座位上，以期抵御北国的风寒。</a:t>
            </a:r>
            <a:endParaRPr lang="en-US" altLang="zh-CN"/>
          </a:p>
          <a:p>
            <a:pPr marL="0" indent="720000">
              <a:lnSpc>
                <a:spcPct val="125000"/>
              </a:lnSpc>
              <a:buNone/>
            </a:pPr>
            <a:r>
              <a:rPr lang="en-US" altLang="zh-CN"/>
              <a:t>                                                          ——</a:t>
            </a:r>
            <a:r>
              <a:rPr lang="zh-CN" altLang="en-US"/>
              <a:t>朱国华</a:t>
            </a:r>
          </a:p>
          <a:p>
            <a:pPr marL="0" indent="720000">
              <a:lnSpc>
                <a:spcPct val="125000"/>
              </a:lnSpc>
              <a:buNone/>
            </a:pPr>
            <a:endParaRPr lang="en-US" altLang="zh-CN"/>
          </a:p>
          <a:p>
            <a:pPr marL="0" indent="720000">
              <a:lnSpc>
                <a:spcPct val="125000"/>
              </a:lnSpc>
              <a:buNone/>
            </a:pPr>
            <a:endParaRPr lang="en-US" altLang="zh-CN"/>
          </a:p>
          <a:p>
            <a:pPr indent="720000">
              <a:lnSpc>
                <a:spcPct val="125000"/>
              </a:lnSpc>
            </a:pPr>
            <a:endParaRPr lang="zh-CN" altLang="en-US"/>
          </a:p>
        </p:txBody>
      </p:sp>
    </p:spTree>
    <p:extLst>
      <p:ext uri="{BB962C8B-B14F-4D97-AF65-F5344CB8AC3E}">
        <p14:creationId xmlns:p14="http://schemas.microsoft.com/office/powerpoint/2010/main" val="3199639002"/>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a:extLst>
              <a:ext uri="{FF2B5EF4-FFF2-40B4-BE49-F238E27FC236}">
                <a16:creationId xmlns:a16="http://schemas.microsoft.com/office/drawing/2014/main" xmlns="" id="{CCBE904E-7972-4359-9FDE-3F87002A66EB}"/>
              </a:ext>
            </a:extLst>
          </p:cNvPr>
          <p:cNvGrpSpPr/>
          <p:nvPr/>
        </p:nvGrpSpPr>
        <p:grpSpPr>
          <a:xfrm>
            <a:off x="3043554" y="2013265"/>
            <a:ext cx="4779942" cy="540000"/>
            <a:chOff x="996173" y="2188583"/>
            <a:chExt cx="4779942" cy="540000"/>
          </a:xfrm>
        </p:grpSpPr>
        <p:grpSp>
          <p:nvGrpSpPr>
            <p:cNvPr id="3" name="组合 2">
              <a:extLst>
                <a:ext uri="{FF2B5EF4-FFF2-40B4-BE49-F238E27FC236}">
                  <a16:creationId xmlns:a16="http://schemas.microsoft.com/office/drawing/2014/main" xmlns="" id="{1B42A790-66F5-42D6-BE4D-E3318C1A81DD}"/>
                </a:ext>
              </a:extLst>
            </p:cNvPr>
            <p:cNvGrpSpPr/>
            <p:nvPr/>
          </p:nvGrpSpPr>
          <p:grpSpPr>
            <a:xfrm>
              <a:off x="996173" y="2188583"/>
              <a:ext cx="3287795" cy="540000"/>
              <a:chOff x="1635964" y="1686127"/>
              <a:chExt cx="3662867" cy="601602"/>
            </a:xfrm>
          </p:grpSpPr>
          <p:sp>
            <p:nvSpPr>
              <p:cNvPr id="5" name="圆角矩形 18">
                <a:extLst>
                  <a:ext uri="{FF2B5EF4-FFF2-40B4-BE49-F238E27FC236}">
                    <a16:creationId xmlns:a16="http://schemas.microsoft.com/office/drawing/2014/main" xmlns="" id="{293BFE4A-CD76-4969-9398-CE78F91AAD1F}"/>
                  </a:ext>
                </a:extLst>
              </p:cNvPr>
              <p:cNvSpPr/>
              <p:nvPr/>
            </p:nvSpPr>
            <p:spPr>
              <a:xfrm>
                <a:off x="1852333" y="1729911"/>
                <a:ext cx="3446498" cy="528105"/>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a:extLst>
                  <a:ext uri="{FF2B5EF4-FFF2-40B4-BE49-F238E27FC236}">
                    <a16:creationId xmlns:a16="http://schemas.microsoft.com/office/drawing/2014/main" xmlns="" id="{E88A5CF8-8517-4336-BDD3-9A50DB9A9122}"/>
                  </a:ext>
                </a:extLst>
              </p:cNvPr>
              <p:cNvSpPr/>
              <p:nvPr/>
            </p:nvSpPr>
            <p:spPr>
              <a:xfrm rot="18614180">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文本框 3">
              <a:extLst>
                <a:ext uri="{FF2B5EF4-FFF2-40B4-BE49-F238E27FC236}">
                  <a16:creationId xmlns:a16="http://schemas.microsoft.com/office/drawing/2014/main" xmlns="" id="{BE07F265-06AF-443A-915F-1A83343A503A}"/>
                </a:ext>
              </a:extLst>
            </p:cNvPr>
            <p:cNvSpPr txBox="1"/>
            <p:nvPr/>
          </p:nvSpPr>
          <p:spPr>
            <a:xfrm>
              <a:off x="1060994" y="2238645"/>
              <a:ext cx="4715121" cy="461665"/>
            </a:xfrm>
            <a:prstGeom prst="rect">
              <a:avLst/>
            </a:prstGeom>
            <a:noFill/>
          </p:spPr>
          <p:txBody>
            <a:bodyPr wrap="square" rtlCol="0">
              <a:spAutoFit/>
            </a:bodyPr>
            <a:lstStyle/>
            <a:p>
              <a:r>
                <a:rPr lang="en-US" altLang="zh-CN" sz="2400">
                  <a:solidFill>
                    <a:prstClr val="white"/>
                  </a:solidFill>
                  <a:latin typeface="华文楷体" panose="02010600040101010101" pitchFamily="2" charset="-122"/>
                  <a:ea typeface="华文楷体" panose="02010600040101010101" pitchFamily="2" charset="-122"/>
                </a:rPr>
                <a:t>1       </a:t>
              </a:r>
              <a:r>
                <a:rPr lang="zh-CN" altLang="en-US" sz="2400">
                  <a:solidFill>
                    <a:prstClr val="white"/>
                  </a:solidFill>
                  <a:latin typeface="华文楷体" panose="02010600040101010101" pitchFamily="2" charset="-122"/>
                  <a:ea typeface="华文楷体" panose="02010600040101010101" pitchFamily="2" charset="-122"/>
                </a:rPr>
                <a:t>任务一</a:t>
              </a:r>
            </a:p>
          </p:txBody>
        </p:sp>
      </p:grpSp>
      <p:sp>
        <p:nvSpPr>
          <p:cNvPr id="7" name="文本框 6">
            <a:extLst>
              <a:ext uri="{FF2B5EF4-FFF2-40B4-BE49-F238E27FC236}">
                <a16:creationId xmlns:a16="http://schemas.microsoft.com/office/drawing/2014/main" xmlns="" id="{364E16DD-13B3-442E-A7D6-4C7F02FAC393}"/>
              </a:ext>
            </a:extLst>
          </p:cNvPr>
          <p:cNvSpPr txBox="1"/>
          <p:nvPr/>
        </p:nvSpPr>
        <p:spPr>
          <a:xfrm>
            <a:off x="3778215" y="2699972"/>
            <a:ext cx="6520537" cy="461665"/>
          </a:xfrm>
          <a:prstGeom prst="rect">
            <a:avLst/>
          </a:prstGeom>
          <a:noFill/>
        </p:spPr>
        <p:txBody>
          <a:bodyPr wrap="square" rtlCol="0">
            <a:spAutoFit/>
          </a:bodyPr>
          <a:lstStyle/>
          <a:p>
            <a:r>
              <a:rPr lang="zh-CN" altLang="en-US" sz="2400">
                <a:solidFill>
                  <a:prstClr val="black"/>
                </a:solidFill>
                <a:latin typeface="华文楷体" panose="02010600040101010101" pitchFamily="2" charset="-122"/>
                <a:ea typeface="华文楷体" panose="02010600040101010101" pitchFamily="2" charset="-122"/>
              </a:rPr>
              <a:t>借助背景解读关键词句</a:t>
            </a:r>
          </a:p>
        </p:txBody>
      </p:sp>
      <p:grpSp>
        <p:nvGrpSpPr>
          <p:cNvPr id="8" name="组合 7">
            <a:extLst>
              <a:ext uri="{FF2B5EF4-FFF2-40B4-BE49-F238E27FC236}">
                <a16:creationId xmlns:a16="http://schemas.microsoft.com/office/drawing/2014/main" xmlns="" id="{ED4F0CAA-EE98-4C06-8678-6B4C5DF225D4}"/>
              </a:ext>
            </a:extLst>
          </p:cNvPr>
          <p:cNvGrpSpPr/>
          <p:nvPr/>
        </p:nvGrpSpPr>
        <p:grpSpPr>
          <a:xfrm>
            <a:off x="3043553" y="4458307"/>
            <a:ext cx="4803810" cy="540000"/>
            <a:chOff x="996172" y="4633625"/>
            <a:chExt cx="4803810" cy="540000"/>
          </a:xfrm>
        </p:grpSpPr>
        <p:grpSp>
          <p:nvGrpSpPr>
            <p:cNvPr id="9" name="组合 8">
              <a:extLst>
                <a:ext uri="{FF2B5EF4-FFF2-40B4-BE49-F238E27FC236}">
                  <a16:creationId xmlns:a16="http://schemas.microsoft.com/office/drawing/2014/main" xmlns="" id="{0C71E16F-3D7B-4AE5-9425-2960A179CB28}"/>
                </a:ext>
              </a:extLst>
            </p:cNvPr>
            <p:cNvGrpSpPr/>
            <p:nvPr/>
          </p:nvGrpSpPr>
          <p:grpSpPr>
            <a:xfrm>
              <a:off x="996172" y="4633625"/>
              <a:ext cx="3287795" cy="540000"/>
              <a:chOff x="1635964" y="1686127"/>
              <a:chExt cx="3662867" cy="601602"/>
            </a:xfrm>
          </p:grpSpPr>
          <p:sp>
            <p:nvSpPr>
              <p:cNvPr id="11" name="圆角矩形 23">
                <a:extLst>
                  <a:ext uri="{FF2B5EF4-FFF2-40B4-BE49-F238E27FC236}">
                    <a16:creationId xmlns:a16="http://schemas.microsoft.com/office/drawing/2014/main" xmlns="" id="{DAA23824-F9F1-49C6-85BD-B9321AE14CAC}"/>
                  </a:ext>
                </a:extLst>
              </p:cNvPr>
              <p:cNvSpPr/>
              <p:nvPr/>
            </p:nvSpPr>
            <p:spPr>
              <a:xfrm>
                <a:off x="1852333" y="1729911"/>
                <a:ext cx="3446498" cy="528105"/>
              </a:xfrm>
              <a:prstGeom prst="roundRect">
                <a:avLst/>
              </a:prstGeom>
              <a:solidFill>
                <a:srgbClr val="711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11">
                <a:extLst>
                  <a:ext uri="{FF2B5EF4-FFF2-40B4-BE49-F238E27FC236}">
                    <a16:creationId xmlns:a16="http://schemas.microsoft.com/office/drawing/2014/main" xmlns="" id="{F28AB809-D78E-4DC0-BB46-5EEF55B2AC5B}"/>
                  </a:ext>
                </a:extLst>
              </p:cNvPr>
              <p:cNvSpPr/>
              <p:nvPr/>
            </p:nvSpPr>
            <p:spPr>
              <a:xfrm rot="18614180">
                <a:off x="1635965" y="1686126"/>
                <a:ext cx="601602" cy="601603"/>
              </a:xfrm>
              <a:prstGeom prst="rect">
                <a:avLst/>
              </a:prstGeom>
              <a:solidFill>
                <a:srgbClr val="AF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a:extLst>
                <a:ext uri="{FF2B5EF4-FFF2-40B4-BE49-F238E27FC236}">
                  <a16:creationId xmlns:a16="http://schemas.microsoft.com/office/drawing/2014/main" xmlns="" id="{A5B9C6C9-54CA-4E16-9571-7B8C7C2D12C4}"/>
                </a:ext>
              </a:extLst>
            </p:cNvPr>
            <p:cNvSpPr txBox="1"/>
            <p:nvPr/>
          </p:nvSpPr>
          <p:spPr>
            <a:xfrm>
              <a:off x="1084861" y="4677005"/>
              <a:ext cx="4715121" cy="461665"/>
            </a:xfrm>
            <a:prstGeom prst="rect">
              <a:avLst/>
            </a:prstGeom>
            <a:noFill/>
          </p:spPr>
          <p:txBody>
            <a:bodyPr wrap="square" rtlCol="0">
              <a:spAutoFit/>
            </a:bodyPr>
            <a:lstStyle/>
            <a:p>
              <a:r>
                <a:rPr lang="en-US" altLang="zh-CN" sz="2400">
                  <a:solidFill>
                    <a:prstClr val="white"/>
                  </a:solidFill>
                  <a:latin typeface="华文楷体" panose="02010600040101010101" pitchFamily="2" charset="-122"/>
                  <a:ea typeface="华文楷体" panose="02010600040101010101" pitchFamily="2" charset="-122"/>
                </a:rPr>
                <a:t>3       </a:t>
              </a:r>
              <a:r>
                <a:rPr lang="zh-CN" altLang="en-US" sz="2400">
                  <a:solidFill>
                    <a:prstClr val="white"/>
                  </a:solidFill>
                  <a:latin typeface="华文楷体" panose="02010600040101010101" pitchFamily="2" charset="-122"/>
                  <a:ea typeface="华文楷体" panose="02010600040101010101" pitchFamily="2" charset="-122"/>
                </a:rPr>
                <a:t>任务三</a:t>
              </a:r>
            </a:p>
          </p:txBody>
        </p:sp>
      </p:grpSp>
      <p:sp>
        <p:nvSpPr>
          <p:cNvPr id="13" name="文本框 12">
            <a:extLst>
              <a:ext uri="{FF2B5EF4-FFF2-40B4-BE49-F238E27FC236}">
                <a16:creationId xmlns:a16="http://schemas.microsoft.com/office/drawing/2014/main" xmlns="" id="{AC784BD8-BFC3-4483-AC27-9FEC263C1C84}"/>
              </a:ext>
            </a:extLst>
          </p:cNvPr>
          <p:cNvSpPr txBox="1"/>
          <p:nvPr/>
        </p:nvSpPr>
        <p:spPr>
          <a:xfrm>
            <a:off x="3778215" y="5099099"/>
            <a:ext cx="6708735" cy="461665"/>
          </a:xfrm>
          <a:prstGeom prst="rect">
            <a:avLst/>
          </a:prstGeom>
          <a:noFill/>
        </p:spPr>
        <p:txBody>
          <a:bodyPr wrap="square" rtlCol="0">
            <a:spAutoFit/>
          </a:bodyPr>
          <a:lstStyle/>
          <a:p>
            <a:r>
              <a:rPr lang="zh-CN" altLang="en-US" sz="2400">
                <a:solidFill>
                  <a:prstClr val="black"/>
                </a:solidFill>
                <a:latin typeface="华文楷体" panose="02010600040101010101" pitchFamily="2" charset="-122"/>
                <a:ea typeface="华文楷体" panose="02010600040101010101" pitchFamily="2" charset="-122"/>
              </a:rPr>
              <a:t>回看题目解“背影”</a:t>
            </a:r>
          </a:p>
        </p:txBody>
      </p:sp>
      <p:sp>
        <p:nvSpPr>
          <p:cNvPr id="14" name="标题 27">
            <a:extLst>
              <a:ext uri="{FF2B5EF4-FFF2-40B4-BE49-F238E27FC236}">
                <a16:creationId xmlns:a16="http://schemas.microsoft.com/office/drawing/2014/main" xmlns="" id="{539A781C-09F2-426F-BE85-520B0458C38C}"/>
              </a:ext>
            </a:extLst>
          </p:cNvPr>
          <p:cNvSpPr>
            <a:spLocks noGrp="1"/>
          </p:cNvSpPr>
          <p:nvPr>
            <p:ph type="title"/>
          </p:nvPr>
        </p:nvSpPr>
        <p:spPr>
          <a:xfrm>
            <a:off x="3366421" y="1141536"/>
            <a:ext cx="4798422" cy="574368"/>
          </a:xfrm>
        </p:spPr>
        <p:txBody>
          <a:bodyPr>
            <a:normAutofit/>
          </a:bodyPr>
          <a:lstStyle/>
          <a:p>
            <a:r>
              <a:rPr lang="zh-CN" altLang="en-US" sz="3000">
                <a:latin typeface="黑体" panose="02010609060101010101" pitchFamily="49" charset="-122"/>
                <a:ea typeface="黑体" panose="02010609060101010101" pitchFamily="49" charset="-122"/>
              </a:rPr>
              <a:t>学习任务</a:t>
            </a:r>
          </a:p>
        </p:txBody>
      </p:sp>
      <p:grpSp>
        <p:nvGrpSpPr>
          <p:cNvPr id="15" name="组合 14">
            <a:extLst>
              <a:ext uri="{FF2B5EF4-FFF2-40B4-BE49-F238E27FC236}">
                <a16:creationId xmlns:a16="http://schemas.microsoft.com/office/drawing/2014/main" xmlns="" id="{BCFF68DC-EEA2-4DA0-9403-6AE65AE2D048}"/>
              </a:ext>
            </a:extLst>
          </p:cNvPr>
          <p:cNvGrpSpPr/>
          <p:nvPr/>
        </p:nvGrpSpPr>
        <p:grpSpPr>
          <a:xfrm>
            <a:off x="3043553" y="3248504"/>
            <a:ext cx="4803810" cy="540000"/>
            <a:chOff x="996172" y="3505024"/>
            <a:chExt cx="4803810" cy="540000"/>
          </a:xfrm>
        </p:grpSpPr>
        <p:grpSp>
          <p:nvGrpSpPr>
            <p:cNvPr id="16" name="组合 15">
              <a:extLst>
                <a:ext uri="{FF2B5EF4-FFF2-40B4-BE49-F238E27FC236}">
                  <a16:creationId xmlns:a16="http://schemas.microsoft.com/office/drawing/2014/main" xmlns="" id="{39EEA242-3BA0-494C-8FA5-09F7019B9188}"/>
                </a:ext>
              </a:extLst>
            </p:cNvPr>
            <p:cNvGrpSpPr/>
            <p:nvPr/>
          </p:nvGrpSpPr>
          <p:grpSpPr>
            <a:xfrm>
              <a:off x="996172" y="3505024"/>
              <a:ext cx="3287795" cy="540000"/>
              <a:chOff x="1635964" y="1686127"/>
              <a:chExt cx="3662867" cy="601602"/>
            </a:xfrm>
          </p:grpSpPr>
          <p:sp>
            <p:nvSpPr>
              <p:cNvPr id="18" name="圆角矩形 28">
                <a:extLst>
                  <a:ext uri="{FF2B5EF4-FFF2-40B4-BE49-F238E27FC236}">
                    <a16:creationId xmlns:a16="http://schemas.microsoft.com/office/drawing/2014/main" xmlns="" id="{2DC64F27-1581-41DE-9ADA-DBD18016AD42}"/>
                  </a:ext>
                </a:extLst>
              </p:cNvPr>
              <p:cNvSpPr/>
              <p:nvPr/>
            </p:nvSpPr>
            <p:spPr>
              <a:xfrm>
                <a:off x="1852333" y="1729911"/>
                <a:ext cx="3446498" cy="528105"/>
              </a:xfrm>
              <a:prstGeom prst="roundRect">
                <a:avLst/>
              </a:prstGeom>
              <a:solidFill>
                <a:srgbClr val="014E6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a:extLst>
                  <a:ext uri="{FF2B5EF4-FFF2-40B4-BE49-F238E27FC236}">
                    <a16:creationId xmlns:a16="http://schemas.microsoft.com/office/drawing/2014/main" xmlns="" id="{1FA3A3C6-CD19-4EA2-AEC8-640201D80F61}"/>
                  </a:ext>
                </a:extLst>
              </p:cNvPr>
              <p:cNvSpPr/>
              <p:nvPr/>
            </p:nvSpPr>
            <p:spPr>
              <a:xfrm rot="18614180">
                <a:off x="1635965" y="1686126"/>
                <a:ext cx="601602" cy="601603"/>
              </a:xfrm>
              <a:prstGeom prst="rect">
                <a:avLst/>
              </a:prstGeom>
              <a:solidFill>
                <a:srgbClr val="1784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7" name="文本框 16">
              <a:extLst>
                <a:ext uri="{FF2B5EF4-FFF2-40B4-BE49-F238E27FC236}">
                  <a16:creationId xmlns:a16="http://schemas.microsoft.com/office/drawing/2014/main" xmlns="" id="{3EB527D9-CA72-497B-824C-C1A3DD7EFDA7}"/>
                </a:ext>
              </a:extLst>
            </p:cNvPr>
            <p:cNvSpPr txBox="1"/>
            <p:nvPr/>
          </p:nvSpPr>
          <p:spPr>
            <a:xfrm>
              <a:off x="1084861" y="3548404"/>
              <a:ext cx="4715121" cy="461665"/>
            </a:xfrm>
            <a:prstGeom prst="rect">
              <a:avLst/>
            </a:prstGeom>
            <a:noFill/>
          </p:spPr>
          <p:txBody>
            <a:bodyPr wrap="square" rtlCol="0">
              <a:spAutoFit/>
            </a:bodyPr>
            <a:lstStyle/>
            <a:p>
              <a:r>
                <a:rPr lang="en-US" altLang="zh-CN" sz="2400">
                  <a:solidFill>
                    <a:prstClr val="white"/>
                  </a:solidFill>
                  <a:latin typeface="华文楷体" panose="02010600040101010101" pitchFamily="2" charset="-122"/>
                  <a:ea typeface="华文楷体" panose="02010600040101010101" pitchFamily="2" charset="-122"/>
                </a:rPr>
                <a:t>2      </a:t>
              </a:r>
              <a:r>
                <a:rPr lang="zh-CN" altLang="en-US" sz="2400">
                  <a:solidFill>
                    <a:prstClr val="white"/>
                  </a:solidFill>
                  <a:latin typeface="华文楷体" panose="02010600040101010101" pitchFamily="2" charset="-122"/>
                  <a:ea typeface="华文楷体" panose="02010600040101010101" pitchFamily="2" charset="-122"/>
                </a:rPr>
                <a:t>任务二</a:t>
              </a:r>
            </a:p>
          </p:txBody>
        </p:sp>
      </p:grpSp>
      <p:sp>
        <p:nvSpPr>
          <p:cNvPr id="20" name="文本框 19">
            <a:extLst>
              <a:ext uri="{FF2B5EF4-FFF2-40B4-BE49-F238E27FC236}">
                <a16:creationId xmlns:a16="http://schemas.microsoft.com/office/drawing/2014/main" xmlns="" id="{E49AB200-9F28-45E3-B285-68E928BDC3C2}"/>
              </a:ext>
            </a:extLst>
          </p:cNvPr>
          <p:cNvSpPr txBox="1"/>
          <p:nvPr/>
        </p:nvSpPr>
        <p:spPr>
          <a:xfrm>
            <a:off x="3694072" y="3862173"/>
            <a:ext cx="3618569" cy="461665"/>
          </a:xfrm>
          <a:prstGeom prst="rect">
            <a:avLst/>
          </a:prstGeom>
          <a:noFill/>
        </p:spPr>
        <p:txBody>
          <a:bodyPr wrap="square" rtlCol="0">
            <a:spAutoFit/>
          </a:bodyPr>
          <a:lstStyle/>
          <a:p>
            <a:r>
              <a:rPr lang="zh-CN" altLang="en-US" sz="2400">
                <a:solidFill>
                  <a:prstClr val="black"/>
                </a:solidFill>
                <a:latin typeface="华文楷体" panose="02010600040101010101" pitchFamily="2" charset="-122"/>
                <a:ea typeface="华文楷体" panose="02010600040101010101" pitchFamily="2" charset="-122"/>
              </a:rPr>
              <a:t>回归文本觅“隔膜”</a:t>
            </a:r>
          </a:p>
        </p:txBody>
      </p:sp>
      <p:sp>
        <p:nvSpPr>
          <p:cNvPr id="21" name="文本框 20">
            <a:extLst>
              <a:ext uri="{FF2B5EF4-FFF2-40B4-BE49-F238E27FC236}">
                <a16:creationId xmlns:a16="http://schemas.microsoft.com/office/drawing/2014/main" xmlns="" id="{EADC9660-F8C1-408A-8E62-DF98E82E7A8D}"/>
              </a:ext>
            </a:extLst>
          </p:cNvPr>
          <p:cNvSpPr txBox="1"/>
          <p:nvPr/>
        </p:nvSpPr>
        <p:spPr>
          <a:xfrm>
            <a:off x="5201572" y="1977663"/>
            <a:ext cx="1259169" cy="585120"/>
          </a:xfrm>
          <a:prstGeom prst="rect">
            <a:avLst/>
          </a:prstGeom>
          <a:solidFill>
            <a:schemeClr val="bg1">
              <a:lumMod val="95000"/>
            </a:schemeClr>
          </a:solidFill>
        </p:spPr>
        <p:txBody>
          <a:bodyPr wrap="square" rtlCol="0">
            <a:spAutoFit/>
          </a:bodyPr>
          <a:lstStyle/>
          <a:p>
            <a:endParaRPr lang="zh-CN" altLang="en-US"/>
          </a:p>
        </p:txBody>
      </p:sp>
      <p:sp>
        <p:nvSpPr>
          <p:cNvPr id="22" name="文本框 21">
            <a:extLst>
              <a:ext uri="{FF2B5EF4-FFF2-40B4-BE49-F238E27FC236}">
                <a16:creationId xmlns:a16="http://schemas.microsoft.com/office/drawing/2014/main" xmlns="" id="{9AE9ECD3-47A2-4EA7-9DE4-AD9D4B636646}"/>
              </a:ext>
            </a:extLst>
          </p:cNvPr>
          <p:cNvSpPr txBox="1"/>
          <p:nvPr/>
        </p:nvSpPr>
        <p:spPr>
          <a:xfrm>
            <a:off x="5216923" y="3241693"/>
            <a:ext cx="1114425" cy="574368"/>
          </a:xfrm>
          <a:prstGeom prst="rect">
            <a:avLst/>
          </a:prstGeom>
          <a:solidFill>
            <a:schemeClr val="bg1">
              <a:lumMod val="95000"/>
            </a:schemeClr>
          </a:solidFill>
        </p:spPr>
        <p:txBody>
          <a:bodyPr wrap="square" rtlCol="0">
            <a:spAutoFit/>
          </a:bodyPr>
          <a:lstStyle/>
          <a:p>
            <a:endParaRPr lang="zh-CN" altLang="en-US"/>
          </a:p>
        </p:txBody>
      </p:sp>
      <p:sp>
        <p:nvSpPr>
          <p:cNvPr id="23" name="文本框 22">
            <a:extLst>
              <a:ext uri="{FF2B5EF4-FFF2-40B4-BE49-F238E27FC236}">
                <a16:creationId xmlns:a16="http://schemas.microsoft.com/office/drawing/2014/main" xmlns="" id="{D301251B-26C4-4570-A68E-5FC67020337C}"/>
              </a:ext>
            </a:extLst>
          </p:cNvPr>
          <p:cNvSpPr txBox="1"/>
          <p:nvPr/>
        </p:nvSpPr>
        <p:spPr>
          <a:xfrm>
            <a:off x="5218287" y="4429148"/>
            <a:ext cx="1114425" cy="574368"/>
          </a:xfrm>
          <a:prstGeom prst="rect">
            <a:avLst/>
          </a:prstGeom>
          <a:solidFill>
            <a:schemeClr val="bg1">
              <a:lumMod val="95000"/>
            </a:schemeClr>
          </a:solidFill>
        </p:spPr>
        <p:txBody>
          <a:bodyPr wrap="square" rtlCol="0">
            <a:spAutoFit/>
          </a:bodyPr>
          <a:lstStyle/>
          <a:p>
            <a:endParaRPr lang="zh-CN" altLang="en-US"/>
          </a:p>
        </p:txBody>
      </p:sp>
    </p:spTree>
    <p:extLst>
      <p:ext uri="{BB962C8B-B14F-4D97-AF65-F5344CB8AC3E}">
        <p14:creationId xmlns:p14="http://schemas.microsoft.com/office/powerpoint/2010/main" val="3658620925"/>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 name="直接连接符 1">
            <a:extLst>
              <a:ext uri="{FF2B5EF4-FFF2-40B4-BE49-F238E27FC236}">
                <a16:creationId xmlns:a16="http://schemas.microsoft.com/office/drawing/2014/main" xmlns="" id="{526B748F-11A2-423F-8B01-EC91889AFE1C}"/>
              </a:ext>
            </a:extLst>
          </p:cNvPr>
          <p:cNvCxnSpPr/>
          <p:nvPr/>
        </p:nvCxnSpPr>
        <p:spPr>
          <a:xfrm flipV="1">
            <a:off x="3237591" y="2257215"/>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xmlns="" id="{A68D44FA-6251-4968-A5BD-41BE12EEB3B2}"/>
              </a:ext>
            </a:extLst>
          </p:cNvPr>
          <p:cNvGrpSpPr/>
          <p:nvPr/>
        </p:nvGrpSpPr>
        <p:grpSpPr>
          <a:xfrm>
            <a:off x="2674880" y="1998618"/>
            <a:ext cx="445481" cy="469613"/>
            <a:chOff x="2121873" y="1511588"/>
            <a:chExt cx="445481" cy="469613"/>
          </a:xfrm>
        </p:grpSpPr>
        <p:sp>
          <p:nvSpPr>
            <p:cNvPr id="4" name="矩形 3">
              <a:extLst>
                <a:ext uri="{FF2B5EF4-FFF2-40B4-BE49-F238E27FC236}">
                  <a16:creationId xmlns:a16="http://schemas.microsoft.com/office/drawing/2014/main" xmlns="" id="{6D290D3B-2D5F-46DB-8A36-AFD497EBEE56}"/>
                </a:ext>
              </a:extLst>
            </p:cNvPr>
            <p:cNvSpPr/>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4">
              <a:extLst>
                <a:ext uri="{FF2B5EF4-FFF2-40B4-BE49-F238E27FC236}">
                  <a16:creationId xmlns:a16="http://schemas.microsoft.com/office/drawing/2014/main" xmlns="" id="{18F71761-9A59-4E1A-A415-1F35590A10DA}"/>
                </a:ext>
              </a:extLst>
            </p:cNvPr>
            <p:cNvSpPr/>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 name="文本框 5">
            <a:extLst>
              <a:ext uri="{FF2B5EF4-FFF2-40B4-BE49-F238E27FC236}">
                <a16:creationId xmlns:a16="http://schemas.microsoft.com/office/drawing/2014/main" xmlns="" id="{13C59ED0-0E5C-42BD-857A-14A796311C28}"/>
              </a:ext>
            </a:extLst>
          </p:cNvPr>
          <p:cNvSpPr txBox="1"/>
          <p:nvPr/>
        </p:nvSpPr>
        <p:spPr>
          <a:xfrm>
            <a:off x="2189838" y="2691661"/>
            <a:ext cx="7652244" cy="1323439"/>
          </a:xfrm>
          <a:prstGeom prst="rect">
            <a:avLst/>
          </a:prstGeom>
          <a:noFill/>
        </p:spPr>
        <p:txBody>
          <a:bodyPr wrap="square" rtlCol="0">
            <a:spAutoFit/>
          </a:bodyPr>
          <a:lstStyle/>
          <a:p>
            <a:pPr indent="720000">
              <a:lnSpc>
                <a:spcPct val="150000"/>
              </a:lnSpc>
            </a:pPr>
            <a:r>
              <a:rPr lang="zh-CN" altLang="en-US" sz="2800">
                <a:solidFill>
                  <a:prstClr val="black"/>
                </a:solidFill>
                <a:latin typeface="华文楷体" panose="02010600040101010101" pitchFamily="2" charset="-122"/>
                <a:ea typeface="华文楷体" panose="02010600040101010101" pitchFamily="2" charset="-122"/>
              </a:rPr>
              <a:t>阅读背景材料，利用背景材料给课文最后一段的一些句子做注释。</a:t>
            </a:r>
            <a:endParaRPr lang="zh-CN" altLang="en-US" sz="3200">
              <a:solidFill>
                <a:prstClr val="black"/>
              </a:solidFill>
              <a:latin typeface="华文楷体" panose="02010600040101010101" pitchFamily="2" charset="-122"/>
              <a:ea typeface="华文楷体" panose="02010600040101010101" pitchFamily="2" charset="-122"/>
            </a:endParaRPr>
          </a:p>
        </p:txBody>
      </p:sp>
      <p:sp>
        <p:nvSpPr>
          <p:cNvPr id="7" name="文本框 6">
            <a:extLst>
              <a:ext uri="{FF2B5EF4-FFF2-40B4-BE49-F238E27FC236}">
                <a16:creationId xmlns:a16="http://schemas.microsoft.com/office/drawing/2014/main" xmlns="" id="{53AA075D-8F40-47D2-B8EB-10D0A1E8B093}"/>
              </a:ext>
            </a:extLst>
          </p:cNvPr>
          <p:cNvSpPr txBox="1"/>
          <p:nvPr/>
        </p:nvSpPr>
        <p:spPr>
          <a:xfrm>
            <a:off x="3237592" y="1613049"/>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任务一  借助背景解读关键词句</a:t>
            </a:r>
          </a:p>
        </p:txBody>
      </p:sp>
    </p:spTree>
    <p:extLst>
      <p:ext uri="{BB962C8B-B14F-4D97-AF65-F5344CB8AC3E}">
        <p14:creationId xmlns:p14="http://schemas.microsoft.com/office/powerpoint/2010/main" val="1756778911"/>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0BB6C7B9-324D-41F3-8BB8-4E2EA786F9C1}"/>
              </a:ext>
            </a:extLst>
          </p:cNvPr>
          <p:cNvSpPr>
            <a:spLocks noGrp="1"/>
          </p:cNvSpPr>
          <p:nvPr>
            <p:ph idx="1"/>
          </p:nvPr>
        </p:nvSpPr>
        <p:spPr>
          <a:xfrm>
            <a:off x="2263636" y="1410252"/>
            <a:ext cx="7877175" cy="4351338"/>
          </a:xfrm>
        </p:spPr>
        <p:txBody>
          <a:bodyPr/>
          <a:lstStyle/>
          <a:p>
            <a:pPr marL="0" indent="0">
              <a:buNone/>
            </a:pPr>
            <a:r>
              <a:rPr lang="en-US" altLang="zh-CN" sz="2400">
                <a:solidFill>
                  <a:prstClr val="black"/>
                </a:solidFill>
                <a:latin typeface="黑体" panose="02010609060101010101" pitchFamily="49" charset="-122"/>
                <a:ea typeface="黑体" panose="02010609060101010101" pitchFamily="49" charset="-122"/>
              </a:rPr>
              <a:t>【</a:t>
            </a:r>
            <a:r>
              <a:rPr lang="zh-CN" altLang="en-US" sz="2400">
                <a:solidFill>
                  <a:prstClr val="black"/>
                </a:solidFill>
                <a:latin typeface="黑体" panose="02010609060101010101" pitchFamily="49" charset="-122"/>
                <a:ea typeface="黑体" panose="02010609060101010101" pitchFamily="49" charset="-122"/>
              </a:rPr>
              <a:t>材料</a:t>
            </a:r>
            <a:r>
              <a:rPr lang="en-US" altLang="zh-CN" sz="2400">
                <a:solidFill>
                  <a:prstClr val="black"/>
                </a:solidFill>
                <a:latin typeface="黑体" panose="02010609060101010101" pitchFamily="49" charset="-122"/>
                <a:ea typeface="黑体" panose="02010609060101010101" pitchFamily="49" charset="-122"/>
              </a:rPr>
              <a:t>1】</a:t>
            </a:r>
          </a:p>
          <a:p>
            <a:pPr marL="0" indent="0">
              <a:lnSpc>
                <a:spcPct val="150000"/>
              </a:lnSpc>
              <a:buNone/>
            </a:pPr>
            <a:r>
              <a:rPr lang="zh-CN" altLang="en-US" sz="2600">
                <a:solidFill>
                  <a:prstClr val="black"/>
                </a:solidFill>
                <a:latin typeface="华文楷体" panose="02010600040101010101" pitchFamily="2" charset="-122"/>
                <a:ea typeface="华文楷体" panose="02010600040101010101" pitchFamily="2" charset="-122"/>
              </a:rPr>
              <a:t>        朱自清的父亲朱小坡是一位老式的家长，对儿子管教很严。朱自清的婚姻就是父母包办的结果。而朱自清又是一个自称有“野马”性格的年轻后生，在北大接受了新文化运动的影响。二人的思想观念差别很大，父子矛盾不可避免。</a:t>
            </a:r>
            <a:endParaRPr lang="en-US" altLang="zh-CN" sz="2600">
              <a:solidFill>
                <a:prstClr val="black"/>
              </a:solidFill>
              <a:latin typeface="华文楷体" panose="02010600040101010101" pitchFamily="2" charset="-122"/>
              <a:ea typeface="华文楷体" panose="02010600040101010101" pitchFamily="2" charset="-122"/>
            </a:endParaRPr>
          </a:p>
          <a:p>
            <a:pPr marL="0" indent="720000" algn="r">
              <a:lnSpc>
                <a:spcPct val="150000"/>
              </a:lnSpc>
              <a:buNone/>
            </a:pPr>
            <a:r>
              <a:rPr lang="en-US" altLang="zh-CN" sz="2600">
                <a:solidFill>
                  <a:prstClr val="black"/>
                </a:solidFill>
                <a:latin typeface="华文楷体" panose="02010600040101010101" pitchFamily="2" charset="-122"/>
                <a:ea typeface="华文楷体" panose="02010600040101010101" pitchFamily="2" charset="-122"/>
              </a:rPr>
              <a:t>——</a:t>
            </a:r>
            <a:r>
              <a:rPr lang="zh-CN" altLang="en-US" sz="2600">
                <a:solidFill>
                  <a:prstClr val="black"/>
                </a:solidFill>
                <a:latin typeface="华文楷体" panose="02010600040101010101" pitchFamily="2" charset="-122"/>
                <a:ea typeface="华文楷体" panose="02010600040101010101" pitchFamily="2" charset="-122"/>
              </a:rPr>
              <a:t>张学君</a:t>
            </a:r>
            <a:r>
              <a:rPr lang="en-US" altLang="zh-CN" sz="2600">
                <a:solidFill>
                  <a:prstClr val="black"/>
                </a:solidFill>
                <a:latin typeface="华文楷体" panose="02010600040101010101" pitchFamily="2" charset="-122"/>
                <a:ea typeface="华文楷体" panose="02010600040101010101" pitchFamily="2" charset="-122"/>
              </a:rPr>
              <a:t>《</a:t>
            </a:r>
            <a:r>
              <a:rPr lang="zh-CN" altLang="en-US" sz="2600">
                <a:solidFill>
                  <a:prstClr val="black"/>
                </a:solidFill>
                <a:latin typeface="华文楷体" panose="02010600040101010101" pitchFamily="2" charset="-122"/>
                <a:ea typeface="华文楷体" panose="02010600040101010101" pitchFamily="2" charset="-122"/>
              </a:rPr>
              <a:t>走进</a:t>
            </a:r>
            <a:r>
              <a:rPr lang="en-US" altLang="zh-CN" sz="2600">
                <a:solidFill>
                  <a:prstClr val="black"/>
                </a:solidFill>
                <a:latin typeface="华文楷体" panose="02010600040101010101" pitchFamily="2" charset="-122"/>
                <a:ea typeface="华文楷体" panose="02010600040101010101" pitchFamily="2" charset="-122"/>
              </a:rPr>
              <a:t>&lt;</a:t>
            </a:r>
            <a:r>
              <a:rPr lang="zh-CN" altLang="en-US" sz="2600">
                <a:solidFill>
                  <a:prstClr val="black"/>
                </a:solidFill>
                <a:latin typeface="华文楷体" panose="02010600040101010101" pitchFamily="2" charset="-122"/>
                <a:ea typeface="华文楷体" panose="02010600040101010101" pitchFamily="2" charset="-122"/>
              </a:rPr>
              <a:t>背影</a:t>
            </a:r>
            <a:r>
              <a:rPr lang="en-US" altLang="zh-CN" sz="2600">
                <a:solidFill>
                  <a:prstClr val="black"/>
                </a:solidFill>
                <a:latin typeface="华文楷体" panose="02010600040101010101" pitchFamily="2" charset="-122"/>
                <a:ea typeface="华文楷体" panose="02010600040101010101" pitchFamily="2" charset="-122"/>
              </a:rPr>
              <a:t>&gt;</a:t>
            </a:r>
            <a:r>
              <a:rPr lang="zh-CN" altLang="en-US" sz="2600">
                <a:solidFill>
                  <a:prstClr val="black"/>
                </a:solidFill>
                <a:latin typeface="华文楷体" panose="02010600040101010101" pitchFamily="2" charset="-122"/>
                <a:ea typeface="华文楷体" panose="02010600040101010101" pitchFamily="2" charset="-122"/>
              </a:rPr>
              <a:t>解读的秋日时代</a:t>
            </a:r>
            <a:r>
              <a:rPr lang="en-US" altLang="zh-CN" sz="2600">
                <a:solidFill>
                  <a:prstClr val="black"/>
                </a:solidFill>
                <a:latin typeface="华文楷体" panose="02010600040101010101" pitchFamily="2" charset="-122"/>
                <a:ea typeface="华文楷体" panose="02010600040101010101" pitchFamily="2" charset="-122"/>
              </a:rPr>
              <a:t>》</a:t>
            </a:r>
            <a:endParaRPr lang="zh-CN" altLang="en-US"/>
          </a:p>
        </p:txBody>
      </p:sp>
    </p:spTree>
    <p:extLst>
      <p:ext uri="{BB962C8B-B14F-4D97-AF65-F5344CB8AC3E}">
        <p14:creationId xmlns:p14="http://schemas.microsoft.com/office/powerpoint/2010/main" val="3713006580"/>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42DCC793-D5FB-47B0-836E-72ED6244AB89}"/>
              </a:ext>
            </a:extLst>
          </p:cNvPr>
          <p:cNvSpPr>
            <a:spLocks noGrp="1"/>
          </p:cNvSpPr>
          <p:nvPr>
            <p:ph idx="1"/>
          </p:nvPr>
        </p:nvSpPr>
        <p:spPr>
          <a:xfrm>
            <a:off x="2128218" y="1253331"/>
            <a:ext cx="7686673" cy="4351338"/>
          </a:xfrm>
        </p:spPr>
        <p:txBody>
          <a:bodyPr>
            <a:normAutofit/>
          </a:bodyPr>
          <a:lstStyle/>
          <a:p>
            <a:pPr marL="0" indent="0">
              <a:buNone/>
            </a:pPr>
            <a:r>
              <a:rPr lang="en-US" altLang="zh-CN" sz="2400">
                <a:solidFill>
                  <a:prstClr val="black"/>
                </a:solidFill>
                <a:latin typeface="黑体" panose="02010609060101010101" pitchFamily="49" charset="-122"/>
                <a:ea typeface="黑体" panose="02010609060101010101" pitchFamily="49" charset="-122"/>
              </a:rPr>
              <a:t>【</a:t>
            </a:r>
            <a:r>
              <a:rPr lang="zh-CN" altLang="en-US" sz="2400">
                <a:solidFill>
                  <a:prstClr val="black"/>
                </a:solidFill>
                <a:latin typeface="黑体" panose="02010609060101010101" pitchFamily="49" charset="-122"/>
                <a:ea typeface="黑体" panose="02010609060101010101" pitchFamily="49" charset="-122"/>
              </a:rPr>
              <a:t>材料</a:t>
            </a:r>
            <a:r>
              <a:rPr lang="en-US" altLang="zh-CN" sz="2400">
                <a:solidFill>
                  <a:prstClr val="black"/>
                </a:solidFill>
                <a:latin typeface="黑体" panose="02010609060101010101" pitchFamily="49" charset="-122"/>
                <a:ea typeface="黑体" panose="02010609060101010101" pitchFamily="49" charset="-122"/>
              </a:rPr>
              <a:t>2】</a:t>
            </a:r>
          </a:p>
          <a:p>
            <a:pPr marL="0" indent="457200">
              <a:lnSpc>
                <a:spcPct val="150000"/>
              </a:lnSpc>
              <a:buNone/>
            </a:pPr>
            <a:r>
              <a:rPr lang="zh-CN" altLang="en-US" sz="2400">
                <a:solidFill>
                  <a:prstClr val="black"/>
                </a:solidFill>
                <a:latin typeface="华文楷体" panose="02010600040101010101" pitchFamily="2" charset="-122"/>
                <a:ea typeface="华文楷体" panose="02010600040101010101" pitchFamily="2" charset="-122"/>
              </a:rPr>
              <a:t>  朱自清</a:t>
            </a:r>
            <a:r>
              <a:rPr lang="en-US" altLang="zh-CN" sz="2400">
                <a:solidFill>
                  <a:prstClr val="black"/>
                </a:solidFill>
                <a:latin typeface="华文楷体" panose="02010600040101010101" pitchFamily="2" charset="-122"/>
                <a:ea typeface="华文楷体" panose="02010600040101010101" pitchFamily="2" charset="-122"/>
              </a:rPr>
              <a:t>1920</a:t>
            </a:r>
            <a:r>
              <a:rPr lang="zh-CN" altLang="en-US" sz="2400">
                <a:solidFill>
                  <a:prstClr val="black"/>
                </a:solidFill>
                <a:latin typeface="华文楷体" panose="02010600040101010101" pitchFamily="2" charset="-122"/>
                <a:ea typeface="华文楷体" panose="02010600040101010101" pitchFamily="2" charset="-122"/>
              </a:rPr>
              <a:t>年从北大毕业以后，到杭州某中学任教，每月薪资</a:t>
            </a:r>
            <a:r>
              <a:rPr lang="en-US" altLang="zh-CN" sz="2400">
                <a:solidFill>
                  <a:prstClr val="black"/>
                </a:solidFill>
                <a:latin typeface="华文楷体" panose="02010600040101010101" pitchFamily="2" charset="-122"/>
                <a:ea typeface="华文楷体" panose="02010600040101010101" pitchFamily="2" charset="-122"/>
              </a:rPr>
              <a:t>70</a:t>
            </a:r>
            <a:r>
              <a:rPr lang="zh-CN" altLang="en-US" sz="2400">
                <a:solidFill>
                  <a:prstClr val="black"/>
                </a:solidFill>
                <a:latin typeface="华文楷体" panose="02010600040101010101" pitchFamily="2" charset="-122"/>
                <a:ea typeface="华文楷体" panose="02010600040101010101" pitchFamily="2" charset="-122"/>
              </a:rPr>
              <a:t>元，寄一半回家。这仍然不能满足父亲的要求，因为其父娶有一妾，朱自清的生母和妻子颇为压抑。为节约开支，乃往扬州一中学就职。偏逢校长系父亲故旧，薪资全送父亲处。又去职，往温州、上海等地任职。这一行动的结果，就导致了父子二人“两年的不见”。</a:t>
            </a:r>
            <a:endParaRPr lang="zh-CN" altLang="en-US"/>
          </a:p>
        </p:txBody>
      </p:sp>
    </p:spTree>
    <p:extLst>
      <p:ext uri="{BB962C8B-B14F-4D97-AF65-F5344CB8AC3E}">
        <p14:creationId xmlns:p14="http://schemas.microsoft.com/office/powerpoint/2010/main" val="1669563110"/>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a:extLst>
              <a:ext uri="{FF2B5EF4-FFF2-40B4-BE49-F238E27FC236}">
                <a16:creationId xmlns:a16="http://schemas.microsoft.com/office/drawing/2014/main" xmlns="" id="{491B5FCE-77CB-4310-8D84-E5E77B544D05}"/>
              </a:ext>
            </a:extLst>
          </p:cNvPr>
          <p:cNvSpPr>
            <a:spLocks noGrp="1"/>
          </p:cNvSpPr>
          <p:nvPr>
            <p:ph idx="1"/>
          </p:nvPr>
        </p:nvSpPr>
        <p:spPr>
          <a:xfrm>
            <a:off x="2297183" y="1234661"/>
            <a:ext cx="7781095" cy="4768574"/>
          </a:xfrm>
        </p:spPr>
        <p:txBody>
          <a:bodyPr>
            <a:normAutofit lnSpcReduction="10000"/>
          </a:bodyPr>
          <a:lstStyle/>
          <a:p>
            <a:pPr marL="0" indent="0">
              <a:buNone/>
            </a:pPr>
            <a:r>
              <a:rPr lang="en-US" altLang="zh-CN" sz="2400">
                <a:solidFill>
                  <a:prstClr val="black"/>
                </a:solidFill>
                <a:latin typeface="黑体" panose="02010609060101010101" pitchFamily="49" charset="-122"/>
                <a:ea typeface="黑体" panose="02010609060101010101" pitchFamily="49" charset="-122"/>
              </a:rPr>
              <a:t>【</a:t>
            </a:r>
            <a:r>
              <a:rPr lang="zh-CN" altLang="en-US" sz="2400">
                <a:solidFill>
                  <a:prstClr val="black"/>
                </a:solidFill>
                <a:latin typeface="黑体" panose="02010609060101010101" pitchFamily="49" charset="-122"/>
                <a:ea typeface="黑体" panose="02010609060101010101" pitchFamily="49" charset="-122"/>
              </a:rPr>
              <a:t>材料</a:t>
            </a:r>
            <a:r>
              <a:rPr lang="en-US" altLang="zh-CN" sz="2400">
                <a:solidFill>
                  <a:prstClr val="black"/>
                </a:solidFill>
                <a:latin typeface="黑体" panose="02010609060101010101" pitchFamily="49" charset="-122"/>
                <a:ea typeface="黑体" panose="02010609060101010101" pitchFamily="49" charset="-122"/>
              </a:rPr>
              <a:t>2】</a:t>
            </a:r>
          </a:p>
          <a:p>
            <a:pPr marL="0" indent="576000">
              <a:lnSpc>
                <a:spcPct val="150000"/>
              </a:lnSpc>
              <a:buNone/>
            </a:pPr>
            <a:r>
              <a:rPr lang="zh-CN" altLang="en-US" sz="2400">
                <a:solidFill>
                  <a:prstClr val="black"/>
                </a:solidFill>
                <a:latin typeface="华文楷体" panose="02010600040101010101" pitchFamily="2" charset="-122"/>
                <a:ea typeface="华文楷体" panose="02010600040101010101" pitchFamily="2" charset="-122"/>
              </a:rPr>
              <a:t>直到</a:t>
            </a:r>
            <a:r>
              <a:rPr lang="en-US" altLang="zh-CN" sz="2400">
                <a:solidFill>
                  <a:prstClr val="black"/>
                </a:solidFill>
                <a:latin typeface="华文楷体" panose="02010600040101010101" pitchFamily="2" charset="-122"/>
                <a:ea typeface="华文楷体" panose="02010600040101010101" pitchFamily="2" charset="-122"/>
              </a:rPr>
              <a:t>1925</a:t>
            </a:r>
            <a:r>
              <a:rPr lang="zh-CN" altLang="en-US" sz="2400">
                <a:solidFill>
                  <a:prstClr val="black"/>
                </a:solidFill>
                <a:latin typeface="华文楷体" panose="02010600040101010101" pitchFamily="2" charset="-122"/>
                <a:ea typeface="华文楷体" panose="02010600040101010101" pitchFamily="2" charset="-122"/>
              </a:rPr>
              <a:t>年，朱自清终于在清华谋职成功，乃将生母及妻儿接往北京，形势显然进一步僵化。转机是，其父考虑到朱自清孩子众多（五个），教育不便，乃主动要求将一部分子女及朱自清的生母接回扬州。父子关系虽然有所缓和，但是，每月邮扬州家用，其父均无回音。故到</a:t>
            </a:r>
            <a:r>
              <a:rPr lang="en-US" altLang="zh-CN" sz="2400">
                <a:solidFill>
                  <a:prstClr val="black"/>
                </a:solidFill>
                <a:latin typeface="华文楷体" panose="02010600040101010101" pitchFamily="2" charset="-122"/>
                <a:ea typeface="华文楷体" panose="02010600040101010101" pitchFamily="2" charset="-122"/>
              </a:rPr>
              <a:t>1927</a:t>
            </a:r>
            <a:r>
              <a:rPr lang="zh-CN" altLang="en-US" sz="2400">
                <a:solidFill>
                  <a:prstClr val="black"/>
                </a:solidFill>
                <a:latin typeface="华文楷体" panose="02010600040101010101" pitchFamily="2" charset="-122"/>
                <a:ea typeface="华文楷体" panose="02010600040101010101" pitchFamily="2" charset="-122"/>
              </a:rPr>
              <a:t>年</a:t>
            </a:r>
            <a:r>
              <a:rPr lang="en-US" altLang="zh-CN" sz="2400">
                <a:solidFill>
                  <a:prstClr val="black"/>
                </a:solidFill>
                <a:latin typeface="华文楷体" panose="02010600040101010101" pitchFamily="2" charset="-122"/>
                <a:ea typeface="华文楷体" panose="02010600040101010101" pitchFamily="2" charset="-122"/>
              </a:rPr>
              <a:t>7</a:t>
            </a:r>
            <a:r>
              <a:rPr lang="zh-CN" altLang="en-US" sz="2400">
                <a:solidFill>
                  <a:prstClr val="black"/>
                </a:solidFill>
                <a:latin typeface="华文楷体" panose="02010600040101010101" pitchFamily="2" charset="-122"/>
                <a:ea typeface="华文楷体" panose="02010600040101010101" pitchFamily="2" charset="-122"/>
              </a:rPr>
              <a:t>月，放暑假了，还拿不定主意要不要回家探看双亲。                       </a:t>
            </a:r>
            <a:endParaRPr lang="en-US" altLang="zh-CN" sz="2400">
              <a:solidFill>
                <a:prstClr val="black"/>
              </a:solidFill>
              <a:latin typeface="华文楷体" panose="02010600040101010101" pitchFamily="2" charset="-122"/>
              <a:ea typeface="华文楷体" panose="02010600040101010101" pitchFamily="2" charset="-122"/>
            </a:endParaRPr>
          </a:p>
          <a:p>
            <a:pPr marL="0" indent="457200" algn="r">
              <a:lnSpc>
                <a:spcPct val="150000"/>
              </a:lnSpc>
              <a:buNone/>
            </a:pPr>
            <a:r>
              <a:rPr lang="en-US" altLang="zh-CN" sz="2400">
                <a:solidFill>
                  <a:prstClr val="black"/>
                </a:solidFill>
                <a:latin typeface="华文楷体" panose="02010600040101010101" pitchFamily="2" charset="-122"/>
                <a:ea typeface="华文楷体" panose="02010600040101010101" pitchFamily="2" charset="-122"/>
              </a:rPr>
              <a:t>——</a:t>
            </a:r>
            <a:r>
              <a:rPr lang="zh-CN" altLang="en-US" sz="2400">
                <a:solidFill>
                  <a:prstClr val="black"/>
                </a:solidFill>
                <a:latin typeface="华文楷体" panose="02010600040101010101" pitchFamily="2" charset="-122"/>
                <a:ea typeface="华文楷体" panose="02010600040101010101" pitchFamily="2" charset="-122"/>
              </a:rPr>
              <a:t>孙绍振</a:t>
            </a:r>
            <a:r>
              <a:rPr lang="en-US" altLang="zh-CN" sz="2400">
                <a:solidFill>
                  <a:prstClr val="black"/>
                </a:solidFill>
                <a:latin typeface="华文楷体" panose="02010600040101010101" pitchFamily="2" charset="-122"/>
                <a:ea typeface="华文楷体" panose="02010600040101010101" pitchFamily="2" charset="-122"/>
              </a:rPr>
              <a:t>《&lt;</a:t>
            </a:r>
            <a:r>
              <a:rPr lang="zh-CN" altLang="en-US" sz="2400">
                <a:solidFill>
                  <a:prstClr val="black"/>
                </a:solidFill>
                <a:latin typeface="华文楷体" panose="02010600040101010101" pitchFamily="2" charset="-122"/>
                <a:ea typeface="华文楷体" panose="02010600040101010101" pitchFamily="2" charset="-122"/>
              </a:rPr>
              <a:t>背影</a:t>
            </a:r>
            <a:r>
              <a:rPr lang="en-US" altLang="zh-CN" sz="2400">
                <a:solidFill>
                  <a:prstClr val="black"/>
                </a:solidFill>
                <a:latin typeface="华文楷体" panose="02010600040101010101" pitchFamily="2" charset="-122"/>
                <a:ea typeface="华文楷体" panose="02010600040101010101" pitchFamily="2" charset="-122"/>
              </a:rPr>
              <a:t>&gt;</a:t>
            </a:r>
            <a:r>
              <a:rPr lang="zh-CN" altLang="en-US" sz="2400">
                <a:solidFill>
                  <a:prstClr val="black"/>
                </a:solidFill>
                <a:latin typeface="华文楷体" panose="02010600040101010101" pitchFamily="2" charset="-122"/>
                <a:ea typeface="华文楷体" panose="02010600040101010101" pitchFamily="2" charset="-122"/>
              </a:rPr>
              <a:t>的美学问题</a:t>
            </a:r>
            <a:r>
              <a:rPr lang="en-US" altLang="zh-CN" sz="2400">
                <a:solidFill>
                  <a:prstClr val="black"/>
                </a:solidFill>
                <a:latin typeface="华文楷体" panose="02010600040101010101" pitchFamily="2" charset="-122"/>
                <a:ea typeface="华文楷体" panose="02010600040101010101" pitchFamily="2" charset="-122"/>
              </a:rPr>
              <a:t>》</a:t>
            </a:r>
            <a:endParaRPr lang="zh-CN" altLang="en-US"/>
          </a:p>
        </p:txBody>
      </p:sp>
    </p:spTree>
    <p:extLst>
      <p:ext uri="{BB962C8B-B14F-4D97-AF65-F5344CB8AC3E}">
        <p14:creationId xmlns:p14="http://schemas.microsoft.com/office/powerpoint/2010/main" val="1435001657"/>
      </p:ext>
    </p:extLst>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134</Paragraphs>
  <Slides>30</Slides>
  <Notes>1</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30</vt:i4>
      </vt:variant>
    </vt:vector>
  </HeadingPairs>
  <TitlesOfParts>
    <vt:vector baseType="lpstr" size="39">
      <vt:lpstr>Arial</vt:lpstr>
      <vt:lpstr>Calibri Light</vt:lpstr>
      <vt:lpstr>Calibri</vt:lpstr>
      <vt:lpstr>黑体</vt:lpstr>
      <vt:lpstr>华文楷体</vt:lpstr>
      <vt:lpstr>微软雅黑</vt:lpstr>
      <vt:lpstr>Times New Roman</vt:lpstr>
      <vt:lpstr>华文琥珀</vt:lpstr>
      <vt:lpstr>Office 主题</vt:lpstr>
      <vt:lpstr>背影（第二课时）</vt:lpstr>
      <vt:lpstr>PowerPoint Presentation</vt:lpstr>
      <vt:lpstr>PowerPoint Presentation</vt:lpstr>
      <vt:lpstr>为什么朱自清选择了“背影”？</vt:lpstr>
      <vt:lpstr>学习任务</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隔膜</vt:lpstr>
      <vt:lpstr>PowerPoint Presentation</vt:lpstr>
      <vt:lpstr>相关事件和时间点1917-1925</vt:lpstr>
      <vt:lpstr>PowerPoint Presentation</vt:lpstr>
      <vt:lpstr>PowerPoint Presentation</vt:lpstr>
      <vt:lpstr>PowerPoint Presentation</vt:lpstr>
      <vt:lpstr>1</vt:lpstr>
      <vt:lpstr>2</vt:lpstr>
      <vt:lpstr>3</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2021-06-16T14:22:30.791</cp:lastPrinted>
  <dcterms:created xsi:type="dcterms:W3CDTF">2021-06-16T14:22:30Z</dcterms:created>
  <dcterms:modified xsi:type="dcterms:W3CDTF">2021-06-16T06:22:31Z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