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82" r:id="rId4"/>
    <p:sldId id="290" r:id="rId5"/>
    <p:sldId id="293" r:id="rId6"/>
    <p:sldId id="270" r:id="rId7"/>
    <p:sldId id="258" r:id="rId8"/>
    <p:sldId id="260" r:id="rId9"/>
    <p:sldId id="257" r:id="rId10"/>
    <p:sldId id="273" r:id="rId11"/>
    <p:sldId id="274" r:id="rId12"/>
    <p:sldId id="272" r:id="rId14"/>
    <p:sldId id="267" r:id="rId15"/>
    <p:sldId id="275" r:id="rId16"/>
    <p:sldId id="294" r:id="rId17"/>
    <p:sldId id="276" r:id="rId18"/>
    <p:sldId id="319" r:id="rId19"/>
    <p:sldId id="320" r:id="rId20"/>
    <p:sldId id="336" r:id="rId21"/>
    <p:sldId id="297" r:id="rId22"/>
    <p:sldId id="362" r:id="rId23"/>
    <p:sldId id="363" r:id="rId24"/>
    <p:sldId id="364" r:id="rId25"/>
    <p:sldId id="365" r:id="rId26"/>
    <p:sldId id="366" r:id="rId27"/>
    <p:sldId id="265" r:id="rId28"/>
    <p:sldId id="266" r:id="rId29"/>
    <p:sldId id="298" r:id="rId30"/>
    <p:sldId id="299" r:id="rId31"/>
    <p:sldId id="300" r:id="rId32"/>
    <p:sldId id="321" r:id="rId33"/>
    <p:sldId id="296" r:id="rId34"/>
    <p:sldId id="326" r:id="rId35"/>
    <p:sldId id="327" r:id="rId36"/>
    <p:sldId id="328" r:id="rId37"/>
    <p:sldId id="322" r:id="rId38"/>
    <p:sldId id="323" r:id="rId39"/>
    <p:sldId id="324" r:id="rId40"/>
    <p:sldId id="325" r:id="rId41"/>
    <p:sldId id="335" r:id="rId42"/>
    <p:sldId id="403" r:id="rId43"/>
    <p:sldId id="329" r:id="rId44"/>
    <p:sldId id="404" r:id="rId45"/>
    <p:sldId id="405" r:id="rId46"/>
    <p:sldId id="330" r:id="rId47"/>
    <p:sldId id="331" r:id="rId48"/>
    <p:sldId id="332" r:id="rId49"/>
    <p:sldId id="333" r:id="rId50"/>
    <p:sldId id="399" r:id="rId51"/>
    <p:sldId id="400" r:id="rId52"/>
    <p:sldId id="401" r:id="rId53"/>
    <p:sldId id="389" r:id="rId54"/>
    <p:sldId id="271" r:id="rId55"/>
    <p:sldId id="390" r:id="rId56"/>
    <p:sldId id="391" r:id="rId57"/>
    <p:sldId id="392" r:id="rId58"/>
    <p:sldId id="419" r:id="rId59"/>
    <p:sldId id="420" r:id="rId60"/>
    <p:sldId id="421" r:id="rId61"/>
    <p:sldId id="422" r:id="rId62"/>
    <p:sldId id="423" r:id="rId6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21"/>
        <p:guide pos="281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hyperlink" Target="http://travelguide.sunnychina.com/travel_image/5637/31230/1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microsoft.com/office/2007/relationships/media" Target="file:///H:\&#35821;&#25991;&#24517;&#20462;&#20108;\&#31532;&#19977;&#21333;&#20803;\&#28216;&#35090;&#31109;&#23665;&#35760;\&#35838;&#20214;\&#28216;&#35090;&#31109;&#23665;&#35760;.mp3" TargetMode="External"/><Relationship Id="rId2" Type="http://schemas.openxmlformats.org/officeDocument/2006/relationships/audio" Target="file:///H:\&#35821;&#25991;&#24517;&#20462;&#20108;\&#31532;&#19977;&#21333;&#20803;\&#28216;&#35090;&#31109;&#23665;&#35760;\&#35838;&#20214;\&#28216;&#35090;&#31109;&#23665;&#35760;.mp3" TargetMode="External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91765" y="906780"/>
            <a:ext cx="1188720" cy="5334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游褒禅山记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75760" y="4029710"/>
            <a:ext cx="792480" cy="30156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王安石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湖畔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椭圆 15362"/>
          <p:cNvSpPr/>
          <p:nvPr/>
        </p:nvSpPr>
        <p:spPr>
          <a:xfrm>
            <a:off x="457200" y="762000"/>
            <a:ext cx="2819400" cy="4419600"/>
          </a:xfrm>
          <a:prstGeom prst="ellipse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5368" name="对象 15367"/>
          <p:cNvGraphicFramePr>
            <a:graphicFrameLocks noChangeAspect="1"/>
          </p:cNvGraphicFramePr>
          <p:nvPr/>
        </p:nvGraphicFramePr>
        <p:xfrm>
          <a:off x="0" y="632460"/>
          <a:ext cx="9144000" cy="6225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4572000" imgH="3429000" progId="PowerPoint.Slide.8">
                  <p:embed/>
                </p:oleObj>
              </mc:Choice>
              <mc:Fallback>
                <p:oleObj name="" r:id="rId2" imgW="4572000" imgH="3429000" progId="PowerPoint.Slid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632460"/>
                        <a:ext cx="9144000" cy="6225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1" name="直接连接符 28680"/>
          <p:cNvSpPr/>
          <p:nvPr/>
        </p:nvSpPr>
        <p:spPr>
          <a:xfrm rot="21000000" flipV="1">
            <a:off x="458470" y="6115050"/>
            <a:ext cx="894080" cy="57150"/>
          </a:xfrm>
          <a:prstGeom prst="line">
            <a:avLst/>
          </a:prstGeom>
          <a:ln w="88900" cap="flat" cmpd="sng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2" name="直接连接符 1"/>
          <p:cNvSpPr/>
          <p:nvPr/>
        </p:nvSpPr>
        <p:spPr>
          <a:xfrm flipV="1">
            <a:off x="2436495" y="4756785"/>
            <a:ext cx="2571115" cy="1067435"/>
          </a:xfrm>
          <a:prstGeom prst="line">
            <a:avLst/>
          </a:prstGeom>
          <a:ln w="88900" cap="flat" cmpd="sng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5" name="文本框 4"/>
          <p:cNvSpPr txBox="1"/>
          <p:nvPr/>
        </p:nvSpPr>
        <p:spPr>
          <a:xfrm>
            <a:off x="3538220" y="3393440"/>
            <a:ext cx="731520" cy="15322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东五里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华阳洞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40" y="487680"/>
            <a:ext cx="8475980" cy="5664835"/>
          </a:xfrm>
          <a:prstGeom prst="rect">
            <a:avLst/>
          </a:prstGeom>
        </p:spPr>
      </p:pic>
      <p:pic>
        <p:nvPicPr>
          <p:cNvPr id="6" name="图片 5" descr="华阳洞洞口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120" y="1486535"/>
            <a:ext cx="7983220" cy="5316855"/>
          </a:xfrm>
          <a:prstGeom prst="rect">
            <a:avLst/>
          </a:prstGeom>
        </p:spPr>
      </p:pic>
      <p:pic>
        <p:nvPicPr>
          <p:cNvPr id="23554" name="图片 1" descr="华阳洞入口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10" y="139700"/>
            <a:ext cx="9201150" cy="689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28673" descr="b3213t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矩形 26625"/>
          <p:cNvSpPr/>
          <p:nvPr/>
        </p:nvSpPr>
        <p:spPr>
          <a:xfrm>
            <a:off x="425450" y="4422775"/>
            <a:ext cx="8289925" cy="18748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28" name="矩形 26627"/>
          <p:cNvSpPr/>
          <p:nvPr/>
        </p:nvSpPr>
        <p:spPr>
          <a:xfrm>
            <a:off x="-9525" y="1245235"/>
            <a:ext cx="8316913" cy="2834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5000"/>
              </a:lnSpc>
              <a:buClrTx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唐浮图慧褒始</a:t>
            </a:r>
            <a:r>
              <a:rPr lang="zh-CN" altLang="en-US" sz="36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舍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於其址</a:t>
            </a:r>
            <a:endParaRPr lang="zh-CN" altLang="en-US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5000"/>
              </a:lnSpc>
              <a:buClrTx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故其后</a:t>
            </a:r>
            <a:r>
              <a:rPr lang="zh-CN" altLang="en-US" sz="36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之曰“褒禅”</a:t>
            </a:r>
            <a:endParaRPr lang="zh-CN" altLang="en-US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5000"/>
              </a:lnSpc>
              <a:buClrTx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距其院</a:t>
            </a:r>
            <a:r>
              <a:rPr lang="zh-CN" altLang="en-US" sz="36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东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五里</a:t>
            </a:r>
            <a:endParaRPr lang="zh-CN" altLang="en-US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5000"/>
              </a:lnSpc>
              <a:buClrTx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以其乃华山之阳</a:t>
            </a:r>
            <a:r>
              <a:rPr lang="zh-CN" altLang="en-US" sz="36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之也</a:t>
            </a:r>
            <a:endParaRPr lang="zh-CN" altLang="en-US" sz="30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6629" name="矩形 26628"/>
          <p:cNvSpPr/>
          <p:nvPr/>
        </p:nvSpPr>
        <p:spPr>
          <a:xfrm>
            <a:off x="4772025" y="1359853"/>
            <a:ext cx="416718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动，筑舍定居。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0" name="矩形 26629"/>
          <p:cNvSpPr/>
          <p:nvPr/>
        </p:nvSpPr>
        <p:spPr>
          <a:xfrm>
            <a:off x="4614863" y="2047875"/>
            <a:ext cx="4481512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动，命名，起名。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1" name="矩形 26630"/>
          <p:cNvSpPr/>
          <p:nvPr/>
        </p:nvSpPr>
        <p:spPr>
          <a:xfrm>
            <a:off x="4662488" y="2626995"/>
            <a:ext cx="364807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状，往东 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2" name="矩形 26631"/>
          <p:cNvSpPr/>
          <p:nvPr/>
        </p:nvSpPr>
        <p:spPr>
          <a:xfrm>
            <a:off x="4819968" y="3298190"/>
            <a:ext cx="3333750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表判断，为，是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3" name="矩形 26632"/>
          <p:cNvSpPr/>
          <p:nvPr/>
        </p:nvSpPr>
        <p:spPr>
          <a:xfrm>
            <a:off x="7716838" y="4610100"/>
            <a:ext cx="641350" cy="14779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ctr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判断句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26634" name="矩形 26633"/>
          <p:cNvSpPr/>
          <p:nvPr/>
        </p:nvSpPr>
        <p:spPr>
          <a:xfrm>
            <a:off x="291148" y="4422458"/>
            <a:ext cx="7715250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5000"/>
              </a:lnSpc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今所谓慧空禅院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者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，褒之庐冢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也。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5000"/>
              </a:lnSpc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所谓华山洞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者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，以其乃华山之阳名之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也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5000"/>
              </a:lnSpc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今言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…“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华实”之“华”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者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，盖音谬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也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5" name="右大括号 26634"/>
          <p:cNvSpPr/>
          <p:nvPr/>
        </p:nvSpPr>
        <p:spPr>
          <a:xfrm>
            <a:off x="7470775" y="4684713"/>
            <a:ext cx="198438" cy="1385887"/>
          </a:xfrm>
          <a:prstGeom prst="rightBrace">
            <a:avLst>
              <a:gd name="adj1" fmla="val 58199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23915" y="483235"/>
            <a:ext cx="32924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重点字句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8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8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2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28">
                                            <p:txEl>
                                              <p:charRg st="2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28">
                                            <p:txEl>
                                              <p:charRg st="2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8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8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63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634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634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  <p:bldP spid="26632" grpId="0"/>
      <p:bldP spid="266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7649"/>
          <p:cNvSpPr/>
          <p:nvPr/>
        </p:nvSpPr>
        <p:spPr>
          <a:xfrm>
            <a:off x="792163" y="863600"/>
            <a:ext cx="7650162" cy="512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褒禅山也称为华山。唐代和尚慧褒当初在这里筑室居住，死后又葬在那里；因为这个缘故，后人就称此山为褒禅山。现在人们所说的慧空禅院，就是慧褒和尚的墓舍。距离那禅院东边五里，是人们所说的华山洞，因为它在华山南面而这样命名。距离山洞一百多步，有一座石碑倒在路旁，上面的文字已被剥蚀、损坏近乎磨灭，只有从勉强能认得出的地方还可以辨识出“花山”的字样。现在将“华”读为“华实”的“华”，大概是（因字同而产生的）读音上的错误。</a:t>
            </a:r>
            <a:endParaRPr lang="zh-CN" altLang="en-US" sz="30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476250" y="549275"/>
            <a:ext cx="8189913" cy="5759450"/>
          </a:xfrm>
          <a:prstGeom prst="rect">
            <a:avLst/>
          </a:prstGeom>
          <a:noFill/>
          <a:ln w="57150" cap="flat" cmpd="thickThin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7649"/>
          <p:cNvSpPr/>
          <p:nvPr/>
        </p:nvSpPr>
        <p:spPr>
          <a:xfrm>
            <a:off x="792163" y="863600"/>
            <a:ext cx="7650162" cy="512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褒禅山也称为华山。唐代和尚慧褒当初在这里筑室居住，死后又葬在那里；因为这个缘故，后人就称此山为褒禅山。现在人们所说的慧空禅院，就是慧褒和尚的墓舍。距离那禅院东边五里，是人们所说的华山洞，因为它在华山南面而这样命名。距离山洞一百多步，有一座石碑倒在路旁，上面的文字已被剥蚀、损坏近乎磨灭，只有从勉强能认得出的地方还可以辨识出“花山”的字样。现在将“华”读为“华实”的“华”，大概是（因字同而产生的）读音上的错误。</a:t>
            </a:r>
            <a:endParaRPr lang="zh-CN" altLang="en-US" sz="30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476250" y="549275"/>
            <a:ext cx="8189913" cy="5759450"/>
          </a:xfrm>
          <a:prstGeom prst="rect">
            <a:avLst/>
          </a:prstGeom>
          <a:noFill/>
          <a:ln w="57150" cap="flat" cmpd="thickThin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0"/>
            <a:ext cx="9144000" cy="6858000"/>
            <a:chOff x="0" y="0"/>
            <a:chExt cx="14400" cy="10800"/>
          </a:xfrm>
        </p:grpSpPr>
        <p:pic>
          <p:nvPicPr>
            <p:cNvPr id="15362" name="图片 15361" descr="湖畔柳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4400" cy="108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3" name="椭圆 15362"/>
            <p:cNvSpPr/>
            <p:nvPr/>
          </p:nvSpPr>
          <p:spPr>
            <a:xfrm>
              <a:off x="720" y="1200"/>
              <a:ext cx="4440" cy="6960"/>
            </a:xfrm>
            <a:prstGeom prst="ellipse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aphicFrame>
          <p:nvGraphicFramePr>
            <p:cNvPr id="15368" name="对象 15367"/>
            <p:cNvGraphicFramePr>
              <a:graphicFrameLocks noChangeAspect="1"/>
            </p:cNvGraphicFramePr>
            <p:nvPr/>
          </p:nvGraphicFramePr>
          <p:xfrm>
            <a:off x="0" y="996"/>
            <a:ext cx="14400" cy="98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2" imgW="4572000" imgH="3429000" progId="PowerPoint.Slide.8">
                    <p:embed/>
                  </p:oleObj>
                </mc:Choice>
                <mc:Fallback>
                  <p:oleObj name="" r:id="rId2" imgW="4572000" imgH="3429000" progId="PowerPoint.Slide.8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0" y="996"/>
                          <a:ext cx="14400" cy="98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681" name="直接连接符 28680"/>
            <p:cNvSpPr/>
            <p:nvPr/>
          </p:nvSpPr>
          <p:spPr>
            <a:xfrm rot="21000000" flipV="1">
              <a:off x="722" y="9630"/>
              <a:ext cx="1408" cy="90"/>
            </a:xfrm>
            <a:prstGeom prst="line">
              <a:avLst/>
            </a:prstGeom>
            <a:ln w="88900" cap="flat" cmpd="sng">
              <a:solidFill>
                <a:srgbClr val="FF0000"/>
              </a:solidFill>
              <a:prstDash val="dash"/>
              <a:headEnd type="none" w="med" len="med"/>
              <a:tailEnd type="triangle" w="med" len="med"/>
            </a:ln>
          </p:spPr>
        </p:sp>
        <p:sp>
          <p:nvSpPr>
            <p:cNvPr id="2" name="直接连接符 1"/>
            <p:cNvSpPr/>
            <p:nvPr/>
          </p:nvSpPr>
          <p:spPr>
            <a:xfrm flipV="1">
              <a:off x="3837" y="7655"/>
              <a:ext cx="3584" cy="1517"/>
            </a:xfrm>
            <a:prstGeom prst="line">
              <a:avLst/>
            </a:prstGeom>
            <a:ln w="88900" cap="flat" cmpd="sng">
              <a:solidFill>
                <a:srgbClr val="FF0000"/>
              </a:solidFill>
              <a:prstDash val="dash"/>
              <a:headEnd type="none" w="med" len="med"/>
              <a:tailEnd type="triangle" w="med" len="med"/>
            </a:ln>
          </p:spPr>
        </p:sp>
      </p:grpSp>
      <p:sp>
        <p:nvSpPr>
          <p:cNvPr id="4" name="直接连接符 3"/>
          <p:cNvSpPr/>
          <p:nvPr/>
        </p:nvSpPr>
        <p:spPr>
          <a:xfrm rot="21120000" flipV="1">
            <a:off x="5661025" y="2715260"/>
            <a:ext cx="2842260" cy="1516380"/>
          </a:xfrm>
          <a:prstGeom prst="line">
            <a:avLst/>
          </a:prstGeom>
          <a:ln w="88900" cap="flat" cmpd="sng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5" name="椭圆 4"/>
          <p:cNvSpPr/>
          <p:nvPr/>
        </p:nvSpPr>
        <p:spPr>
          <a:xfrm>
            <a:off x="5366385" y="4888230"/>
            <a:ext cx="431800" cy="93599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468745" y="632460"/>
            <a:ext cx="57340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山以上五六里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+mn-ea"/>
              </a:rPr>
              <a:t>第二课时</a:t>
            </a:r>
            <a:endParaRPr lang="en-US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426200" y="354965"/>
            <a:ext cx="36576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词意辨析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07970" y="1209040"/>
            <a:ext cx="32035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仿宋" panose="02010609060101010101" charset="-122"/>
                <a:ea typeface="仿宋" panose="02010609060101010101" charset="-122"/>
              </a:rPr>
              <a:t>遏止   遏制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3520" y="2158365"/>
            <a:ext cx="869759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遏止：对象多为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战争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暴动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洪流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等来势凶猛而突然发生的重大事件。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遏制：是压抑、控制，使不发作，对象多是自己的情绪，有时也指敌人或某种力量。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213475" y="484505"/>
            <a:ext cx="502475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我能掌握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960" y="1706880"/>
            <a:ext cx="7548880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选择合适的词填入下列句子：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保持房地产市场的平稳健康发展，</a:t>
            </a:r>
            <a:r>
              <a:rPr lang="en-US" altLang="zh-CN" sz="3200" b="1" u="sng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</a:rPr>
              <a:t>（             ）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部分城市房价过快上涨的势头。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en-US" altLang="zh-CN" sz="32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（             ）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战争，是全世界热爱和平的人士共同的愿望。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2011363" y="3108325"/>
            <a:ext cx="114109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遏制 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24748" y="4081780"/>
            <a:ext cx="114109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遏止 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804545" y="2834323"/>
            <a:ext cx="7924800" cy="1261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这一段依次记述（每格一字）：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山之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、山之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、山之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、山之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2065973" y="3326765"/>
            <a:ext cx="7588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名 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3911600" y="3326448"/>
            <a:ext cx="7588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寺 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5733733" y="3326765"/>
            <a:ext cx="7588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洞 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7605713" y="3326448"/>
            <a:ext cx="7588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碑 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83" name="矩形 28682"/>
          <p:cNvSpPr/>
          <p:nvPr/>
        </p:nvSpPr>
        <p:spPr>
          <a:xfrm>
            <a:off x="1918018" y="1844358"/>
            <a:ext cx="5688012" cy="5794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第一段：介绍褒禅山概况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2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8677" grpId="0"/>
      <p:bldP spid="286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3691890" y="-44450"/>
            <a:ext cx="5734685" cy="6946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>
                <a:latin typeface="隶书" pitchFamily="1" charset="-122"/>
                <a:ea typeface="隶书" pitchFamily="1" charset="-122"/>
              </a:rPr>
              <a:t>      </a:t>
            </a:r>
            <a:r>
              <a:rPr lang="zh-CN" altLang="en-US" sz="4000" b="1">
                <a:latin typeface="隶书" pitchFamily="1" charset="-122"/>
                <a:ea typeface="隶书" pitchFamily="1" charset="-122"/>
              </a:rPr>
              <a:t>王安石</a:t>
            </a:r>
            <a:endParaRPr lang="zh-CN" altLang="en-US" sz="4000" b="1">
              <a:latin typeface="隶书" pitchFamily="1" charset="-122"/>
              <a:ea typeface="隶书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1021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～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1086)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北宋政治家、思想家、文学家</a:t>
            </a:r>
            <a:endParaRPr lang="zh-CN" altLang="en-US" sz="32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字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华文新魏" pitchFamily="2" charset="-122"/>
              </a:rPr>
              <a:t>介甫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，晚号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华文新魏" pitchFamily="2" charset="-122"/>
              </a:rPr>
              <a:t>半山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2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抚州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华文新魏" pitchFamily="2" charset="-122"/>
              </a:rPr>
              <a:t>临川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今属江西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人。</a:t>
            </a:r>
            <a:endParaRPr lang="zh-CN" altLang="en-US" sz="32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封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华文新魏" pitchFamily="2" charset="-122"/>
              </a:rPr>
              <a:t>荆国公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，谥号</a:t>
            </a:r>
            <a:r>
              <a:rPr lang="zh-CN" altLang="en-US" sz="3200" b="1">
                <a:solidFill>
                  <a:srgbClr val="CC3300"/>
                </a:solidFill>
                <a:latin typeface="华文新魏" pitchFamily="2" charset="-122"/>
                <a:ea typeface="华文新魏" pitchFamily="2" charset="-122"/>
              </a:rPr>
              <a:t>文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2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《临川先生文集》、《王文公文集》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　　</a:t>
            </a:r>
            <a:endParaRPr lang="zh-CN" altLang="en-US" sz="32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9219" name="图片 9218" descr="王安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435610"/>
            <a:ext cx="3808095" cy="590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82" name="图片 24581" descr="20066216112507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" y="197485"/>
            <a:ext cx="8747760" cy="65614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 descr="200431065159979"/>
          <p:cNvPicPr>
            <a:picLocks noChangeAspect="1"/>
          </p:cNvPicPr>
          <p:nvPr/>
        </p:nvPicPr>
        <p:blipFill>
          <a:blip r:embed="rId1"/>
          <a:srcRect l="13086" t="7683" r="7927" b="8659"/>
          <a:stretch>
            <a:fillRect/>
          </a:stretch>
        </p:blipFill>
        <p:spPr>
          <a:xfrm>
            <a:off x="155575" y="13335"/>
            <a:ext cx="8975090" cy="690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4578"/>
          <p:cNvSpPr txBox="1"/>
          <p:nvPr/>
        </p:nvSpPr>
        <p:spPr>
          <a:xfrm>
            <a:off x="7262813" y="6339523"/>
            <a:ext cx="1754187" cy="5794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华阳洞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80" name="图片 24579" descr="200431065230961"/>
          <p:cNvPicPr>
            <a:picLocks noChangeAspect="1"/>
          </p:cNvPicPr>
          <p:nvPr/>
        </p:nvPicPr>
        <p:blipFill>
          <a:blip r:embed="rId1"/>
          <a:srcRect l="8122" t="7509" r="8447" b="8832"/>
          <a:stretch>
            <a:fillRect/>
          </a:stretch>
        </p:blipFill>
        <p:spPr>
          <a:xfrm>
            <a:off x="171450" y="78105"/>
            <a:ext cx="7188200" cy="5278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24580" descr="hy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415" y="1565910"/>
            <a:ext cx="7093585" cy="52920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4" name="图片 25603" descr="200431105557935"/>
          <p:cNvPicPr>
            <a:picLocks noChangeAspect="1"/>
          </p:cNvPicPr>
          <p:nvPr/>
        </p:nvPicPr>
        <p:blipFill>
          <a:blip r:embed="rId1"/>
          <a:srcRect l="7855" t="7390" r="7487" b="7715"/>
          <a:stretch>
            <a:fillRect/>
          </a:stretch>
        </p:blipFill>
        <p:spPr>
          <a:xfrm>
            <a:off x="2816860" y="13335"/>
            <a:ext cx="6317615" cy="47136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25605" descr="200431065533520"/>
          <p:cNvPicPr>
            <a:picLocks noChangeAspect="1"/>
          </p:cNvPicPr>
          <p:nvPr/>
        </p:nvPicPr>
        <p:blipFill>
          <a:blip r:embed="rId2"/>
          <a:srcRect l="7927" t="7683" r="7927" b="7683"/>
          <a:stretch>
            <a:fillRect/>
          </a:stretch>
        </p:blipFill>
        <p:spPr>
          <a:xfrm>
            <a:off x="-60960" y="1698625"/>
            <a:ext cx="6962140" cy="5173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5" name="图片 25604" descr="200431065416155"/>
          <p:cNvPicPr>
            <a:picLocks noChangeAspect="1"/>
          </p:cNvPicPr>
          <p:nvPr/>
        </p:nvPicPr>
        <p:blipFill>
          <a:blip r:embed="rId1"/>
          <a:srcRect l="7927" t="7683" r="7178" b="7683"/>
          <a:stretch>
            <a:fillRect/>
          </a:stretch>
        </p:blipFill>
        <p:spPr>
          <a:xfrm>
            <a:off x="2165350" y="-6985"/>
            <a:ext cx="6780530" cy="51663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5601" descr="200431065821727"/>
          <p:cNvPicPr>
            <a:picLocks noChangeAspect="1"/>
          </p:cNvPicPr>
          <p:nvPr/>
        </p:nvPicPr>
        <p:blipFill>
          <a:blip r:embed="rId2"/>
          <a:srcRect l="7927" t="7683" r="7927" b="7683"/>
          <a:stretch>
            <a:fillRect/>
          </a:stretch>
        </p:blipFill>
        <p:spPr>
          <a:xfrm>
            <a:off x="4445" y="2267585"/>
            <a:ext cx="6120130" cy="4590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25602"/>
          <p:cNvSpPr txBox="1"/>
          <p:nvPr/>
        </p:nvSpPr>
        <p:spPr>
          <a:xfrm>
            <a:off x="7191375" y="6278563"/>
            <a:ext cx="1754188" cy="5794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华阳洞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4" descr="图片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657225" y="5768975"/>
            <a:ext cx="1754188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华阳洞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27649" descr="200431104529399"/>
          <p:cNvPicPr>
            <a:picLocks noChangeAspect="1"/>
          </p:cNvPicPr>
          <p:nvPr/>
        </p:nvPicPr>
        <p:blipFill>
          <a:blip r:embed="rId1"/>
          <a:srcRect l="7927" t="8659" r="7927" b="8659"/>
          <a:stretch>
            <a:fillRect/>
          </a:stretch>
        </p:blipFill>
        <p:spPr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矩形 27650"/>
          <p:cNvSpPr/>
          <p:nvPr/>
        </p:nvSpPr>
        <p:spPr>
          <a:xfrm>
            <a:off x="0" y="260350"/>
            <a:ext cx="3856038" cy="22891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ctr">
            <a:spAutoFit/>
          </a:bodyPr>
          <a:p>
            <a:pPr lvl="0">
              <a:buClrTx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王安石的名言：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ClrTx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“天变不足畏，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ClrTx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祖宗不可法，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ClrTx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人言不足恤。”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2" name="文本框 27651"/>
          <p:cNvSpPr txBox="1"/>
          <p:nvPr/>
        </p:nvSpPr>
        <p:spPr>
          <a:xfrm>
            <a:off x="657225" y="5768975"/>
            <a:ext cx="1754188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华阳洞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2765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8" name="矩形 29697"/>
          <p:cNvSpPr/>
          <p:nvPr/>
        </p:nvSpPr>
        <p:spPr>
          <a:xfrm>
            <a:off x="701675" y="1042988"/>
            <a:ext cx="5040313" cy="557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有泉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侧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出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有穴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窈然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问其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深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则其好游者不能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穷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也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余与四人拥火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入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其进愈难，而其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见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愈奇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比好游者尚不能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十一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则其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至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加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少矣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火尚足以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明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也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则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或咎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其欲出者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699" name="矩形 29698"/>
          <p:cNvSpPr/>
          <p:nvPr/>
        </p:nvSpPr>
        <p:spPr>
          <a:xfrm>
            <a:off x="5411153" y="483870"/>
            <a:ext cx="6465887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4000" b="1" i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重点词句</a:t>
            </a:r>
            <a:endParaRPr lang="zh-CN" altLang="en-US" sz="4000" b="1" i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0" name="矩形 29699"/>
          <p:cNvSpPr/>
          <p:nvPr/>
        </p:nvSpPr>
        <p:spPr>
          <a:xfrm>
            <a:off x="2501900" y="1123950"/>
            <a:ext cx="4319588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状，从旁边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1" name="矩形 29700"/>
          <p:cNvSpPr/>
          <p:nvPr/>
        </p:nvSpPr>
        <p:spPr>
          <a:xfrm>
            <a:off x="2141538" y="2214563"/>
            <a:ext cx="3810000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形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名，深度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2" name="矩形 29701"/>
          <p:cNvSpPr/>
          <p:nvPr/>
        </p:nvSpPr>
        <p:spPr>
          <a:xfrm>
            <a:off x="3267075" y="5489575"/>
            <a:ext cx="3810000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形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动，照明。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3" name="矩形 29702"/>
          <p:cNvSpPr/>
          <p:nvPr/>
        </p:nvSpPr>
        <p:spPr>
          <a:xfrm>
            <a:off x="2546350" y="1665288"/>
            <a:ext cx="6030913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幽深的样子。然，形容词词尾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4" name="矩形 29703"/>
          <p:cNvSpPr/>
          <p:nvPr/>
        </p:nvSpPr>
        <p:spPr>
          <a:xfrm>
            <a:off x="4391025" y="2754313"/>
            <a:ext cx="4095750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形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动，到尽头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5" name="矩形 29704"/>
          <p:cNvSpPr/>
          <p:nvPr/>
        </p:nvSpPr>
        <p:spPr>
          <a:xfrm>
            <a:off x="4076700" y="3294063"/>
            <a:ext cx="4095750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而”，表修饰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6" name="矩形 29705"/>
          <p:cNvSpPr/>
          <p:nvPr/>
        </p:nvSpPr>
        <p:spPr>
          <a:xfrm>
            <a:off x="4841875" y="3870325"/>
            <a:ext cx="4095750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名，见到的景象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7" name="矩形 29706"/>
          <p:cNvSpPr/>
          <p:nvPr/>
        </p:nvSpPr>
        <p:spPr>
          <a:xfrm>
            <a:off x="4481830" y="4454525"/>
            <a:ext cx="4455795" cy="548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古：十分之一 今：数词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8" name="矩形 29707"/>
          <p:cNvSpPr/>
          <p:nvPr/>
        </p:nvSpPr>
        <p:spPr>
          <a:xfrm>
            <a:off x="3716338" y="4994275"/>
            <a:ext cx="4905375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名，到达的人  </a:t>
            </a:r>
            <a:r>
              <a:rPr lang="en-US" altLang="zh-CN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更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9" name="矩形 29708"/>
          <p:cNvSpPr/>
          <p:nvPr/>
        </p:nvSpPr>
        <p:spPr>
          <a:xfrm>
            <a:off x="3671888" y="6084888"/>
            <a:ext cx="4905375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有人  </a:t>
            </a:r>
            <a:r>
              <a:rPr lang="en-US" altLang="zh-CN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责怪，埋怨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698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1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698">
                                            <p:txEl>
                                              <p:charRg st="1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1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698">
                                            <p:txEl>
                                              <p:charRg st="1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698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3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698">
                                            <p:txEl>
                                              <p:charRg st="33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698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54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698">
                                            <p:txEl>
                                              <p:charRg st="54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6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698">
                                            <p:txEl>
                                              <p:charRg st="62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6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698">
                                            <p:txEl>
                                              <p:charRg st="69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  <p:bldP spid="29702" grpId="0"/>
      <p:bldP spid="29703" grpId="0"/>
      <p:bldP spid="29704" grpId="0"/>
      <p:bldP spid="29705" grpId="0"/>
      <p:bldP spid="29706" grpId="0"/>
      <p:bldP spid="29707" grpId="0"/>
      <p:bldP spid="29708" grpId="0"/>
      <p:bldP spid="2970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0721"/>
          <p:cNvSpPr/>
          <p:nvPr/>
        </p:nvSpPr>
        <p:spPr>
          <a:xfrm>
            <a:off x="701675" y="819150"/>
            <a:ext cx="7785100" cy="512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由此向下的那个山洞平坦而空阔，有一股山泉从旁边涌出，在这里游览、题记的人很多，（这就）叫做“前洞”。经由山路向上五六里，有个洞穴，一派幽深的样子，进去便（感到）寒气逼人，打问它的深度，就是那些喜欢游险的人也未能走到尽头</a:t>
            </a:r>
            <a:r>
              <a:rPr lang="en-US" altLang="zh-CN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这是人们所说的“后洞”。我与四个人打着火把走进去，进去越深，前进越困难，而所见到的景象越奇妙。有个懈怠而想退出的伙伴说：“再不出去，火把就要熄灭了。”于是，只好都跟他退出来。我们走进去的深度，比起</a:t>
            </a:r>
            <a:endParaRPr lang="zh-CN" altLang="en-US" sz="30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3" name="矩形 30722"/>
          <p:cNvSpPr/>
          <p:nvPr/>
        </p:nvSpPr>
        <p:spPr>
          <a:xfrm>
            <a:off x="476250" y="549275"/>
            <a:ext cx="8189913" cy="5759450"/>
          </a:xfrm>
          <a:prstGeom prst="rect">
            <a:avLst/>
          </a:prstGeom>
          <a:noFill/>
          <a:ln w="57150" cap="flat" cmpd="thickThin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31745"/>
          <p:cNvSpPr/>
          <p:nvPr/>
        </p:nvSpPr>
        <p:spPr>
          <a:xfrm>
            <a:off x="476250" y="549275"/>
            <a:ext cx="8189913" cy="5759450"/>
          </a:xfrm>
          <a:prstGeom prst="rect">
            <a:avLst/>
          </a:prstGeom>
          <a:noFill/>
          <a:ln w="57150" cap="flat" cmpd="thickThin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47" name="矩形 31746"/>
          <p:cNvSpPr/>
          <p:nvPr/>
        </p:nvSpPr>
        <p:spPr>
          <a:xfrm>
            <a:off x="971550" y="954088"/>
            <a:ext cx="7380288" cy="3749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那些喜欢游险的人来，大概还不足十分之一，然而看看左右的石壁，来此而题记的人已经很少了。洞内更深的地方，大概来到的游人就更少了。当（决定从洞内退出）时，我的体力还足够前进，火把还能够继续照明。我们出洞以后，就有人埋怨那主张退出的人，我也后悔跟他出来，而未能极尽游洞的乐趣。</a:t>
            </a:r>
            <a:endParaRPr lang="zh-CN" altLang="en-US" sz="30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6" name="文本框 7175"/>
          <p:cNvSpPr txBox="1"/>
          <p:nvPr/>
        </p:nvSpPr>
        <p:spPr>
          <a:xfrm>
            <a:off x="571500" y="2042160"/>
            <a:ext cx="8001000" cy="2773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0000"/>
              </a:lnSpc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记录游览中的所见、所闻、所感的文章。主要特点是抓住山川风物的特点，表现山水之美，抒发作者的感情。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一般以记为主，以感为辅。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96640" y="730885"/>
            <a:ext cx="282321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所谓游记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32769"/>
          <p:cNvSpPr/>
          <p:nvPr/>
        </p:nvSpPr>
        <p:spPr>
          <a:xfrm>
            <a:off x="5202238" y="1792288"/>
            <a:ext cx="1447800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平旷</a:t>
            </a:r>
            <a:endParaRPr lang="zh-CN" altLang="en-US" sz="3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1692275" y="2727325"/>
            <a:ext cx="23844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记游洞经过</a:t>
            </a:r>
            <a:endParaRPr lang="zh-CN" altLang="en-US" sz="3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2" name="矩形 32771"/>
          <p:cNvSpPr/>
          <p:nvPr/>
        </p:nvSpPr>
        <p:spPr>
          <a:xfrm>
            <a:off x="1692275" y="4402138"/>
            <a:ext cx="30543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追记后洞中所见</a:t>
            </a:r>
            <a:endParaRPr lang="zh-CN" altLang="en-US" sz="3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并表示遗憾心情 </a:t>
            </a:r>
            <a:endParaRPr lang="zh-CN" altLang="en-US" sz="3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3" name="矩形 32772"/>
          <p:cNvSpPr/>
          <p:nvPr/>
        </p:nvSpPr>
        <p:spPr>
          <a:xfrm>
            <a:off x="4032250" y="2017713"/>
            <a:ext cx="121443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前洞</a:t>
            </a:r>
            <a:endParaRPr lang="zh-CN" altLang="en-US" sz="3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4" name="矩形 32773"/>
          <p:cNvSpPr/>
          <p:nvPr/>
        </p:nvSpPr>
        <p:spPr>
          <a:xfrm>
            <a:off x="4032250" y="3322638"/>
            <a:ext cx="11699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后洞</a:t>
            </a:r>
            <a:endParaRPr lang="zh-CN" altLang="en-US" sz="3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5" name="矩形 32774"/>
          <p:cNvSpPr/>
          <p:nvPr/>
        </p:nvSpPr>
        <p:spPr>
          <a:xfrm>
            <a:off x="5219700" y="2332038"/>
            <a:ext cx="254793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记游者甚众</a:t>
            </a:r>
            <a:endParaRPr lang="zh-CN" altLang="en-US" sz="3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6" name="矩形 32775"/>
          <p:cNvSpPr/>
          <p:nvPr/>
        </p:nvSpPr>
        <p:spPr>
          <a:xfrm>
            <a:off x="5292725" y="3006725"/>
            <a:ext cx="2971800" cy="50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窈、寒、深</a:t>
            </a:r>
            <a:endParaRPr lang="zh-CN" altLang="en-US" sz="3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7" name="矩形 32776"/>
          <p:cNvSpPr/>
          <p:nvPr/>
        </p:nvSpPr>
        <p:spPr>
          <a:xfrm>
            <a:off x="5246688" y="3592513"/>
            <a:ext cx="2205037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记游者少</a:t>
            </a:r>
            <a:endParaRPr lang="zh-CN" altLang="en-US" sz="3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8" name="左大括号 32777"/>
          <p:cNvSpPr/>
          <p:nvPr/>
        </p:nvSpPr>
        <p:spPr>
          <a:xfrm>
            <a:off x="1422400" y="3006725"/>
            <a:ext cx="223838" cy="2205038"/>
          </a:xfrm>
          <a:prstGeom prst="leftBrace">
            <a:avLst>
              <a:gd name="adj1" fmla="val 82092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9" name="左大括号 32778"/>
          <p:cNvSpPr/>
          <p:nvPr/>
        </p:nvSpPr>
        <p:spPr>
          <a:xfrm>
            <a:off x="3852863" y="2287588"/>
            <a:ext cx="223837" cy="1439862"/>
          </a:xfrm>
          <a:prstGeom prst="leftBrace">
            <a:avLst>
              <a:gd name="adj1" fmla="val 53605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80" name="左大括号 32779"/>
          <p:cNvSpPr/>
          <p:nvPr/>
        </p:nvSpPr>
        <p:spPr>
          <a:xfrm>
            <a:off x="5021263" y="1971675"/>
            <a:ext cx="180975" cy="762000"/>
          </a:xfrm>
          <a:prstGeom prst="leftBrace">
            <a:avLst>
              <a:gd name="adj1" fmla="val 35087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81" name="左大括号 32780"/>
          <p:cNvSpPr/>
          <p:nvPr/>
        </p:nvSpPr>
        <p:spPr>
          <a:xfrm>
            <a:off x="5067300" y="3205163"/>
            <a:ext cx="134938" cy="792162"/>
          </a:xfrm>
          <a:prstGeom prst="leftBrace">
            <a:avLst>
              <a:gd name="adj1" fmla="val 48921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82" name="矩形 32781"/>
          <p:cNvSpPr/>
          <p:nvPr/>
        </p:nvSpPr>
        <p:spPr>
          <a:xfrm>
            <a:off x="746125" y="593725"/>
            <a:ext cx="73358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第二段：记游华山洞的经过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2" charset="0"/>
              <a:ea typeface="黑体" panose="02010609060101010101" pitchFamily="49" charset="-122"/>
            </a:endParaRPr>
          </a:p>
        </p:txBody>
      </p:sp>
      <p:sp>
        <p:nvSpPr>
          <p:cNvPr id="32783" name="矩形 32782"/>
          <p:cNvSpPr/>
          <p:nvPr/>
        </p:nvSpPr>
        <p:spPr>
          <a:xfrm>
            <a:off x="4508500" y="4672013"/>
            <a:ext cx="8731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0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→</a:t>
            </a:r>
            <a:endParaRPr lang="en-US" altLang="zh-CN" sz="3000" b="1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84" name="矩形 32783"/>
          <p:cNvSpPr/>
          <p:nvPr/>
        </p:nvSpPr>
        <p:spPr>
          <a:xfrm>
            <a:off x="5021263" y="4598988"/>
            <a:ext cx="9001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悔</a:t>
            </a:r>
            <a:endParaRPr lang="zh-CN" altLang="en-US" sz="4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85" name="文本框 32784"/>
          <p:cNvSpPr txBox="1"/>
          <p:nvPr/>
        </p:nvSpPr>
        <p:spPr>
          <a:xfrm>
            <a:off x="5723890" y="593725"/>
            <a:ext cx="29257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叙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2" grpId="0"/>
      <p:bldP spid="32773" grpId="0"/>
      <p:bldP spid="32774" grpId="0"/>
      <p:bldP spid="32775" grpId="0"/>
      <p:bldP spid="32776" grpId="0"/>
      <p:bldP spid="32777" grpId="0"/>
      <p:bldP spid="32778" grpId="0" bldLvl="0" animBg="1"/>
      <p:bldP spid="32779" grpId="0" bldLvl="0" animBg="1"/>
      <p:bldP spid="32780" grpId="0" bldLvl="0" animBg="1"/>
      <p:bldP spid="32781" grpId="0" bldLvl="0" animBg="1"/>
      <p:bldP spid="32783" grpId="0"/>
      <p:bldP spid="32784" grpId="0"/>
      <p:bldP spid="3278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王安石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365" y="118110"/>
            <a:ext cx="4817110" cy="64027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27290" y="1298575"/>
            <a:ext cx="853440" cy="5099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悔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———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思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1435" y="2210435"/>
            <a:ext cx="731520" cy="4015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王安石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3010" name="文本框 43009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endParaRPr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246380" y="118110"/>
            <a:ext cx="9109075" cy="6431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余有叹焉：</a:t>
            </a:r>
            <a:r>
              <a:rPr lang="zh-CN" altLang="en-US" sz="3200" b="1" i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古人之</a:t>
            </a:r>
            <a:r>
              <a:rPr lang="zh-CN" altLang="en-US" sz="3200" b="1" i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</a:t>
            </a:r>
            <a:r>
              <a:rPr lang="zh-CN" altLang="en-US" sz="3200" b="1" i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于天地、山川、草木、</a:t>
            </a:r>
            <a:endParaRPr lang="zh-CN" altLang="en-US" sz="3200" b="1" i="1" u="sng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 i="1" u="sng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i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虫鱼、鸟兽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，往往有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其求思之深而无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不在也。夫夷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近，则游者众；险以远，则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少；而世之奇伟、瑰怪、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非常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之观，常在于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险远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而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人之所罕至焉，故非有志者不能至也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2" name="文本框 43011"/>
          <p:cNvSpPr txBox="1"/>
          <p:nvPr/>
        </p:nvSpPr>
        <p:spPr>
          <a:xfrm>
            <a:off x="339725" y="808990"/>
            <a:ext cx="11430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对于这种情况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3015" name="文本框 43014"/>
          <p:cNvSpPr txBox="1"/>
          <p:nvPr/>
        </p:nvSpPr>
        <p:spPr>
          <a:xfrm>
            <a:off x="4343400" y="808990"/>
            <a:ext cx="4572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观察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3016" name="文本框 43015"/>
          <p:cNvSpPr txBox="1"/>
          <p:nvPr/>
        </p:nvSpPr>
        <p:spPr>
          <a:xfrm>
            <a:off x="3602990" y="2196465"/>
            <a:ext cx="1008063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心得，收获</a:t>
            </a:r>
            <a:endParaRPr lang="zh-CN" altLang="en-US" sz="20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3017" name="文本框 43016"/>
          <p:cNvSpPr txBox="1"/>
          <p:nvPr/>
        </p:nvSpPr>
        <p:spPr>
          <a:xfrm>
            <a:off x="4800600" y="2196465"/>
            <a:ext cx="4572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因为</a:t>
            </a:r>
            <a:endParaRPr lang="zh-CN" altLang="en-US" sz="20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3020" name="文本框 43019"/>
          <p:cNvSpPr txBox="1"/>
          <p:nvPr/>
        </p:nvSpPr>
        <p:spPr>
          <a:xfrm>
            <a:off x="2819400" y="3581400"/>
            <a:ext cx="533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且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3022" name="文本框 43021"/>
          <p:cNvSpPr txBox="1"/>
          <p:nvPr/>
        </p:nvSpPr>
        <p:spPr>
          <a:xfrm>
            <a:off x="2337753" y="5013960"/>
            <a:ext cx="8382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奇异雄伟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3023" name="文本框 43022"/>
          <p:cNvSpPr txBox="1"/>
          <p:nvPr/>
        </p:nvSpPr>
        <p:spPr>
          <a:xfrm>
            <a:off x="4800600" y="5013960"/>
            <a:ext cx="1526540" cy="8229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不同寻常的景象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3024" name="文本框 43023"/>
          <p:cNvSpPr txBox="1"/>
          <p:nvPr/>
        </p:nvSpPr>
        <p:spPr>
          <a:xfrm>
            <a:off x="7554595" y="5013960"/>
            <a:ext cx="14478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险阻僻远的地方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4305" y="3581400"/>
            <a:ext cx="1008063" cy="70104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到达的人</a:t>
            </a:r>
            <a:endParaRPr lang="zh-CN" altLang="en-US" sz="20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ldLvl="0" animBg="1"/>
      <p:bldP spid="43015" grpId="0" bldLvl="0" animBg="1"/>
      <p:bldP spid="43016" grpId="0" bldLvl="0" animBg="1"/>
      <p:bldP spid="43017" grpId="0" bldLvl="0" animBg="1"/>
      <p:bldP spid="43020" grpId="0" bldLvl="0" animBg="1"/>
      <p:bldP spid="43022" grpId="0" bldLvl="0" animBg="1"/>
      <p:bldP spid="43023" grpId="0" bldLvl="0" animBg="1"/>
      <p:bldP spid="43024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4034" name="文本框 44033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endParaRPr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10160" y="301625"/>
            <a:ext cx="9545955" cy="6431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有志矣，</a:t>
            </a:r>
            <a:r>
              <a:rPr lang="zh-CN" altLang="en-US" sz="3200" b="1" i="1" u="sng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不随以止也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，然力不足者亦不能至也。有</a:t>
            </a:r>
            <a:endParaRPr lang="zh-CN" altLang="en-US" sz="32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志与力，</a:t>
            </a:r>
            <a:r>
              <a:rPr lang="zh-CN" altLang="en-US" sz="3200" b="1" i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而又不随以怠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，至于幽暗昏惑，而无物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之，亦不能至也。然力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足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以至焉，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人为可讥，</a:t>
            </a:r>
            <a:endParaRPr lang="zh-CN" altLang="en-US" sz="32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而在己为有悔；尽吾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志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也，而不能至者，可以无悔</a:t>
            </a:r>
            <a:endParaRPr lang="zh-CN" altLang="en-US" sz="32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矣，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孰能讥之乎？此予之所得也！ </a:t>
            </a:r>
            <a:endParaRPr lang="zh-CN" altLang="en-US" sz="32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7" name="文本框 44036"/>
          <p:cNvSpPr txBox="1"/>
          <p:nvPr/>
        </p:nvSpPr>
        <p:spPr>
          <a:xfrm>
            <a:off x="10160" y="3945890"/>
            <a:ext cx="9906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帮助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4038" name="文本框 44037"/>
          <p:cNvSpPr txBox="1"/>
          <p:nvPr/>
        </p:nvSpPr>
        <p:spPr>
          <a:xfrm>
            <a:off x="4364355" y="3794125"/>
            <a:ext cx="8382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足够用来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4039" name="文本框 44038"/>
          <p:cNvSpPr txBox="1"/>
          <p:nvPr/>
        </p:nvSpPr>
        <p:spPr>
          <a:xfrm>
            <a:off x="6577965" y="3945890"/>
            <a:ext cx="533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在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4040" name="文本框 44039"/>
          <p:cNvSpPr txBox="1"/>
          <p:nvPr/>
        </p:nvSpPr>
        <p:spPr>
          <a:xfrm>
            <a:off x="3321368" y="5184775"/>
            <a:ext cx="2209800" cy="8229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志向，这里引申为主观努力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4041" name="文本框 44040"/>
          <p:cNvSpPr txBox="1"/>
          <p:nvPr/>
        </p:nvSpPr>
        <p:spPr>
          <a:xfrm>
            <a:off x="800418" y="5687695"/>
            <a:ext cx="10668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难道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87260" y="2497455"/>
            <a:ext cx="1821815" cy="5181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用来，拿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bldLvl="0" animBg="1"/>
      <p:bldP spid="44038" grpId="0" bldLvl="0" animBg="1"/>
      <p:bldP spid="44039" grpId="0" bldLvl="0" animBg="1"/>
      <p:bldP spid="44040" grpId="0" bldLvl="0" animBg="1"/>
      <p:bldP spid="44041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5059" name="文本框 45058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endParaRPr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1" name="矩形 45060"/>
          <p:cNvSpPr/>
          <p:nvPr/>
        </p:nvSpPr>
        <p:spPr>
          <a:xfrm>
            <a:off x="276225" y="1475740"/>
            <a:ext cx="8591550" cy="4848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>
              <a:lnSpc>
                <a:spcPct val="90000"/>
              </a:lnSpc>
              <a:spcBef>
                <a:spcPct val="20000"/>
              </a:spcBef>
            </a:pPr>
            <a:endParaRPr lang="zh-CN" altLang="en-US" sz="2800" b="1">
              <a:solidFill>
                <a:schemeClr val="tx1"/>
              </a:solidFill>
              <a:latin typeface="STXinwei" pitchFamily="2" charset="-122"/>
              <a:ea typeface="STXinwei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sz="2800" b="1">
              <a:solidFill>
                <a:schemeClr val="tx1"/>
              </a:solidFill>
              <a:latin typeface="STXinwei" pitchFamily="2" charset="-122"/>
              <a:ea typeface="STXinwei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chemeClr val="tx1"/>
                </a:solidFill>
                <a:latin typeface="STXinwei" pitchFamily="2" charset="-122"/>
                <a:ea typeface="STXinwei" pitchFamily="2" charset="-122"/>
              </a:rPr>
              <a:t>非常：</a:t>
            </a:r>
            <a:endParaRPr lang="zh-CN" altLang="en-US" sz="2800" b="1">
              <a:solidFill>
                <a:schemeClr val="tx1"/>
              </a:solidFill>
              <a:latin typeface="STXinwei" pitchFamily="2" charset="-122"/>
              <a:ea typeface="STXinwei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sz="2800" b="1">
              <a:solidFill>
                <a:schemeClr val="tx1"/>
              </a:solidFill>
              <a:latin typeface="STXinwei" pitchFamily="2" charset="-122"/>
              <a:ea typeface="STXinwei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chemeClr val="tx1"/>
                </a:solidFill>
                <a:latin typeface="STXinwei" pitchFamily="2" charset="-122"/>
                <a:ea typeface="STXinwei" pitchFamily="2" charset="-122"/>
              </a:rPr>
              <a:t>至于：</a:t>
            </a:r>
            <a:endParaRPr lang="zh-CN" altLang="en-US" sz="2800" b="1">
              <a:solidFill>
                <a:schemeClr val="tx1"/>
              </a:solidFill>
              <a:latin typeface="STXinwei" pitchFamily="2" charset="-122"/>
              <a:ea typeface="STXinwei" pitchFamily="2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</a:pPr>
            <a:endParaRPr lang="zh-CN" altLang="en-US" sz="2800" b="1">
              <a:solidFill>
                <a:schemeClr val="tx1"/>
              </a:solidFill>
              <a:latin typeface="STXinwei" pitchFamily="2" charset="-122"/>
              <a:ea typeface="STXinwei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endParaRPr lang="zh-CN" altLang="en-US" sz="2800" b="1">
              <a:solidFill>
                <a:schemeClr val="tx1"/>
              </a:solidFill>
              <a:latin typeface="STXinwei" pitchFamily="2" charset="-122"/>
              <a:ea typeface="STXinwei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chemeClr val="tx1"/>
                </a:solidFill>
                <a:latin typeface="STXinwei" pitchFamily="2" charset="-122"/>
                <a:ea typeface="STXinwei" pitchFamily="2" charset="-122"/>
              </a:rPr>
              <a:t>十一：</a:t>
            </a:r>
            <a:endParaRPr lang="zh-CN" altLang="en-US" sz="2800" b="1">
              <a:solidFill>
                <a:schemeClr val="tx1"/>
              </a:solidFill>
              <a:latin typeface="STXinwei" pitchFamily="2" charset="-122"/>
              <a:ea typeface="STXinwei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sz="2800" b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5062" name="文本框 45061"/>
          <p:cNvSpPr txBox="1"/>
          <p:nvPr/>
        </p:nvSpPr>
        <p:spPr>
          <a:xfrm>
            <a:off x="1932940" y="2496185"/>
            <a:ext cx="6629400" cy="1121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古：不同寻常。今：程度副词，很，十分。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065" name="文本框 45064"/>
          <p:cNvSpPr txBox="1"/>
          <p:nvPr/>
        </p:nvSpPr>
        <p:spPr>
          <a:xfrm>
            <a:off x="1932940" y="3305175"/>
            <a:ext cx="6553200" cy="949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古：到达。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今：表示另提一事的连词。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843" name="矩形 35842"/>
          <p:cNvSpPr/>
          <p:nvPr/>
        </p:nvSpPr>
        <p:spPr>
          <a:xfrm>
            <a:off x="2713673" y="988695"/>
            <a:ext cx="6465887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4000" b="1" dirty="0">
                <a:solidFill>
                  <a:srgbClr val="800000"/>
                </a:solidFill>
                <a:latin typeface="楷体" panose="02010609060101010101" charset="-122"/>
                <a:ea typeface="楷体" panose="02010609060101010101" charset="-122"/>
              </a:rPr>
              <a:t>古今异义</a:t>
            </a:r>
            <a:endParaRPr lang="zh-CN" altLang="en-US" sz="4000" b="1" dirty="0">
              <a:solidFill>
                <a:srgbClr val="8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9140" y="4518025"/>
            <a:ext cx="6553200" cy="949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古：十分之一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今：数词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bldLvl="0" animBg="1"/>
      <p:bldP spid="45062" grpId="0"/>
      <p:bldP spid="45065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2" name="矩形 35841"/>
          <p:cNvSpPr/>
          <p:nvPr/>
        </p:nvSpPr>
        <p:spPr>
          <a:xfrm>
            <a:off x="747713" y="1493838"/>
            <a:ext cx="5219700" cy="4251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  <a:buClrTx/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往往有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得</a:t>
            </a:r>
            <a:endParaRPr lang="zh-CN" altLang="en-US" sz="30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Tx/>
            </a:pP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其求思之深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而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无不在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Tx/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夷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近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…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险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远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Tx/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古人之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观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于天地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Tx/>
            </a:pP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非常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观</a:t>
            </a:r>
            <a:endParaRPr lang="zh-CN" altLang="en-US" sz="30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Tx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常在于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险远</a:t>
            </a:r>
            <a:endParaRPr lang="zh-CN" altLang="en-US" sz="30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Tx/>
            </a:pP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至于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幽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暗昏惑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而无物以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相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之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843" name="矩形 35842"/>
          <p:cNvSpPr/>
          <p:nvPr/>
        </p:nvSpPr>
        <p:spPr>
          <a:xfrm>
            <a:off x="5967413" y="571500"/>
            <a:ext cx="6465887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4000" b="1" dirty="0">
                <a:solidFill>
                  <a:srgbClr val="800000"/>
                </a:solidFill>
                <a:latin typeface="楷体" panose="02010609060101010101" charset="-122"/>
                <a:ea typeface="楷体" panose="02010609060101010101" charset="-122"/>
              </a:rPr>
              <a:t>重点词句</a:t>
            </a:r>
            <a:endParaRPr lang="zh-CN" altLang="en-US" sz="4000" b="1" dirty="0">
              <a:solidFill>
                <a:srgbClr val="8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2727325" y="1628775"/>
            <a:ext cx="43195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心得，收获，名词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35845" name="矩形 35844"/>
          <p:cNvSpPr/>
          <p:nvPr/>
        </p:nvSpPr>
        <p:spPr>
          <a:xfrm>
            <a:off x="4976813" y="2249488"/>
            <a:ext cx="38703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因为 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49" charset="-122"/>
              </a:rPr>
              <a:t>/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并且，连词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35846" name="矩形 35845"/>
          <p:cNvSpPr/>
          <p:nvPr/>
        </p:nvSpPr>
        <p:spPr>
          <a:xfrm>
            <a:off x="3805238" y="2835275"/>
            <a:ext cx="431958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而且，表并列，连词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35847" name="矩形 35846"/>
          <p:cNvSpPr/>
          <p:nvPr/>
        </p:nvSpPr>
        <p:spPr>
          <a:xfrm>
            <a:off x="3806825" y="3419475"/>
            <a:ext cx="43195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观察，动词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35848" name="矩形 35847"/>
          <p:cNvSpPr/>
          <p:nvPr/>
        </p:nvSpPr>
        <p:spPr>
          <a:xfrm>
            <a:off x="2681288" y="4005263"/>
            <a:ext cx="431958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不平常 </a:t>
            </a:r>
            <a:r>
              <a:rPr lang="en-US" altLang="zh-CN" sz="3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en-US" altLang="zh-CN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景观，名词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9" name="矩形 35848"/>
          <p:cNvSpPr/>
          <p:nvPr/>
        </p:nvSpPr>
        <p:spPr>
          <a:xfrm>
            <a:off x="5741988" y="5219700"/>
            <a:ext cx="29686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到达 </a:t>
            </a:r>
            <a:r>
              <a:rPr lang="en-US" altLang="zh-CN" sz="3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en-US" altLang="zh-CN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帮助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50" name="矩形 35849"/>
          <p:cNvSpPr/>
          <p:nvPr/>
        </p:nvSpPr>
        <p:spPr>
          <a:xfrm>
            <a:off x="3087688" y="4598988"/>
            <a:ext cx="50831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形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→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名，</a:t>
            </a: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危险遥远的地方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42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842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842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842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3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842">
                                            <p:txEl>
                                              <p:charRg st="37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4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842">
                                            <p:txEl>
                                              <p:charRg st="43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  <p:bldP spid="35846" grpId="0"/>
      <p:bldP spid="35847" grpId="0"/>
      <p:bldP spid="35848" grpId="0"/>
      <p:bldP spid="35849" grpId="0"/>
      <p:bldP spid="3585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425450" y="3743325"/>
            <a:ext cx="8289925" cy="279082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67" name="矩形 36866"/>
          <p:cNvSpPr/>
          <p:nvPr/>
        </p:nvSpPr>
        <p:spPr>
          <a:xfrm>
            <a:off x="836613" y="1449388"/>
            <a:ext cx="7785100" cy="4846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  <a:buClrTx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至于</a:t>
            </a:r>
            <a:r>
              <a:rPr lang="zh-CN" altLang="en-US" sz="3000" b="1" dirty="0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</a:rPr>
              <a:t>幽暗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昏惑</a:t>
            </a:r>
            <a:endParaRPr lang="zh-CN" altLang="en-US" sz="30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Tx/>
            </a:pP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于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人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可讥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Tx/>
            </a:pP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其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孰能讥之乎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Tx/>
            </a:pPr>
            <a:endParaRPr lang="zh-CN" altLang="en-US" sz="3000" b="1" dirty="0">
              <a:solidFill>
                <a:schemeClr val="bg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Tx/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古人之观于天地、山川、草木、鱼虫、鸟兽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Tx/>
            </a:pP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不随以止也 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30000"/>
              </a:lnSpc>
              <a:buClrTx/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此余之所得也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68" name="矩形 36867"/>
          <p:cNvSpPr/>
          <p:nvPr/>
        </p:nvSpPr>
        <p:spPr>
          <a:xfrm>
            <a:off x="3536950" y="1584325"/>
            <a:ext cx="50831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形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→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名，</a:t>
            </a: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让人迷惑的地方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69" name="矩形 36868"/>
          <p:cNvSpPr/>
          <p:nvPr/>
        </p:nvSpPr>
        <p:spPr>
          <a:xfrm>
            <a:off x="3538538" y="2789238"/>
            <a:ext cx="50831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难道，副词，表反问语气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5971223" y="531495"/>
            <a:ext cx="6465887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4000" b="1" dirty="0">
                <a:solidFill>
                  <a:srgbClr val="800000"/>
                </a:solidFill>
                <a:latin typeface="楷体" panose="02010609060101010101" charset="-122"/>
                <a:ea typeface="楷体" panose="02010609060101010101" charset="-122"/>
              </a:rPr>
              <a:t>重点词句</a:t>
            </a:r>
            <a:endParaRPr lang="zh-CN" altLang="en-US" sz="4000" b="1" dirty="0">
              <a:solidFill>
                <a:srgbClr val="8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71" name="矩形 36870"/>
          <p:cNvSpPr/>
          <p:nvPr/>
        </p:nvSpPr>
        <p:spPr>
          <a:xfrm>
            <a:off x="3176588" y="2205038"/>
            <a:ext cx="50831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对于 </a:t>
            </a:r>
            <a:r>
              <a:rPr lang="en-US" altLang="zh-CN" sz="3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/ </a:t>
            </a: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是，算得上，动词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3" name="矩形 36872"/>
          <p:cNvSpPr/>
          <p:nvPr/>
        </p:nvSpPr>
        <p:spPr>
          <a:xfrm>
            <a:off x="4841875" y="4554538"/>
            <a:ext cx="32400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介词结构后置句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4" name="矩形 36873"/>
          <p:cNvSpPr/>
          <p:nvPr/>
        </p:nvSpPr>
        <p:spPr>
          <a:xfrm>
            <a:off x="3041650" y="5175250"/>
            <a:ext cx="549116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不随（之）以止也。省略句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5" name="矩形 36874"/>
          <p:cNvSpPr/>
          <p:nvPr/>
        </p:nvSpPr>
        <p:spPr>
          <a:xfrm>
            <a:off x="3492500" y="5759450"/>
            <a:ext cx="32400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rPr>
              <a:t>判断句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7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867">
                                            <p:txEl>
                                              <p:charRg st="7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867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67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867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4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867">
                                            <p:txEl>
                                              <p:charRg st="4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67">
                                            <p:txEl>
                                              <p:charRg st="4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4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867">
                                            <p:txEl>
                                              <p:charRg st="4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867">
                                            <p:txEl>
                                              <p:charRg st="4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1" grpId="0"/>
      <p:bldP spid="36873" grpId="0"/>
      <p:bldP spid="36874" grpId="0"/>
      <p:bldP spid="3687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37889"/>
          <p:cNvSpPr/>
          <p:nvPr/>
        </p:nvSpPr>
        <p:spPr>
          <a:xfrm>
            <a:off x="746125" y="863600"/>
            <a:ext cx="7740650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en-US" altLang="zh-CN" sz="3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于是我有所感慨。古人观察天地、山川、草木、虫鱼、鸟兽，往往有所得益，是因为他们探究、思考深邃而且广泛。平坦而又近的地方，前来游览的人便多；危险而又远的地方，前来游览的人便少。但是世上奇妙雄伟、珍异奇特、非同寻常的景观，常常在那险阻、僻远，少有人至的地方，所以，不是有意志的人是不能到达的。（虽然）有了志气，也不盲从别人而停止，但体力不足的，</a:t>
            </a:r>
            <a:endParaRPr lang="zh-CN" altLang="en-US" sz="30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1" name="矩形 37890"/>
          <p:cNvSpPr/>
          <p:nvPr/>
        </p:nvSpPr>
        <p:spPr>
          <a:xfrm>
            <a:off x="476250" y="549275"/>
            <a:ext cx="8189913" cy="5759450"/>
          </a:xfrm>
          <a:prstGeom prst="rect">
            <a:avLst/>
          </a:prstGeom>
          <a:noFill/>
          <a:ln w="57150" cap="flat" cmpd="thickThin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38913"/>
          <p:cNvSpPr/>
          <p:nvPr/>
        </p:nvSpPr>
        <p:spPr>
          <a:xfrm>
            <a:off x="792163" y="819150"/>
            <a:ext cx="7666037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也不能到达。有了志气与体力，也不盲从别人、有所懈怠，但到了那幽深昏暗、令人迷乱的地方却没有必要的物件来支持，也不能到达。可是，力量足以达到目的（而未能达到），在别人（看来）是可以讥笑的，在自己来说也是有所悔恨的；尽了自己的主观努力而未能达到，便可以无所悔恨，这难道谁还能讥笑吗？这就是我这次游山的收获。 </a:t>
            </a:r>
            <a:b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30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15" name="矩形 38914"/>
          <p:cNvSpPr/>
          <p:nvPr/>
        </p:nvSpPr>
        <p:spPr>
          <a:xfrm>
            <a:off x="476250" y="549275"/>
            <a:ext cx="8189913" cy="5759450"/>
          </a:xfrm>
          <a:prstGeom prst="rect">
            <a:avLst/>
          </a:prstGeom>
          <a:noFill/>
          <a:ln w="57150" cap="flat" cmpd="thickThin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+mn-ea"/>
              </a:rPr>
              <a:t>第三课时</a:t>
            </a:r>
            <a:endParaRPr lang="en-US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91765" y="906780"/>
            <a:ext cx="1188720" cy="5334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游褒禅山记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75760" y="4029710"/>
            <a:ext cx="792480" cy="30156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王安石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游褒禅山记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91765" y="5260975"/>
            <a:ext cx="1489075" cy="13493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2616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每日积累</a:t>
            </a:r>
            <a:r>
              <a:rPr lang="en-US" altLang="zh-CN"/>
              <a:t>^_^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6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改弦易辙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46081" descr="湖畔柳"/>
          <p:cNvPicPr>
            <a:picLocks noChangeAspect="1"/>
          </p:cNvPicPr>
          <p:nvPr/>
        </p:nvPicPr>
        <p:blipFill>
          <a:blip r:embed="rId1">
            <a:lum contrast="-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矩形 46082"/>
          <p:cNvSpPr/>
          <p:nvPr/>
        </p:nvSpPr>
        <p:spPr>
          <a:xfrm>
            <a:off x="1106488" y="1465263"/>
            <a:ext cx="7065962" cy="187452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、从“求思之深而无不在（心）”导出立志的重要性；</a:t>
            </a:r>
            <a:endParaRPr lang="zh-CN" altLang="en-US" sz="3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、阐述“尽吾志”的观点。</a:t>
            </a:r>
            <a:endParaRPr lang="zh-CN" altLang="en-US" sz="3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084" name="矩形 46083"/>
          <p:cNvSpPr/>
          <p:nvPr/>
        </p:nvSpPr>
        <p:spPr>
          <a:xfrm>
            <a:off x="323850" y="404813"/>
            <a:ext cx="8172450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800000"/>
                </a:solidFill>
                <a:latin typeface="Times New Roman" panose="02020603050405020304" pitchFamily="2" charset="0"/>
                <a:ea typeface="STXinwei" pitchFamily="2" charset="-122"/>
              </a:rPr>
              <a:t>第三段：写游华山洞的心得 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2" charset="0"/>
              <a:ea typeface="STXinwei" pitchFamily="2" charset="-122"/>
            </a:endParaRPr>
          </a:p>
        </p:txBody>
      </p:sp>
      <p:sp>
        <p:nvSpPr>
          <p:cNvPr id="46085" name="左大括号 46084"/>
          <p:cNvSpPr/>
          <p:nvPr/>
        </p:nvSpPr>
        <p:spPr>
          <a:xfrm>
            <a:off x="2306638" y="3959225"/>
            <a:ext cx="182562" cy="1395413"/>
          </a:xfrm>
          <a:prstGeom prst="leftBrace">
            <a:avLst>
              <a:gd name="adj1" fmla="val 63695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sz="3000" b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6" name="矩形 46085"/>
          <p:cNvSpPr/>
          <p:nvPr/>
        </p:nvSpPr>
        <p:spPr>
          <a:xfrm>
            <a:off x="2487613" y="3735388"/>
            <a:ext cx="39624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古人求思之深 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7" name="矩形 46086"/>
          <p:cNvSpPr/>
          <p:nvPr/>
        </p:nvSpPr>
        <p:spPr>
          <a:xfrm>
            <a:off x="2506663" y="4940300"/>
            <a:ext cx="28606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奇观常在险远 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8" name="左大括号 46087"/>
          <p:cNvSpPr/>
          <p:nvPr/>
        </p:nvSpPr>
        <p:spPr>
          <a:xfrm>
            <a:off x="5006975" y="4410075"/>
            <a:ext cx="179388" cy="1665288"/>
          </a:xfrm>
          <a:prstGeom prst="leftBrace">
            <a:avLst>
              <a:gd name="adj1" fmla="val 77359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sz="3000" b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9" name="矩形 46088"/>
          <p:cNvSpPr/>
          <p:nvPr/>
        </p:nvSpPr>
        <p:spPr>
          <a:xfrm>
            <a:off x="5232400" y="4221163"/>
            <a:ext cx="14890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有志 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90" name="矩形 46089"/>
          <p:cNvSpPr/>
          <p:nvPr/>
        </p:nvSpPr>
        <p:spPr>
          <a:xfrm>
            <a:off x="5235575" y="4905375"/>
            <a:ext cx="13081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有力 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91" name="矩形 46090"/>
          <p:cNvSpPr/>
          <p:nvPr/>
        </p:nvSpPr>
        <p:spPr>
          <a:xfrm>
            <a:off x="5264150" y="5580063"/>
            <a:ext cx="17272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有物</a:t>
            </a:r>
            <a:r>
              <a:rPr lang="zh-CN" altLang="en-US" sz="3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92" name="左大括号 46091"/>
          <p:cNvSpPr/>
          <p:nvPr/>
        </p:nvSpPr>
        <p:spPr>
          <a:xfrm flipH="1">
            <a:off x="6267450" y="4410075"/>
            <a:ext cx="225425" cy="1628775"/>
          </a:xfrm>
          <a:prstGeom prst="leftBrace">
            <a:avLst>
              <a:gd name="adj1" fmla="val 60211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sz="3000" b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93" name="矩形 46092"/>
          <p:cNvSpPr/>
          <p:nvPr/>
        </p:nvSpPr>
        <p:spPr>
          <a:xfrm>
            <a:off x="6537325" y="4770438"/>
            <a:ext cx="1905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尽吾志 无悔矣</a:t>
            </a:r>
            <a:endParaRPr lang="zh-CN" altLang="en-US" sz="3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094" name="文本框 46093"/>
          <p:cNvSpPr txBox="1"/>
          <p:nvPr/>
        </p:nvSpPr>
        <p:spPr>
          <a:xfrm>
            <a:off x="1273175" y="4168775"/>
            <a:ext cx="12144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余之所得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95" name="文本框 46094"/>
          <p:cNvSpPr txBox="1"/>
          <p:nvPr/>
        </p:nvSpPr>
        <p:spPr>
          <a:xfrm>
            <a:off x="5921375" y="503238"/>
            <a:ext cx="29257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议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3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bldLvl="0" animBg="1"/>
      <p:bldP spid="46086" grpId="0"/>
      <p:bldP spid="46087" grpId="0"/>
      <p:bldP spid="46088" grpId="0" bldLvl="0" animBg="1"/>
      <p:bldP spid="46089" grpId="0"/>
      <p:bldP spid="46090" grpId="0"/>
      <p:bldP spid="46091" grpId="0"/>
      <p:bldP spid="46092" grpId="0" bldLvl="0" animBg="1"/>
      <p:bldP spid="46093" grpId="0"/>
      <p:bldP spid="46094" grpId="0"/>
      <p:bldP spid="4609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37889"/>
          <p:cNvSpPr/>
          <p:nvPr/>
        </p:nvSpPr>
        <p:spPr>
          <a:xfrm>
            <a:off x="746125" y="863600"/>
            <a:ext cx="7740650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en-US" altLang="zh-CN" sz="3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于是我有所感慨。古人观察天地、山川、草木、虫鱼、鸟兽，往往有所得益，是因为他们探究、思考深邃而且广泛。平坦而又近的地方，前来游览的人便多；危险而又远的地方，前来游览的人便少。但是世上奇妙雄伟、珍异奇特、非同寻常的景观，常常在那险阻、僻远，少有人至的地方，所以，不是有意志的人是不能到达的。（虽然）有了志气，也不盲从别人而停止，但体力不足的，</a:t>
            </a:r>
            <a:endParaRPr lang="zh-CN" altLang="en-US" sz="30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1" name="矩形 37890"/>
          <p:cNvSpPr/>
          <p:nvPr/>
        </p:nvSpPr>
        <p:spPr>
          <a:xfrm>
            <a:off x="476250" y="549275"/>
            <a:ext cx="8189913" cy="5759450"/>
          </a:xfrm>
          <a:prstGeom prst="rect">
            <a:avLst/>
          </a:prstGeom>
          <a:noFill/>
          <a:ln w="57150" cap="flat" cmpd="thickThin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38913"/>
          <p:cNvSpPr/>
          <p:nvPr/>
        </p:nvSpPr>
        <p:spPr>
          <a:xfrm>
            <a:off x="792163" y="819150"/>
            <a:ext cx="7666037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也不能到达。有了志气与体力，也不盲从别人、有所懈怠，但到了那幽深昏暗、令人迷乱的地方却没有必要的物件来支持，也不能到达。可是，力量足以达到目的（而未能达到），在别人（看来）是可以讥笑的，在自己来说也是有所悔恨的；尽了自己的主观努力而未能达到，便可以无所悔恨，这难道谁还能讥笑吗？这就是我这次游山的收获。 </a:t>
            </a:r>
            <a:br>
              <a:rPr lang="zh-CN" altLang="en-US" sz="3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30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15" name="矩形 38914"/>
          <p:cNvSpPr/>
          <p:nvPr/>
        </p:nvSpPr>
        <p:spPr>
          <a:xfrm>
            <a:off x="476250" y="549275"/>
            <a:ext cx="8189913" cy="5759450"/>
          </a:xfrm>
          <a:prstGeom prst="rect">
            <a:avLst/>
          </a:prstGeom>
          <a:noFill/>
          <a:ln w="57150" cap="flat" cmpd="thickThin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8130" name="文本框 48129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endParaRPr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1" name="文本框 48130"/>
          <p:cNvSpPr txBox="1"/>
          <p:nvPr/>
        </p:nvSpPr>
        <p:spPr>
          <a:xfrm>
            <a:off x="-36195" y="838835"/>
            <a:ext cx="9217025" cy="4053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仆碑，又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以悲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夫古书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不存，后世之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谬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莫能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者，何可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胜道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也哉！</a:t>
            </a:r>
            <a:r>
              <a:rPr lang="zh-CN" altLang="en-US" sz="3200" b="1" i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</a:t>
            </a:r>
            <a:r>
              <a:rPr lang="zh-CN" altLang="en-US" sz="3200" b="1" i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所以学者</a:t>
            </a:r>
            <a:r>
              <a:rPr lang="zh-CN" altLang="en-US" sz="3200" b="1" i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不可以不深</a:t>
            </a:r>
            <a:endParaRPr lang="zh-CN" altLang="en-US" sz="3200" b="1" i="1" u="sng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 i="1" u="sng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i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思而</a:t>
            </a:r>
            <a:r>
              <a:rPr lang="zh-CN" altLang="en-US" sz="3200" b="1" i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慎取</a:t>
            </a:r>
            <a:r>
              <a:rPr lang="zh-CN" altLang="en-US" sz="3200" b="1" i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之也。</a:t>
            </a:r>
            <a:endParaRPr lang="zh-CN" altLang="en-US" sz="3200" b="1" i="1" u="sng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 i="1" u="sng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2" name="文本框 48131"/>
          <p:cNvSpPr txBox="1"/>
          <p:nvPr/>
        </p:nvSpPr>
        <p:spPr>
          <a:xfrm>
            <a:off x="377190" y="1581150"/>
            <a:ext cx="9906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对于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133" name="文本框 48132"/>
          <p:cNvSpPr txBox="1"/>
          <p:nvPr/>
        </p:nvSpPr>
        <p:spPr>
          <a:xfrm>
            <a:off x="2167890" y="1595755"/>
            <a:ext cx="6096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因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2705100" y="1595755"/>
            <a:ext cx="914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感叹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4114800" y="1595755"/>
            <a:ext cx="914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取独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136" name="文本框 48135"/>
          <p:cNvSpPr txBox="1"/>
          <p:nvPr/>
        </p:nvSpPr>
        <p:spPr>
          <a:xfrm>
            <a:off x="7467600" y="1454150"/>
            <a:ext cx="1928813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动作名，流传的文字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137" name="文本框 48136"/>
          <p:cNvSpPr txBox="1"/>
          <p:nvPr/>
        </p:nvSpPr>
        <p:spPr>
          <a:xfrm>
            <a:off x="220663" y="3117850"/>
            <a:ext cx="2484437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名作动，说清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138" name="文本框 48137"/>
          <p:cNvSpPr txBox="1"/>
          <p:nvPr/>
        </p:nvSpPr>
        <p:spPr>
          <a:xfrm>
            <a:off x="2895600" y="3117850"/>
            <a:ext cx="533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尽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139" name="文本框 48138"/>
          <p:cNvSpPr txBox="1"/>
          <p:nvPr/>
        </p:nvSpPr>
        <p:spPr>
          <a:xfrm>
            <a:off x="3429000" y="3117850"/>
            <a:ext cx="533400" cy="5181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说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140" name="文本框 48139"/>
          <p:cNvSpPr txBox="1"/>
          <p:nvPr/>
        </p:nvSpPr>
        <p:spPr>
          <a:xfrm>
            <a:off x="4876800" y="3013075"/>
            <a:ext cx="11430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……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的缘故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141" name="文本框 48140"/>
          <p:cNvSpPr txBox="1"/>
          <p:nvPr/>
        </p:nvSpPr>
        <p:spPr>
          <a:xfrm>
            <a:off x="6019800" y="3013075"/>
            <a:ext cx="193675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古今异义，做学问的人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142" name="文本框 48141"/>
          <p:cNvSpPr txBox="1"/>
          <p:nvPr/>
        </p:nvSpPr>
        <p:spPr>
          <a:xfrm>
            <a:off x="816610" y="4424045"/>
            <a:ext cx="990600" cy="118872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谨慎地选择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143" name="文本框 48142"/>
          <p:cNvSpPr txBox="1"/>
          <p:nvPr/>
        </p:nvSpPr>
        <p:spPr>
          <a:xfrm>
            <a:off x="5380038" y="1397318"/>
            <a:ext cx="2087562" cy="94488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使动，使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弄错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ldLvl="0" animBg="1"/>
      <p:bldP spid="48133" grpId="0" bldLvl="0" animBg="1"/>
      <p:bldP spid="48134" grpId="0" bldLvl="0" animBg="1"/>
      <p:bldP spid="48135" grpId="0" bldLvl="0" animBg="1"/>
      <p:bldP spid="48136" grpId="0" bldLvl="0" animBg="1"/>
      <p:bldP spid="48137" grpId="0" bldLvl="0" animBg="1"/>
      <p:bldP spid="48138" grpId="0" bldLvl="0" animBg="1"/>
      <p:bldP spid="48139" grpId="0" bldLvl="0" animBg="1"/>
      <p:bldP spid="48140" grpId="0" bldLvl="0" animBg="1"/>
      <p:bldP spid="48141" grpId="0" bldLvl="0" animBg="1"/>
      <p:bldP spid="48142" grpId="0" bldLvl="0" animBg="1"/>
      <p:bldP spid="48143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9155" name="文本框 49154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endParaRPr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6" name="矩形 49155"/>
          <p:cNvSpPr/>
          <p:nvPr/>
        </p:nvSpPr>
        <p:spPr>
          <a:xfrm>
            <a:off x="4332605" y="283845"/>
            <a:ext cx="4968875" cy="1447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/>
            <a:r>
              <a:rPr lang="zh-CN" altLang="en-US" sz="54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重点字词</a:t>
            </a:r>
            <a:endParaRPr lang="zh-CN" altLang="en-US" sz="54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57" name="矩形 49156"/>
          <p:cNvSpPr/>
          <p:nvPr/>
        </p:nvSpPr>
        <p:spPr>
          <a:xfrm>
            <a:off x="457200" y="1600200"/>
            <a:ext cx="8305800" cy="47085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谬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传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所以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学者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58" name="文本框 49157"/>
          <p:cNvSpPr txBox="1"/>
          <p:nvPr/>
        </p:nvSpPr>
        <p:spPr>
          <a:xfrm>
            <a:off x="1981200" y="1600200"/>
            <a:ext cx="71628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弄错，使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错，形容词的使动用法。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59" name="文本框 49158"/>
          <p:cNvSpPr txBox="1"/>
          <p:nvPr/>
        </p:nvSpPr>
        <p:spPr>
          <a:xfrm>
            <a:off x="2057400" y="2346643"/>
            <a:ext cx="59436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动词作名词，流传的文字。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60" name="文本框 49159"/>
          <p:cNvSpPr txBox="1"/>
          <p:nvPr/>
        </p:nvSpPr>
        <p:spPr>
          <a:xfrm>
            <a:off x="2057400" y="2925763"/>
            <a:ext cx="59436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说清楚，名词作动词。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61" name="文本框 49160"/>
          <p:cNvSpPr txBox="1"/>
          <p:nvPr/>
        </p:nvSpPr>
        <p:spPr>
          <a:xfrm>
            <a:off x="2133600" y="3626485"/>
            <a:ext cx="6629400" cy="1127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的原因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400" b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62" name="文本框 49161"/>
          <p:cNvSpPr txBox="1"/>
          <p:nvPr/>
        </p:nvSpPr>
        <p:spPr>
          <a:xfrm>
            <a:off x="2133600" y="4265930"/>
            <a:ext cx="6172200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古：求学的人，读书人。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今：学术上有一定成就的人，有专门学问的人。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ldLvl="0" animBg="1"/>
      <p:bldP spid="49157" grpId="0" bldLvl="0" animBg="1"/>
      <p:bldP spid="49158" grpId="0"/>
      <p:bldP spid="49159" grpId="0"/>
      <p:bldP spid="49160" grpId="0"/>
      <p:bldP spid="49161" grpId="0"/>
      <p:bldP spid="4916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xfrm>
            <a:off x="1692275" y="188913"/>
            <a:ext cx="5329238" cy="1143000"/>
          </a:xfrm>
          <a:noFill/>
        </p:spPr>
        <p:txBody>
          <a:bodyPr anchor="ctr"/>
          <a:p>
            <a:r>
              <a:rPr lang="zh-CN" altLang="en-US" sz="6000" b="1"/>
              <a:t>第四自然段</a:t>
            </a:r>
            <a:endParaRPr lang="zh-CN" altLang="en-US" sz="6000" b="1"/>
          </a:p>
        </p:txBody>
      </p:sp>
      <p:sp>
        <p:nvSpPr>
          <p:cNvPr id="51203" name="矩形 51202"/>
          <p:cNvSpPr/>
          <p:nvPr/>
        </p:nvSpPr>
        <p:spPr>
          <a:xfrm>
            <a:off x="684213" y="1452563"/>
            <a:ext cx="7772400" cy="18970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sz="4400" b="1">
                <a:solidFill>
                  <a:srgbClr val="EB1A15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>
                <a:solidFill>
                  <a:srgbClr val="EB1A15"/>
                </a:solidFill>
                <a:latin typeface="楷体" panose="02010609060101010101" charset="-122"/>
                <a:ea typeface="楷体" panose="02010609060101010101" charset="-122"/>
              </a:rPr>
              <a:t>古书之不存”跟上文哪句话相照应？</a:t>
            </a:r>
            <a:endParaRPr lang="zh-CN" altLang="en-US" sz="3600" b="1">
              <a:solidFill>
                <a:srgbClr val="EB1A1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04" name="右箭头 51203"/>
          <p:cNvSpPr/>
          <p:nvPr/>
        </p:nvSpPr>
        <p:spPr>
          <a:xfrm>
            <a:off x="2438400" y="30480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05" name="矩形 51204"/>
          <p:cNvSpPr/>
          <p:nvPr/>
        </p:nvSpPr>
        <p:spPr>
          <a:xfrm>
            <a:off x="3635375" y="2708275"/>
            <a:ext cx="2714625" cy="64008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 i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其文漫灭”</a:t>
            </a:r>
            <a:endParaRPr lang="zh-CN" altLang="en-US" sz="3600" b="1" i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06" name="矩形 51205"/>
          <p:cNvSpPr/>
          <p:nvPr/>
        </p:nvSpPr>
        <p:spPr>
          <a:xfrm>
            <a:off x="684213" y="3644900"/>
            <a:ext cx="7850187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400" b="1">
                <a:solidFill>
                  <a:srgbClr val="EB1A15"/>
                </a:solidFill>
                <a:latin typeface="Times New Roman" panose="02020603050405020304" pitchFamily="2" charset="0"/>
                <a:ea typeface="LiSu" pitchFamily="1" charset="-122"/>
              </a:rPr>
              <a:t>“</a:t>
            </a:r>
            <a:r>
              <a:rPr lang="zh-CN" altLang="en-US" sz="4400" b="1">
                <a:solidFill>
                  <a:srgbClr val="EB1A15"/>
                </a:solidFill>
                <a:latin typeface="Times New Roman" panose="02020603050405020304" pitchFamily="2" charset="0"/>
                <a:ea typeface="LiSu" pitchFamily="1" charset="-122"/>
              </a:rPr>
              <a:t>后世之谬其传”又是跟哪句话相照应？</a:t>
            </a:r>
            <a:endParaRPr lang="zh-CN" altLang="en-US" sz="4400" b="1">
              <a:solidFill>
                <a:srgbClr val="EB1A15"/>
              </a:solidFill>
              <a:latin typeface="Times New Roman" panose="02020603050405020304" pitchFamily="2" charset="0"/>
              <a:ea typeface="LiSu" pitchFamily="1" charset="-122"/>
            </a:endParaRPr>
          </a:p>
        </p:txBody>
      </p:sp>
      <p:sp>
        <p:nvSpPr>
          <p:cNvPr id="51207" name="右箭头 51206"/>
          <p:cNvSpPr/>
          <p:nvPr/>
        </p:nvSpPr>
        <p:spPr>
          <a:xfrm>
            <a:off x="1692275" y="5223510"/>
            <a:ext cx="1209675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08" name="矩形 51207"/>
          <p:cNvSpPr/>
          <p:nvPr/>
        </p:nvSpPr>
        <p:spPr>
          <a:xfrm>
            <a:off x="3507105" y="4505325"/>
            <a:ext cx="4298950" cy="173736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今言‘华’如‘华实’之‘华’者，盖音谬也”。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ldLvl="0" animBg="1"/>
      <p:bldP spid="51203" grpId="0" bldLvl="0" animBg="1"/>
      <p:bldP spid="51205" grpId="0" bldLvl="0" animBg="1"/>
      <p:bldP spid="51206" grpId="0" bldLvl="0" animBg="1"/>
      <p:bldP spid="5120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图片 52225" descr="湖畔柳"/>
          <p:cNvPicPr>
            <a:picLocks noChangeAspect="1"/>
          </p:cNvPicPr>
          <p:nvPr/>
        </p:nvPicPr>
        <p:blipFill>
          <a:blip r:embed="rId1">
            <a:lum contrast="-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矩形 52226"/>
          <p:cNvSpPr/>
          <p:nvPr/>
        </p:nvSpPr>
        <p:spPr>
          <a:xfrm>
            <a:off x="881063" y="1314450"/>
            <a:ext cx="7245350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在本段中作者表达了怎样的观点？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这一观点是怎样演绎而来的？ 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228" name="矩形 52227"/>
          <p:cNvSpPr/>
          <p:nvPr/>
        </p:nvSpPr>
        <p:spPr>
          <a:xfrm>
            <a:off x="927100" y="3070225"/>
            <a:ext cx="650875" cy="13049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 algn="ctr"/>
            <a:r>
              <a:rPr lang="zh-CN" altLang="en-US" sz="3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仆 碑</a:t>
            </a:r>
            <a:endParaRPr lang="zh-CN" altLang="en-US" sz="3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229" name="矩形 52228"/>
          <p:cNvSpPr/>
          <p:nvPr/>
        </p:nvSpPr>
        <p:spPr>
          <a:xfrm>
            <a:off x="2082800" y="3070225"/>
            <a:ext cx="1724025" cy="5588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49" charset="-122"/>
              </a:rPr>
              <a:t>其文漫灭</a:t>
            </a:r>
            <a:endParaRPr lang="zh-CN" altLang="en-US" sz="3000" b="1">
              <a:solidFill>
                <a:srgbClr val="000000"/>
              </a:solidFill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52230" name="矩形 52229"/>
          <p:cNvSpPr/>
          <p:nvPr/>
        </p:nvSpPr>
        <p:spPr>
          <a:xfrm>
            <a:off x="2141538" y="4086225"/>
            <a:ext cx="1620837" cy="5588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/>
            <a:r>
              <a:rPr lang="zh-CN" altLang="en-US" sz="3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音  谬</a:t>
            </a:r>
            <a:endParaRPr lang="zh-CN" altLang="en-US" sz="3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231" name="矩形 52230"/>
          <p:cNvSpPr/>
          <p:nvPr/>
        </p:nvSpPr>
        <p:spPr>
          <a:xfrm>
            <a:off x="4618038" y="3070225"/>
            <a:ext cx="2106612" cy="5588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49" charset="-122"/>
              </a:rPr>
              <a:t>古书之不存</a:t>
            </a:r>
            <a:endParaRPr lang="zh-CN" altLang="en-US" sz="3000" b="1">
              <a:solidFill>
                <a:srgbClr val="000000"/>
              </a:solidFill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52232" name="矩形 52231"/>
          <p:cNvSpPr/>
          <p:nvPr/>
        </p:nvSpPr>
        <p:spPr>
          <a:xfrm>
            <a:off x="4618038" y="4086225"/>
            <a:ext cx="2106612" cy="5588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/>
            <a:r>
              <a:rPr lang="zh-CN" altLang="en-US" sz="3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谬 其 传</a:t>
            </a:r>
            <a:endParaRPr lang="zh-CN" altLang="en-US" sz="3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233" name="矩形 52232"/>
          <p:cNvSpPr/>
          <p:nvPr/>
        </p:nvSpPr>
        <p:spPr>
          <a:xfrm>
            <a:off x="7362825" y="3114675"/>
            <a:ext cx="990600" cy="14732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/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49" charset="-122"/>
              </a:rPr>
              <a:t>何可胜道也哉</a:t>
            </a:r>
            <a:endParaRPr lang="zh-CN" altLang="en-US" sz="3000" b="1">
              <a:solidFill>
                <a:srgbClr val="000000"/>
              </a:solidFill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52234" name="矩形 52233"/>
          <p:cNvSpPr/>
          <p:nvPr/>
        </p:nvSpPr>
        <p:spPr>
          <a:xfrm>
            <a:off x="1925638" y="5165725"/>
            <a:ext cx="6516687" cy="5588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/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49" charset="-122"/>
              </a:rPr>
              <a:t>观点：学者不可以不深思而慎取之也</a:t>
            </a:r>
            <a:endParaRPr lang="zh-CN" altLang="en-US" sz="3000" b="1">
              <a:solidFill>
                <a:srgbClr val="000000"/>
              </a:solidFill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52235" name="右箭头 52234"/>
          <p:cNvSpPr/>
          <p:nvPr/>
        </p:nvSpPr>
        <p:spPr>
          <a:xfrm>
            <a:off x="1692275" y="32051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6" name="右箭头 52235"/>
          <p:cNvSpPr/>
          <p:nvPr/>
        </p:nvSpPr>
        <p:spPr>
          <a:xfrm>
            <a:off x="4033838" y="32051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7" name="右箭头 52236"/>
          <p:cNvSpPr/>
          <p:nvPr/>
        </p:nvSpPr>
        <p:spPr>
          <a:xfrm rot="5400000">
            <a:off x="2771775" y="37004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8" name="右箭头 52237"/>
          <p:cNvSpPr/>
          <p:nvPr/>
        </p:nvSpPr>
        <p:spPr>
          <a:xfrm>
            <a:off x="4032250" y="41957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9" name="右箭头 52238"/>
          <p:cNvSpPr/>
          <p:nvPr/>
        </p:nvSpPr>
        <p:spPr>
          <a:xfrm>
            <a:off x="6869113" y="32051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40" name="右箭头 52239"/>
          <p:cNvSpPr/>
          <p:nvPr/>
        </p:nvSpPr>
        <p:spPr>
          <a:xfrm>
            <a:off x="6869113" y="41957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41" name="右箭头 52240"/>
          <p:cNvSpPr/>
          <p:nvPr/>
        </p:nvSpPr>
        <p:spPr>
          <a:xfrm rot="5400000">
            <a:off x="7723188" y="473551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52242" name="组合 52241"/>
          <p:cNvGrpSpPr/>
          <p:nvPr/>
        </p:nvGrpSpPr>
        <p:grpSpPr>
          <a:xfrm>
            <a:off x="701675" y="2798763"/>
            <a:ext cx="7831138" cy="3165475"/>
            <a:chOff x="0" y="0"/>
            <a:chExt cx="4933" cy="1994"/>
          </a:xfrm>
        </p:grpSpPr>
        <p:sp>
          <p:nvSpPr>
            <p:cNvPr id="52243" name="矩形 52242"/>
            <p:cNvSpPr/>
            <p:nvPr/>
          </p:nvSpPr>
          <p:spPr>
            <a:xfrm>
              <a:off x="0" y="1306"/>
              <a:ext cx="652" cy="688"/>
            </a:xfrm>
            <a:prstGeom prst="rect">
              <a:avLst/>
            </a:prstGeom>
            <a:solidFill>
              <a:srgbClr val="FFFF00"/>
            </a:solidFill>
            <a:ln w="254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lvl="0" algn="ctr"/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逻辑严密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2244" name="直接连接符 52243"/>
            <p:cNvSpPr/>
            <p:nvPr/>
          </p:nvSpPr>
          <p:spPr>
            <a:xfrm>
              <a:off x="652" y="1985"/>
              <a:ext cx="4281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45" name="直接连接符 52244"/>
            <p:cNvSpPr/>
            <p:nvPr/>
          </p:nvSpPr>
          <p:spPr>
            <a:xfrm>
              <a:off x="0" y="0"/>
              <a:ext cx="0" cy="1333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2246" name="矩形 52245"/>
          <p:cNvSpPr/>
          <p:nvPr/>
        </p:nvSpPr>
        <p:spPr>
          <a:xfrm>
            <a:off x="250825" y="404813"/>
            <a:ext cx="85328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800000"/>
                </a:solidFill>
                <a:latin typeface="Times New Roman" panose="02020603050405020304" pitchFamily="2" charset="0"/>
                <a:ea typeface="STXinwei" pitchFamily="2" charset="-122"/>
              </a:rPr>
              <a:t>第四段：写由仆碑而得的感悟 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2" charset="0"/>
              <a:ea typeface="STXinwei" pitchFamily="2" charset="-122"/>
            </a:endParaRPr>
          </a:p>
        </p:txBody>
      </p:sp>
      <p:sp>
        <p:nvSpPr>
          <p:cNvPr id="52247" name="文本框 52246"/>
          <p:cNvSpPr txBox="1"/>
          <p:nvPr/>
        </p:nvSpPr>
        <p:spPr>
          <a:xfrm>
            <a:off x="6146800" y="503238"/>
            <a:ext cx="29257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议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ldLvl="0" animBg="1"/>
      <p:bldP spid="52228" grpId="0" bldLvl="0" animBg="1"/>
      <p:bldP spid="52229" grpId="0" bldLvl="0" animBg="1"/>
      <p:bldP spid="52230" grpId="0" bldLvl="0" animBg="1"/>
      <p:bldP spid="52231" grpId="0" bldLvl="0" animBg="1"/>
      <p:bldP spid="52232" grpId="0" bldLvl="0" animBg="1"/>
      <p:bldP spid="52233" grpId="0" bldLvl="0" animBg="1"/>
      <p:bldP spid="52234" grpId="0" bldLvl="0" animBg="1"/>
      <p:bldP spid="5224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20" name="矩形 60419"/>
          <p:cNvSpPr/>
          <p:nvPr/>
        </p:nvSpPr>
        <p:spPr>
          <a:xfrm>
            <a:off x="476250" y="549275"/>
            <a:ext cx="8189913" cy="5759450"/>
          </a:xfrm>
          <a:prstGeom prst="rect">
            <a:avLst/>
          </a:prstGeom>
          <a:noFill/>
          <a:ln w="57150" cap="flat" cmpd="thickThin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1" name="矩形 60420"/>
          <p:cNvSpPr/>
          <p:nvPr/>
        </p:nvSpPr>
        <p:spPr>
          <a:xfrm>
            <a:off x="881063" y="954088"/>
            <a:ext cx="7424737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buClrTx/>
            </a:pPr>
            <a:r>
              <a:rPr lang="en-US" altLang="zh-CN" sz="3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我对于那座倒地的石碑，又感叹古代刻写的文献未能存留，后世讹传而无人弄清其真相的事，哪能说得完呢？这就是学者不可不深入思考而谨慎地援用资料的缘故。</a:t>
            </a:r>
            <a:endParaRPr lang="zh-CN" altLang="en-US" sz="30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8371" name="标题 58370"/>
          <p:cNvSpPr>
            <a:spLocks noGrp="1"/>
          </p:cNvSpPr>
          <p:nvPr>
            <p:ph type="title"/>
          </p:nvPr>
        </p:nvSpPr>
        <p:spPr>
          <a:xfrm>
            <a:off x="2484438" y="836613"/>
            <a:ext cx="3887787" cy="1143000"/>
          </a:xfrm>
          <a:noFill/>
          <a:ln>
            <a:solidFill>
              <a:schemeClr val="tx1"/>
            </a:solidFill>
            <a:miter/>
          </a:ln>
        </p:spPr>
        <p:txBody>
          <a:bodyPr anchor="ctr"/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梳理思路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372" name="文本占位符 58371"/>
          <p:cNvSpPr>
            <a:spLocks noGrp="1"/>
          </p:cNvSpPr>
          <p:nvPr>
            <p:ph type="body" idx="1"/>
          </p:nvPr>
        </p:nvSpPr>
        <p:spPr>
          <a:xfrm>
            <a:off x="684213" y="2636838"/>
            <a:ext cx="7704137" cy="3168650"/>
          </a:xfrm>
          <a:noFill/>
          <a:ln>
            <a:solidFill>
              <a:schemeClr val="tx1"/>
            </a:solidFill>
            <a:miter/>
          </a:ln>
        </p:spPr>
        <p:txBody>
          <a:bodyPr/>
          <a:p>
            <a:pPr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一（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）：记叙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游山经过。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二（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）：议论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游山心得。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三（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）：记叙的结尾，补叙同 游者的籍贯、姓名。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37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372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372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ldLvl="0" animBg="1"/>
      <p:bldP spid="58372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7" name="矩形 21506"/>
          <p:cNvSpPr/>
          <p:nvPr/>
        </p:nvSpPr>
        <p:spPr>
          <a:xfrm>
            <a:off x="1077913" y="1103313"/>
            <a:ext cx="7381875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5000"/>
              </a:lnSpc>
              <a:buClrTx/>
            </a:pP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、庐冢（       ） 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5000"/>
              </a:lnSpc>
              <a:buClrTx/>
            </a:pP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、今言“华（    ）”如“华（    ）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5000"/>
              </a:lnSpc>
              <a:buClrTx/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实”之“华（    ）”者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5000"/>
              </a:lnSpc>
              <a:buClrTx/>
            </a:pP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、盖音谬（    ）也  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5000"/>
              </a:lnSpc>
              <a:buClrTx/>
            </a:pP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、有穴窈（    ）然           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5000"/>
              </a:lnSpc>
              <a:buClrTx/>
            </a:pP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、无物以相（      ）之   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5000"/>
              </a:lnSpc>
              <a:buClrTx/>
            </a:pP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、何可胜（      ）道也哉 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5000"/>
              </a:lnSpc>
              <a:buClrTx/>
            </a:pP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、王回深父（   ）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2895600" y="1125538"/>
            <a:ext cx="163195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zhǒnɡ</a:t>
            </a:r>
            <a:endParaRPr lang="en-US" altLang="zh-CN" sz="3600" b="1" err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10" name="矩形 21509"/>
          <p:cNvSpPr/>
          <p:nvPr/>
        </p:nvSpPr>
        <p:spPr>
          <a:xfrm>
            <a:off x="3276600" y="2852738"/>
            <a:ext cx="10699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miù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11" name="矩形 21510"/>
          <p:cNvSpPr/>
          <p:nvPr/>
        </p:nvSpPr>
        <p:spPr>
          <a:xfrm>
            <a:off x="3232150" y="3384550"/>
            <a:ext cx="10699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yǎo</a:t>
            </a:r>
            <a:endParaRPr lang="en-US" altLang="zh-CN" sz="3600" b="1" err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13" name="矩形 21512"/>
          <p:cNvSpPr/>
          <p:nvPr/>
        </p:nvSpPr>
        <p:spPr>
          <a:xfrm>
            <a:off x="3635058" y="4024313"/>
            <a:ext cx="163195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xiànɡ</a:t>
            </a:r>
            <a:endParaRPr lang="en-US" altLang="en-US" sz="36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14" name="矩形 21513"/>
          <p:cNvSpPr/>
          <p:nvPr/>
        </p:nvSpPr>
        <p:spPr>
          <a:xfrm>
            <a:off x="3213100" y="4561840"/>
            <a:ext cx="163195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pitchFamily="2" charset="0"/>
                <a:ea typeface="楷体" panose="02010609060101010101" charset="-122"/>
              </a:rPr>
              <a:t>shēnɡ</a:t>
            </a:r>
            <a:endParaRPr lang="en-US" altLang="en-US" sz="3600" b="1">
              <a:solidFill>
                <a:srgbClr val="FF0000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21515" name="矩形 21514"/>
          <p:cNvSpPr/>
          <p:nvPr/>
        </p:nvSpPr>
        <p:spPr>
          <a:xfrm>
            <a:off x="3559175" y="5203190"/>
            <a:ext cx="787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pitchFamily="2" charset="0"/>
                <a:ea typeface="楷体" panose="02010609060101010101" charset="-122"/>
              </a:rPr>
              <a:t>fǔ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21516" name="矩形 21515"/>
          <p:cNvSpPr/>
          <p:nvPr/>
        </p:nvSpPr>
        <p:spPr>
          <a:xfrm>
            <a:off x="3635375" y="1712913"/>
            <a:ext cx="10699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huā</a:t>
            </a:r>
            <a:endParaRPr lang="en-US" altLang="zh-CN" sz="3600" b="1" err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17" name="矩形 21516"/>
          <p:cNvSpPr/>
          <p:nvPr/>
        </p:nvSpPr>
        <p:spPr>
          <a:xfrm>
            <a:off x="6670675" y="1712913"/>
            <a:ext cx="10699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huá</a:t>
            </a:r>
            <a:endParaRPr lang="en-US" altLang="zh-CN" sz="3600" b="1" err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18" name="矩形 21517"/>
          <p:cNvSpPr/>
          <p:nvPr/>
        </p:nvSpPr>
        <p:spPr>
          <a:xfrm>
            <a:off x="3995738" y="2282825"/>
            <a:ext cx="10699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huá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9" grpId="0"/>
      <p:bldP spid="21510" grpId="0"/>
      <p:bldP spid="21511" grpId="0"/>
      <p:bldP spid="21513" grpId="0"/>
      <p:bldP spid="21514" grpId="0"/>
      <p:bldP spid="21515" grpId="0"/>
      <p:bldP spid="21516" grpId="0"/>
      <p:bldP spid="21517" grpId="0"/>
      <p:bldP spid="2151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9395" name="标题 59394"/>
          <p:cNvSpPr>
            <a:spLocks noGrp="1"/>
          </p:cNvSpPr>
          <p:nvPr>
            <p:ph type="title"/>
          </p:nvPr>
        </p:nvSpPr>
        <p:spPr>
          <a:xfrm>
            <a:off x="323533" y="805180"/>
            <a:ext cx="4968875" cy="1143000"/>
          </a:xfrm>
          <a:noFill/>
        </p:spPr>
        <p:txBody>
          <a:bodyPr anchor="ctr"/>
          <a:p>
            <a:pPr algn="l"/>
            <a:r>
              <a:rPr lang="en-US" altLang="zh-CN" sz="5400">
                <a:solidFill>
                  <a:srgbClr val="0033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54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</a:rPr>
              <a:t>每段主要内容：</a:t>
            </a:r>
            <a:endParaRPr lang="zh-CN" altLang="en-US" sz="5400" b="1">
              <a:solidFill>
                <a:srgbClr val="00336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396" name="文本占位符 59395"/>
          <p:cNvSpPr>
            <a:spLocks noGrp="1"/>
          </p:cNvSpPr>
          <p:nvPr>
            <p:ph type="body" sz="half" idx="1"/>
          </p:nvPr>
        </p:nvSpPr>
        <p:spPr>
          <a:xfrm>
            <a:off x="323850" y="2205038"/>
            <a:ext cx="8458200" cy="4162425"/>
          </a:xfrm>
          <a:noFill/>
        </p:spPr>
        <p:txBody>
          <a:bodyPr/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1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本名与别名的由来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2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记游洞经过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3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抒发游洞的感慨（全文重点）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4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简写由仆碑而产生的感想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5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补记同游之人、记游时间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93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9396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9396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35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9396">
                                            <p:txEl>
                                              <p:charRg st="35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9396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矩形 27649"/>
          <p:cNvSpPr/>
          <p:nvPr/>
        </p:nvSpPr>
        <p:spPr>
          <a:xfrm>
            <a:off x="373063" y="2732088"/>
            <a:ext cx="609600" cy="22272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ctr" eaLnBrk="1" hangingPunct="1">
              <a:buClrTx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游褒禅山记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1" name="左大括号 27650"/>
          <p:cNvSpPr/>
          <p:nvPr/>
        </p:nvSpPr>
        <p:spPr>
          <a:xfrm>
            <a:off x="938213" y="1584325"/>
            <a:ext cx="168275" cy="4545013"/>
          </a:xfrm>
          <a:prstGeom prst="leftBrace">
            <a:avLst>
              <a:gd name="adj1" fmla="val 225078"/>
              <a:gd name="adj2" fmla="val 50000"/>
            </a:avLst>
          </a:prstGeom>
          <a:noFill/>
          <a:ln w="254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2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1073150" y="1379538"/>
            <a:ext cx="1066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记叙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3" name="矩形 27652"/>
          <p:cNvSpPr/>
          <p:nvPr/>
        </p:nvSpPr>
        <p:spPr>
          <a:xfrm>
            <a:off x="1079500" y="4440238"/>
            <a:ext cx="1524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4" name="矩形 27653"/>
          <p:cNvSpPr/>
          <p:nvPr/>
        </p:nvSpPr>
        <p:spPr>
          <a:xfrm>
            <a:off x="2108200" y="390525"/>
            <a:ext cx="2057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山、碑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5" name="左大括号 27654"/>
          <p:cNvSpPr/>
          <p:nvPr/>
        </p:nvSpPr>
        <p:spPr>
          <a:xfrm>
            <a:off x="1962150" y="549275"/>
            <a:ext cx="192088" cy="2249488"/>
          </a:xfrm>
          <a:prstGeom prst="leftBrace">
            <a:avLst>
              <a:gd name="adj1" fmla="val 97589"/>
              <a:gd name="adj2" fmla="val 50000"/>
            </a:avLst>
          </a:prstGeom>
          <a:noFill/>
          <a:ln w="2540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280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6" name="矩形 27655"/>
          <p:cNvSpPr/>
          <p:nvPr/>
        </p:nvSpPr>
        <p:spPr>
          <a:xfrm>
            <a:off x="2084388" y="1179513"/>
            <a:ext cx="9128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洞 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7" name="左大括号 27656"/>
          <p:cNvSpPr/>
          <p:nvPr/>
        </p:nvSpPr>
        <p:spPr>
          <a:xfrm>
            <a:off x="2647950" y="1133475"/>
            <a:ext cx="179388" cy="638175"/>
          </a:xfrm>
          <a:prstGeom prst="leftBrace">
            <a:avLst>
              <a:gd name="adj1" fmla="val 29645"/>
              <a:gd name="adj2" fmla="val 49454"/>
            </a:avLst>
          </a:prstGeom>
          <a:noFill/>
          <a:ln w="2540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280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8" name="矩形 27657"/>
          <p:cNvSpPr/>
          <p:nvPr/>
        </p:nvSpPr>
        <p:spPr>
          <a:xfrm>
            <a:off x="2828925" y="863600"/>
            <a:ext cx="59737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前洞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平旷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有泉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夷以近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游者众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9" name="矩形 27658"/>
          <p:cNvSpPr/>
          <p:nvPr/>
        </p:nvSpPr>
        <p:spPr>
          <a:xfrm>
            <a:off x="2828925" y="1379538"/>
            <a:ext cx="5715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后洞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窈然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甚寒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险以远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至者少 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0" name="矩形 27659"/>
          <p:cNvSpPr/>
          <p:nvPr/>
        </p:nvSpPr>
        <p:spPr>
          <a:xfrm>
            <a:off x="2090738" y="2370138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游洞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1" name="左大括号 27660"/>
          <p:cNvSpPr/>
          <p:nvPr/>
        </p:nvSpPr>
        <p:spPr>
          <a:xfrm>
            <a:off x="3008313" y="2033588"/>
            <a:ext cx="134937" cy="1306512"/>
          </a:xfrm>
          <a:prstGeom prst="leftBrace">
            <a:avLst>
              <a:gd name="adj1" fmla="val 80686"/>
              <a:gd name="adj2" fmla="val 50000"/>
            </a:avLst>
          </a:prstGeom>
          <a:noFill/>
          <a:ln w="2540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280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2" name="矩形 27661"/>
          <p:cNvSpPr/>
          <p:nvPr/>
        </p:nvSpPr>
        <p:spPr>
          <a:xfrm>
            <a:off x="3125788" y="1958975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入之愈深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3" name="矩形 27662"/>
          <p:cNvSpPr/>
          <p:nvPr/>
        </p:nvSpPr>
        <p:spPr>
          <a:xfrm>
            <a:off x="4611688" y="1958975"/>
            <a:ext cx="762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→</a:t>
            </a:r>
            <a:r>
              <a:rPr lang="en-US" altLang="zh-CN" sz="280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80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4" name="矩形 27663"/>
          <p:cNvSpPr/>
          <p:nvPr/>
        </p:nvSpPr>
        <p:spPr>
          <a:xfrm>
            <a:off x="5070475" y="1922463"/>
            <a:ext cx="16621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进愈难</a:t>
            </a:r>
            <a:r>
              <a:rPr lang="zh-CN" altLang="en-US" sz="280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5" name="矩形 27664"/>
          <p:cNvSpPr/>
          <p:nvPr/>
        </p:nvSpPr>
        <p:spPr>
          <a:xfrm>
            <a:off x="6237288" y="1922463"/>
            <a:ext cx="5413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buClrTx/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→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6" name="矩形 27665"/>
          <p:cNvSpPr/>
          <p:nvPr/>
        </p:nvSpPr>
        <p:spPr>
          <a:xfrm>
            <a:off x="6700838" y="1898650"/>
            <a:ext cx="19859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见愈奇</a:t>
            </a:r>
            <a:r>
              <a:rPr lang="zh-CN" altLang="en-US" sz="280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7" name="矩形 27666"/>
          <p:cNvSpPr/>
          <p:nvPr/>
        </p:nvSpPr>
        <p:spPr>
          <a:xfrm>
            <a:off x="3143250" y="2865438"/>
            <a:ext cx="2743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随怠者出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8" name="左大括号 27667"/>
          <p:cNvSpPr/>
          <p:nvPr/>
        </p:nvSpPr>
        <p:spPr>
          <a:xfrm>
            <a:off x="5627688" y="2647950"/>
            <a:ext cx="171450" cy="1006475"/>
          </a:xfrm>
          <a:prstGeom prst="leftBrace">
            <a:avLst>
              <a:gd name="adj1" fmla="val 48919"/>
              <a:gd name="adj2" fmla="val 50000"/>
            </a:avLst>
          </a:prstGeom>
          <a:noFill/>
          <a:ln w="2540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280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9" name="矩形 27668"/>
          <p:cNvSpPr/>
          <p:nvPr/>
        </p:nvSpPr>
        <p:spPr>
          <a:xfrm>
            <a:off x="5810250" y="23749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见少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0" name="矩形 27669"/>
          <p:cNvSpPr/>
          <p:nvPr/>
        </p:nvSpPr>
        <p:spPr>
          <a:xfrm>
            <a:off x="5780088" y="280828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记少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1" name="矩形 27670"/>
          <p:cNvSpPr/>
          <p:nvPr/>
        </p:nvSpPr>
        <p:spPr>
          <a:xfrm>
            <a:off x="5794375" y="326548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乐少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2" name="左大括号 27671"/>
          <p:cNvSpPr/>
          <p:nvPr/>
        </p:nvSpPr>
        <p:spPr>
          <a:xfrm flipH="1">
            <a:off x="6699250" y="2663825"/>
            <a:ext cx="152400" cy="990600"/>
          </a:xfrm>
          <a:prstGeom prst="leftBrace">
            <a:avLst>
              <a:gd name="adj1" fmla="val 54166"/>
              <a:gd name="adj2" fmla="val 50000"/>
            </a:avLst>
          </a:prstGeom>
          <a:noFill/>
          <a:ln w="2540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280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3" name="矩形 27672"/>
          <p:cNvSpPr/>
          <p:nvPr/>
        </p:nvSpPr>
        <p:spPr>
          <a:xfrm>
            <a:off x="6883400" y="2647950"/>
            <a:ext cx="1828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悔：不得极游之乐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4" name="左大括号 27673"/>
          <p:cNvSpPr/>
          <p:nvPr/>
        </p:nvSpPr>
        <p:spPr>
          <a:xfrm>
            <a:off x="1973263" y="3879850"/>
            <a:ext cx="179387" cy="1754188"/>
          </a:xfrm>
          <a:prstGeom prst="leftBrace">
            <a:avLst>
              <a:gd name="adj1" fmla="val 81489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5" name="矩形 27674"/>
          <p:cNvSpPr/>
          <p:nvPr/>
        </p:nvSpPr>
        <p:spPr>
          <a:xfrm>
            <a:off x="2063750" y="3675063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古人求思之深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6" name="矩形 27675"/>
          <p:cNvSpPr/>
          <p:nvPr/>
        </p:nvSpPr>
        <p:spPr>
          <a:xfrm>
            <a:off x="2076450" y="4351338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奇观常在险远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7" name="左大括号 27676"/>
          <p:cNvSpPr/>
          <p:nvPr/>
        </p:nvSpPr>
        <p:spPr>
          <a:xfrm>
            <a:off x="4494213" y="4170363"/>
            <a:ext cx="152400" cy="990600"/>
          </a:xfrm>
          <a:prstGeom prst="leftBrace">
            <a:avLst>
              <a:gd name="adj1" fmla="val 54166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8" name="矩形 27677"/>
          <p:cNvSpPr/>
          <p:nvPr/>
        </p:nvSpPr>
        <p:spPr>
          <a:xfrm>
            <a:off x="4611688" y="3924300"/>
            <a:ext cx="1174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有志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9" name="矩形 27678"/>
          <p:cNvSpPr/>
          <p:nvPr/>
        </p:nvSpPr>
        <p:spPr>
          <a:xfrm>
            <a:off x="4613275" y="4351338"/>
            <a:ext cx="1174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有力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80" name="矩形 27679"/>
          <p:cNvSpPr/>
          <p:nvPr/>
        </p:nvSpPr>
        <p:spPr>
          <a:xfrm>
            <a:off x="4611688" y="4800600"/>
            <a:ext cx="1174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有物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81" name="左大括号 27680"/>
          <p:cNvSpPr/>
          <p:nvPr/>
        </p:nvSpPr>
        <p:spPr>
          <a:xfrm flipH="1">
            <a:off x="5511800" y="4125913"/>
            <a:ext cx="152400" cy="990600"/>
          </a:xfrm>
          <a:prstGeom prst="leftBrace">
            <a:avLst>
              <a:gd name="adj1" fmla="val 54166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82" name="矩形 27681"/>
          <p:cNvSpPr/>
          <p:nvPr/>
        </p:nvSpPr>
        <p:spPr>
          <a:xfrm>
            <a:off x="5708650" y="4327525"/>
            <a:ext cx="29702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尽吾志，无悔矣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83" name="矩形 27682"/>
          <p:cNvSpPr/>
          <p:nvPr/>
        </p:nvSpPr>
        <p:spPr>
          <a:xfrm>
            <a:off x="2063750" y="5249863"/>
            <a:ext cx="37798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仆碑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深思而慎取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84" name="矩形 27683"/>
          <p:cNvSpPr/>
          <p:nvPr/>
        </p:nvSpPr>
        <p:spPr>
          <a:xfrm>
            <a:off x="1062038" y="5835650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28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记叙</a:t>
            </a:r>
            <a:endParaRPr lang="zh-CN" altLang="en-US" sz="2800" b="1">
              <a:solidFill>
                <a:srgbClr val="99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85" name="矩形 27684"/>
          <p:cNvSpPr/>
          <p:nvPr/>
        </p:nvSpPr>
        <p:spPr>
          <a:xfrm>
            <a:off x="1871663" y="5835650"/>
            <a:ext cx="37798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28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补叙同游者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7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7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7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7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27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7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27652" grpId="0"/>
      <p:bldP spid="27653" grpId="0"/>
      <p:bldP spid="27654" grpId="0"/>
      <p:bldP spid="27655" grpId="0" bldLvl="0" animBg="1"/>
      <p:bldP spid="27656" grpId="0"/>
      <p:bldP spid="27657" grpId="0" bldLvl="0" animBg="1"/>
      <p:bldP spid="27658" grpId="0"/>
      <p:bldP spid="27659" grpId="0"/>
      <p:bldP spid="27660" grpId="0"/>
      <p:bldP spid="27661" grpId="0" bldLvl="0" animBg="1"/>
      <p:bldP spid="27662" grpId="0"/>
      <p:bldP spid="27663" grpId="0"/>
      <p:bldP spid="27664" grpId="0"/>
      <p:bldP spid="27665" grpId="0"/>
      <p:bldP spid="27666" grpId="0"/>
      <p:bldP spid="27667" grpId="0"/>
      <p:bldP spid="27668" grpId="0" bldLvl="0" animBg="1"/>
      <p:bldP spid="27669" grpId="0"/>
      <p:bldP spid="27670" grpId="0"/>
      <p:bldP spid="27671" grpId="0"/>
      <p:bldP spid="27672" grpId="0" bldLvl="0" animBg="1"/>
      <p:bldP spid="27673" grpId="0"/>
      <p:bldP spid="27674" grpId="0" bldLvl="0" animBg="1"/>
      <p:bldP spid="27675" grpId="0"/>
      <p:bldP spid="27676" grpId="0"/>
      <p:bldP spid="27677" grpId="0" bldLvl="0" animBg="1"/>
      <p:bldP spid="27678" grpId="0"/>
      <p:bldP spid="27679" grpId="0"/>
      <p:bldP spid="27680" grpId="0"/>
      <p:bldP spid="27681" grpId="0" bldLvl="0" animBg="1"/>
      <p:bldP spid="27682" grpId="0"/>
      <p:bldP spid="27683" grpId="0"/>
      <p:bldP spid="27684" grpId="0"/>
      <p:bldP spid="2768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44033" descr="z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44034"/>
          <p:cNvSpPr txBox="1"/>
          <p:nvPr/>
        </p:nvSpPr>
        <p:spPr>
          <a:xfrm>
            <a:off x="536575" y="449580"/>
            <a:ext cx="8429625" cy="2529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古人在游记中写感受，常用一句话来概括全文主旨，例如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醉翁亭记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              ，就最能代表作者的意图。</a:t>
            </a: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536575" y="3392170"/>
            <a:ext cx="8429625" cy="678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2" charset="0"/>
                <a:ea typeface="隶书" pitchFamily="1" charset="-122"/>
              </a:rPr>
              <a:t>问：</a:t>
            </a:r>
            <a:r>
              <a:rPr lang="zh-CN" altLang="en-US" sz="3600" b="1">
                <a:latin typeface="Times New Roman" panose="02020603050405020304" pitchFamily="2" charset="0"/>
                <a:ea typeface="隶书" pitchFamily="1" charset="-122"/>
                <a:sym typeface="+mn-ea"/>
              </a:rPr>
              <a:t>用一句话概括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2" charset="0"/>
                <a:ea typeface="隶书" pitchFamily="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2" charset="0"/>
                <a:ea typeface="隶书" pitchFamily="1" charset="-122"/>
              </a:rPr>
              <a:t>游褒禅山记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2" charset="0"/>
                <a:ea typeface="隶书" pitchFamily="1" charset="-122"/>
              </a:rPr>
              <a:t>》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2" charset="0"/>
                <a:ea typeface="隶书" pitchFamily="1" charset="-122"/>
              </a:rPr>
              <a:t>其主旨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2" charset="0"/>
              <a:ea typeface="隶书" pitchFamily="1" charset="-122"/>
            </a:endParaRPr>
          </a:p>
        </p:txBody>
      </p:sp>
      <p:sp>
        <p:nvSpPr>
          <p:cNvPr id="44037" name="文本框 44036"/>
          <p:cNvSpPr txBox="1"/>
          <p:nvPr/>
        </p:nvSpPr>
        <p:spPr>
          <a:xfrm>
            <a:off x="1187450" y="4324033"/>
            <a:ext cx="6477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2" charset="0"/>
                <a:ea typeface="华文行楷" pitchFamily="2" charset="-122"/>
              </a:rPr>
              <a:t>“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2" charset="0"/>
                <a:ea typeface="华文行楷" pitchFamily="2" charset="-122"/>
              </a:rPr>
              <a:t>尽吾志也而不能至者，可以无悔矣。”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2" charset="0"/>
              <a:ea typeface="华文行楷" pitchFamily="2" charset="-122"/>
            </a:endParaRPr>
          </a:p>
        </p:txBody>
      </p:sp>
      <p:sp>
        <p:nvSpPr>
          <p:cNvPr id="44038" name="矩形 44037"/>
          <p:cNvSpPr/>
          <p:nvPr/>
        </p:nvSpPr>
        <p:spPr>
          <a:xfrm>
            <a:off x="1835150" y="1773238"/>
            <a:ext cx="26304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solidFill>
                  <a:srgbClr val="CC00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CC00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醉能同其乐”</a:t>
            </a:r>
            <a:endParaRPr lang="zh-CN" altLang="en-US" sz="3200" b="1">
              <a:solidFill>
                <a:srgbClr val="CC0099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0"/>
      <p:bldP spid="44037" grpId="0"/>
      <p:bldP spid="4403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文本占位符 67585"/>
          <p:cNvSpPr>
            <a:spLocks noGrp="1"/>
          </p:cNvSpPr>
          <p:nvPr>
            <p:ph type="body"/>
          </p:nvPr>
        </p:nvSpPr>
        <p:spPr>
          <a:xfrm>
            <a:off x="395288" y="260350"/>
            <a:ext cx="7772400" cy="914400"/>
          </a:xfrm>
          <a:noFill/>
        </p:spPr>
        <p:txBody>
          <a:bodyPr anchor="t"/>
          <a:p>
            <a:pPr lvl="0" indent="-342900" algn="ctr">
              <a:buNone/>
            </a:pPr>
            <a:r>
              <a:rPr lang="en-US" altLang="zh-CN" sz="4800" b="1" i="1">
                <a:solidFill>
                  <a:srgbClr val="140CAE"/>
                </a:solidFill>
                <a:latin typeface="Arial Unicode MS" pitchFamily="34" charset="-122"/>
                <a:ea typeface="Arial Unicode MS" pitchFamily="34" charset="-122"/>
              </a:rPr>
              <a:t>1</a:t>
            </a:r>
            <a:r>
              <a:rPr lang="zh-CN" altLang="en-US" sz="4800" b="1" i="1" dirty="0">
                <a:solidFill>
                  <a:srgbClr val="140CAE"/>
                </a:solidFill>
                <a:latin typeface="宋体" panose="02010600030101010101" pitchFamily="2" charset="-122"/>
              </a:rPr>
              <a:t>、因事见理，叙议结合</a:t>
            </a:r>
            <a:r>
              <a:rPr lang="zh-CN" altLang="en-US" sz="4000" b="1" dirty="0">
                <a:solidFill>
                  <a:srgbClr val="140CAE"/>
                </a:solidFill>
                <a:ea typeface="Times New Roman" panose="02020603050405020304" pitchFamily="2" charset="0"/>
              </a:rPr>
              <a:t> </a:t>
            </a:r>
            <a:endParaRPr lang="zh-CN" altLang="en-US" sz="4000" b="1">
              <a:solidFill>
                <a:srgbClr val="140CAE"/>
              </a:solidFill>
            </a:endParaRPr>
          </a:p>
        </p:txBody>
      </p:sp>
      <p:pic>
        <p:nvPicPr>
          <p:cNvPr id="66562" name="图片 67586" descr="zyk00143_18_0006_1"/>
          <p:cNvPicPr>
            <a:picLocks noChangeAspect="1"/>
          </p:cNvPicPr>
          <p:nvPr/>
        </p:nvPicPr>
        <p:blipFill>
          <a:blip r:embed="rId1">
            <a:lum contrast="54000"/>
          </a:blip>
          <a:stretch>
            <a:fillRect/>
          </a:stretch>
        </p:blipFill>
        <p:spPr>
          <a:xfrm>
            <a:off x="539750" y="1341438"/>
            <a:ext cx="8135938" cy="5516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7585" name="矩形 68609"/>
          <p:cNvSpPr/>
          <p:nvPr/>
        </p:nvSpPr>
        <p:spPr>
          <a:xfrm>
            <a:off x="304800" y="152400"/>
            <a:ext cx="808355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800" b="1" i="1" dirty="0">
                <a:solidFill>
                  <a:srgbClr val="140CA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800" b="1" i="1" dirty="0">
                <a:solidFill>
                  <a:srgbClr val="140CA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、重点突出，详略得当</a:t>
            </a:r>
            <a:endParaRPr lang="zh-CN" altLang="en-US" sz="4800" b="1" i="1" dirty="0">
              <a:solidFill>
                <a:srgbClr val="140CA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586" name="矩形 68610"/>
          <p:cNvSpPr/>
          <p:nvPr/>
        </p:nvSpPr>
        <p:spPr>
          <a:xfrm>
            <a:off x="250825" y="2133600"/>
            <a:ext cx="18288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宋体" panose="02010600030101010101" pitchFamily="2" charset="-122"/>
                <a:ea typeface="华文新魏" pitchFamily="2" charset="-122"/>
              </a:rPr>
              <a:t>第一部分</a:t>
            </a:r>
            <a:endParaRPr lang="zh-CN" altLang="en-US" sz="2800" b="1" dirty="0">
              <a:latin typeface="宋体" panose="02010600030101010101" pitchFamily="2" charset="-122"/>
              <a:ea typeface="华文新魏" pitchFamily="2" charset="-122"/>
            </a:endParaRPr>
          </a:p>
          <a:p>
            <a:pPr lvl="0" indent="0"/>
            <a:r>
              <a:rPr lang="zh-CN" altLang="en-US" sz="2800" b="1" dirty="0">
                <a:latin typeface="宋体" panose="02010600030101010101" pitchFamily="2" charset="-122"/>
                <a:ea typeface="华文新魏" pitchFamily="2" charset="-122"/>
              </a:rPr>
              <a:t>  记游</a:t>
            </a:r>
            <a:endParaRPr lang="zh-CN" altLang="en-US" sz="2800" b="1" dirty="0">
              <a:latin typeface="宋体" panose="02010600030101010101" pitchFamily="2" charset="-122"/>
              <a:ea typeface="华文新魏" pitchFamily="2" charset="-122"/>
            </a:endParaRPr>
          </a:p>
        </p:txBody>
      </p:sp>
      <p:sp>
        <p:nvSpPr>
          <p:cNvPr id="67587" name="矩形 68611"/>
          <p:cNvSpPr/>
          <p:nvPr/>
        </p:nvSpPr>
        <p:spPr>
          <a:xfrm>
            <a:off x="152400" y="4191000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 dirty="0">
                <a:latin typeface="Times New Roman" panose="02020603050405020304" pitchFamily="2" charset="0"/>
                <a:ea typeface="华文新魏" pitchFamily="2" charset="-122"/>
              </a:rPr>
              <a:t>   </a:t>
            </a:r>
            <a:endParaRPr lang="en-US" altLang="zh-CN" sz="2800" b="1" dirty="0">
              <a:latin typeface="Times New Roman" panose="02020603050405020304" pitchFamily="2" charset="0"/>
              <a:ea typeface="华文新魏" pitchFamily="2" charset="-122"/>
            </a:endParaRPr>
          </a:p>
        </p:txBody>
      </p:sp>
      <p:sp>
        <p:nvSpPr>
          <p:cNvPr id="67588" name="矩形 68612"/>
          <p:cNvSpPr/>
          <p:nvPr/>
        </p:nvSpPr>
        <p:spPr>
          <a:xfrm>
            <a:off x="381000" y="4724400"/>
            <a:ext cx="17526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Times New Roman" panose="02020603050405020304" pitchFamily="2" charset="0"/>
                <a:ea typeface="华文新魏" pitchFamily="2" charset="-122"/>
              </a:rPr>
              <a:t>第二部分 </a:t>
            </a:r>
            <a:endParaRPr lang="zh-CN" altLang="en-US" sz="2800" b="1" dirty="0">
              <a:latin typeface="Times New Roman" panose="02020603050405020304" pitchFamily="2" charset="0"/>
              <a:ea typeface="华文新魏" pitchFamily="2" charset="-122"/>
            </a:endParaRPr>
          </a:p>
          <a:p>
            <a:pPr lvl="0" indent="0"/>
            <a:r>
              <a:rPr lang="zh-CN" altLang="en-US" sz="2800" b="1" dirty="0">
                <a:latin typeface="Times New Roman" panose="02020603050405020304" pitchFamily="2" charset="0"/>
                <a:ea typeface="华文新魏" pitchFamily="2" charset="-122"/>
              </a:rPr>
              <a:t>    议论    </a:t>
            </a:r>
            <a:endParaRPr lang="zh-CN" altLang="en-US" sz="2800" b="1" dirty="0">
              <a:latin typeface="Times New Roman" panose="02020603050405020304" pitchFamily="2" charset="0"/>
              <a:ea typeface="华文新魏" pitchFamily="2" charset="-122"/>
            </a:endParaRPr>
          </a:p>
        </p:txBody>
      </p:sp>
      <p:sp>
        <p:nvSpPr>
          <p:cNvPr id="67589" name="左大括号 68613"/>
          <p:cNvSpPr/>
          <p:nvPr/>
        </p:nvSpPr>
        <p:spPr>
          <a:xfrm>
            <a:off x="1828800" y="1828800"/>
            <a:ext cx="304800" cy="1447800"/>
          </a:xfrm>
          <a:prstGeom prst="leftBrace">
            <a:avLst>
              <a:gd name="adj1" fmla="val 39561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rgbClr val="CC612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590" name="左大括号 68614"/>
          <p:cNvSpPr/>
          <p:nvPr/>
        </p:nvSpPr>
        <p:spPr>
          <a:xfrm>
            <a:off x="1905000" y="4572000"/>
            <a:ext cx="304800" cy="1447800"/>
          </a:xfrm>
          <a:prstGeom prst="leftBrace">
            <a:avLst>
              <a:gd name="adj1" fmla="val 39561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rgbClr val="CC612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591" name="矩形 68615"/>
          <p:cNvSpPr/>
          <p:nvPr/>
        </p:nvSpPr>
        <p:spPr>
          <a:xfrm>
            <a:off x="2133600" y="12954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400" b="1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介绍褒禅山概况</a:t>
            </a:r>
            <a:r>
              <a:rPr lang="zh-CN" altLang="en-US" sz="2400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24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92" name="矩形 68616"/>
          <p:cNvSpPr/>
          <p:nvPr/>
        </p:nvSpPr>
        <p:spPr>
          <a:xfrm>
            <a:off x="3124200" y="2057400"/>
            <a:ext cx="4730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93" name="矩形 68617"/>
          <p:cNvSpPr/>
          <p:nvPr/>
        </p:nvSpPr>
        <p:spPr>
          <a:xfrm>
            <a:off x="2133600" y="3276600"/>
            <a:ext cx="25098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400" b="1" dirty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记华山洞经过</a:t>
            </a: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594" name="矩形 68618"/>
          <p:cNvSpPr/>
          <p:nvPr/>
        </p:nvSpPr>
        <p:spPr>
          <a:xfrm>
            <a:off x="3124200" y="25146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95" name="左大括号 68619"/>
          <p:cNvSpPr/>
          <p:nvPr/>
        </p:nvSpPr>
        <p:spPr>
          <a:xfrm>
            <a:off x="4724400" y="1219200"/>
            <a:ext cx="152400" cy="533400"/>
          </a:xfrm>
          <a:prstGeom prst="leftBrace">
            <a:avLst>
              <a:gd name="adj1" fmla="val 29150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rgbClr val="CC612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596" name="矩形 68620"/>
          <p:cNvSpPr/>
          <p:nvPr/>
        </p:nvSpPr>
        <p:spPr>
          <a:xfrm>
            <a:off x="4876800" y="1036638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华文新魏" pitchFamily="2" charset="-122"/>
              </a:rPr>
              <a:t>山</a:t>
            </a:r>
            <a:endParaRPr lang="zh-CN" altLang="en-US" sz="2400" b="1" dirty="0">
              <a:latin typeface="宋体" panose="02010600030101010101" pitchFamily="2" charset="-122"/>
              <a:ea typeface="华文新魏" pitchFamily="2" charset="-122"/>
            </a:endParaRPr>
          </a:p>
        </p:txBody>
      </p:sp>
      <p:sp>
        <p:nvSpPr>
          <p:cNvPr id="67597" name="矩形 68621"/>
          <p:cNvSpPr/>
          <p:nvPr/>
        </p:nvSpPr>
        <p:spPr>
          <a:xfrm>
            <a:off x="4876800" y="15240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华文新魏" pitchFamily="2" charset="-122"/>
              </a:rPr>
              <a:t>碑</a:t>
            </a:r>
            <a:endParaRPr lang="zh-CN" altLang="en-US" sz="2400" b="1" dirty="0">
              <a:latin typeface="宋体" panose="02010600030101010101" pitchFamily="2" charset="-122"/>
              <a:ea typeface="华文新魏" pitchFamily="2" charset="-122"/>
            </a:endParaRPr>
          </a:p>
        </p:txBody>
      </p:sp>
      <p:sp>
        <p:nvSpPr>
          <p:cNvPr id="67598" name="矩形 68622"/>
          <p:cNvSpPr/>
          <p:nvPr/>
        </p:nvSpPr>
        <p:spPr>
          <a:xfrm>
            <a:off x="5867400" y="9906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99" name="矩形 68623"/>
          <p:cNvSpPr/>
          <p:nvPr/>
        </p:nvSpPr>
        <p:spPr>
          <a:xfrm>
            <a:off x="5867400" y="1447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00" name="左大括号 68624"/>
          <p:cNvSpPr/>
          <p:nvPr/>
        </p:nvSpPr>
        <p:spPr>
          <a:xfrm>
            <a:off x="4495800" y="2514600"/>
            <a:ext cx="228600" cy="1524000"/>
          </a:xfrm>
          <a:prstGeom prst="leftBrace">
            <a:avLst>
              <a:gd name="adj1" fmla="val 55524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rgbClr val="CC612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601" name="矩形 68625"/>
          <p:cNvSpPr/>
          <p:nvPr/>
        </p:nvSpPr>
        <p:spPr>
          <a:xfrm>
            <a:off x="4648200" y="2133600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前洞和后洞概况</a:t>
            </a:r>
            <a:r>
              <a:rPr lang="zh-CN" altLang="en-US" sz="8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602" name="矩形 68626"/>
          <p:cNvSpPr/>
          <p:nvPr/>
        </p:nvSpPr>
        <p:spPr>
          <a:xfrm>
            <a:off x="4724400" y="3733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游后洞经过</a:t>
            </a:r>
            <a:r>
              <a:rPr lang="zh-CN" altLang="en-US" sz="8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603" name="左大括号 68627"/>
          <p:cNvSpPr/>
          <p:nvPr/>
        </p:nvSpPr>
        <p:spPr>
          <a:xfrm>
            <a:off x="6934200" y="2133600"/>
            <a:ext cx="228600" cy="685800"/>
          </a:xfrm>
          <a:prstGeom prst="leftBrace">
            <a:avLst>
              <a:gd name="adj1" fmla="val 25000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rgbClr val="CC612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604" name="左大括号 68628"/>
          <p:cNvSpPr/>
          <p:nvPr/>
        </p:nvSpPr>
        <p:spPr>
          <a:xfrm>
            <a:off x="6400800" y="3352800"/>
            <a:ext cx="228600" cy="762000"/>
          </a:xfrm>
          <a:prstGeom prst="leftBrace">
            <a:avLst>
              <a:gd name="adj1" fmla="val 27762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rgbClr val="CC612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605" name="矩形 68629"/>
          <p:cNvSpPr/>
          <p:nvPr/>
        </p:nvSpPr>
        <p:spPr>
          <a:xfrm>
            <a:off x="7086600" y="18288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前洞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06" name="矩形 68630"/>
          <p:cNvSpPr/>
          <p:nvPr/>
        </p:nvSpPr>
        <p:spPr>
          <a:xfrm>
            <a:off x="7086600" y="25146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后洞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07" name="矩形 68631"/>
          <p:cNvSpPr/>
          <p:nvPr/>
        </p:nvSpPr>
        <p:spPr>
          <a:xfrm>
            <a:off x="6629400" y="30480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经过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08" name="矩形 68632"/>
          <p:cNvSpPr/>
          <p:nvPr/>
        </p:nvSpPr>
        <p:spPr>
          <a:xfrm>
            <a:off x="6629400" y="3733800"/>
            <a:ext cx="21336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补叙经过、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写心情</a:t>
            </a: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609" name="矩形 68633"/>
          <p:cNvSpPr/>
          <p:nvPr/>
        </p:nvSpPr>
        <p:spPr>
          <a:xfrm>
            <a:off x="2286000" y="41910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华山洞的心得 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10" name="矩形 68634"/>
          <p:cNvSpPr/>
          <p:nvPr/>
        </p:nvSpPr>
        <p:spPr>
          <a:xfrm>
            <a:off x="2286000" y="5943600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借仆碑抒发感慨 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11" name="左大括号 68635"/>
          <p:cNvSpPr/>
          <p:nvPr/>
        </p:nvSpPr>
        <p:spPr>
          <a:xfrm>
            <a:off x="4419600" y="4419600"/>
            <a:ext cx="228600" cy="1143000"/>
          </a:xfrm>
          <a:prstGeom prst="leftBrace">
            <a:avLst>
              <a:gd name="adj1" fmla="val 41643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rgbClr val="CC612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612" name="矩形 68636"/>
          <p:cNvSpPr/>
          <p:nvPr/>
        </p:nvSpPr>
        <p:spPr>
          <a:xfrm>
            <a:off x="4724400" y="42672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议志</a:t>
            </a:r>
            <a:r>
              <a:rPr lang="zh-CN" altLang="en-US" sz="8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613" name="矩形 68637"/>
          <p:cNvSpPr/>
          <p:nvPr/>
        </p:nvSpPr>
        <p:spPr>
          <a:xfrm>
            <a:off x="4724400" y="48768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议力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14" name="矩形 68638"/>
          <p:cNvSpPr/>
          <p:nvPr/>
        </p:nvSpPr>
        <p:spPr>
          <a:xfrm>
            <a:off x="4724400" y="53340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议物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15" name="矩形 68639"/>
          <p:cNvSpPr/>
          <p:nvPr/>
        </p:nvSpPr>
        <p:spPr>
          <a:xfrm>
            <a:off x="8229600" y="1828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16" name="矩形 68640"/>
          <p:cNvSpPr/>
          <p:nvPr/>
        </p:nvSpPr>
        <p:spPr>
          <a:xfrm>
            <a:off x="8153400" y="30480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17" name="矩形 68641"/>
          <p:cNvSpPr/>
          <p:nvPr/>
        </p:nvSpPr>
        <p:spPr>
          <a:xfrm>
            <a:off x="6096000" y="51054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18" name="矩形 68642"/>
          <p:cNvSpPr/>
          <p:nvPr/>
        </p:nvSpPr>
        <p:spPr>
          <a:xfrm>
            <a:off x="3124200" y="5257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19" name="矩形 68643"/>
          <p:cNvSpPr/>
          <p:nvPr/>
        </p:nvSpPr>
        <p:spPr>
          <a:xfrm>
            <a:off x="5486400" y="28194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20" name="矩形 68644"/>
          <p:cNvSpPr/>
          <p:nvPr/>
        </p:nvSpPr>
        <p:spPr>
          <a:xfrm>
            <a:off x="8229600" y="25146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21" name="矩形 68645"/>
          <p:cNvSpPr/>
          <p:nvPr/>
        </p:nvSpPr>
        <p:spPr>
          <a:xfrm>
            <a:off x="5486400" y="31242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22" name="矩形 68646"/>
          <p:cNvSpPr/>
          <p:nvPr/>
        </p:nvSpPr>
        <p:spPr>
          <a:xfrm>
            <a:off x="8305800" y="39624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23" name="矩形 68647"/>
          <p:cNvSpPr/>
          <p:nvPr/>
        </p:nvSpPr>
        <p:spPr>
          <a:xfrm>
            <a:off x="6096000" y="42672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24" name="矩形 68648"/>
          <p:cNvSpPr/>
          <p:nvPr/>
        </p:nvSpPr>
        <p:spPr>
          <a:xfrm>
            <a:off x="3124200" y="4876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25" name="矩形 68649"/>
          <p:cNvSpPr/>
          <p:nvPr/>
        </p:nvSpPr>
        <p:spPr>
          <a:xfrm>
            <a:off x="5334000" y="9906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sz="2800" b="1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26" name="矩形 68650"/>
          <p:cNvSpPr/>
          <p:nvPr/>
        </p:nvSpPr>
        <p:spPr>
          <a:xfrm>
            <a:off x="5334000" y="14478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sz="2800" b="1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27" name="矩形 68651"/>
          <p:cNvSpPr/>
          <p:nvPr/>
        </p:nvSpPr>
        <p:spPr>
          <a:xfrm>
            <a:off x="7772400" y="18288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sz="2800" b="1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28" name="矩形 68652"/>
          <p:cNvSpPr/>
          <p:nvPr/>
        </p:nvSpPr>
        <p:spPr>
          <a:xfrm>
            <a:off x="7772400" y="25146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sz="2800" b="1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29" name="矩形 68653"/>
          <p:cNvSpPr/>
          <p:nvPr/>
        </p:nvSpPr>
        <p:spPr>
          <a:xfrm>
            <a:off x="7467600" y="30480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sz="2800" b="1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30" name="矩形 68654"/>
          <p:cNvSpPr/>
          <p:nvPr/>
        </p:nvSpPr>
        <p:spPr>
          <a:xfrm>
            <a:off x="5562600" y="42672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sz="2800" b="1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31" name="矩形 68655"/>
          <p:cNvSpPr/>
          <p:nvPr/>
        </p:nvSpPr>
        <p:spPr>
          <a:xfrm>
            <a:off x="3048000" y="1676400"/>
            <a:ext cx="611188" cy="460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sz="2800" b="1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32" name="矩形 68656"/>
          <p:cNvSpPr/>
          <p:nvPr/>
        </p:nvSpPr>
        <p:spPr>
          <a:xfrm>
            <a:off x="3048000" y="4495800"/>
            <a:ext cx="611188" cy="460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sz="2800" b="1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33" name="矩形 68657"/>
          <p:cNvSpPr/>
          <p:nvPr/>
        </p:nvSpPr>
        <p:spPr>
          <a:xfrm>
            <a:off x="3200400" y="5562600"/>
            <a:ext cx="4572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en-US" altLang="zh-CN" sz="2800" b="1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  <a:p>
            <a:pPr lvl="0" indent="0"/>
            <a:endParaRPr lang="en-US" altLang="zh-CN" sz="2800" b="1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34" name="矩形 68658"/>
          <p:cNvSpPr/>
          <p:nvPr/>
        </p:nvSpPr>
        <p:spPr>
          <a:xfrm>
            <a:off x="3048000" y="5562600"/>
            <a:ext cx="533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↑</a:t>
            </a:r>
            <a:r>
              <a:rPr lang="en-US" altLang="zh-CN" sz="8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635" name="矩形 68659"/>
          <p:cNvSpPr/>
          <p:nvPr/>
        </p:nvSpPr>
        <p:spPr>
          <a:xfrm>
            <a:off x="3048000" y="28956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↑</a:t>
            </a:r>
            <a:endParaRPr lang="en-US" altLang="zh-CN" sz="2800" b="1" dirty="0">
              <a:solidFill>
                <a:srgbClr val="008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36" name="矩形 68660"/>
          <p:cNvSpPr/>
          <p:nvPr/>
        </p:nvSpPr>
        <p:spPr>
          <a:xfrm>
            <a:off x="5486400" y="34290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↑</a:t>
            </a:r>
            <a:endParaRPr lang="en-US" altLang="zh-CN" sz="2800" b="1" dirty="0">
              <a:solidFill>
                <a:srgbClr val="008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37" name="矩形 68661"/>
          <p:cNvSpPr/>
          <p:nvPr/>
        </p:nvSpPr>
        <p:spPr>
          <a:xfrm>
            <a:off x="5410200" y="2514600"/>
            <a:ext cx="611188" cy="460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sz="2800" b="1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638" name="左大括号 68662"/>
          <p:cNvSpPr/>
          <p:nvPr/>
        </p:nvSpPr>
        <p:spPr>
          <a:xfrm flipH="1">
            <a:off x="5791200" y="4876800"/>
            <a:ext cx="228600" cy="762000"/>
          </a:xfrm>
          <a:prstGeom prst="leftBrace">
            <a:avLst>
              <a:gd name="adj1" fmla="val 27762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rgbClr val="CC612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639" name="左大括号 68663"/>
          <p:cNvSpPr/>
          <p:nvPr/>
        </p:nvSpPr>
        <p:spPr>
          <a:xfrm flipH="1">
            <a:off x="8153400" y="3810000"/>
            <a:ext cx="152400" cy="762000"/>
          </a:xfrm>
          <a:prstGeom prst="leftBrace">
            <a:avLst>
              <a:gd name="adj1" fmla="val 41643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rgbClr val="CC612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8609" name="标题 69633"/>
          <p:cNvSpPr>
            <a:spLocks noGrp="1"/>
          </p:cNvSpPr>
          <p:nvPr>
            <p:ph type="title"/>
          </p:nvPr>
        </p:nvSpPr>
        <p:spPr>
          <a:noFill/>
        </p:spPr>
        <p:txBody>
          <a:bodyPr anchor="ctr"/>
          <a:p>
            <a:r>
              <a:rPr lang="en-US" altLang="zh-CN" sz="4800" b="1" dirty="0">
                <a:solidFill>
                  <a:srgbClr val="140CAE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4800" b="1" dirty="0">
                <a:solidFill>
                  <a:srgbClr val="140CAE"/>
                </a:solidFill>
                <a:latin typeface="宋体" panose="02010600030101010101" pitchFamily="2" charset="-122"/>
              </a:rPr>
              <a:t>、文笔简洁，语言凝炼</a:t>
            </a:r>
            <a:r>
              <a:rPr lang="zh-CN" altLang="en-US" dirty="0"/>
              <a:t> </a:t>
            </a:r>
            <a:endParaRPr lang="zh-CN" altLang="en-US"/>
          </a:p>
        </p:txBody>
      </p:sp>
      <p:sp>
        <p:nvSpPr>
          <p:cNvPr id="68610" name="文本占位符 69634"/>
          <p:cNvSpPr>
            <a:spLocks noGrp="1"/>
          </p:cNvSpPr>
          <p:nvPr>
            <p:ph idx="1"/>
          </p:nvPr>
        </p:nvSpPr>
        <p:spPr>
          <a:xfrm>
            <a:off x="0" y="2420938"/>
            <a:ext cx="8812213" cy="3532187"/>
          </a:xfrm>
        </p:spPr>
        <p:txBody>
          <a:bodyPr anchor="t"/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入之愈深，其进愈难，而其见愈奇 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夫夷以近，则游者众；险以远，则至者少 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世之奇伟瑰怪非常之观，常在于险远，而人之所罕至焉 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精要得当、平实深刻、言简意丰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占位符 67585"/>
          <p:cNvSpPr>
            <a:spLocks noGrp="1"/>
          </p:cNvSpPr>
          <p:nvPr>
            <p:ph type="body" idx="1"/>
          </p:nvPr>
        </p:nvSpPr>
        <p:spPr>
          <a:xfrm>
            <a:off x="250825" y="981075"/>
            <a:ext cx="4752975" cy="5661025"/>
          </a:xfrm>
        </p:spPr>
        <p:txBody>
          <a:bodyPr/>
          <a:p>
            <a:pPr algn="just">
              <a:lnSpc>
                <a:spcPct val="90000"/>
              </a:lnSpc>
              <a:buClrTx/>
              <a:buNone/>
            </a:pPr>
            <a:r>
              <a:rPr lang="en-US" altLang="zh-CN" b="1">
                <a:latin typeface="STXinwei" pitchFamily="2" charset="-122"/>
                <a:ea typeface="STXinwei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1</a:t>
            </a:r>
            <a:r>
              <a:rPr lang="zh-CN" altLang="en-US" b="1">
                <a:latin typeface="宋体" panose="02010600030101010101" pitchFamily="2" charset="-122"/>
              </a:rPr>
              <a:t>、慧褒始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舍</a:t>
            </a:r>
            <a:r>
              <a:rPr lang="zh-CN" altLang="en-US" b="1">
                <a:latin typeface="宋体" panose="02010600030101010101" pitchFamily="2" charset="-122"/>
              </a:rPr>
              <a:t>于其址 </a:t>
            </a:r>
            <a:endParaRPr lang="zh-CN" altLang="en-US" b="1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ClrTx/>
              <a:buNone/>
            </a:pPr>
            <a:r>
              <a:rPr lang="zh-CN" altLang="en-US" b="1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2</a:t>
            </a:r>
            <a:r>
              <a:rPr lang="zh-CN" altLang="en-US" b="1">
                <a:latin typeface="宋体" panose="02010600030101010101" pitchFamily="2" charset="-122"/>
              </a:rPr>
              <a:t>、以故其后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名</a:t>
            </a:r>
            <a:r>
              <a:rPr lang="zh-CN" altLang="en-US" b="1">
                <a:latin typeface="宋体" panose="02010600030101010101" pitchFamily="2" charset="-122"/>
              </a:rPr>
              <a:t>之曰“褒禅”</a:t>
            </a:r>
            <a:endParaRPr lang="zh-CN" altLang="en-US" b="1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ClrTx/>
              <a:buNone/>
            </a:pPr>
            <a:r>
              <a:rPr lang="zh-CN" altLang="en-US" b="1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3</a:t>
            </a:r>
            <a:r>
              <a:rPr lang="zh-CN" altLang="en-US" b="1">
                <a:latin typeface="宋体" panose="02010600030101010101" pitchFamily="2" charset="-122"/>
              </a:rPr>
              <a:t>、距其院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东</a:t>
            </a:r>
            <a:r>
              <a:rPr lang="zh-CN" altLang="en-US" b="1">
                <a:latin typeface="宋体" panose="02010600030101010101" pitchFamily="2" charset="-122"/>
              </a:rPr>
              <a:t>五里</a:t>
            </a:r>
            <a:endParaRPr lang="zh-CN" altLang="en-US" b="1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ClrTx/>
              <a:buNone/>
            </a:pPr>
            <a:r>
              <a:rPr lang="zh-CN" altLang="en-US" b="1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4</a:t>
            </a:r>
            <a:r>
              <a:rPr lang="zh-CN" altLang="en-US" b="1">
                <a:latin typeface="宋体" panose="02010600030101010101" pitchFamily="2" charset="-122"/>
              </a:rPr>
              <a:t>、有泉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侧</a:t>
            </a:r>
            <a:r>
              <a:rPr lang="zh-CN" altLang="en-US" b="1">
                <a:latin typeface="宋体" panose="02010600030101010101" pitchFamily="2" charset="-122"/>
              </a:rPr>
              <a:t>出</a:t>
            </a:r>
            <a:endParaRPr lang="zh-CN" altLang="en-US" b="1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ClrTx/>
              <a:buNone/>
            </a:pPr>
            <a:r>
              <a:rPr lang="zh-CN" altLang="en-US" b="1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5</a:t>
            </a:r>
            <a:r>
              <a:rPr lang="zh-CN" altLang="en-US" b="1">
                <a:latin typeface="宋体" panose="02010600030101010101" pitchFamily="2" charset="-122"/>
              </a:rPr>
              <a:t>、入之甚寒，问其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深</a:t>
            </a:r>
            <a:endParaRPr lang="zh-CN" altLang="en-US" b="1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ClrTx/>
              <a:buNone/>
            </a:pPr>
            <a:r>
              <a:rPr lang="zh-CN" altLang="en-US" b="1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6</a:t>
            </a:r>
            <a:r>
              <a:rPr lang="zh-CN" altLang="en-US" b="1">
                <a:latin typeface="宋体" panose="02010600030101010101" pitchFamily="2" charset="-122"/>
              </a:rPr>
              <a:t>、后世之谬其传而莫能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名</a:t>
            </a:r>
            <a:r>
              <a:rPr lang="zh-CN" altLang="en-US" b="1">
                <a:latin typeface="宋体" panose="02010600030101010101" pitchFamily="2" charset="-122"/>
              </a:rPr>
              <a:t>者</a:t>
            </a:r>
            <a:endParaRPr lang="zh-CN" altLang="en-US" b="1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ClrTx/>
              <a:buNone/>
            </a:pPr>
            <a:r>
              <a:rPr lang="zh-CN" altLang="en-US" b="1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7</a:t>
            </a:r>
            <a:r>
              <a:rPr lang="zh-CN" altLang="en-US" b="1">
                <a:latin typeface="宋体" panose="02010600030101010101" pitchFamily="2" charset="-122"/>
              </a:rPr>
              <a:t>、火尚足以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明</a:t>
            </a:r>
            <a:r>
              <a:rPr lang="zh-CN" altLang="en-US" b="1">
                <a:latin typeface="宋体" panose="02010600030101010101" pitchFamily="2" charset="-122"/>
              </a:rPr>
              <a:t>也</a:t>
            </a:r>
            <a:endParaRPr lang="zh-CN" altLang="en-US" b="1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ClrTx/>
              <a:buNone/>
            </a:pPr>
            <a:r>
              <a:rPr lang="zh-CN" altLang="en-US" b="1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8</a:t>
            </a:r>
            <a:r>
              <a:rPr lang="zh-CN" altLang="en-US" b="1">
                <a:latin typeface="宋体" panose="02010600030101010101" pitchFamily="2" charset="-122"/>
              </a:rPr>
              <a:t>、后世之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谬</a:t>
            </a:r>
            <a:r>
              <a:rPr lang="zh-CN" altLang="en-US" b="1">
                <a:latin typeface="宋体" panose="02010600030101010101" pitchFamily="2" charset="-122"/>
              </a:rPr>
              <a:t>其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传</a:t>
            </a:r>
            <a:r>
              <a:rPr lang="zh-CN" altLang="en-US" b="1">
                <a:latin typeface="宋体" panose="02010600030101010101" pitchFamily="2" charset="-122"/>
              </a:rPr>
              <a:t>而莫能名者</a:t>
            </a:r>
            <a:endParaRPr lang="zh-CN" altLang="en-US">
              <a:latin typeface="STXinwei" pitchFamily="2" charset="-122"/>
              <a:ea typeface="STXinwei" pitchFamily="2" charset="-122"/>
            </a:endParaRPr>
          </a:p>
        </p:txBody>
      </p:sp>
      <p:sp>
        <p:nvSpPr>
          <p:cNvPr id="67587" name="矩形 67586"/>
          <p:cNvSpPr/>
          <p:nvPr/>
        </p:nvSpPr>
        <p:spPr>
          <a:xfrm>
            <a:off x="5148263" y="981075"/>
            <a:ext cx="3041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名作动，筑舍定居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588" name="矩形 67587"/>
          <p:cNvSpPr/>
          <p:nvPr/>
        </p:nvSpPr>
        <p:spPr>
          <a:xfrm>
            <a:off x="5219700" y="1557338"/>
            <a:ext cx="25209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名作动，命名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589" name="矩形 67588"/>
          <p:cNvSpPr/>
          <p:nvPr/>
        </p:nvSpPr>
        <p:spPr>
          <a:xfrm>
            <a:off x="5219700" y="2492375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名作状，往东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590" name="矩形 67589"/>
          <p:cNvSpPr/>
          <p:nvPr/>
        </p:nvSpPr>
        <p:spPr>
          <a:xfrm>
            <a:off x="5219700" y="2997200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名作状，从旁边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591" name="矩形 67590"/>
          <p:cNvSpPr/>
          <p:nvPr/>
        </p:nvSpPr>
        <p:spPr>
          <a:xfrm>
            <a:off x="5219700" y="3573463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形作名，深度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592" name="矩形 67591"/>
          <p:cNvSpPr/>
          <p:nvPr/>
        </p:nvSpPr>
        <p:spPr>
          <a:xfrm>
            <a:off x="5219700" y="4149725"/>
            <a:ext cx="2879725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名作动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识其本名，说明白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593" name="矩形 67592"/>
          <p:cNvSpPr/>
          <p:nvPr/>
        </p:nvSpPr>
        <p:spPr>
          <a:xfrm>
            <a:off x="5219700" y="5013325"/>
            <a:ext cx="23272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形作动，照明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594" name="矩形 67593"/>
          <p:cNvSpPr/>
          <p:nvPr/>
        </p:nvSpPr>
        <p:spPr>
          <a:xfrm>
            <a:off x="5219700" y="5484813"/>
            <a:ext cx="39243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谬，使动用法，弄错，使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错。传，动作名，流传的文字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595" name="椭圆 67594"/>
          <p:cNvSpPr/>
          <p:nvPr/>
        </p:nvSpPr>
        <p:spPr>
          <a:xfrm>
            <a:off x="0" y="0"/>
            <a:ext cx="1655763" cy="7921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Tx/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LiSu" pitchFamily="1" charset="-122"/>
              </a:rPr>
              <a:t>词类活用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LiSu" pitchFamily="1" charset="-122"/>
            </a:endParaRPr>
          </a:p>
        </p:txBody>
      </p:sp>
      <p:sp>
        <p:nvSpPr>
          <p:cNvPr id="67596" name="文本框 67595"/>
          <p:cNvSpPr txBox="1"/>
          <p:nvPr/>
        </p:nvSpPr>
        <p:spPr>
          <a:xfrm>
            <a:off x="3048000" y="228600"/>
            <a:ext cx="3962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5400" b="1">
                <a:solidFill>
                  <a:srgbClr val="CC0099"/>
                </a:solidFill>
                <a:latin typeface="STXinwei" pitchFamily="2" charset="-122"/>
                <a:ea typeface="STXinwei" pitchFamily="2" charset="-122"/>
              </a:rPr>
              <a:t>课堂练习</a:t>
            </a:r>
            <a:endParaRPr lang="zh-CN" altLang="en-US" sz="5400" b="1">
              <a:solidFill>
                <a:srgbClr val="CC0099"/>
              </a:solidFill>
              <a:latin typeface="STXinwei" pitchFamily="2" charset="-122"/>
              <a:ea typeface="STXinwei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6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6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2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86">
                                            <p:txEl>
                                              <p:charRg st="2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86">
                                            <p:txEl>
                                              <p:charRg st="2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8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8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86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86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5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586">
                                            <p:txEl>
                                              <p:charRg st="5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586">
                                            <p:txEl>
                                              <p:charRg st="5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7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586">
                                            <p:txEl>
                                              <p:charRg st="7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586">
                                            <p:txEl>
                                              <p:charRg st="7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8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586">
                                            <p:txEl>
                                              <p:charRg st="8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586">
                                            <p:txEl>
                                              <p:charRg st="8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build="p"/>
      <p:bldP spid="67587" grpId="0"/>
      <p:bldP spid="67588" grpId="0"/>
      <p:bldP spid="67589" grpId="0"/>
      <p:bldP spid="67590" grpId="0"/>
      <p:bldP spid="67591" grpId="0"/>
      <p:bldP spid="67592" grpId="0"/>
      <p:bldP spid="67593" grpId="0"/>
      <p:bldP spid="6759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文本框 69633"/>
          <p:cNvSpPr txBox="1"/>
          <p:nvPr/>
        </p:nvSpPr>
        <p:spPr>
          <a:xfrm>
            <a:off x="395288" y="83661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40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十一</a:t>
            </a:r>
            <a:endParaRPr lang="zh-CN" altLang="en-US" sz="4000" b="1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5" name="文本框 69634"/>
          <p:cNvSpPr txBox="1"/>
          <p:nvPr/>
        </p:nvSpPr>
        <p:spPr>
          <a:xfrm>
            <a:off x="395288" y="3284538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40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学者</a:t>
            </a:r>
            <a:endParaRPr lang="zh-CN" altLang="en-US" sz="4000" b="1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6" name="文本框 69635"/>
          <p:cNvSpPr txBox="1"/>
          <p:nvPr/>
        </p:nvSpPr>
        <p:spPr>
          <a:xfrm>
            <a:off x="539750" y="50847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40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所以</a:t>
            </a:r>
            <a:endParaRPr lang="zh-CN" altLang="en-US" sz="4000" b="1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2133600" y="333375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数 字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8" name="文本框 69637"/>
          <p:cNvSpPr txBox="1"/>
          <p:nvPr/>
        </p:nvSpPr>
        <p:spPr>
          <a:xfrm>
            <a:off x="1835150" y="1295400"/>
            <a:ext cx="28813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十分之一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9" name="文本框 69638"/>
          <p:cNvSpPr txBox="1"/>
          <p:nvPr/>
        </p:nvSpPr>
        <p:spPr>
          <a:xfrm>
            <a:off x="2051050" y="2276475"/>
            <a:ext cx="52212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在学术上有一定成就的人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0" name="文本框 69639"/>
          <p:cNvSpPr txBox="1"/>
          <p:nvPr/>
        </p:nvSpPr>
        <p:spPr>
          <a:xfrm>
            <a:off x="1979613" y="3657600"/>
            <a:ext cx="25923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治学的人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1" name="文本框 69640"/>
          <p:cNvSpPr txBox="1"/>
          <p:nvPr/>
        </p:nvSpPr>
        <p:spPr>
          <a:xfrm>
            <a:off x="1908175" y="4560888"/>
            <a:ext cx="14001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表结果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2" name="文本框 69641"/>
          <p:cNvSpPr txBox="1"/>
          <p:nvPr/>
        </p:nvSpPr>
        <p:spPr>
          <a:xfrm>
            <a:off x="1979613" y="5327650"/>
            <a:ext cx="24653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的原因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3" name="左大括号 69642"/>
          <p:cNvSpPr/>
          <p:nvPr/>
        </p:nvSpPr>
        <p:spPr>
          <a:xfrm>
            <a:off x="1547813" y="620713"/>
            <a:ext cx="71437" cy="1439862"/>
          </a:xfrm>
          <a:prstGeom prst="leftBrace">
            <a:avLst>
              <a:gd name="adj1" fmla="val 16796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644" name="左大括号 69643"/>
          <p:cNvSpPr/>
          <p:nvPr/>
        </p:nvSpPr>
        <p:spPr>
          <a:xfrm>
            <a:off x="1835150" y="2565400"/>
            <a:ext cx="73025" cy="1798638"/>
          </a:xfrm>
          <a:prstGeom prst="leftBrace">
            <a:avLst>
              <a:gd name="adj1" fmla="val 20525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645" name="左大括号 69644"/>
          <p:cNvSpPr/>
          <p:nvPr/>
        </p:nvSpPr>
        <p:spPr>
          <a:xfrm>
            <a:off x="1835150" y="4868863"/>
            <a:ext cx="71438" cy="1439862"/>
          </a:xfrm>
          <a:prstGeom prst="leftBrace">
            <a:avLst>
              <a:gd name="adj1" fmla="val 16796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646" name="文本框 69645"/>
          <p:cNvSpPr txBox="1"/>
          <p:nvPr/>
        </p:nvSpPr>
        <p:spPr>
          <a:xfrm>
            <a:off x="1979613" y="6048375"/>
            <a:ext cx="4730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用来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的（表凭借）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7" name="椭圆 69646"/>
          <p:cNvSpPr/>
          <p:nvPr/>
        </p:nvSpPr>
        <p:spPr>
          <a:xfrm>
            <a:off x="0" y="0"/>
            <a:ext cx="1655763" cy="7921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Tx/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LiSu" pitchFamily="1" charset="-122"/>
              </a:rPr>
              <a:t>古今异义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LiSu" pitchFamily="1" charset="-122"/>
            </a:endParaRPr>
          </a:p>
        </p:txBody>
      </p:sp>
      <p:sp>
        <p:nvSpPr>
          <p:cNvPr id="69648" name="文本框 69647">
            <a:hlinkClick r:id="rId1" action="ppaction://hlinksldjump"/>
          </p:cNvPr>
          <p:cNvSpPr txBox="1"/>
          <p:nvPr/>
        </p:nvSpPr>
        <p:spPr>
          <a:xfrm>
            <a:off x="7772400" y="6324600"/>
            <a:ext cx="1143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1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回上层</a:t>
            </a:r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/>
      <p:bldP spid="69636" grpId="0"/>
      <p:bldP spid="69637" grpId="0"/>
      <p:bldP spid="69638" grpId="0"/>
      <p:bldP spid="69639" grpId="0"/>
      <p:bldP spid="69640" grpId="0"/>
      <p:bldP spid="69641" grpId="0"/>
      <p:bldP spid="69642" grpId="0"/>
      <p:bldP spid="6964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文本框 68609"/>
          <p:cNvSpPr txBox="1"/>
          <p:nvPr/>
        </p:nvSpPr>
        <p:spPr>
          <a:xfrm>
            <a:off x="395288" y="836613"/>
            <a:ext cx="1209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40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非常</a:t>
            </a:r>
            <a:endParaRPr lang="zh-CN" altLang="en-US" sz="4000" b="1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1" name="文本框 68610"/>
          <p:cNvSpPr txBox="1"/>
          <p:nvPr/>
        </p:nvSpPr>
        <p:spPr>
          <a:xfrm>
            <a:off x="395288" y="3284538"/>
            <a:ext cx="1209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40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于是</a:t>
            </a:r>
            <a:endParaRPr lang="zh-CN" altLang="en-US" sz="4000" b="1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2" name="文本框 68611"/>
          <p:cNvSpPr txBox="1"/>
          <p:nvPr/>
        </p:nvSpPr>
        <p:spPr>
          <a:xfrm>
            <a:off x="539750" y="5084763"/>
            <a:ext cx="1209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40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至于</a:t>
            </a:r>
            <a:endParaRPr lang="zh-CN" altLang="en-US" sz="4000" b="1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3" name="文本框 68612"/>
          <p:cNvSpPr txBox="1"/>
          <p:nvPr/>
        </p:nvSpPr>
        <p:spPr>
          <a:xfrm>
            <a:off x="1619250" y="333375"/>
            <a:ext cx="5099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世之奇伟、瑰怪、非常之观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4" name="文本框 68613"/>
          <p:cNvSpPr txBox="1"/>
          <p:nvPr/>
        </p:nvSpPr>
        <p:spPr>
          <a:xfrm>
            <a:off x="1835150" y="981075"/>
            <a:ext cx="4327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备他盗出入与非常也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5" name="文本框 68614"/>
          <p:cNvSpPr txBox="1"/>
          <p:nvPr/>
        </p:nvSpPr>
        <p:spPr>
          <a:xfrm>
            <a:off x="2051050" y="2276475"/>
            <a:ext cx="29464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于是余有叹焉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6" name="文本框 68615"/>
          <p:cNvSpPr txBox="1"/>
          <p:nvPr/>
        </p:nvSpPr>
        <p:spPr>
          <a:xfrm>
            <a:off x="1979613" y="2997200"/>
            <a:ext cx="52482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吾祖死于是，吾父死于是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7" name="文本框 68616"/>
          <p:cNvSpPr txBox="1"/>
          <p:nvPr/>
        </p:nvSpPr>
        <p:spPr>
          <a:xfrm>
            <a:off x="2124075" y="3716338"/>
            <a:ext cx="3867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请他，于是他来了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8" name="文本框 68617"/>
          <p:cNvSpPr txBox="1"/>
          <p:nvPr/>
        </p:nvSpPr>
        <p:spPr>
          <a:xfrm>
            <a:off x="1908175" y="4560888"/>
            <a:ext cx="50990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至于幽暗昏惑而无物以相之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9" name="文本框 68618"/>
          <p:cNvSpPr txBox="1"/>
          <p:nvPr/>
        </p:nvSpPr>
        <p:spPr>
          <a:xfrm>
            <a:off x="1979613" y="5300663"/>
            <a:ext cx="4327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至于颠覆，理固宜然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20" name="文本框 68619"/>
          <p:cNvSpPr txBox="1"/>
          <p:nvPr/>
        </p:nvSpPr>
        <p:spPr>
          <a:xfrm>
            <a:off x="1835150" y="1628775"/>
            <a:ext cx="15652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非常好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21" name="左大括号 68620"/>
          <p:cNvSpPr/>
          <p:nvPr/>
        </p:nvSpPr>
        <p:spPr>
          <a:xfrm>
            <a:off x="1547813" y="620713"/>
            <a:ext cx="71437" cy="1439862"/>
          </a:xfrm>
          <a:prstGeom prst="leftBrace">
            <a:avLst>
              <a:gd name="adj1" fmla="val 16796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622" name="左大括号 68621"/>
          <p:cNvSpPr/>
          <p:nvPr/>
        </p:nvSpPr>
        <p:spPr>
          <a:xfrm>
            <a:off x="1835150" y="2565400"/>
            <a:ext cx="73025" cy="1798638"/>
          </a:xfrm>
          <a:prstGeom prst="leftBrace">
            <a:avLst>
              <a:gd name="adj1" fmla="val 20525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623" name="左大括号 68622"/>
          <p:cNvSpPr/>
          <p:nvPr/>
        </p:nvSpPr>
        <p:spPr>
          <a:xfrm>
            <a:off x="1835150" y="4868863"/>
            <a:ext cx="71438" cy="1439862"/>
          </a:xfrm>
          <a:prstGeom prst="leftBrace">
            <a:avLst>
              <a:gd name="adj1" fmla="val 16796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624" name="文本框 68623"/>
          <p:cNvSpPr txBox="1"/>
          <p:nvPr/>
        </p:nvSpPr>
        <p:spPr>
          <a:xfrm>
            <a:off x="1979613" y="6021388"/>
            <a:ext cx="4772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至于小李，你就别管了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25" name="文本框 68624"/>
          <p:cNvSpPr txBox="1"/>
          <p:nvPr/>
        </p:nvSpPr>
        <p:spPr>
          <a:xfrm>
            <a:off x="6781800" y="333375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不同寻常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26" name="文本框 68625"/>
          <p:cNvSpPr txBox="1"/>
          <p:nvPr/>
        </p:nvSpPr>
        <p:spPr>
          <a:xfrm>
            <a:off x="6300788" y="981075"/>
            <a:ext cx="22320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意外的事故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27" name="文本框 68626"/>
          <p:cNvSpPr txBox="1"/>
          <p:nvPr/>
        </p:nvSpPr>
        <p:spPr>
          <a:xfrm>
            <a:off x="3635375" y="1628775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十分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28" name="文本框 68627"/>
          <p:cNvSpPr txBox="1"/>
          <p:nvPr/>
        </p:nvSpPr>
        <p:spPr>
          <a:xfrm>
            <a:off x="5219700" y="2349500"/>
            <a:ext cx="2622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对于这种情况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29" name="文本框 68628"/>
          <p:cNvSpPr txBox="1"/>
          <p:nvPr/>
        </p:nvSpPr>
        <p:spPr>
          <a:xfrm>
            <a:off x="7235825" y="2997200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在此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30" name="文本框 68629"/>
          <p:cNvSpPr txBox="1"/>
          <p:nvPr/>
        </p:nvSpPr>
        <p:spPr>
          <a:xfrm>
            <a:off x="6011863" y="3789363"/>
            <a:ext cx="18224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顺承连词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31" name="文本框 68630"/>
          <p:cNvSpPr txBox="1"/>
          <p:nvPr/>
        </p:nvSpPr>
        <p:spPr>
          <a:xfrm>
            <a:off x="6810375" y="4437063"/>
            <a:ext cx="2333625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引出处所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32" name="文本框 68631"/>
          <p:cNvSpPr txBox="1"/>
          <p:nvPr/>
        </p:nvSpPr>
        <p:spPr>
          <a:xfrm>
            <a:off x="6302375" y="5334000"/>
            <a:ext cx="23177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到了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的结局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以致于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33" name="文本框 68632"/>
          <p:cNvSpPr txBox="1"/>
          <p:nvPr/>
        </p:nvSpPr>
        <p:spPr>
          <a:xfrm>
            <a:off x="6659563" y="6092825"/>
            <a:ext cx="18145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另提一事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34" name="椭圆 68633"/>
          <p:cNvSpPr/>
          <p:nvPr/>
        </p:nvSpPr>
        <p:spPr>
          <a:xfrm>
            <a:off x="0" y="0"/>
            <a:ext cx="1655763" cy="7921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Tx/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LiSu" pitchFamily="1" charset="-122"/>
              </a:rPr>
              <a:t>古今异义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LiSu" pitchFamily="1" charset="-122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5" grpId="0"/>
      <p:bldP spid="68626" grpId="0"/>
      <p:bldP spid="68627" grpId="0"/>
      <p:bldP spid="68628" grpId="0"/>
      <p:bldP spid="68629" grpId="0"/>
      <p:bldP spid="68630" grpId="0"/>
      <p:bldP spid="68631" grpId="0"/>
      <p:bldP spid="68632" grpId="0"/>
      <p:bldP spid="6863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文本框 70657"/>
          <p:cNvSpPr txBox="1"/>
          <p:nvPr/>
        </p:nvSpPr>
        <p:spPr>
          <a:xfrm>
            <a:off x="1763713" y="214313"/>
            <a:ext cx="38560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故其后名之曰褒禅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59" name="文本框 70658"/>
          <p:cNvSpPr txBox="1"/>
          <p:nvPr/>
        </p:nvSpPr>
        <p:spPr>
          <a:xfrm>
            <a:off x="1908175" y="935038"/>
            <a:ext cx="42640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其乃华山之阳名之也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0" name="文本框 70659"/>
          <p:cNvSpPr txBox="1"/>
          <p:nvPr/>
        </p:nvSpPr>
        <p:spPr>
          <a:xfrm>
            <a:off x="1908175" y="1582738"/>
            <a:ext cx="30400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由山</a:t>
            </a: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上五六里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1" name="文本框 70660"/>
          <p:cNvSpPr txBox="1"/>
          <p:nvPr/>
        </p:nvSpPr>
        <p:spPr>
          <a:xfrm>
            <a:off x="1692275" y="2303463"/>
            <a:ext cx="34480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余与四人拥火</a:t>
            </a: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入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2" name="文本框 70661"/>
          <p:cNvSpPr txBox="1"/>
          <p:nvPr/>
        </p:nvSpPr>
        <p:spPr>
          <a:xfrm>
            <a:off x="1835150" y="2951163"/>
            <a:ext cx="26320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火尚足</a:t>
            </a: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明也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3" name="文本框 70662"/>
          <p:cNvSpPr txBox="1"/>
          <p:nvPr/>
        </p:nvSpPr>
        <p:spPr>
          <a:xfrm>
            <a:off x="1763713" y="3867150"/>
            <a:ext cx="43211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夷</a:t>
            </a: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近，则游者众，险</a:t>
            </a: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远，则至者少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4" name="文本框 70663"/>
          <p:cNvSpPr txBox="1"/>
          <p:nvPr/>
        </p:nvSpPr>
        <p:spPr>
          <a:xfrm>
            <a:off x="1763713" y="5038725"/>
            <a:ext cx="22240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无物</a:t>
            </a: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相之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5" name="文本框 70664"/>
          <p:cNvSpPr txBox="1"/>
          <p:nvPr/>
        </p:nvSpPr>
        <p:spPr>
          <a:xfrm>
            <a:off x="1547813" y="5903913"/>
            <a:ext cx="38560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</a:t>
            </a: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悲夫古书之不存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6" name="文本框 70665"/>
          <p:cNvSpPr txBox="1"/>
          <p:nvPr/>
        </p:nvSpPr>
        <p:spPr>
          <a:xfrm>
            <a:off x="376238" y="2322513"/>
            <a:ext cx="798512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4800" b="1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</a:t>
            </a:r>
            <a:endParaRPr lang="zh-CN" altLang="en-US" sz="4800" b="1">
              <a:solidFill>
                <a:srgbClr val="008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0667" name="左大括号 70666"/>
          <p:cNvSpPr/>
          <p:nvPr/>
        </p:nvSpPr>
        <p:spPr>
          <a:xfrm>
            <a:off x="1331913" y="692150"/>
            <a:ext cx="287337" cy="5616575"/>
          </a:xfrm>
          <a:prstGeom prst="leftBrace">
            <a:avLst>
              <a:gd name="adj1" fmla="val 16289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668" name="文本框 70667"/>
          <p:cNvSpPr txBox="1"/>
          <p:nvPr/>
        </p:nvSpPr>
        <p:spPr>
          <a:xfrm>
            <a:off x="6300788" y="260350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9" name="文本框 70668"/>
          <p:cNvSpPr txBox="1"/>
          <p:nvPr/>
        </p:nvSpPr>
        <p:spPr>
          <a:xfrm>
            <a:off x="6372225" y="981075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70" name="文本框 70669"/>
          <p:cNvSpPr txBox="1"/>
          <p:nvPr/>
        </p:nvSpPr>
        <p:spPr>
          <a:xfrm>
            <a:off x="5410200" y="1628775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71" name="文本框 70670"/>
          <p:cNvSpPr txBox="1"/>
          <p:nvPr/>
        </p:nvSpPr>
        <p:spPr>
          <a:xfrm>
            <a:off x="5148263" y="2397125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修饰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72" name="文本框 70671"/>
          <p:cNvSpPr txBox="1"/>
          <p:nvPr/>
        </p:nvSpPr>
        <p:spPr>
          <a:xfrm>
            <a:off x="4932363" y="29972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用来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73" name="文本框 70672"/>
          <p:cNvSpPr txBox="1"/>
          <p:nvPr/>
        </p:nvSpPr>
        <p:spPr>
          <a:xfrm>
            <a:off x="6011863" y="4149725"/>
            <a:ext cx="221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表并列，而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74" name="文本框 70673"/>
          <p:cNvSpPr txBox="1"/>
          <p:nvPr/>
        </p:nvSpPr>
        <p:spPr>
          <a:xfrm>
            <a:off x="4572000" y="501332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连词，用来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75" name="文本框 70674"/>
          <p:cNvSpPr txBox="1"/>
          <p:nvPr/>
        </p:nvSpPr>
        <p:spPr>
          <a:xfrm>
            <a:off x="5651500" y="6021388"/>
            <a:ext cx="10033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76" name="椭圆 70675"/>
          <p:cNvSpPr/>
          <p:nvPr/>
        </p:nvSpPr>
        <p:spPr>
          <a:xfrm>
            <a:off x="0" y="0"/>
            <a:ext cx="1655763" cy="7921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Tx/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LiSu" pitchFamily="1" charset="-122"/>
              </a:rPr>
              <a:t>以的用法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LiSu" pitchFamily="1" charset="-122"/>
            </a:endParaRPr>
          </a:p>
        </p:txBody>
      </p:sp>
      <p:sp>
        <p:nvSpPr>
          <p:cNvPr id="70677" name="文本框 70676">
            <a:hlinkClick r:id="rId1" action="ppaction://hlinksldjump"/>
          </p:cNvPr>
          <p:cNvSpPr txBox="1"/>
          <p:nvPr/>
        </p:nvSpPr>
        <p:spPr>
          <a:xfrm>
            <a:off x="7772400" y="6324600"/>
            <a:ext cx="1143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1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回上层</a:t>
            </a:r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8" grpId="0"/>
      <p:bldP spid="70669" grpId="0"/>
      <p:bldP spid="70670" grpId="0"/>
      <p:bldP spid="70671" grpId="0"/>
      <p:bldP spid="70672" grpId="0"/>
      <p:bldP spid="70673" grpId="0"/>
      <p:bldP spid="70674" grpId="0"/>
      <p:bldP spid="706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内容占位符 3" descr="导游图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1035" y="54610"/>
            <a:ext cx="7113905" cy="5330190"/>
          </a:xfrm>
          <a:prstGeom prst="rect">
            <a:avLst/>
          </a:prstGeom>
        </p:spPr>
      </p:pic>
      <p:pic>
        <p:nvPicPr>
          <p:cNvPr id="5" name="图片 4" descr="导游 山景 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85" y="1604645"/>
            <a:ext cx="7743190" cy="51625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文本框 71681"/>
          <p:cNvSpPr txBox="1"/>
          <p:nvPr/>
        </p:nvSpPr>
        <p:spPr>
          <a:xfrm>
            <a:off x="376238" y="2322513"/>
            <a:ext cx="795337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4800" b="1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于</a:t>
            </a:r>
            <a:endParaRPr lang="zh-CN" altLang="en-US" sz="4800" b="1">
              <a:solidFill>
                <a:srgbClr val="008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683" name="左大括号 71682"/>
          <p:cNvSpPr/>
          <p:nvPr/>
        </p:nvSpPr>
        <p:spPr>
          <a:xfrm>
            <a:off x="1331913" y="692150"/>
            <a:ext cx="287337" cy="5616575"/>
          </a:xfrm>
          <a:prstGeom prst="leftBrace">
            <a:avLst>
              <a:gd name="adj1" fmla="val 16289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684" name="文本框 71683"/>
          <p:cNvSpPr txBox="1"/>
          <p:nvPr/>
        </p:nvSpPr>
        <p:spPr>
          <a:xfrm>
            <a:off x="6300788" y="260350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5" name="文本框 71684"/>
          <p:cNvSpPr txBox="1"/>
          <p:nvPr/>
        </p:nvSpPr>
        <p:spPr>
          <a:xfrm>
            <a:off x="6372225" y="1219200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6" name="文本框 71685"/>
          <p:cNvSpPr txBox="1"/>
          <p:nvPr/>
        </p:nvSpPr>
        <p:spPr>
          <a:xfrm>
            <a:off x="5410200" y="21336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对于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7" name="文本框 71686"/>
          <p:cNvSpPr txBox="1"/>
          <p:nvPr/>
        </p:nvSpPr>
        <p:spPr>
          <a:xfrm>
            <a:off x="5148263" y="327660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对于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8" name="文本框 71687"/>
          <p:cNvSpPr txBox="1"/>
          <p:nvPr/>
        </p:nvSpPr>
        <p:spPr>
          <a:xfrm>
            <a:off x="5638800" y="41910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9" name="文本框 71688"/>
          <p:cNvSpPr txBox="1"/>
          <p:nvPr/>
        </p:nvSpPr>
        <p:spPr>
          <a:xfrm>
            <a:off x="5943600" y="51816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90" name="文本框 71689"/>
          <p:cNvSpPr txBox="1"/>
          <p:nvPr/>
        </p:nvSpPr>
        <p:spPr>
          <a:xfrm>
            <a:off x="5715000" y="60960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91" name="椭圆 71690"/>
          <p:cNvSpPr/>
          <p:nvPr/>
        </p:nvSpPr>
        <p:spPr>
          <a:xfrm>
            <a:off x="0" y="0"/>
            <a:ext cx="1655763" cy="7921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Tx/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LiSu" pitchFamily="1" charset="-122"/>
              </a:rPr>
              <a:t>于的用法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LiSu" pitchFamily="1" charset="-122"/>
            </a:endParaRPr>
          </a:p>
        </p:txBody>
      </p:sp>
      <p:sp>
        <p:nvSpPr>
          <p:cNvPr id="71692" name="矩形 71691"/>
          <p:cNvSpPr/>
          <p:nvPr/>
        </p:nvSpPr>
        <p:spPr>
          <a:xfrm>
            <a:off x="1752600" y="304800"/>
            <a:ext cx="7391400" cy="6427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始舍</a:t>
            </a:r>
            <a:r>
              <a:rPr lang="zh-CN" altLang="en-US" sz="3200" b="1">
                <a:solidFill>
                  <a:srgbClr val="008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于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其址　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just"/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just"/>
            <a:r>
              <a:rPr lang="zh-CN" altLang="en-US" sz="3200" b="1">
                <a:solidFill>
                  <a:srgbClr val="008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于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人为可讥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just"/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just"/>
            <a:r>
              <a:rPr lang="zh-CN" altLang="en-US" sz="3200" b="1">
                <a:solidFill>
                  <a:srgbClr val="008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于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是余有叹焉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just"/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just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余</a:t>
            </a:r>
            <a:r>
              <a:rPr lang="zh-CN" altLang="en-US" sz="3200" b="1">
                <a:solidFill>
                  <a:srgbClr val="008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于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仆碑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just"/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just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师不必贤</a:t>
            </a:r>
            <a:r>
              <a:rPr lang="zh-CN" altLang="en-US" sz="3200" b="1">
                <a:solidFill>
                  <a:srgbClr val="008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于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弟子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just"/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just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求救</a:t>
            </a:r>
            <a:r>
              <a:rPr lang="zh-CN" altLang="en-US" sz="3200" b="1">
                <a:solidFill>
                  <a:srgbClr val="008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于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孙将军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just"/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just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君幸</a:t>
            </a:r>
            <a:r>
              <a:rPr lang="zh-CN" altLang="en-US" sz="3200" b="1">
                <a:solidFill>
                  <a:srgbClr val="008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于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赵王</a:t>
            </a:r>
            <a:endParaRPr lang="zh-CN" altLang="en-US" sz="6000" b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693" name="文本框 71692">
            <a:hlinkClick r:id="rId1" action="ppaction://hlinksldjump"/>
          </p:cNvPr>
          <p:cNvSpPr txBox="1"/>
          <p:nvPr/>
        </p:nvSpPr>
        <p:spPr>
          <a:xfrm>
            <a:off x="7772400" y="6324600"/>
            <a:ext cx="1143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1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回上层</a:t>
            </a:r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5" grpId="0"/>
      <p:bldP spid="71686" grpId="0"/>
      <p:bldP spid="71687" grpId="0"/>
      <p:bldP spid="71688" grpId="0"/>
      <p:bldP spid="71689" grpId="0"/>
      <p:bldP spid="716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196205" y="4946015"/>
            <a:ext cx="390398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入得山门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疑问的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2880" y="3844925"/>
            <a:ext cx="3970655" cy="2113280"/>
          </a:xfrm>
          <a:prstGeom prst="rect">
            <a:avLst/>
          </a:prstGeom>
        </p:spPr>
      </p:pic>
      <p:pic>
        <p:nvPicPr>
          <p:cNvPr id="4" name="图片 3" descr="褒禅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600" y="-95250"/>
            <a:ext cx="7601585" cy="4805680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1363345" y="1468120"/>
            <a:ext cx="4881880" cy="2376805"/>
          </a:xfrm>
          <a:prstGeom prst="cloudCallout">
            <a:avLst>
              <a:gd name="adj1" fmla="val -40101"/>
              <a:gd name="adj2" fmla="val 648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褒禅山？？？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好奇怪的名字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660" y="6043295"/>
            <a:ext cx="19056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此刻的你</a:t>
            </a:r>
            <a:endParaRPr lang="zh-CN" altLang="en-US" sz="32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湖畔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椭圆 15362"/>
          <p:cNvSpPr/>
          <p:nvPr/>
        </p:nvSpPr>
        <p:spPr>
          <a:xfrm>
            <a:off x="457200" y="762000"/>
            <a:ext cx="2819400" cy="4419600"/>
          </a:xfrm>
          <a:prstGeom prst="ellipse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5368" name="对象 15367"/>
          <p:cNvGraphicFramePr>
            <a:graphicFrameLocks noChangeAspect="1"/>
          </p:cNvGraphicFramePr>
          <p:nvPr/>
        </p:nvGraphicFramePr>
        <p:xfrm>
          <a:off x="0" y="632460"/>
          <a:ext cx="9144000" cy="6225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4572000" imgH="3429000" progId="PowerPoint.Slide.8">
                  <p:embed/>
                </p:oleObj>
              </mc:Choice>
              <mc:Fallback>
                <p:oleObj name="" r:id="rId2" imgW="4572000" imgH="3429000" progId="PowerPoint.Slid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632460"/>
                        <a:ext cx="9144000" cy="6225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1" name="直接连接符 28680"/>
          <p:cNvSpPr/>
          <p:nvPr/>
        </p:nvSpPr>
        <p:spPr>
          <a:xfrm rot="21000000" flipV="1">
            <a:off x="458470" y="6115050"/>
            <a:ext cx="894080" cy="57150"/>
          </a:xfrm>
          <a:prstGeom prst="line">
            <a:avLst/>
          </a:prstGeom>
          <a:ln w="88900" cap="flat" cmpd="sng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慧空禅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955" y="-28575"/>
            <a:ext cx="7389495" cy="4128770"/>
          </a:xfrm>
          <a:prstGeom prst="rect">
            <a:avLst/>
          </a:prstGeom>
        </p:spPr>
      </p:pic>
      <p:pic>
        <p:nvPicPr>
          <p:cNvPr id="5" name="图片 4" descr="慧空禅院 道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750" y="2159635"/>
            <a:ext cx="7052945" cy="472567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4643</Words>
  <Application>WPS 演示</Application>
  <PresentationFormat/>
  <Paragraphs>787</Paragraphs>
  <Slides>60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60</vt:i4>
      </vt:variant>
    </vt:vector>
  </HeadingPairs>
  <TitlesOfParts>
    <vt:vector size="81" baseType="lpstr">
      <vt:lpstr>Arial</vt:lpstr>
      <vt:lpstr>宋体</vt:lpstr>
      <vt:lpstr>Wingdings</vt:lpstr>
      <vt:lpstr>楷体</vt:lpstr>
      <vt:lpstr>隶书</vt:lpstr>
      <vt:lpstr>华文新魏</vt:lpstr>
      <vt:lpstr>Times New Roman</vt:lpstr>
      <vt:lpstr>微软雅黑</vt:lpstr>
      <vt:lpstr>Calibri</vt:lpstr>
      <vt:lpstr>楷体_GB2312</vt:lpstr>
      <vt:lpstr>仿宋</vt:lpstr>
      <vt:lpstr>黑体</vt:lpstr>
      <vt:lpstr>STXinwei</vt:lpstr>
      <vt:lpstr>LiSu</vt:lpstr>
      <vt:lpstr>华文行楷</vt:lpstr>
      <vt:lpstr>Arial Unicode MS</vt:lpstr>
      <vt:lpstr>新宋体</vt:lpstr>
      <vt:lpstr>默认设计模板</vt:lpstr>
      <vt:lpstr>PowerPoint.Slide.8</vt:lpstr>
      <vt:lpstr>PowerPoint.Slide.8</vt:lpstr>
      <vt:lpstr>PowerPoint.Slide.8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第三课时</vt:lpstr>
      <vt:lpstr>每日积累^_^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第四自然段</vt:lpstr>
      <vt:lpstr>PowerPoint 演示文稿</vt:lpstr>
      <vt:lpstr>PowerPoint 演示文稿</vt:lpstr>
      <vt:lpstr>梳理思路</vt:lpstr>
      <vt:lpstr> 每段主要内容：</vt:lpstr>
      <vt:lpstr>PowerPoint 演示文稿</vt:lpstr>
      <vt:lpstr>PowerPoint 演示文稿</vt:lpstr>
      <vt:lpstr>PowerPoint 演示文稿</vt:lpstr>
      <vt:lpstr>PowerPoint 演示文稿</vt:lpstr>
      <vt:lpstr>3、文笔简洁，语言凝炼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13</cp:revision>
  <dcterms:created xsi:type="dcterms:W3CDTF">2017-03-02T21:42:00Z</dcterms:created>
  <dcterms:modified xsi:type="dcterms:W3CDTF">2017-03-08T01:17:52Z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