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317" r:id="rId3"/>
    <p:sldId id="318" r:id="rId4"/>
    <p:sldId id="286" r:id="rId5"/>
    <p:sldId id="259" r:id="rId6"/>
    <p:sldId id="293" r:id="rId7"/>
    <p:sldId id="300" r:id="rId8"/>
    <p:sldId id="301" r:id="rId9"/>
    <p:sldId id="303" r:id="rId10"/>
    <p:sldId id="319" r:id="rId11"/>
    <p:sldId id="294" r:id="rId12"/>
    <p:sldId id="295" r:id="rId13"/>
    <p:sldId id="320" r:id="rId14"/>
    <p:sldId id="296" r:id="rId15"/>
    <p:sldId id="297" r:id="rId16"/>
    <p:sldId id="321" r:id="rId17"/>
    <p:sldId id="322" r:id="rId18"/>
    <p:sldId id="304" r:id="rId19"/>
    <p:sldId id="30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838"/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94" autoAdjust="0"/>
    <p:restoredTop sz="96086" autoAdjust="0"/>
  </p:normalViewPr>
  <p:slideViewPr>
    <p:cSldViewPr snapToGrid="0">
      <p:cViewPr varScale="1">
        <p:scale>
          <a:sx n="59" d="100"/>
          <a:sy n="59" d="100"/>
        </p:scale>
        <p:origin x="-78" y="-534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90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>2021-1-2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22" y="588349"/>
            <a:ext cx="7178845" cy="6269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>
            <a:fillRect/>
          </a:stretch>
        </p:blipFill>
        <p:spPr>
          <a:xfrm>
            <a:off x="3710755" y="56684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>
            <a:fillRect/>
          </a:stretch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866521" y="174178"/>
            <a:ext cx="1671734" cy="4833972"/>
            <a:chOff x="6202362" y="-333124"/>
            <a:chExt cx="1671734" cy="4833972"/>
          </a:xfrm>
        </p:grpSpPr>
        <p:sp>
          <p:nvSpPr>
            <p:cNvPr id="8" name="矩形 7"/>
            <p:cNvSpPr/>
            <p:nvPr/>
          </p:nvSpPr>
          <p:spPr>
            <a:xfrm>
              <a:off x="6202362" y="-333124"/>
              <a:ext cx="871220" cy="2861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论述文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5901" y="2377408"/>
              <a:ext cx="798195" cy="21234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结构思路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48" y="2519013"/>
            <a:ext cx="2359157" cy="1069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589901"/>
            <a:ext cx="2359157" cy="1069850"/>
          </a:xfrm>
          <a:prstGeom prst="rect">
            <a:avLst/>
          </a:prstGeom>
        </p:spPr>
      </p:pic>
      <p:pic>
        <p:nvPicPr>
          <p:cNvPr id="13" name="DJ OKAWARI-Luv Let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772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470" y="495935"/>
            <a:ext cx="11544300" cy="4351655"/>
          </a:xfrm>
        </p:spPr>
        <p:txBody>
          <a:bodyPr>
            <a:noAutofit/>
          </a:bodyPr>
          <a:lstStyle/>
          <a:p>
            <a:r>
              <a:rPr lang="zh-CN" altLang="en-US" sz="1800"/>
              <a:t>[2017·全国卷Ⅱ]阅读下面的文字，完成下题。</a:t>
            </a:r>
          </a:p>
          <a:p>
            <a:r>
              <a:rPr lang="zh-CN" altLang="en-US" sz="1800"/>
              <a:t>青花瓷发展的黄金时代是明朝永乐、宣德时期，与郑和下西洋在时间上重合，这不能不使我们思考：航海与瓷器同时达到鼎盛，仅仅是历史的偶然吗？从历史事实来看，郑和下西洋为青花瓷的迅速崛起提供了历史契机。近三十年的航海历程推动了作为商品的青花瓷大量生产与外销，不仅促进技术创新，使青花瓷达到了瓷器新工艺的顶峰，而且改变了中国瓷器发展的走向，带来了人们审美观念的更新。这也就意味着，如果没有郑和远航带来活跃的对外贸易，青花瓷也许会像在元代一样，只是中国瓷器的诸多品种之一，而不会成为主流，更不会成为中国瓷器的代表。由此可见，青花瓷崛起是郑和航海时代技术创新与文化交融的硕果，中外交往的繁盛在推动文明大交融的同时，也推动了生产技术与文化艺术的创新发展。</a:t>
            </a:r>
          </a:p>
          <a:p>
            <a:r>
              <a:rPr lang="zh-CN" altLang="en-US" sz="1800"/>
              <a:t>作为中外文明交融的结晶，青花瓷真正成为中国瓷器的主流，则是因为成化年间原料本土化带来了民窑青花瓷的崛起。民窑遍地开花、进入商业化模式之后，几乎形成了青花瓷一统天下的局面。一种海外流行的时尚由此成为中国本土的时尚，中国传统的人物、花鸟、山水，与外来的伊斯兰风格融为一体，青花瓷成为中国瓷器的代表，进而走向世界，最终万里同风，成为世界时尚。</a:t>
            </a:r>
          </a:p>
          <a:p>
            <a:r>
              <a:rPr lang="zh-CN" altLang="en-US" sz="1800"/>
              <a:t>一般来说，一个时代有一个时代的文化，而时尚兴盛则是社会快速变化的标志。因此，瓷器的演变之所以引人注目，还在于它与中国传统社会从单一向多元社会的转型同步。瓷器的演变与社会变迁有着千丝万缕的联系，这使我们对明代有了新的思考和认识。如果说以往人们所了解的明初是一个复兴传统的时代，其文化特征是回归传统，明初往往被认为是保守的，那么青花瓷的例子，则可以使人们对于明初文化的兼容性有一个新的认识。事实上，与明代中外文明的交流高峰密切相关，明代中国正是通过与海外交流而走向开放和进步的，青花瓷的两次外销高峰就反映了这一点。第一次在亚非掀起了中国风，第二次则兴起了欧美的中国风。可见，明代不仅是中国陶瓷史上一个重大转折时期，也是中国传统社会的重要转型时期。正是中外文明的交融，成功推动了中国瓷器从单色走向多彩的转型，青花瓷以独特方式昭示了明代文化的演变过程，成为中国传统社会从单一走向多元的例证。</a:t>
            </a:r>
          </a:p>
          <a:p>
            <a:r>
              <a:rPr lang="zh-CN" altLang="en-US" sz="1800"/>
              <a:t>(摘编自万明《明代青花瓷崛起的轨迹》)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7810" y="332740"/>
            <a:ext cx="8853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[2017·全国卷Ⅱ]阅读下面的文字，完成下题。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810" y="1519555"/>
            <a:ext cx="108718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1．下列对原文论证的相关分析，不正确的一项是(　　)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A．文章第一段通过元明两代瓷器的比较，论证了瓷器发展与审美观念更新的关系。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B．文章从民窑崛起、商业化和风格变化等方面论述了青花瓷成为世界时尚的过程。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C．文章论述青花瓷崛起的轨迹，为中外交往推动明代社会转型的观点提供了例证。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D．文章提出问题之后，分析了青花瓷崛起的原因，并论证了崛起带来的影响。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pic>
        <p:nvPicPr>
          <p:cNvPr id="6" name="图片 5" descr="347662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8895" y="1854835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7447" y="146050"/>
            <a:ext cx="615553" cy="24080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荣誉奖项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79625" y="2875915"/>
            <a:ext cx="85090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600" b="1">
                <a:solidFill>
                  <a:srgbClr val="FF0000"/>
                </a:solidFill>
                <a:ea typeface="微软雅黑" panose="020B0503020204020204" pitchFamily="34" charset="-122"/>
              </a:rPr>
              <a:t>考点二：分析思路</a:t>
            </a:r>
            <a:endParaRPr lang="zh-CN" altLang="en-US" sz="6600" b="1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355" y="179070"/>
            <a:ext cx="11718290" cy="4351655"/>
          </a:xfrm>
        </p:spPr>
        <p:txBody>
          <a:bodyPr>
            <a:noAutofit/>
          </a:bodyPr>
          <a:lstStyle/>
          <a:p>
            <a:r>
              <a:rPr lang="zh-CN" altLang="en-US" sz="1600"/>
              <a:t>例2　阅读下面的文字，完成下题。</a:t>
            </a:r>
          </a:p>
          <a:p>
            <a:r>
              <a:rPr lang="zh-CN" altLang="en-US" sz="1600"/>
              <a:t>①当今的艺术仿佛在兴致勃勃地享受一场技术的盛宴。戏曲舞台上令人眼花缭乱的灯光照射，3D电影院里上下左右晃动的座椅，魔术师利用各种光学仪器制造观众的视觉误差，摄影师借助计算机将一张平庸的面容修饰得貌若天仙……总之，从声光电的全面介入到各种闻所未闻的机械设备，技术的发展速度令人吃惊。然而，有多少人思考过这个问题：技术到底赋予了艺术什么？关于世界，关于历史，关于神秘莫测的人心——技术增添了哪些发现？在许多贪大求奢的文化工程、文艺演出中，我们不难看到技术崇拜正在形成。</a:t>
            </a:r>
          </a:p>
          <a:p>
            <a:r>
              <a:rPr lang="zh-CN" altLang="en-US" sz="1600"/>
              <a:t>②技术是艺术生产的组成部分，艺术的创作与传播从来没有离开技术的支持。但即便如此，技术也从未扮演过艺术的主人。《史记》《窦娥冤》《红楼梦》……这些之所以成为经典，是因为它们的思想光芒与艺术魅力，而不是因为书写于竹简，上演于舞台，或者印刷在书本里。然而，在现代社会，技术的日新月异造就了人们对技术的盲目崇拜，以至于许多人没有察觉艺术生产正在出现一个颠倒：许多时候，技术植入艺术的真正原因其实是工业社会的技术消费，而不是艺术演变的内在冲动。换言之，这时的技术无形中晋升为领跑者，艺术更像是技术发明力图开拓的市场。</a:t>
            </a:r>
          </a:p>
          <a:p>
            <a:r>
              <a:rPr lang="zh-CN" altLang="en-US" sz="1600"/>
              <a:t>③中国艺术的“简约”传统隐含了对于“炫技”的不屑。古代思想家认为，繁杂的技术具有炫目的迷惑性，目迷五色可能干扰人们对于“道”的持续注视。他们众口一词地告诫“文胜质”可能导致的危险，这是古代思想家的人文情怀。当然，这并非号召艺术拒绝技术，而是敦促文化生产审慎地考虑技术的意义：如果不存在震撼人心的主题，繁杂的技术只能沦为虚有其表的形式。</a:t>
            </a:r>
          </a:p>
          <a:p>
            <a:r>
              <a:rPr lang="zh-CN" altLang="en-US" sz="1600"/>
              <a:t>④这种虚有其表的形式在当下并不少见，光怪陆离的外观往往掩盖了内容的苍白。譬如众多文艺晚会和其他娱乐节目。大额资金慷慨赞助，大牌演员频频现身，大众传媒提供各种空间……形形色色的文艺晚会如此密集，以至于人们不得不怀疑：这个社会真的需要那么多奢华呈现吗？除了晚会还是晚会，如此贫乏的文化想象通常预示了主题的贫乏——这种贫乏多半与技术制造的华丽风格形成了鲜明的对比。此时的技术业已游离了艺术的初衷，众多的娱乐节目——而不是艺术——充当了技术的受惠者。</a:t>
            </a:r>
          </a:p>
          <a:p>
            <a:r>
              <a:rPr lang="zh-CN" altLang="en-US" sz="1600"/>
              <a:t>⑤技术是一个中性的东西，是一种工具，关键在于怎么使用。对于技术的盲目崇拜无异于对于工具的盲目崇拜，这种崇拜的实质，是重技而轻道，重物而轻人。如果任由其泛滥，容易遮蔽掉技术背后真正关键的东西——使用技术的人的作用与良知。前一段诸多社会事件引起舆论大哗的时候，并没有多少人将这些社会事件与技术联系起来。从瘦肉精饲料、三聚氰胺奶粉、毒胶囊的制作到利用电话、互联网精心设计的钱财欺诈，舆论同声谴责的是无良企业、利欲熏心的商家、心狠手辣的骗子以及失职的监管机构，而技术研发者的责任似乎被轻轻放过，人们没有看到参与这些社会事件的技术人员出面道歉，这个环节成为盲点，因而遭到遗忘——文化领域的事情也似乎常常如此。社会的进步、文化的繁荣，需要让技术与道德的关系重回人们的视野之中，如此我们方可避免陷入技术盲目崇拜的陷阱与误区。</a:t>
            </a:r>
          </a:p>
          <a:p>
            <a:r>
              <a:rPr lang="zh-CN" altLang="en-US" sz="1600"/>
              <a:t>(选自《新华文摘》2013年第23期，有删改)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6365" y="234315"/>
            <a:ext cx="71475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例2　阅读下面的文字，完成下题。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0680" y="1139190"/>
            <a:ext cx="1127760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ea typeface="宋体" panose="02010600030101010101" pitchFamily="2" charset="-122"/>
              </a:rPr>
              <a:t>下列对原文思路的分析，不正确的一项是(　　)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A．①段针对当前许多文化工程、文艺演出中技术应用贪大求奢的现象，对技术的作用进行了反思和追问，明确指出艺术领域中技术崇拜正在形成，自然引出本文话题。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B．②段先明确艺术和技术的关系，接着分析文学作品成为经典的原因，指出在现代社会艺术和技术本末倒置；③段联系中国艺术传统，进一步阐述艺术和技术的关系。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C．④段与②③两段形成递进关系，先指出光怪陆离的外观往往掩盖了内容的苍白，接着通过一些娱乐现象表明由技术主打的娱乐节目主题贫乏，技术游离了艺术的初衷。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D．⑤段首先指出技术的工具性，然后联系社会现象，揭示技术使用人员的作用和良知才是真正的关键所在，从而得出重新审视技术和道德关系的结论，与①段相照应。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pic>
        <p:nvPicPr>
          <p:cNvPr id="6" name="图片 5" descr="347662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26365" y="3899535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2" t="29187" r="17667" b="35998"/>
          <a:stretch>
            <a:fillRect/>
          </a:stretch>
        </p:blipFill>
        <p:spPr>
          <a:xfrm>
            <a:off x="8964840" y="4470400"/>
            <a:ext cx="2749653" cy="23876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08" r="65549" b="3714"/>
          <a:stretch>
            <a:fillRect/>
          </a:stretch>
        </p:blipFill>
        <p:spPr>
          <a:xfrm rot="20660512">
            <a:off x="-235987" y="5785813"/>
            <a:ext cx="1575087" cy="876300"/>
          </a:xfrm>
          <a:prstGeom prst="rect">
            <a:avLst/>
          </a:prstGeom>
        </p:spPr>
      </p:pic>
      <p:pic>
        <p:nvPicPr>
          <p:cNvPr id="40" name="图片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6115" y="21590"/>
            <a:ext cx="6137275" cy="66084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210" y="194945"/>
            <a:ext cx="11908790" cy="4351655"/>
          </a:xfrm>
        </p:spPr>
        <p:txBody>
          <a:bodyPr>
            <a:noAutofit/>
          </a:bodyPr>
          <a:lstStyle/>
          <a:p>
            <a:r>
              <a:rPr lang="zh-CN" altLang="en-US" sz="2000"/>
              <a:t>阅读下面的文字，回答问题。</a:t>
            </a:r>
          </a:p>
          <a:p>
            <a:r>
              <a:rPr lang="zh-CN" altLang="en-US" sz="2000"/>
              <a:t>①古代汉语的诞生史，是一个错综复杂的过程，它与战争、移民和贸易运动密切相关。早在上古时代，语言就放弃了自我封锁的围城。商朝信奉的“帝”，其发音、字形和语义，完全源于苏美尔的楔形文字；周朝所信奉的“天”，源于突厥语的天神。这两个核心价值语词，犹如两面高蹈飞扬的旗帜，向我们显示着语言的开放性——汉语是一个向世界洞开语言大门的悠久体系。</a:t>
            </a:r>
          </a:p>
          <a:p>
            <a:r>
              <a:rPr lang="zh-CN" altLang="en-US" sz="2000"/>
              <a:t>②跟庄严的国家语言相比，区域方言的形成，表现出更大的开放和吸纳特征。有研究者指出，北京话中残留着部分羯胡语(希伯来语)，如丫头、屯儿、胡同、窟窿、烧卖等；吴语地名中保留着大量来自阿尔泰语系的“遗产”，包括它的语法、基本词汇和语音等等。现在的上海俚语里也包含大量洋泾浜英语“成果”，如门槛精、戆大、赤佬、瘪三、大班、发嗲、噱头等，这种基于殖民地语境的皮钦语，100多年来，始终是上海城市方言的核心部分。</a:t>
            </a:r>
          </a:p>
          <a:p>
            <a:r>
              <a:rPr lang="zh-CN" altLang="en-US" sz="2000"/>
              <a:t>③现代汉语的组建，同样有赖于日语对白话文运动的“赞助”。明治维新时期，汉化后的日语出现了剧烈的自我更新，它对传统汉语进行语词重构，借此表达(翻译)西方近现代学术概念。现在本文所使用的语词，很大一部分源自这种经过改良的日式汉词。如果没有日语的大规模反哺，白话文运动或将声势微弱得多，因为在废除文言文之后，当时的汉民族自有的民间口语体系，只能用于形而下的日常生活，很难营造精神和思想的现代化场景。新文化运动的案例足以表明，正是门户的全面开放，点燃语言的活力，推动了汉语的转型和进化。</a:t>
            </a:r>
          </a:p>
          <a:p>
            <a:r>
              <a:rPr lang="zh-CN" altLang="en-US" sz="2000"/>
              <a:t>④只要观察一下语言的变迁史，就会发现，语言体系一直具有强悍的自我过滤机制，会以一种温和的集体遗忘模式，淘汰那些失效的语词。这意味着语言会利用时间效应来进行自我筛选和自我净化。只有数量很少的新语词能够穿越这种“时间筛子”，成为上一历史时段的“舌尖遗产”。</a:t>
            </a:r>
          </a:p>
          <a:p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345" y="654050"/>
            <a:ext cx="10515600" cy="4351338"/>
          </a:xfrm>
        </p:spPr>
        <p:txBody>
          <a:bodyPr>
            <a:noAutofit/>
          </a:bodyPr>
          <a:lstStyle/>
          <a:p>
            <a:r>
              <a:rPr lang="zh-CN" altLang="en-US" sz="2000">
                <a:sym typeface="+mn-ea"/>
              </a:rPr>
              <a:t>⑤在今天的语言竞赛中，互联网语言显示出强大的繁殖能力。有人统计称，近年来，汉语互联网平均每天以诞生17.5个新词(不包含词组)的速度在自我繁殖，同时，它也以每天淘汰9个新词的速度在自我清洗。新词组、新句式和“新语体”更是大量疯长，犹如春风野草，对传统汉语构成犀利的挑战。但绝大多数新鲜出炉的“语言事物”，缺乏足够的阳寿，只是一些转瞬即逝的泡沫。它们在互联网上喧嚣数日或数月，而后便销声匿迹，消失在时间的洪流之中。仅以被称为“中国娱乐元年”的2005年为例，当年流行的“笔迷”“花苞裙”“猫抓病”之类的红词，今天已经无人问津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⑥语言伦理问题无疑是另一个值得关注的焦点。语言上的自我审查，通常用于脏词(酷语、色语和秽语)清洗，它旨在把那些“不良语词”阻挡在词(字)典、公开印刷物(报纸和书籍)、广播电视等媒体之外。这种伦理检查在西方源于罗马教廷，以后则转化为政府和法庭的管制使命。例如，英国在上世纪20年代查禁作家劳伦斯的长篇小说《查泰莱夫人的情人》，其中主要原因不仅在于它的情色描写“有伤风化”，而且还因其含有大量“脏词”。世界各地都曾有过此类语言净化运动，当然若过分严厉，会伤害语言活力和思想表达的自由，甚至对文学和艺术的生长造成伤害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⑦然而，语言的双面性在于，当暴力化的脏词大肆入侵语言系统时，它也会对文化肌体产生严重腐蚀，令其走向活力的反面，最终成为汉语的罩门和死穴。在这方面，互联网已向我们出示了恶化的征兆，“脏词”的蔓延和流行需要警惕。</a:t>
            </a:r>
            <a:endParaRPr lang="zh-CN" altLang="en-US" sz="2000"/>
          </a:p>
          <a:p>
            <a:r>
              <a:rPr lang="zh-CN" altLang="en-US" sz="2000">
                <a:sym typeface="+mn-ea"/>
              </a:rPr>
              <a:t>(摘自《人民日报》，有删改)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7480" y="355600"/>
            <a:ext cx="80264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800" b="0">
                <a:ea typeface="宋体" panose="02010600030101010101" pitchFamily="2" charset="-122"/>
              </a:rPr>
              <a:t>阅读下面的文字，回答问题。</a:t>
            </a:r>
            <a:endParaRPr lang="zh-CN" altLang="en-US" sz="4800" b="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480" y="1783080"/>
            <a:ext cx="110045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ea typeface="宋体" panose="02010600030101010101" pitchFamily="2" charset="-122"/>
              </a:rPr>
              <a:t>2．下列对于文章层次结构的分析，不恰当的一项是(　　)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A．文章总体结构是总分总，第①段是总说语言的开放性，第②③④⑤⑥段是分说，第⑦段照应开头，总结全文。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B．文章整体上是并列式的结构，第①②③段阐述汉语的开放性，④⑤⑥⑦段论述汉语的自我筛选和自我净化。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C．文章第②段采用了一个总分式的结构，第一句总说“区域方言的形成，表现出更大的开放和吸纳特征”，下面以北京话、吴语、上海俚语等为例论述。</a:t>
            </a: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D．第⑤⑥两段是并列式的，从两个角度谈语言的过滤、净化，与第⑦段形成对照式结构。</a:t>
            </a:r>
            <a:endParaRPr lang="zh-CN" altLang="en-US" sz="2800" b="0">
              <a:ea typeface="宋体" panose="02010600030101010101" pitchFamily="2" charset="-122"/>
            </a:endParaRPr>
          </a:p>
        </p:txBody>
      </p:sp>
      <p:pic>
        <p:nvPicPr>
          <p:cNvPr id="6" name="图片 5" descr="347662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76200" y="2012950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1795" y="675005"/>
            <a:ext cx="1106614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3．下列对原文思路的分析，不正确的一项是(　　)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A．文章围绕着语言的开放性和净化功能展开论述，①段以“帝”和“天”的源起为例，指出汉语是一个开放的语言体系。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B．②③两段对①段进行分说，②段以区域方言中的外来词汇为例，③段以日语对汉语的反哺为例，论述汉语的吸纳特征。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C．④段从观察语言的变迁史角度指出，语言具有自我筛选和自我净化的过滤机制，在结构上对⑤⑥⑦段起到总领的作用。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D．⑤段以互联网新词的繁殖和消亡、⑥段以英国查禁《查泰莱夫人的情人》为例来说明语言的自我过滤功能，⑦段提出告诫。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pic>
        <p:nvPicPr>
          <p:cNvPr id="6" name="图片 5" descr="347662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73355" y="4320540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1825" y="843915"/>
            <a:ext cx="10515600" cy="4351338"/>
          </a:xfrm>
        </p:spPr>
        <p:txBody>
          <a:bodyPr>
            <a:normAutofit fontScale="67500" lnSpcReduction="10000"/>
          </a:bodyPr>
          <a:lstStyle/>
          <a:p>
            <a:r>
              <a:rPr lang="zh-CN" altLang="en-US"/>
              <a:t>(2018·全国卷Ⅰ)阅读下面的文字，完成后面题目。</a:t>
            </a:r>
          </a:p>
          <a:p>
            <a:r>
              <a:rPr lang="zh-CN" altLang="en-US"/>
              <a:t>①诸子之学，兴起于先秦，当时一大批富有创见的思想家喷涌而出，蔚为思想史之奇观。②在狭义上，诸子之学与先秦时代相联系；在广义上，诸子之学则不限于先秦而绵延于此后中国思想发展的整个过程，这一过程至今仍没有终结。</a:t>
            </a:r>
          </a:p>
          <a:p>
            <a:r>
              <a:rPr lang="zh-CN" altLang="en-US"/>
              <a:t>①诸子之学的内在品格是历史的承继性以及思想的创造性和突破性。②“新子学”，即新时代的诸子之学，也应有同样的品格。③这可以从“照着讲”和“接着讲”两个方面来理解。④一般而言，“照着讲”主要是从历史角度对以往经典作具体的实证性研究，诸如训诂、校勘、文献编纂，等等。⑤这方面的研究涉及对以往思想的回顾、反思，既应把握历史上的思想家实际说了些什么，也应总结其中具有创造性和生命力的内容，从而为今天的思考提供重要的思想资源。</a:t>
            </a:r>
          </a:p>
          <a:p>
            <a:r>
              <a:rPr lang="zh-CN" altLang="en-US"/>
              <a:t>①与“照着讲”相关的是“接着讲”。②从思想的发展与诸子之学的关联看，“接着讲”接近诸子之学所具有的思想突破性的内在品格，它意味着延续诸子注重思想创造的传统。③以近代以来中西思想的互动为背景，“接着讲”无法回避中西思想之间的关系。④在中西之学已相遇的背景下，“接着讲”同时展开为中西之学的交融，从更深的层次看，这种交融具体展开为世界文化的建构与发展过程。⑤中国思想传统与西方思想传统都构成了世界文化的重要资源，而世界文化的发展，则以二者的互动为其重要前提。⑥这一意义上的“新子学”，同时表现为世界文化发展过程中创造性的思想系统。⑦相对于传统的诸子之学，“新子学”无疑获得了新的内涵与新的形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1825" y="843915"/>
            <a:ext cx="10515600" cy="4351338"/>
          </a:xfrm>
        </p:spPr>
        <p:txBody>
          <a:bodyPr>
            <a:normAutofit fontScale="90000" lnSpcReduction="20000"/>
          </a:bodyPr>
          <a:lstStyle/>
          <a:p>
            <a:r>
              <a:rPr lang="zh-CN" altLang="en-US"/>
              <a:t>①“照着讲”和“接着讲”二者无法分离。②从逻辑上说，任何新思想的形成，都不能从“无”开始，它总是基于既有的思想演进过程，并需要对既有思想范围进行反思批判。③“照着讲”的意义，在于梳理以往的思想发展过程，打开前人思想的丰富内容，由此为后继的思想提供理论之源。④在此意义上，“照着讲”是“接着讲”的出发点。⑤然而，仅仅停留在“照着讲”，思想便容易止于过去，难以继续前行，可能无助于思想的创新。⑥就此而言，在“照着讲”之后，需要继之以“接着讲”。⑦“接着讲”的基本精神，是突破以往思想或推进以往思想，而新的思想系统的形成，则是其逻辑结果。⑧进而言之，从现实的过程看，“照着讲”与“接着讲”总是相互渗入：“照着讲”包含对以往思想的逻辑重构与理论阐释，这种重构与阐释已内含“接着讲”；“接着讲”基于已有的思想发展，也相应地内含“照着讲”。⑨“新子学”应追求“照着讲”与“接着讲”的统一。 </a:t>
            </a:r>
          </a:p>
          <a:p>
            <a:r>
              <a:rPr lang="zh-CN" altLang="en-US"/>
              <a:t>(摘编自杨国荣《历史视域中的诸子学》)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08" r="50254" b="5838"/>
          <a:stretch>
            <a:fillRect/>
          </a:stretch>
        </p:blipFill>
        <p:spPr>
          <a:xfrm>
            <a:off x="8293735" y="5266690"/>
            <a:ext cx="3339465" cy="1499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2" t="29187" r="17667" b="35998"/>
          <a:stretch>
            <a:fillRect/>
          </a:stretch>
        </p:blipFill>
        <p:spPr>
          <a:xfrm rot="10320000">
            <a:off x="-10885" y="-81280"/>
            <a:ext cx="2749653" cy="23876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70735" y="693420"/>
            <a:ext cx="9561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(2018·全国卷Ⅰ)阅读下面的文字，完成后面题目。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360" y="1635125"/>
            <a:ext cx="1141285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3200" b="0">
                <a:ea typeface="宋体" panose="02010600030101010101" pitchFamily="2" charset="-122"/>
              </a:rPr>
              <a:t>2.下列对原文论证的相关分析,不正确的一项是(3分) (　　)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A.文章采用了对比的论证手法,以突出“新子学”与历史上诸子之学的差异。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B.文章指出理解“新子学”的品格可从两方面入手,并就二者的关系进行论证。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C.文章以中西思想交融互动为前提,论证“新子学”“接着讲”的必要和可能。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D.文章论证“照着讲”“接着讲”无法分离,是按从逻辑到现实的顺序推进的。</a:t>
            </a: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第1段为第一部分：交代诸子之学的兴起及范畴。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>
            <a:fillRect/>
          </a:stretch>
        </p:blipFill>
        <p:spPr>
          <a:xfrm>
            <a:off x="7492180" y="5764983"/>
            <a:ext cx="4819650" cy="12403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35" y="462915"/>
            <a:ext cx="11383645" cy="2174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" y="2921635"/>
            <a:ext cx="10179050" cy="3154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80" y="294005"/>
            <a:ext cx="10196830" cy="58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90" y="528955"/>
            <a:ext cx="12010390" cy="580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424940" y="67945"/>
          <a:ext cx="8878570" cy="67227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4085"/>
                <a:gridCol w="1892300"/>
                <a:gridCol w="4782185"/>
              </a:tblGrid>
              <a:tr h="2895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标注选项敏感点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定选项对应区间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梳理比对定答案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46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A．文章采用了对比的论证手法，以突出“新子学”与历史上诸子之学的差异。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“文章采用了”关键字眼显示出对应全篇。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文论证思路：回看上表[理层次·理关系]。由上面的梳理可知，文章主要论述了“新子学”对诸子之学的历史的承继性以及思想的创造性和突破性，论证了“照着讲”和“接着讲”两方面的统一，因而A项的“突出‘新子学’与历史上诸子之学的差异”说法错误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46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B．文章指出理解“新子学”的品格可从两方面入手，并就二者的关系进行论证。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由关键字眼可知对应第2、4段。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2、4段的行文脉络：回看上表中第2、4段[理层次·理关系]。由上面的图示可知，“‘新子学’的品格可从两方面入手”对应第2段“这可以从‘照着讲’和‘接着讲’两个方面来理解”，“就二者的关系进行论证”对应第4段“‘照着讲’和‘接着讲’二者无法分离”，B项正确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69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C．文章以中西思想交融互动为前提，论证“新子学”“接着讲”的必要和可能。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由关键字眼可知对应第3段。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3段的行文脉络：回看上表中第3段[理层次·理关系]。由上面的图示可知，“以中西思想交融互动为前提”对应第3段中的“以近代以来中西思想的互动为背景，‘接着讲’无法回避中西思想之间的关系”，而“论证‘新子学’‘接着讲’的必要和可能”对应第3段“在中西之学已相遇的背景下，[C项] “‘接着讲’无法回避中西思想之间的关系……从更深的层次看，这种交融具体展开为世界文化的建构与发展过程”，C项正确。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9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D．文章论证“照着讲”“接着讲”无法分离，是按从逻辑到现实的顺序推进的。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由关键字眼可知对应第4段。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第4段的行文脉络：回看上表中第4段[理层次·理关系]。由上面的图示可知，“按从逻辑到现实的顺序推进的”对应第4段“新的思想系统的形成，则是其逻辑结果”“进而言之，从现实的过程看”，D项正确。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17830" y="1381125"/>
            <a:ext cx="11595100" cy="4096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2" t="29187" r="17667" b="35998"/>
          <a:stretch>
            <a:fillRect/>
          </a:stretch>
        </p:blipFill>
        <p:spPr>
          <a:xfrm>
            <a:off x="9673500" y="4830445"/>
            <a:ext cx="2749653" cy="2387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c0b04d7-88f9-42c0-aea4-6762e0976a5b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2378</Words>
  <Application>Microsoft Office PowerPoint</Application>
  <PresentationFormat>自定义</PresentationFormat>
  <Paragraphs>84</Paragraphs>
  <Slides>19</Slides>
  <Notes>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FIVE</dc:creator>
  <cp:lastModifiedBy>hj</cp:lastModifiedBy>
  <cp:revision>182</cp:revision>
  <dcterms:created xsi:type="dcterms:W3CDTF">2017-07-29T06:41:00Z</dcterms:created>
  <dcterms:modified xsi:type="dcterms:W3CDTF">2021-01-02T09:23:31Z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