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theme/theme24.xml" ContentType="application/vnd.openxmlformats-officedocument.theme+xml"/>
  <Override PartName="/ppt/slideLayouts/slideLayout35.xml" ContentType="application/vnd.openxmlformats-officedocument.presentationml.slideLayout+xml"/>
  <Override PartName="/ppt/theme/theme25.xml" ContentType="application/vnd.openxmlformats-officedocument.theme+xml"/>
  <Override PartName="/ppt/slideLayouts/slideLayout36.xml" ContentType="application/vnd.openxmlformats-officedocument.presentationml.slideLayout+xml"/>
  <Override PartName="/ppt/theme/theme26.xml" ContentType="application/vnd.openxmlformats-officedocument.theme+xml"/>
  <Override PartName="/ppt/slideLayouts/slideLayout37.xml" ContentType="application/vnd.openxmlformats-officedocument.presentationml.slideLayout+xml"/>
  <Override PartName="/ppt/theme/theme27.xml" ContentType="application/vnd.openxmlformats-officedocument.theme+xml"/>
  <Override PartName="/ppt/slideLayouts/slideLayout38.xml" ContentType="application/vnd.openxmlformats-officedocument.presentationml.slideLayout+xml"/>
  <Override PartName="/ppt/theme/theme28.xml" ContentType="application/vnd.openxmlformats-officedocument.theme+xml"/>
  <Override PartName="/ppt/slideLayouts/slideLayout39.xml" ContentType="application/vnd.openxmlformats-officedocument.presentationml.slideLayout+xml"/>
  <Override PartName="/ppt/theme/theme29.xml" ContentType="application/vnd.openxmlformats-officedocument.theme+xml"/>
  <Override PartName="/ppt/slideLayouts/slideLayout40.xml" ContentType="application/vnd.openxmlformats-officedocument.presentationml.slideLayout+xml"/>
  <Override PartName="/ppt/theme/theme30.xml" ContentType="application/vnd.openxmlformats-officedocument.theme+xml"/>
  <Override PartName="/ppt/slideLayouts/slideLayout41.xml" ContentType="application/vnd.openxmlformats-officedocument.presentationml.slideLayout+xml"/>
  <Override PartName="/ppt/theme/theme31.xml" ContentType="application/vnd.openxmlformats-officedocument.theme+xml"/>
  <Override PartName="/ppt/slideLayouts/slideLayout42.xml" ContentType="application/vnd.openxmlformats-officedocument.presentationml.slideLayout+xml"/>
  <Override PartName="/ppt/theme/theme32.xml" ContentType="application/vnd.openxmlformats-officedocument.theme+xml"/>
  <Override PartName="/ppt/slideLayouts/slideLayout43.xml" ContentType="application/vnd.openxmlformats-officedocument.presentationml.slideLayout+xml"/>
  <Override PartName="/ppt/theme/theme33.xml" ContentType="application/vnd.openxmlformats-officedocument.theme+xml"/>
  <Override PartName="/ppt/slideLayouts/slideLayout44.xml" ContentType="application/vnd.openxmlformats-officedocument.presentationml.slideLayout+xml"/>
  <Override PartName="/ppt/theme/theme34.xml" ContentType="application/vnd.openxmlformats-officedocument.theme+xml"/>
  <Override PartName="/ppt/slideLayouts/slideLayout45.xml" ContentType="application/vnd.openxmlformats-officedocument.presentationml.slideLayout+xml"/>
  <Override PartName="/ppt/theme/theme35.xml" ContentType="application/vnd.openxmlformats-officedocument.theme+xml"/>
  <Override PartName="/ppt/slideLayouts/slideLayout46.xml" ContentType="application/vnd.openxmlformats-officedocument.presentationml.slideLayout+xml"/>
  <Override PartName="/ppt/theme/theme36.xml" ContentType="application/vnd.openxmlformats-officedocument.theme+xml"/>
  <Override PartName="/ppt/slideLayouts/slideLayout47.xml" ContentType="application/vnd.openxmlformats-officedocument.presentationml.slideLayout+xml"/>
  <Override PartName="/ppt/theme/theme37.xml" ContentType="application/vnd.openxmlformats-officedocument.theme+xml"/>
  <Override PartName="/ppt/slideLayouts/slideLayout48.xml" ContentType="application/vnd.openxmlformats-officedocument.presentationml.slideLayout+xml"/>
  <Override PartName="/ppt/theme/theme3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3" r:id="rId3"/>
    <p:sldMasterId id="2147483665" r:id="rId4"/>
    <p:sldMasterId id="2147483667" r:id="rId5"/>
    <p:sldMasterId id="2147483669" r:id="rId6"/>
    <p:sldMasterId id="2147483671" r:id="rId7"/>
    <p:sldMasterId id="2147483673" r:id="rId8"/>
    <p:sldMasterId id="2147483675" r:id="rId9"/>
    <p:sldMasterId id="2147483677" r:id="rId10"/>
    <p:sldMasterId id="2147483679" r:id="rId11"/>
    <p:sldMasterId id="2147483681" r:id="rId12"/>
    <p:sldMasterId id="2147483683" r:id="rId13"/>
    <p:sldMasterId id="2147483685" r:id="rId14"/>
    <p:sldMasterId id="2147483687" r:id="rId15"/>
    <p:sldMasterId id="2147483689" r:id="rId16"/>
    <p:sldMasterId id="2147483691" r:id="rId17"/>
    <p:sldMasterId id="2147483693" r:id="rId18"/>
    <p:sldMasterId id="2147483695" r:id="rId19"/>
    <p:sldMasterId id="2147483697" r:id="rId20"/>
    <p:sldMasterId id="2147483699" r:id="rId21"/>
    <p:sldMasterId id="2147483701" r:id="rId22"/>
    <p:sldMasterId id="2147483703" r:id="rId23"/>
    <p:sldMasterId id="2147483705" r:id="rId24"/>
    <p:sldMasterId id="2147483707" r:id="rId25"/>
    <p:sldMasterId id="2147483709" r:id="rId26"/>
    <p:sldMasterId id="2147483711" r:id="rId27"/>
    <p:sldMasterId id="2147483713" r:id="rId28"/>
    <p:sldMasterId id="2147483715" r:id="rId29"/>
    <p:sldMasterId id="2147483717" r:id="rId30"/>
    <p:sldMasterId id="2147483719" r:id="rId31"/>
    <p:sldMasterId id="2147483721" r:id="rId32"/>
    <p:sldMasterId id="2147483723" r:id="rId33"/>
    <p:sldMasterId id="2147483725" r:id="rId34"/>
    <p:sldMasterId id="2147483727" r:id="rId35"/>
    <p:sldMasterId id="2147483729" r:id="rId36"/>
    <p:sldMasterId id="2147483731" r:id="rId37"/>
    <p:sldMasterId id="2147483733" r:id="rId38"/>
  </p:sldMasterIdLst>
  <p:sldIdLst>
    <p:sldId id="259" r:id="rId39"/>
    <p:sldId id="262" r:id="rId40"/>
    <p:sldId id="265" r:id="rId41"/>
    <p:sldId id="268" r:id="rId42"/>
    <p:sldId id="271" r:id="rId43"/>
    <p:sldId id="274" r:id="rId44"/>
    <p:sldId id="277" r:id="rId45"/>
    <p:sldId id="280" r:id="rId46"/>
    <p:sldId id="283" r:id="rId47"/>
    <p:sldId id="286" r:id="rId48"/>
    <p:sldId id="289" r:id="rId49"/>
    <p:sldId id="292" r:id="rId50"/>
    <p:sldId id="295" r:id="rId51"/>
    <p:sldId id="298" r:id="rId52"/>
    <p:sldId id="301" r:id="rId53"/>
    <p:sldId id="304" r:id="rId54"/>
    <p:sldId id="307" r:id="rId55"/>
    <p:sldId id="310" r:id="rId56"/>
    <p:sldId id="313" r:id="rId57"/>
    <p:sldId id="316" r:id="rId58"/>
    <p:sldId id="319" r:id="rId59"/>
    <p:sldId id="322" r:id="rId60"/>
    <p:sldId id="325" r:id="rId61"/>
    <p:sldId id="328" r:id="rId62"/>
    <p:sldId id="331" r:id="rId63"/>
    <p:sldId id="334" r:id="rId64"/>
    <p:sldId id="337" r:id="rId65"/>
    <p:sldId id="340" r:id="rId66"/>
    <p:sldId id="343" r:id="rId67"/>
    <p:sldId id="346" r:id="rId68"/>
    <p:sldId id="349" r:id="rId69"/>
    <p:sldId id="352" r:id="rId70"/>
    <p:sldId id="355" r:id="rId71"/>
    <p:sldId id="358" r:id="rId72"/>
    <p:sldId id="361" r:id="rId73"/>
    <p:sldId id="364" r:id="rId74"/>
    <p:sldId id="367" r:id="rId75"/>
  </p:sldIdLst>
  <p:sldSz cx="9144000" cy="6858000" type="screen4x3"/>
  <p:notesSz cx="6858000" cy="9144000"/>
  <p:custDataLst>
    <p:tags r:id="rId76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4.xml"/><Relationship Id="rId47" Type="http://schemas.openxmlformats.org/officeDocument/2006/relationships/slide" Target="slides/slide9.xml"/><Relationship Id="rId50" Type="http://schemas.openxmlformats.org/officeDocument/2006/relationships/slide" Target="slides/slide12.xml"/><Relationship Id="rId55" Type="http://schemas.openxmlformats.org/officeDocument/2006/relationships/slide" Target="slides/slide17.xml"/><Relationship Id="rId63" Type="http://schemas.openxmlformats.org/officeDocument/2006/relationships/slide" Target="slides/slide25.xml"/><Relationship Id="rId68" Type="http://schemas.openxmlformats.org/officeDocument/2006/relationships/slide" Target="slides/slide30.xml"/><Relationship Id="rId76" Type="http://schemas.openxmlformats.org/officeDocument/2006/relationships/tags" Target="tags/tag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" Target="slides/slide2.xml"/><Relationship Id="rId45" Type="http://schemas.openxmlformats.org/officeDocument/2006/relationships/slide" Target="slides/slide7.xml"/><Relationship Id="rId53" Type="http://schemas.openxmlformats.org/officeDocument/2006/relationships/slide" Target="slides/slide15.xml"/><Relationship Id="rId58" Type="http://schemas.openxmlformats.org/officeDocument/2006/relationships/slide" Target="slides/slide20.xml"/><Relationship Id="rId66" Type="http://schemas.openxmlformats.org/officeDocument/2006/relationships/slide" Target="slides/slide28.xml"/><Relationship Id="rId74" Type="http://schemas.openxmlformats.org/officeDocument/2006/relationships/slide" Target="slides/slide36.xml"/><Relationship Id="rId7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6.xml"/><Relationship Id="rId52" Type="http://schemas.openxmlformats.org/officeDocument/2006/relationships/slide" Target="slides/slide14.xml"/><Relationship Id="rId60" Type="http://schemas.openxmlformats.org/officeDocument/2006/relationships/slide" Target="slides/slide22.xml"/><Relationship Id="rId65" Type="http://schemas.openxmlformats.org/officeDocument/2006/relationships/slide" Target="slides/slide27.xml"/><Relationship Id="rId73" Type="http://schemas.openxmlformats.org/officeDocument/2006/relationships/slide" Target="slides/slide35.xml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5.xml"/><Relationship Id="rId48" Type="http://schemas.openxmlformats.org/officeDocument/2006/relationships/slide" Target="slides/slide10.xml"/><Relationship Id="rId56" Type="http://schemas.openxmlformats.org/officeDocument/2006/relationships/slide" Target="slides/slide18.xml"/><Relationship Id="rId64" Type="http://schemas.openxmlformats.org/officeDocument/2006/relationships/slide" Target="slides/slide26.xml"/><Relationship Id="rId69" Type="http://schemas.openxmlformats.org/officeDocument/2006/relationships/slide" Target="slides/slide31.xml"/><Relationship Id="rId77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3.xml"/><Relationship Id="rId72" Type="http://schemas.openxmlformats.org/officeDocument/2006/relationships/slide" Target="slides/slide34.xml"/><Relationship Id="rId8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8.xml"/><Relationship Id="rId59" Type="http://schemas.openxmlformats.org/officeDocument/2006/relationships/slide" Target="slides/slide21.xml"/><Relationship Id="rId67" Type="http://schemas.openxmlformats.org/officeDocument/2006/relationships/slide" Target="slides/slide29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3.xml"/><Relationship Id="rId54" Type="http://schemas.openxmlformats.org/officeDocument/2006/relationships/slide" Target="slides/slide16.xml"/><Relationship Id="rId62" Type="http://schemas.openxmlformats.org/officeDocument/2006/relationships/slide" Target="slides/slide24.xml"/><Relationship Id="rId70" Type="http://schemas.openxmlformats.org/officeDocument/2006/relationships/slide" Target="slides/slide32.xml"/><Relationship Id="rId75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1.xml"/><Relationship Id="rId57" Type="http://schemas.openxmlformats.org/officeDocument/2006/relationships/slide" Target="slides/slide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DC55EC4-A225-43EA-A6A9-BC9519DF4746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5BB8DC5-ED75-4A79-A0A4-19D817644ECA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4C7B6F0-BB88-42B6-86B7-B439C96ACC6F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FA9DEDD-CFB8-477F-A947-A08FF8B86F25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B3D9075-EF34-49B2-B248-8A5A89492893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4A7CC9FD-232F-40B3-BEC3-67EED712B7C9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6F1C58BE-64A1-41B6-BA05-348350A3BA98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7FFCED1B-0EDC-482B-8983-F0B019DF8F9B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9FB3A4C5-000A-4AF7-A213-F798F09D39C2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 smtId="4294967295"/>
            </a:lvl1pPr>
            <a:lvl2pPr>
              <a:defRPr sz="2800" smtId="4294967295"/>
            </a:lvl2pPr>
            <a:lvl3pPr>
              <a:defRPr sz="2400" smtId="4294967295"/>
            </a:lvl3pPr>
            <a:lvl4pPr>
              <a:defRPr sz="2000" smtId="4294967295"/>
            </a:lvl4pPr>
            <a:lvl5pPr>
              <a:defRPr sz="2000" smtId="4294967295"/>
            </a:lvl5pPr>
            <a:lvl6pPr>
              <a:defRPr sz="2000" smtId="4294967295"/>
            </a:lvl6pPr>
            <a:lvl7pPr>
              <a:defRPr sz="2000" smtId="4294967295"/>
            </a:lvl7pPr>
            <a:lvl8pPr>
              <a:defRPr sz="2000" smtId="4294967295"/>
            </a:lvl8pPr>
            <a:lvl9pPr>
              <a:defRPr sz="20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C33CD6F-9476-4BDB-9359-69EC9BD2E80B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 smtId="4294967295"/>
            </a:lvl1pPr>
            <a:lvl2pPr marL="457200" indent="0">
              <a:buNone/>
              <a:defRPr sz="2800" smtId="4294967295"/>
            </a:lvl2pPr>
            <a:lvl3pPr marL="914400" indent="0">
              <a:buNone/>
              <a:defRPr sz="2400" smtId="4294967295"/>
            </a:lvl3pPr>
            <a:lvl4pPr marL="1371600" indent="0">
              <a:buNone/>
              <a:defRPr sz="2000" smtId="4294967295"/>
            </a:lvl4pPr>
            <a:lvl5pPr marL="1828800" indent="0">
              <a:buNone/>
              <a:defRPr sz="2000" smtId="4294967295"/>
            </a:lvl5pPr>
            <a:lvl6pPr marL="2286000" indent="0">
              <a:buNone/>
              <a:defRPr sz="2000" smtId="4294967295"/>
            </a:lvl6pPr>
            <a:lvl7pPr marL="2743200" indent="0">
              <a:buNone/>
              <a:defRPr sz="2000" smtId="4294967295"/>
            </a:lvl7pPr>
            <a:lvl8pPr marL="3200400" indent="0">
              <a:buNone/>
              <a:defRPr sz="2000" smtId="4294967295"/>
            </a:lvl8pPr>
            <a:lvl9pPr marL="3657600" indent="0">
              <a:buNone/>
              <a:defRPr sz="2000" smtId="429496729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57E5AD84-A755-47C5-B5A3-D0AD0A071010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 smtId="4294967295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 smtId="4294967295"/>
      </a:defPPr>
      <a:lvl1pPr marL="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20952" y="619341"/>
            <a:ext cx="7243724" cy="1937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254"/>
              </a:lnSpc>
              <a:spcBef>
                <a:spcPct val="0"/>
              </a:spcBef>
              <a:spcAft>
                <a:spcPct val="0"/>
              </a:spcAft>
            </a:pPr>
            <a:r>
              <a:rPr sz="6000">
                <a:solidFill>
                  <a:srgbClr val="000000"/>
                </a:solidFill>
                <a:latin typeface="FHHWSJ+DengXian-Light"/>
                <a:cs typeface="FHHWSJ+DengXian-Light"/>
              </a:rPr>
              <a:t>高考考场作文升级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67126" y="1793877"/>
            <a:ext cx="4066717" cy="22108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7376"/>
              </a:lnSpc>
              <a:spcBef>
                <a:spcPct val="0"/>
              </a:spcBef>
              <a:spcAft>
                <a:spcPct val="0"/>
              </a:spcAft>
            </a:pPr>
            <a:r>
              <a:rPr sz="6600">
                <a:solidFill>
                  <a:srgbClr val="000000"/>
                </a:solidFill>
                <a:latin typeface="OIPHMR+ArialMT"/>
                <a:cs typeface="OIPHMR+ArialMT"/>
              </a:rPr>
              <a:t>•</a:t>
            </a:r>
            <a:r>
              <a:rPr sz="6600">
                <a:solidFill>
                  <a:srgbClr val="000000"/>
                </a:solidFill>
                <a:latin typeface="UWJAIT+DengXian-Regular"/>
                <a:cs typeface="UWJAIT+DengXian-Regular"/>
              </a:rPr>
              <a:t>审题篇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613"/>
            <a:ext cx="10315288" cy="1542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8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、阅读下面的材料，根据要求写一篇不少于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字</a:t>
            </a:r>
          </a:p>
          <a:p>
            <a:pPr marL="342900" marR="0">
              <a:lnSpc>
                <a:spcPts val="3204"/>
              </a:lnSpc>
              <a:spcBef>
                <a:spcPts val="68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的文章。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34340" y="1060267"/>
            <a:ext cx="9681474" cy="15042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3244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一个年轻人拜船工为师学划船，船工要求他</a:t>
            </a:r>
          </a:p>
          <a:p>
            <a:pPr marL="0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先学会游泳。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4340" y="2036008"/>
            <a:ext cx="10316064" cy="49188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51992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年轻人问为什么，船工说：“如果你不会游</a:t>
            </a:r>
          </a:p>
          <a:p>
            <a:pPr marL="0" marR="0">
              <a:lnSpc>
                <a:spcPts val="3204"/>
              </a:lnSpc>
              <a:spcBef>
                <a:spcPts val="875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泳，那么你在划船时就会担心自己失足落水，而</a:t>
            </a:r>
          </a:p>
          <a:p>
            <a:pPr marL="0" marR="0">
              <a:lnSpc>
                <a:spcPts val="3206"/>
              </a:lnSpc>
              <a:spcBef>
                <a:spcPts val="393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一旦有了这个担忧，就难于专心致志地划船了。”</a:t>
            </a:r>
          </a:p>
          <a:p>
            <a:pPr marL="551992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年轻人说：“我不会游泳，学划船时就会心</a:t>
            </a:r>
          </a:p>
          <a:p>
            <a:pPr marL="0" marR="0">
              <a:lnSpc>
                <a:spcPts val="3204"/>
              </a:lnSpc>
              <a:spcBef>
                <a:spcPts val="875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怀忧虑，小心翼翼，不敢犯错，这样不是会学得</a:t>
            </a:r>
          </a:p>
          <a:p>
            <a:pPr marL="0" marR="0">
              <a:lnSpc>
                <a:spcPts val="3206"/>
              </a:lnSpc>
              <a:spcBef>
                <a:spcPts val="393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更认真更快吗？”</a:t>
            </a:r>
          </a:p>
          <a:p>
            <a:pPr marL="368808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要求选好角度，确定立意，明确文体，自拟题</a:t>
            </a:r>
          </a:p>
          <a:p>
            <a:pPr marL="0" marR="0">
              <a:lnSpc>
                <a:spcPts val="3204"/>
              </a:lnSpc>
              <a:spcBef>
                <a:spcPts val="87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目；不要脱离材料内容及含意的范围作文，不要</a:t>
            </a:r>
          </a:p>
          <a:p>
            <a:pPr marL="0" marR="0">
              <a:lnSpc>
                <a:spcPts val="3204"/>
              </a:lnSpc>
              <a:spcBef>
                <a:spcPts val="39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套作，不得抄袭。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7677"/>
            <a:ext cx="10103446" cy="93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95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GKEJHI+ArialMT"/>
                <a:cs typeface="GKEJHI+ArialMT"/>
              </a:rPr>
              <a:t>•</a:t>
            </a:r>
            <a:r>
              <a:rPr sz="2700" spc="10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阅读下面的文字，根据要求写一篇不少于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字的文章。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486379"/>
            <a:ext cx="634398" cy="897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GKEJHI+ArialMT"/>
                <a:cs typeface="GKEJHI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4340" y="502118"/>
            <a:ext cx="10296524" cy="12275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22096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有一位牧师奉派到新教区，他发现前任牧师种了数百</a:t>
            </a:r>
          </a:p>
          <a:p>
            <a:pPr marL="0" marR="0">
              <a:lnSpc>
                <a:spcPts val="2700"/>
              </a:lnSpc>
              <a:spcBef>
                <a:spcPts val="21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株郁金香，然而附近学校上学的学童走过花园，见花便摘。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1309063"/>
            <a:ext cx="634505" cy="897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9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GKEJHI+ArialMT"/>
                <a:cs typeface="GKEJHI+ArialMT"/>
              </a:rPr>
              <a:t>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56436" y="1324816"/>
            <a:ext cx="9108611" cy="857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一天早上他站在花园里，有个上学的学童问他：“我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34340" y="1721572"/>
            <a:ext cx="10296524" cy="23129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可以摘一朵花吗？”牧师问：“你要哪一朵？”那孩子选</a:t>
            </a:r>
          </a:p>
          <a:p>
            <a:pPr marL="0" marR="0">
              <a:lnSpc>
                <a:spcPts val="2700"/>
              </a:lnSpc>
              <a:spcBef>
                <a:spcPts val="21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了开得最美的一朵郁金香。牧师接着说：“这朵花是你的。</a:t>
            </a:r>
          </a:p>
          <a:p>
            <a:pPr marL="0" marR="0">
              <a:lnSpc>
                <a:spcPts val="2700"/>
              </a:lnSpc>
              <a:spcBef>
                <a:spcPts val="215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要是把它留在这里，它过多大会儿也不会谢。现在采摘，</a:t>
            </a:r>
          </a:p>
          <a:p>
            <a:pPr marL="0" marR="0">
              <a:lnSpc>
                <a:spcPts val="2700"/>
              </a:lnSpc>
              <a:spcBef>
                <a:spcPts val="268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只能活数小时。你把它怎么样？”孩子想了一会儿说：</a:t>
            </a:r>
          </a:p>
          <a:p>
            <a:pPr marL="0" marR="0">
              <a:lnSpc>
                <a:spcPts val="2700"/>
              </a:lnSpc>
              <a:spcBef>
                <a:spcPts val="11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“我要把花留在这里，过一会儿再看它。”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3614135"/>
            <a:ext cx="634398" cy="897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GKEJHI+ArialMT"/>
                <a:cs typeface="GKEJHI+ArialMT"/>
              </a:rPr>
              <a:t>•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056436" y="3629874"/>
            <a:ext cx="9108261" cy="857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当天下午，有十多个孩子都在这里选择他们的花，每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34340" y="4025852"/>
            <a:ext cx="10296874" cy="15726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个人都同意把他的花留在园里，免得过早凋谢。那年春天，</a:t>
            </a:r>
          </a:p>
          <a:p>
            <a:pPr marL="0" marR="0">
              <a:lnSpc>
                <a:spcPts val="2700"/>
              </a:lnSpc>
              <a:spcBef>
                <a:spcPts val="219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牧师送出了整个花园的花，但一朵花都没有糟蹋，还结交</a:t>
            </a:r>
          </a:p>
          <a:p>
            <a:pPr marL="0" marR="0">
              <a:lnSpc>
                <a:spcPts val="2700"/>
              </a:lnSpc>
              <a:spcBef>
                <a:spcPts val="11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了大批朋友。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1439" y="5204048"/>
            <a:ext cx="10252709" cy="15880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GKEJHI+ArialMT"/>
                <a:cs typeface="GKEJHI+ArialMT"/>
              </a:rPr>
              <a:t>•</a:t>
            </a:r>
            <a:r>
              <a:rPr sz="2700" spc="10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要求全面理解材料，从一个侧面、一个角度构思作文。自</a:t>
            </a:r>
          </a:p>
          <a:p>
            <a:pPr marL="342900" marR="0">
              <a:lnSpc>
                <a:spcPts val="2700"/>
              </a:lnSpc>
              <a:spcBef>
                <a:spcPts val="218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主确定立意，确定文体，确定标题；不要脱离材料内容或</a:t>
            </a:r>
          </a:p>
          <a:p>
            <a:pPr marL="342900" marR="0">
              <a:lnSpc>
                <a:spcPts val="2700"/>
              </a:lnSpc>
              <a:spcBef>
                <a:spcPts val="11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含义范围作文，不要套作，不得抄袭。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739"/>
            <a:ext cx="5743269" cy="93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95"/>
              </a:lnSpc>
              <a:spcBef>
                <a:spcPct val="0"/>
              </a:spcBef>
              <a:spcAft>
                <a:spcPct val="0"/>
              </a:spcAft>
            </a:pP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、阅读下面文字，按要求作文。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34340" y="490434"/>
            <a:ext cx="9900787" cy="3820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90092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老教授给学生做了个测试。老教授问：“你去山上砍</a:t>
            </a:r>
          </a:p>
          <a:p>
            <a:pPr marL="0" marR="0">
              <a:lnSpc>
                <a:spcPts val="2916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树，面前有两棵树，一棵粗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700" b="1" spc="14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14">
                <a:solidFill>
                  <a:srgbClr val="000000"/>
                </a:solidFill>
                <a:latin typeface="SimSun"/>
                <a:cs typeface="SimSun"/>
              </a:rPr>
              <a:t>一棵细，你砍哪一棵？”大</a:t>
            </a:r>
          </a:p>
          <a:p>
            <a:pPr marL="0" marR="0">
              <a:lnSpc>
                <a:spcPts val="2916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家都说：“当然砍粗的了！”老教授一笑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“那棵粗的是</a:t>
            </a:r>
          </a:p>
          <a:p>
            <a:pPr marL="0" marR="0">
              <a:lnSpc>
                <a:spcPts val="2702"/>
              </a:lnSpc>
              <a:spcBef>
                <a:spcPts val="467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普通的杨树，而那棵细的却是红松，你会砍哪一棵？”同</a:t>
            </a:r>
          </a:p>
          <a:p>
            <a:pPr marL="0" marR="0">
              <a:lnSpc>
                <a:spcPts val="2700"/>
              </a:lnSpc>
              <a:spcBef>
                <a:spcPts val="219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学们一想，红松比较珍贵，就说：“砍红松！”老教授又</a:t>
            </a:r>
          </a:p>
          <a:p>
            <a:pPr marL="0" marR="0">
              <a:lnSpc>
                <a:spcPts val="2700"/>
              </a:lnSpc>
              <a:spcBef>
                <a:spcPts val="21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问：“如果杨树是笔直的，红松却七歪八扭，你砍哪一</a:t>
            </a:r>
          </a:p>
          <a:p>
            <a:pPr marL="0" marR="0">
              <a:lnSpc>
                <a:spcPts val="2700"/>
              </a:lnSpc>
              <a:spcBef>
                <a:spcPts val="21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棵？”同学们有些疑惑，就说：“这样的话，还是砍杨</a:t>
            </a:r>
          </a:p>
          <a:p>
            <a:pPr marL="0" marR="0">
              <a:lnSpc>
                <a:spcPts val="2702"/>
              </a:lnSpc>
              <a:spcBef>
                <a:spcPts val="213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树！”老教授说：“杨树虽然笔直，可中间大多空了，你</a:t>
            </a:r>
          </a:p>
          <a:p>
            <a:pPr marL="0" marR="0">
              <a:lnSpc>
                <a:spcPts val="2700"/>
              </a:lnSpc>
              <a:spcBef>
                <a:spcPts val="13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会砍哪一棵？”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02156" y="3906353"/>
            <a:ext cx="9493218" cy="857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终于，有人问：“教授，您到底想告诉我们什么呢？”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34340" y="4302331"/>
            <a:ext cx="10296524" cy="1942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老教授收起笑容，说：“你们怎么就没人问问自己，到底</a:t>
            </a:r>
          </a:p>
          <a:p>
            <a:pPr marL="0" marR="0">
              <a:lnSpc>
                <a:spcPts val="2700"/>
              </a:lnSpc>
              <a:spcBef>
                <a:spcPts val="219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为什么砍树？虽然条件不断变化，可是最终结果取决于你</a:t>
            </a:r>
          </a:p>
          <a:p>
            <a:pPr marL="0" marR="0">
              <a:lnSpc>
                <a:spcPts val="2700"/>
              </a:lnSpc>
              <a:spcBef>
                <a:spcPts val="21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们最初的动机。如果想要取柴，你就砍杨树，想做工艺品，</a:t>
            </a:r>
          </a:p>
          <a:p>
            <a:pPr marL="0" marR="0">
              <a:lnSpc>
                <a:spcPts val="2700"/>
              </a:lnSpc>
              <a:spcBef>
                <a:spcPts val="11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就砍红松。”听了这番话，大家心中似都有所感悟。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69163" y="5840377"/>
            <a:ext cx="9900787" cy="857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读完这个故事，你有何感想？要求选好角度，确定立意，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34340" y="6179464"/>
            <a:ext cx="8917900" cy="93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95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明确文体，自拟标题，写一篇不少于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700" spc="14">
                <a:solidFill>
                  <a:srgbClr val="000000"/>
                </a:solidFill>
                <a:latin typeface="SimSun"/>
                <a:cs typeface="SimSun"/>
              </a:rPr>
              <a:t>字的文章。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563919"/>
            <a:ext cx="2516733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片段类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613"/>
            <a:ext cx="10118037" cy="1577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3200" dirty="0">
              <a:solidFill>
                <a:srgbClr val="000000"/>
              </a:solidFill>
              <a:latin typeface="RUHGRS+ArialMT"/>
              <a:cs typeface="RUHGRS+ArialMT"/>
            </a:endParaRPr>
          </a:p>
          <a:p>
            <a:pPr marL="0" marR="0">
              <a:lnSpc>
                <a:spcPts val="3911"/>
              </a:lnSpc>
              <a:spcBef>
                <a:spcPts val="698"/>
              </a:spcBef>
              <a:spcAft>
                <a:spcPct val="0"/>
              </a:spcAft>
            </a:pPr>
            <a:r>
              <a:rPr sz="3200" dirty="0">
                <a:solidFill>
                  <a:srgbClr val="000000"/>
                </a:solidFill>
                <a:latin typeface="RUHGRS+ArialMT"/>
                <a:cs typeface="RUHGRS+ArialMT"/>
              </a:rPr>
              <a:t>•</a:t>
            </a:r>
            <a:r>
              <a:rPr sz="3200" spc="78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18.</a:t>
            </a:r>
            <a:r>
              <a:rPr sz="3200" dirty="0">
                <a:solidFill>
                  <a:srgbClr val="000000"/>
                </a:solidFill>
                <a:latin typeface="SimSun"/>
                <a:cs typeface="SimSun"/>
              </a:rPr>
              <a:t>阅读下面的材料，根据要求写一篇不少于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800</a:t>
            </a:r>
          </a:p>
          <a:p>
            <a:pPr marL="342900" marR="0">
              <a:lnSpc>
                <a:spcPts val="3840"/>
              </a:lnSpc>
              <a:spcBef>
                <a:spcPct val="0"/>
              </a:spcBef>
              <a:spcAft>
                <a:spcPct val="0"/>
              </a:spcAft>
            </a:pPr>
            <a:r>
              <a:rPr sz="3200" dirty="0" err="1">
                <a:solidFill>
                  <a:srgbClr val="000000"/>
                </a:solidFill>
                <a:latin typeface="SimSun"/>
                <a:cs typeface="SimSun"/>
              </a:rPr>
              <a:t>字的文章</a:t>
            </a:r>
            <a:r>
              <a:rPr sz="3200" dirty="0">
                <a:solidFill>
                  <a:srgbClr val="000000"/>
                </a:solidFill>
                <a:latin typeface="SimSun"/>
                <a:cs typeface="SimSun"/>
              </a:rPr>
              <a:t>。（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60</a:t>
            </a:r>
            <a:r>
              <a:rPr sz="3200" dirty="0">
                <a:solidFill>
                  <a:srgbClr val="000000"/>
                </a:solidFill>
                <a:latin typeface="SimSun"/>
                <a:cs typeface="SimSun"/>
              </a:rPr>
              <a:t>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724723"/>
            <a:ext cx="10708758" cy="24984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RUHGRS+ArialMT"/>
                <a:cs typeface="RUHGRS+ArialMT"/>
              </a:rPr>
              <a:t>•</a:t>
            </a:r>
            <a:r>
              <a:rPr sz="3200" spc="73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不少人因为喜欢动物而给它们喂食，某自然</a:t>
            </a:r>
          </a:p>
          <a:p>
            <a:pPr marL="342900" marR="0">
              <a:lnSpc>
                <a:spcPts val="3204"/>
              </a:lnSpc>
              <a:spcBef>
                <a:spcPts val="875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保护区的公路边却有如下警示：给野生动物喂食，</a:t>
            </a:r>
          </a:p>
          <a:p>
            <a:pPr marL="342900" marR="0">
              <a:lnSpc>
                <a:spcPts val="3204"/>
              </a:lnSpc>
              <a:spcBef>
                <a:spcPts val="636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SimSun"/>
                <a:cs typeface="SimSun"/>
              </a:rPr>
              <a:t>易使它们丧失觅食能力。不听警告执意喂食者，</a:t>
            </a:r>
          </a:p>
          <a:p>
            <a:pPr marL="342900" marR="0">
              <a:lnSpc>
                <a:spcPts val="3204"/>
              </a:lnSpc>
              <a:spcBef>
                <a:spcPts val="397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将依法惩处。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773233"/>
            <a:ext cx="10214021" cy="20109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RUHGRS+ArialMT"/>
                <a:cs typeface="RUHGRS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要求选好角度，确定立意，明确文体，自拟</a:t>
            </a:r>
          </a:p>
          <a:p>
            <a:pPr marL="342900" marR="0">
              <a:lnSpc>
                <a:spcPts val="3206"/>
              </a:lnSpc>
              <a:spcBef>
                <a:spcPts val="87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标题：不要脱离材料内容及含意的范围作文，不</a:t>
            </a:r>
          </a:p>
          <a:p>
            <a:pPr marL="342900" marR="0">
              <a:lnSpc>
                <a:spcPts val="3204"/>
              </a:lnSpc>
              <a:spcBef>
                <a:spcPts val="39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要套作，不的抄袭。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613"/>
            <a:ext cx="10228629" cy="15945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VAISG+ArialMT"/>
                <a:cs typeface="GVAISG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9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、阅读下面的材料，根据要求写一篇不少于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</a:p>
          <a:p>
            <a:pPr marL="342900" marR="0">
              <a:lnSpc>
                <a:spcPts val="384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字的文章。（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60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139127"/>
            <a:ext cx="10250947" cy="2498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VAISG+ArialMT"/>
                <a:cs typeface="GVAISG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一场暴风雨突然袭来，有的人从包里拿出早</a:t>
            </a:r>
          </a:p>
          <a:p>
            <a:pPr marL="342900" marR="0">
              <a:lnSpc>
                <a:spcPts val="3206"/>
              </a:lnSpc>
              <a:spcBef>
                <a:spcPts val="873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已准备好的雨伞，顶着风雨前行。有的人不惧风</a:t>
            </a:r>
          </a:p>
          <a:p>
            <a:pPr marL="342900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雨，匆匆赶路。有的人站在屋檐下，等着风雨停</a:t>
            </a:r>
          </a:p>
          <a:p>
            <a:pPr marL="342900" marR="0">
              <a:lnSpc>
                <a:spcPts val="3204"/>
              </a:lnSpc>
              <a:spcBef>
                <a:spcPts val="395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歇。有的人虽没带伞，却依然在风雨中漫步。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188018"/>
            <a:ext cx="10159934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VAISG+ArialMT"/>
                <a:cs typeface="GVAISG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面对这一生活场景，你更认同哪一种处事态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34340" y="3694374"/>
            <a:ext cx="7041827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度？请结合材料内容及含意作文。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291117"/>
            <a:ext cx="10214021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VAISG+ArialMT"/>
                <a:cs typeface="GVAISG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要求：选好角度，确定立意，明确文体，自拟标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34340" y="4767651"/>
            <a:ext cx="561533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题；不要套作，不得抄袭。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613"/>
            <a:ext cx="10261929" cy="15945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WMFVFA+ArialMT"/>
                <a:cs typeface="WMFVFA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4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、阅读下面的材料，根据要求写一篇不少于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</a:p>
          <a:p>
            <a:pPr marL="342900" marR="0">
              <a:lnSpc>
                <a:spcPts val="3841"/>
              </a:lnSpc>
              <a:spcBef>
                <a:spcPct val="0"/>
              </a:spcBef>
              <a:spcAft>
                <a:spcPct val="0"/>
              </a:spcAft>
            </a:pPr>
            <a:r>
              <a:rPr sz="3200" spc="17">
                <a:solidFill>
                  <a:srgbClr val="000000"/>
                </a:solidFill>
                <a:latin typeface="SimSun"/>
                <a:cs typeface="SimSun"/>
              </a:rPr>
              <a:t>字的文章。（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60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34340" y="1157803"/>
            <a:ext cx="9856611" cy="34555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7790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鲜花是美的，鲜花首先是开在你的心上，鲜</a:t>
            </a:r>
          </a:p>
          <a:p>
            <a:pPr marL="0" marR="0">
              <a:lnSpc>
                <a:spcPts val="3206"/>
              </a:lnSpc>
              <a:spcBef>
                <a:spcPts val="873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艳和芬芳才能活跃在你的指间。而此时，你必须</a:t>
            </a:r>
          </a:p>
          <a:p>
            <a:pPr marL="0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明白，促成鲜花开放的，是那窗前那树梢里透过</a:t>
            </a:r>
          </a:p>
          <a:p>
            <a:pPr marL="0" marR="0">
              <a:lnSpc>
                <a:spcPts val="3204"/>
              </a:lnSpc>
              <a:spcBef>
                <a:spcPts val="685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的一缕阳光。读了以上的材料，你有怎样的感想</a:t>
            </a:r>
          </a:p>
          <a:p>
            <a:pPr marL="0" marR="0">
              <a:lnSpc>
                <a:spcPts val="3602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和感悟？请根据你的理解，写一篇不少于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字</a:t>
            </a:r>
          </a:p>
          <a:p>
            <a:pPr marL="0" marR="0">
              <a:lnSpc>
                <a:spcPts val="3204"/>
              </a:lnSpc>
              <a:spcBef>
                <a:spcPts val="635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的文章。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193582"/>
            <a:ext cx="10214021" cy="1980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WMFVFA+ArialMT"/>
                <a:cs typeface="WMFVFA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要求：自选角度，自定立意，自定文体（诗歌除</a:t>
            </a:r>
          </a:p>
          <a:p>
            <a:pPr marL="342900" marR="0">
              <a:lnSpc>
                <a:spcPts val="3204"/>
              </a:lnSpc>
              <a:spcBef>
                <a:spcPts val="63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外），自拟标题；不要脱离材料内容及含意的范</a:t>
            </a:r>
          </a:p>
          <a:p>
            <a:pPr marL="342900" marR="0">
              <a:lnSpc>
                <a:spcPts val="3204"/>
              </a:lnSpc>
              <a:spcBef>
                <a:spcPts val="39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围作文，不要套作，不要抄袭。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5701"/>
            <a:ext cx="7906208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BNGQI+ArialMT"/>
                <a:cs typeface="GBNGQI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请阅读下面的材料，根据要求作文。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632373"/>
            <a:ext cx="10481159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BNGQI+ArialMT"/>
                <a:cs typeface="GBNGQI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 spc="11">
                <a:solidFill>
                  <a:srgbClr val="000000"/>
                </a:solidFill>
                <a:latin typeface="SimSun"/>
                <a:cs typeface="SimSun"/>
              </a:rPr>
              <a:t>、志愿军英雄马玉祥曾说：“我不是什么英雄，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4340" y="1188283"/>
            <a:ext cx="9856263" cy="2449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当年在朝鲜战场上我是个兵，后来转业到地方，</a:t>
            </a:r>
          </a:p>
          <a:p>
            <a:pPr marL="0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我也是个‘兵’；现在离休了，我还愿当个老</a:t>
            </a:r>
          </a:p>
          <a:p>
            <a:pPr marL="0" marR="0">
              <a:lnSpc>
                <a:spcPts val="3204"/>
              </a:lnSpc>
              <a:spcBef>
                <a:spcPts val="688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‘兵’。这辈子我掂量自己，只要够个兵的份量</a:t>
            </a:r>
          </a:p>
          <a:p>
            <a:pPr marL="0" marR="0">
              <a:lnSpc>
                <a:spcPts val="3204"/>
              </a:lnSpc>
              <a:spcBef>
                <a:spcPts val="395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就心满意足了。”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168944"/>
            <a:ext cx="10026034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BNGQI+ArialMT"/>
                <a:cs typeface="GBNGQI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 spc="17">
                <a:solidFill>
                  <a:srgbClr val="000000"/>
                </a:solidFill>
                <a:latin typeface="SimSun"/>
                <a:cs typeface="SimSun"/>
              </a:rPr>
              <a:t>、拿破仑说：“不想当元帅的兵不是一个好士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34340" y="3694374"/>
            <a:ext cx="1833676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7">
                <a:solidFill>
                  <a:srgbClr val="000000"/>
                </a:solidFill>
                <a:latin typeface="SimSun"/>
                <a:cs typeface="SimSun"/>
              </a:rPr>
              <a:t>兵。”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4291117"/>
            <a:ext cx="10214021" cy="15450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BNGQI+ArialMT"/>
                <a:cs typeface="GBNGQI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请根据你对材料的理解，自定立意，自拟标题，</a:t>
            </a:r>
          </a:p>
          <a:p>
            <a:pPr marL="342900" marR="0">
              <a:lnSpc>
                <a:spcPts val="360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写一篇不少于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字的作文。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613"/>
            <a:ext cx="10211691" cy="16690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UAEBA+ArialMT"/>
                <a:cs typeface="KUAEBA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3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、阅读下面的材料，根据要求写一篇文章。</a:t>
            </a:r>
          </a:p>
          <a:p>
            <a:pPr marL="0" marR="0">
              <a:lnSpc>
                <a:spcPts val="3579"/>
              </a:lnSpc>
              <a:spcBef>
                <a:spcPts val="103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UAEBA+ArialMT"/>
                <a:cs typeface="KUAEBA+ArialMT"/>
              </a:rPr>
              <a:t>•</a:t>
            </a:r>
            <a:r>
              <a:rPr sz="3200" spc="36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当今是信息化时代，我们的生活一步也离不开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34340" y="1188283"/>
            <a:ext cx="10316064" cy="39127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信息。借助报纸杂志、广播电视、手机、电脑等</a:t>
            </a:r>
          </a:p>
          <a:p>
            <a:pPr marL="0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媒介，我们获取了丰富多彩的信息，提高了学习、</a:t>
            </a:r>
          </a:p>
          <a:p>
            <a:pPr marL="0" marR="0">
              <a:lnSpc>
                <a:spcPts val="3204"/>
              </a:lnSpc>
              <a:spcBef>
                <a:spcPts val="398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工作、生活的效率和品质。</a:t>
            </a:r>
            <a:r>
              <a:rPr sz="3200" spc="-4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美国女诗人迪金森，</a:t>
            </a:r>
          </a:p>
          <a:p>
            <a:pPr marL="0" marR="0">
              <a:lnSpc>
                <a:spcPts val="3204"/>
              </a:lnSpc>
              <a:spcBef>
                <a:spcPts val="875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一辈子没走出她的房子多远。在她死后，人们在</a:t>
            </a:r>
          </a:p>
          <a:p>
            <a:pPr marL="0" marR="0">
              <a:lnSpc>
                <a:spcPts val="3204"/>
              </a:lnSpc>
              <a:spcBef>
                <a:spcPts val="688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她的抽屉里找到一千多首诗作，这才发现了一个</a:t>
            </a:r>
          </a:p>
          <a:p>
            <a:pPr marL="0" marR="0">
              <a:lnSpc>
                <a:spcPts val="3204"/>
              </a:lnSpc>
              <a:spcBef>
                <a:spcPts val="635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伟大的诗人。她思维的深度，是当年好多辉煌一</a:t>
            </a:r>
          </a:p>
          <a:p>
            <a:pPr marL="0" marR="0">
              <a:lnSpc>
                <a:spcPts val="3204"/>
              </a:lnSpc>
              <a:spcBef>
                <a:spcPts val="395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时的人物所无法抵达</a:t>
            </a:r>
            <a:r>
              <a:rPr sz="3200" spc="-9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的。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651438"/>
            <a:ext cx="10276516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UAEBA+ArialMT"/>
                <a:cs typeface="KUAEBA+ArialMT"/>
              </a:rPr>
              <a:t>•</a:t>
            </a:r>
            <a:r>
              <a:rPr sz="3200" spc="36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读了上述材料，你有怎样</a:t>
            </a:r>
            <a:r>
              <a:rPr sz="3200" spc="-1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的联想和思考？请你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34340" y="5157795"/>
            <a:ext cx="4679442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写一篇论述类的文章。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5754488"/>
            <a:ext cx="10214021" cy="1545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UAEBA+ArialMT"/>
                <a:cs typeface="KUAEBA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要求：①角度自选，立意自定，题目自拟；②不</a:t>
            </a:r>
          </a:p>
          <a:p>
            <a:pPr marL="342900" marR="0">
              <a:lnSpc>
                <a:spcPts val="360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少于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字；③不得抄袭套作。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0073"/>
            <a:ext cx="9991280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OAACT+ArialMT"/>
                <a:cs typeface="UOAACT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阅读下面的文字，根据要求写一篇不少于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字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34340" y="486735"/>
            <a:ext cx="2237232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的文章。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004231"/>
            <a:ext cx="10160282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OAACT+ArialMT"/>
                <a:cs typeface="UOAACT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清华大学校长顾秉林（物理和材料学家）在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34340" y="1492829"/>
            <a:ext cx="10314423" cy="3619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主持欢迎亲民党宋楚瑜先生到校发表演讲的仪式</a:t>
            </a:r>
          </a:p>
          <a:p>
            <a:pPr marL="0" marR="0">
              <a:lnSpc>
                <a:spcPts val="3204"/>
              </a:lnSpc>
              <a:spcBef>
                <a:spcPts val="252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上尴尬了一把，清华大学赠送给宋楚瑜的书法作</a:t>
            </a:r>
          </a:p>
          <a:p>
            <a:pPr marL="0" marR="0">
              <a:lnSpc>
                <a:spcPts val="3206"/>
              </a:lnSpc>
              <a:spcBef>
                <a:spcPts val="249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品是用篆体所书写的黄遵宪送梁启超诗《赠任父</a:t>
            </a:r>
          </a:p>
          <a:p>
            <a:pPr marL="0" marR="0">
              <a:lnSpc>
                <a:spcPts val="3204"/>
              </a:lnSpc>
              <a:spcBef>
                <a:spcPts val="253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同年》，顾校长读到诗中第二句“侉离分裂力谁</a:t>
            </a:r>
          </a:p>
          <a:p>
            <a:pPr marL="0" marR="0">
              <a:lnSpc>
                <a:spcPts val="3204"/>
              </a:lnSpc>
              <a:spcBef>
                <a:spcPts val="201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任”的“侉”字时卡了壳。这事引起许多人指责，</a:t>
            </a:r>
          </a:p>
          <a:p>
            <a:pPr marL="0" marR="0">
              <a:lnSpc>
                <a:spcPts val="3204"/>
              </a:lnSpc>
              <a:spcBef>
                <a:spcPts val="251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有人认为“清华大学缺乏人文精神”，甚至有人</a:t>
            </a:r>
          </a:p>
          <a:p>
            <a:pPr marL="0" marR="0">
              <a:lnSpc>
                <a:spcPts val="3206"/>
              </a:lnSpc>
              <a:spcBef>
                <a:spcPts val="9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提出顾校长应引咎辞职。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614228"/>
            <a:ext cx="10213675" cy="2352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OAACT+ArialMT"/>
                <a:cs typeface="UOAACT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全面理解材料，但可以从一个侧面、一个角</a:t>
            </a:r>
          </a:p>
          <a:p>
            <a:pPr marL="342900" marR="0">
              <a:lnSpc>
                <a:spcPts val="3204"/>
              </a:lnSpc>
              <a:spcBef>
                <a:spcPts val="49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度构思作文。自主确定立意，确定文体，确定标</a:t>
            </a:r>
          </a:p>
          <a:p>
            <a:pPr marL="342900" marR="0">
              <a:lnSpc>
                <a:spcPts val="3204"/>
              </a:lnSpc>
              <a:spcBef>
                <a:spcPts val="204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题；不要脱离材料内容或其含意范围作文，不要</a:t>
            </a:r>
          </a:p>
          <a:p>
            <a:pPr marL="342900" marR="0">
              <a:lnSpc>
                <a:spcPts val="3204"/>
              </a:lnSpc>
              <a:spcBef>
                <a:spcPts val="1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套作，不得抄袭。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41827" y="-971"/>
            <a:ext cx="3020872" cy="1339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66"/>
              </a:lnSpc>
              <a:spcBef>
                <a:spcPct val="0"/>
              </a:spcBef>
              <a:spcAft>
                <a:spcPct val="0"/>
              </a:spcAft>
            </a:pPr>
            <a:r>
              <a:rPr sz="4000" spc="400">
                <a:solidFill>
                  <a:srgbClr val="000000"/>
                </a:solidFill>
                <a:latin typeface="RRWJCW+ArialMT"/>
                <a:cs typeface="RRWJCW+ArialMT"/>
              </a:rPr>
              <a:t>•</a:t>
            </a:r>
            <a:r>
              <a:rPr sz="4000" b="1">
                <a:solidFill>
                  <a:srgbClr val="000000"/>
                </a:solidFill>
                <a:latin typeface="DengXian"/>
                <a:cs typeface="DengXian"/>
              </a:rPr>
              <a:t>一、区别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664377"/>
            <a:ext cx="6569825" cy="63882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RRWJCW+ArialMT"/>
                <a:cs typeface="RRWJCW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>
                <a:solidFill>
                  <a:srgbClr val="000000"/>
                </a:solidFill>
                <a:latin typeface="RKEAID+DengXian-Regular"/>
                <a:cs typeface="RKEAID+DengXian-Regular"/>
              </a:rPr>
              <a:t>、时间</a:t>
            </a:r>
          </a:p>
          <a:p>
            <a:pPr marL="0" marR="0">
              <a:lnSpc>
                <a:spcPts val="3911"/>
              </a:lnSpc>
              <a:spcBef>
                <a:spcPts val="55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RRWJCW+ArialMT"/>
                <a:cs typeface="RRWJCW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>
                <a:solidFill>
                  <a:srgbClr val="000000"/>
                </a:solidFill>
                <a:latin typeface="RKEAID+DengXian-Regular"/>
                <a:cs typeface="RKEAID+DengXian-Regular"/>
              </a:rPr>
              <a:t>、不可改</a:t>
            </a:r>
          </a:p>
          <a:p>
            <a:pPr marL="0" marR="0">
              <a:lnSpc>
                <a:spcPts val="3911"/>
              </a:lnSpc>
              <a:spcBef>
                <a:spcPts val="54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RRWJCW+ArialMT"/>
                <a:cs typeface="RRWJCW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3</a:t>
            </a:r>
            <a:r>
              <a:rPr sz="3200">
                <a:solidFill>
                  <a:srgbClr val="000000"/>
                </a:solidFill>
                <a:latin typeface="RKEAID+DengXian-Regular"/>
                <a:cs typeface="RKEAID+DengXian-Regular"/>
              </a:rPr>
              <a:t>、主题</a:t>
            </a:r>
          </a:p>
          <a:p>
            <a:pPr marL="0" marR="0">
              <a:lnSpc>
                <a:spcPts val="3911"/>
              </a:lnSpc>
              <a:spcBef>
                <a:spcPts val="59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RRWJCW+ArialMT"/>
                <a:cs typeface="RRWJCW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4</a:t>
            </a:r>
            <a:r>
              <a:rPr sz="3200">
                <a:solidFill>
                  <a:srgbClr val="000000"/>
                </a:solidFill>
                <a:latin typeface="RKEAID+DengXian-Regular"/>
                <a:cs typeface="RKEAID+DengXian-Regular"/>
              </a:rPr>
              <a:t>、改法</a:t>
            </a:r>
          </a:p>
          <a:p>
            <a:pPr marL="3246755" marR="0">
              <a:lnSpc>
                <a:spcPts val="4922"/>
              </a:lnSpc>
              <a:spcBef>
                <a:spcPts val="513"/>
              </a:spcBef>
              <a:spcAft>
                <a:spcPct val="0"/>
              </a:spcAft>
            </a:pPr>
            <a:r>
              <a:rPr sz="4400" spc="259">
                <a:solidFill>
                  <a:srgbClr val="000000"/>
                </a:solidFill>
                <a:latin typeface="RRWJCW+ArialMT"/>
                <a:cs typeface="RRWJCW+ArialMT"/>
              </a:rPr>
              <a:t>•</a:t>
            </a:r>
            <a:r>
              <a:rPr sz="4400" b="1">
                <a:solidFill>
                  <a:srgbClr val="000000"/>
                </a:solidFill>
                <a:latin typeface="DengXian"/>
                <a:cs typeface="DengXian"/>
              </a:rPr>
              <a:t>二、标准</a:t>
            </a:r>
          </a:p>
          <a:p>
            <a:pPr marL="0" marR="0">
              <a:lnSpc>
                <a:spcPts val="3911"/>
              </a:lnSpc>
              <a:spcBef>
                <a:spcPts val="866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RRWJCW+ArialMT"/>
                <a:cs typeface="RRWJCW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>
                <a:solidFill>
                  <a:srgbClr val="000000"/>
                </a:solidFill>
                <a:latin typeface="RKEAID+DengXian-Regular"/>
                <a:cs typeface="RKEAID+DengXian-Regular"/>
              </a:rPr>
              <a:t>、不跑、偏、套</a:t>
            </a:r>
          </a:p>
          <a:p>
            <a:pPr marL="0" marR="0">
              <a:lnSpc>
                <a:spcPts val="3914"/>
              </a:lnSpc>
              <a:spcBef>
                <a:spcPts val="53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RRWJCW+ArialMT"/>
                <a:cs typeface="RRWJCW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>
                <a:solidFill>
                  <a:srgbClr val="000000"/>
                </a:solidFill>
                <a:latin typeface="RKEAID+DengXian-Regular"/>
                <a:cs typeface="RKEAID+DengXian-Regular"/>
              </a:rPr>
              <a:t>、字数</a:t>
            </a:r>
          </a:p>
          <a:p>
            <a:pPr marL="0" marR="0">
              <a:lnSpc>
                <a:spcPts val="3911"/>
              </a:lnSpc>
              <a:spcBef>
                <a:spcPts val="55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RRWJCW+ArialMT"/>
                <a:cs typeface="RRWJCW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3</a:t>
            </a:r>
            <a:r>
              <a:rPr sz="3200">
                <a:solidFill>
                  <a:srgbClr val="000000"/>
                </a:solidFill>
                <a:latin typeface="RKEAID+DengXian-Regular"/>
                <a:cs typeface="RKEAID+DengXian-Regular"/>
              </a:rPr>
              <a:t>、工整</a:t>
            </a:r>
          </a:p>
          <a:p>
            <a:pPr marL="0" marR="0">
              <a:lnSpc>
                <a:spcPts val="3911"/>
              </a:lnSpc>
              <a:spcBef>
                <a:spcPts val="59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RRWJCW+ArialMT"/>
                <a:cs typeface="RRWJCW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4</a:t>
            </a:r>
            <a:r>
              <a:rPr sz="3200">
                <a:solidFill>
                  <a:srgbClr val="000000"/>
                </a:solidFill>
                <a:latin typeface="RKEAID+DengXian-Regular"/>
                <a:cs typeface="RKEAID+DengXian-Regular"/>
              </a:rPr>
              <a:t>、结构</a:t>
            </a:r>
          </a:p>
          <a:p>
            <a:pPr marL="0" marR="0">
              <a:lnSpc>
                <a:spcPts val="3911"/>
              </a:lnSpc>
              <a:spcBef>
                <a:spcPts val="54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RRWJCW+ArialMT"/>
                <a:cs typeface="RRWJCW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5</a:t>
            </a:r>
            <a:r>
              <a:rPr sz="3200">
                <a:solidFill>
                  <a:srgbClr val="000000"/>
                </a:solidFill>
                <a:latin typeface="RKEAID+DengXian-Regular"/>
                <a:cs typeface="RKEAID+DengXian-Regular"/>
              </a:rPr>
              <a:t>、语句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77915"/>
            <a:ext cx="6966466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TQMDA+ArialMT"/>
                <a:cs typeface="ITQMDA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阅读下面材料，根据要求作文。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644057"/>
            <a:ext cx="10166539" cy="1594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TQMDA+ArialMT"/>
                <a:cs typeface="ITQMDA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陕西省千阳县农民李宝智，因不甘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年间救</a:t>
            </a:r>
          </a:p>
          <a:p>
            <a:pPr marL="342900" marR="0">
              <a:lnSpc>
                <a:spcPts val="3839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助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7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人却遭受被救者的冷漠对待而主动申请“见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4340" y="1687901"/>
            <a:ext cx="9856263" cy="1961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义勇为个人称号”，还找县委宣传部希望公开宣</a:t>
            </a:r>
          </a:p>
          <a:p>
            <a:pPr marL="0" marR="0">
              <a:lnSpc>
                <a:spcPts val="3204"/>
              </a:lnSpc>
              <a:spcBef>
                <a:spcPts val="635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传他的救人事迹。此事经媒体报道，引起轩然大</a:t>
            </a:r>
          </a:p>
          <a:p>
            <a:pPr marL="0" marR="0">
              <a:lnSpc>
                <a:spcPts val="3206"/>
              </a:lnSpc>
              <a:spcBef>
                <a:spcPts val="393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波。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199575"/>
            <a:ext cx="10708758" cy="2550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TQMDA+ArialMT"/>
                <a:cs typeface="ITQMDA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你对以上内容有什么看法和感悟？请根据你</a:t>
            </a:r>
          </a:p>
          <a:p>
            <a:pPr marL="342900" marR="0">
              <a:lnSpc>
                <a:spcPts val="3204"/>
              </a:lnSpc>
              <a:spcBef>
                <a:spcPts val="875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对理解自行构思一篇作文。自定立意，自拟标题，</a:t>
            </a:r>
          </a:p>
          <a:p>
            <a:pPr marL="342900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不要脱离材料内容及含意，不抄袭，不套作，</a:t>
            </a:r>
          </a:p>
          <a:p>
            <a:pPr marL="34290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字以上。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96334" y="2703239"/>
            <a:ext cx="2513380" cy="13394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66"/>
              </a:lnSpc>
              <a:spcBef>
                <a:spcPct val="0"/>
              </a:spcBef>
              <a:spcAft>
                <a:spcPct val="0"/>
              </a:spcAft>
            </a:pPr>
            <a:r>
              <a:rPr sz="4000" spc="400">
                <a:solidFill>
                  <a:srgbClr val="000000"/>
                </a:solidFill>
                <a:latin typeface="EEMATS+ArialMT"/>
                <a:cs typeface="EEMATS+ArialMT"/>
              </a:rPr>
              <a:t>•</a:t>
            </a:r>
            <a:r>
              <a:rPr sz="4000">
                <a:solidFill>
                  <a:srgbClr val="000000"/>
                </a:solidFill>
                <a:latin typeface="DVQHNP+DengXian-Regular"/>
                <a:cs typeface="DVQHNP+DengXian-Regular"/>
              </a:rPr>
              <a:t>漫画类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5389" y="235311"/>
            <a:ext cx="9680953" cy="11562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29"/>
              </a:lnSpc>
              <a:spcBef>
                <a:spcPct val="0"/>
              </a:spcBef>
              <a:spcAft>
                <a:spcPct val="0"/>
              </a:spcAft>
            </a:pPr>
            <a:r>
              <a:rPr sz="2400" spc="10">
                <a:solidFill>
                  <a:srgbClr val="000000"/>
                </a:solidFill>
                <a:latin typeface="SimSun"/>
                <a:cs typeface="SimSun"/>
              </a:rPr>
              <a:t>作文题目：阅读下面的漫画材料，根据要求写一篇不少于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字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的文章。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45389" y="1018222"/>
            <a:ext cx="9853438" cy="1104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096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0">
                <a:solidFill>
                  <a:srgbClr val="000000"/>
                </a:solidFill>
                <a:latin typeface="SimSun"/>
                <a:cs typeface="SimSun"/>
              </a:rPr>
              <a:t>要求：结合材料的内容和寓意，选好角度，确定立意，明确</a:t>
            </a:r>
          </a:p>
          <a:p>
            <a:pPr marL="0" marR="0">
              <a:lnSpc>
                <a:spcPts val="2400"/>
              </a:lnSpc>
              <a:spcBef>
                <a:spcPts val="30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文体，自拟标题，不要套作，不得抄袭。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0350" y="46589"/>
            <a:ext cx="10033313" cy="11562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29"/>
              </a:lnSpc>
              <a:spcBef>
                <a:spcPct val="0"/>
              </a:spcBef>
              <a:spcAft>
                <a:spcPct val="0"/>
              </a:spcAft>
            </a:pPr>
            <a:r>
              <a:rPr sz="2400" spc="10">
                <a:solidFill>
                  <a:srgbClr val="000000"/>
                </a:solidFill>
                <a:latin typeface="SimSun"/>
                <a:cs typeface="SimSun"/>
              </a:rPr>
              <a:t>作文题目：阅读下面的漫画材料，根据要求写一篇不少于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字的</a:t>
            </a:r>
          </a:p>
          <a:p>
            <a:pPr marL="0" marR="0">
              <a:lnSpc>
                <a:spcPts val="2400"/>
              </a:lnSpc>
              <a:spcBef>
                <a:spcPts val="48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文章。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350" y="829500"/>
            <a:ext cx="10205797" cy="1104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096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0">
                <a:solidFill>
                  <a:srgbClr val="000000"/>
                </a:solidFill>
                <a:latin typeface="SimSun"/>
                <a:cs typeface="SimSun"/>
              </a:rPr>
              <a:t>要求：结合材料的内容和寓意，选好角度，确定立意，明确文</a:t>
            </a:r>
          </a:p>
          <a:p>
            <a:pPr marL="0" marR="0">
              <a:lnSpc>
                <a:spcPts val="2400"/>
              </a:lnSpc>
              <a:spcBef>
                <a:spcPts val="30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体，自拟标题，不要套作，不得抄袭。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6504" y="85513"/>
            <a:ext cx="10193883" cy="12419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OISCVQ+ArialMT"/>
                <a:cs typeface="OISCVQ+ArialMT"/>
              </a:rPr>
              <a:t>•</a:t>
            </a:r>
            <a:r>
              <a:rPr sz="3200" spc="39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0">
                <a:solidFill>
                  <a:srgbClr val="000000"/>
                </a:solidFill>
                <a:latin typeface="SimSun"/>
                <a:cs typeface="SimSun"/>
              </a:rPr>
              <a:t>作文题目：阅读下面的漫画材料，根据要求写一篇不少于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</a:p>
          <a:p>
            <a:pPr marL="343204" marR="0">
              <a:lnSpc>
                <a:spcPts val="2400"/>
              </a:lnSpc>
              <a:spcBef>
                <a:spcPts val="5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字的文章。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504" y="1010582"/>
            <a:ext cx="56390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ISCVQ+ArialMT"/>
                <a:cs typeface="OISCVQ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19709" y="1024572"/>
            <a:ext cx="9860859" cy="1104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0959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SimSun"/>
                <a:cs typeface="SimSun"/>
              </a:rPr>
              <a:t>要求：结合材料的内容和寓意，选好角度，确定立意，明确</a:t>
            </a:r>
          </a:p>
          <a:p>
            <a:pPr marL="0" marR="0">
              <a:lnSpc>
                <a:spcPts val="2400"/>
              </a:lnSpc>
              <a:spcBef>
                <a:spcPts val="30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文体，自拟标题，不要套作，不得抄袭。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7925"/>
            <a:ext cx="10033342" cy="11560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29"/>
              </a:lnSpc>
              <a:spcBef>
                <a:spcPct val="0"/>
              </a:spcBef>
              <a:spcAft>
                <a:spcPct val="0"/>
              </a:spcAft>
            </a:pPr>
            <a:r>
              <a:rPr sz="2400" spc="10">
                <a:solidFill>
                  <a:srgbClr val="000000"/>
                </a:solidFill>
                <a:latin typeface="SimSun"/>
                <a:cs typeface="SimSun"/>
              </a:rPr>
              <a:t>作文题目：阅读下面的漫画材料，根据要求写一篇不少于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字的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文章。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850582"/>
            <a:ext cx="10205681" cy="1104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096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0">
                <a:solidFill>
                  <a:srgbClr val="000000"/>
                </a:solidFill>
                <a:latin typeface="SimSun"/>
                <a:cs typeface="SimSun"/>
              </a:rPr>
              <a:t>要求：结合材料的内容和寓意，选好角度，确定立意，明确文</a:t>
            </a:r>
          </a:p>
          <a:p>
            <a:pPr marL="0" marR="0">
              <a:lnSpc>
                <a:spcPts val="2402"/>
              </a:lnSpc>
              <a:spcBef>
                <a:spcPts val="29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体，自拟标题，不要套作，不得抄袭。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0967" y="51161"/>
            <a:ext cx="9681626" cy="1156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4799" marR="0">
              <a:lnSpc>
                <a:spcPts val="2929"/>
              </a:lnSpc>
              <a:spcBef>
                <a:spcPct val="0"/>
              </a:spcBef>
              <a:spcAft>
                <a:spcPct val="0"/>
              </a:spcAft>
            </a:pPr>
            <a:r>
              <a:rPr sz="2400" spc="10">
                <a:solidFill>
                  <a:srgbClr val="000000"/>
                </a:solidFill>
                <a:latin typeface="SimSun"/>
                <a:cs typeface="SimSun"/>
              </a:rPr>
              <a:t>作文题目：阅读下面的漫画材料，根据要求写一篇不少于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字的文章。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70967" y="834072"/>
            <a:ext cx="9853466" cy="1104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096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0">
                <a:solidFill>
                  <a:srgbClr val="000000"/>
                </a:solidFill>
                <a:latin typeface="SimSun"/>
                <a:cs typeface="SimSun"/>
              </a:rPr>
              <a:t>要求：结合材料的内容和寓意，选好角度，确定立意，明确</a:t>
            </a:r>
          </a:p>
          <a:p>
            <a:pPr marL="0" marR="0">
              <a:lnSpc>
                <a:spcPts val="2400"/>
              </a:lnSpc>
              <a:spcBef>
                <a:spcPts val="30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SimSun"/>
                <a:cs typeface="SimSun"/>
              </a:rPr>
              <a:t>文体，自拟标题，不要套作，不得抄袭。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66364" y="559517"/>
            <a:ext cx="4954219" cy="1936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251"/>
              </a:lnSpc>
              <a:spcBef>
                <a:spcPct val="0"/>
              </a:spcBef>
              <a:spcAft>
                <a:spcPct val="0"/>
              </a:spcAft>
            </a:pPr>
            <a:r>
              <a:rPr sz="6000" b="1">
                <a:solidFill>
                  <a:srgbClr val="000000"/>
                </a:solidFill>
                <a:latin typeface="DengXian"/>
                <a:cs typeface="DengXian"/>
              </a:rPr>
              <a:t>任务驱动型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67919" y="1990162"/>
            <a:ext cx="9834191" cy="24970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36091" marR="0">
              <a:lnSpc>
                <a:spcPts val="3338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用现实社会生活创造出一个情境，并设置多</a:t>
            </a:r>
          </a:p>
          <a:p>
            <a:pPr marL="0" marR="0">
              <a:lnSpc>
                <a:spcPts val="3341"/>
              </a:lnSpc>
              <a:spcBef>
                <a:spcPts val="548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角度、争议性、对立性问题，涉及几类观念、几</a:t>
            </a:r>
          </a:p>
          <a:p>
            <a:pPr marL="0" marR="0">
              <a:lnSpc>
                <a:spcPts val="3338"/>
              </a:lnSpc>
              <a:spcBef>
                <a:spcPts val="504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类人，以此锻炼学生发现问题，分析问题，解决</a:t>
            </a:r>
          </a:p>
          <a:p>
            <a:pPr marL="0" marR="0">
              <a:lnSpc>
                <a:spcPts val="3338"/>
              </a:lnSpc>
              <a:spcBef>
                <a:spcPts val="551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问题的能力。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67919" y="4916877"/>
            <a:ext cx="4679442" cy="1033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38"/>
              </a:lnSpc>
              <a:spcBef>
                <a:spcPct val="0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深入一层，分析代表性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-3110"/>
            <a:ext cx="10285716" cy="13514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6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WUCRA+ArialMT"/>
                <a:cs typeface="VWUCRA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WLWAOC+DengXian-Regular"/>
                <a:cs typeface="WLWAOC+DengXian-Regular"/>
              </a:rPr>
              <a:t>阅读下面的材料，根据要求写一篇不少于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800">
                <a:solidFill>
                  <a:srgbClr val="000000"/>
                </a:solidFill>
                <a:latin typeface="WLWAOC+DengXian-Regular"/>
                <a:cs typeface="WLWAOC+DengXian-Regular"/>
              </a:rPr>
              <a:t>字的文章。</a:t>
            </a:r>
          </a:p>
          <a:p>
            <a:pPr marL="228600" marR="0">
              <a:lnSpc>
                <a:spcPts val="302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LWAOC+DengXian-Regular"/>
                <a:cs typeface="WLWAOC+DengXian-Regular"/>
              </a:rPr>
              <a:t>（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60</a:t>
            </a:r>
            <a:r>
              <a:rPr sz="2800">
                <a:solidFill>
                  <a:srgbClr val="000000"/>
                </a:solidFill>
                <a:latin typeface="WLWAOC+DengXian-Regular"/>
                <a:cs typeface="WLWAOC+DengXian-Regular"/>
              </a:rPr>
              <a:t>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898526"/>
            <a:ext cx="10253060" cy="4791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VWUCRA+ArialMT"/>
                <a:cs typeface="VWUCRA+ArialMT"/>
              </a:rPr>
              <a:t>•</a:t>
            </a:r>
            <a:r>
              <a:rPr sz="3600" spc="614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语文学习关系到一个人的终身发展，社</a:t>
            </a:r>
          </a:p>
          <a:p>
            <a:pPr marL="228600" marR="0">
              <a:lnSpc>
                <a:spcPts val="3753"/>
              </a:lnSpc>
              <a:spcBef>
                <a:spcPts val="134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会整体的语文素养关系到国家的软实力和文</a:t>
            </a:r>
          </a:p>
          <a:p>
            <a:pPr marL="228600" marR="0">
              <a:lnSpc>
                <a:spcPts val="3751"/>
              </a:lnSpc>
              <a:spcBef>
                <a:spcPts val="139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化自信，对于我们中学生来说，语文素养的</a:t>
            </a:r>
          </a:p>
          <a:p>
            <a:pPr marL="228600" marR="0">
              <a:lnSpc>
                <a:spcPts val="3751"/>
              </a:lnSpc>
              <a:spcBef>
                <a:spcPts val="136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提升主要有三个途径：课堂有效教学、课外</a:t>
            </a:r>
          </a:p>
          <a:p>
            <a:pPr marL="228600" marR="0">
              <a:lnSpc>
                <a:spcPts val="3753"/>
              </a:lnSpc>
              <a:spcBef>
                <a:spcPts val="134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大量阅读、社会生活实践。</a:t>
            </a:r>
          </a:p>
          <a:p>
            <a:pPr marL="0" marR="0">
              <a:lnSpc>
                <a:spcPts val="4021"/>
              </a:lnSpc>
              <a:spcBef>
                <a:spcPts val="876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VWUCRA+ArialMT"/>
                <a:cs typeface="VWUCRA+ArialMT"/>
              </a:rPr>
              <a:t>•</a:t>
            </a:r>
            <a:r>
              <a:rPr sz="3600" spc="614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请根据材料，从自己语文学习的体会出</a:t>
            </a:r>
          </a:p>
          <a:p>
            <a:pPr marL="228600" marR="0">
              <a:lnSpc>
                <a:spcPts val="3751"/>
              </a:lnSpc>
              <a:spcBef>
                <a:spcPts val="136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发，比较上述三个途径，阐述你的看法和理</a:t>
            </a:r>
          </a:p>
          <a:p>
            <a:pPr marL="228600" marR="0">
              <a:lnSpc>
                <a:spcPts val="3751"/>
              </a:lnSpc>
              <a:spcBef>
                <a:spcPts val="139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由。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5114398"/>
            <a:ext cx="10067104" cy="93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WUCRA+ArialMT"/>
                <a:cs typeface="VWUCRA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WLWAOC+DengXian-Regular"/>
                <a:cs typeface="WLWAOC+DengXian-Regular"/>
              </a:rPr>
              <a:t>要求选好角度，确定立意，明确文体，自拟标题，不要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0040" y="5532205"/>
            <a:ext cx="6533691" cy="903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LWAOC+DengXian-Regular"/>
                <a:cs typeface="WLWAOC+DengXian-Regular"/>
              </a:rPr>
              <a:t>套作，不得抄袭，不得泄露个人信息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39" y="-60708"/>
            <a:ext cx="10002060" cy="1244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397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JHIKGR+ArialMT"/>
                <a:cs typeface="JHIKGR+ArialMT"/>
              </a:rPr>
              <a:t>•</a:t>
            </a:r>
            <a:r>
              <a:rPr sz="3600">
                <a:solidFill>
                  <a:srgbClr val="000000"/>
                </a:solidFill>
                <a:latin typeface="QNUERA+DengXian-Regular"/>
                <a:cs typeface="QNUERA+DengXian-Regular"/>
              </a:rPr>
              <a:t>阅读下面材料，根据要求写一篇不少于</a:t>
            </a:r>
            <a:r>
              <a:rPr sz="36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</a:p>
        </p:txBody>
      </p:sp>
      <p:sp>
        <p:nvSpPr>
          <p:cNvPr id="9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20040" y="443711"/>
            <a:ext cx="2971800" cy="1162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751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QNUERA+DengXian-Regular"/>
                <a:cs typeface="QNUERA+DengXian-Regular"/>
              </a:rPr>
              <a:t>字的文章：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965582"/>
            <a:ext cx="10778840" cy="34009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JHIKGR+ArialMT"/>
                <a:cs typeface="JHIKGR+ArialMT"/>
              </a:rPr>
              <a:t>•</a:t>
            </a:r>
            <a:r>
              <a:rPr sz="3600" spc="614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高考成绩下来后，小章同学的成绩刚够</a:t>
            </a:r>
          </a:p>
          <a:p>
            <a:pPr marL="228600" marR="0">
              <a:lnSpc>
                <a:spcPts val="3455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本省二本段，小章犹豫不决：上二本，就得</a:t>
            </a:r>
          </a:p>
          <a:p>
            <a:pPr marL="228600" marR="0">
              <a:lnSpc>
                <a:spcPts val="3458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到偏远地方，将来就业就可能留在那里；要</a:t>
            </a:r>
          </a:p>
          <a:p>
            <a:pPr marL="228600" marR="0">
              <a:lnSpc>
                <a:spcPts val="3455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上高职专科，一辈子可能就是蓝领，难以出</a:t>
            </a:r>
          </a:p>
          <a:p>
            <a:pPr marL="228600" marR="0">
              <a:lnSpc>
                <a:spcPts val="3456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人头地：如果复读，又担心明年上不了一本，</a:t>
            </a:r>
          </a:p>
          <a:p>
            <a:pPr marL="228600" marR="0">
              <a:lnSpc>
                <a:spcPts val="3457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又耽误一年。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727705"/>
            <a:ext cx="10032173" cy="12057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JHIKGR+ArialMT"/>
                <a:cs typeface="JHIKGR+ArialMT"/>
              </a:rPr>
              <a:t>•</a:t>
            </a:r>
            <a:r>
              <a:rPr sz="3600" spc="532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写作任务：假如你是小章的同学，根据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0040" y="4209903"/>
            <a:ext cx="8418086" cy="11625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753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DengXian"/>
                <a:cs typeface="DengXian"/>
              </a:rPr>
              <a:t>小章的情况，给小章同学写一封信。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4732402"/>
            <a:ext cx="10252709" cy="20835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 spc="540">
                <a:solidFill>
                  <a:srgbClr val="000000"/>
                </a:solidFill>
                <a:latin typeface="JHIKGR+ArialMT"/>
                <a:cs typeface="JHIKGR+ArialMT"/>
              </a:rPr>
              <a:t>•</a:t>
            </a:r>
            <a:r>
              <a:rPr sz="3600">
                <a:solidFill>
                  <a:srgbClr val="000000"/>
                </a:solidFill>
                <a:latin typeface="QNUERA+DengXian-Regular"/>
                <a:cs typeface="QNUERA+DengXian-Regular"/>
              </a:rPr>
              <a:t>写作要求：综合材料内容及含义，入情入理</a:t>
            </a:r>
          </a:p>
          <a:p>
            <a:pPr marL="228600" marR="0">
              <a:lnSpc>
                <a:spcPts val="3455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QNUERA+DengXian-Regular"/>
                <a:cs typeface="QNUERA+DengXian-Regular"/>
              </a:rPr>
              <a:t>的阐明道理，明确你的建议，请你帮小章做</a:t>
            </a:r>
          </a:p>
          <a:p>
            <a:pPr marL="228600" marR="0">
              <a:lnSpc>
                <a:spcPts val="3455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QNUERA+DengXian-Regular"/>
                <a:cs typeface="QNUERA+DengXian-Regular"/>
              </a:rPr>
              <a:t>出选择。明确文体。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38195" y="-6730"/>
            <a:ext cx="3304336" cy="1474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922"/>
              </a:lnSpc>
              <a:spcBef>
                <a:spcPct val="0"/>
              </a:spcBef>
              <a:spcAft>
                <a:spcPct val="0"/>
              </a:spcAft>
            </a:pPr>
            <a:r>
              <a:rPr sz="4400" spc="259">
                <a:solidFill>
                  <a:srgbClr val="000000"/>
                </a:solidFill>
                <a:latin typeface="KLBBQA+ArialMT"/>
                <a:cs typeface="KLBBQA+ArialMT"/>
              </a:rPr>
              <a:t>•</a:t>
            </a:r>
            <a:r>
              <a:rPr sz="4400" b="1">
                <a:solidFill>
                  <a:srgbClr val="000000"/>
                </a:solidFill>
                <a:latin typeface="DengXian"/>
                <a:cs typeface="DengXian"/>
              </a:rPr>
              <a:t>三、升级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719241"/>
            <a:ext cx="4299204" cy="22390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LBBQA+ArialMT"/>
                <a:cs typeface="KLBBQA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>
                <a:solidFill>
                  <a:srgbClr val="000000"/>
                </a:solidFill>
                <a:latin typeface="HLTMVA+DengXian-Regular"/>
                <a:cs typeface="HLTMVA+DengXian-Regular"/>
              </a:rPr>
              <a:t>、审题快、准</a:t>
            </a:r>
          </a:p>
          <a:p>
            <a:pPr marL="0" marR="0">
              <a:lnSpc>
                <a:spcPts val="3911"/>
              </a:lnSpc>
              <a:spcBef>
                <a:spcPts val="55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LBBQA+ArialMT"/>
                <a:cs typeface="KLBBQA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>
                <a:solidFill>
                  <a:srgbClr val="000000"/>
                </a:solidFill>
                <a:latin typeface="HLTMVA+DengXian-Regular"/>
                <a:cs typeface="HLTMVA+DengXian-Regular"/>
              </a:rPr>
              <a:t>、立意新、深</a:t>
            </a:r>
          </a:p>
          <a:p>
            <a:pPr marL="0" marR="0">
              <a:lnSpc>
                <a:spcPts val="3911"/>
              </a:lnSpc>
              <a:spcBef>
                <a:spcPts val="54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LBBQA+ArialMT"/>
                <a:cs typeface="KLBBQA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3</a:t>
            </a:r>
            <a:r>
              <a:rPr sz="3200">
                <a:solidFill>
                  <a:srgbClr val="000000"/>
                </a:solidFill>
                <a:latin typeface="HLTMVA+DengXian-Regular"/>
                <a:cs typeface="HLTMVA+DengXian-Regular"/>
              </a:rPr>
              <a:t>、语句流畅、生动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-2155"/>
            <a:ext cx="9755432" cy="154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QUHMU+ArialMT"/>
                <a:cs typeface="FQUHMU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10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、阅读下面的材料，根据要求写一篇不少于</a:t>
            </a:r>
          </a:p>
          <a:p>
            <a:pPr marL="342900" marR="0">
              <a:lnSpc>
                <a:spcPts val="345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字的文章。（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60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992822"/>
            <a:ext cx="10444094" cy="59620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QUHMU+ArialMT"/>
                <a:cs typeface="FQUHMU+ArialMT"/>
              </a:rPr>
              <a:t>•</a:t>
            </a:r>
            <a:r>
              <a:rPr sz="3200" spc="80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晚清著名政治家、军事家和理学名家曾国</a:t>
            </a:r>
          </a:p>
          <a:p>
            <a:pPr marL="342900" marR="0">
              <a:lnSpc>
                <a:spcPts val="3455"/>
              </a:lnSpc>
              <a:spcBef>
                <a:spcPct val="0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藩被誉为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“</a:t>
            </a: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中兴名臣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”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“</a:t>
            </a: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官场楷模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’</a:t>
            </a:r>
            <a:r>
              <a:rPr sz="3200" spc="18">
                <a:solidFill>
                  <a:srgbClr val="000000"/>
                </a:solidFill>
                <a:latin typeface="SimSun"/>
                <a:cs typeface="SimSun"/>
              </a:rPr>
              <a:t>和</a:t>
            </a:r>
            <a:r>
              <a:rPr sz="3200" b="1" spc="-11">
                <a:solidFill>
                  <a:srgbClr val="000000"/>
                </a:solidFill>
                <a:latin typeface="Calibri"/>
                <a:cs typeface="Calibri"/>
              </a:rPr>
              <a:t>“</a:t>
            </a:r>
            <a:r>
              <a:rPr sz="3200" spc="12">
                <a:solidFill>
                  <a:srgbClr val="000000"/>
                </a:solidFill>
                <a:latin typeface="SimSun"/>
                <a:cs typeface="SimSun"/>
              </a:rPr>
              <a:t>理学大师</a:t>
            </a:r>
            <a:r>
              <a:rPr sz="3200" b="1" spc="-10">
                <a:solidFill>
                  <a:srgbClr val="000000"/>
                </a:solidFill>
                <a:latin typeface="Calibri"/>
                <a:cs typeface="Calibri"/>
              </a:rPr>
              <a:t>”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。</a:t>
            </a:r>
          </a:p>
          <a:p>
            <a:pPr marL="342900" marR="0">
              <a:lnSpc>
                <a:spcPts val="3458"/>
              </a:lnSpc>
              <a:spcBef>
                <a:spcPct val="0"/>
              </a:spcBef>
              <a:spcAft>
                <a:spcPct val="0"/>
              </a:spcAft>
            </a:pPr>
            <a:r>
              <a:rPr sz="3200" spc="17">
                <a:solidFill>
                  <a:srgbClr val="000000"/>
                </a:solidFill>
                <a:latin typeface="SimSun"/>
                <a:cs typeface="SimSun"/>
              </a:rPr>
              <a:t>他一生修身齐家治国．他的</a:t>
            </a:r>
            <a:r>
              <a:rPr sz="3200" b="1" spc="-11">
                <a:solidFill>
                  <a:srgbClr val="000000"/>
                </a:solidFill>
                <a:latin typeface="Calibri"/>
                <a:cs typeface="Calibri"/>
              </a:rPr>
              <a:t>“</a:t>
            </a: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修身十二款</a:t>
            </a:r>
            <a:r>
              <a:rPr sz="3200" b="1" spc="-11">
                <a:solidFill>
                  <a:srgbClr val="000000"/>
                </a:solidFill>
                <a:latin typeface="Calibri"/>
                <a:cs typeface="Calibri"/>
              </a:rPr>
              <a:t>”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至今为</a:t>
            </a:r>
          </a:p>
          <a:p>
            <a:pPr marL="342900" marR="0">
              <a:lnSpc>
                <a:spcPts val="345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世人称道和效法，其中第一款是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“</a:t>
            </a: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主敬：整齐严</a:t>
            </a:r>
          </a:p>
          <a:p>
            <a:pPr marL="342900" marR="0">
              <a:lnSpc>
                <a:spcPts val="3206"/>
              </a:lnSpc>
              <a:spcBef>
                <a:spcPts val="439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肃，无时不慎。无事时心在腔子里，应事时专一</a:t>
            </a:r>
          </a:p>
          <a:p>
            <a:pPr marL="342900" marR="0">
              <a:lnSpc>
                <a:spcPts val="3217"/>
              </a:lnSpc>
              <a:spcBef>
                <a:spcPct val="0"/>
              </a:spcBef>
              <a:spcAft>
                <a:spcPct val="0"/>
              </a:spcAft>
            </a:pPr>
            <a:r>
              <a:rPr sz="3200" spc="17">
                <a:solidFill>
                  <a:srgbClr val="000000"/>
                </a:solidFill>
                <a:latin typeface="SimSun"/>
                <a:cs typeface="SimSun"/>
              </a:rPr>
              <a:t>不杂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”</a:t>
            </a:r>
            <a:r>
              <a:rPr sz="3200" spc="17">
                <a:solidFill>
                  <a:srgbClr val="000000"/>
                </a:solidFill>
                <a:latin typeface="SimSun"/>
                <a:cs typeface="SimSun"/>
              </a:rPr>
              <a:t>。第三款是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“</a:t>
            </a: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早起，黎明即起，醒后勿沾</a:t>
            </a:r>
          </a:p>
          <a:p>
            <a:pPr marL="342900" marR="0">
              <a:lnSpc>
                <a:spcPts val="3455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恋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”</a:t>
            </a:r>
            <a:r>
              <a:rPr sz="3200" spc="17">
                <a:solidFill>
                  <a:srgbClr val="000000"/>
                </a:solidFill>
                <a:latin typeface="SimSun"/>
                <a:cs typeface="SimSun"/>
              </a:rPr>
              <a:t>。第四款是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“</a:t>
            </a: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读书不二：一书未点完，不看他</a:t>
            </a:r>
          </a:p>
          <a:p>
            <a:pPr marL="342900" marR="0">
              <a:lnSpc>
                <a:spcPts val="3455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书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”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。</a:t>
            </a:r>
          </a:p>
          <a:p>
            <a:pPr marL="0" marR="0">
              <a:lnSpc>
                <a:spcPts val="3579"/>
              </a:lnSpc>
              <a:spcBef>
                <a:spcPts val="647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QUHMU+ArialMT"/>
                <a:cs typeface="FQUHMU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这三款中，你认为哪一款修身最值得称道和</a:t>
            </a:r>
          </a:p>
          <a:p>
            <a:pPr marL="342900" marR="0">
              <a:lnSpc>
                <a:spcPts val="3204"/>
              </a:lnSpc>
              <a:spcBef>
                <a:spcPts val="49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效法？请结合材料内容及含意作文，体现你的思</a:t>
            </a:r>
          </a:p>
          <a:p>
            <a:pPr marL="342900" marR="0">
              <a:lnSpc>
                <a:spcPts val="3204"/>
              </a:lnSpc>
              <a:spcBef>
                <a:spcPts val="25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考、权衡和选择。要求选好角度，明确立意，明</a:t>
            </a:r>
          </a:p>
          <a:p>
            <a:pPr marL="342900" marR="0">
              <a:lnSpc>
                <a:spcPts val="3204"/>
              </a:lnSpc>
              <a:spcBef>
                <a:spcPts val="14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确文体，自拟标题；不要套作，不得抄袭。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9125"/>
            <a:ext cx="10264686" cy="20425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62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WVVTHI+ArialMT"/>
                <a:cs typeface="WVVTHI+ArialMT"/>
              </a:rPr>
              <a:t>•</a:t>
            </a:r>
            <a:r>
              <a:rPr sz="3000" spc="9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000">
                <a:solidFill>
                  <a:srgbClr val="000000"/>
                </a:solidFill>
                <a:latin typeface="SimSun"/>
                <a:cs typeface="SimSun"/>
              </a:rPr>
              <a:t>阅读下面的材料，根据要求写一篇不少于</a:t>
            </a:r>
            <a:r>
              <a:rPr sz="30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3000">
                <a:solidFill>
                  <a:srgbClr val="000000"/>
                </a:solidFill>
                <a:latin typeface="SimSun"/>
                <a:cs typeface="SimSun"/>
              </a:rPr>
              <a:t>字的文</a:t>
            </a:r>
          </a:p>
          <a:p>
            <a:pPr marL="34290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SimSun"/>
                <a:cs typeface="SimSun"/>
              </a:rPr>
              <a:t>章。（</a:t>
            </a:r>
            <a:r>
              <a:rPr sz="3000">
                <a:solidFill>
                  <a:srgbClr val="000000"/>
                </a:solidFill>
                <a:latin typeface="Calibri"/>
                <a:cs typeface="Calibri"/>
              </a:rPr>
              <a:t>60</a:t>
            </a:r>
            <a:r>
              <a:rPr sz="3000">
                <a:solidFill>
                  <a:srgbClr val="000000"/>
                </a:solidFill>
                <a:latin typeface="SimSun"/>
                <a:cs typeface="SimSun"/>
              </a:rPr>
              <a:t>分）</a:t>
            </a:r>
          </a:p>
          <a:p>
            <a:pPr marL="0" marR="0">
              <a:lnSpc>
                <a:spcPts val="3665"/>
              </a:lnSpc>
              <a:spcBef>
                <a:spcPts val="604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WVVTHI+ArialMT"/>
                <a:cs typeface="WVVTHI+ArialMT"/>
              </a:rPr>
              <a:t>•</a:t>
            </a:r>
            <a:r>
              <a:rPr sz="3000" spc="69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  <a:r>
              <a:rPr sz="3000" spc="11">
                <a:solidFill>
                  <a:srgbClr val="000000"/>
                </a:solidFill>
                <a:latin typeface="SimSun"/>
                <a:cs typeface="SimSun"/>
              </a:rPr>
              <a:t>出头的瑶族姑娘小卜，是瑶寨走出的第一个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34340" y="1586722"/>
            <a:ext cx="9676454" cy="3209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SimSun"/>
                <a:cs typeface="SimSun"/>
              </a:rPr>
              <a:t>大学生。临近毕业时，小卜犯难了：家里的父老乡</a:t>
            </a:r>
          </a:p>
          <a:p>
            <a:pPr marL="0" marR="0"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SimSun"/>
                <a:cs typeface="SimSun"/>
              </a:rPr>
              <a:t>亲希望她能回去做教师，传播知识，为改变家乡的</a:t>
            </a:r>
          </a:p>
          <a:p>
            <a:pPr marL="0" marR="0">
              <a:lnSpc>
                <a:spcPts val="3002"/>
              </a:lnSpc>
              <a:spcBef>
                <a:spcPts val="597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SimSun"/>
                <a:cs typeface="SimSun"/>
              </a:rPr>
              <a:t>贫穷状况尽一份力；对小卜有录用意向的一家著名</a:t>
            </a:r>
          </a:p>
          <a:p>
            <a:pPr marL="0" marR="0">
              <a:lnSpc>
                <a:spcPts val="3000"/>
              </a:lnSpc>
              <a:spcBef>
                <a:spcPts val="601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SimSun"/>
                <a:cs typeface="SimSun"/>
              </a:rPr>
              <a:t>外企，则鼓励小卜加盟公司，发挥专业特长，创造</a:t>
            </a:r>
          </a:p>
          <a:p>
            <a:pPr marL="0" marR="0"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SimSun"/>
                <a:cs typeface="SimSun"/>
              </a:rPr>
              <a:t>优质生活；而小卜自己认为当前创业环境好，很想</a:t>
            </a:r>
          </a:p>
          <a:p>
            <a:pPr marL="0" marR="0">
              <a:lnSpc>
                <a:spcPts val="3002"/>
              </a:lnSpc>
              <a:spcBef>
                <a:spcPts val="369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SimSun"/>
                <a:cs typeface="SimSun"/>
              </a:rPr>
              <a:t>创办一家民族服装设计公司，实现自己的创业梦。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404509"/>
            <a:ext cx="10070789" cy="1855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51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WVVTHI+ArialMT"/>
                <a:cs typeface="WVVTHI+ArialMT"/>
              </a:rPr>
              <a:t>•</a:t>
            </a:r>
            <a:r>
              <a:rPr sz="3000" spc="69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000" spc="11">
                <a:solidFill>
                  <a:srgbClr val="000000"/>
                </a:solidFill>
                <a:latin typeface="SimSun"/>
                <a:cs typeface="SimSun"/>
              </a:rPr>
              <a:t>面对小卜的就业选择，你会给出什么建议？请</a:t>
            </a:r>
          </a:p>
          <a:p>
            <a:pPr marL="342900" marR="0"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SimSun"/>
                <a:cs typeface="SimSun"/>
              </a:rPr>
              <a:t>结合材料内容及含意作文，表明你的态度，阐述你</a:t>
            </a:r>
          </a:p>
          <a:p>
            <a:pPr marL="342900" marR="0">
              <a:lnSpc>
                <a:spcPts val="3002"/>
              </a:lnSpc>
              <a:spcBef>
                <a:spcPts val="319"/>
              </a:spcBef>
              <a:spcAft>
                <a:spcPct val="0"/>
              </a:spcAft>
            </a:pPr>
            <a:r>
              <a:rPr sz="3000" spc="11">
                <a:solidFill>
                  <a:srgbClr val="000000"/>
                </a:solidFill>
                <a:latin typeface="SimSun"/>
                <a:cs typeface="SimSun"/>
              </a:rPr>
              <a:t>的看法。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867829"/>
            <a:ext cx="10033985" cy="13982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51"/>
              </a:lnSpc>
              <a:spcBef>
                <a:spcPct val="0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WVVTHI+ArialMT"/>
                <a:cs typeface="WVVTHI+ArialMT"/>
              </a:rPr>
              <a:t>•</a:t>
            </a:r>
            <a:r>
              <a:rPr sz="3000" spc="69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000">
                <a:solidFill>
                  <a:srgbClr val="000000"/>
                </a:solidFill>
                <a:latin typeface="SimSun"/>
                <a:cs typeface="SimSun"/>
              </a:rPr>
              <a:t>要求选好角度，明确文体，自拟标题；不要套</a:t>
            </a:r>
          </a:p>
          <a:p>
            <a:pPr marL="342900" marR="0">
              <a:lnSpc>
                <a:spcPts val="3000"/>
              </a:lnSpc>
              <a:spcBef>
                <a:spcPts val="321"/>
              </a:spcBef>
              <a:spcAft>
                <a:spcPct val="0"/>
              </a:spcAft>
            </a:pPr>
            <a:r>
              <a:rPr sz="3000">
                <a:solidFill>
                  <a:srgbClr val="000000"/>
                </a:solidFill>
                <a:latin typeface="SimSun"/>
                <a:cs typeface="SimSun"/>
              </a:rPr>
              <a:t>作，不得抄袭。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39" y="-21945"/>
            <a:ext cx="10064890" cy="93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95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KKRQON+ArialMT"/>
                <a:cs typeface="KKRQON+ArialMT"/>
              </a:rPr>
              <a:t>•</a:t>
            </a:r>
            <a:r>
              <a:rPr sz="2700" spc="10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阅读下面的材料，根据要求写一篇不少于</a:t>
            </a:r>
            <a:r>
              <a:rPr sz="27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字的文章。</a:t>
            </a:r>
          </a:p>
        </p:txBody>
      </p:sp>
      <p:sp>
        <p:nvSpPr>
          <p:cNvPr id="1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439" y="405607"/>
            <a:ext cx="10696117" cy="28483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KKRQON+ArialMT"/>
                <a:cs typeface="KKRQON+ArialMT"/>
              </a:rPr>
              <a:t>•</a:t>
            </a:r>
            <a:r>
              <a:rPr sz="2700" spc="53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大学生小闫发现自家大门外有个鸟窝，和朋友架了个</a:t>
            </a:r>
          </a:p>
          <a:p>
            <a:pPr marL="342900" marR="0">
              <a:lnSpc>
                <a:spcPts val="2591"/>
              </a:lnSpc>
              <a:spcBef>
                <a:spcPct val="0"/>
              </a:spcBef>
              <a:spcAft>
                <a:spcPct val="0"/>
              </a:spcAft>
            </a:pPr>
            <a:r>
              <a:rPr sz="2700" spc="12">
                <a:solidFill>
                  <a:srgbClr val="000000"/>
                </a:solidFill>
                <a:latin typeface="SimSun"/>
                <a:cs typeface="SimSun"/>
              </a:rPr>
              <a:t>梯子将鸟窝里的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12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只鸟掏了出来，养了一段时间后把鸟的</a:t>
            </a:r>
          </a:p>
          <a:p>
            <a:pPr marL="342900" marR="0">
              <a:lnSpc>
                <a:spcPts val="2700"/>
              </a:lnSpc>
              <a:spcBef>
                <a:spcPts val="84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照片发到网上，没想到有人愿意出价买鸟，两人因此获利</a:t>
            </a:r>
          </a:p>
          <a:p>
            <a:pPr marL="342900" marR="0">
              <a:lnSpc>
                <a:spcPts val="2401"/>
              </a:lnSpc>
              <a:spcBef>
                <a:spcPct val="0"/>
              </a:spcBef>
              <a:spcAft>
                <a:spcPct val="0"/>
              </a:spcAft>
            </a:pP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1200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多元，后来他们又掏了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4</a:t>
            </a:r>
            <a:r>
              <a:rPr sz="2700" spc="14">
                <a:solidFill>
                  <a:srgbClr val="000000"/>
                </a:solidFill>
                <a:latin typeface="SimSun"/>
                <a:cs typeface="SimSun"/>
              </a:rPr>
              <a:t>只。原来，他们掏的这种鸟</a:t>
            </a:r>
          </a:p>
          <a:p>
            <a:pPr marL="342900" marR="0">
              <a:lnSpc>
                <a:spcPts val="2700"/>
              </a:lnSpc>
              <a:spcBef>
                <a:spcPts val="83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叫燕隼，是国家二级保护动物。结果，小闫和他的朋友以</a:t>
            </a:r>
          </a:p>
          <a:p>
            <a:pPr marL="3429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2">
                <a:solidFill>
                  <a:srgbClr val="000000"/>
                </a:solidFill>
                <a:latin typeface="SimSun"/>
                <a:cs typeface="SimSun"/>
              </a:rPr>
              <a:t>非法猎捕珍贵濒危野生动物罪，分别被判刑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10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年半和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10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年，</a:t>
            </a:r>
          </a:p>
          <a:p>
            <a:pPr marL="342900" marR="0">
              <a:lnSpc>
                <a:spcPts val="259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并处罚款。此事引发不小的争议。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792699"/>
            <a:ext cx="634398" cy="897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KKRQON+ArialMT"/>
                <a:cs typeface="KKRQON+ArialMT"/>
              </a:rPr>
              <a:t>•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808438"/>
            <a:ext cx="10299007" cy="16417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64996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小闫父亲：儿子对小动物特别喜欢，在我们心里，农</a:t>
            </a:r>
          </a:p>
          <a:p>
            <a:pPr marL="342900" marR="0">
              <a:lnSpc>
                <a:spcPts val="259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村孩子逮鸟抓鱼不用管，没想到会被判得这么重。</a:t>
            </a:r>
          </a:p>
          <a:p>
            <a:pPr marL="0" marR="0">
              <a:lnSpc>
                <a:spcPts val="3239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KKRQON+ArialMT"/>
                <a:cs typeface="KKRQON+ArialMT"/>
              </a:rPr>
              <a:t>•</a:t>
            </a:r>
            <a:r>
              <a:rPr sz="2700" spc="10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 spc="12">
                <a:solidFill>
                  <a:srgbClr val="000000"/>
                </a:solidFill>
                <a:latin typeface="SimSun"/>
                <a:cs typeface="SimSun"/>
              </a:rPr>
              <a:t>热心网友：量刑太重，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10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年牢狱生活足以毁了人的一生。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944567"/>
            <a:ext cx="634505" cy="897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9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KKRQON+ArialMT"/>
                <a:cs typeface="KKRQON+ArialMT"/>
              </a:rPr>
              <a:t>•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34340" y="3960320"/>
            <a:ext cx="9900436" cy="15162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22096" marR="0">
              <a:lnSpc>
                <a:spcPts val="270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法律专家：知不知道燕隼是二级保护动物，以及知不</a:t>
            </a:r>
          </a:p>
          <a:p>
            <a:pPr marL="0" marR="0">
              <a:lnSpc>
                <a:spcPts val="2700"/>
              </a:lnSpc>
              <a:spcBef>
                <a:spcPts val="8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知道因此受到严惩，这叫法律认识，法律认识错误是不免</a:t>
            </a:r>
          </a:p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责的，理由就是公民应当知法守法。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5015072"/>
            <a:ext cx="634398" cy="897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KKRQON+ArialMT"/>
                <a:cs typeface="KKRQON+ArialMT"/>
              </a:rPr>
              <a:t>•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34340" y="5030811"/>
            <a:ext cx="9823673" cy="1186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22096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对于以上事情，你怎么看？请写一篇文章表明你的态</a:t>
            </a:r>
          </a:p>
          <a:p>
            <a:pPr marL="0" marR="0">
              <a:lnSpc>
                <a:spcPts val="2591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度，阐述你的看法。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1439" y="5780400"/>
            <a:ext cx="10252709" cy="11777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KKRQON+ArialMT"/>
                <a:cs typeface="KKRQON+ArialMT"/>
              </a:rPr>
              <a:t>•</a:t>
            </a:r>
            <a:r>
              <a:rPr sz="2700" spc="10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要求选好角度，确定立意，明确文体，自拟标题。不要套</a:t>
            </a:r>
          </a:p>
          <a:p>
            <a:pPr marL="3429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作，不得抄袭。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-11298"/>
            <a:ext cx="9860186" cy="1545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BKSRM+ArialMT"/>
                <a:cs typeface="IBKSRM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WTFWNL+DengXian-Regular"/>
                <a:cs typeface="WTFWNL+DengXian-Regular"/>
              </a:rPr>
              <a:t>阅读下面的材料，根据要求写一篇不少于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3200">
                <a:solidFill>
                  <a:srgbClr val="000000"/>
                </a:solidFill>
                <a:latin typeface="WTFWNL+DengXian-Regular"/>
                <a:cs typeface="WTFWNL+DengXian-Regular"/>
              </a:rPr>
              <a:t>字</a:t>
            </a:r>
          </a:p>
          <a:p>
            <a:pPr marL="228600" marR="0">
              <a:lnSpc>
                <a:spcPts val="3457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WTFWNL+DengXian-Regular"/>
                <a:cs typeface="WTFWNL+DengXian-Regular"/>
              </a:rPr>
              <a:t>的文章。（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60</a:t>
            </a:r>
            <a:r>
              <a:rPr sz="3200">
                <a:solidFill>
                  <a:srgbClr val="000000"/>
                </a:solidFill>
                <a:latin typeface="WTFWNL+DengXian-Regular"/>
                <a:cs typeface="WTFWNL+DengXian-Regular"/>
              </a:rPr>
              <a:t>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012634"/>
            <a:ext cx="10084167" cy="5023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BKSRM+ArialMT"/>
                <a:cs typeface="IBKSRM+ArialMT"/>
              </a:rPr>
              <a:t>•</a:t>
            </a:r>
            <a:r>
              <a:rPr sz="3200" spc="27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春节期间，有一组调侃春运艰辛的照片在网上</a:t>
            </a:r>
          </a:p>
          <a:p>
            <a:pPr marL="228600" marR="0">
              <a:lnSpc>
                <a:spcPts val="3341"/>
              </a:lnSpc>
              <a:spcBef>
                <a:spcPts val="114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流转。照片中，很多头绵羊和旅客挤在火车车厢</a:t>
            </a:r>
          </a:p>
          <a:p>
            <a:pPr marL="228600" marR="0">
              <a:lnSpc>
                <a:spcPts val="3338"/>
              </a:lnSpc>
              <a:spcBef>
                <a:spcPts val="170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里，场景甚是混乱、滑稽，引来网友的一片指责</a:t>
            </a:r>
          </a:p>
          <a:p>
            <a:pPr marL="228600" marR="0">
              <a:lnSpc>
                <a:spcPts val="3338"/>
              </a:lnSpc>
              <a:spcBef>
                <a:spcPts val="167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与嘲笑。后来照片拍摄者在微博上澄清，这组图</a:t>
            </a:r>
          </a:p>
          <a:p>
            <a:pPr marL="228600" marR="0">
              <a:lnSpc>
                <a:spcPts val="3341"/>
              </a:lnSpc>
              <a:spcBef>
                <a:spcPts val="114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片摄于四川大凉山深处。过年了，乡亲们须把绵</a:t>
            </a:r>
          </a:p>
          <a:p>
            <a:pPr marL="228600" marR="0">
              <a:lnSpc>
                <a:spcPts val="3338"/>
              </a:lnSpc>
              <a:spcBef>
                <a:spcPts val="169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羊赶到县城去卖个好价钱，但当地道路崎岖，交</a:t>
            </a:r>
          </a:p>
          <a:p>
            <a:pPr marL="228600" marR="0">
              <a:lnSpc>
                <a:spcPts val="3338"/>
              </a:lnSpc>
              <a:spcBef>
                <a:spcPts val="117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通非常不便，这趟列车是当地百姓出行唯一的一</a:t>
            </a:r>
          </a:p>
          <a:p>
            <a:pPr marL="228600" marR="0">
              <a:lnSpc>
                <a:spcPts val="3338"/>
              </a:lnSpc>
              <a:spcBef>
                <a:spcPts val="167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趟慢车。虽然按规定列车上不准携带活的动物，</a:t>
            </a:r>
          </a:p>
          <a:p>
            <a:pPr marL="228600" marR="0">
              <a:lnSpc>
                <a:spcPts val="3338"/>
              </a:lnSpc>
              <a:spcBef>
                <a:spcPts val="120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但列车员心疼山里百姓也就默许了，因为百姓家</a:t>
            </a:r>
          </a:p>
          <a:p>
            <a:pPr marL="228600" marR="0">
              <a:lnSpc>
                <a:spcPts val="3338"/>
              </a:lnSpc>
              <a:spcBef>
                <a:spcPts val="167"/>
              </a:spcBef>
              <a:spcAft>
                <a:spcPct val="0"/>
              </a:spcAft>
            </a:pP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里孩子上学和必要的生活物品全指望它换钱呢。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5529212"/>
            <a:ext cx="10082579" cy="1072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BKSRM+ArialMT"/>
                <a:cs typeface="IBKSRM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WTFWNL+DengXian-Regular"/>
                <a:cs typeface="WTFWNL+DengXian-Regular"/>
              </a:rPr>
              <a:t>真相披露后，引发更大范围的讨论。对于以上事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0040" y="6008696"/>
            <a:ext cx="3457956" cy="1033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3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WTFWNL+DengXian-Regular"/>
                <a:cs typeface="WTFWNL+DengXian-Regular"/>
              </a:rPr>
              <a:t>情，你怎么看？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-3110"/>
            <a:ext cx="10627765" cy="13514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6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MEIBRC+ArialMT"/>
                <a:cs typeface="MEIBRC+ArialMT"/>
              </a:rPr>
              <a:t>•</a:t>
            </a:r>
            <a:r>
              <a:rPr sz="2800" spc="52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SOQLOH+DengXian-Regular"/>
                <a:cs typeface="SOQLOH+DengXian-Regular"/>
              </a:rPr>
              <a:t>阅读下面的材料，按要求写一篇不少于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800">
                <a:solidFill>
                  <a:srgbClr val="000000"/>
                </a:solidFill>
                <a:latin typeface="SOQLOH+DengXian-Regular"/>
                <a:cs typeface="SOQLOH+DengXian-Regular"/>
              </a:rPr>
              <a:t>字的文章。</a:t>
            </a:r>
          </a:p>
          <a:p>
            <a:pPr marL="228600" marR="0">
              <a:lnSpc>
                <a:spcPts val="302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OQLOH+DengXian-Regular"/>
                <a:cs typeface="SOQLOH+DengXian-Regular"/>
              </a:rPr>
              <a:t>（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60</a:t>
            </a:r>
            <a:r>
              <a:rPr sz="2800">
                <a:solidFill>
                  <a:srgbClr val="000000"/>
                </a:solidFill>
                <a:latin typeface="SOQLOH+DengXian-Regular"/>
                <a:cs typeface="SOQLOH+DengXian-Regular"/>
              </a:rPr>
              <a:t>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0040" y="815984"/>
            <a:ext cx="10144211" cy="51289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48004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据中国之声“央广新闻”报道，山东省某市一所公立</a:t>
            </a:r>
          </a:p>
          <a:p>
            <a:pPr marL="0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小学取消了一、二年级的数学课。校长称，逻辑性强的</a:t>
            </a:r>
          </a:p>
          <a:p>
            <a:pPr marL="0" marR="0">
              <a:lnSpc>
                <a:spcPts val="2915"/>
              </a:lnSpc>
              <a:spcBef>
                <a:spcPts val="158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数学课程并不适合低年级的学生。</a:t>
            </a:r>
          </a:p>
          <a:p>
            <a:pPr marL="648004" marR="0">
              <a:lnSpc>
                <a:spcPts val="2913"/>
              </a:lnSpc>
              <a:spcBef>
                <a:spcPts val="113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这项举措引发了社会的诸多争议：点赞者认为敢于</a:t>
            </a:r>
          </a:p>
          <a:p>
            <a:pPr marL="0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创新的学校，才会有创新的教育，才能给孩子从小植入</a:t>
            </a:r>
          </a:p>
          <a:p>
            <a:pPr marL="0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创新的思维；吐槽者认为这是权力任性和长官意志的体</a:t>
            </a:r>
          </a:p>
          <a:p>
            <a:pPr marL="0" marR="0">
              <a:lnSpc>
                <a:spcPts val="2915"/>
              </a:lnSpc>
              <a:spcBef>
                <a:spcPts val="158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现；在“不能让孩子输在起跑线”的既有观念影响下，一</a:t>
            </a:r>
          </a:p>
          <a:p>
            <a:pPr marL="0" marR="0">
              <a:lnSpc>
                <a:spcPts val="2913"/>
              </a:lnSpc>
              <a:spcBef>
                <a:spcPts val="112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些家长也对这一举措表示担忧。</a:t>
            </a:r>
          </a:p>
          <a:p>
            <a:pPr marL="648004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OQLOH+DengXian-Regular"/>
                <a:cs typeface="SOQLOH+DengXian-Regular"/>
              </a:rPr>
              <a:t>对于以上事件，你怎么看？请综合材料内容及含义</a:t>
            </a:r>
          </a:p>
          <a:p>
            <a:pPr marL="0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OQLOH+DengXian-Regular"/>
                <a:cs typeface="SOQLOH+DengXian-Regular"/>
              </a:rPr>
              <a:t>作文，体现你的思考。</a:t>
            </a:r>
          </a:p>
          <a:p>
            <a:pPr marL="646480" marR="0">
              <a:lnSpc>
                <a:spcPts val="2913"/>
              </a:lnSpc>
              <a:spcBef>
                <a:spcPts val="16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OQLOH+DengXian-Regular"/>
                <a:cs typeface="SOQLOH+DengXian-Regular"/>
              </a:rPr>
              <a:t>要求：选好角度，确定立意，明确文体，白拟标题；</a:t>
            </a:r>
          </a:p>
          <a:p>
            <a:pPr marL="0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OQLOH+DengXian-Regular"/>
                <a:cs typeface="SOQLOH+DengXian-Regular"/>
              </a:rPr>
              <a:t>不要套作，不得抄袭。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914523" y="372663"/>
            <a:ext cx="4457774" cy="20095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703"/>
              </a:lnSpc>
              <a:spcBef>
                <a:spcPct val="0"/>
              </a:spcBef>
              <a:spcAft>
                <a:spcPct val="0"/>
              </a:spcAft>
            </a:pPr>
            <a:r>
              <a:rPr sz="6000">
                <a:solidFill>
                  <a:srgbClr val="000000"/>
                </a:solidFill>
                <a:latin typeface="SAHCQL+ArialMT"/>
                <a:cs typeface="SAHCQL+ArialMT"/>
              </a:rPr>
              <a:t>•</a:t>
            </a:r>
            <a:r>
              <a:rPr sz="6000" b="1">
                <a:solidFill>
                  <a:srgbClr val="000000"/>
                </a:solidFill>
                <a:latin typeface="DengXian"/>
                <a:cs typeface="DengXian"/>
              </a:rPr>
              <a:t>审题训练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278549"/>
            <a:ext cx="3078480" cy="1623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AHCQL+ArialMT"/>
                <a:cs typeface="SAHCQL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、新材料</a:t>
            </a:r>
          </a:p>
          <a:p>
            <a:pPr marL="0" marR="0">
              <a:lnSpc>
                <a:spcPts val="3911"/>
              </a:lnSpc>
              <a:spcBef>
                <a:spcPts val="15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AHCQL+ArialMT"/>
                <a:cs typeface="SAHCQL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、任务驱动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849160"/>
            <a:ext cx="7279617" cy="1072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AHCQL+ArialMT"/>
                <a:cs typeface="SAHCQL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透过现象看本质（</a:t>
            </a:r>
            <a:r>
              <a:rPr sz="3200">
                <a:solidFill>
                  <a:srgbClr val="000000"/>
                </a:solidFill>
                <a:latin typeface="ANGPFB+DengXian-Regular"/>
                <a:cs typeface="ANGPFB+DengXian-Regular"/>
              </a:rPr>
              <a:t>切忌就事论事）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921705"/>
            <a:ext cx="8429305" cy="1551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3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ANGPFB+DengXian-Regular"/>
                <a:cs typeface="ANGPFB+DengXian-Regular"/>
              </a:rPr>
              <a:t>形象、现象事例、社会现实（材料）</a:t>
            </a:r>
          </a:p>
          <a:p>
            <a:pPr marL="0" marR="0">
              <a:lnSpc>
                <a:spcPts val="3341"/>
              </a:lnSpc>
              <a:spcBef>
                <a:spcPts val="78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ANGPFB+DengXian-Regular"/>
                <a:cs typeface="ANGPFB+DengXian-Regular"/>
              </a:rPr>
              <a:t>抽象道理、本质规律、深层含义（内涵）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5415650"/>
            <a:ext cx="6114822" cy="1624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AHCQL+ArialMT"/>
                <a:cs typeface="SAHCQL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、主体、表现、具象物</a:t>
            </a:r>
          </a:p>
          <a:p>
            <a:pPr marL="0" marR="0">
              <a:lnSpc>
                <a:spcPts val="3911"/>
              </a:lnSpc>
              <a:spcBef>
                <a:spcPts val="17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AHCQL+ArialMT"/>
                <a:cs typeface="SAHCQL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、一种人、行为性质、观念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2517038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IRPAWO+DengXian-Light"/>
                <a:cs typeface="IRPAWO+DengXian-Light"/>
              </a:rPr>
              <a:t>寓言类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77915"/>
            <a:ext cx="9749421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ABKEO+ArialMT"/>
                <a:cs typeface="GABKEO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阅读下面的文字，根据要求完成后面的题目。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663131"/>
            <a:ext cx="10708758" cy="34740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ABKEO+ArialMT"/>
                <a:cs typeface="GABKEO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鹞子抓住了栖息在大树上的一只夜莺，正要</a:t>
            </a:r>
          </a:p>
          <a:p>
            <a:pPr marL="342900" marR="0">
              <a:lnSpc>
                <a:spcPts val="3206"/>
              </a:lnSpc>
              <a:spcBef>
                <a:spcPts val="873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吃掉它。夜莺请求说：“我这么小，填不饱你的</a:t>
            </a:r>
          </a:p>
          <a:p>
            <a:pPr marL="342900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肚子，如果你真的缺少食物，就应该去找更大的</a:t>
            </a:r>
          </a:p>
          <a:p>
            <a:pPr marL="342900" marR="0">
              <a:lnSpc>
                <a:spcPts val="3204"/>
              </a:lnSpc>
              <a:spcBef>
                <a:spcPts val="635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鸟。”鹞子回答说：“如果我放弃到手的食物去</a:t>
            </a:r>
          </a:p>
          <a:p>
            <a:pPr marL="342900" marR="0">
              <a:lnSpc>
                <a:spcPts val="3206"/>
              </a:lnSpc>
              <a:spcBef>
                <a:spcPts val="683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追求那渺茫的东西岂不成了傻瓜？”“那你永远</a:t>
            </a:r>
          </a:p>
          <a:p>
            <a:pPr marL="342900" marR="0">
              <a:lnSpc>
                <a:spcPts val="3204"/>
              </a:lnSpc>
              <a:spcBef>
                <a:spcPts val="398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成为不了一只翱翔天宇的雄鹰。”夜莺临死前说。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717734"/>
            <a:ext cx="10213675" cy="1980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ABKEO+ArialMT"/>
                <a:cs typeface="GABKEO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要求：选择一个角度构思作文，自定立意，自拟</a:t>
            </a:r>
          </a:p>
          <a:p>
            <a:pPr marL="342900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标题，不要脱离材料内容及含义的范围作文，不</a:t>
            </a:r>
          </a:p>
          <a:p>
            <a:pPr marL="342900" marR="0">
              <a:lnSpc>
                <a:spcPts val="3204"/>
              </a:lnSpc>
              <a:spcBef>
                <a:spcPts val="39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要套作，不得抄袭。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77915"/>
            <a:ext cx="6967607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BNLQNQ+ArialMT"/>
                <a:cs typeface="BNLQN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阅读下面材料，根据要求作文。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663131"/>
            <a:ext cx="10250947" cy="39617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BNLQNQ+ArialMT"/>
                <a:cs typeface="BNLQNQ+ArialMT"/>
              </a:rPr>
              <a:t>•</a:t>
            </a:r>
            <a:r>
              <a:rPr sz="3200" spc="36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古希腊神话中有这样一则故事：安泰是众所公</a:t>
            </a:r>
          </a:p>
          <a:p>
            <a:pPr marL="342900" marR="0">
              <a:lnSpc>
                <a:spcPts val="3206"/>
              </a:lnSpc>
              <a:spcBef>
                <a:spcPts val="873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认的英雄，所向无敌，地神盖娅是他的毋亲。安</a:t>
            </a:r>
          </a:p>
          <a:p>
            <a:pPr marL="342900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泰在格斗时，只要身不离地，便可源源不断地从</a:t>
            </a:r>
          </a:p>
          <a:p>
            <a:pPr marL="342900" marR="0">
              <a:lnSpc>
                <a:spcPts val="3204"/>
              </a:lnSpc>
              <a:spcBef>
                <a:spcPts val="635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大地母亲身上汲取力量，因而能够击败任何强大</a:t>
            </a:r>
          </a:p>
          <a:p>
            <a:pPr marL="342900" marR="0">
              <a:lnSpc>
                <a:spcPts val="3206"/>
              </a:lnSpc>
              <a:spcBef>
                <a:spcPts val="683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的对手。不幸的是，安泰克敌制胜的奥妙，被一</a:t>
            </a:r>
          </a:p>
          <a:p>
            <a:pPr marL="342900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个叫赫拉克勒斯的对手发现了，于是安泰被弄到</a:t>
            </a:r>
          </a:p>
          <a:p>
            <a:pPr marL="342900" marR="0">
              <a:lnSpc>
                <a:spcPts val="3204"/>
              </a:lnSpc>
              <a:spcBef>
                <a:spcPts val="395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空中扼死了。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205795"/>
            <a:ext cx="10214021" cy="24680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BNLQNQ+ArialMT"/>
                <a:cs typeface="BNLQN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要求全面理解材料，从一个侧面、一个角度构思</a:t>
            </a:r>
          </a:p>
          <a:p>
            <a:pPr marL="342900" marR="0">
              <a:lnSpc>
                <a:spcPts val="3204"/>
              </a:lnSpc>
              <a:spcBef>
                <a:spcPts val="636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作文。自主确定立意，确定文体，确定标题；不</a:t>
            </a:r>
          </a:p>
          <a:p>
            <a:pPr marL="342900" marR="0">
              <a:lnSpc>
                <a:spcPts val="3206"/>
              </a:lnSpc>
              <a:spcBef>
                <a:spcPts val="68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要脱离材料内容或含义范围作文，不要套作，不</a:t>
            </a:r>
          </a:p>
          <a:p>
            <a:pPr marL="342900" marR="0">
              <a:lnSpc>
                <a:spcPts val="3204"/>
              </a:lnSpc>
              <a:spcBef>
                <a:spcPts val="39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得抄袭。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5701"/>
            <a:ext cx="9690586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EBEAAS+ArialMT"/>
                <a:cs typeface="EBEAAS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螃蟹在树林里迷了路。遇到青蛙，问道：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34340" y="603067"/>
            <a:ext cx="10314423" cy="14737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“青蛙哥哥，到河边去，怎么走？”青蛙指着前</a:t>
            </a:r>
          </a:p>
          <a:p>
            <a:pPr marL="0" marR="0">
              <a:lnSpc>
                <a:spcPts val="3204"/>
              </a:lnSpc>
              <a:spcBef>
                <a:spcPts val="395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面说：“你一直往前走，一会儿就会到达河边。”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4340" y="1578165"/>
            <a:ext cx="9856611" cy="29376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螃蟹走了老半天，还是没走到河边，后来，螃蟹</a:t>
            </a:r>
          </a:p>
          <a:p>
            <a:pPr marL="0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遇见了青蛙，指责到：“你害得我好苦，走了老</a:t>
            </a:r>
          </a:p>
          <a:p>
            <a:pPr marL="0" marR="0">
              <a:lnSpc>
                <a:spcPts val="3204"/>
              </a:lnSpc>
              <a:spcBef>
                <a:spcPts val="685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半天还是没有见到河的影子。”青蛙说：“我没</a:t>
            </a:r>
          </a:p>
          <a:p>
            <a:pPr marL="0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有骗你！叫你一直往前走，你却横着爬，当然到</a:t>
            </a:r>
          </a:p>
          <a:p>
            <a:pPr marL="0" marR="0">
              <a:lnSpc>
                <a:spcPts val="3204"/>
              </a:lnSpc>
              <a:spcBef>
                <a:spcPts val="398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不了河边。”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065841"/>
            <a:ext cx="10126514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EBEAAS+ArialMT"/>
                <a:cs typeface="EBEAAS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全面理解材料，但可以从一个侧面、一个角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34340" y="4603059"/>
            <a:ext cx="9826828" cy="19613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度构思作文。自主确定立意，确定文体，确定标</a:t>
            </a:r>
          </a:p>
          <a:p>
            <a:pPr marL="0" marR="0">
              <a:lnSpc>
                <a:spcPts val="3204"/>
              </a:lnSpc>
              <a:spcBef>
                <a:spcPts val="636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题；不要脱离材料内容或其含意范围作文，不要</a:t>
            </a:r>
          </a:p>
          <a:p>
            <a:pPr marL="0" marR="0">
              <a:lnSpc>
                <a:spcPts val="3204"/>
              </a:lnSpc>
              <a:spcBef>
                <a:spcPts val="39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套作，不得抄袭。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563919"/>
            <a:ext cx="2516733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事例类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1658</Words>
  <Application>Microsoft Office PowerPoint</Application>
  <PresentationFormat>全屏显示(4:3)</PresentationFormat>
  <Paragraphs>319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38</vt:i4>
      </vt:variant>
      <vt:variant>
        <vt:lpstr>幻灯片标题</vt:lpstr>
      </vt:variant>
      <vt:variant>
        <vt:i4>37</vt:i4>
      </vt:variant>
    </vt:vector>
  </HeadingPairs>
  <TitlesOfParts>
    <vt:vector size="115" baseType="lpstr">
      <vt:lpstr>ANGPFB+DengXian-Regular</vt:lpstr>
      <vt:lpstr>BNLQNQ+ArialMT</vt:lpstr>
      <vt:lpstr>DVQHNP+DengXian-Regular</vt:lpstr>
      <vt:lpstr>EBEAAS+ArialMT</vt:lpstr>
      <vt:lpstr>EEMATS+ArialMT</vt:lpstr>
      <vt:lpstr>FHHWSJ+DengXian-Light</vt:lpstr>
      <vt:lpstr>FQUHMU+ArialMT</vt:lpstr>
      <vt:lpstr>GABKEO+ArialMT</vt:lpstr>
      <vt:lpstr>GBNGQI+ArialMT</vt:lpstr>
      <vt:lpstr>GKEJHI+ArialMT</vt:lpstr>
      <vt:lpstr>GVAISG+ArialMT</vt:lpstr>
      <vt:lpstr>HLTMVA+DengXian-Regular</vt:lpstr>
      <vt:lpstr>IBKSRM+ArialMT</vt:lpstr>
      <vt:lpstr>IRPAWO+DengXian-Light</vt:lpstr>
      <vt:lpstr>ITQMDA+ArialMT</vt:lpstr>
      <vt:lpstr>JHIKGR+ArialMT</vt:lpstr>
      <vt:lpstr>KKRQON+ArialMT</vt:lpstr>
      <vt:lpstr>KLBBQA+ArialMT</vt:lpstr>
      <vt:lpstr>KUAEBA+ArialMT</vt:lpstr>
      <vt:lpstr>MEIBRC+ArialMT</vt:lpstr>
      <vt:lpstr>OIPHMR+ArialMT</vt:lpstr>
      <vt:lpstr>OISCVQ+ArialMT</vt:lpstr>
      <vt:lpstr>QNUERA+DengXian-Regular</vt:lpstr>
      <vt:lpstr>RKEAID+DengXian-Regular</vt:lpstr>
      <vt:lpstr>RRWJCW+ArialMT</vt:lpstr>
      <vt:lpstr>RUHGRS+ArialMT</vt:lpstr>
      <vt:lpstr>SAHCQL+ArialMT</vt:lpstr>
      <vt:lpstr>SOQLOH+DengXian-Regular</vt:lpstr>
      <vt:lpstr>UOAACT+ArialMT</vt:lpstr>
      <vt:lpstr>UWJAIT+DengXian-Regular</vt:lpstr>
      <vt:lpstr>VWUCRA+ArialMT</vt:lpstr>
      <vt:lpstr>WLWAOC+DengXian-Regular</vt:lpstr>
      <vt:lpstr>WMFVFA+ArialMT</vt:lpstr>
      <vt:lpstr>WTFWNL+DengXian-Regular</vt:lpstr>
      <vt:lpstr>WVVTHI+ArialMT</vt:lpstr>
      <vt:lpstr>DengXian</vt:lpstr>
      <vt:lpstr>SimSun</vt:lpstr>
      <vt:lpstr>Arial</vt:lpstr>
      <vt:lpstr>Calibri</vt:lpstr>
      <vt:lpstr>Times New Roman</vt:lpstr>
      <vt:lpstr>Office Theme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2018-09-24T10:32:33Z</cp:lastPrinted>
  <dcterms:created xsi:type="dcterms:W3CDTF">2018-09-24T02:32:33Z</dcterms:created>
  <dcterms:modified xsi:type="dcterms:W3CDTF">2018-09-24T02:37:55Z</dcterms:modified>
</cp:coreProperties>
</file>