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bin" ContentType="application/vnd.ms-office.activeX"/>
  <Default Extension="vml" ContentType="application/vnd.openxmlformats-officedocument.vmlDrawin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activeX/activeX1.xml" ContentType="application/vnd.ms-office.activeX+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Lst>
  <p:sldSz cx="9144000" cy="6858000" type="screen4x3"/>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7" d="100"/>
          <a:sy n="67" d="100"/>
        </p:scale>
        <p:origin x="-610" y="-72"/>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tags" Target="tags/tag1.xml" /><Relationship Id="rId35" Type="http://schemas.openxmlformats.org/officeDocument/2006/relationships/presProps" Target="presProps.xml" /><Relationship Id="rId36" Type="http://schemas.openxmlformats.org/officeDocument/2006/relationships/viewProps" Target="viewProps.xml" /><Relationship Id="rId37" Type="http://schemas.openxmlformats.org/officeDocument/2006/relationships/theme" Target="theme/theme1.xml" /><Relationship Id="rId38" Type="http://schemas.openxmlformats.org/officeDocument/2006/relationships/tableStyles" Target="tableStyles.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activeX/_rels/activeX1.xml.rels>&#65279;<?xml version="1.0" encoding="utf-8" standalone="yes"?><Relationships xmlns="http://schemas.openxmlformats.org/package/2006/relationships"><Relationship Id="rId1" Type="http://schemas.microsoft.com/office/2006/relationships/activeXControlBinary" Target="activeX1.bin" /></Relationships>
</file>

<file path=ppt/activeX/activeX1.xml><?xml version="1.0" encoding="utf-8"?>
<ax:ocx xmlns:r="http://schemas.openxmlformats.org/officeDocument/2006/relationships" xmlns:ax="http://schemas.microsoft.com/office/2006/activeX" ax:classid="{d27cdb6e-ae6d-11cf-96b8-444553540000}" r:id="rId1" ax:persistence="persistStorage"/>
</file>

<file path=ppt/drawings/_rels/vmlDrawing1.vml.rels>&#65279;<?xml version="1.0" encoding="utf-8" standalone="yes"?><Relationships xmlns="http://schemas.openxmlformats.org/package/2006/relationships"><Relationship Id="rId1" Type="http://schemas.openxmlformats.org/officeDocument/2006/relationships/image" Target="../media/image2.png"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2021-01-19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2021-01-19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2021-01-19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2021-01-19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2021-01-19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2021-01-19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2021-01-19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2021-01-19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2021-01-19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2021-01-19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2021-01-19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2021-01-19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3.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4.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5.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6.jpeg" /><Relationship Id="rId3" Type="http://schemas.openxmlformats.org/officeDocument/2006/relationships/image" Target="../media/image17.jpeg" /><Relationship Id="rId4" Type="http://schemas.openxmlformats.org/officeDocument/2006/relationships/image" Target="../media/image18.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0.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1.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2.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3.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4.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5.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6.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jpeg" /><Relationship Id="rId3" Type="http://schemas.openxmlformats.org/officeDocument/2006/relationships/image" Target="../media/image27.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8.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control" Target="../activeX/activeX1.xml" /><Relationship Id="rId3" Type="http://schemas.openxmlformats.org/officeDocument/2006/relationships/image" Target="../media/image2.png" /><Relationship Id="rId4" Type="http://schemas.openxmlformats.org/officeDocument/2006/relationships/vmlDrawing" Target="../drawings/vmlDrawing1.v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9.jpeg" /><Relationship Id="rId3" Type="http://schemas.openxmlformats.org/officeDocument/2006/relationships/image" Target="../media/image30.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png" /><Relationship Id="rId3" Type="http://schemas.openxmlformats.org/officeDocument/2006/relationships/image" Target="../media/image5.png" /><Relationship Id="rId4" Type="http://schemas.openxmlformats.org/officeDocument/2006/relationships/image" Target="../media/image6.jpeg" /><Relationship Id="rId5" Type="http://schemas.openxmlformats.org/officeDocument/2006/relationships/image" Target="../media/image7.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5" name="WordArt 3" descr="白色大理石"/>
          <p:cNvSpPr>
            <a:spLocks noChangeArrowheads="1" noChangeShapeType="1" noTextEdit="1"/>
          </p:cNvSpPr>
          <p:nvPr/>
        </p:nvSpPr>
        <p:spPr bwMode="auto">
          <a:xfrm>
            <a:off x="3000375" y="2857500"/>
            <a:ext cx="3071813" cy="1190625"/>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a:r>
              <a:rPr lang="zh-CN" altLang="en-US" sz="9600" kern="10">
                <a:ln w="9525">
                  <a:round/>
                </a:ln>
                <a:blipFill dpi="0" rotWithShape="0">
                  <a:blip r:embed="rId2"/>
                  <a:tile tx="0" ty="0" sx="100000" sy="100000" flip="none" algn="tl"/>
                </a:blipFill>
                <a:latin typeface="黑体"/>
                <a:ea typeface="黑体"/>
              </a:rPr>
              <a:t>边城</a:t>
            </a:r>
          </a:p>
        </p:txBody>
      </p:sp>
      <p:sp>
        <p:nvSpPr>
          <p:cNvPr id="7" name="矩形 6"/>
          <p:cNvSpPr/>
          <p:nvPr/>
        </p:nvSpPr>
        <p:spPr>
          <a:xfrm>
            <a:off x="3786188" y="4286250"/>
            <a:ext cx="1724025" cy="708025"/>
          </a:xfrm>
          <a:prstGeom prst="rect">
            <a:avLst/>
          </a:prstGeom>
          <a:solidFill>
            <a:schemeClr val="accent6">
              <a:lumMod val="40000"/>
              <a:lumOff val="60000"/>
            </a:schemeClr>
          </a:solidFill>
        </p:spPr>
        <p:txBody>
          <a:bodyPr wrap="none">
            <a:spAutoFit/>
          </a:bodyPr>
          <a:lstStyle/>
          <a:p>
            <a:pPr>
              <a:defRPr/>
            </a:pPr>
            <a:r>
              <a:rPr kumimoji="1" lang="zh-CN" altLang="en-US" sz="4000">
                <a:latin typeface="黑体" pitchFamily="2" charset="-122"/>
                <a:ea typeface="黑体" pitchFamily="2" charset="-122"/>
              </a:rPr>
              <a:t>沈从文</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9330" name="Picture 2" descr="E:\边城\沈从文\fh34.jpg"/>
          <p:cNvPicPr>
            <a:picLocks noChangeAspect="1" noChangeArrowheads="1"/>
          </p:cNvPicPr>
          <p:nvPr/>
        </p:nvPicPr>
        <p:blipFill>
          <a:blip r:embed="rId2"/>
          <a:stretch>
            <a:fillRect/>
          </a:stretch>
        </p:blipFill>
        <p:spPr bwMode="auto">
          <a:xfrm>
            <a:off x="0" y="0"/>
            <a:ext cx="9144000" cy="6858000"/>
          </a:xfrm>
          <a:prstGeom prst="rect">
            <a:avLst/>
          </a:prstGeom>
          <a:noFill/>
          <a:ln w="9525">
            <a:noFill/>
            <a:miter lim="800000"/>
          </a:ln>
        </p:spPr>
      </p:pic>
    </p:spTree>
  </p:cSld>
  <p:clrMapOvr>
    <a:masterClrMapping/>
  </p:clrMapOvr>
  <p:transition spd="med">
    <p:split orient="vert"/>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0354" name="Picture 2" descr="E:\边城\沈从文\album1489516.jpg"/>
          <p:cNvPicPr>
            <a:picLocks noChangeAspect="1" noChangeArrowheads="1"/>
          </p:cNvPicPr>
          <p:nvPr/>
        </p:nvPicPr>
        <p:blipFill>
          <a:blip r:embed="rId2"/>
          <a:stretch>
            <a:fillRect/>
          </a:stretch>
        </p:blipFill>
        <p:spPr bwMode="auto">
          <a:xfrm>
            <a:off x="0" y="0"/>
            <a:ext cx="9144000" cy="6858000"/>
          </a:xfrm>
          <a:prstGeom prst="rect">
            <a:avLst/>
          </a:prstGeom>
          <a:noFill/>
          <a:ln w="9525">
            <a:noFill/>
            <a:miter lim="800000"/>
          </a:ln>
        </p:spPr>
      </p:pic>
    </p:spTree>
  </p:cSld>
  <p:clrMapOvr>
    <a:masterClrMapping/>
  </p:clrMapOvr>
  <p:transition spd="med">
    <p:split orient="vert"/>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1378" name="Picture 2" descr="E:\边城\沈从文\album1489517.jpg"/>
          <p:cNvPicPr>
            <a:picLocks noChangeAspect="1" noChangeArrowheads="1"/>
          </p:cNvPicPr>
          <p:nvPr/>
        </p:nvPicPr>
        <p:blipFill>
          <a:blip r:embed="rId2"/>
          <a:stretch>
            <a:fillRect/>
          </a:stretch>
        </p:blipFill>
        <p:spPr bwMode="auto">
          <a:xfrm>
            <a:off x="0" y="0"/>
            <a:ext cx="9144000" cy="6858000"/>
          </a:xfrm>
          <a:prstGeom prst="rect">
            <a:avLst/>
          </a:prstGeom>
          <a:noFill/>
          <a:ln w="9525">
            <a:noFill/>
            <a:miter lim="800000"/>
          </a:ln>
        </p:spPr>
      </p:pic>
    </p:spTree>
  </p:cSld>
  <p:clrMapOvr>
    <a:masterClrMapping/>
  </p:clrMapOvr>
  <p:transition spd="med">
    <p:split orient="vert"/>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2402" name="Picture 2" descr="E:\边城\沈从文\album1489518.jpg"/>
          <p:cNvPicPr>
            <a:picLocks noChangeAspect="1" noChangeArrowheads="1"/>
          </p:cNvPicPr>
          <p:nvPr/>
        </p:nvPicPr>
        <p:blipFill>
          <a:blip r:embed="rId2"/>
          <a:stretch>
            <a:fillRect/>
          </a:stretch>
        </p:blipFill>
        <p:spPr bwMode="auto">
          <a:xfrm>
            <a:off x="0" y="0"/>
            <a:ext cx="9144000" cy="6858000"/>
          </a:xfrm>
          <a:prstGeom prst="rect">
            <a:avLst/>
          </a:prstGeom>
          <a:noFill/>
          <a:ln w="9525">
            <a:noFill/>
            <a:miter lim="800000"/>
          </a:ln>
        </p:spPr>
      </p:pic>
      <p:sp>
        <p:nvSpPr>
          <p:cNvPr id="102403" name="Text Box 3"/>
          <p:cNvSpPr txBox="1">
            <a:spLocks noChangeArrowheads="1"/>
          </p:cNvSpPr>
          <p:nvPr/>
        </p:nvSpPr>
        <p:spPr bwMode="auto">
          <a:xfrm>
            <a:off x="6711950" y="731838"/>
            <a:ext cx="1560513" cy="641350"/>
          </a:xfrm>
          <a:prstGeom prst="rect">
            <a:avLst/>
          </a:prstGeom>
          <a:noFill/>
          <a:ln w="9525">
            <a:noFill/>
            <a:miter lim="800000"/>
          </a:ln>
          <a:effectLst/>
        </p:spPr>
        <p:txBody>
          <a:bodyPr wrap="none">
            <a:spAutoFit/>
          </a:bodyPr>
          <a:lstStyle/>
          <a:p>
            <a:r>
              <a:rPr lang="zh-CN" altLang="en-US" sz="3600" b="1">
                <a:solidFill>
                  <a:schemeClr val="hlink"/>
                </a:solidFill>
                <a:ea typeface="方正华隶_GBK" pitchFamily="65" charset="-122"/>
              </a:rPr>
              <a:t>吊脚楼</a:t>
            </a:r>
          </a:p>
        </p:txBody>
      </p:sp>
    </p:spTree>
  </p:cSld>
  <p:clrMapOvr>
    <a:masterClrMapping/>
  </p:clrMapOvr>
  <p:transition spd="med">
    <p:split orient="vert"/>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7762" name="Picture 2" descr="凤凰景点-夺翠楼"/>
          <p:cNvPicPr>
            <a:picLocks noChangeAspect="1" noChangeArrowheads="1"/>
          </p:cNvPicPr>
          <p:nvPr/>
        </p:nvPicPr>
        <p:blipFill>
          <a:blip r:embed="rId2"/>
          <a:stretch>
            <a:fillRect/>
          </a:stretch>
        </p:blipFill>
        <p:spPr bwMode="auto">
          <a:xfrm>
            <a:off x="6169025" y="908050"/>
            <a:ext cx="2746375" cy="3968750"/>
          </a:xfrm>
          <a:prstGeom prst="rect">
            <a:avLst/>
          </a:prstGeom>
          <a:noFill/>
        </p:spPr>
      </p:pic>
      <p:pic>
        <p:nvPicPr>
          <p:cNvPr id="117763" name="Picture 3" descr="苗族女孩"/>
          <p:cNvPicPr>
            <a:picLocks noChangeAspect="1" noChangeArrowheads="1"/>
          </p:cNvPicPr>
          <p:nvPr/>
        </p:nvPicPr>
        <p:blipFill>
          <a:blip r:embed="rId3"/>
          <a:stretch>
            <a:fillRect/>
          </a:stretch>
        </p:blipFill>
        <p:spPr bwMode="auto">
          <a:xfrm>
            <a:off x="381000" y="1125538"/>
            <a:ext cx="2835275" cy="5384800"/>
          </a:xfrm>
          <a:prstGeom prst="rect">
            <a:avLst/>
          </a:prstGeom>
          <a:noFill/>
        </p:spPr>
      </p:pic>
      <p:sp>
        <p:nvSpPr>
          <p:cNvPr id="117764" name="Oval 4"/>
          <p:cNvSpPr>
            <a:spLocks noChangeArrowheads="1"/>
          </p:cNvSpPr>
          <p:nvPr/>
        </p:nvSpPr>
        <p:spPr bwMode="auto">
          <a:xfrm>
            <a:off x="3581400" y="1066800"/>
            <a:ext cx="2209800" cy="533400"/>
          </a:xfrm>
          <a:prstGeom prst="ellipse">
            <a:avLst/>
          </a:prstGeom>
          <a:solidFill>
            <a:schemeClr val="hlink"/>
          </a:solidFill>
          <a:ln w="9525">
            <a:noFill/>
            <a:round/>
          </a:ln>
          <a:effectLst/>
        </p:spPr>
        <p:txBody>
          <a:bodyPr wrap="none" anchor="ctr"/>
          <a:lstStyle/>
          <a:p>
            <a:pPr algn="ctr"/>
            <a:r>
              <a:rPr kumimoji="1" lang="zh-CN" altLang="en-US" sz="2400" b="1">
                <a:solidFill>
                  <a:schemeClr val="accent2"/>
                </a:solidFill>
                <a:latin typeface="Times New Roman" pitchFamily="18" charset="0"/>
              </a:rPr>
              <a:t>苗族女子</a:t>
            </a:r>
          </a:p>
        </p:txBody>
      </p:sp>
      <p:sp>
        <p:nvSpPr>
          <p:cNvPr id="117765" name="Oval 5"/>
          <p:cNvSpPr>
            <a:spLocks noChangeArrowheads="1"/>
          </p:cNvSpPr>
          <p:nvPr/>
        </p:nvSpPr>
        <p:spPr bwMode="auto">
          <a:xfrm>
            <a:off x="6477000" y="5486400"/>
            <a:ext cx="2286000" cy="533400"/>
          </a:xfrm>
          <a:prstGeom prst="ellipse">
            <a:avLst/>
          </a:prstGeom>
          <a:solidFill>
            <a:schemeClr val="hlink"/>
          </a:solidFill>
          <a:ln w="9525">
            <a:noFill/>
            <a:round/>
          </a:ln>
          <a:effectLst/>
        </p:spPr>
        <p:txBody>
          <a:bodyPr wrap="none" anchor="ctr"/>
          <a:lstStyle/>
          <a:p>
            <a:pPr algn="ctr"/>
            <a:r>
              <a:rPr kumimoji="1" lang="zh-CN" altLang="en-US" sz="2400" b="1">
                <a:solidFill>
                  <a:schemeClr val="accent2"/>
                </a:solidFill>
                <a:latin typeface="Times New Roman" pitchFamily="18" charset="0"/>
              </a:rPr>
              <a:t>凤凰夺翠楼</a:t>
            </a:r>
          </a:p>
        </p:txBody>
      </p:sp>
      <p:grpSp>
        <p:nvGrpSpPr>
          <p:cNvPr id="2" name="Group 6"/>
          <p:cNvGrpSpPr/>
          <p:nvPr/>
        </p:nvGrpSpPr>
        <p:grpSpPr>
          <a:xfrm>
            <a:off x="3200400" y="1828800"/>
            <a:ext cx="2895600" cy="4114800"/>
            <a:chOff x="438" y="933"/>
            <a:chExt cx="2352" cy="1515"/>
          </a:xfrm>
        </p:grpSpPr>
        <p:sp>
          <p:nvSpPr>
            <p:cNvPr id="117767" name="Rectangle 7"/>
            <p:cNvSpPr>
              <a:spLocks noChangeArrowheads="1"/>
            </p:cNvSpPr>
            <p:nvPr/>
          </p:nvSpPr>
          <p:spPr bwMode="auto">
            <a:xfrm>
              <a:off x="438" y="933"/>
              <a:ext cx="2352" cy="1515"/>
            </a:xfrm>
            <a:prstGeom prst="rect">
              <a:avLst/>
            </a:prstGeom>
            <a:solidFill>
              <a:srgbClr val="FFCCFF"/>
            </a:solidFill>
            <a:ln w="9525">
              <a:solidFill>
                <a:srgbClr val="993366"/>
              </a:solidFill>
              <a:miter lim="800000"/>
            </a:ln>
            <a:effectLst/>
          </p:spPr>
          <p:txBody>
            <a:bodyPr wrap="none" anchor="ctr"/>
            <a:lstStyle/>
            <a:p>
              <a:endParaRPr lang="zh-CN" altLang="en-US"/>
            </a:p>
          </p:txBody>
        </p:sp>
        <p:pic>
          <p:nvPicPr>
            <p:cNvPr id="117768" name="Picture 8" descr="湘西风光4"/>
            <p:cNvPicPr>
              <a:picLocks noChangeAspect="1" noChangeArrowheads="1"/>
            </p:cNvPicPr>
            <p:nvPr/>
          </p:nvPicPr>
          <p:blipFill>
            <a:blip r:embed="rId4"/>
            <a:stretch>
              <a:fillRect/>
            </a:stretch>
          </p:blipFill>
          <p:spPr bwMode="auto">
            <a:xfrm>
              <a:off x="471" y="964"/>
              <a:ext cx="2289" cy="1461"/>
            </a:xfrm>
            <a:prstGeom prst="rect">
              <a:avLst/>
            </a:prstGeom>
            <a:noFill/>
            <a:ln w="9525">
              <a:solidFill>
                <a:srgbClr val="FFCCFF"/>
              </a:solidFill>
              <a:miter lim="800000"/>
            </a:ln>
          </p:spPr>
        </p:pic>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nodeType="clickEffect">
                                  <p:stCondLst>
                                    <p:cond delay="0"/>
                                  </p:stCondLst>
                                  <p:childTnLst>
                                    <p:set>
                                      <p:cBhvr>
                                        <p:cTn id="12" dur="1" fill="hold">
                                          <p:stCondLst>
                                            <p:cond delay="0"/>
                                          </p:stCondLst>
                                        </p:cTn>
                                        <p:tgtEl>
                                          <p:spTgt spid="117762"/>
                                        </p:tgtEl>
                                        <p:attrNameLst>
                                          <p:attrName>style.visibility</p:attrName>
                                        </p:attrNameLst>
                                      </p:cBhvr>
                                      <p:to>
                                        <p:strVal val="visible"/>
                                      </p:to>
                                    </p:set>
                                    <p:anim calcmode="lin" valueType="num">
                                      <p:cBhvr additive="base">
                                        <p:cTn id="13" dur="500" fill="hold"/>
                                        <p:tgtEl>
                                          <p:spTgt spid="117762"/>
                                        </p:tgtEl>
                                        <p:attrNameLst>
                                          <p:attrName>ppt_x</p:attrName>
                                        </p:attrNameLst>
                                      </p:cBhvr>
                                      <p:tavLst>
                                        <p:tav tm="0">
                                          <p:val>
                                            <p:strVal val="0-#ppt_w/2"/>
                                          </p:val>
                                        </p:tav>
                                        <p:tav tm="100000">
                                          <p:val>
                                            <p:strVal val="#ppt_x"/>
                                          </p:val>
                                        </p:tav>
                                      </p:tavLst>
                                    </p:anim>
                                    <p:anim calcmode="lin" valueType="num">
                                      <p:cBhvr additive="base">
                                        <p:cTn id="14" dur="500" fill="hold"/>
                                        <p:tgtEl>
                                          <p:spTgt spid="1177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Text Box 2"/>
          <p:cNvSpPr txBox="1">
            <a:spLocks noChangeArrowheads="1"/>
          </p:cNvSpPr>
          <p:nvPr/>
        </p:nvSpPr>
        <p:spPr bwMode="auto">
          <a:xfrm>
            <a:off x="4356100" y="404813"/>
            <a:ext cx="4648200" cy="6184900"/>
          </a:xfrm>
          <a:prstGeom prst="rect">
            <a:avLst/>
          </a:prstGeom>
          <a:noFill/>
          <a:ln w="9525">
            <a:noFill/>
            <a:miter lim="800000"/>
          </a:ln>
        </p:spPr>
        <p:txBody>
          <a:bodyPr>
            <a:spAutoFit/>
          </a:bodyPr>
          <a:lstStyle/>
          <a:p>
            <a:pPr>
              <a:spcBef>
                <a:spcPct val="50000"/>
              </a:spcBef>
            </a:pPr>
            <a:r>
              <a:rPr kumimoji="1" lang="en-US" altLang="zh-CN" sz="3200" b="1">
                <a:latin typeface="Times New Roman" pitchFamily="18" charset="0"/>
                <a:ea typeface="汉仪楷体简" pitchFamily="49" charset="-122"/>
              </a:rPr>
              <a:t>    </a:t>
            </a:r>
            <a:r>
              <a:rPr kumimoji="1" lang="zh-CN" altLang="en-US" sz="3200">
                <a:latin typeface="Times New Roman" pitchFamily="18" charset="0"/>
                <a:ea typeface="黑体" pitchFamily="49" charset="-122"/>
              </a:rPr>
              <a:t>这里不仅风景优美，且人杰地灵，名贤辈出。有：为了维护民族尊严怒斩外国不法传教士，一品钦差大臣贵州提督</a:t>
            </a:r>
            <a:r>
              <a:rPr kumimoji="1" lang="zh-CN" altLang="en-US" sz="3200">
                <a:solidFill>
                  <a:srgbClr val="FF3300"/>
                </a:solidFill>
                <a:latin typeface="Times New Roman" pitchFamily="18" charset="0"/>
                <a:ea typeface="黑体" pitchFamily="49" charset="-122"/>
              </a:rPr>
              <a:t>田兴恕</a:t>
            </a:r>
            <a:r>
              <a:rPr kumimoji="1" lang="zh-CN" altLang="en-US" sz="3200">
                <a:latin typeface="Times New Roman" pitchFamily="18" charset="0"/>
                <a:ea typeface="黑体" pitchFamily="49" charset="-122"/>
              </a:rPr>
              <a:t>；定海浴血抗英，万古流芳的民族英雄</a:t>
            </a:r>
            <a:r>
              <a:rPr kumimoji="1" lang="zh-CN" altLang="en-US" sz="3200">
                <a:solidFill>
                  <a:srgbClr val="FF3300"/>
                </a:solidFill>
                <a:latin typeface="Times New Roman" pitchFamily="18" charset="0"/>
                <a:ea typeface="黑体" pitchFamily="49" charset="-122"/>
              </a:rPr>
              <a:t>郑国鸿</a:t>
            </a:r>
            <a:r>
              <a:rPr kumimoji="1" lang="zh-CN" altLang="en-US" sz="3200">
                <a:latin typeface="Times New Roman" pitchFamily="18" charset="0"/>
                <a:ea typeface="黑体" pitchFamily="49" charset="-122"/>
              </a:rPr>
              <a:t>；民国第一任民选内阁总理“湖南神童”</a:t>
            </a:r>
            <a:r>
              <a:rPr kumimoji="1" lang="zh-CN" altLang="en-US" sz="3200">
                <a:solidFill>
                  <a:srgbClr val="FF3300"/>
                </a:solidFill>
                <a:latin typeface="Times New Roman" pitchFamily="18" charset="0"/>
                <a:ea typeface="黑体" pitchFamily="49" charset="-122"/>
              </a:rPr>
              <a:t>熊希龄</a:t>
            </a:r>
            <a:r>
              <a:rPr kumimoji="1" lang="zh-CN" altLang="en-US" sz="3200">
                <a:latin typeface="Times New Roman" pitchFamily="18" charset="0"/>
                <a:ea typeface="黑体" pitchFamily="49" charset="-122"/>
              </a:rPr>
              <a:t>；文学巨匠</a:t>
            </a:r>
            <a:r>
              <a:rPr kumimoji="1" lang="zh-CN" altLang="en-US" sz="3200">
                <a:solidFill>
                  <a:srgbClr val="FF3300"/>
                </a:solidFill>
                <a:latin typeface="Times New Roman" pitchFamily="18" charset="0"/>
                <a:ea typeface="黑体" pitchFamily="49" charset="-122"/>
              </a:rPr>
              <a:t>沈从文</a:t>
            </a:r>
            <a:r>
              <a:rPr kumimoji="1" lang="zh-CN" altLang="en-US" sz="3200">
                <a:latin typeface="Times New Roman" pitchFamily="18" charset="0"/>
                <a:ea typeface="黑体" pitchFamily="49" charset="-122"/>
              </a:rPr>
              <a:t>；国画大师</a:t>
            </a:r>
            <a:r>
              <a:rPr kumimoji="1" lang="zh-CN" altLang="en-US" sz="3200">
                <a:solidFill>
                  <a:srgbClr val="FF3300"/>
                </a:solidFill>
                <a:latin typeface="Times New Roman" pitchFamily="18" charset="0"/>
                <a:ea typeface="黑体" pitchFamily="49" charset="-122"/>
              </a:rPr>
              <a:t>黄永玉</a:t>
            </a:r>
            <a:r>
              <a:rPr kumimoji="1" lang="zh-CN" altLang="en-US" sz="3200">
                <a:latin typeface="Times New Roman" pitchFamily="18" charset="0"/>
                <a:ea typeface="黑体" pitchFamily="49" charset="-122"/>
              </a:rPr>
              <a:t>等。</a:t>
            </a:r>
          </a:p>
          <a:p>
            <a:pPr>
              <a:spcBef>
                <a:spcPct val="50000"/>
              </a:spcBef>
            </a:pPr>
            <a:endParaRPr kumimoji="1" lang="en-US" altLang="zh-CN" sz="3200">
              <a:latin typeface="Times New Roman" pitchFamily="18" charset="0"/>
              <a:ea typeface="汉仪楷体简" pitchFamily="49" charset="-122"/>
            </a:endParaRPr>
          </a:p>
        </p:txBody>
      </p:sp>
      <p:pic>
        <p:nvPicPr>
          <p:cNvPr id="103427" name="Picture 3"/>
          <p:cNvPicPr>
            <a:picLocks noChangeAspect="1" noChangeArrowheads="1"/>
          </p:cNvPicPr>
          <p:nvPr/>
        </p:nvPicPr>
        <p:blipFill>
          <a:blip r:embed="rId2"/>
          <a:stretch>
            <a:fillRect/>
          </a:stretch>
        </p:blipFill>
        <p:spPr bwMode="auto">
          <a:xfrm>
            <a:off x="0" y="228600"/>
            <a:ext cx="4427538" cy="6324600"/>
          </a:xfrm>
          <a:prstGeom prst="rect">
            <a:avLst/>
          </a:prstGeom>
          <a:noFill/>
          <a:ln w="57150">
            <a:noFill/>
            <a:miter lim="800000"/>
          </a:ln>
        </p:spPr>
      </p:pic>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checkerboard(down)">
                                      <p:cBhvr>
                                        <p:cTn id="7" dur="500"/>
                                        <p:tgtEl>
                                          <p:spTgt spid="19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9398" name="Text Box 6"/>
          <p:cNvSpPr txBox="1">
            <a:spLocks noChangeArrowheads="1"/>
          </p:cNvSpPr>
          <p:nvPr/>
        </p:nvSpPr>
        <p:spPr bwMode="auto">
          <a:xfrm>
            <a:off x="2843213" y="333375"/>
            <a:ext cx="6083300" cy="5792788"/>
          </a:xfrm>
          <a:prstGeom prst="rect">
            <a:avLst/>
          </a:prstGeom>
          <a:noFill/>
          <a:ln w="9525">
            <a:noFill/>
            <a:miter lim="800000"/>
          </a:ln>
          <a:effectLst/>
        </p:spPr>
        <p:txBody>
          <a:bodyPr>
            <a:spAutoFit/>
          </a:bodyPr>
          <a:lstStyle/>
          <a:p>
            <a:pPr>
              <a:lnSpc>
                <a:spcPct val="120000"/>
              </a:lnSpc>
            </a:pPr>
            <a:r>
              <a:rPr kumimoji="1" lang="en-US" altLang="zh-CN" sz="3600" b="1" i="1">
                <a:solidFill>
                  <a:srgbClr val="000C0C"/>
                </a:solidFill>
                <a:effectLst>
                  <a:outerShdw blurRad="38100" dist="38100" dir="2700000" algn="tl">
                    <a:srgbClr val="C0C0C0"/>
                  </a:outerShdw>
                </a:effectLst>
                <a:latin typeface="Times New Roman" pitchFamily="18" charset="0"/>
              </a:rPr>
              <a:t>       </a:t>
            </a:r>
            <a:r>
              <a:rPr kumimoji="1" lang="zh-CN" altLang="en-US" sz="2800" b="1">
                <a:solidFill>
                  <a:srgbClr val="000C0C"/>
                </a:solidFill>
                <a:effectLst>
                  <a:outerShdw blurRad="38100" dist="38100" dir="2700000" algn="tl">
                    <a:srgbClr val="C0C0C0"/>
                  </a:outerShdw>
                </a:effectLst>
                <a:latin typeface="黑体" pitchFamily="49" charset="-122"/>
                <a:ea typeface="黑体" pitchFamily="49" charset="-122"/>
              </a:rPr>
              <a:t>沈从文</a:t>
            </a:r>
            <a:r>
              <a:rPr kumimoji="1" lang="zh-CN" altLang="en-US" sz="2800" b="1">
                <a:solidFill>
                  <a:srgbClr val="000C0C"/>
                </a:solidFill>
                <a:latin typeface="黑体" pitchFamily="49" charset="-122"/>
                <a:ea typeface="黑体" pitchFamily="49" charset="-122"/>
              </a:rPr>
              <a:t>（</a:t>
            </a:r>
            <a:r>
              <a:rPr kumimoji="1" lang="en-US" altLang="zh-CN" sz="2800" b="1">
                <a:solidFill>
                  <a:srgbClr val="000C0C"/>
                </a:solidFill>
                <a:latin typeface="黑体" pitchFamily="49" charset="-122"/>
                <a:ea typeface="黑体" pitchFamily="49" charset="-122"/>
              </a:rPr>
              <a:t>1902-1988</a:t>
            </a:r>
            <a:r>
              <a:rPr kumimoji="1" lang="zh-CN" altLang="en-US" sz="2800" b="1">
                <a:solidFill>
                  <a:srgbClr val="000C0C"/>
                </a:solidFill>
                <a:latin typeface="黑体" pitchFamily="49" charset="-122"/>
                <a:ea typeface="黑体" pitchFamily="49" charset="-122"/>
              </a:rPr>
              <a:t>）</a:t>
            </a:r>
            <a:r>
              <a:rPr kumimoji="1" lang="zh-CN" altLang="en-US" sz="2800" b="1">
                <a:solidFill>
                  <a:srgbClr val="000C0C"/>
                </a:solidFill>
                <a:effectLst>
                  <a:outerShdw blurRad="38100" dist="38100" dir="2700000" algn="tl">
                    <a:srgbClr val="C0C0C0"/>
                  </a:outerShdw>
                </a:effectLst>
                <a:latin typeface="黑体" pitchFamily="49" charset="-122"/>
                <a:ea typeface="黑体" pitchFamily="49" charset="-122"/>
              </a:rPr>
              <a:t>苗族，湖南凤凰县人。作品着力描绘不受</a:t>
            </a:r>
            <a:r>
              <a:rPr kumimoji="1" lang="zh-CN" altLang="en-US" sz="2800" b="1">
                <a:solidFill>
                  <a:srgbClr val="000C0C"/>
                </a:solidFill>
                <a:effectLst>
                  <a:outerShdw blurRad="38100" dist="38100" dir="2700000" algn="tl">
                    <a:srgbClr val="C0C0C0"/>
                  </a:outerShdw>
                </a:effectLst>
                <a:latin typeface="华文楷体"/>
                <a:ea typeface="黑体" pitchFamily="49" charset="-122"/>
              </a:rPr>
              <a:t>“</a:t>
            </a:r>
            <a:r>
              <a:rPr kumimoji="1" lang="zh-CN" altLang="en-US" sz="2800" b="1">
                <a:solidFill>
                  <a:srgbClr val="000C0C"/>
                </a:solidFill>
                <a:effectLst>
                  <a:outerShdw blurRad="38100" dist="38100" dir="2700000" algn="tl">
                    <a:srgbClr val="C0C0C0"/>
                  </a:outerShdw>
                </a:effectLst>
                <a:latin typeface="黑体" pitchFamily="49" charset="-122"/>
                <a:ea typeface="黑体" pitchFamily="49" charset="-122"/>
              </a:rPr>
              <a:t>近代文明</a:t>
            </a:r>
            <a:r>
              <a:rPr kumimoji="1" lang="zh-CN" altLang="en-US" sz="2800" b="1">
                <a:solidFill>
                  <a:srgbClr val="000C0C"/>
                </a:solidFill>
                <a:effectLst>
                  <a:outerShdw blurRad="38100" dist="38100" dir="2700000" algn="tl">
                    <a:srgbClr val="C0C0C0"/>
                  </a:outerShdw>
                </a:effectLst>
                <a:latin typeface="华文楷体"/>
                <a:ea typeface="黑体" pitchFamily="49" charset="-122"/>
              </a:rPr>
              <a:t>”</a:t>
            </a:r>
            <a:r>
              <a:rPr kumimoji="1" lang="zh-CN" altLang="en-US" sz="2800" b="1">
                <a:solidFill>
                  <a:srgbClr val="000C0C"/>
                </a:solidFill>
                <a:effectLst>
                  <a:outerShdw blurRad="38100" dist="38100" dir="2700000" algn="tl">
                    <a:srgbClr val="C0C0C0"/>
                  </a:outerShdw>
                </a:effectLst>
                <a:latin typeface="黑体" pitchFamily="49" charset="-122"/>
                <a:ea typeface="黑体" pitchFamily="49" charset="-122"/>
              </a:rPr>
              <a:t>玷污的原始古朴的人性，在古老的生活节奏与情调中塑造一系列不带社会阶级烙印的自然化的人，讴歌一种自在自得的人生。其中最引人注目的，是他的系列以湘西为背景的小说，短篇小说</a:t>
            </a:r>
            <a:r>
              <a:rPr kumimoji="1" lang="en-US" altLang="zh-CN" sz="2800" b="1">
                <a:solidFill>
                  <a:srgbClr val="000C0C"/>
                </a:solidFill>
                <a:effectLst>
                  <a:outerShdw blurRad="38100" dist="38100" dir="2700000" algn="tl">
                    <a:srgbClr val="C0C0C0"/>
                  </a:outerShdw>
                </a:effectLst>
                <a:latin typeface="黑体" pitchFamily="49" charset="-122"/>
                <a:ea typeface="黑体" pitchFamily="49" charset="-122"/>
              </a:rPr>
              <a:t>《</a:t>
            </a:r>
            <a:r>
              <a:rPr kumimoji="1" lang="zh-CN" altLang="en-US" sz="2800" b="1">
                <a:solidFill>
                  <a:srgbClr val="000C0C"/>
                </a:solidFill>
                <a:effectLst>
                  <a:outerShdw blurRad="38100" dist="38100" dir="2700000" algn="tl">
                    <a:srgbClr val="C0C0C0"/>
                  </a:outerShdw>
                </a:effectLst>
                <a:latin typeface="黑体" pitchFamily="49" charset="-122"/>
                <a:ea typeface="黑体" pitchFamily="49" charset="-122"/>
              </a:rPr>
              <a:t>丈夫</a:t>
            </a:r>
            <a:r>
              <a:rPr kumimoji="1" lang="en-US" altLang="zh-CN" sz="2800" b="1">
                <a:solidFill>
                  <a:srgbClr val="000C0C"/>
                </a:solidFill>
                <a:effectLst>
                  <a:outerShdw blurRad="38100" dist="38100" dir="2700000" algn="tl">
                    <a:srgbClr val="C0C0C0"/>
                  </a:outerShdw>
                </a:effectLst>
                <a:latin typeface="黑体" pitchFamily="49" charset="-122"/>
                <a:ea typeface="黑体" pitchFamily="49" charset="-122"/>
              </a:rPr>
              <a:t>》</a:t>
            </a:r>
            <a:r>
              <a:rPr kumimoji="1" lang="zh-CN" altLang="en-US" sz="2800" b="1">
                <a:solidFill>
                  <a:srgbClr val="000C0C"/>
                </a:solidFill>
                <a:effectLst>
                  <a:outerShdw blurRad="38100" dist="38100" dir="2700000" algn="tl">
                    <a:srgbClr val="C0C0C0"/>
                  </a:outerShdw>
                </a:effectLst>
                <a:latin typeface="黑体" pitchFamily="49" charset="-122"/>
                <a:ea typeface="黑体" pitchFamily="49" charset="-122"/>
              </a:rPr>
              <a:t>、</a:t>
            </a:r>
            <a:r>
              <a:rPr kumimoji="1" lang="en-US" altLang="zh-CN" sz="2800" b="1">
                <a:solidFill>
                  <a:srgbClr val="000C0C"/>
                </a:solidFill>
                <a:effectLst>
                  <a:outerShdw blurRad="38100" dist="38100" dir="2700000" algn="tl">
                    <a:srgbClr val="C0C0C0"/>
                  </a:outerShdw>
                </a:effectLst>
                <a:latin typeface="黑体" pitchFamily="49" charset="-122"/>
                <a:ea typeface="黑体" pitchFamily="49" charset="-122"/>
              </a:rPr>
              <a:t>《</a:t>
            </a:r>
            <a:r>
              <a:rPr kumimoji="1" lang="zh-CN" altLang="en-US" sz="2800" b="1">
                <a:solidFill>
                  <a:srgbClr val="000C0C"/>
                </a:solidFill>
                <a:effectLst>
                  <a:outerShdw blurRad="38100" dist="38100" dir="2700000" algn="tl">
                    <a:srgbClr val="C0C0C0"/>
                  </a:outerShdw>
                </a:effectLst>
                <a:latin typeface="黑体" pitchFamily="49" charset="-122"/>
                <a:ea typeface="黑体" pitchFamily="49" charset="-122"/>
              </a:rPr>
              <a:t>贵生</a:t>
            </a:r>
            <a:r>
              <a:rPr kumimoji="1" lang="en-US" altLang="zh-CN" sz="2800" b="1">
                <a:solidFill>
                  <a:srgbClr val="000C0C"/>
                </a:solidFill>
                <a:effectLst>
                  <a:outerShdw blurRad="38100" dist="38100" dir="2700000" algn="tl">
                    <a:srgbClr val="C0C0C0"/>
                  </a:outerShdw>
                </a:effectLst>
                <a:latin typeface="黑体" pitchFamily="49" charset="-122"/>
                <a:ea typeface="黑体" pitchFamily="49" charset="-122"/>
              </a:rPr>
              <a:t>》</a:t>
            </a:r>
            <a:r>
              <a:rPr kumimoji="1" lang="zh-CN" altLang="en-US" sz="2800" b="1">
                <a:solidFill>
                  <a:srgbClr val="000C0C"/>
                </a:solidFill>
                <a:effectLst>
                  <a:outerShdw blurRad="38100" dist="38100" dir="2700000" algn="tl">
                    <a:srgbClr val="C0C0C0"/>
                  </a:outerShdw>
                </a:effectLst>
                <a:latin typeface="黑体" pitchFamily="49" charset="-122"/>
                <a:ea typeface="黑体" pitchFamily="49" charset="-122"/>
              </a:rPr>
              <a:t>、</a:t>
            </a:r>
            <a:r>
              <a:rPr kumimoji="1" lang="en-US" altLang="zh-CN" sz="2800" b="1">
                <a:solidFill>
                  <a:srgbClr val="000C0C"/>
                </a:solidFill>
                <a:effectLst>
                  <a:outerShdw blurRad="38100" dist="38100" dir="2700000" algn="tl">
                    <a:srgbClr val="C0C0C0"/>
                  </a:outerShdw>
                </a:effectLst>
                <a:latin typeface="黑体" pitchFamily="49" charset="-122"/>
                <a:ea typeface="黑体" pitchFamily="49" charset="-122"/>
              </a:rPr>
              <a:t>《</a:t>
            </a:r>
            <a:r>
              <a:rPr kumimoji="1" lang="zh-CN" altLang="en-US" sz="2800" b="1">
                <a:solidFill>
                  <a:srgbClr val="000C0C"/>
                </a:solidFill>
                <a:effectLst>
                  <a:outerShdw blurRad="38100" dist="38100" dir="2700000" algn="tl">
                    <a:srgbClr val="C0C0C0"/>
                  </a:outerShdw>
                </a:effectLst>
                <a:latin typeface="黑体" pitchFamily="49" charset="-122"/>
                <a:ea typeface="黑体" pitchFamily="49" charset="-122"/>
              </a:rPr>
              <a:t>三三</a:t>
            </a:r>
            <a:r>
              <a:rPr kumimoji="1" lang="en-US" altLang="zh-CN" sz="2800" b="1">
                <a:solidFill>
                  <a:srgbClr val="000C0C"/>
                </a:solidFill>
                <a:effectLst>
                  <a:outerShdw blurRad="38100" dist="38100" dir="2700000" algn="tl">
                    <a:srgbClr val="C0C0C0"/>
                  </a:outerShdw>
                </a:effectLst>
                <a:latin typeface="黑体" pitchFamily="49" charset="-122"/>
                <a:ea typeface="黑体" pitchFamily="49" charset="-122"/>
              </a:rPr>
              <a:t>》</a:t>
            </a:r>
            <a:r>
              <a:rPr kumimoji="1" lang="zh-CN" altLang="en-US" sz="2800" b="1">
                <a:solidFill>
                  <a:srgbClr val="000C0C"/>
                </a:solidFill>
                <a:effectLst>
                  <a:outerShdw blurRad="38100" dist="38100" dir="2700000" algn="tl">
                    <a:srgbClr val="C0C0C0"/>
                  </a:outerShdw>
                </a:effectLst>
                <a:latin typeface="黑体" pitchFamily="49" charset="-122"/>
                <a:ea typeface="黑体" pitchFamily="49" charset="-122"/>
              </a:rPr>
              <a:t>；中篇小说</a:t>
            </a:r>
            <a:r>
              <a:rPr kumimoji="1" lang="en-US" altLang="zh-CN" sz="2800" b="1">
                <a:solidFill>
                  <a:srgbClr val="000C0C"/>
                </a:solidFill>
                <a:effectLst>
                  <a:outerShdw blurRad="38100" dist="38100" dir="2700000" algn="tl">
                    <a:srgbClr val="C0C0C0"/>
                  </a:outerShdw>
                </a:effectLst>
                <a:latin typeface="黑体" pitchFamily="49" charset="-122"/>
                <a:ea typeface="黑体" pitchFamily="49" charset="-122"/>
              </a:rPr>
              <a:t>《</a:t>
            </a:r>
            <a:r>
              <a:rPr kumimoji="1" lang="zh-CN" altLang="en-US" sz="2800" b="1">
                <a:solidFill>
                  <a:srgbClr val="000C0C"/>
                </a:solidFill>
                <a:effectLst>
                  <a:outerShdw blurRad="38100" dist="38100" dir="2700000" algn="tl">
                    <a:srgbClr val="C0C0C0"/>
                  </a:outerShdw>
                </a:effectLst>
                <a:latin typeface="黑体" pitchFamily="49" charset="-122"/>
                <a:ea typeface="黑体" pitchFamily="49" charset="-122"/>
              </a:rPr>
              <a:t>边城</a:t>
            </a:r>
            <a:r>
              <a:rPr kumimoji="1" lang="en-US" altLang="zh-CN" sz="2800" b="1">
                <a:solidFill>
                  <a:srgbClr val="000C0C"/>
                </a:solidFill>
                <a:effectLst>
                  <a:outerShdw blurRad="38100" dist="38100" dir="2700000" algn="tl">
                    <a:srgbClr val="C0C0C0"/>
                  </a:outerShdw>
                </a:effectLst>
                <a:latin typeface="黑体" pitchFamily="49" charset="-122"/>
                <a:ea typeface="黑体" pitchFamily="49" charset="-122"/>
              </a:rPr>
              <a:t>》</a:t>
            </a:r>
            <a:r>
              <a:rPr kumimoji="1" lang="zh-CN" altLang="en-US" sz="2800" b="1">
                <a:solidFill>
                  <a:srgbClr val="000C0C"/>
                </a:solidFill>
                <a:effectLst>
                  <a:outerShdw blurRad="38100" dist="38100" dir="2700000" algn="tl">
                    <a:srgbClr val="C0C0C0"/>
                  </a:outerShdw>
                </a:effectLst>
                <a:latin typeface="黑体" pitchFamily="49" charset="-122"/>
                <a:ea typeface="黑体" pitchFamily="49" charset="-122"/>
              </a:rPr>
              <a:t>、</a:t>
            </a:r>
            <a:r>
              <a:rPr kumimoji="1" lang="en-US" altLang="zh-CN" sz="2800" b="1">
                <a:solidFill>
                  <a:srgbClr val="000C0C"/>
                </a:solidFill>
                <a:effectLst>
                  <a:outerShdw blurRad="38100" dist="38100" dir="2700000" algn="tl">
                    <a:srgbClr val="C0C0C0"/>
                  </a:outerShdw>
                </a:effectLst>
                <a:latin typeface="黑体" pitchFamily="49" charset="-122"/>
                <a:ea typeface="黑体" pitchFamily="49" charset="-122"/>
              </a:rPr>
              <a:t>《</a:t>
            </a:r>
            <a:r>
              <a:rPr kumimoji="1" lang="zh-CN" altLang="en-US" sz="2800" b="1">
                <a:solidFill>
                  <a:srgbClr val="000C0C"/>
                </a:solidFill>
                <a:effectLst>
                  <a:outerShdw blurRad="38100" dist="38100" dir="2700000" algn="tl">
                    <a:srgbClr val="C0C0C0"/>
                  </a:outerShdw>
                </a:effectLst>
                <a:latin typeface="黑体" pitchFamily="49" charset="-122"/>
                <a:ea typeface="黑体" pitchFamily="49" charset="-122"/>
              </a:rPr>
              <a:t>长河</a:t>
            </a:r>
            <a:r>
              <a:rPr kumimoji="1" lang="en-US" altLang="zh-CN" sz="2800" b="1">
                <a:solidFill>
                  <a:srgbClr val="000C0C"/>
                </a:solidFill>
                <a:effectLst>
                  <a:outerShdw blurRad="38100" dist="38100" dir="2700000" algn="tl">
                    <a:srgbClr val="C0C0C0"/>
                  </a:outerShdw>
                </a:effectLst>
                <a:latin typeface="黑体" pitchFamily="49" charset="-122"/>
                <a:ea typeface="黑体" pitchFamily="49" charset="-122"/>
              </a:rPr>
              <a:t>》</a:t>
            </a:r>
            <a:r>
              <a:rPr kumimoji="1" lang="zh-CN" altLang="en-US" sz="2800" b="1">
                <a:solidFill>
                  <a:srgbClr val="000C0C"/>
                </a:solidFill>
                <a:effectLst>
                  <a:outerShdw blurRad="38100" dist="38100" dir="2700000" algn="tl">
                    <a:srgbClr val="C0C0C0"/>
                  </a:outerShdw>
                </a:effectLst>
                <a:latin typeface="黑体" pitchFamily="49" charset="-122"/>
                <a:ea typeface="黑体" pitchFamily="49" charset="-122"/>
              </a:rPr>
              <a:t>是其中的代表作。</a:t>
            </a:r>
          </a:p>
          <a:p>
            <a:endParaRPr kumimoji="1" lang="en-US" altLang="zh-CN" sz="2800" b="1">
              <a:solidFill>
                <a:srgbClr val="0000FF"/>
              </a:solidFill>
              <a:effectLst>
                <a:outerShdw blurRad="38100" dist="38100" dir="2700000" algn="tl">
                  <a:srgbClr val="C0C0C0"/>
                </a:outerShdw>
              </a:effectLst>
              <a:latin typeface="黑体" pitchFamily="49" charset="-122"/>
              <a:ea typeface="黑体" pitchFamily="49" charset="-122"/>
            </a:endParaRPr>
          </a:p>
        </p:txBody>
      </p:sp>
      <p:pic>
        <p:nvPicPr>
          <p:cNvPr id="59399" name="Picture 7" descr="1026913593"/>
          <p:cNvPicPr>
            <a:picLocks noChangeAspect="1" noChangeArrowheads="1"/>
          </p:cNvPicPr>
          <p:nvPr/>
        </p:nvPicPr>
        <p:blipFill>
          <a:blip r:embed="rId2"/>
          <a:stretch>
            <a:fillRect/>
          </a:stretch>
        </p:blipFill>
        <p:spPr bwMode="auto">
          <a:xfrm>
            <a:off x="539750" y="1557338"/>
            <a:ext cx="2016125" cy="3384550"/>
          </a:xfrm>
          <a:prstGeom prst="rect">
            <a:avLst/>
          </a:prstGeom>
          <a:noFill/>
          <a:ln w="19050">
            <a:solidFill>
              <a:schemeClr val="tx1"/>
            </a:solidFill>
            <a:miter lim="800000"/>
          </a:ln>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2531" name="Picture 3" descr="E:\沈从文\NewsMedia_232495.jpg"/>
          <p:cNvPicPr>
            <a:picLocks noChangeAspect="1" noChangeArrowheads="1"/>
          </p:cNvPicPr>
          <p:nvPr/>
        </p:nvPicPr>
        <p:blipFill>
          <a:blip r:embed="rId2"/>
          <a:stretch>
            <a:fillRect/>
          </a:stretch>
        </p:blipFill>
        <p:spPr bwMode="auto">
          <a:xfrm>
            <a:off x="107950" y="188913"/>
            <a:ext cx="4214813" cy="4214812"/>
          </a:xfrm>
          <a:prstGeom prst="rect">
            <a:avLst/>
          </a:prstGeom>
          <a:noFill/>
          <a:ln w="28575">
            <a:solidFill>
              <a:schemeClr val="tx1"/>
            </a:solidFill>
            <a:miter lim="800000"/>
          </a:ln>
        </p:spPr>
      </p:pic>
      <p:sp>
        <p:nvSpPr>
          <p:cNvPr id="22532" name="Text Box 4"/>
          <p:cNvSpPr txBox="1">
            <a:spLocks noChangeArrowheads="1"/>
          </p:cNvSpPr>
          <p:nvPr/>
        </p:nvSpPr>
        <p:spPr bwMode="auto">
          <a:xfrm>
            <a:off x="5003800" y="1557338"/>
            <a:ext cx="3435350" cy="701675"/>
          </a:xfrm>
          <a:prstGeom prst="rect">
            <a:avLst/>
          </a:prstGeom>
          <a:noFill/>
          <a:ln w="9525">
            <a:noFill/>
            <a:miter lim="800000"/>
          </a:ln>
        </p:spPr>
        <p:txBody>
          <a:bodyPr>
            <a:spAutoFit/>
          </a:bodyPr>
          <a:lstStyle/>
          <a:p>
            <a:pPr>
              <a:spcBef>
                <a:spcPct val="50000"/>
              </a:spcBef>
            </a:pPr>
            <a:r>
              <a:rPr kumimoji="1" lang="zh-CN" altLang="en-US" sz="4000">
                <a:solidFill>
                  <a:schemeClr val="accent2"/>
                </a:solidFill>
                <a:latin typeface="黑体" pitchFamily="49" charset="-122"/>
                <a:ea typeface="黑体" pitchFamily="49" charset="-122"/>
              </a:rPr>
              <a:t>被尘封的大师</a:t>
            </a:r>
          </a:p>
        </p:txBody>
      </p:sp>
      <p:sp>
        <p:nvSpPr>
          <p:cNvPr id="22533" name="Text Box 5"/>
          <p:cNvSpPr txBox="1">
            <a:spLocks noChangeArrowheads="1"/>
          </p:cNvSpPr>
          <p:nvPr/>
        </p:nvSpPr>
        <p:spPr bwMode="auto">
          <a:xfrm>
            <a:off x="5219700" y="2852738"/>
            <a:ext cx="3014663" cy="701675"/>
          </a:xfrm>
          <a:prstGeom prst="rect">
            <a:avLst/>
          </a:prstGeom>
          <a:noFill/>
          <a:ln w="9525">
            <a:noFill/>
            <a:miter lim="800000"/>
          </a:ln>
        </p:spPr>
        <p:txBody>
          <a:bodyPr>
            <a:spAutoFit/>
          </a:bodyPr>
          <a:lstStyle/>
          <a:p>
            <a:pPr>
              <a:spcBef>
                <a:spcPct val="50000"/>
              </a:spcBef>
            </a:pPr>
            <a:r>
              <a:rPr kumimoji="1" lang="en-US" altLang="zh-CN" sz="4000">
                <a:latin typeface="Times New Roman" pitchFamily="18" charset="0"/>
                <a:ea typeface="华文行楷" pitchFamily="2" charset="-122"/>
              </a:rPr>
              <a:t>——</a:t>
            </a:r>
            <a:r>
              <a:rPr kumimoji="1" lang="zh-CN" altLang="en-US" sz="4000">
                <a:latin typeface="Times New Roman" pitchFamily="18" charset="0"/>
                <a:ea typeface="黑体" pitchFamily="49" charset="-122"/>
              </a:rPr>
              <a:t>沈从文</a:t>
            </a:r>
          </a:p>
        </p:txBody>
      </p:sp>
      <p:sp>
        <p:nvSpPr>
          <p:cNvPr id="104453" name="Text Box 5"/>
          <p:cNvSpPr txBox="1">
            <a:spLocks noChangeArrowheads="1"/>
          </p:cNvSpPr>
          <p:nvPr/>
        </p:nvSpPr>
        <p:spPr bwMode="auto">
          <a:xfrm>
            <a:off x="107950" y="4508500"/>
            <a:ext cx="8893175" cy="2225675"/>
          </a:xfrm>
          <a:prstGeom prst="rect">
            <a:avLst/>
          </a:prstGeom>
          <a:noFill/>
          <a:ln w="9525">
            <a:noFill/>
            <a:miter lim="800000"/>
          </a:ln>
          <a:effectLst/>
        </p:spPr>
        <p:txBody>
          <a:bodyPr>
            <a:spAutoFit/>
          </a:bodyPr>
          <a:lstStyle/>
          <a:p>
            <a:r>
              <a:rPr kumimoji="1" lang="en-US" altLang="zh-CN" sz="1400">
                <a:latin typeface="Times New Roman" pitchFamily="18" charset="0"/>
              </a:rPr>
              <a:t>           </a:t>
            </a:r>
            <a:r>
              <a:rPr kumimoji="1" lang="zh-CN" altLang="en-US" sz="2000">
                <a:latin typeface="Times New Roman" pitchFamily="18" charset="0"/>
              </a:rPr>
              <a:t>大陆的文学史原来是不谈沈从文的，到了</a:t>
            </a:r>
            <a:r>
              <a:rPr kumimoji="1" lang="en-US" altLang="zh-CN" sz="2000">
                <a:latin typeface="Times New Roman" pitchFamily="18" charset="0"/>
              </a:rPr>
              <a:t>80</a:t>
            </a:r>
            <a:r>
              <a:rPr kumimoji="1" lang="zh-CN" altLang="en-US" sz="2000">
                <a:latin typeface="Times New Roman" pitchFamily="18" charset="0"/>
              </a:rPr>
              <a:t>年代因为夏志请的</a:t>
            </a:r>
            <a:r>
              <a:rPr kumimoji="1" lang="en-US" altLang="zh-CN" sz="2000">
                <a:latin typeface="Times New Roman" pitchFamily="18" charset="0"/>
              </a:rPr>
              <a:t>《</a:t>
            </a:r>
            <a:r>
              <a:rPr kumimoji="1" lang="zh-CN" altLang="en-US" sz="2000">
                <a:latin typeface="Times New Roman" pitchFamily="18" charset="0"/>
              </a:rPr>
              <a:t>中国现代小说 史</a:t>
            </a:r>
            <a:r>
              <a:rPr kumimoji="1" lang="en-US" altLang="zh-CN" sz="2000">
                <a:latin typeface="Times New Roman" pitchFamily="18" charset="0"/>
              </a:rPr>
              <a:t>》</a:t>
            </a:r>
            <a:r>
              <a:rPr kumimoji="1" lang="zh-CN" altLang="en-US" sz="2000">
                <a:latin typeface="Times New Roman" pitchFamily="18" charset="0"/>
              </a:rPr>
              <a:t>流入大陆，沈从文、张爱玲、师陀等等自由主义作家才进入了大陆学者的视野 。</a:t>
            </a:r>
          </a:p>
          <a:p>
            <a:r>
              <a:rPr kumimoji="1" lang="zh-CN" altLang="en-US" sz="2000">
                <a:latin typeface="Times New Roman" pitchFamily="18" charset="0"/>
              </a:rPr>
              <a:t>        沈从文是一个被尘封了的文学大师。</a:t>
            </a:r>
          </a:p>
          <a:p>
            <a:r>
              <a:rPr kumimoji="1" lang="zh-CN" altLang="en-US" sz="2000">
                <a:latin typeface="Times New Roman" pitchFamily="18" charset="0"/>
              </a:rPr>
              <a:t>        沈从文在</a:t>
            </a:r>
            <a:r>
              <a:rPr kumimoji="1" lang="en-US" altLang="zh-CN" sz="2000">
                <a:latin typeface="Times New Roman" pitchFamily="18" charset="0"/>
              </a:rPr>
              <a:t>49</a:t>
            </a:r>
            <a:r>
              <a:rPr kumimoji="1" lang="zh-CN" altLang="en-US" sz="2000">
                <a:latin typeface="Times New Roman" pitchFamily="18" charset="0"/>
              </a:rPr>
              <a:t>年以前是一个影响很大的作家，</a:t>
            </a:r>
            <a:r>
              <a:rPr kumimoji="1" lang="en-US" altLang="zh-CN" sz="2000">
                <a:latin typeface="Times New Roman" pitchFamily="18" charset="0"/>
              </a:rPr>
              <a:t>49</a:t>
            </a:r>
            <a:r>
              <a:rPr kumimoji="1" lang="zh-CN" altLang="en-US" sz="2000">
                <a:latin typeface="Times New Roman" pitchFamily="18" charset="0"/>
              </a:rPr>
              <a:t>年以后一直默默无闻，甚至完全 终止了文学创作，被排挤到边缘、角落，甚至挤到厕所</a:t>
            </a:r>
            <a:r>
              <a:rPr kumimoji="1" lang="en-US" altLang="zh-CN" sz="2000">
                <a:latin typeface="Times New Roman" pitchFamily="18" charset="0"/>
              </a:rPr>
              <a:t>(</a:t>
            </a:r>
            <a:r>
              <a:rPr kumimoji="1" lang="zh-CN" altLang="en-US" sz="2000">
                <a:latin typeface="Times New Roman" pitchFamily="18" charset="0"/>
              </a:rPr>
              <a:t>他文革时被派去扫厕所</a:t>
            </a:r>
            <a:r>
              <a:rPr kumimoji="1" lang="en-US" altLang="zh-CN" sz="2000">
                <a:latin typeface="Times New Roman" pitchFamily="18" charset="0"/>
              </a:rPr>
              <a:t>)… …</a:t>
            </a:r>
            <a:r>
              <a:rPr kumimoji="1" lang="en-US" altLang="zh-CN">
                <a:latin typeface="Times New Roman" pitchFamily="18" charset="0"/>
              </a:rPr>
              <a:t> </a:t>
            </a: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additive="base">
                                        <p:cTn id="7" dur="500" fill="hold"/>
                                        <p:tgtEl>
                                          <p:spTgt spid="22531"/>
                                        </p:tgtEl>
                                        <p:attrNameLst>
                                          <p:attrName>ppt_x</p:attrName>
                                        </p:attrNameLst>
                                      </p:cBhvr>
                                      <p:tavLst>
                                        <p:tav tm="0">
                                          <p:val>
                                            <p:strVal val="0-#ppt_w/2"/>
                                          </p:val>
                                        </p:tav>
                                        <p:tav tm="100000">
                                          <p:val>
                                            <p:strVal val="#ppt_x"/>
                                          </p:val>
                                        </p:tav>
                                      </p:tavLst>
                                    </p:anim>
                                    <p:anim calcmode="lin" valueType="num">
                                      <p:cBhvr additive="base">
                                        <p:cTn id="8" dur="500" fill="hold"/>
                                        <p:tgtEl>
                                          <p:spTgt spid="22531"/>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2532"/>
                                        </p:tgtEl>
                                        <p:attrNameLst>
                                          <p:attrName>style.visibility</p:attrName>
                                        </p:attrNameLst>
                                      </p:cBhvr>
                                      <p:to>
                                        <p:strVal val="visible"/>
                                      </p:to>
                                    </p:set>
                                    <p:anim calcmode="lin" valueType="num">
                                      <p:cBhvr additive="base">
                                        <p:cTn id="12" dur="500" fill="hold"/>
                                        <p:tgtEl>
                                          <p:spTgt spid="22532"/>
                                        </p:tgtEl>
                                        <p:attrNameLst>
                                          <p:attrName>ppt_x</p:attrName>
                                        </p:attrNameLst>
                                      </p:cBhvr>
                                      <p:tavLst>
                                        <p:tav tm="0">
                                          <p:val>
                                            <p:strVal val="0-#ppt_w/2"/>
                                          </p:val>
                                        </p:tav>
                                        <p:tav tm="100000">
                                          <p:val>
                                            <p:strVal val="#ppt_x"/>
                                          </p:val>
                                        </p:tav>
                                      </p:tavLst>
                                    </p:anim>
                                    <p:anim calcmode="lin" valueType="num">
                                      <p:cBhvr additive="base">
                                        <p:cTn id="13" dur="500" fill="hold"/>
                                        <p:tgtEl>
                                          <p:spTgt spid="22532"/>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2533"/>
                                        </p:tgtEl>
                                        <p:attrNameLst>
                                          <p:attrName>style.visibility</p:attrName>
                                        </p:attrNameLst>
                                      </p:cBhvr>
                                      <p:to>
                                        <p:strVal val="visible"/>
                                      </p:to>
                                    </p:set>
                                    <p:anim calcmode="lin" valueType="num">
                                      <p:cBhvr additive="base">
                                        <p:cTn id="17" dur="500" fill="hold"/>
                                        <p:tgtEl>
                                          <p:spTgt spid="22533"/>
                                        </p:tgtEl>
                                        <p:attrNameLst>
                                          <p:attrName>ppt_x</p:attrName>
                                        </p:attrNameLst>
                                      </p:cBhvr>
                                      <p:tavLst>
                                        <p:tav tm="0">
                                          <p:val>
                                            <p:strVal val="0-#ppt_w/2"/>
                                          </p:val>
                                        </p:tav>
                                        <p:tav tm="100000">
                                          <p:val>
                                            <p:strVal val="#ppt_x"/>
                                          </p:val>
                                        </p:tav>
                                      </p:tavLst>
                                    </p:anim>
                                    <p:anim calcmode="lin" valueType="num">
                                      <p:cBhvr additive="base">
                                        <p:cTn id="18" dur="500" fill="hold"/>
                                        <p:tgtEl>
                                          <p:spTgt spid="225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p:bldP spid="2253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3" name="Text Box 5"/>
          <p:cNvSpPr txBox="1">
            <a:spLocks noChangeArrowheads="1"/>
          </p:cNvSpPr>
          <p:nvPr/>
        </p:nvSpPr>
        <p:spPr bwMode="auto">
          <a:xfrm>
            <a:off x="395288" y="404813"/>
            <a:ext cx="8280400" cy="6226175"/>
          </a:xfrm>
          <a:prstGeom prst="rect">
            <a:avLst/>
          </a:prstGeom>
          <a:noFill/>
          <a:ln w="9525">
            <a:noFill/>
            <a:miter lim="800000"/>
          </a:ln>
          <a:effectLst/>
        </p:spPr>
        <p:txBody>
          <a:bodyPr>
            <a:spAutoFit/>
          </a:bodyPr>
          <a:lstStyle/>
          <a:p>
            <a:pPr>
              <a:lnSpc>
                <a:spcPct val="120000"/>
              </a:lnSpc>
            </a:pPr>
            <a:r>
              <a:rPr kumimoji="1" lang="en-US" altLang="zh-CN" sz="2400" b="1">
                <a:effectLst>
                  <a:outerShdw blurRad="38100" dist="38100" dir="2700000" algn="tl">
                    <a:srgbClr val="C0C0C0"/>
                  </a:outerShdw>
                </a:effectLst>
              </a:rPr>
              <a:t>       </a:t>
            </a:r>
            <a:r>
              <a:rPr kumimoji="1" lang="zh-CN" altLang="en-US" sz="2400" b="1">
                <a:effectLst>
                  <a:outerShdw blurRad="38100" dist="38100" dir="2700000" algn="tl">
                    <a:srgbClr val="C0C0C0"/>
                  </a:outerShdw>
                </a:effectLst>
                <a:latin typeface="楷体_GB2312" pitchFamily="49" charset="-122"/>
                <a:ea typeface="楷体_GB2312" pitchFamily="49" charset="-122"/>
              </a:rPr>
              <a:t>在湘西风光秀丽、人情质朴的边远小城，生活着靠摆渡为生的祖孙二人。</a:t>
            </a:r>
            <a:r>
              <a:rPr kumimoji="1" lang="zh-CN" altLang="en-US" sz="2400" b="1" u="sng">
                <a:solidFill>
                  <a:srgbClr val="FF66CC"/>
                </a:solidFill>
                <a:effectLst>
                  <a:outerShdw blurRad="38100" dist="38100" dir="2700000" algn="tl">
                    <a:srgbClr val="C0C0C0"/>
                  </a:outerShdw>
                </a:effectLst>
                <a:latin typeface="楷体_GB2312" pitchFamily="49" charset="-122"/>
                <a:ea typeface="楷体_GB2312" pitchFamily="49" charset="-122"/>
              </a:rPr>
              <a:t>外公</a:t>
            </a:r>
            <a:r>
              <a:rPr kumimoji="1" lang="zh-CN" altLang="en-US" sz="2400" b="1">
                <a:effectLst>
                  <a:outerShdw blurRad="38100" dist="38100" dir="2700000" algn="tl">
                    <a:srgbClr val="C0C0C0"/>
                  </a:outerShdw>
                </a:effectLst>
                <a:latin typeface="楷体_GB2312" pitchFamily="49" charset="-122"/>
                <a:ea typeface="楷体_GB2312" pitchFamily="49" charset="-122"/>
              </a:rPr>
              <a:t>年逾七十，仍很健壮；孙女</a:t>
            </a:r>
            <a:r>
              <a:rPr kumimoji="1" lang="zh-CN" altLang="en-US" sz="2400" b="1" u="sng">
                <a:solidFill>
                  <a:srgbClr val="FF66CC"/>
                </a:solidFill>
                <a:effectLst>
                  <a:outerShdw blurRad="38100" dist="38100" dir="2700000" algn="tl">
                    <a:srgbClr val="C0C0C0"/>
                  </a:outerShdw>
                </a:effectLst>
                <a:latin typeface="楷体_GB2312" pitchFamily="49" charset="-122"/>
                <a:ea typeface="楷体_GB2312" pitchFamily="49" charset="-122"/>
              </a:rPr>
              <a:t>翠翠</a:t>
            </a:r>
            <a:r>
              <a:rPr kumimoji="1" lang="zh-CN" altLang="en-US" sz="2400" b="1">
                <a:effectLst>
                  <a:outerShdw blurRad="38100" dist="38100" dir="2700000" algn="tl">
                    <a:srgbClr val="C0C0C0"/>
                  </a:outerShdw>
                </a:effectLst>
                <a:latin typeface="楷体_GB2312" pitchFamily="49" charset="-122"/>
                <a:ea typeface="楷体_GB2312" pitchFamily="49" charset="-122"/>
              </a:rPr>
              <a:t>十五岁，情窦初开。他们热情助人，纯朴善良。两年前在端午节赛龙舟的盛会上，翠翠邂逅当地船总的二儿子</a:t>
            </a:r>
            <a:r>
              <a:rPr kumimoji="1" lang="zh-CN" altLang="en-US" sz="2400" b="1" u="sng">
                <a:solidFill>
                  <a:srgbClr val="FF66CC"/>
                </a:solidFill>
                <a:effectLst>
                  <a:outerShdw blurRad="38100" dist="38100" dir="2700000" algn="tl">
                    <a:srgbClr val="C0C0C0"/>
                  </a:outerShdw>
                </a:effectLst>
                <a:latin typeface="楷体_GB2312" pitchFamily="49" charset="-122"/>
                <a:ea typeface="楷体_GB2312" pitchFamily="49" charset="-122"/>
              </a:rPr>
              <a:t>傩送</a:t>
            </a:r>
            <a:r>
              <a:rPr kumimoji="1" lang="zh-CN" altLang="en-US" sz="2400" b="1">
                <a:effectLst>
                  <a:outerShdw blurRad="38100" dist="38100" dir="2700000" algn="tl">
                    <a:srgbClr val="C0C0C0"/>
                  </a:outerShdw>
                </a:effectLst>
                <a:latin typeface="楷体_GB2312" pitchFamily="49" charset="-122"/>
                <a:ea typeface="楷体_GB2312" pitchFamily="49" charset="-122"/>
              </a:rPr>
              <a:t>，从此种下情苗。傩送的哥哥</a:t>
            </a:r>
            <a:r>
              <a:rPr kumimoji="1" lang="zh-CN" altLang="en-US" sz="2400" b="1" u="sng">
                <a:solidFill>
                  <a:srgbClr val="FF66CC"/>
                </a:solidFill>
                <a:effectLst>
                  <a:outerShdw blurRad="38100" dist="38100" dir="2700000" algn="tl">
                    <a:srgbClr val="C0C0C0"/>
                  </a:outerShdw>
                </a:effectLst>
                <a:latin typeface="楷体_GB2312" pitchFamily="49" charset="-122"/>
                <a:ea typeface="楷体_GB2312" pitchFamily="49" charset="-122"/>
              </a:rPr>
              <a:t>天保</a:t>
            </a:r>
            <a:r>
              <a:rPr kumimoji="1" lang="zh-CN" altLang="en-US" sz="2400" b="1">
                <a:effectLst>
                  <a:outerShdw blurRad="38100" dist="38100" dir="2700000" algn="tl">
                    <a:srgbClr val="C0C0C0"/>
                  </a:outerShdw>
                </a:effectLst>
                <a:latin typeface="楷体_GB2312" pitchFamily="49" charset="-122"/>
                <a:ea typeface="楷体_GB2312" pitchFamily="49" charset="-122"/>
              </a:rPr>
              <a:t>喜欢上美丽清纯的翠翠，托人向翠翠的外公求亲，而地方上的王团总也看上了傩送，情愿以碾坊作陪嫁把女儿嫁给傩送。傩送不要碾坊，想娶翠翠为妻，宁愿作个摆渡人。于是兄弟俩相约唱歌求婚，让翠翠选择。天保知道翠翠喜欢傩送、为了成全弟弟，外出闯滩，遇意外而死。傩送觉得自己对哥哥的死负有责任，抛下翠翠出走他乡。外公因翠翠的婚事操心，担忧，在风雨之夜去世。留下翠翠孤独地守着渡船，痴心地等着傩送归来，</a:t>
            </a:r>
            <a:r>
              <a:rPr kumimoji="1" lang="en-US" altLang="zh-CN" sz="2400" b="1">
                <a:effectLst>
                  <a:outerShdw blurRad="38100" dist="38100" dir="2700000" algn="tl">
                    <a:srgbClr val="C0C0C0"/>
                  </a:outerShdw>
                </a:effectLst>
                <a:latin typeface="楷体_GB2312" pitchFamily="49" charset="-122"/>
                <a:ea typeface="楷体_GB2312" pitchFamily="49" charset="-122"/>
              </a:rPr>
              <a:t>"</a:t>
            </a:r>
            <a:r>
              <a:rPr kumimoji="1" lang="zh-CN" altLang="en-US" sz="2400" b="1">
                <a:solidFill>
                  <a:schemeClr val="hlink"/>
                </a:solidFill>
                <a:effectLst>
                  <a:outerShdw blurRad="38100" dist="38100" dir="2700000" algn="tl">
                    <a:srgbClr val="C0C0C0"/>
                  </a:outerShdw>
                </a:effectLst>
                <a:latin typeface="楷体_GB2312" pitchFamily="49" charset="-122"/>
                <a:ea typeface="楷体_GB2312" pitchFamily="49" charset="-122"/>
              </a:rPr>
              <a:t>这个人也许永远不回来了，也许明天回来</a:t>
            </a:r>
            <a:r>
              <a:rPr kumimoji="1" lang="zh-CN" altLang="en-US" sz="2400" b="1">
                <a:effectLst>
                  <a:outerShdw blurRad="38100" dist="38100" dir="2700000" algn="tl">
                    <a:srgbClr val="C0C0C0"/>
                  </a:outerShdw>
                </a:effectLst>
                <a:latin typeface="楷体_GB2312" pitchFamily="49" charset="-122"/>
                <a:ea typeface="楷体_GB2312" pitchFamily="49" charset="-122"/>
              </a:rPr>
              <a:t>！</a:t>
            </a:r>
            <a:r>
              <a:rPr kumimoji="1" lang="en-US" altLang="zh-CN" sz="2400" b="1">
                <a:effectLst>
                  <a:outerShdw blurRad="38100" dist="38100" dir="2700000" algn="tl">
                    <a:srgbClr val="C0C0C0"/>
                  </a:outerShdw>
                </a:effectLst>
                <a:latin typeface="楷体_GB2312" pitchFamily="49" charset="-122"/>
                <a:ea typeface="楷体_GB2312" pitchFamily="49" charset="-122"/>
              </a:rPr>
              <a:t>"</a:t>
            </a:r>
            <a:r>
              <a:rPr kumimoji="1" lang="zh-CN" altLang="en-US" sz="2400" b="1">
                <a:effectLst>
                  <a:outerShdw blurRad="38100" dist="38100" dir="2700000" algn="tl">
                    <a:srgbClr val="C0C0C0"/>
                  </a:outerShdw>
                </a:effectLst>
                <a:latin typeface="楷体_GB2312" pitchFamily="49" charset="-122"/>
                <a:ea typeface="楷体_GB2312" pitchFamily="49" charset="-122"/>
              </a:rPr>
              <a:t>。</a:t>
            </a:r>
          </a:p>
          <a:p>
            <a:pPr>
              <a:lnSpc>
                <a:spcPct val="120000"/>
              </a:lnSpc>
            </a:pPr>
            <a:endParaRPr lang="en-US" altLang="zh-CN" sz="2400">
              <a:latin typeface="楷体_GB2312" pitchFamily="49" charset="-122"/>
              <a:ea typeface="楷体_GB2312" pitchFamily="49" charset="-122"/>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5474" name="Picture 2" descr="F:\[人教版多媒体制作资料]\[人教版语文多媒体资料(1-5)]\人教新课标高中语文⑤必修资料\3 边城\图片\等待祖父.jpg"/>
          <p:cNvPicPr>
            <a:picLocks noChangeAspect="1" noChangeArrowheads="1"/>
          </p:cNvPicPr>
          <p:nvPr/>
        </p:nvPicPr>
        <p:blipFill>
          <a:blip r:embed="rId2"/>
          <a:stretch>
            <a:fillRect/>
          </a:stretch>
        </p:blipFill>
        <p:spPr bwMode="auto">
          <a:xfrm>
            <a:off x="0" y="0"/>
            <a:ext cx="9144000" cy="6858000"/>
          </a:xfrm>
          <a:prstGeom prst="rect">
            <a:avLst/>
          </a:prstGeom>
          <a:noFill/>
          <a:ln w="9525">
            <a:noFill/>
            <a:miter lim="800000"/>
          </a:ln>
        </p:spPr>
      </p:pic>
      <p:sp>
        <p:nvSpPr>
          <p:cNvPr id="105475" name="矩形 2"/>
          <p:cNvSpPr>
            <a:spLocks noChangeArrowheads="1"/>
          </p:cNvSpPr>
          <p:nvPr/>
        </p:nvSpPr>
        <p:spPr bwMode="auto">
          <a:xfrm>
            <a:off x="7000875" y="428625"/>
            <a:ext cx="1825625" cy="584200"/>
          </a:xfrm>
          <a:prstGeom prst="rect">
            <a:avLst/>
          </a:prstGeom>
          <a:solidFill>
            <a:srgbClr val="FFFF00"/>
          </a:solidFill>
          <a:ln w="9525">
            <a:noFill/>
            <a:miter lim="800000"/>
          </a:ln>
        </p:spPr>
        <p:txBody>
          <a:bodyPr wrap="none">
            <a:spAutoFit/>
          </a:bodyPr>
          <a:lstStyle/>
          <a:p>
            <a:r>
              <a:rPr kumimoji="1" lang="zh-CN" altLang="en-US" sz="3200">
                <a:latin typeface="黑体" pitchFamily="49" charset="-122"/>
                <a:ea typeface="黑体" pitchFamily="49" charset="-122"/>
              </a:rPr>
              <a:t>等待祖父</a:t>
            </a: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8130" name="Text Box 2"/>
          <p:cNvSpPr txBox="1">
            <a:spLocks noChangeArrowheads="1"/>
          </p:cNvSpPr>
          <p:nvPr/>
        </p:nvSpPr>
        <p:spPr bwMode="auto">
          <a:xfrm>
            <a:off x="457200" y="228600"/>
            <a:ext cx="4267200" cy="762000"/>
          </a:xfrm>
          <a:prstGeom prst="rect">
            <a:avLst/>
          </a:prstGeom>
          <a:noFill/>
          <a:ln w="9525">
            <a:noFill/>
            <a:miter lim="800000"/>
          </a:ln>
        </p:spPr>
        <p:txBody>
          <a:bodyPr>
            <a:spAutoFit/>
          </a:bodyPr>
          <a:lstStyle/>
          <a:p>
            <a:pPr>
              <a:spcBef>
                <a:spcPct val="50000"/>
              </a:spcBef>
            </a:pPr>
            <a:r>
              <a:rPr kumimoji="1" lang="en-US" altLang="zh-CN" sz="4400" b="1">
                <a:solidFill>
                  <a:srgbClr val="0033CC"/>
                </a:solidFill>
                <a:latin typeface="Times New Roman" pitchFamily="18" charset="0"/>
                <a:ea typeface="隶书" pitchFamily="49" charset="-122"/>
              </a:rPr>
              <a:t>《</a:t>
            </a:r>
            <a:r>
              <a:rPr kumimoji="1" lang="zh-CN" altLang="en-US" sz="4400" b="1">
                <a:solidFill>
                  <a:srgbClr val="0033CC"/>
                </a:solidFill>
                <a:latin typeface="Times New Roman" pitchFamily="18" charset="0"/>
                <a:ea typeface="隶书" pitchFamily="49" charset="-122"/>
              </a:rPr>
              <a:t>边城</a:t>
            </a:r>
            <a:r>
              <a:rPr kumimoji="1" lang="en-US" altLang="zh-CN" sz="4400" b="1">
                <a:solidFill>
                  <a:srgbClr val="0033CC"/>
                </a:solidFill>
                <a:latin typeface="Times New Roman" pitchFamily="18" charset="0"/>
                <a:ea typeface="隶书" pitchFamily="49" charset="-122"/>
              </a:rPr>
              <a:t>》</a:t>
            </a:r>
            <a:r>
              <a:rPr kumimoji="1" lang="zh-CN" altLang="en-US" sz="4400" b="1">
                <a:solidFill>
                  <a:srgbClr val="0033CC"/>
                </a:solidFill>
                <a:latin typeface="Times New Roman" pitchFamily="18" charset="0"/>
                <a:ea typeface="隶书" pitchFamily="49" charset="-122"/>
              </a:rPr>
              <a:t>解题</a:t>
            </a:r>
          </a:p>
        </p:txBody>
      </p:sp>
      <p:sp>
        <p:nvSpPr>
          <p:cNvPr id="48131" name="Text Box 3" descr="羊皮纸"/>
          <p:cNvSpPr txBox="1">
            <a:spLocks noChangeArrowheads="1"/>
          </p:cNvSpPr>
          <p:nvPr/>
        </p:nvSpPr>
        <p:spPr bwMode="auto">
          <a:xfrm>
            <a:off x="323850" y="2708275"/>
            <a:ext cx="8077200" cy="3016250"/>
          </a:xfrm>
          <a:prstGeom prst="rect">
            <a:avLst/>
          </a:prstGeom>
          <a:noFill/>
          <a:ln w="9525">
            <a:noFill/>
            <a:miter lim="800000"/>
          </a:ln>
          <a:effectLst/>
        </p:spPr>
        <p:txBody>
          <a:bodyPr>
            <a:spAutoFit/>
          </a:bodyPr>
          <a:lstStyle/>
          <a:p>
            <a:pPr>
              <a:spcBef>
                <a:spcPct val="50000"/>
              </a:spcBef>
              <a:defRPr/>
            </a:pPr>
            <a:r>
              <a:rPr kumimoji="1" lang="en-US" altLang="zh-CN" sz="3200" b="1">
                <a:effectLst>
                  <a:outerShdw blurRad="38100" dist="38100" dir="2700000" algn="tl">
                    <a:srgbClr val="C0C0C0"/>
                  </a:outerShdw>
                </a:effectLst>
                <a:latin typeface="Times New Roman" pitchFamily="18" charset="0"/>
              </a:rPr>
              <a:t>        </a:t>
            </a:r>
            <a:r>
              <a:rPr kumimoji="1" lang="en-US" altLang="zh-CN" sz="3200">
                <a:latin typeface="Times New Roman" pitchFamily="18" charset="0"/>
                <a:ea typeface="黑体" pitchFamily="2" charset="-122"/>
              </a:rPr>
              <a:t>“</a:t>
            </a:r>
            <a:r>
              <a:rPr kumimoji="1" lang="zh-CN" altLang="en-US" sz="3200">
                <a:latin typeface="Times New Roman" pitchFamily="18" charset="0"/>
                <a:ea typeface="黑体" pitchFamily="2" charset="-122"/>
              </a:rPr>
              <a:t>边城”是边地的小城。大城市的对立面，是“中国另外一个地方另外一种事情”，是沈从文先生在体会上流社会的腐朽生活和城里人“庸俗小气自私市侩”的风气之后，对其故乡未完全被现代物质文明摧毁的淳朴民风的怀念。</a:t>
            </a:r>
          </a:p>
        </p:txBody>
      </p:sp>
      <p:sp>
        <p:nvSpPr>
          <p:cNvPr id="48132" name="Text Box 4"/>
          <p:cNvSpPr txBox="1">
            <a:spLocks noChangeArrowheads="1"/>
          </p:cNvSpPr>
          <p:nvPr/>
        </p:nvSpPr>
        <p:spPr bwMode="auto">
          <a:xfrm>
            <a:off x="152400" y="3810000"/>
            <a:ext cx="9144000" cy="519113"/>
          </a:xfrm>
          <a:prstGeom prst="rect">
            <a:avLst/>
          </a:prstGeom>
          <a:noFill/>
          <a:ln w="9525">
            <a:noFill/>
            <a:miter lim="800000"/>
          </a:ln>
        </p:spPr>
        <p:txBody>
          <a:bodyPr>
            <a:spAutoFit/>
          </a:bodyPr>
          <a:lstStyle/>
          <a:p>
            <a:pPr>
              <a:spcBef>
                <a:spcPct val="50000"/>
              </a:spcBef>
            </a:pPr>
            <a:r>
              <a:rPr kumimoji="1" lang="en-US" altLang="zh-CN" sz="2800" b="1">
                <a:solidFill>
                  <a:srgbClr val="FFFF99"/>
                </a:solidFill>
                <a:latin typeface="Times New Roman" pitchFamily="18" charset="0"/>
                <a:ea typeface="楷体_GB2312" pitchFamily="49" charset="-122"/>
              </a:rPr>
              <a:t>        </a:t>
            </a:r>
            <a:endParaRPr kumimoji="1" lang="en-US" altLang="zh-CN" sz="2800" b="1">
              <a:solidFill>
                <a:srgbClr val="FF0000"/>
              </a:solidFill>
              <a:latin typeface="Times New Roman" pitchFamily="18" charset="0"/>
              <a:ea typeface="楷体_GB2312" pitchFamily="49" charset="-122"/>
            </a:endParaRPr>
          </a:p>
        </p:txBody>
      </p:sp>
      <p:sp>
        <p:nvSpPr>
          <p:cNvPr id="48133" name="Text Box 5" descr="粉色砂纸"/>
          <p:cNvSpPr txBox="1">
            <a:spLocks noChangeArrowheads="1"/>
          </p:cNvSpPr>
          <p:nvPr/>
        </p:nvSpPr>
        <p:spPr bwMode="auto">
          <a:xfrm>
            <a:off x="1116013" y="1557338"/>
            <a:ext cx="7186612" cy="641350"/>
          </a:xfrm>
          <a:prstGeom prst="rect">
            <a:avLst/>
          </a:prstGeom>
          <a:noFill/>
          <a:ln w="9525">
            <a:noFill/>
            <a:miter lim="800000"/>
          </a:ln>
        </p:spPr>
        <p:txBody>
          <a:bodyPr>
            <a:spAutoFit/>
          </a:bodyPr>
          <a:lstStyle/>
          <a:p>
            <a:pPr>
              <a:spcBef>
                <a:spcPct val="50000"/>
              </a:spcBef>
            </a:pPr>
            <a:r>
              <a:rPr kumimoji="1" lang="zh-CN" altLang="en-US" sz="3600">
                <a:solidFill>
                  <a:srgbClr val="FF0000"/>
                </a:solidFill>
                <a:latin typeface="Times New Roman" pitchFamily="18" charset="0"/>
                <a:ea typeface="黑体" pitchFamily="49" charset="-122"/>
              </a:rPr>
              <a:t>边城是一个时间概念、文化概念。</a:t>
            </a: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8130"/>
                                        </p:tgtEl>
                                        <p:attrNameLst>
                                          <p:attrName>style.visibility</p:attrName>
                                        </p:attrNameLst>
                                      </p:cBhvr>
                                      <p:to>
                                        <p:strVal val="visible"/>
                                      </p:to>
                                    </p:set>
                                    <p:anim calcmode="lin" valueType="num">
                                      <p:cBhvr additive="base">
                                        <p:cTn id="7" dur="500" fill="hold"/>
                                        <p:tgtEl>
                                          <p:spTgt spid="48130"/>
                                        </p:tgtEl>
                                        <p:attrNameLst>
                                          <p:attrName>ppt_x</p:attrName>
                                        </p:attrNameLst>
                                      </p:cBhvr>
                                      <p:tavLst>
                                        <p:tav tm="0">
                                          <p:val>
                                            <p:strVal val="0-#ppt_w/2"/>
                                          </p:val>
                                        </p:tav>
                                        <p:tav tm="100000">
                                          <p:val>
                                            <p:strVal val="#ppt_x"/>
                                          </p:val>
                                        </p:tav>
                                      </p:tavLst>
                                    </p:anim>
                                    <p:anim calcmode="lin" valueType="num">
                                      <p:cBhvr additive="base">
                                        <p:cTn id="8" dur="500" fill="hold"/>
                                        <p:tgtEl>
                                          <p:spTgt spid="4813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8133"/>
                                        </p:tgtEl>
                                        <p:attrNameLst>
                                          <p:attrName>style.visibility</p:attrName>
                                        </p:attrNameLst>
                                      </p:cBhvr>
                                      <p:to>
                                        <p:strVal val="visible"/>
                                      </p:to>
                                    </p:set>
                                    <p:anim calcmode="lin" valueType="num">
                                      <p:cBhvr additive="base">
                                        <p:cTn id="13" dur="500" fill="hold"/>
                                        <p:tgtEl>
                                          <p:spTgt spid="48133"/>
                                        </p:tgtEl>
                                        <p:attrNameLst>
                                          <p:attrName>ppt_x</p:attrName>
                                        </p:attrNameLst>
                                      </p:cBhvr>
                                      <p:tavLst>
                                        <p:tav tm="0">
                                          <p:val>
                                            <p:strVal val="0-#ppt_w/2"/>
                                          </p:val>
                                        </p:tav>
                                        <p:tav tm="100000">
                                          <p:val>
                                            <p:strVal val="#ppt_x"/>
                                          </p:val>
                                        </p:tav>
                                      </p:tavLst>
                                    </p:anim>
                                    <p:anim calcmode="lin" valueType="num">
                                      <p:cBhvr additive="base">
                                        <p:cTn id="14" dur="500" fill="hold"/>
                                        <p:tgtEl>
                                          <p:spTgt spid="48133"/>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8131"/>
                                        </p:tgtEl>
                                        <p:attrNameLst>
                                          <p:attrName>style.visibility</p:attrName>
                                        </p:attrNameLst>
                                      </p:cBhvr>
                                      <p:to>
                                        <p:strVal val="visible"/>
                                      </p:to>
                                    </p:set>
                                    <p:anim calcmode="lin" valueType="num">
                                      <p:cBhvr additive="base">
                                        <p:cTn id="19" dur="500" fill="hold"/>
                                        <p:tgtEl>
                                          <p:spTgt spid="48131"/>
                                        </p:tgtEl>
                                        <p:attrNameLst>
                                          <p:attrName>ppt_x</p:attrName>
                                        </p:attrNameLst>
                                      </p:cBhvr>
                                      <p:tavLst>
                                        <p:tav tm="0">
                                          <p:val>
                                            <p:strVal val="0-#ppt_w/2"/>
                                          </p:val>
                                        </p:tav>
                                        <p:tav tm="100000">
                                          <p:val>
                                            <p:strVal val="#ppt_x"/>
                                          </p:val>
                                        </p:tav>
                                      </p:tavLst>
                                    </p:anim>
                                    <p:anim calcmode="lin" valueType="num">
                                      <p:cBhvr additive="base">
                                        <p:cTn id="20" dur="500" fill="hold"/>
                                        <p:tgtEl>
                                          <p:spTgt spid="48131"/>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48132"/>
                                        </p:tgtEl>
                                        <p:attrNameLst>
                                          <p:attrName>style.visibility</p:attrName>
                                        </p:attrNameLst>
                                      </p:cBhvr>
                                      <p:to>
                                        <p:strVal val="visible"/>
                                      </p:to>
                                    </p:set>
                                    <p:anim calcmode="lin" valueType="num">
                                      <p:cBhvr additive="base">
                                        <p:cTn id="25" dur="500" fill="hold"/>
                                        <p:tgtEl>
                                          <p:spTgt spid="48132"/>
                                        </p:tgtEl>
                                        <p:attrNameLst>
                                          <p:attrName>ppt_x</p:attrName>
                                        </p:attrNameLst>
                                      </p:cBhvr>
                                      <p:tavLst>
                                        <p:tav tm="0">
                                          <p:val>
                                            <p:strVal val="0-#ppt_w/2"/>
                                          </p:val>
                                        </p:tav>
                                        <p:tav tm="100000">
                                          <p:val>
                                            <p:strVal val="#ppt_x"/>
                                          </p:val>
                                        </p:tav>
                                      </p:tavLst>
                                    </p:anim>
                                    <p:anim calcmode="lin" valueType="num">
                                      <p:cBhvr additive="base">
                                        <p:cTn id="26" dur="500" fill="hold"/>
                                        <p:tgtEl>
                                          <p:spTgt spid="481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P spid="48131" grpId="0"/>
      <p:bldP spid="48132" grpId="0"/>
      <p:bldP spid="4813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6498" name="Picture 2" descr="F:\[人教版多媒体制作资料]\[人教版语文多媒体资料(1-5)]\人教新课标高中语文⑤必修资料\3 边城\图片\回家路上.jpg"/>
          <p:cNvPicPr>
            <a:picLocks noChangeAspect="1" noChangeArrowheads="1"/>
          </p:cNvPicPr>
          <p:nvPr/>
        </p:nvPicPr>
        <p:blipFill>
          <a:blip r:embed="rId2"/>
          <a:stretch>
            <a:fillRect/>
          </a:stretch>
        </p:blipFill>
        <p:spPr bwMode="auto">
          <a:xfrm>
            <a:off x="2000250" y="0"/>
            <a:ext cx="4875213" cy="6858000"/>
          </a:xfrm>
          <a:prstGeom prst="rect">
            <a:avLst/>
          </a:prstGeom>
          <a:noFill/>
          <a:ln w="9525">
            <a:noFill/>
            <a:miter lim="800000"/>
          </a:ln>
        </p:spPr>
      </p:pic>
      <p:sp>
        <p:nvSpPr>
          <p:cNvPr id="106499" name="矩形 2"/>
          <p:cNvSpPr>
            <a:spLocks noChangeArrowheads="1"/>
          </p:cNvSpPr>
          <p:nvPr/>
        </p:nvSpPr>
        <p:spPr bwMode="auto">
          <a:xfrm>
            <a:off x="5072063" y="285750"/>
            <a:ext cx="1620837" cy="523875"/>
          </a:xfrm>
          <a:prstGeom prst="rect">
            <a:avLst/>
          </a:prstGeom>
          <a:solidFill>
            <a:srgbClr val="FFFF00"/>
          </a:solidFill>
          <a:ln w="9525">
            <a:noFill/>
            <a:miter lim="800000"/>
          </a:ln>
        </p:spPr>
        <p:txBody>
          <a:bodyPr wrap="none">
            <a:spAutoFit/>
          </a:bodyPr>
          <a:lstStyle/>
          <a:p>
            <a:r>
              <a:rPr kumimoji="1" lang="zh-CN" altLang="en-US" sz="2800">
                <a:latin typeface="黑体" pitchFamily="49" charset="-122"/>
                <a:ea typeface="黑体" pitchFamily="49" charset="-122"/>
              </a:rPr>
              <a:t>回家路上</a:t>
            </a: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2" name="Rectangle 2"/>
          <p:cNvSpPr>
            <a:spLocks noGrp="1" noChangeArrowheads="1"/>
          </p:cNvSpPr>
          <p:nvPr>
            <p:ph idx="4294967295"/>
          </p:nvPr>
        </p:nvSpPr>
        <p:spPr/>
        <p:txBody>
          <a:bodyPr/>
          <a:lstStyle/>
          <a:p>
            <a:endParaRPr lang="zh-CN" altLang="zh-CN"/>
          </a:p>
        </p:txBody>
      </p:sp>
      <p:pic>
        <p:nvPicPr>
          <p:cNvPr id="107523" name="Picture 3"/>
          <p:cNvPicPr>
            <a:picLocks noChangeAspect="1" noChangeArrowheads="1"/>
          </p:cNvPicPr>
          <p:nvPr/>
        </p:nvPicPr>
        <p:blipFill>
          <a:blip r:embed="rId2">
            <a:lum bright="-8000" contrast="28000"/>
          </a:blip>
          <a:stretch>
            <a:fillRect/>
          </a:stretch>
        </p:blipFill>
        <p:spPr bwMode="auto">
          <a:xfrm>
            <a:off x="0" y="0"/>
            <a:ext cx="9144000" cy="6854825"/>
          </a:xfrm>
          <a:prstGeom prst="rect">
            <a:avLst/>
          </a:prstGeom>
          <a:noFill/>
          <a:ln w="9525">
            <a:noFill/>
            <a:miter lim="800000"/>
          </a:ln>
        </p:spPr>
      </p:pic>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Text Box 2"/>
          <p:cNvSpPr txBox="1">
            <a:spLocks noChangeArrowheads="1"/>
          </p:cNvSpPr>
          <p:nvPr/>
        </p:nvSpPr>
        <p:spPr bwMode="auto">
          <a:xfrm>
            <a:off x="395288" y="549275"/>
            <a:ext cx="3733800" cy="1311275"/>
          </a:xfrm>
          <a:prstGeom prst="rect">
            <a:avLst/>
          </a:prstGeom>
          <a:noFill/>
          <a:ln w="9525">
            <a:noFill/>
            <a:miter lim="800000"/>
          </a:ln>
          <a:effectLst/>
        </p:spPr>
        <p:txBody>
          <a:bodyPr>
            <a:spAutoFit/>
          </a:bodyPr>
          <a:lstStyle/>
          <a:p>
            <a:pPr>
              <a:spcBef>
                <a:spcPct val="50000"/>
              </a:spcBef>
            </a:pPr>
            <a:r>
              <a:rPr kumimoji="1" lang="en-US" altLang="zh-CN" sz="3200" b="1" u="sng">
                <a:effectLst>
                  <a:outerShdw blurRad="38100" dist="38100" dir="2700000" algn="tl">
                    <a:srgbClr val="C0C0C0"/>
                  </a:outerShdw>
                </a:effectLst>
                <a:latin typeface="黑体" pitchFamily="49" charset="-122"/>
                <a:ea typeface="黑体" pitchFamily="49" charset="-122"/>
              </a:rPr>
              <a:t>《</a:t>
            </a:r>
            <a:r>
              <a:rPr kumimoji="1" lang="zh-CN" altLang="en-US" sz="3200" b="1" u="sng">
                <a:effectLst>
                  <a:outerShdw blurRad="38100" dist="38100" dir="2700000" algn="tl">
                    <a:srgbClr val="C0C0C0"/>
                  </a:outerShdw>
                </a:effectLst>
                <a:latin typeface="黑体" pitchFamily="49" charset="-122"/>
                <a:ea typeface="黑体" pitchFamily="49" charset="-122"/>
              </a:rPr>
              <a:t>边城</a:t>
            </a:r>
            <a:r>
              <a:rPr kumimoji="1" lang="en-US" altLang="zh-CN" sz="3200" b="1" u="sng">
                <a:effectLst>
                  <a:outerShdw blurRad="38100" dist="38100" dir="2700000" algn="tl">
                    <a:srgbClr val="C0C0C0"/>
                  </a:outerShdw>
                </a:effectLst>
                <a:latin typeface="黑体" pitchFamily="49" charset="-122"/>
                <a:ea typeface="黑体" pitchFamily="49" charset="-122"/>
              </a:rPr>
              <a:t>》</a:t>
            </a:r>
            <a:r>
              <a:rPr kumimoji="1" lang="zh-CN" altLang="en-US" sz="3200" b="1" u="sng">
                <a:effectLst>
                  <a:outerShdw blurRad="38100" dist="38100" dir="2700000" algn="tl">
                    <a:srgbClr val="C0C0C0"/>
                  </a:outerShdw>
                </a:effectLst>
                <a:latin typeface="黑体" pitchFamily="49" charset="-122"/>
                <a:ea typeface="黑体" pitchFamily="49" charset="-122"/>
              </a:rPr>
              <a:t>的</a:t>
            </a:r>
          </a:p>
          <a:p>
            <a:pPr>
              <a:spcBef>
                <a:spcPct val="50000"/>
              </a:spcBef>
            </a:pPr>
            <a:r>
              <a:rPr kumimoji="1" lang="zh-CN" altLang="en-US" sz="3200">
                <a:effectLst>
                  <a:outerShdw blurRad="38100" dist="38100" dir="2700000" algn="tl">
                    <a:srgbClr val="C0C0C0"/>
                  </a:outerShdw>
                </a:effectLst>
                <a:latin typeface="黑体" pitchFamily="49" charset="-122"/>
                <a:ea typeface="黑体" pitchFamily="49" charset="-122"/>
              </a:rPr>
              <a:t>      </a:t>
            </a:r>
            <a:r>
              <a:rPr kumimoji="1" lang="zh-CN" altLang="en-US" sz="3200" b="1" u="sng">
                <a:effectLst>
                  <a:outerShdw blurRad="38100" dist="38100" dir="2700000" algn="tl">
                    <a:srgbClr val="C0C0C0"/>
                  </a:outerShdw>
                </a:effectLst>
                <a:latin typeface="黑体" pitchFamily="49" charset="-122"/>
                <a:ea typeface="黑体" pitchFamily="49" charset="-122"/>
              </a:rPr>
              <a:t>创作动机</a:t>
            </a:r>
          </a:p>
        </p:txBody>
      </p:sp>
      <p:sp>
        <p:nvSpPr>
          <p:cNvPr id="23555" name="Text Box 3"/>
          <p:cNvSpPr txBox="1">
            <a:spLocks noChangeArrowheads="1"/>
          </p:cNvSpPr>
          <p:nvPr/>
        </p:nvSpPr>
        <p:spPr bwMode="auto">
          <a:xfrm>
            <a:off x="611188" y="2257425"/>
            <a:ext cx="8208962" cy="3827463"/>
          </a:xfrm>
          <a:prstGeom prst="rect">
            <a:avLst/>
          </a:prstGeom>
          <a:noFill/>
          <a:ln w="9525">
            <a:noFill/>
            <a:miter lim="800000"/>
          </a:ln>
          <a:effectLst/>
        </p:spPr>
        <p:txBody>
          <a:bodyPr>
            <a:spAutoFit/>
          </a:bodyPr>
          <a:lstStyle/>
          <a:p>
            <a:pPr>
              <a:lnSpc>
                <a:spcPct val="120000"/>
              </a:lnSpc>
            </a:pPr>
            <a:r>
              <a:rPr kumimoji="1" lang="en-US" altLang="zh-CN" sz="3600" b="1">
                <a:solidFill>
                  <a:srgbClr val="CC9900"/>
                </a:solidFill>
                <a:effectLst>
                  <a:outerShdw blurRad="38100" dist="38100" dir="2700000" algn="tl">
                    <a:srgbClr val="C0C0C0"/>
                  </a:outerShdw>
                </a:effectLst>
                <a:latin typeface="Verdana" pitchFamily="34" charset="0"/>
              </a:rPr>
              <a:t>      </a:t>
            </a:r>
            <a:r>
              <a:rPr kumimoji="1" lang="zh-CN" altLang="en-US" sz="2800" b="1">
                <a:effectLst>
                  <a:outerShdw blurRad="38100" dist="38100" dir="2700000" algn="tl">
                    <a:srgbClr val="C0C0C0"/>
                  </a:outerShdw>
                </a:effectLst>
                <a:latin typeface="Verdana" pitchFamily="34" charset="0"/>
                <a:ea typeface="楷体_GB2312" pitchFamily="49" charset="-122"/>
              </a:rPr>
              <a:t>我要表现的本是</a:t>
            </a:r>
          </a:p>
          <a:p>
            <a:pPr>
              <a:lnSpc>
                <a:spcPct val="120000"/>
              </a:lnSpc>
            </a:pPr>
            <a:r>
              <a:rPr kumimoji="1" lang="zh-CN" altLang="en-US" sz="2800" b="1">
                <a:effectLst>
                  <a:outerShdw blurRad="38100" dist="38100" dir="2700000" algn="tl">
                    <a:srgbClr val="C0C0C0"/>
                  </a:outerShdw>
                </a:effectLst>
                <a:latin typeface="Verdana" pitchFamily="34" charset="0"/>
                <a:ea typeface="楷体_GB2312" pitchFamily="49" charset="-122"/>
              </a:rPr>
              <a:t>一种人生的形式，</a:t>
            </a:r>
          </a:p>
          <a:p>
            <a:pPr>
              <a:lnSpc>
                <a:spcPct val="120000"/>
              </a:lnSpc>
            </a:pPr>
            <a:r>
              <a:rPr kumimoji="1" lang="zh-CN" altLang="en-US" sz="2800" b="1">
                <a:effectLst>
                  <a:outerShdw blurRad="38100" dist="38100" dir="2700000" algn="tl">
                    <a:srgbClr val="C0C0C0"/>
                  </a:outerShdw>
                </a:effectLst>
                <a:latin typeface="Verdana" pitchFamily="34" charset="0"/>
                <a:ea typeface="楷体_GB2312" pitchFamily="49" charset="-122"/>
              </a:rPr>
              <a:t>一种</a:t>
            </a:r>
            <a:r>
              <a:rPr kumimoji="1" lang="zh-CN" altLang="en-US" sz="2800" b="1">
                <a:solidFill>
                  <a:srgbClr val="FF66CC"/>
                </a:solidFill>
                <a:effectLst>
                  <a:outerShdw blurRad="38100" dist="38100" dir="2700000" algn="tl">
                    <a:srgbClr val="C0C0C0"/>
                  </a:outerShdw>
                </a:effectLst>
                <a:latin typeface="Verdana" pitchFamily="34" charset="0"/>
                <a:ea typeface="楷体_GB2312" pitchFamily="49" charset="-122"/>
              </a:rPr>
              <a:t>优美，健康而又不悖乎人性</a:t>
            </a:r>
            <a:r>
              <a:rPr kumimoji="1" lang="zh-CN" altLang="en-US" sz="2800" b="1">
                <a:effectLst>
                  <a:outerShdw blurRad="38100" dist="38100" dir="2700000" algn="tl">
                    <a:srgbClr val="C0C0C0"/>
                  </a:outerShdw>
                </a:effectLst>
                <a:latin typeface="Verdana" pitchFamily="34" charset="0"/>
                <a:ea typeface="楷体_GB2312" pitchFamily="49" charset="-122"/>
              </a:rPr>
              <a:t>的人生形式。我注意不在领导读者去桃源旅行，却想借重桃源上行七百里路酉水流域一个小城市中几个愚夫俗子，被一件普通人事牵连在一处时，各人应得的一分哀乐，为人类的</a:t>
            </a:r>
            <a:r>
              <a:rPr kumimoji="1" lang="zh-CN" altLang="en-US" sz="2800" b="1">
                <a:solidFill>
                  <a:srgbClr val="FF66CC"/>
                </a:solidFill>
                <a:effectLst>
                  <a:outerShdw blurRad="38100" dist="38100" dir="2700000" algn="tl">
                    <a:srgbClr val="C0C0C0"/>
                  </a:outerShdw>
                </a:effectLst>
                <a:latin typeface="Verdana" pitchFamily="34" charset="0"/>
                <a:ea typeface="楷体_GB2312" pitchFamily="49" charset="-122"/>
              </a:rPr>
              <a:t>爱</a:t>
            </a:r>
            <a:r>
              <a:rPr kumimoji="1" lang="zh-CN" altLang="en-US" sz="2800" b="1">
                <a:effectLst>
                  <a:outerShdw blurRad="38100" dist="38100" dir="2700000" algn="tl">
                    <a:srgbClr val="C0C0C0"/>
                  </a:outerShdw>
                </a:effectLst>
                <a:latin typeface="Verdana" pitchFamily="34" charset="0"/>
                <a:ea typeface="楷体_GB2312" pitchFamily="49" charset="-122"/>
              </a:rPr>
              <a:t>字作一度恰如其分的说明。</a:t>
            </a:r>
          </a:p>
        </p:txBody>
      </p:sp>
      <p:pic>
        <p:nvPicPr>
          <p:cNvPr id="23556" name="Picture 4" descr="009E4D86[1]"/>
          <p:cNvPicPr>
            <a:picLocks noChangeAspect="1" noChangeArrowheads="1"/>
          </p:cNvPicPr>
          <p:nvPr/>
        </p:nvPicPr>
        <p:blipFill>
          <a:blip r:embed="rId2"/>
          <a:stretch>
            <a:fillRect/>
          </a:stretch>
        </p:blipFill>
        <p:spPr bwMode="auto">
          <a:xfrm>
            <a:off x="4572000" y="333375"/>
            <a:ext cx="4248150" cy="3095625"/>
          </a:xfrm>
          <a:prstGeom prst="rect">
            <a:avLst/>
          </a:prstGeom>
          <a:noFill/>
        </p:spPr>
      </p:pic>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2" name="Text Box 2"/>
          <p:cNvSpPr txBox="1">
            <a:spLocks noChangeArrowheads="1"/>
          </p:cNvSpPr>
          <p:nvPr/>
        </p:nvSpPr>
        <p:spPr bwMode="auto">
          <a:xfrm>
            <a:off x="3348038" y="620713"/>
            <a:ext cx="7467600" cy="579437"/>
          </a:xfrm>
          <a:prstGeom prst="rect">
            <a:avLst/>
          </a:prstGeom>
          <a:noFill/>
          <a:ln w="9525">
            <a:noFill/>
            <a:miter lim="800000"/>
          </a:ln>
          <a:effectLst/>
        </p:spPr>
        <p:txBody>
          <a:bodyPr>
            <a:spAutoFit/>
          </a:bodyPr>
          <a:lstStyle/>
          <a:p>
            <a:pPr>
              <a:spcBef>
                <a:spcPct val="50000"/>
              </a:spcBef>
            </a:pPr>
            <a:r>
              <a:rPr lang="zh-CN" altLang="en-US" sz="3200" b="1">
                <a:latin typeface="宋体" pitchFamily="2" charset="-122"/>
                <a:ea typeface="黑体" pitchFamily="49" charset="-122"/>
              </a:rPr>
              <a:t>这</a:t>
            </a:r>
            <a:r>
              <a:rPr lang="zh-CN" altLang="en-US" sz="3200" b="1">
                <a:latin typeface="Tahoma"/>
                <a:ea typeface="黑体" pitchFamily="49" charset="-122"/>
              </a:rPr>
              <a:t>“</a:t>
            </a:r>
            <a:r>
              <a:rPr lang="zh-CN" altLang="en-US" sz="3200" b="1">
                <a:latin typeface="宋体" pitchFamily="2" charset="-122"/>
                <a:ea typeface="黑体" pitchFamily="49" charset="-122"/>
              </a:rPr>
              <a:t>爱</a:t>
            </a:r>
            <a:r>
              <a:rPr lang="zh-CN" altLang="en-US" sz="3200" b="1">
                <a:latin typeface="Tahoma"/>
                <a:ea typeface="黑体" pitchFamily="49" charset="-122"/>
              </a:rPr>
              <a:t>”</a:t>
            </a:r>
            <a:r>
              <a:rPr lang="zh-CN" altLang="en-US" sz="3200" b="1">
                <a:latin typeface="宋体" pitchFamily="2" charset="-122"/>
                <a:ea typeface="黑体" pitchFamily="49" charset="-122"/>
              </a:rPr>
              <a:t>的内涵是什么呢？</a:t>
            </a:r>
            <a:endParaRPr lang="zh-CN" altLang="en-US" sz="3200" b="1">
              <a:latin typeface="Tahoma" pitchFamily="34" charset="0"/>
              <a:ea typeface="黑体" pitchFamily="49" charset="-122"/>
            </a:endParaRPr>
          </a:p>
        </p:txBody>
      </p:sp>
      <p:sp>
        <p:nvSpPr>
          <p:cNvPr id="15363" name="Text Box 3"/>
          <p:cNvSpPr txBox="1">
            <a:spLocks noChangeArrowheads="1"/>
          </p:cNvSpPr>
          <p:nvPr/>
        </p:nvSpPr>
        <p:spPr bwMode="auto">
          <a:xfrm>
            <a:off x="323850" y="3213100"/>
            <a:ext cx="2320925" cy="762000"/>
          </a:xfrm>
          <a:prstGeom prst="rect">
            <a:avLst/>
          </a:prstGeom>
          <a:noFill/>
          <a:ln w="9525">
            <a:noFill/>
            <a:miter lim="800000"/>
          </a:ln>
          <a:effectLst/>
        </p:spPr>
        <p:txBody>
          <a:bodyPr wrap="none" anchor="b">
            <a:spAutoFit/>
          </a:bodyPr>
          <a:lstStyle/>
          <a:p>
            <a:pPr>
              <a:spcBef>
                <a:spcPct val="50000"/>
              </a:spcBef>
            </a:pPr>
            <a:r>
              <a:rPr lang="zh-CN" altLang="en-US" sz="4400" b="1">
                <a:latin typeface="Tahoma" pitchFamily="34" charset="0"/>
                <a:ea typeface="楷体_GB2312" pitchFamily="49" charset="-122"/>
              </a:rPr>
              <a:t>主题</a:t>
            </a:r>
            <a:r>
              <a:rPr lang="en-US" altLang="zh-CN" sz="4400" b="1">
                <a:latin typeface="Tahoma" pitchFamily="34" charset="0"/>
                <a:ea typeface="楷体_GB2312" pitchFamily="49" charset="-122"/>
              </a:rPr>
              <a:t>——</a:t>
            </a:r>
          </a:p>
        </p:txBody>
      </p:sp>
      <p:pic>
        <p:nvPicPr>
          <p:cNvPr id="15366" name="Picture 6" descr="gg040330_78"/>
          <p:cNvPicPr>
            <a:picLocks noChangeAspect="1" noChangeArrowheads="1"/>
          </p:cNvPicPr>
          <p:nvPr/>
        </p:nvPicPr>
        <p:blipFill>
          <a:blip r:embed="rId2"/>
          <a:stretch>
            <a:fillRect/>
          </a:stretch>
        </p:blipFill>
        <p:spPr bwMode="auto">
          <a:xfrm>
            <a:off x="539750" y="549275"/>
            <a:ext cx="2663825" cy="2447925"/>
          </a:xfrm>
          <a:prstGeom prst="rect">
            <a:avLst/>
          </a:prstGeom>
          <a:noFill/>
        </p:spPr>
      </p:pic>
      <p:sp>
        <p:nvSpPr>
          <p:cNvPr id="15367" name="WordArt 7"/>
          <p:cNvSpPr>
            <a:spLocks noChangeArrowheads="1" noChangeShapeType="1" noTextEdit="1"/>
          </p:cNvSpPr>
          <p:nvPr/>
        </p:nvSpPr>
        <p:spPr bwMode="auto">
          <a:xfrm>
            <a:off x="2771775" y="1989138"/>
            <a:ext cx="2305050" cy="2232025"/>
          </a:xfrm>
          <a:prstGeom prst="rect">
            <a:avLst/>
          </a:prstGeom>
        </p:spPr>
        <p:txBody>
          <a:bodyPr wrap="none" fromWordArt="1">
            <a:prstTxWarp prst="textPlain">
              <a:avLst>
                <a:gd name="adj" fmla="val 50000"/>
              </a:avLst>
            </a:prstTxWarp>
          </a:bodyPr>
          <a:lstStyle/>
          <a:p>
            <a:pPr algn="ctr"/>
            <a:r>
              <a:rPr lang="zh-CN" altLang="en-US" sz="3600" b="1" kern="10">
                <a:ln w="9525">
                  <a:solidFill>
                    <a:srgbClr val="000000"/>
                  </a:solidFill>
                  <a:round/>
                </a:ln>
                <a:solidFill>
                  <a:srgbClr val="993300"/>
                </a:solidFill>
                <a:latin typeface="楷体_GB2312"/>
                <a:ea typeface="楷体_GB2312"/>
              </a:rPr>
              <a:t>爱</a:t>
            </a:r>
          </a:p>
        </p:txBody>
      </p:sp>
      <p:sp>
        <p:nvSpPr>
          <p:cNvPr id="15368" name="Text Box 8"/>
          <p:cNvSpPr txBox="1">
            <a:spLocks noChangeArrowheads="1"/>
          </p:cNvSpPr>
          <p:nvPr/>
        </p:nvSpPr>
        <p:spPr bwMode="auto">
          <a:xfrm>
            <a:off x="5003800" y="2133600"/>
            <a:ext cx="5861050" cy="2443163"/>
          </a:xfrm>
          <a:prstGeom prst="rect">
            <a:avLst/>
          </a:prstGeom>
          <a:noFill/>
          <a:ln w="9525">
            <a:noFill/>
            <a:miter lim="800000"/>
          </a:ln>
          <a:effectLst/>
        </p:spPr>
        <p:txBody>
          <a:bodyPr>
            <a:spAutoFit/>
          </a:bodyPr>
          <a:lstStyle/>
          <a:p>
            <a:pPr>
              <a:spcBef>
                <a:spcPct val="50000"/>
              </a:spcBef>
            </a:pPr>
            <a:r>
              <a:rPr lang="zh-CN" altLang="en-US" sz="2800" b="1">
                <a:latin typeface="黑体" pitchFamily="49" charset="-122"/>
                <a:ea typeface="楷体_GB2312" pitchFamily="49" charset="-122"/>
              </a:rPr>
              <a:t>翠翠和祖父的祖孙情</a:t>
            </a:r>
          </a:p>
          <a:p>
            <a:pPr>
              <a:spcBef>
                <a:spcPct val="50000"/>
              </a:spcBef>
            </a:pPr>
            <a:r>
              <a:rPr lang="zh-CN" altLang="en-US" sz="2800" b="1">
                <a:ea typeface="楷体_GB2312" pitchFamily="49" charset="-122"/>
              </a:rPr>
              <a:t>翠翠和天保兄弟的爱情</a:t>
            </a:r>
          </a:p>
          <a:p>
            <a:pPr>
              <a:spcBef>
                <a:spcPct val="50000"/>
              </a:spcBef>
            </a:pPr>
            <a:r>
              <a:rPr lang="zh-CN" altLang="en-US" sz="2800" b="1">
                <a:ea typeface="楷体_GB2312" pitchFamily="49" charset="-122"/>
              </a:rPr>
              <a:t>天保和傩送的手足情</a:t>
            </a:r>
          </a:p>
          <a:p>
            <a:pPr>
              <a:spcBef>
                <a:spcPct val="50000"/>
              </a:spcBef>
            </a:pPr>
            <a:r>
              <a:rPr lang="en-US" altLang="zh-CN" sz="2800" b="1">
                <a:latin typeface="Tahoma"/>
                <a:ea typeface="黑体" pitchFamily="49" charset="-122"/>
              </a:rPr>
              <a:t>……</a:t>
            </a:r>
            <a:endParaRPr lang="en-US" altLang="zh-CN" sz="2800" b="1">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15367"/>
                                        </p:tgtEl>
                                        <p:attrNameLst>
                                          <p:attrName>style.visibility</p:attrName>
                                        </p:attrNameLst>
                                      </p:cBhvr>
                                      <p:to>
                                        <p:strVal val="visible"/>
                                      </p:to>
                                    </p:set>
                                    <p:anim calcmode="lin" valueType="num">
                                      <p:cBhvr>
                                        <p:cTn id="7" dur="2000" fill="hold"/>
                                        <p:tgtEl>
                                          <p:spTgt spid="15367"/>
                                        </p:tgtEl>
                                        <p:attrNameLst>
                                          <p:attrName>ppt_w</p:attrName>
                                        </p:attrNameLst>
                                      </p:cBhvr>
                                      <p:tavLst>
                                        <p:tav tm="0">
                                          <p:val>
                                            <p:fltVal val="0"/>
                                          </p:val>
                                        </p:tav>
                                        <p:tav tm="100000">
                                          <p:val>
                                            <p:strVal val="#ppt_w"/>
                                          </p:val>
                                        </p:tav>
                                      </p:tavLst>
                                    </p:anim>
                                    <p:anim calcmode="lin" valueType="num">
                                      <p:cBhvr>
                                        <p:cTn id="8" dur="2000" fill="hold"/>
                                        <p:tgtEl>
                                          <p:spTgt spid="15367"/>
                                        </p:tgtEl>
                                        <p:attrNameLst>
                                          <p:attrName>ppt_h</p:attrName>
                                        </p:attrNameLst>
                                      </p:cBhvr>
                                      <p:tavLst>
                                        <p:tav tm="0">
                                          <p:val>
                                            <p:fltVal val="0"/>
                                          </p:val>
                                        </p:tav>
                                        <p:tav tm="100000">
                                          <p:val>
                                            <p:strVal val="#ppt_h"/>
                                          </p:val>
                                        </p:tav>
                                      </p:tavLst>
                                    </p:anim>
                                    <p:anim calcmode="lin" valueType="num">
                                      <p:cBhvr>
                                        <p:cTn id="9" dur="2000" fill="hold"/>
                                        <p:tgtEl>
                                          <p:spTgt spid="15367"/>
                                        </p:tgtEl>
                                        <p:attrNameLst>
                                          <p:attrName>style.rotation</p:attrName>
                                        </p:attrNameLst>
                                      </p:cBhvr>
                                      <p:tavLst>
                                        <p:tav tm="0">
                                          <p:val>
                                            <p:fltVal val="90"/>
                                          </p:val>
                                        </p:tav>
                                        <p:tav tm="100000">
                                          <p:val>
                                            <p:fltVal val="0"/>
                                          </p:val>
                                        </p:tav>
                                      </p:tavLst>
                                    </p:anim>
                                    <p:animEffect transition="in" filter="fade">
                                      <p:cBhvr>
                                        <p:cTn id="10" dur="2000"/>
                                        <p:tgtEl>
                                          <p:spTgt spid="15367"/>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9" presetClass="entr" presetSubtype="0" fill="hold" grpId="0" nodeType="clickEffect">
                                  <p:stCondLst>
                                    <p:cond delay="0"/>
                                  </p:stCondLst>
                                  <p:childTnLst>
                                    <p:set>
                                      <p:cBhvr>
                                        <p:cTn id="14" dur="1" fill="hold">
                                          <p:stCondLst>
                                            <p:cond delay="0"/>
                                          </p:stCondLst>
                                        </p:cTn>
                                        <p:tgtEl>
                                          <p:spTgt spid="15362"/>
                                        </p:tgtEl>
                                        <p:attrNameLst>
                                          <p:attrName>style.visibility</p:attrName>
                                        </p:attrNameLst>
                                      </p:cBhvr>
                                      <p:to>
                                        <p:strVal val="visible"/>
                                      </p:to>
                                    </p:set>
                                    <p:anim calcmode="lin" valueType="num">
                                      <p:cBhvr>
                                        <p:cTn id="15" dur="1000" fill="hold"/>
                                        <p:tgtEl>
                                          <p:spTgt spid="15362"/>
                                        </p:tgtEl>
                                        <p:attrNameLst>
                                          <p:attrName>ppt_x</p:attrName>
                                        </p:attrNameLst>
                                      </p:cBhvr>
                                      <p:tavLst>
                                        <p:tav tm="0">
                                          <p:val>
                                            <p:strVal val="#ppt_x-.2"/>
                                          </p:val>
                                        </p:tav>
                                        <p:tav tm="100000">
                                          <p:val>
                                            <p:strVal val="#ppt_x"/>
                                          </p:val>
                                        </p:tav>
                                      </p:tavLst>
                                    </p:anim>
                                    <p:anim calcmode="lin" valueType="num">
                                      <p:cBhvr>
                                        <p:cTn id="16" dur="1000" fill="hold"/>
                                        <p:tgtEl>
                                          <p:spTgt spid="15362"/>
                                        </p:tgtEl>
                                        <p:attrNameLst>
                                          <p:attrName>ppt_y</p:attrName>
                                        </p:attrNameLst>
                                      </p:cBhvr>
                                      <p:tavLst>
                                        <p:tav tm="0">
                                          <p:val>
                                            <p:strVal val="#ppt_y"/>
                                          </p:val>
                                        </p:tav>
                                        <p:tav tm="100000">
                                          <p:val>
                                            <p:strVal val="#ppt_y"/>
                                          </p:val>
                                        </p:tav>
                                      </p:tavLst>
                                    </p:anim>
                                    <p:animEffect transition="in" filter="wipe(right)" prLst="gradientSize: 0.1">
                                      <p:cBhvr>
                                        <p:cTn id="17" dur="1000"/>
                                        <p:tgtEl>
                                          <p:spTgt spid="1536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368"/>
                                        </p:tgtEl>
                                        <p:attrNameLst>
                                          <p:attrName>style.visibility</p:attrName>
                                        </p:attrNameLst>
                                      </p:cBhvr>
                                      <p:to>
                                        <p:strVal val="visible"/>
                                      </p:to>
                                    </p:set>
                                    <p:animEffect transition="in" filter="blinds(horizontal)">
                                      <p:cBhvr>
                                        <p:cTn id="22" dur="500"/>
                                        <p:tgtEl>
                                          <p:spTgt spid="153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P spid="15367" grpId="0"/>
      <p:bldP spid="15368"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14" name="WordArt 6"/>
          <p:cNvSpPr>
            <a:spLocks noChangeArrowheads="1" noChangeShapeType="1" noTextEdit="1"/>
          </p:cNvSpPr>
          <p:nvPr/>
        </p:nvSpPr>
        <p:spPr bwMode="auto">
          <a:xfrm>
            <a:off x="539750" y="1196975"/>
            <a:ext cx="4498975" cy="2460625"/>
          </a:xfrm>
          <a:prstGeom prst="rect">
            <a:avLst/>
          </a:prstGeom>
        </p:spPr>
        <p:txBody>
          <a:bodyPr wrap="none" fromWordArt="1">
            <a:prstTxWarp prst="textPlain">
              <a:avLst>
                <a:gd name="adj" fmla="val 50000"/>
              </a:avLst>
            </a:prstTxWarp>
          </a:bodyPr>
          <a:lstStyle/>
          <a:p>
            <a:pPr algn="ctr"/>
            <a:r>
              <a:rPr lang="zh-CN" altLang="en-US" sz="3600" b="1" kern="10">
                <a:ln w="9525">
                  <a:solidFill>
                    <a:srgbClr val="000000"/>
                  </a:solidFill>
                  <a:round/>
                </a:ln>
                <a:solidFill>
                  <a:srgbClr val="FFFFFF"/>
                </a:solidFill>
                <a:latin typeface="黑体"/>
                <a:ea typeface="黑体"/>
              </a:rPr>
              <a:t>人物</a:t>
            </a:r>
          </a:p>
        </p:txBody>
      </p:sp>
      <p:sp>
        <p:nvSpPr>
          <p:cNvPr id="43015" name="Rectangle 7"/>
          <p:cNvSpPr>
            <a:spLocks noChangeArrowheads="1"/>
          </p:cNvSpPr>
          <p:nvPr/>
        </p:nvSpPr>
        <p:spPr bwMode="auto">
          <a:xfrm>
            <a:off x="755650" y="620713"/>
            <a:ext cx="1614488" cy="3660775"/>
          </a:xfrm>
          <a:prstGeom prst="rect">
            <a:avLst/>
          </a:prstGeom>
          <a:noFill/>
          <a:ln w="9525">
            <a:noFill/>
            <a:miter lim="800000"/>
          </a:ln>
          <a:effectLst/>
        </p:spPr>
        <p:txBody>
          <a:bodyPr wrap="none" anchor="ctr">
            <a:spAutoFit/>
          </a:bodyPr>
          <a:lstStyle/>
          <a:p>
            <a:pPr>
              <a:lnSpc>
                <a:spcPct val="150000"/>
              </a:lnSpc>
            </a:pPr>
            <a:r>
              <a:rPr lang="zh-CN" altLang="en-US" sz="4800">
                <a:ea typeface="黑体" pitchFamily="49" charset="-122"/>
              </a:rPr>
              <a:t>翠翠</a:t>
            </a:r>
          </a:p>
          <a:p>
            <a:pPr>
              <a:lnSpc>
                <a:spcPct val="150000"/>
              </a:lnSpc>
            </a:pPr>
            <a:r>
              <a:rPr lang="zh-CN" altLang="en-US" sz="4800">
                <a:ea typeface="黑体" pitchFamily="49" charset="-122"/>
              </a:rPr>
              <a:t>祖父</a:t>
            </a:r>
          </a:p>
          <a:p>
            <a:pPr>
              <a:lnSpc>
                <a:spcPct val="150000"/>
              </a:lnSpc>
            </a:pPr>
            <a:r>
              <a:rPr lang="zh-CN" altLang="en-US" sz="4800">
                <a:ea typeface="黑体" pitchFamily="49" charset="-122"/>
              </a:rPr>
              <a:t>傩送</a:t>
            </a:r>
            <a:r>
              <a:rPr lang="zh-CN" altLang="en-US" sz="6000" b="1"/>
              <a:t> </a:t>
            </a:r>
          </a:p>
        </p:txBody>
      </p:sp>
      <p:sp>
        <p:nvSpPr>
          <p:cNvPr id="43016" name="Text Box 8"/>
          <p:cNvSpPr txBox="1">
            <a:spLocks noChangeArrowheads="1"/>
          </p:cNvSpPr>
          <p:nvPr/>
        </p:nvSpPr>
        <p:spPr bwMode="auto">
          <a:xfrm>
            <a:off x="3348038" y="2060575"/>
            <a:ext cx="4432300" cy="1006475"/>
          </a:xfrm>
          <a:prstGeom prst="rect">
            <a:avLst/>
          </a:prstGeom>
          <a:noFill/>
          <a:ln w="9525">
            <a:noFill/>
            <a:miter lim="800000"/>
          </a:ln>
          <a:effectLst/>
        </p:spPr>
        <p:txBody>
          <a:bodyPr wrap="none">
            <a:spAutoFit/>
          </a:bodyPr>
          <a:lstStyle/>
          <a:p>
            <a:r>
              <a:rPr lang="zh-CN" altLang="en-US" sz="6000" b="1"/>
              <a:t>爱</a:t>
            </a:r>
            <a:r>
              <a:rPr lang="en-US" altLang="zh-CN" sz="6000" b="1"/>
              <a:t>·</a:t>
            </a:r>
            <a:r>
              <a:rPr lang="zh-CN" altLang="en-US" sz="6000" b="1"/>
              <a:t>矛盾</a:t>
            </a:r>
            <a:r>
              <a:rPr lang="en-US" altLang="zh-CN" sz="6000" b="1"/>
              <a:t>·</a:t>
            </a:r>
            <a:r>
              <a:rPr lang="zh-CN" altLang="en-US" sz="6000" b="1"/>
              <a:t>孤寂</a:t>
            </a:r>
          </a:p>
        </p:txBody>
      </p:sp>
      <p:sp>
        <p:nvSpPr>
          <p:cNvPr id="43017" name="Rectangle 9"/>
          <p:cNvSpPr>
            <a:spLocks noChangeArrowheads="1"/>
          </p:cNvSpPr>
          <p:nvPr/>
        </p:nvSpPr>
        <p:spPr bwMode="auto">
          <a:xfrm>
            <a:off x="250825" y="4365625"/>
            <a:ext cx="8642350" cy="1758950"/>
          </a:xfrm>
          <a:prstGeom prst="rect">
            <a:avLst/>
          </a:prstGeom>
          <a:noFill/>
          <a:ln w="9525">
            <a:noFill/>
            <a:miter lim="800000"/>
          </a:ln>
          <a:effectLst/>
        </p:spPr>
        <p:txBody>
          <a:bodyPr anchor="ctr">
            <a:spAutoFit/>
          </a:bodyPr>
          <a:lstStyle/>
          <a:p>
            <a:pPr>
              <a:lnSpc>
                <a:spcPct val="130000"/>
              </a:lnSpc>
            </a:pPr>
            <a:r>
              <a:rPr lang="en-US" altLang="zh-CN" sz="2800" b="1">
                <a:ea typeface="楷体_GB2312" pitchFamily="49" charset="-122"/>
              </a:rPr>
              <a:t>       </a:t>
            </a:r>
            <a:r>
              <a:rPr lang="zh-CN" altLang="en-US" sz="2800" b="1">
                <a:ea typeface="楷体_GB2312" pitchFamily="49" charset="-122"/>
              </a:rPr>
              <a:t>作者通过一些生活的细节，在貌似不经意中，刻画出湘西人民的敦厚纯朴的品性，反映了乡村原始人性的美好境界，抒写了作者重造民族品德的理想。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43016"/>
                                        </p:tgtEl>
                                        <p:attrNameLst>
                                          <p:attrName>style.visibility</p:attrName>
                                        </p:attrNameLst>
                                      </p:cBhvr>
                                      <p:to>
                                        <p:strVal val="visible"/>
                                      </p:to>
                                    </p:set>
                                    <p:animEffect transition="in" filter="fade">
                                      <p:cBhvr>
                                        <p:cTn id="7" dur="2000"/>
                                        <p:tgtEl>
                                          <p:spTgt spid="43016"/>
                                        </p:tgtEl>
                                      </p:cBhvr>
                                    </p:animEffect>
                                    <p:anim calcmode="lin" valueType="num">
                                      <p:cBhvr>
                                        <p:cTn id="8" dur="2000" fill="hold"/>
                                        <p:tgtEl>
                                          <p:spTgt spid="43016"/>
                                        </p:tgtEl>
                                        <p:attrNameLst>
                                          <p:attrName>ppt_w</p:attrName>
                                        </p:attrNameLst>
                                      </p:cBhvr>
                                      <p:tavLst>
                                        <p:tav tm="0" fmla="#ppt_w*sin(2.5*pi*$)">
                                          <p:val>
                                            <p:fltVal val="0"/>
                                          </p:val>
                                        </p:tav>
                                        <p:tav tm="100000">
                                          <p:val>
                                            <p:fltVal val="1"/>
                                          </p:val>
                                        </p:tav>
                                      </p:tavLst>
                                    </p:anim>
                                    <p:anim calcmode="lin" valueType="num">
                                      <p:cBhvr>
                                        <p:cTn id="9" dur="2000" fill="hold"/>
                                        <p:tgtEl>
                                          <p:spTgt spid="43016"/>
                                        </p:tgtEl>
                                        <p:attrNameLst>
                                          <p:attrName>ppt_h</p:attrName>
                                        </p:attrNameLst>
                                      </p:cBhvr>
                                      <p:tavLst>
                                        <p:tav tm="0">
                                          <p:val>
                                            <p:strVal val="#ppt_h"/>
                                          </p:val>
                                        </p:tav>
                                        <p:tav tm="100000">
                                          <p:val>
                                            <p:strVal val="#ppt_h"/>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43017"/>
                                        </p:tgtEl>
                                        <p:attrNameLst>
                                          <p:attrName>style.visibility</p:attrName>
                                        </p:attrNameLst>
                                      </p:cBhvr>
                                      <p:to>
                                        <p:strVal val="visible"/>
                                      </p:to>
                                    </p:set>
                                    <p:anim calcmode="lin" valueType="num">
                                      <p:cBhvr>
                                        <p:cTn id="14" dur="1000" fill="hold"/>
                                        <p:tgtEl>
                                          <p:spTgt spid="43017"/>
                                        </p:tgtEl>
                                        <p:attrNameLst>
                                          <p:attrName>ppt_x</p:attrName>
                                        </p:attrNameLst>
                                      </p:cBhvr>
                                      <p:tavLst>
                                        <p:tav tm="0">
                                          <p:val>
                                            <p:strVal val="#ppt_x-.2"/>
                                          </p:val>
                                        </p:tav>
                                        <p:tav tm="100000">
                                          <p:val>
                                            <p:strVal val="#ppt_x"/>
                                          </p:val>
                                        </p:tav>
                                      </p:tavLst>
                                    </p:anim>
                                    <p:anim calcmode="lin" valueType="num">
                                      <p:cBhvr>
                                        <p:cTn id="15" dur="1000" fill="hold"/>
                                        <p:tgtEl>
                                          <p:spTgt spid="4301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30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6" grpId="0"/>
      <p:bldP spid="43017"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8" name="Text Box 2"/>
          <p:cNvSpPr txBox="1">
            <a:spLocks noChangeArrowheads="1"/>
          </p:cNvSpPr>
          <p:nvPr/>
        </p:nvSpPr>
        <p:spPr bwMode="auto">
          <a:xfrm>
            <a:off x="228600" y="228600"/>
            <a:ext cx="2590800" cy="457200"/>
          </a:xfrm>
          <a:prstGeom prst="rect">
            <a:avLst/>
          </a:prstGeom>
          <a:noFill/>
          <a:ln w="9525">
            <a:noFill/>
            <a:miter lim="800000"/>
          </a:ln>
        </p:spPr>
        <p:txBody>
          <a:bodyPr>
            <a:spAutoFit/>
          </a:bodyPr>
          <a:lstStyle/>
          <a:p>
            <a:pPr>
              <a:spcBef>
                <a:spcPct val="50000"/>
              </a:spcBef>
            </a:pPr>
            <a:endParaRPr kumimoji="1" lang="zh-CN" altLang="zh-CN" sz="2400">
              <a:latin typeface="Verdana" pitchFamily="34" charset="0"/>
            </a:endParaRPr>
          </a:p>
        </p:txBody>
      </p:sp>
      <p:sp>
        <p:nvSpPr>
          <p:cNvPr id="34819" name="Text Box 3"/>
          <p:cNvSpPr txBox="1">
            <a:spLocks noChangeArrowheads="1"/>
          </p:cNvSpPr>
          <p:nvPr/>
        </p:nvSpPr>
        <p:spPr bwMode="auto">
          <a:xfrm>
            <a:off x="755650" y="404813"/>
            <a:ext cx="6629400" cy="701675"/>
          </a:xfrm>
          <a:prstGeom prst="rect">
            <a:avLst/>
          </a:prstGeom>
          <a:noFill/>
          <a:ln w="9525">
            <a:noFill/>
            <a:miter lim="800000"/>
          </a:ln>
          <a:effectLst/>
        </p:spPr>
        <p:txBody>
          <a:bodyPr>
            <a:spAutoFit/>
          </a:bodyPr>
          <a:lstStyle/>
          <a:p>
            <a:pPr>
              <a:spcBef>
                <a:spcPct val="50000"/>
              </a:spcBef>
              <a:defRPr/>
            </a:pPr>
            <a:r>
              <a:rPr kumimoji="1" lang="zh-CN" altLang="en-US" sz="4000">
                <a:solidFill>
                  <a:srgbClr val="C00000"/>
                </a:solidFill>
                <a:effectLst>
                  <a:outerShdw blurRad="38100" dist="38100" dir="2700000" algn="tl">
                    <a:srgbClr val="C0C0C0"/>
                  </a:outerShdw>
                </a:effectLst>
                <a:latin typeface="黑体" pitchFamily="2" charset="-122"/>
                <a:ea typeface="黑体" pitchFamily="2" charset="-122"/>
              </a:rPr>
              <a:t>湘西之美： 纯朴的人性美</a:t>
            </a:r>
          </a:p>
        </p:txBody>
      </p:sp>
      <p:sp>
        <p:nvSpPr>
          <p:cNvPr id="34820" name="Text Box 4"/>
          <p:cNvSpPr txBox="1">
            <a:spLocks noChangeArrowheads="1"/>
          </p:cNvSpPr>
          <p:nvPr/>
        </p:nvSpPr>
        <p:spPr bwMode="auto">
          <a:xfrm>
            <a:off x="0" y="1624013"/>
            <a:ext cx="9144000" cy="3632200"/>
          </a:xfrm>
          <a:prstGeom prst="rect">
            <a:avLst/>
          </a:prstGeom>
          <a:noFill/>
          <a:ln w="9525">
            <a:noFill/>
            <a:miter lim="800000"/>
          </a:ln>
          <a:effectLst/>
        </p:spPr>
        <p:txBody>
          <a:bodyPr>
            <a:spAutoFit/>
          </a:bodyPr>
          <a:lstStyle/>
          <a:p>
            <a:pPr>
              <a:spcBef>
                <a:spcPct val="50000"/>
              </a:spcBef>
              <a:defRPr/>
            </a:pPr>
            <a:r>
              <a:rPr kumimoji="1" lang="en-US" altLang="zh-CN" sz="3600" b="1">
                <a:solidFill>
                  <a:srgbClr val="CC9900"/>
                </a:solidFill>
                <a:effectLst>
                  <a:outerShdw blurRad="38100" dist="38100" dir="2700000" algn="tl">
                    <a:srgbClr val="C0C0C0"/>
                  </a:outerShdw>
                </a:effectLst>
                <a:latin typeface="Verdana" pitchFamily="34" charset="0"/>
              </a:rPr>
              <a:t>     </a:t>
            </a:r>
            <a:r>
              <a:rPr kumimoji="1" lang="zh-CN" altLang="en-US" sz="2800">
                <a:latin typeface="黑体" pitchFamily="2" charset="-122"/>
                <a:ea typeface="黑体" pitchFamily="2" charset="-122"/>
              </a:rPr>
              <a:t>作者描写的湘西，自然风光秀丽、民风纯朴，人们不讲等级，不谈功利，人与人之间真诚相待，相互友爱。</a:t>
            </a:r>
          </a:p>
          <a:p>
            <a:pPr>
              <a:spcBef>
                <a:spcPct val="50000"/>
              </a:spcBef>
              <a:defRPr/>
            </a:pPr>
            <a:r>
              <a:rPr kumimoji="1" lang="zh-CN" altLang="en-US" sz="2800">
                <a:latin typeface="黑体" pitchFamily="2" charset="-122"/>
                <a:ea typeface="黑体" pitchFamily="2" charset="-122"/>
              </a:rPr>
              <a:t>    外公与孙女的爱、翠翠对傩送纯真的爱、天保兄弟对翠翠真挚的爱以及兄弟间诚挚的手足之爱。这些都代表着未受污染的农业文明的传统美德。</a:t>
            </a:r>
          </a:p>
          <a:p>
            <a:pPr>
              <a:spcBef>
                <a:spcPct val="50000"/>
              </a:spcBef>
              <a:defRPr/>
            </a:pPr>
            <a:r>
              <a:rPr kumimoji="1" lang="zh-CN" altLang="en-US" sz="2800">
                <a:latin typeface="黑体" pitchFamily="2" charset="-122"/>
                <a:ea typeface="黑体" pitchFamily="2" charset="-122"/>
              </a:rPr>
              <a:t>    作者极力状写湘西自然之明净，也是为了状写湘西人的心灵之明净。</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4818"/>
                                        </p:tgtEl>
                                        <p:attrNameLst>
                                          <p:attrName>style.visibility</p:attrName>
                                        </p:attrNameLst>
                                      </p:cBhvr>
                                      <p:to>
                                        <p:strVal val="visible"/>
                                      </p:to>
                                    </p:set>
                                    <p:anim calcmode="lin" valueType="num">
                                      <p:cBhvr additive="base">
                                        <p:cTn id="7" dur="500" fill="hold"/>
                                        <p:tgtEl>
                                          <p:spTgt spid="34818"/>
                                        </p:tgtEl>
                                        <p:attrNameLst>
                                          <p:attrName>ppt_x</p:attrName>
                                        </p:attrNameLst>
                                      </p:cBhvr>
                                      <p:tavLst>
                                        <p:tav tm="0">
                                          <p:val>
                                            <p:strVal val="0-#ppt_w/2"/>
                                          </p:val>
                                        </p:tav>
                                        <p:tav tm="100000">
                                          <p:val>
                                            <p:strVal val="#ppt_x"/>
                                          </p:val>
                                        </p:tav>
                                      </p:tavLst>
                                    </p:anim>
                                    <p:anim calcmode="lin" valueType="num">
                                      <p:cBhvr additive="base">
                                        <p:cTn id="8" dur="500" fill="hold"/>
                                        <p:tgtEl>
                                          <p:spTgt spid="3481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4819"/>
                                        </p:tgtEl>
                                        <p:attrNameLst>
                                          <p:attrName>style.visibility</p:attrName>
                                        </p:attrNameLst>
                                      </p:cBhvr>
                                      <p:to>
                                        <p:strVal val="visible"/>
                                      </p:to>
                                    </p:set>
                                    <p:anim calcmode="lin" valueType="num">
                                      <p:cBhvr additive="base">
                                        <p:cTn id="13" dur="500" fill="hold"/>
                                        <p:tgtEl>
                                          <p:spTgt spid="34819"/>
                                        </p:tgtEl>
                                        <p:attrNameLst>
                                          <p:attrName>ppt_x</p:attrName>
                                        </p:attrNameLst>
                                      </p:cBhvr>
                                      <p:tavLst>
                                        <p:tav tm="0">
                                          <p:val>
                                            <p:strVal val="0-#ppt_w/2"/>
                                          </p:val>
                                        </p:tav>
                                        <p:tav tm="100000">
                                          <p:val>
                                            <p:strVal val="#ppt_x"/>
                                          </p:val>
                                        </p:tav>
                                      </p:tavLst>
                                    </p:anim>
                                    <p:anim calcmode="lin" valueType="num">
                                      <p:cBhvr additive="base">
                                        <p:cTn id="14" dur="500" fill="hold"/>
                                        <p:tgtEl>
                                          <p:spTgt spid="34819"/>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4820"/>
                                        </p:tgtEl>
                                        <p:attrNameLst>
                                          <p:attrName>style.visibility</p:attrName>
                                        </p:attrNameLst>
                                      </p:cBhvr>
                                      <p:to>
                                        <p:strVal val="visible"/>
                                      </p:to>
                                    </p:set>
                                    <p:anim calcmode="lin" valueType="num">
                                      <p:cBhvr additive="base">
                                        <p:cTn id="19" dur="500" fill="hold"/>
                                        <p:tgtEl>
                                          <p:spTgt spid="34820"/>
                                        </p:tgtEl>
                                        <p:attrNameLst>
                                          <p:attrName>ppt_x</p:attrName>
                                        </p:attrNameLst>
                                      </p:cBhvr>
                                      <p:tavLst>
                                        <p:tav tm="0">
                                          <p:val>
                                            <p:strVal val="0-#ppt_w/2"/>
                                          </p:val>
                                        </p:tav>
                                        <p:tav tm="100000">
                                          <p:val>
                                            <p:strVal val="#ppt_x"/>
                                          </p:val>
                                        </p:tav>
                                      </p:tavLst>
                                    </p:anim>
                                    <p:anim calcmode="lin" valueType="num">
                                      <p:cBhvr additive="base">
                                        <p:cTn id="20" dur="500" fill="hold"/>
                                        <p:tgtEl>
                                          <p:spTgt spid="348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p:bldP spid="34819" grpId="0"/>
      <p:bldP spid="34820"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2" name="Text Box 2"/>
          <p:cNvSpPr txBox="1">
            <a:spLocks noChangeArrowheads="1"/>
          </p:cNvSpPr>
          <p:nvPr/>
        </p:nvSpPr>
        <p:spPr bwMode="auto">
          <a:xfrm>
            <a:off x="0" y="0"/>
            <a:ext cx="8893175" cy="2528888"/>
          </a:xfrm>
          <a:prstGeom prst="rect">
            <a:avLst/>
          </a:prstGeom>
          <a:noFill/>
          <a:ln w="9525">
            <a:noFill/>
            <a:miter lim="800000"/>
          </a:ln>
        </p:spPr>
        <p:txBody>
          <a:bodyPr>
            <a:spAutoFit/>
          </a:bodyPr>
          <a:lstStyle/>
          <a:p>
            <a:pPr>
              <a:spcBef>
                <a:spcPct val="50000"/>
              </a:spcBef>
            </a:pPr>
            <a:r>
              <a:rPr lang="zh-CN" altLang="en-US" sz="3200" b="1">
                <a:latin typeface="Tahoma" pitchFamily="34" charset="0"/>
                <a:ea typeface="仿宋_GB2312" pitchFamily="49" charset="-122"/>
              </a:rPr>
              <a:t>　　</a:t>
            </a:r>
            <a:r>
              <a:rPr lang="zh-CN" altLang="en-US" sz="3200">
                <a:latin typeface="Tahoma" pitchFamily="34" charset="0"/>
                <a:ea typeface="黑体" pitchFamily="49" charset="-122"/>
              </a:rPr>
              <a:t>作者认为：</a:t>
            </a:r>
            <a:r>
              <a:rPr lang="zh-CN" altLang="en-US" sz="3200">
                <a:solidFill>
                  <a:schemeClr val="tx2"/>
                </a:solidFill>
                <a:latin typeface="Tahoma" pitchFamily="34" charset="0"/>
                <a:ea typeface="黑体" pitchFamily="49" charset="-122"/>
              </a:rPr>
              <a:t>不管是故事还是人生，一切都应当</a:t>
            </a:r>
            <a:r>
              <a:rPr lang="zh-CN" altLang="en-US" sz="3200">
                <a:solidFill>
                  <a:srgbClr val="FF0000"/>
                </a:solidFill>
                <a:latin typeface="Tahoma" pitchFamily="34" charset="0"/>
                <a:ea typeface="黑体" pitchFamily="49" charset="-122"/>
              </a:rPr>
              <a:t>美</a:t>
            </a:r>
            <a:r>
              <a:rPr lang="zh-CN" altLang="en-US" sz="3200">
                <a:solidFill>
                  <a:schemeClr val="tx2"/>
                </a:solidFill>
                <a:latin typeface="Tahoma" pitchFamily="34" charset="0"/>
                <a:ea typeface="黑体" pitchFamily="49" charset="-122"/>
              </a:rPr>
              <a:t>一点，丑的东西虽不全都是罪恶，总不能使人愉快，也无从令人由痛苦见出生命的庄严，产生那个高尚情操。</a:t>
            </a:r>
            <a:r>
              <a:rPr lang="zh-CN" altLang="en-US" sz="3200">
                <a:solidFill>
                  <a:srgbClr val="FF0000"/>
                </a:solidFill>
                <a:latin typeface="Tahoma" pitchFamily="34" charset="0"/>
                <a:ea typeface="黑体" pitchFamily="49" charset="-122"/>
              </a:rPr>
              <a:t>谈谈文中除了写人性美之外</a:t>
            </a:r>
            <a:r>
              <a:rPr lang="en-US" altLang="zh-CN" sz="3200">
                <a:solidFill>
                  <a:srgbClr val="FF0000"/>
                </a:solidFill>
                <a:latin typeface="Tahoma" pitchFamily="34" charset="0"/>
                <a:ea typeface="黑体" pitchFamily="49" charset="-122"/>
              </a:rPr>
              <a:t>,</a:t>
            </a:r>
            <a:r>
              <a:rPr lang="zh-CN" altLang="en-US" sz="3200">
                <a:solidFill>
                  <a:srgbClr val="FF0000"/>
                </a:solidFill>
                <a:latin typeface="Tahoma" pitchFamily="34" charset="0"/>
                <a:ea typeface="黑体" pitchFamily="49" charset="-122"/>
              </a:rPr>
              <a:t>还写了哪些美</a:t>
            </a:r>
            <a:r>
              <a:rPr lang="zh-CN" altLang="en-US" sz="3200">
                <a:latin typeface="Tahoma" pitchFamily="34" charset="0"/>
                <a:ea typeface="黑体" pitchFamily="49" charset="-122"/>
              </a:rPr>
              <a:t>。</a:t>
            </a:r>
          </a:p>
        </p:txBody>
      </p:sp>
      <p:sp>
        <p:nvSpPr>
          <p:cNvPr id="35843" name="Rectangle 3"/>
          <p:cNvSpPr>
            <a:spLocks noChangeArrowheads="1"/>
          </p:cNvSpPr>
          <p:nvPr/>
        </p:nvSpPr>
        <p:spPr bwMode="auto">
          <a:xfrm>
            <a:off x="2411413" y="3351213"/>
            <a:ext cx="4464050" cy="3506787"/>
          </a:xfrm>
          <a:prstGeom prst="rect">
            <a:avLst/>
          </a:prstGeom>
          <a:noFill/>
          <a:ln w="9525">
            <a:noFill/>
            <a:miter lim="800000"/>
          </a:ln>
        </p:spPr>
        <p:txBody>
          <a:bodyPr>
            <a:spAutoFit/>
          </a:bodyPr>
          <a:lstStyle/>
          <a:p>
            <a:pPr>
              <a:spcBef>
                <a:spcPct val="50000"/>
              </a:spcBef>
            </a:pPr>
            <a:r>
              <a:rPr lang="zh-CN" altLang="en-US" sz="3200">
                <a:latin typeface="Tahoma" pitchFamily="34" charset="0"/>
                <a:ea typeface="黑体" pitchFamily="49" charset="-122"/>
              </a:rPr>
              <a:t>湘西的青山绿水。</a:t>
            </a:r>
          </a:p>
          <a:p>
            <a:pPr>
              <a:spcBef>
                <a:spcPct val="50000"/>
              </a:spcBef>
            </a:pPr>
            <a:r>
              <a:rPr lang="zh-CN" altLang="en-US" sz="3200">
                <a:latin typeface="Tahoma" pitchFamily="34" charset="0"/>
                <a:ea typeface="黑体" pitchFamily="49" charset="-122"/>
              </a:rPr>
              <a:t>边民纯朴的风情。</a:t>
            </a:r>
          </a:p>
          <a:p>
            <a:pPr>
              <a:spcBef>
                <a:spcPct val="50000"/>
              </a:spcBef>
            </a:pPr>
            <a:r>
              <a:rPr lang="zh-CN" altLang="en-US" sz="3200">
                <a:latin typeface="Tahoma" pitchFamily="34" charset="0"/>
                <a:ea typeface="黑体" pitchFamily="49" charset="-122"/>
              </a:rPr>
              <a:t>祖孙相依为命的亲情。</a:t>
            </a:r>
          </a:p>
          <a:p>
            <a:pPr>
              <a:spcBef>
                <a:spcPct val="50000"/>
              </a:spcBef>
            </a:pPr>
            <a:r>
              <a:rPr lang="zh-CN" altLang="en-US" sz="3200">
                <a:latin typeface="Tahoma" pitchFamily="34" charset="0"/>
                <a:ea typeface="黑体" pitchFamily="49" charset="-122"/>
              </a:rPr>
              <a:t>翠翠纯真的初恋之情。</a:t>
            </a:r>
          </a:p>
          <a:p>
            <a:pPr>
              <a:spcBef>
                <a:spcPct val="50000"/>
              </a:spcBef>
            </a:pPr>
            <a:r>
              <a:rPr lang="zh-CN" altLang="en-US" sz="3200">
                <a:latin typeface="Tahoma" pitchFamily="34" charset="0"/>
                <a:ea typeface="黑体" pitchFamily="49" charset="-122"/>
              </a:rPr>
              <a:t>兄弟间诚挚的手足之情</a:t>
            </a:r>
          </a:p>
        </p:txBody>
      </p:sp>
      <p:sp>
        <p:nvSpPr>
          <p:cNvPr id="35844" name="Text Box 4"/>
          <p:cNvSpPr txBox="1">
            <a:spLocks noChangeArrowheads="1"/>
          </p:cNvSpPr>
          <p:nvPr/>
        </p:nvSpPr>
        <p:spPr bwMode="auto">
          <a:xfrm>
            <a:off x="827088" y="2708275"/>
            <a:ext cx="6096000" cy="579438"/>
          </a:xfrm>
          <a:prstGeom prst="rect">
            <a:avLst/>
          </a:prstGeom>
          <a:noFill/>
          <a:ln w="9525">
            <a:noFill/>
            <a:miter lim="800000"/>
          </a:ln>
        </p:spPr>
        <p:txBody>
          <a:bodyPr>
            <a:spAutoFit/>
          </a:bodyPr>
          <a:lstStyle/>
          <a:p>
            <a:pPr>
              <a:spcBef>
                <a:spcPct val="50000"/>
              </a:spcBef>
            </a:pPr>
            <a:r>
              <a:rPr lang="zh-CN" altLang="en-US" sz="3200" b="1">
                <a:solidFill>
                  <a:srgbClr val="FF0000"/>
                </a:solidFill>
                <a:latin typeface="Tahoma" pitchFamily="34" charset="0"/>
                <a:ea typeface="黑体" pitchFamily="49" charset="-122"/>
              </a:rPr>
              <a:t>文中还写了这些美：</a:t>
            </a:r>
          </a:p>
        </p:txBody>
      </p:sp>
      <p:sp>
        <p:nvSpPr>
          <p:cNvPr id="35845" name="AutoShape 5"/>
          <p:cNvSpPr/>
          <p:nvPr/>
        </p:nvSpPr>
        <p:spPr bwMode="auto">
          <a:xfrm>
            <a:off x="1619250" y="3640138"/>
            <a:ext cx="735013" cy="3217862"/>
          </a:xfrm>
          <a:prstGeom prst="leftBrace">
            <a:avLst>
              <a:gd name="adj1" fmla="val 36483"/>
              <a:gd name="adj2" fmla="val 50000"/>
            </a:avLst>
          </a:prstGeom>
          <a:noFill/>
          <a:ln w="38100">
            <a:solidFill>
              <a:srgbClr val="0000FF"/>
            </a:solidFill>
            <a:round/>
          </a:ln>
        </p:spPr>
        <p:txBody>
          <a:bodyPr wrap="none" anchor="ctr"/>
          <a:lstStyle/>
          <a:p>
            <a:endParaRPr kumimoji="1" lang="zh-CN" altLang="zh-CN" sz="2400">
              <a:latin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anim calcmode="lin" valueType="num">
                                      <p:cBhvr additive="base">
                                        <p:cTn id="7" dur="500" fill="hold"/>
                                        <p:tgtEl>
                                          <p:spTgt spid="35842"/>
                                        </p:tgtEl>
                                        <p:attrNameLst>
                                          <p:attrName>ppt_x</p:attrName>
                                        </p:attrNameLst>
                                      </p:cBhvr>
                                      <p:tavLst>
                                        <p:tav tm="0">
                                          <p:val>
                                            <p:strVal val="0-#ppt_w/2"/>
                                          </p:val>
                                        </p:tav>
                                        <p:tav tm="100000">
                                          <p:val>
                                            <p:strVal val="#ppt_x"/>
                                          </p:val>
                                        </p:tav>
                                      </p:tavLst>
                                    </p:anim>
                                    <p:anim calcmode="lin" valueType="num">
                                      <p:cBhvr additive="base">
                                        <p:cTn id="8" dur="500" fill="hold"/>
                                        <p:tgtEl>
                                          <p:spTgt spid="35842"/>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5844"/>
                                        </p:tgtEl>
                                        <p:attrNameLst>
                                          <p:attrName>style.visibility</p:attrName>
                                        </p:attrNameLst>
                                      </p:cBhvr>
                                      <p:to>
                                        <p:strVal val="visible"/>
                                      </p:to>
                                    </p:set>
                                    <p:anim calcmode="lin" valueType="num">
                                      <p:cBhvr additive="base">
                                        <p:cTn id="13" dur="500" fill="hold"/>
                                        <p:tgtEl>
                                          <p:spTgt spid="35844"/>
                                        </p:tgtEl>
                                        <p:attrNameLst>
                                          <p:attrName>ppt_x</p:attrName>
                                        </p:attrNameLst>
                                      </p:cBhvr>
                                      <p:tavLst>
                                        <p:tav tm="0">
                                          <p:val>
                                            <p:strVal val="0-#ppt_w/2"/>
                                          </p:val>
                                        </p:tav>
                                        <p:tav tm="100000">
                                          <p:val>
                                            <p:strVal val="#ppt_x"/>
                                          </p:val>
                                        </p:tav>
                                      </p:tavLst>
                                    </p:anim>
                                    <p:anim calcmode="lin" valueType="num">
                                      <p:cBhvr additive="base">
                                        <p:cTn id="14" dur="500" fill="hold"/>
                                        <p:tgtEl>
                                          <p:spTgt spid="35844"/>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5845"/>
                                        </p:tgtEl>
                                        <p:attrNameLst>
                                          <p:attrName>style.visibility</p:attrName>
                                        </p:attrNameLst>
                                      </p:cBhvr>
                                      <p:to>
                                        <p:strVal val="visible"/>
                                      </p:to>
                                    </p:set>
                                    <p:anim calcmode="lin" valueType="num">
                                      <p:cBhvr additive="base">
                                        <p:cTn id="19" dur="500" fill="hold"/>
                                        <p:tgtEl>
                                          <p:spTgt spid="35845"/>
                                        </p:tgtEl>
                                        <p:attrNameLst>
                                          <p:attrName>ppt_x</p:attrName>
                                        </p:attrNameLst>
                                      </p:cBhvr>
                                      <p:tavLst>
                                        <p:tav tm="0">
                                          <p:val>
                                            <p:strVal val="0-#ppt_w/2"/>
                                          </p:val>
                                        </p:tav>
                                        <p:tav tm="100000">
                                          <p:val>
                                            <p:strVal val="#ppt_x"/>
                                          </p:val>
                                        </p:tav>
                                      </p:tavLst>
                                    </p:anim>
                                    <p:anim calcmode="lin" valueType="num">
                                      <p:cBhvr additive="base">
                                        <p:cTn id="20" dur="500" fill="hold"/>
                                        <p:tgtEl>
                                          <p:spTgt spid="3584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5843"/>
                                        </p:tgtEl>
                                        <p:attrNameLst>
                                          <p:attrName>style.visibility</p:attrName>
                                        </p:attrNameLst>
                                      </p:cBhvr>
                                      <p:to>
                                        <p:strVal val="visible"/>
                                      </p:to>
                                    </p:set>
                                    <p:anim calcmode="lin" valueType="num">
                                      <p:cBhvr additive="base">
                                        <p:cTn id="25" dur="500" fill="hold"/>
                                        <p:tgtEl>
                                          <p:spTgt spid="35843"/>
                                        </p:tgtEl>
                                        <p:attrNameLst>
                                          <p:attrName>ppt_x</p:attrName>
                                        </p:attrNameLst>
                                      </p:cBhvr>
                                      <p:tavLst>
                                        <p:tav tm="0">
                                          <p:val>
                                            <p:strVal val="0-#ppt_w/2"/>
                                          </p:val>
                                        </p:tav>
                                        <p:tav tm="100000">
                                          <p:val>
                                            <p:strVal val="#ppt_x"/>
                                          </p:val>
                                        </p:tav>
                                      </p:tavLst>
                                    </p:anim>
                                    <p:anim calcmode="lin" valueType="num">
                                      <p:cBhvr additive="base">
                                        <p:cTn id="26" dur="500" fill="hold"/>
                                        <p:tgtEl>
                                          <p:spTgt spid="358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P spid="35843" grpId="0"/>
      <p:bldP spid="35844" grpId="0"/>
      <p:bldP spid="35845"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5540" name="WordArt 4" descr="白色大理石"/>
          <p:cNvSpPr>
            <a:spLocks noChangeArrowheads="1" noChangeShapeType="1" noTextEdit="1"/>
          </p:cNvSpPr>
          <p:nvPr/>
        </p:nvSpPr>
        <p:spPr bwMode="auto">
          <a:xfrm>
            <a:off x="1042988" y="1484313"/>
            <a:ext cx="2952750" cy="3889375"/>
          </a:xfrm>
          <a:prstGeom prst="rect">
            <a:avLst/>
          </a:prstGeom>
        </p:spPr>
        <p:txBody>
          <a:bodyPr wrap="none" fromWordArt="1">
            <a:prstTxWarp prst="textPlain">
              <a:avLst>
                <a:gd name="adj" fmla="val 50000"/>
              </a:avLst>
            </a:prstTxWarp>
            <a:scene3d>
              <a:camera prst="legacyObliqueRight"/>
              <a:lightRig rig="legacyHarsh3" dir="t"/>
            </a:scene3d>
            <a:sp3d extrusionH="100000" prstMaterial="legacyMatte">
              <a:extrusionClr>
                <a:srgbClr val="663300"/>
              </a:extrusionClr>
            </a:sp3d>
          </a:bodyPr>
          <a:lstStyle/>
          <a:p>
            <a:pPr algn="ctr"/>
            <a:r>
              <a:rPr lang="zh-CN" altLang="en-US" sz="3600" b="1" kern="10">
                <a:ln w="9525">
                  <a:round/>
                </a:ln>
                <a:blipFill dpi="0" rotWithShape="0">
                  <a:blip r:embed="rId2"/>
                  <a:tile tx="0" ty="0" sx="100000" sy="100000" flip="none" algn="tl"/>
                </a:blipFill>
                <a:latin typeface="黑体"/>
                <a:ea typeface="黑体"/>
              </a:rPr>
              <a:t>美</a:t>
            </a:r>
          </a:p>
        </p:txBody>
      </p:sp>
      <p:sp>
        <p:nvSpPr>
          <p:cNvPr id="65541" name="Rectangle 5"/>
          <p:cNvSpPr>
            <a:spLocks noChangeArrowheads="1"/>
          </p:cNvSpPr>
          <p:nvPr/>
        </p:nvSpPr>
        <p:spPr bwMode="auto">
          <a:xfrm>
            <a:off x="4211638" y="1773238"/>
            <a:ext cx="1612900" cy="3406775"/>
          </a:xfrm>
          <a:prstGeom prst="rect">
            <a:avLst/>
          </a:prstGeom>
          <a:noFill/>
          <a:ln w="9525">
            <a:noFill/>
            <a:miter lim="800000"/>
          </a:ln>
          <a:effectLst/>
        </p:spPr>
        <p:txBody>
          <a:bodyPr wrap="none" anchor="ctr">
            <a:spAutoFit/>
          </a:bodyPr>
          <a:lstStyle/>
          <a:p>
            <a:pPr>
              <a:lnSpc>
                <a:spcPct val="170000"/>
              </a:lnSpc>
            </a:pPr>
            <a:r>
              <a:rPr lang="zh-CN" altLang="en-US" sz="3200" b="1">
                <a:latin typeface="黑体" pitchFamily="49" charset="-122"/>
                <a:ea typeface="黑体" pitchFamily="49" charset="-122"/>
              </a:rPr>
              <a:t>风景美</a:t>
            </a:r>
          </a:p>
          <a:p>
            <a:pPr>
              <a:lnSpc>
                <a:spcPct val="170000"/>
              </a:lnSpc>
            </a:pPr>
            <a:r>
              <a:rPr lang="zh-CN" altLang="en-US" sz="3200" b="1">
                <a:latin typeface="黑体" pitchFamily="49" charset="-122"/>
                <a:ea typeface="黑体" pitchFamily="49" charset="-122"/>
              </a:rPr>
              <a:t>风俗美</a:t>
            </a:r>
          </a:p>
          <a:p>
            <a:pPr>
              <a:lnSpc>
                <a:spcPct val="170000"/>
              </a:lnSpc>
            </a:pPr>
            <a:r>
              <a:rPr lang="zh-CN" altLang="en-US" sz="3200" b="1">
                <a:latin typeface="黑体" pitchFamily="49" charset="-122"/>
                <a:ea typeface="黑体" pitchFamily="49" charset="-122"/>
              </a:rPr>
              <a:t>人性美</a:t>
            </a:r>
          </a:p>
          <a:p>
            <a:pPr>
              <a:lnSpc>
                <a:spcPct val="170000"/>
              </a:lnSpc>
            </a:pPr>
            <a:r>
              <a:rPr lang="zh-CN" altLang="en-US" sz="3200" b="1">
                <a:latin typeface="黑体" pitchFamily="49" charset="-122"/>
                <a:ea typeface="黑体" pitchFamily="49" charset="-122"/>
              </a:rPr>
              <a:t>人情美 </a:t>
            </a:r>
          </a:p>
        </p:txBody>
      </p:sp>
      <p:sp>
        <p:nvSpPr>
          <p:cNvPr id="65542" name="Rectangle 6"/>
          <p:cNvSpPr>
            <a:spLocks noChangeArrowheads="1"/>
          </p:cNvSpPr>
          <p:nvPr/>
        </p:nvSpPr>
        <p:spPr bwMode="auto">
          <a:xfrm>
            <a:off x="190500" y="5734050"/>
            <a:ext cx="8953500" cy="579438"/>
          </a:xfrm>
          <a:prstGeom prst="rect">
            <a:avLst/>
          </a:prstGeom>
          <a:noFill/>
          <a:ln w="9525">
            <a:noFill/>
            <a:miter lim="800000"/>
          </a:ln>
          <a:effectLst/>
        </p:spPr>
        <p:txBody>
          <a:bodyPr wrap="none" anchor="ctr">
            <a:spAutoFit/>
          </a:bodyPr>
          <a:lstStyle/>
          <a:p>
            <a:r>
              <a:rPr lang="zh-CN" altLang="en-US" sz="3200" b="1">
                <a:latin typeface="黑体" pitchFamily="49" charset="-122"/>
                <a:ea typeface="黑体" pitchFamily="49" charset="-122"/>
              </a:rPr>
              <a:t>由此组成了一篇美丽的文字</a:t>
            </a:r>
            <a:r>
              <a:rPr lang="en-US" altLang="zh-CN" sz="3200" b="1">
                <a:latin typeface="Arial"/>
                <a:ea typeface="黑体" pitchFamily="49" charset="-122"/>
              </a:rPr>
              <a:t>——</a:t>
            </a:r>
            <a:r>
              <a:rPr lang="zh-CN" altLang="en-US" sz="3200" b="1">
                <a:latin typeface="黑体" pitchFamily="49" charset="-122"/>
                <a:ea typeface="黑体" pitchFamily="49" charset="-122"/>
              </a:rPr>
              <a:t>那就是</a:t>
            </a:r>
            <a:r>
              <a:rPr lang="en-US" altLang="zh-CN" sz="3200" b="1">
                <a:latin typeface="黑体" pitchFamily="49" charset="-122"/>
                <a:ea typeface="黑体" pitchFamily="49" charset="-122"/>
              </a:rPr>
              <a:t>《</a:t>
            </a:r>
            <a:r>
              <a:rPr lang="zh-CN" altLang="en-US" sz="3200" b="1">
                <a:latin typeface="黑体" pitchFamily="49" charset="-122"/>
                <a:ea typeface="黑体" pitchFamily="49" charset="-122"/>
              </a:rPr>
              <a:t>边城</a:t>
            </a:r>
            <a:r>
              <a:rPr lang="en-US" altLang="zh-CN" sz="3200" b="1">
                <a:latin typeface="黑体" pitchFamily="49" charset="-122"/>
                <a:ea typeface="黑体" pitchFamily="49" charset="-122"/>
              </a:rPr>
              <a:t>》 </a:t>
            </a:r>
          </a:p>
        </p:txBody>
      </p:sp>
      <p:pic>
        <p:nvPicPr>
          <p:cNvPr id="65543" name="Picture 7" descr="1"/>
          <p:cNvPicPr>
            <a:picLocks noChangeAspect="1" noChangeArrowheads="1"/>
          </p:cNvPicPr>
          <p:nvPr/>
        </p:nvPicPr>
        <p:blipFill>
          <a:blip r:embed="rId3"/>
          <a:stretch>
            <a:fillRect/>
          </a:stretch>
        </p:blipFill>
        <p:spPr bwMode="auto">
          <a:xfrm>
            <a:off x="6011863" y="1196975"/>
            <a:ext cx="2376487" cy="3673475"/>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65541"/>
                                        </p:tgtEl>
                                        <p:attrNameLst>
                                          <p:attrName>style.visibility</p:attrName>
                                        </p:attrNameLst>
                                      </p:cBhvr>
                                      <p:to>
                                        <p:strVal val="visible"/>
                                      </p:to>
                                    </p:set>
                                    <p:anim calcmode="lin" valueType="num">
                                      <p:cBhvr>
                                        <p:cTn id="7" dur="2000" fill="hold"/>
                                        <p:tgtEl>
                                          <p:spTgt spid="65541"/>
                                        </p:tgtEl>
                                        <p:attrNameLst>
                                          <p:attrName>ppt_x</p:attrName>
                                        </p:attrNameLst>
                                      </p:cBhvr>
                                      <p:tavLst>
                                        <p:tav tm="0">
                                          <p:val>
                                            <p:strVal val="#ppt_x-.2"/>
                                          </p:val>
                                        </p:tav>
                                        <p:tav tm="100000">
                                          <p:val>
                                            <p:strVal val="#ppt_x"/>
                                          </p:val>
                                        </p:tav>
                                      </p:tavLst>
                                    </p:anim>
                                    <p:anim calcmode="lin" valueType="num">
                                      <p:cBhvr>
                                        <p:cTn id="8" dur="2000" fill="hold"/>
                                        <p:tgtEl>
                                          <p:spTgt spid="65541"/>
                                        </p:tgtEl>
                                        <p:attrNameLst>
                                          <p:attrName>ppt_y</p:attrName>
                                        </p:attrNameLst>
                                      </p:cBhvr>
                                      <p:tavLst>
                                        <p:tav tm="0">
                                          <p:val>
                                            <p:strVal val="#ppt_y"/>
                                          </p:val>
                                        </p:tav>
                                        <p:tav tm="100000">
                                          <p:val>
                                            <p:strVal val="#ppt_y"/>
                                          </p:val>
                                        </p:tav>
                                      </p:tavLst>
                                    </p:anim>
                                    <p:animEffect transition="in" filter="wipe(right)" prLst="gradientSize: 0.1">
                                      <p:cBhvr>
                                        <p:cTn id="9" dur="2000"/>
                                        <p:tgtEl>
                                          <p:spTgt spid="65541"/>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45" presetClass="entr" presetSubtype="0" fill="hold" grpId="0" nodeType="clickEffect">
                                  <p:stCondLst>
                                    <p:cond delay="0"/>
                                  </p:stCondLst>
                                  <p:iterate type="lt">
                                    <p:tmPct val="10000"/>
                                  </p:iterate>
                                  <p:childTnLst>
                                    <p:set>
                                      <p:cBhvr>
                                        <p:cTn id="13" dur="1" fill="hold">
                                          <p:stCondLst>
                                            <p:cond delay="0"/>
                                          </p:stCondLst>
                                        </p:cTn>
                                        <p:tgtEl>
                                          <p:spTgt spid="65542"/>
                                        </p:tgtEl>
                                        <p:attrNameLst>
                                          <p:attrName>style.visibility</p:attrName>
                                        </p:attrNameLst>
                                      </p:cBhvr>
                                      <p:to>
                                        <p:strVal val="visible"/>
                                      </p:to>
                                    </p:set>
                                    <p:animEffect transition="in" filter="fade">
                                      <p:cBhvr>
                                        <p:cTn id="14" dur="2000"/>
                                        <p:tgtEl>
                                          <p:spTgt spid="65542"/>
                                        </p:tgtEl>
                                      </p:cBhvr>
                                    </p:animEffect>
                                    <p:anim calcmode="lin" valueType="num">
                                      <p:cBhvr>
                                        <p:cTn id="15" dur="2000" fill="hold"/>
                                        <p:tgtEl>
                                          <p:spTgt spid="65542"/>
                                        </p:tgtEl>
                                        <p:attrNameLst>
                                          <p:attrName>ppt_w</p:attrName>
                                        </p:attrNameLst>
                                      </p:cBhvr>
                                      <p:tavLst>
                                        <p:tav tm="0" fmla="#ppt_w*sin(2.5*pi*$)">
                                          <p:val>
                                            <p:fltVal val="0"/>
                                          </p:val>
                                        </p:tav>
                                        <p:tav tm="100000">
                                          <p:val>
                                            <p:fltVal val="1"/>
                                          </p:val>
                                        </p:tav>
                                      </p:tavLst>
                                    </p:anim>
                                    <p:anim calcmode="lin" valueType="num">
                                      <p:cBhvr>
                                        <p:cTn id="16" dur="2000" fill="hold"/>
                                        <p:tgtEl>
                                          <p:spTgt spid="6554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1" grpId="0"/>
      <p:bldP spid="65542"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6" name="Text Box 2"/>
          <p:cNvSpPr txBox="1">
            <a:spLocks noChangeArrowheads="1"/>
          </p:cNvSpPr>
          <p:nvPr/>
        </p:nvSpPr>
        <p:spPr bwMode="auto">
          <a:xfrm>
            <a:off x="755650" y="620713"/>
            <a:ext cx="7848600" cy="2540000"/>
          </a:xfrm>
          <a:prstGeom prst="rect">
            <a:avLst/>
          </a:prstGeom>
          <a:noFill/>
          <a:ln w="9525">
            <a:noFill/>
            <a:miter lim="800000"/>
          </a:ln>
          <a:effectLst/>
        </p:spPr>
        <p:txBody>
          <a:bodyPr>
            <a:spAutoFit/>
          </a:bodyPr>
          <a:lstStyle/>
          <a:p>
            <a:pPr>
              <a:lnSpc>
                <a:spcPct val="120000"/>
              </a:lnSpc>
              <a:spcBef>
                <a:spcPct val="50000"/>
              </a:spcBef>
            </a:pPr>
            <a:r>
              <a:rPr kumimoji="1" lang="en-US" altLang="zh-CN" sz="2800" b="1">
                <a:latin typeface="Times New Roman" pitchFamily="18" charset="0"/>
              </a:rPr>
              <a:t>        </a:t>
            </a:r>
            <a:r>
              <a:rPr kumimoji="1" lang="zh-CN" altLang="en-US" sz="2400" b="1">
                <a:effectLst>
                  <a:outerShdw blurRad="38100" dist="38100" dir="2700000" algn="tl">
                    <a:srgbClr val="C0C0C0"/>
                  </a:outerShdw>
                </a:effectLst>
                <a:latin typeface="Times New Roman" pitchFamily="18" charset="0"/>
              </a:rPr>
              <a:t>极力讴歌传统文化中流传至今的美德，是相对于现代传统美德受到破坏</a:t>
            </a:r>
            <a:r>
              <a:rPr kumimoji="1" lang="en-US" altLang="zh-CN" b="1">
                <a:effectLst>
                  <a:outerShdw blurRad="38100" dist="38100" dir="2700000" algn="tl">
                    <a:srgbClr val="C0C0C0"/>
                  </a:outerShdw>
                </a:effectLst>
              </a:rPr>
              <a:t>﹑</a:t>
            </a:r>
            <a:r>
              <a:rPr kumimoji="1" lang="zh-CN" altLang="en-US" sz="2400" b="1">
                <a:effectLst>
                  <a:outerShdw blurRad="38100" dist="38100" dir="2700000" algn="tl">
                    <a:srgbClr val="C0C0C0"/>
                  </a:outerShdw>
                </a:effectLst>
                <a:latin typeface="Times New Roman" pitchFamily="18" charset="0"/>
              </a:rPr>
              <a:t>到处充溢着物欲金钱主义的浅薄庸俗和腐化堕落的现实而言的。</a:t>
            </a:r>
          </a:p>
          <a:p>
            <a:pPr>
              <a:lnSpc>
                <a:spcPct val="120000"/>
              </a:lnSpc>
              <a:spcBef>
                <a:spcPct val="50000"/>
              </a:spcBef>
            </a:pPr>
            <a:r>
              <a:rPr kumimoji="1" lang="zh-CN" altLang="en-US" sz="2400" b="1">
                <a:effectLst>
                  <a:outerShdw blurRad="38100" dist="38100" dir="2700000" algn="tl">
                    <a:srgbClr val="C0C0C0"/>
                  </a:outerShdw>
                </a:effectLst>
                <a:latin typeface="Times New Roman" pitchFamily="18" charset="0"/>
              </a:rPr>
              <a:t>        推重湘西人的人生方式，隐含了对现实生活古老美德和价值观失落的痛心，是对重建民族品德和人格的希望。</a:t>
            </a:r>
          </a:p>
        </p:txBody>
      </p:sp>
      <p:pic>
        <p:nvPicPr>
          <p:cNvPr id="47107" name="Picture 3" descr="fh10"/>
          <p:cNvPicPr>
            <a:picLocks noChangeAspect="1" noChangeArrowheads="1"/>
          </p:cNvPicPr>
          <p:nvPr/>
        </p:nvPicPr>
        <p:blipFill>
          <a:blip r:embed="rId2"/>
          <a:stretch>
            <a:fillRect/>
          </a:stretch>
        </p:blipFill>
        <p:spPr bwMode="auto">
          <a:xfrm>
            <a:off x="323850" y="3500438"/>
            <a:ext cx="8569325" cy="2881312"/>
          </a:xfrm>
          <a:prstGeom prst="rect">
            <a:avLst/>
          </a:prstGeom>
          <a:noFill/>
        </p:spPr>
      </p:pic>
    </p:spTree>
  </p:cSld>
  <p:clrMapOvr>
    <a:masterClrMapping/>
  </p:clrMapOvr>
  <p:transition>
    <p:random/>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6562" name="Rectangle 2"/>
          <p:cNvSpPr>
            <a:spLocks noChangeArrowheads="1"/>
          </p:cNvSpPr>
          <p:nvPr/>
        </p:nvSpPr>
        <p:spPr bwMode="auto">
          <a:xfrm>
            <a:off x="323850" y="608013"/>
            <a:ext cx="8496300" cy="4194175"/>
          </a:xfrm>
          <a:prstGeom prst="rect">
            <a:avLst/>
          </a:prstGeom>
          <a:noFill/>
          <a:ln w="9525">
            <a:noFill/>
            <a:miter lim="800000"/>
          </a:ln>
          <a:effectLst/>
        </p:spPr>
        <p:txBody>
          <a:bodyPr anchor="ctr">
            <a:spAutoFit/>
          </a:bodyPr>
          <a:lstStyle/>
          <a:p>
            <a:pPr>
              <a:lnSpc>
                <a:spcPct val="120000"/>
              </a:lnSpc>
            </a:pPr>
            <a:r>
              <a:rPr lang="en-US" altLang="zh-CN" sz="2400" b="1">
                <a:latin typeface="黑体" pitchFamily="49" charset="-122"/>
                <a:ea typeface="黑体" pitchFamily="49" charset="-122"/>
              </a:rPr>
              <a:t>     </a:t>
            </a:r>
            <a:r>
              <a:rPr lang="zh-CN" altLang="en-US" sz="2800" b="1">
                <a:latin typeface="黑体" pitchFamily="49" charset="-122"/>
                <a:ea typeface="黑体" pitchFamily="49" charset="-122"/>
              </a:rPr>
              <a:t>有人这样评价</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边城</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a:t>
            </a:r>
            <a:r>
              <a:rPr lang="zh-CN" altLang="en-US" sz="2800" b="1">
                <a:latin typeface="Arial"/>
                <a:ea typeface="黑体" pitchFamily="49" charset="-122"/>
              </a:rPr>
              <a:t>“</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边城</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是古今中外最别致的一部小说，是小说中飘逸不群的仙女。</a:t>
            </a:r>
            <a:r>
              <a:rPr lang="zh-CN" altLang="en-US" sz="2800" b="1">
                <a:latin typeface="Arial"/>
                <a:ea typeface="黑体" pitchFamily="49" charset="-122"/>
              </a:rPr>
              <a:t>”</a:t>
            </a:r>
            <a:r>
              <a:rPr lang="zh-CN" altLang="en-US" sz="2800" b="1">
                <a:latin typeface="黑体" pitchFamily="49" charset="-122"/>
                <a:ea typeface="黑体" pitchFamily="49" charset="-122"/>
              </a:rPr>
              <a:t>或许每一位初读</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边城</a:t>
            </a:r>
            <a:r>
              <a:rPr lang="en-US" altLang="zh-CN" sz="2800" b="1">
                <a:latin typeface="黑体" pitchFamily="49" charset="-122"/>
                <a:ea typeface="黑体" pitchFamily="49" charset="-122"/>
              </a:rPr>
              <a:t>》</a:t>
            </a:r>
            <a:r>
              <a:rPr lang="zh-CN" altLang="en-US" sz="2800" b="1">
                <a:latin typeface="黑体" pitchFamily="49" charset="-122"/>
                <a:ea typeface="黑体" pitchFamily="49" charset="-122"/>
              </a:rPr>
              <a:t>的人，都会为作品中所呈现的唯美淳朴的人性、恬淡舒展的意境、清新幽静的氛围、醇厚幽远的回味所沉醉，小小的边城，如一杯用清晨山泉冲泡的清茶，淡香缓缓飘散；又如一位在水一方遗世独立、只可遥望而无法靠近的伊人，有着不可企及的绝尘之美。 </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Tree>
    <p:controls>
      <mc:AlternateContent>
        <mc:Choice xmlns:v="urn:schemas-microsoft-com:vml" Requires="v">
          <p:control spid="1038" name="ShockwaveFlash1" r:id="rId2" imgW="53230310100" imgH="45478090400"/>
        </mc:Choice>
        <mc:Fallback>
          <p:control name="ShockwaveFlash1" r:id="rId2" imgW="4191363" imgH="3580952">
            <p:pic>
              <p:nvPicPr>
                <p:cNvPr id="0" name="ShockwaveFlash1"/>
                <p:cNvPicPr>
                  <a:picLocks noChangeArrowheads="1" noChangeShapeType="1"/>
                </p:cNvPicPr>
                <p:nvPr/>
              </p:nvPicPr>
              <p:blipFill>
                <a:blip r:embed="rId3"/>
                <a:stretch>
                  <a:fillRect/>
                </a:stretch>
              </p:blipFill>
              <p:spPr>
                <a:xfrm>
                  <a:off x="0" y="0"/>
                  <a:ext cx="9144000" cy="6858000"/>
                </a:xfrm>
                <a:prstGeom prst="rect"/>
                <a:noFill/>
                <a:ln/>
              </p:spPr>
            </p:pic>
          </p:control>
        </mc:Fallback>
      </mc:AlternateContent>
    </p:controls>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7589" name="WordArt 5"/>
          <p:cNvSpPr>
            <a:spLocks noChangeArrowheads="1" noChangeShapeType="1" noTextEdit="1"/>
          </p:cNvSpPr>
          <p:nvPr/>
        </p:nvSpPr>
        <p:spPr bwMode="auto">
          <a:xfrm>
            <a:off x="755650" y="1341438"/>
            <a:ext cx="1728788" cy="647700"/>
          </a:xfrm>
          <a:prstGeom prst="rect">
            <a:avLst/>
          </a:prstGeom>
        </p:spPr>
        <p:txBody>
          <a:bodyPr wrap="none" fromWordArt="1">
            <a:prstTxWarp prst="textPlain">
              <a:avLst>
                <a:gd name="adj" fmla="val 50000"/>
              </a:avLst>
            </a:prstTxWarp>
          </a:bodyPr>
          <a:lstStyle/>
          <a:p>
            <a:pPr algn="ctr"/>
            <a:r>
              <a:rPr lang="zh-CN" altLang="en-US" sz="3600" b="1" kern="10">
                <a:ln w="9525">
                  <a:solidFill>
                    <a:srgbClr val="000000"/>
                  </a:solidFill>
                  <a:round/>
                </a:ln>
                <a:latin typeface="黑体"/>
                <a:ea typeface="黑体"/>
              </a:rPr>
              <a:t>叙事</a:t>
            </a:r>
          </a:p>
        </p:txBody>
      </p:sp>
      <p:sp>
        <p:nvSpPr>
          <p:cNvPr id="67590" name="Rectangle 6"/>
          <p:cNvSpPr>
            <a:spLocks noChangeArrowheads="1"/>
          </p:cNvSpPr>
          <p:nvPr/>
        </p:nvSpPr>
        <p:spPr bwMode="auto">
          <a:xfrm>
            <a:off x="1258888" y="2565400"/>
            <a:ext cx="2019300" cy="2235200"/>
          </a:xfrm>
          <a:prstGeom prst="rect">
            <a:avLst/>
          </a:prstGeom>
          <a:noFill/>
          <a:ln w="9525">
            <a:noFill/>
            <a:miter lim="800000"/>
          </a:ln>
          <a:effectLst/>
        </p:spPr>
        <p:txBody>
          <a:bodyPr wrap="none" anchor="ctr">
            <a:spAutoFit/>
          </a:bodyPr>
          <a:lstStyle/>
          <a:p>
            <a:pPr>
              <a:lnSpc>
                <a:spcPct val="130000"/>
              </a:lnSpc>
            </a:pPr>
            <a:r>
              <a:rPr lang="zh-CN" altLang="en-US" sz="3600" b="1">
                <a:ea typeface="楷体_GB2312" pitchFamily="49" charset="-122"/>
              </a:rPr>
              <a:t>平中见奇</a:t>
            </a:r>
          </a:p>
          <a:p>
            <a:pPr>
              <a:lnSpc>
                <a:spcPct val="130000"/>
              </a:lnSpc>
            </a:pPr>
            <a:r>
              <a:rPr lang="zh-CN" altLang="en-US" sz="3600" b="1">
                <a:ea typeface="楷体_GB2312" pitchFamily="49" charset="-122"/>
              </a:rPr>
              <a:t>静中见情</a:t>
            </a:r>
          </a:p>
          <a:p>
            <a:pPr>
              <a:lnSpc>
                <a:spcPct val="130000"/>
              </a:lnSpc>
            </a:pPr>
            <a:r>
              <a:rPr lang="zh-CN" altLang="en-US" sz="3600" b="1">
                <a:ea typeface="楷体_GB2312" pitchFamily="49" charset="-122"/>
              </a:rPr>
              <a:t>疏密相间</a:t>
            </a:r>
          </a:p>
        </p:txBody>
      </p:sp>
      <p:sp>
        <p:nvSpPr>
          <p:cNvPr id="67591" name="Rectangle 7"/>
          <p:cNvSpPr>
            <a:spLocks noChangeArrowheads="1"/>
          </p:cNvSpPr>
          <p:nvPr/>
        </p:nvSpPr>
        <p:spPr bwMode="auto">
          <a:xfrm>
            <a:off x="3851275" y="981075"/>
            <a:ext cx="4681538" cy="4740275"/>
          </a:xfrm>
          <a:prstGeom prst="rect">
            <a:avLst/>
          </a:prstGeom>
          <a:noFill/>
          <a:ln w="9525">
            <a:noFill/>
            <a:miter lim="800000"/>
          </a:ln>
          <a:effectLst/>
        </p:spPr>
        <p:txBody>
          <a:bodyPr anchor="ctr">
            <a:spAutoFit/>
          </a:bodyPr>
          <a:lstStyle/>
          <a:p>
            <a:pPr>
              <a:lnSpc>
                <a:spcPct val="125000"/>
              </a:lnSpc>
            </a:pPr>
            <a:r>
              <a:rPr lang="en-US" altLang="zh-CN" sz="2800" b="1">
                <a:ea typeface="黑体" pitchFamily="49" charset="-122"/>
              </a:rPr>
              <a:t>      </a:t>
            </a:r>
            <a:r>
              <a:rPr lang="zh-CN" altLang="en-US" sz="2400" b="1">
                <a:ea typeface="黑体" pitchFamily="49" charset="-122"/>
              </a:rPr>
              <a:t>在小说中，沈从文不追求扣人心弦的悬念，也不想营造惊心动魄的氛围，更不叙述波澜曲折的情节，他只想给读者展示真实环境中的真实的人物。而沈从文的高明之处就在于他能够深入到人物的内心深处，以简练而又细腻，散淡而又自然的笔法刻画出人物的心理流程，使你情不自禁地融进人物的心灵世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67590"/>
                                        </p:tgtEl>
                                        <p:attrNameLst>
                                          <p:attrName>style.visibility</p:attrName>
                                        </p:attrNameLst>
                                      </p:cBhvr>
                                      <p:to>
                                        <p:strVal val="visible"/>
                                      </p:to>
                                    </p:set>
                                    <p:anim calcmode="lin" valueType="num">
                                      <p:cBhvr>
                                        <p:cTn id="7" dur="1000" fill="hold"/>
                                        <p:tgtEl>
                                          <p:spTgt spid="67590"/>
                                        </p:tgtEl>
                                        <p:attrNameLst>
                                          <p:attrName>ppt_w</p:attrName>
                                        </p:attrNameLst>
                                      </p:cBhvr>
                                      <p:tavLst>
                                        <p:tav tm="0">
                                          <p:val>
                                            <p:fltVal val="0"/>
                                          </p:val>
                                        </p:tav>
                                        <p:tav tm="100000">
                                          <p:val>
                                            <p:strVal val="#ppt_w"/>
                                          </p:val>
                                        </p:tav>
                                      </p:tavLst>
                                    </p:anim>
                                    <p:anim calcmode="lin" valueType="num">
                                      <p:cBhvr>
                                        <p:cTn id="8" dur="1000" fill="hold"/>
                                        <p:tgtEl>
                                          <p:spTgt spid="67590"/>
                                        </p:tgtEl>
                                        <p:attrNameLst>
                                          <p:attrName>ppt_h</p:attrName>
                                        </p:attrNameLst>
                                      </p:cBhvr>
                                      <p:tavLst>
                                        <p:tav tm="0">
                                          <p:val>
                                            <p:fltVal val="0"/>
                                          </p:val>
                                        </p:tav>
                                        <p:tav tm="100000">
                                          <p:val>
                                            <p:strVal val="#ppt_h"/>
                                          </p:val>
                                        </p:tav>
                                      </p:tavLst>
                                    </p:anim>
                                    <p:anim calcmode="lin" valueType="num">
                                      <p:cBhvr>
                                        <p:cTn id="9" dur="1000" fill="hold"/>
                                        <p:tgtEl>
                                          <p:spTgt spid="67590"/>
                                        </p:tgtEl>
                                        <p:attrNameLst>
                                          <p:attrName>style.rotation</p:attrName>
                                        </p:attrNameLst>
                                      </p:cBhvr>
                                      <p:tavLst>
                                        <p:tav tm="0">
                                          <p:val>
                                            <p:fltVal val="90"/>
                                          </p:val>
                                        </p:tav>
                                        <p:tav tm="100000">
                                          <p:val>
                                            <p:fltVal val="0"/>
                                          </p:val>
                                        </p:tav>
                                      </p:tavLst>
                                    </p:anim>
                                    <p:animEffect transition="in" filter="fade">
                                      <p:cBhvr>
                                        <p:cTn id="10" dur="1000"/>
                                        <p:tgtEl>
                                          <p:spTgt spid="67590"/>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67591"/>
                                        </p:tgtEl>
                                        <p:attrNameLst>
                                          <p:attrName>style.visibility</p:attrName>
                                        </p:attrNameLst>
                                      </p:cBhvr>
                                      <p:to>
                                        <p:strVal val="visible"/>
                                      </p:to>
                                    </p:set>
                                    <p:anim calcmode="lin" valueType="num">
                                      <p:cBhvr>
                                        <p:cTn id="15" dur="1000" fill="hold"/>
                                        <p:tgtEl>
                                          <p:spTgt spid="67591"/>
                                        </p:tgtEl>
                                        <p:attrNameLst>
                                          <p:attrName>ppt_w</p:attrName>
                                        </p:attrNameLst>
                                      </p:cBhvr>
                                      <p:tavLst>
                                        <p:tav tm="0">
                                          <p:val>
                                            <p:fltVal val="0"/>
                                          </p:val>
                                        </p:tav>
                                        <p:tav tm="100000">
                                          <p:val>
                                            <p:strVal val="#ppt_w"/>
                                          </p:val>
                                        </p:tav>
                                      </p:tavLst>
                                    </p:anim>
                                    <p:anim calcmode="lin" valueType="num">
                                      <p:cBhvr>
                                        <p:cTn id="16" dur="1000" fill="hold"/>
                                        <p:tgtEl>
                                          <p:spTgt spid="67591"/>
                                        </p:tgtEl>
                                        <p:attrNameLst>
                                          <p:attrName>ppt_h</p:attrName>
                                        </p:attrNameLst>
                                      </p:cBhvr>
                                      <p:tavLst>
                                        <p:tav tm="0">
                                          <p:val>
                                            <p:fltVal val="0"/>
                                          </p:val>
                                        </p:tav>
                                        <p:tav tm="100000">
                                          <p:val>
                                            <p:strVal val="#ppt_h"/>
                                          </p:val>
                                        </p:tav>
                                      </p:tavLst>
                                    </p:anim>
                                    <p:anim calcmode="lin" valueType="num">
                                      <p:cBhvr>
                                        <p:cTn id="17" dur="1000" fill="hold"/>
                                        <p:tgtEl>
                                          <p:spTgt spid="67591"/>
                                        </p:tgtEl>
                                        <p:attrNameLst>
                                          <p:attrName>style.rotation</p:attrName>
                                        </p:attrNameLst>
                                      </p:cBhvr>
                                      <p:tavLst>
                                        <p:tav tm="0">
                                          <p:val>
                                            <p:fltVal val="90"/>
                                          </p:val>
                                        </p:tav>
                                        <p:tav tm="100000">
                                          <p:val>
                                            <p:fltVal val="0"/>
                                          </p:val>
                                        </p:tav>
                                      </p:tavLst>
                                    </p:anim>
                                    <p:animEffect transition="in" filter="fade">
                                      <p:cBhvr>
                                        <p:cTn id="18" dur="1000"/>
                                        <p:tgtEl>
                                          <p:spTgt spid="675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0" grpId="0"/>
      <p:bldP spid="67591"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4274" name="Text Box 2"/>
          <p:cNvSpPr txBox="1">
            <a:spLocks noChangeArrowheads="1"/>
          </p:cNvSpPr>
          <p:nvPr/>
        </p:nvSpPr>
        <p:spPr bwMode="auto">
          <a:xfrm>
            <a:off x="468313" y="620713"/>
            <a:ext cx="8210550" cy="1990725"/>
          </a:xfrm>
          <a:prstGeom prst="rect">
            <a:avLst/>
          </a:prstGeom>
          <a:noFill/>
          <a:ln w="9525">
            <a:noFill/>
            <a:miter lim="800000"/>
          </a:ln>
          <a:effectLst/>
        </p:spPr>
        <p:txBody>
          <a:bodyPr>
            <a:spAutoFit/>
          </a:bodyPr>
          <a:lstStyle/>
          <a:p>
            <a:pPr>
              <a:lnSpc>
                <a:spcPct val="120000"/>
              </a:lnSpc>
            </a:pPr>
            <a:r>
              <a:rPr kumimoji="1" lang="en-US" altLang="zh-CN" sz="3200" b="1">
                <a:latin typeface="Times New Roman" pitchFamily="18" charset="0"/>
              </a:rPr>
              <a:t>        </a:t>
            </a:r>
            <a:r>
              <a:rPr kumimoji="1" lang="zh-CN" altLang="en-US" sz="2400" b="1">
                <a:latin typeface="Times New Roman" pitchFamily="18" charset="0"/>
                <a:ea typeface="黑体" pitchFamily="49" charset="-122"/>
              </a:rPr>
              <a:t>边城的语言是沈从文盛年的语言，最好的语言。既不似初期那样的放笔横扫，不加节制；也不似后期那样过事雕琢，流于晦涩。这时期的语言，每一句都“鼓立”饱满，充满水分，酸甜合度，象一篮新摘的烟台玛瑙樱桃。</a:t>
            </a:r>
            <a:r>
              <a:rPr kumimoji="1" lang="en-US" altLang="zh-CN" sz="2400" b="1">
                <a:latin typeface="Times New Roman" pitchFamily="18" charset="0"/>
                <a:ea typeface="黑体" pitchFamily="49" charset="-122"/>
              </a:rPr>
              <a:t>——</a:t>
            </a:r>
            <a:r>
              <a:rPr kumimoji="1" lang="zh-CN" altLang="en-US" sz="2400" b="1">
                <a:latin typeface="Times New Roman" pitchFamily="18" charset="0"/>
                <a:ea typeface="黑体" pitchFamily="49" charset="-122"/>
              </a:rPr>
              <a:t>汪曾祺</a:t>
            </a:r>
          </a:p>
        </p:txBody>
      </p:sp>
      <p:sp>
        <p:nvSpPr>
          <p:cNvPr id="54275" name="Text Box 3"/>
          <p:cNvSpPr txBox="1">
            <a:spLocks noChangeArrowheads="1"/>
          </p:cNvSpPr>
          <p:nvPr/>
        </p:nvSpPr>
        <p:spPr bwMode="auto">
          <a:xfrm>
            <a:off x="755650" y="3573463"/>
            <a:ext cx="7704138" cy="2143125"/>
          </a:xfrm>
          <a:prstGeom prst="rect">
            <a:avLst/>
          </a:prstGeom>
          <a:noFill/>
          <a:ln w="9525">
            <a:noFill/>
            <a:miter lim="800000"/>
          </a:ln>
          <a:effectLst/>
        </p:spPr>
        <p:txBody>
          <a:bodyPr>
            <a:spAutoFit/>
          </a:bodyPr>
          <a:lstStyle/>
          <a:p>
            <a:pPr>
              <a:lnSpc>
                <a:spcPct val="120000"/>
              </a:lnSpc>
            </a:pPr>
            <a:r>
              <a:rPr kumimoji="1" lang="zh-CN" altLang="en-US" sz="2800" b="1">
                <a:latin typeface="楷体_GB2312" pitchFamily="49" charset="-122"/>
                <a:ea typeface="楷体_GB2312" pitchFamily="49" charset="-122"/>
              </a:rPr>
              <a:t>特点：</a:t>
            </a:r>
          </a:p>
          <a:p>
            <a:pPr>
              <a:lnSpc>
                <a:spcPct val="120000"/>
              </a:lnSpc>
            </a:pPr>
            <a:r>
              <a:rPr kumimoji="1" lang="zh-CN" altLang="en-US" sz="2800" b="1">
                <a:latin typeface="楷体_GB2312" pitchFamily="49" charset="-122"/>
                <a:ea typeface="楷体_GB2312" pitchFamily="49" charset="-122"/>
              </a:rPr>
              <a:t>    自然流畅，明白如话。写景优美舒展，写人亲切真挚，叙事更是如歌如诵，和如诗如画的景物配合的非常和谐。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4275"/>
                                        </p:tgtEl>
                                        <p:attrNameLst>
                                          <p:attrName>style.visibility</p:attrName>
                                        </p:attrNameLst>
                                      </p:cBhvr>
                                      <p:to>
                                        <p:strVal val="visible"/>
                                      </p:to>
                                    </p:set>
                                    <p:animEffect transition="in" filter="box(in)">
                                      <p:cBhvr>
                                        <p:cTn id="7" dur="500"/>
                                        <p:tgtEl>
                                          <p:spTgt spid="54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4820" name="Picture 4" descr="fh9"/>
          <p:cNvPicPr>
            <a:picLocks noChangeAspect="1" noChangeArrowheads="1"/>
          </p:cNvPicPr>
          <p:nvPr/>
        </p:nvPicPr>
        <p:blipFill>
          <a:blip r:embed="rId2"/>
          <a:stretch>
            <a:fillRect/>
          </a:stretch>
        </p:blipFill>
        <p:spPr bwMode="auto">
          <a:xfrm>
            <a:off x="4932363" y="692150"/>
            <a:ext cx="3671887" cy="5256213"/>
          </a:xfrm>
          <a:prstGeom prst="rect">
            <a:avLst/>
          </a:prstGeom>
          <a:noFill/>
        </p:spPr>
      </p:pic>
      <p:sp>
        <p:nvSpPr>
          <p:cNvPr id="34824" name="Text Box 8"/>
          <p:cNvSpPr txBox="1">
            <a:spLocks noChangeArrowheads="1"/>
          </p:cNvSpPr>
          <p:nvPr/>
        </p:nvSpPr>
        <p:spPr bwMode="auto">
          <a:xfrm>
            <a:off x="468313" y="1125538"/>
            <a:ext cx="6035675" cy="3892550"/>
          </a:xfrm>
          <a:prstGeom prst="rect">
            <a:avLst/>
          </a:prstGeom>
          <a:noFill/>
          <a:ln w="9525">
            <a:noFill/>
            <a:miter lim="800000"/>
          </a:ln>
          <a:effectLst/>
        </p:spPr>
        <p:txBody>
          <a:bodyPr>
            <a:spAutoFit/>
          </a:bodyPr>
          <a:lstStyle/>
          <a:p>
            <a:pPr>
              <a:lnSpc>
                <a:spcPct val="130000"/>
              </a:lnSpc>
            </a:pPr>
            <a:r>
              <a:rPr kumimoji="1" lang="zh-CN" altLang="en-US" sz="3200" b="1">
                <a:latin typeface="Times New Roman" pitchFamily="18" charset="0"/>
                <a:ea typeface="楷体_GB2312" pitchFamily="49" charset="-122"/>
              </a:rPr>
              <a:t>边城</a:t>
            </a:r>
            <a:r>
              <a:rPr kumimoji="1" lang="en-US" altLang="zh-CN" sz="3200" b="1">
                <a:latin typeface="Times New Roman" pitchFamily="18" charset="0"/>
                <a:ea typeface="楷体_GB2312" pitchFamily="49" charset="-122"/>
              </a:rPr>
              <a:t>——</a:t>
            </a:r>
          </a:p>
          <a:p>
            <a:pPr>
              <a:lnSpc>
                <a:spcPct val="130000"/>
              </a:lnSpc>
            </a:pPr>
            <a:r>
              <a:rPr kumimoji="1" lang="zh-CN" altLang="en-US" sz="3200" b="1">
                <a:latin typeface="Times New Roman" pitchFamily="18" charset="0"/>
                <a:ea typeface="楷体_GB2312" pitchFamily="49" charset="-122"/>
              </a:rPr>
              <a:t>一幅原始自然的风俗画；</a:t>
            </a:r>
          </a:p>
          <a:p>
            <a:pPr>
              <a:lnSpc>
                <a:spcPct val="130000"/>
              </a:lnSpc>
            </a:pPr>
            <a:r>
              <a:rPr kumimoji="1" lang="zh-CN" altLang="en-US" sz="3200" b="1">
                <a:latin typeface="Times New Roman" pitchFamily="18" charset="0"/>
                <a:ea typeface="楷体_GB2312" pitchFamily="49" charset="-122"/>
              </a:rPr>
              <a:t>一个飘渺美丽的桃源；</a:t>
            </a:r>
          </a:p>
          <a:p>
            <a:pPr>
              <a:lnSpc>
                <a:spcPct val="130000"/>
              </a:lnSpc>
            </a:pPr>
            <a:r>
              <a:rPr kumimoji="1" lang="zh-CN" altLang="en-US" sz="3200" b="1">
                <a:latin typeface="Times New Roman" pitchFamily="18" charset="0"/>
                <a:ea typeface="楷体_GB2312" pitchFamily="49" charset="-122"/>
              </a:rPr>
              <a:t>一个梦中的世界；</a:t>
            </a:r>
          </a:p>
          <a:p>
            <a:pPr>
              <a:lnSpc>
                <a:spcPct val="130000"/>
              </a:lnSpc>
            </a:pPr>
            <a:r>
              <a:rPr kumimoji="1" lang="zh-CN" altLang="en-US" sz="3200" b="1">
                <a:latin typeface="Times New Roman" pitchFamily="18" charset="0"/>
                <a:ea typeface="楷体_GB2312" pitchFamily="49" charset="-122"/>
              </a:rPr>
              <a:t>一个理想的王国。</a:t>
            </a:r>
          </a:p>
          <a:p>
            <a:pPr>
              <a:lnSpc>
                <a:spcPct val="130000"/>
              </a:lnSpc>
            </a:pPr>
            <a:endParaRPr kumimoji="1" lang="en-US" altLang="zh-CN" sz="3200" b="1">
              <a:latin typeface="Times New Roman" pitchFamily="18" charset="0"/>
              <a:ea typeface="楷体_GB2312" pitchFamily="49" charset="-122"/>
            </a:endParaRPr>
          </a:p>
        </p:txBody>
      </p:sp>
      <p:pic>
        <p:nvPicPr>
          <p:cNvPr id="34825" name="New picture"/>
          <p:cNvPicPr/>
          <p:nvPr/>
        </p:nvPicPr>
        <p:blipFill>
          <a:blip r:embed="rId3"/>
          <a:stretch>
            <a:fillRect/>
          </a:stretch>
        </p:blipFill>
        <p:spPr>
          <a:xfrm>
            <a:off x="12306300" y="10210800"/>
            <a:ext cx="304800" cy="215900"/>
          </a:xfrm>
          <a:prstGeom prst="cube">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3186" name="Picture 2"/>
          <p:cNvPicPr>
            <a:picLocks noChangeAspect="1" noChangeArrowheads="1"/>
          </p:cNvPicPr>
          <p:nvPr/>
        </p:nvPicPr>
        <p:blipFill>
          <a:blip r:embed="rId2"/>
          <a:stretch>
            <a:fillRect/>
          </a:stretch>
        </p:blipFill>
        <p:spPr bwMode="auto">
          <a:xfrm>
            <a:off x="0" y="0"/>
            <a:ext cx="9144000" cy="5867400"/>
          </a:xfrm>
          <a:prstGeom prst="rect">
            <a:avLst/>
          </a:prstGeom>
          <a:noFill/>
          <a:ln w="38100">
            <a:noFill/>
            <a:miter lim="800000"/>
          </a:ln>
        </p:spPr>
      </p:pic>
      <p:sp>
        <p:nvSpPr>
          <p:cNvPr id="93187" name="Text Box 3"/>
          <p:cNvSpPr txBox="1">
            <a:spLocks noChangeArrowheads="1"/>
          </p:cNvSpPr>
          <p:nvPr/>
        </p:nvSpPr>
        <p:spPr bwMode="auto">
          <a:xfrm>
            <a:off x="2071688" y="6019800"/>
            <a:ext cx="5410200" cy="641350"/>
          </a:xfrm>
          <a:prstGeom prst="rect">
            <a:avLst/>
          </a:prstGeom>
          <a:noFill/>
          <a:ln w="9525">
            <a:noFill/>
            <a:miter lim="800000"/>
          </a:ln>
        </p:spPr>
        <p:txBody>
          <a:bodyPr>
            <a:spAutoFit/>
          </a:bodyPr>
          <a:lstStyle/>
          <a:p>
            <a:pPr algn="ctr">
              <a:spcBef>
                <a:spcPct val="50000"/>
              </a:spcBef>
            </a:pPr>
            <a:r>
              <a:rPr kumimoji="1" lang="zh-CN" altLang="en-US" sz="3600" b="1">
                <a:solidFill>
                  <a:srgbClr val="FF0000"/>
                </a:solidFill>
                <a:latin typeface="黑体" pitchFamily="49" charset="-122"/>
                <a:ea typeface="黑体" pitchFamily="49" charset="-122"/>
              </a:rPr>
              <a:t>边  城</a:t>
            </a:r>
          </a:p>
        </p:txBody>
      </p:sp>
    </p:spTree>
  </p:cSld>
  <p:clrMapOvr>
    <a:masterClrMapping/>
  </p:clrMapOvr>
  <p:transition spd="med">
    <p:split orient="vert"/>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1507" name="Picture 3"/>
          <p:cNvPicPr>
            <a:picLocks noChangeAspect="1" noChangeArrowheads="1"/>
          </p:cNvPicPr>
          <p:nvPr/>
        </p:nvPicPr>
        <p:blipFill>
          <a:blip r:embed="rId2"/>
          <a:stretch>
            <a:fillRect/>
          </a:stretch>
        </p:blipFill>
        <p:spPr bwMode="auto">
          <a:xfrm>
            <a:off x="0" y="0"/>
            <a:ext cx="5486400" cy="3160713"/>
          </a:xfrm>
          <a:prstGeom prst="rect">
            <a:avLst/>
          </a:prstGeom>
          <a:noFill/>
          <a:ln w="9525">
            <a:noFill/>
            <a:miter lim="800000"/>
          </a:ln>
        </p:spPr>
      </p:pic>
      <p:pic>
        <p:nvPicPr>
          <p:cNvPr id="21506" name="Picture 2"/>
          <p:cNvPicPr>
            <a:picLocks noChangeAspect="1" noChangeArrowheads="1"/>
          </p:cNvPicPr>
          <p:nvPr/>
        </p:nvPicPr>
        <p:blipFill>
          <a:blip r:embed="rId3"/>
          <a:stretch>
            <a:fillRect/>
          </a:stretch>
        </p:blipFill>
        <p:spPr bwMode="auto">
          <a:xfrm>
            <a:off x="0" y="2590800"/>
            <a:ext cx="3048000" cy="4267200"/>
          </a:xfrm>
          <a:prstGeom prst="rect">
            <a:avLst/>
          </a:prstGeom>
          <a:noFill/>
          <a:ln w="9525">
            <a:noFill/>
            <a:miter lim="800000"/>
          </a:ln>
        </p:spPr>
      </p:pic>
      <p:pic>
        <p:nvPicPr>
          <p:cNvPr id="21508" name="Picture 4"/>
          <p:cNvPicPr>
            <a:picLocks noChangeAspect="1" noChangeArrowheads="1"/>
          </p:cNvPicPr>
          <p:nvPr/>
        </p:nvPicPr>
        <p:blipFill>
          <a:blip r:embed="rId4"/>
          <a:stretch>
            <a:fillRect/>
          </a:stretch>
        </p:blipFill>
        <p:spPr bwMode="auto">
          <a:xfrm>
            <a:off x="4637088" y="0"/>
            <a:ext cx="4506912" cy="5257800"/>
          </a:xfrm>
          <a:prstGeom prst="rect">
            <a:avLst/>
          </a:prstGeom>
          <a:noFill/>
          <a:ln w="9525">
            <a:noFill/>
            <a:miter lim="800000"/>
          </a:ln>
        </p:spPr>
      </p:pic>
      <p:pic>
        <p:nvPicPr>
          <p:cNvPr id="21509" name="Picture 5"/>
          <p:cNvPicPr>
            <a:picLocks noChangeAspect="1" noChangeArrowheads="1"/>
          </p:cNvPicPr>
          <p:nvPr/>
        </p:nvPicPr>
        <p:blipFill>
          <a:blip r:embed="rId5"/>
          <a:stretch>
            <a:fillRect/>
          </a:stretch>
        </p:blipFill>
        <p:spPr bwMode="auto">
          <a:xfrm>
            <a:off x="3059113" y="2590800"/>
            <a:ext cx="3033712" cy="4267200"/>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box(in)">
                                      <p:cBhvr>
                                        <p:cTn id="7" dur="500"/>
                                        <p:tgtEl>
                                          <p:spTgt spid="2150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21508"/>
                                        </p:tgtEl>
                                        <p:attrNameLst>
                                          <p:attrName>style.visibility</p:attrName>
                                        </p:attrNameLst>
                                      </p:cBhvr>
                                      <p:to>
                                        <p:strVal val="visible"/>
                                      </p:to>
                                    </p:set>
                                    <p:animEffect transition="in" filter="randombar(horizontal)">
                                      <p:cBhvr>
                                        <p:cTn id="12" dur="500"/>
                                        <p:tgtEl>
                                          <p:spTgt spid="2150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21509"/>
                                        </p:tgtEl>
                                        <p:attrNameLst>
                                          <p:attrName>style.visibility</p:attrName>
                                        </p:attrNameLst>
                                      </p:cBhvr>
                                      <p:to>
                                        <p:strVal val="visible"/>
                                      </p:to>
                                    </p:set>
                                    <p:animEffect transition="in" filter="checkerboard(across)">
                                      <p:cBhvr>
                                        <p:cTn id="17" dur="500"/>
                                        <p:tgtEl>
                                          <p:spTgt spid="2150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6" presetClass="entr" presetSubtype="26" fill="hold" nodeType="clickEffect">
                                  <p:stCondLst>
                                    <p:cond delay="0"/>
                                  </p:stCondLst>
                                  <p:childTnLst>
                                    <p:set>
                                      <p:cBhvr>
                                        <p:cTn id="21" dur="1" fill="hold">
                                          <p:stCondLst>
                                            <p:cond delay="0"/>
                                          </p:stCondLst>
                                        </p:cTn>
                                        <p:tgtEl>
                                          <p:spTgt spid="21506"/>
                                        </p:tgtEl>
                                        <p:attrNameLst>
                                          <p:attrName>style.visibility</p:attrName>
                                        </p:attrNameLst>
                                      </p:cBhvr>
                                      <p:to>
                                        <p:strVal val="visible"/>
                                      </p:to>
                                    </p:set>
                                    <p:animEffect transition="in" filter="barn(inHorizontal)">
                                      <p:cBhvr>
                                        <p:cTn id="22" dur="500"/>
                                        <p:tgtEl>
                                          <p:spTgt spid="215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5234" name="Picture 2" descr="F:\小亨世界\小亨下载文档\第四册课件\边城.BMP"/>
          <p:cNvPicPr>
            <a:picLocks noChangeAspect="1" noChangeArrowheads="1"/>
          </p:cNvPicPr>
          <p:nvPr/>
        </p:nvPicPr>
        <p:blipFill>
          <a:blip r:embed="rId2"/>
          <a:stretch>
            <a:fillRect/>
          </a:stretch>
        </p:blipFill>
        <p:spPr bwMode="auto">
          <a:xfrm>
            <a:off x="0" y="0"/>
            <a:ext cx="9144000" cy="6858000"/>
          </a:xfrm>
          <a:prstGeom prst="rect">
            <a:avLst/>
          </a:prstGeom>
          <a:noFill/>
          <a:ln w="9525">
            <a:noFill/>
            <a:miter lim="800000"/>
          </a:ln>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6258" name="Picture 2" descr="E:\边城\沈从文\album1489502.jpg"/>
          <p:cNvPicPr>
            <a:picLocks noChangeAspect="1" noChangeArrowheads="1"/>
          </p:cNvPicPr>
          <p:nvPr/>
        </p:nvPicPr>
        <p:blipFill>
          <a:blip r:embed="rId2"/>
          <a:stretch>
            <a:fillRect/>
          </a:stretch>
        </p:blipFill>
        <p:spPr bwMode="auto">
          <a:xfrm>
            <a:off x="0" y="0"/>
            <a:ext cx="9144000" cy="6858000"/>
          </a:xfrm>
          <a:prstGeom prst="rect">
            <a:avLst/>
          </a:prstGeom>
          <a:noFill/>
          <a:ln w="9525">
            <a:noFill/>
            <a:miter lim="800000"/>
          </a:ln>
        </p:spPr>
      </p:pic>
    </p:spTree>
  </p:cSld>
  <p:clrMapOvr>
    <a:masterClrMapping/>
  </p:clrMapOvr>
  <p:transition spd="med">
    <p:split orient="vert"/>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7282" name="Picture 2" descr="E:\边城\沈从文\album1489520.jpg"/>
          <p:cNvPicPr>
            <a:picLocks noChangeAspect="1" noChangeArrowheads="1"/>
          </p:cNvPicPr>
          <p:nvPr/>
        </p:nvPicPr>
        <p:blipFill>
          <a:blip r:embed="rId2"/>
          <a:stretch>
            <a:fillRect/>
          </a:stretch>
        </p:blipFill>
        <p:spPr bwMode="auto">
          <a:xfrm>
            <a:off x="0" y="0"/>
            <a:ext cx="9144000" cy="6858000"/>
          </a:xfrm>
          <a:prstGeom prst="rect">
            <a:avLst/>
          </a:prstGeom>
          <a:noFill/>
          <a:ln w="9525">
            <a:noFill/>
            <a:miter lim="800000"/>
          </a:ln>
        </p:spPr>
      </p:pic>
    </p:spTree>
  </p:cSld>
  <p:clrMapOvr>
    <a:masterClrMapping/>
  </p:clrMapOvr>
  <p:transition spd="med">
    <p:split orient="vert"/>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8306" name="Picture 2" descr="E:\边城\沈从文\fh51.jpg"/>
          <p:cNvPicPr>
            <a:picLocks noChangeAspect="1" noChangeArrowheads="1"/>
          </p:cNvPicPr>
          <p:nvPr/>
        </p:nvPicPr>
        <p:blipFill>
          <a:blip r:embed="rId2"/>
          <a:stretch>
            <a:fillRect/>
          </a:stretch>
        </p:blipFill>
        <p:spPr bwMode="auto">
          <a:xfrm>
            <a:off x="0" y="0"/>
            <a:ext cx="9144000" cy="6858000"/>
          </a:xfrm>
          <a:prstGeom prst="rect">
            <a:avLst/>
          </a:prstGeom>
          <a:noFill/>
          <a:ln w="9525">
            <a:noFill/>
            <a:miter lim="800000"/>
          </a:ln>
        </p:spPr>
      </p:pic>
      <p:sp>
        <p:nvSpPr>
          <p:cNvPr id="98307" name="Text Box 3"/>
          <p:cNvSpPr txBox="1">
            <a:spLocks noChangeArrowheads="1"/>
          </p:cNvSpPr>
          <p:nvPr/>
        </p:nvSpPr>
        <p:spPr bwMode="auto">
          <a:xfrm>
            <a:off x="611188" y="549275"/>
            <a:ext cx="1408112" cy="579438"/>
          </a:xfrm>
          <a:prstGeom prst="rect">
            <a:avLst/>
          </a:prstGeom>
          <a:noFill/>
          <a:ln w="9525">
            <a:noFill/>
            <a:miter lim="800000"/>
          </a:ln>
          <a:effectLst/>
        </p:spPr>
        <p:txBody>
          <a:bodyPr wrap="none">
            <a:spAutoFit/>
          </a:bodyPr>
          <a:lstStyle/>
          <a:p>
            <a:r>
              <a:rPr lang="zh-CN" altLang="en-US" sz="3200" b="1">
                <a:solidFill>
                  <a:schemeClr val="hlink"/>
                </a:solidFill>
                <a:ea typeface="方正华隶_GBK" pitchFamily="65" charset="-122"/>
              </a:rPr>
              <a:t>吊脚楼</a:t>
            </a:r>
          </a:p>
        </p:txBody>
      </p:sp>
    </p:spTree>
  </p:cSld>
  <p:clrMapOvr>
    <a:masterClrMapping/>
  </p:clrMapOvr>
  <p:transition spd="med">
    <p:split orient="vert"/>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72</Paragraphs>
  <Slides>32</Slides>
  <Notes>0</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32</vt:i4>
      </vt:variant>
    </vt:vector>
  </HeadingPairs>
  <TitlesOfParts>
    <vt:vector baseType="lpstr" size="47">
      <vt:lpstr>Arial</vt:lpstr>
      <vt:lpstr>Calibri</vt:lpstr>
      <vt:lpstr>黑体</vt:lpstr>
      <vt:lpstr>Times New Roman</vt:lpstr>
      <vt:lpstr>隶书</vt:lpstr>
      <vt:lpstr>楷体_GB2312</vt:lpstr>
      <vt:lpstr>方正华隶_GBK</vt:lpstr>
      <vt:lpstr>汉仪楷体简</vt:lpstr>
      <vt:lpstr>华文楷体</vt:lpstr>
      <vt:lpstr>华文行楷</vt:lpstr>
      <vt:lpstr>Verdana</vt:lpstr>
      <vt:lpstr>宋体</vt:lpstr>
      <vt:lpstr>Tahoma</vt:lpstr>
      <vt:lpstr>仿宋_GB2312</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2021-01-19T20:27:54.081</cp:lastPrinted>
  <dcterms:created xsi:type="dcterms:W3CDTF">2021-01-19T20:27:54Z</dcterms:created>
  <dcterms:modified xsi:type="dcterms:W3CDTF">2021-01-19T12:28:04Z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