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gif" ContentType="image/gif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5" r:id="rId5"/>
    <p:sldMasterId id="2147483698" r:id="rId6"/>
  </p:sldMasterIdLst>
  <p:notesMasterIdLst>
    <p:notesMasterId r:id="rId56"/>
  </p:notesMasterIdLst>
  <p:sldIdLst>
    <p:sldId id="283" r:id="rId7"/>
    <p:sldId id="285" r:id="rId8"/>
    <p:sldId id="290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2" r:id="rId19"/>
    <p:sldId id="301" r:id="rId20"/>
    <p:sldId id="303" r:id="rId21"/>
    <p:sldId id="324" r:id="rId22"/>
    <p:sldId id="258" r:id="rId23"/>
    <p:sldId id="259" r:id="rId24"/>
    <p:sldId id="260" r:id="rId25"/>
    <p:sldId id="261" r:id="rId26"/>
    <p:sldId id="262" r:id="rId27"/>
    <p:sldId id="263" r:id="rId28"/>
    <p:sldId id="359" r:id="rId29"/>
    <p:sldId id="265" r:id="rId30"/>
    <p:sldId id="269" r:id="rId31"/>
    <p:sldId id="273" r:id="rId32"/>
    <p:sldId id="272" r:id="rId33"/>
    <p:sldId id="275" r:id="rId34"/>
    <p:sldId id="266" r:id="rId35"/>
    <p:sldId id="305" r:id="rId36"/>
    <p:sldId id="276" r:id="rId37"/>
    <p:sldId id="277" r:id="rId38"/>
    <p:sldId id="306" r:id="rId39"/>
    <p:sldId id="307" r:id="rId40"/>
    <p:sldId id="308" r:id="rId41"/>
    <p:sldId id="309" r:id="rId42"/>
    <p:sldId id="310" r:id="rId43"/>
    <p:sldId id="311" r:id="rId44"/>
    <p:sldId id="312" r:id="rId45"/>
    <p:sldId id="313" r:id="rId46"/>
    <p:sldId id="314" r:id="rId47"/>
    <p:sldId id="315" r:id="rId48"/>
    <p:sldId id="316" r:id="rId49"/>
    <p:sldId id="318" r:id="rId50"/>
    <p:sldId id="319" r:id="rId51"/>
    <p:sldId id="320" r:id="rId52"/>
    <p:sldId id="321" r:id="rId53"/>
    <p:sldId id="322" r:id="rId54"/>
    <p:sldId id="323" r:id="rId5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 showGuides="1">
      <p:cViewPr varScale="1">
        <p:scale>
          <a:sx n="65" d="100"/>
          <a:sy n="65" d="100"/>
        </p:scale>
        <p:origin x="-1536" y="-114"/>
      </p:cViewPr>
      <p:guideLst>
        <p:guide orient="horz" pos="2172"/>
        <p:guide pos="29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notesMaster" Target="notesMasters/notesMaster1.xml"/><Relationship Id="rId55" Type="http://schemas.openxmlformats.org/officeDocument/2006/relationships/slide" Target="slides/slide49.xml"/><Relationship Id="rId54" Type="http://schemas.openxmlformats.org/officeDocument/2006/relationships/slide" Target="slides/slide48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0" Type="http://schemas.openxmlformats.org/officeDocument/2006/relationships/slide" Target="slides/slide3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8EF66FA-7DAC-44BB-BC14-7B836E01B85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4" name="Rectangle 4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697B3-EF03-43BF-9450-5EF386705B46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697B3-EF03-43BF-9450-5EF386705B46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697B3-EF03-43BF-9450-5EF386705B46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697B3-EF03-43BF-9450-5EF386705B46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8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6149" name="Group 5"/>
            <p:cNvGrpSpPr/>
            <p:nvPr/>
          </p:nvGrpSpPr>
          <p:grpSpPr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21" name="Rectangle 6"/>
              <p:cNvSpPr>
                <a:spLocks noChangeArrowheads="1"/>
              </p:cNvSpPr>
              <p:nvPr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Rectangle 7"/>
              <p:cNvSpPr>
                <a:spLocks noChangeArrowheads="1"/>
              </p:cNvSpPr>
              <p:nvPr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Rectangle 8"/>
              <p:cNvSpPr>
                <a:spLocks noChangeArrowheads="1"/>
              </p:cNvSpPr>
              <p:nvPr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Rectangle 9"/>
              <p:cNvSpPr>
                <a:spLocks noChangeArrowheads="1"/>
              </p:cNvSpPr>
              <p:nvPr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Rectangle 10"/>
              <p:cNvSpPr>
                <a:spLocks noChangeArrowheads="1"/>
              </p:cNvSpPr>
              <p:nvPr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Rectangle 11"/>
              <p:cNvSpPr>
                <a:spLocks noChangeArrowheads="1"/>
              </p:cNvSpPr>
              <p:nvPr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Rectangle 12"/>
              <p:cNvSpPr>
                <a:spLocks noChangeArrowheads="1"/>
              </p:cNvSpPr>
              <p:nvPr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Rectangle 13"/>
              <p:cNvSpPr>
                <a:spLocks noChangeArrowheads="1"/>
              </p:cNvSpPr>
              <p:nvPr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Rectangle 14"/>
              <p:cNvSpPr>
                <a:spLocks noChangeArrowheads="1"/>
              </p:cNvSpPr>
              <p:nvPr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Rectangle 15"/>
              <p:cNvSpPr>
                <a:spLocks noChangeArrowheads="1"/>
              </p:cNvSpPr>
              <p:nvPr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9217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9218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3400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1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Rectangle 1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697B3-EF03-43BF-9450-5EF386705B46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8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173" name="Group 5"/>
            <p:cNvGrpSpPr/>
            <p:nvPr/>
          </p:nvGrpSpPr>
          <p:grpSpPr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21" name="Rectangle 6"/>
              <p:cNvSpPr>
                <a:spLocks noChangeArrowheads="1"/>
              </p:cNvSpPr>
              <p:nvPr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Rectangle 7"/>
              <p:cNvSpPr>
                <a:spLocks noChangeArrowheads="1"/>
              </p:cNvSpPr>
              <p:nvPr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Rectangle 8"/>
              <p:cNvSpPr>
                <a:spLocks noChangeArrowheads="1"/>
              </p:cNvSpPr>
              <p:nvPr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Rectangle 9"/>
              <p:cNvSpPr>
                <a:spLocks noChangeArrowheads="1"/>
              </p:cNvSpPr>
              <p:nvPr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Rectangle 10"/>
              <p:cNvSpPr>
                <a:spLocks noChangeArrowheads="1"/>
              </p:cNvSpPr>
              <p:nvPr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Rectangle 11"/>
              <p:cNvSpPr>
                <a:spLocks noChangeArrowheads="1"/>
              </p:cNvSpPr>
              <p:nvPr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Rectangle 12"/>
              <p:cNvSpPr>
                <a:spLocks noChangeArrowheads="1"/>
              </p:cNvSpPr>
              <p:nvPr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Rectangle 13"/>
              <p:cNvSpPr>
                <a:spLocks noChangeArrowheads="1"/>
              </p:cNvSpPr>
              <p:nvPr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Rectangle 14"/>
              <p:cNvSpPr>
                <a:spLocks noChangeArrowheads="1"/>
              </p:cNvSpPr>
              <p:nvPr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Rectangle 15"/>
              <p:cNvSpPr>
                <a:spLocks noChangeArrowheads="1"/>
              </p:cNvSpPr>
              <p:nvPr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9217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9218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3400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1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Rectangle 1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7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 Black" panose="020B0A04020102020204" pitchFamily="34" charset="0"/>
            </a:endParaRPr>
          </a:p>
        </p:txBody>
      </p:sp>
      <p:sp>
        <p:nvSpPr>
          <p:cNvPr id="19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7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 Black" panose="020B0A04020102020204" pitchFamily="34" charset="0"/>
            </a:endParaRPr>
          </a:p>
        </p:txBody>
      </p:sp>
      <p:sp>
        <p:nvSpPr>
          <p:cNvPr id="19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7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 Black" panose="020B0A04020102020204" pitchFamily="34" charset="0"/>
            </a:endParaRPr>
          </a:p>
        </p:txBody>
      </p:sp>
      <p:sp>
        <p:nvSpPr>
          <p:cNvPr id="19" name="Rectangle 1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7" name="Rectangle 2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 Black" panose="020B0A04020102020204" pitchFamily="34" charset="0"/>
            </a:endParaRPr>
          </a:p>
        </p:txBody>
      </p:sp>
      <p:sp>
        <p:nvSpPr>
          <p:cNvPr id="19" name="Rectangle 1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697B3-EF03-43BF-9450-5EF386705B46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7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 Black" panose="020B0A04020102020204" pitchFamily="34" charset="0"/>
            </a:endParaRPr>
          </a:p>
        </p:txBody>
      </p:sp>
      <p:sp>
        <p:nvSpPr>
          <p:cNvPr id="19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 Black" panose="020B0A04020102020204" pitchFamily="34" charset="0"/>
            </a:endParaRPr>
          </a:p>
        </p:txBody>
      </p:sp>
      <p:sp>
        <p:nvSpPr>
          <p:cNvPr id="19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7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 Black" panose="020B0A04020102020204" pitchFamily="34" charset="0"/>
            </a:endParaRPr>
          </a:p>
        </p:txBody>
      </p:sp>
      <p:sp>
        <p:nvSpPr>
          <p:cNvPr id="19" name="Rectangle 1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7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 Black" panose="020B0A04020102020204" pitchFamily="34" charset="0"/>
            </a:endParaRPr>
          </a:p>
        </p:txBody>
      </p:sp>
      <p:sp>
        <p:nvSpPr>
          <p:cNvPr id="19" name="Rectangle 1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7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 Black" panose="020B0A04020102020204" pitchFamily="34" charset="0"/>
            </a:endParaRPr>
          </a:p>
        </p:txBody>
      </p:sp>
      <p:sp>
        <p:nvSpPr>
          <p:cNvPr id="19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7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 Black" panose="020B0A04020102020204" pitchFamily="34" charset="0"/>
            </a:endParaRPr>
          </a:p>
        </p:txBody>
      </p:sp>
      <p:sp>
        <p:nvSpPr>
          <p:cNvPr id="19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7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 Black" panose="020B0A04020102020204" pitchFamily="34" charset="0"/>
            </a:endParaRPr>
          </a:p>
        </p:txBody>
      </p:sp>
      <p:sp>
        <p:nvSpPr>
          <p:cNvPr id="19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69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solidFill>
                <a:srgbClr val="000000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3" y="0"/>
            <a:ext cx="1008097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solidFill>
                <a:srgbClr val="000000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697B3-EF03-43BF-9450-5EF386705B46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3" y="0"/>
            <a:ext cx="1008097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3" y="0"/>
            <a:ext cx="1008097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3" y="0"/>
            <a:ext cx="1008097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3" y="0"/>
            <a:ext cx="1008097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3" y="0"/>
            <a:ext cx="1008097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3" y="0"/>
            <a:ext cx="1008097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609600" y="6492875"/>
            <a:ext cx="1676400" cy="365125"/>
          </a:xfrm>
          <a:prstGeom prst="rect">
            <a:avLst/>
          </a:prstGeom>
        </p:spPr>
        <p:txBody>
          <a:bodyPr vert="horz" lIns="274320" rtlCol="0"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2286000" y="6492875"/>
            <a:ext cx="2643188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82625" y="5346700"/>
            <a:ext cx="871538" cy="871538"/>
          </a:xfrm>
          <a:prstGeom prst="rtTriangle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45720" tIns="45720" rIns="45720" rtlCol="0" anchor="ctr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solidFill>
                  <a:srgbClr val="000000"/>
                </a:solidFill>
                <a:latin typeface="Goudy Old Style" panose="02020502050305020303"/>
              </a:rPr>
            </a:fld>
            <a:endParaRPr lang="en-US" altLang="zh-CN" strike="noStrike" noProof="1" dirty="0">
              <a:solidFill>
                <a:srgbClr val="000000"/>
              </a:solidFill>
              <a:latin typeface="Goudy Old Style" panose="02020502050305020303"/>
            </a:endParaRPr>
          </a:p>
        </p:txBody>
      </p:sp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3" y="0"/>
            <a:ext cx="1008097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3" y="0"/>
            <a:ext cx="1008097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697B3-EF03-43BF-9450-5EF386705B46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697B3-EF03-43BF-9450-5EF386705B46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697B3-EF03-43BF-9450-5EF386705B46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697B3-EF03-43BF-9450-5EF386705B46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697B3-EF03-43BF-9450-5EF386705B46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113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 Black" panose="020B0A0402010202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grpSp>
        <p:nvGrpSpPr>
          <p:cNvPr id="3076" name="Group 4"/>
          <p:cNvGrpSpPr/>
          <p:nvPr/>
        </p:nvGrpSpPr>
        <p:grpSpPr>
          <a:xfrm>
            <a:off x="0" y="0"/>
            <a:ext cx="9144000" cy="546100"/>
            <a:chOff x="0" y="0"/>
            <a:chExt cx="5760" cy="344"/>
          </a:xfrm>
        </p:grpSpPr>
        <p:sp>
          <p:nvSpPr>
            <p:cNvPr id="91141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142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143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144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145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146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147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148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149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86" name="Rectangle 14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87" name="Rectangle 15"/>
          <p:cNvSpPr>
            <a:spLocks noGrp="1"/>
          </p:cNvSpPr>
          <p:nvPr>
            <p:ph type="body"/>
          </p:nvPr>
        </p:nvSpPr>
        <p:spPr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115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 spd="med"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113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buFontTx/>
              <a:buNone/>
              <a:defRPr sz="1200"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buFontTx/>
              <a:defRPr sz="1200">
                <a:solidFill>
                  <a:srgbClr val="000000"/>
                </a:solidFill>
                <a:latin typeface="Arial Black" panose="020B0A0402010202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grpSp>
        <p:nvGrpSpPr>
          <p:cNvPr id="4100" name="Group 4"/>
          <p:cNvGrpSpPr/>
          <p:nvPr/>
        </p:nvGrpSpPr>
        <p:grpSpPr>
          <a:xfrm>
            <a:off x="0" y="0"/>
            <a:ext cx="9144000" cy="546100"/>
            <a:chOff x="0" y="0"/>
            <a:chExt cx="5760" cy="344"/>
          </a:xfrm>
        </p:grpSpPr>
        <p:sp>
          <p:nvSpPr>
            <p:cNvPr id="91141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142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143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6666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144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6666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145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9999CC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146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6666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147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148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9999CC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149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9999CC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10" name="Rectangle 14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11" name="Rectangle 15"/>
          <p:cNvSpPr>
            <a:spLocks noGrp="1"/>
          </p:cNvSpPr>
          <p:nvPr>
            <p:ph type="body"/>
          </p:nvPr>
        </p:nvSpPr>
        <p:spPr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115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ransition spd="med"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/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5575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5123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D399795-189D-46B9-8F2D-97B938B1464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>
              <a:defRPr sz="12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ransition spd="med"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en-US" sz="4400" kern="1200" spc="50" dirty="0">
          <a:ln w="12700">
            <a:noFill/>
            <a:prstDash val="solid"/>
          </a:ln>
          <a:solidFill>
            <a:srgbClr val="4BC5B9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华文新魏" panose="02010800040101010101" charset="-122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4BC5B9"/>
          </a:solidFill>
          <a:latin typeface="Footlight MT Light" panose="0204060206030A020304"/>
          <a:ea typeface="华文新魏" panose="02010800040101010101" charset="-122"/>
          <a:cs typeface="华文新魏" panose="02010800040101010101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4BC5B9"/>
          </a:solidFill>
          <a:latin typeface="Footlight MT Light" panose="0204060206030A020304"/>
          <a:ea typeface="华文新魏" panose="02010800040101010101" charset="-122"/>
          <a:cs typeface="华文新魏" panose="02010800040101010101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4BC5B9"/>
          </a:solidFill>
          <a:latin typeface="Footlight MT Light" panose="0204060206030A020304"/>
          <a:ea typeface="华文新魏" panose="02010800040101010101" charset="-122"/>
          <a:cs typeface="华文新魏" panose="02010800040101010101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4BC5B9"/>
          </a:solidFill>
          <a:latin typeface="Footlight MT Light" panose="0204060206030A020304"/>
          <a:ea typeface="华文新魏" panose="02010800040101010101" charset="-122"/>
          <a:cs typeface="华文新魏" panose="02010800040101010101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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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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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anose="05020102010507070707" pitchFamily="18" charset="2"/>
        <a:buChar char="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46.xml"/><Relationship Id="rId3" Type="http://schemas.openxmlformats.org/officeDocument/2006/relationships/image" Target="../media/image12.GIF"/><Relationship Id="rId2" Type="http://schemas.openxmlformats.org/officeDocument/2006/relationships/image" Target="../media/image15.wmf"/><Relationship Id="rId1" Type="http://schemas.openxmlformats.org/officeDocument/2006/relationships/oleObject" Target="../embeddings/oleObject7.bin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41.xml"/><Relationship Id="rId3" Type="http://schemas.openxmlformats.org/officeDocument/2006/relationships/image" Target="../media/image12.GIF"/><Relationship Id="rId2" Type="http://schemas.openxmlformats.org/officeDocument/2006/relationships/image" Target="../media/image15.wmf"/><Relationship Id="rId1" Type="http://schemas.openxmlformats.org/officeDocument/2006/relationships/oleObject" Target="../embeddings/oleObject8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.vml"/><Relationship Id="rId4" Type="http://schemas.openxmlformats.org/officeDocument/2006/relationships/slideLayout" Target="../slideLayouts/slideLayout41.xml"/><Relationship Id="rId3" Type="http://schemas.openxmlformats.org/officeDocument/2006/relationships/image" Target="../media/image12.GIF"/><Relationship Id="rId2" Type="http://schemas.openxmlformats.org/officeDocument/2006/relationships/image" Target="../media/image15.wmf"/><Relationship Id="rId1" Type="http://schemas.openxmlformats.org/officeDocument/2006/relationships/oleObject" Target="../embeddings/oleObject9.bin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.vml"/><Relationship Id="rId4" Type="http://schemas.openxmlformats.org/officeDocument/2006/relationships/slideLayout" Target="../slideLayouts/slideLayout41.xml"/><Relationship Id="rId3" Type="http://schemas.openxmlformats.org/officeDocument/2006/relationships/image" Target="../media/image12.GIF"/><Relationship Id="rId2" Type="http://schemas.openxmlformats.org/officeDocument/2006/relationships/image" Target="../media/image15.wmf"/><Relationship Id="rId1" Type="http://schemas.openxmlformats.org/officeDocument/2006/relationships/oleObject" Target="../embeddings/oleObject10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jpeg"/><Relationship Id="rId8" Type="http://schemas.openxmlformats.org/officeDocument/2006/relationships/image" Target="../media/image35.jpeg"/><Relationship Id="rId7" Type="http://schemas.openxmlformats.org/officeDocument/2006/relationships/image" Target="../media/image34.jpeg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38.jpeg"/><Relationship Id="rId10" Type="http://schemas.openxmlformats.org/officeDocument/2006/relationships/image" Target="../media/image37.jpeg"/><Relationship Id="rId1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jpeg"/><Relationship Id="rId8" Type="http://schemas.openxmlformats.org/officeDocument/2006/relationships/image" Target="../media/image45.jpeg"/><Relationship Id="rId7" Type="http://schemas.openxmlformats.org/officeDocument/2006/relationships/image" Target="../media/image44.jpeg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32.jpe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image" Target="../media/image12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GIF"/><Relationship Id="rId1" Type="http://schemas.openxmlformats.org/officeDocument/2006/relationships/image" Target="../media/image49.GI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3.xml"/><Relationship Id="rId1" Type="http://schemas.openxmlformats.org/officeDocument/2006/relationships/image" Target="../media/image49.GI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12.GIF"/><Relationship Id="rId2" Type="http://schemas.openxmlformats.org/officeDocument/2006/relationships/image" Target="../media/image15.wmf"/><Relationship Id="rId1" Type="http://schemas.openxmlformats.org/officeDocument/2006/relationships/oleObject" Target="../embeddings/oleObject1.bin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3.xml"/><Relationship Id="rId1" Type="http://schemas.openxmlformats.org/officeDocument/2006/relationships/image" Target="../media/image49.GI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12.GIF"/><Relationship Id="rId2" Type="http://schemas.openxmlformats.org/officeDocument/2006/relationships/image" Target="../media/image15.wmf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12.GIF"/><Relationship Id="rId2" Type="http://schemas.openxmlformats.org/officeDocument/2006/relationships/image" Target="../media/image15.wmf"/><Relationship Id="rId1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12.GIF"/><Relationship Id="rId2" Type="http://schemas.openxmlformats.org/officeDocument/2006/relationships/image" Target="../media/image15.wmf"/><Relationship Id="rId1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12.GIF"/><Relationship Id="rId2" Type="http://schemas.openxmlformats.org/officeDocument/2006/relationships/image" Target="../media/image15.wmf"/><Relationship Id="rId1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12.GIF"/><Relationship Id="rId2" Type="http://schemas.openxmlformats.org/officeDocument/2006/relationships/image" Target="../media/image15.wmf"/><Relationship Id="rId1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6" name="Rectangle 3"/>
          <p:cNvSpPr/>
          <p:nvPr/>
        </p:nvSpPr>
        <p:spPr>
          <a:xfrm>
            <a:off x="914400" y="0"/>
            <a:ext cx="8229600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6" name="Picture 4" descr="t01e18874a7422e4d0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3175"/>
            <a:ext cx="4173538" cy="292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Text Box 5"/>
          <p:cNvSpPr txBox="1"/>
          <p:nvPr/>
        </p:nvSpPr>
        <p:spPr>
          <a:xfrm>
            <a:off x="120650" y="2011363"/>
            <a:ext cx="793750" cy="34163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中国四大名楼</a:t>
            </a:r>
            <a:endParaRPr lang="zh-CN" altLang="en-US" sz="4000" dirty="0">
              <a:solidFill>
                <a:schemeClr val="bg1"/>
              </a:solidFill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sp>
        <p:nvSpPr>
          <p:cNvPr id="3078" name="Text Box 6"/>
          <p:cNvSpPr txBox="1"/>
          <p:nvPr/>
        </p:nvSpPr>
        <p:spPr>
          <a:xfrm>
            <a:off x="1844675" y="2924175"/>
            <a:ext cx="2644775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隶书" panose="02010509060101010101" charset="-122"/>
              </a:rPr>
              <a:t>岳阳楼</a:t>
            </a:r>
            <a:r>
              <a:rPr lang="en-US" altLang="zh-CN" sz="2400" b="1" dirty="0">
                <a:solidFill>
                  <a:srgbClr val="002060"/>
                </a:solidFill>
                <a:latin typeface="Arial" panose="020B0604020202020204" pitchFamily="34" charset="0"/>
                <a:ea typeface="隶书" panose="02010509060101010101" charset="-122"/>
              </a:rPr>
              <a:t>(</a:t>
            </a:r>
            <a:r>
              <a:rPr lang="zh-CN" altLang="en-US" sz="2400" b="1" dirty="0">
                <a:solidFill>
                  <a:srgbClr val="002060"/>
                </a:solidFill>
                <a:ea typeface="黑体" panose="02010609060101010101" pitchFamily="49" charset="-122"/>
                <a:sym typeface="+mn-ea"/>
              </a:rPr>
              <a:t>湖南</a:t>
            </a:r>
            <a:r>
              <a:rPr lang="en-US" altLang="zh-CN" sz="2400" b="1" dirty="0">
                <a:solidFill>
                  <a:srgbClr val="002060"/>
                </a:solidFill>
                <a:ea typeface="黑体" panose="02010609060101010101" pitchFamily="49" charset="-122"/>
                <a:sym typeface="+mn-ea"/>
              </a:rPr>
              <a:t>)</a:t>
            </a:r>
            <a:endParaRPr lang="zh-CN" altLang="en-US" sz="2400" b="1" dirty="0">
              <a:solidFill>
                <a:srgbClr val="002060"/>
              </a:solidFill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079" name="Text Box 7"/>
          <p:cNvSpPr txBox="1"/>
          <p:nvPr/>
        </p:nvSpPr>
        <p:spPr>
          <a:xfrm>
            <a:off x="6043295" y="2854325"/>
            <a:ext cx="2584450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隶书" panose="02010509060101010101" charset="-122"/>
              </a:rPr>
              <a:t>黄鹤楼</a:t>
            </a:r>
            <a:r>
              <a:rPr lang="en-US" altLang="zh-CN" sz="2400" b="1" dirty="0">
                <a:solidFill>
                  <a:srgbClr val="002060"/>
                </a:solidFill>
                <a:ea typeface="隶书" panose="02010509060101010101" charset="-122"/>
                <a:sym typeface="+mn-ea"/>
              </a:rPr>
              <a:t>(湖北</a:t>
            </a:r>
            <a:r>
              <a:rPr lang="en-US" altLang="zh-CN" sz="2400" b="1" dirty="0">
                <a:solidFill>
                  <a:srgbClr val="002060"/>
                </a:solidFill>
                <a:ea typeface="黑体" panose="02010609060101010101" pitchFamily="49" charset="-122"/>
                <a:sym typeface="+mn-ea"/>
              </a:rPr>
              <a:t>)</a:t>
            </a:r>
            <a:endParaRPr lang="zh-CN" altLang="en-US" sz="4000" b="1" dirty="0">
              <a:solidFill>
                <a:srgbClr val="FF0066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3080" name="Rectangle 8"/>
          <p:cNvSpPr/>
          <p:nvPr/>
        </p:nvSpPr>
        <p:spPr>
          <a:xfrm>
            <a:off x="1706880" y="6178550"/>
            <a:ext cx="2908935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隶书" panose="02010509060101010101" charset="-122"/>
              </a:rPr>
              <a:t>鹳雀楼</a:t>
            </a:r>
            <a:r>
              <a:rPr lang="en-US" altLang="zh-CN" sz="2400" b="1" dirty="0">
                <a:solidFill>
                  <a:srgbClr val="002060"/>
                </a:solidFill>
                <a:ea typeface="隶书" panose="02010509060101010101" charset="-122"/>
                <a:sym typeface="+mn-ea"/>
              </a:rPr>
              <a:t>(</a:t>
            </a:r>
            <a:r>
              <a:rPr lang="zh-CN" altLang="en-US" sz="2400" b="1" dirty="0">
                <a:solidFill>
                  <a:srgbClr val="002060"/>
                </a:solidFill>
                <a:ea typeface="黑体" panose="02010609060101010101" pitchFamily="49" charset="-122"/>
                <a:sym typeface="+mn-ea"/>
              </a:rPr>
              <a:t>山西</a:t>
            </a:r>
            <a:r>
              <a:rPr lang="en-US" altLang="zh-CN" sz="2400" b="1" dirty="0">
                <a:solidFill>
                  <a:srgbClr val="002060"/>
                </a:solidFill>
                <a:ea typeface="黑体" panose="02010609060101010101" pitchFamily="49" charset="-122"/>
                <a:sym typeface="+mn-ea"/>
              </a:rPr>
              <a:t>)</a:t>
            </a:r>
            <a:endParaRPr lang="zh-CN" altLang="en-US" sz="4000" b="1" dirty="0">
              <a:solidFill>
                <a:srgbClr val="FF0066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3081" name="Text Box 9"/>
          <p:cNvSpPr txBox="1"/>
          <p:nvPr/>
        </p:nvSpPr>
        <p:spPr>
          <a:xfrm>
            <a:off x="6113145" y="6156325"/>
            <a:ext cx="2745105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隶书" panose="02010509060101010101" charset="-122"/>
              </a:rPr>
              <a:t>滕王阁</a:t>
            </a:r>
            <a:r>
              <a:rPr lang="en-US" altLang="zh-CN" sz="2400" b="1" dirty="0">
                <a:solidFill>
                  <a:srgbClr val="002060"/>
                </a:solidFill>
                <a:ea typeface="隶书" panose="02010509060101010101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江西</a:t>
            </a:r>
            <a:r>
              <a:rPr lang="en-US" altLang="zh-CN" sz="2400" b="1" dirty="0">
                <a:solidFill>
                  <a:srgbClr val="002060"/>
                </a:solidFill>
                <a:ea typeface="黑体" panose="02010609060101010101" pitchFamily="49" charset="-122"/>
                <a:sym typeface="+mn-ea"/>
              </a:rPr>
              <a:t>)</a:t>
            </a:r>
            <a:endParaRPr lang="zh-CN" altLang="en-US" sz="4000" b="1" dirty="0">
              <a:solidFill>
                <a:srgbClr val="FF0066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pic>
        <p:nvPicPr>
          <p:cNvPr id="3082" name="Picture 10" descr="t011034528dba050cf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4765" y="1588"/>
            <a:ext cx="4030663" cy="2922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3" name="Picture 11" descr="t0183a9bc61f5f2f7d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700" y="3573463"/>
            <a:ext cx="4175125" cy="2592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4" name="Picture 12" descr="73524074276924468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8413" y="3573463"/>
            <a:ext cx="4068762" cy="2592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bldLvl="0" animBg="1"/>
      <p:bldP spid="3079" grpId="0" bldLvl="0" animBg="1"/>
      <p:bldP spid="3080" grpId="0" bldLvl="0" animBg="1"/>
      <p:bldP spid="308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TextBox 1"/>
          <p:cNvSpPr txBox="1"/>
          <p:nvPr/>
        </p:nvSpPr>
        <p:spPr>
          <a:xfrm>
            <a:off x="1179513" y="1266825"/>
            <a:ext cx="6519862" cy="4156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6000" dirty="0">
                <a:latin typeface="华文新魏" panose="02010800040101010101" charset="-122"/>
                <a:ea typeface="华文新魏" panose="02010800040101010101" charset="-122"/>
              </a:rPr>
              <a:t>疏通文意：</a:t>
            </a:r>
            <a:endParaRPr lang="en-US" altLang="zh-CN" sz="6000" dirty="0"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4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个人</a:t>
            </a:r>
            <a:r>
              <a:rPr lang="zh-CN" altLang="en-US" sz="44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自主学习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与</a:t>
            </a:r>
            <a:r>
              <a:rPr lang="zh-CN" altLang="en-US" sz="44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小组</a:t>
            </a:r>
            <a:r>
              <a:rPr lang="zh-CN" altLang="en-US" sz="44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合作交流</a:t>
            </a:r>
            <a:r>
              <a:rPr lang="zh-CN" altLang="en-US" sz="44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结合</a:t>
            </a:r>
            <a:endParaRPr lang="zh-CN" altLang="en-US" sz="4400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47105" name="Object 34"/>
          <p:cNvGraphicFramePr>
            <a:graphicFrameLocks noGrp="1"/>
          </p:cNvGraphicFramePr>
          <p:nvPr>
            <p:ph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4533900" imgH="6991350" progId="Word.Picture.8">
                  <p:embed/>
                </p:oleObj>
              </mc:Choice>
              <mc:Fallback>
                <p:oleObj name="" r:id="rId1" imgW="4533900" imgH="6991350" progId="Word.Picture.8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>
                        <a:lum bright="70001" contrast="-70000"/>
                      </a:blip>
                      <a:srcRect t="7620" b="9526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714" name="Group 2"/>
          <p:cNvGraphicFramePr>
            <a:graphicFrameLocks noGrp="1"/>
          </p:cNvGraphicFramePr>
          <p:nvPr/>
        </p:nvGraphicFramePr>
        <p:xfrm>
          <a:off x="900113" y="1773238"/>
          <a:ext cx="6935788" cy="4195763"/>
        </p:xfrm>
        <a:graphic>
          <a:graphicData uri="http://schemas.openxmlformats.org/drawingml/2006/table">
            <a:tbl>
              <a:tblPr/>
              <a:tblGrid>
                <a:gridCol w="2519362"/>
                <a:gridCol w="2103438"/>
                <a:gridCol w="2312987"/>
              </a:tblGrid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温故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知新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66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解释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66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风烟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俱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静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百废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具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兴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把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酒话桑麻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把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酒临风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上下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一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白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C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长烟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一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空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浙江之潮，天下之伟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观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也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岳阳之大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观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也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5740" name="Text Box 28"/>
          <p:cNvSpPr txBox="1"/>
          <p:nvPr/>
        </p:nvSpPr>
        <p:spPr>
          <a:xfrm>
            <a:off x="5724525" y="2781300"/>
            <a:ext cx="151765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Tx/>
            </a:pPr>
            <a:r>
              <a:rPr lang="zh-CN" altLang="en-US" sz="3200" b="1" dirty="0">
                <a:solidFill>
                  <a:srgbClr val="00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全、皆</a:t>
            </a:r>
            <a:endParaRPr lang="zh-CN" altLang="en-US" sz="3200" b="1" dirty="0">
              <a:solidFill>
                <a:srgbClr val="0033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5741" name="Text Box 29"/>
          <p:cNvSpPr txBox="1"/>
          <p:nvPr/>
        </p:nvSpPr>
        <p:spPr>
          <a:xfrm>
            <a:off x="5724525" y="3573463"/>
            <a:ext cx="17272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Tx/>
            </a:pPr>
            <a:r>
              <a:rPr lang="zh-CN" altLang="en-US" sz="3200" b="1" dirty="0">
                <a:solidFill>
                  <a:srgbClr val="00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持、执</a:t>
            </a:r>
            <a:endParaRPr lang="zh-CN" altLang="en-US" sz="3200" b="1" dirty="0">
              <a:solidFill>
                <a:srgbClr val="0033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5742" name="Text Box 30"/>
          <p:cNvSpPr txBox="1"/>
          <p:nvPr/>
        </p:nvSpPr>
        <p:spPr>
          <a:xfrm>
            <a:off x="5580063" y="4437063"/>
            <a:ext cx="2087562" cy="579437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>
              <a:buFontTx/>
            </a:pPr>
            <a:r>
              <a:rPr lang="zh-CN" altLang="en-US" sz="3200" b="1" dirty="0">
                <a:solidFill>
                  <a:srgbClr val="00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全、完全</a:t>
            </a:r>
            <a:endParaRPr lang="zh-CN" altLang="en-US" sz="3200" b="1" dirty="0">
              <a:solidFill>
                <a:srgbClr val="0033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5743" name="Text Box 31"/>
          <p:cNvSpPr txBox="1"/>
          <p:nvPr/>
        </p:nvSpPr>
        <p:spPr>
          <a:xfrm>
            <a:off x="5768975" y="5229225"/>
            <a:ext cx="1516063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Tx/>
            </a:pPr>
            <a:r>
              <a:rPr lang="zh-CN" altLang="en-US" sz="3200" b="1" dirty="0">
                <a:solidFill>
                  <a:srgbClr val="00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景象</a:t>
            </a:r>
            <a:endParaRPr lang="zh-CN" altLang="en-US" sz="3200" b="1" dirty="0">
              <a:solidFill>
                <a:srgbClr val="0033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36" name="WordArt 32" descr="sf_2004122121011"/>
          <p:cNvSpPr>
            <a:spLocks noTextEdit="1"/>
          </p:cNvSpPr>
          <p:nvPr/>
        </p:nvSpPr>
        <p:spPr>
          <a:xfrm>
            <a:off x="611188" y="549275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254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细读释文意</a:t>
            </a:r>
            <a:endParaRPr lang="zh-CN" altLang="en-US" sz="3600" b="1"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37" name="Rectangle 33"/>
          <p:cNvSpPr/>
          <p:nvPr/>
        </p:nvSpPr>
        <p:spPr>
          <a:xfrm>
            <a:off x="3924300" y="549275"/>
            <a:ext cx="2735263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Tx/>
            </a:pPr>
            <a:r>
              <a:rPr lang="en-US" altLang="zh-CN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温故知新</a:t>
            </a:r>
            <a:endParaRPr lang="zh-CN" altLang="en-US" sz="28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5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5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5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5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5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40" grpId="0"/>
      <p:bldP spid="115741" grpId="0"/>
      <p:bldP spid="115742" grpId="0"/>
      <p:bldP spid="1157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48129" name="Object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4533900" imgH="6991350" progId="Word.Picture.8">
                  <p:embed/>
                </p:oleObj>
              </mc:Choice>
              <mc:Fallback>
                <p:oleObj name="" r:id="rId1" imgW="4533900" imgH="6991350" progId="Word.Picture.8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>
                        <a:lum bright="70001" contrast="-70000"/>
                      </a:blip>
                      <a:srcRect t="7620" b="9526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0" name="WordArt 3" descr="sf_2004122121011"/>
          <p:cNvSpPr>
            <a:spLocks noTextEdit="1"/>
          </p:cNvSpPr>
          <p:nvPr/>
        </p:nvSpPr>
        <p:spPr>
          <a:xfrm>
            <a:off x="533400" y="3810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254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细读释文意</a:t>
            </a:r>
            <a:endParaRPr lang="zh-CN" altLang="en-US" sz="3600" b="1"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31" name="Text Box 4"/>
          <p:cNvSpPr txBox="1"/>
          <p:nvPr/>
        </p:nvSpPr>
        <p:spPr>
          <a:xfrm>
            <a:off x="3733800" y="381000"/>
            <a:ext cx="27432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sz="32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1" charset="-122"/>
              </a:rPr>
              <a:t>——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1" charset="-122"/>
              </a:rPr>
              <a:t>比较归纳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48132" name="Text Box 5"/>
          <p:cNvSpPr txBox="1"/>
          <p:nvPr/>
        </p:nvSpPr>
        <p:spPr>
          <a:xfrm>
            <a:off x="381000" y="2019300"/>
            <a:ext cx="8763000" cy="4352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观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幼圆" panose="02010509060101010101" charset="-122"/>
              </a:rPr>
              <a:t>：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予</a:t>
            </a: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观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夫巴陵胜状（             ）    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Tx/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此则岳阳楼之大</a:t>
            </a: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观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也（            ）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Tx/>
            </a:pP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Tx/>
            </a:pP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幼圆" panose="02010509060101010101" charset="-122"/>
              </a:rPr>
              <a:t>和：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政通人</a:t>
            </a: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         ）    春</a:t>
            </a: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景明（            ）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Tx/>
            </a:pP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Tx/>
            </a:pP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幼圆" panose="02010509060101010101" charset="-122"/>
              </a:rPr>
              <a:t>或：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或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长烟一空（              ）    </a:t>
            </a: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或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异二者之为 （            ） 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Tx/>
            </a:pP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Tx/>
            </a:pP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一：一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碧万顷（              ）       而或长烟</a:t>
            </a: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空（              ）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4" name="Text Box 6"/>
          <p:cNvSpPr txBox="1"/>
          <p:nvPr/>
        </p:nvSpPr>
        <p:spPr>
          <a:xfrm>
            <a:off x="5076825" y="2565400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幼圆" panose="02010509060101010101" charset="-122"/>
              </a:rPr>
              <a:t>景色</a:t>
            </a:r>
            <a:endParaRPr lang="zh-CN" altLang="en-US" sz="2400" b="1" dirty="0">
              <a:solidFill>
                <a:srgbClr val="CC0000"/>
              </a:solidFill>
              <a:latin typeface="Arial" panose="020B0604020202020204" pitchFamily="34" charset="0"/>
              <a:ea typeface="幼圆" panose="02010509060101010101" charset="-122"/>
            </a:endParaRPr>
          </a:p>
        </p:txBody>
      </p:sp>
      <p:sp>
        <p:nvSpPr>
          <p:cNvPr id="109575" name="Text Box 7"/>
          <p:cNvSpPr txBox="1"/>
          <p:nvPr/>
        </p:nvSpPr>
        <p:spPr>
          <a:xfrm>
            <a:off x="4284663" y="2060575"/>
            <a:ext cx="574675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幼圆" panose="02010509060101010101" charset="-122"/>
              </a:rPr>
              <a:t>看</a:t>
            </a:r>
            <a:endParaRPr lang="zh-CN" altLang="en-US" sz="2400" b="1" dirty="0">
              <a:solidFill>
                <a:srgbClr val="CC0000"/>
              </a:solidFill>
              <a:latin typeface="Arial" panose="020B0604020202020204" pitchFamily="34" charset="0"/>
              <a:ea typeface="幼圆" panose="02010509060101010101" charset="-122"/>
            </a:endParaRPr>
          </a:p>
        </p:txBody>
      </p:sp>
      <p:sp>
        <p:nvSpPr>
          <p:cNvPr id="109576" name="Text Box 8"/>
          <p:cNvSpPr txBox="1"/>
          <p:nvPr/>
        </p:nvSpPr>
        <p:spPr>
          <a:xfrm>
            <a:off x="3132138" y="3716338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幼圆" panose="02010509060101010101" charset="-122"/>
              </a:rPr>
              <a:t>和乐</a:t>
            </a:r>
            <a:endParaRPr lang="zh-CN" altLang="en-US" sz="2400" b="1" dirty="0">
              <a:solidFill>
                <a:srgbClr val="CC0000"/>
              </a:solidFill>
              <a:latin typeface="Arial" panose="020B0604020202020204" pitchFamily="34" charset="0"/>
              <a:ea typeface="幼圆" panose="02010509060101010101" charset="-122"/>
            </a:endParaRPr>
          </a:p>
        </p:txBody>
      </p:sp>
      <p:sp>
        <p:nvSpPr>
          <p:cNvPr id="109578" name="Text Box 10"/>
          <p:cNvSpPr txBox="1"/>
          <p:nvPr/>
        </p:nvSpPr>
        <p:spPr>
          <a:xfrm>
            <a:off x="6443663" y="3716338"/>
            <a:ext cx="8636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幼圆" panose="02010509060101010101" charset="-122"/>
              </a:rPr>
              <a:t>和煦</a:t>
            </a:r>
            <a:endParaRPr lang="zh-CN" altLang="en-US" sz="2400" b="1" dirty="0">
              <a:solidFill>
                <a:srgbClr val="CC0000"/>
              </a:solidFill>
              <a:latin typeface="Arial" panose="020B0604020202020204" pitchFamily="34" charset="0"/>
              <a:ea typeface="幼圆" panose="02010509060101010101" charset="-122"/>
            </a:endParaRPr>
          </a:p>
        </p:txBody>
      </p:sp>
      <p:sp>
        <p:nvSpPr>
          <p:cNvPr id="109579" name="Text Box 11"/>
          <p:cNvSpPr txBox="1"/>
          <p:nvPr/>
        </p:nvSpPr>
        <p:spPr>
          <a:xfrm>
            <a:off x="3708400" y="4797425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幼圆" panose="02010509060101010101" charset="-122"/>
              </a:rPr>
              <a:t>有时</a:t>
            </a:r>
            <a:endParaRPr lang="zh-CN" altLang="en-US" sz="2400" b="1" dirty="0">
              <a:solidFill>
                <a:srgbClr val="CC0000"/>
              </a:solidFill>
              <a:latin typeface="Arial" panose="020B0604020202020204" pitchFamily="34" charset="0"/>
              <a:ea typeface="幼圆" panose="02010509060101010101" charset="-122"/>
            </a:endParaRPr>
          </a:p>
        </p:txBody>
      </p:sp>
      <p:sp>
        <p:nvSpPr>
          <p:cNvPr id="109580" name="Text Box 12"/>
          <p:cNvSpPr txBox="1"/>
          <p:nvPr/>
        </p:nvSpPr>
        <p:spPr>
          <a:xfrm>
            <a:off x="7812088" y="4797425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幼圆" panose="02010509060101010101" charset="-122"/>
              </a:rPr>
              <a:t>或许</a:t>
            </a:r>
            <a:endParaRPr lang="zh-CN" altLang="en-US" sz="2400" b="1" dirty="0">
              <a:solidFill>
                <a:srgbClr val="CC0000"/>
              </a:solidFill>
              <a:latin typeface="Arial" panose="020B0604020202020204" pitchFamily="34" charset="0"/>
              <a:ea typeface="幼圆" panose="02010509060101010101" charset="-122"/>
            </a:endParaRPr>
          </a:p>
        </p:txBody>
      </p:sp>
      <p:sp>
        <p:nvSpPr>
          <p:cNvPr id="48139" name="Text Box 13"/>
          <p:cNvSpPr txBox="1"/>
          <p:nvPr/>
        </p:nvSpPr>
        <p:spPr>
          <a:xfrm>
            <a:off x="457200" y="1219200"/>
            <a:ext cx="18288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FontTx/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一词多义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82" name="Text Box 14"/>
          <p:cNvSpPr txBox="1"/>
          <p:nvPr/>
        </p:nvSpPr>
        <p:spPr>
          <a:xfrm>
            <a:off x="3348038" y="5949950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一片</a:t>
            </a:r>
            <a:endParaRPr lang="zh-CN" altLang="en-US" sz="24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83" name="Text Box 15"/>
          <p:cNvSpPr txBox="1"/>
          <p:nvPr/>
        </p:nvSpPr>
        <p:spPr>
          <a:xfrm>
            <a:off x="7451725" y="5949950"/>
            <a:ext cx="865188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完全</a:t>
            </a:r>
            <a:endParaRPr lang="zh-CN" altLang="en-US" sz="24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958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4" grpId="0"/>
      <p:bldP spid="109575" grpId="0"/>
      <p:bldP spid="109576" grpId="0"/>
      <p:bldP spid="109578" grpId="0"/>
      <p:bldP spid="109579" grpId="0"/>
      <p:bldP spid="109580" grpId="0"/>
      <p:bldP spid="1095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476375" y="549275"/>
            <a:ext cx="5472113" cy="5078413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虚词。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属予作文以记之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不以物喜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其必曰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其喜洋洋者矣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468313" y="2179638"/>
            <a:ext cx="7937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以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465138" y="4437063"/>
            <a:ext cx="7937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其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5003800" y="1628775"/>
            <a:ext cx="900113" cy="64135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来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3851275" y="2795588"/>
            <a:ext cx="1285875" cy="646113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因为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3276600" y="3827463"/>
            <a:ext cx="3671888" cy="64135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代词：他，他们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4594225" y="4867275"/>
            <a:ext cx="1727200" cy="64135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语气词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23567" name="AutoShape 15"/>
          <p:cNvSpPr/>
          <p:nvPr/>
        </p:nvSpPr>
        <p:spPr bwMode="auto">
          <a:xfrm>
            <a:off x="1187450" y="1844675"/>
            <a:ext cx="288925" cy="1296988"/>
          </a:xfrm>
          <a:prstGeom prst="leftBrace">
            <a:avLst>
              <a:gd name="adj1" fmla="val 44971"/>
              <a:gd name="adj2" fmla="val 50000"/>
            </a:avLst>
          </a:prstGeom>
          <a:noFill/>
          <a:ln w="38100">
            <a:solidFill>
              <a:schemeClr val="bg1"/>
            </a:solidFill>
            <a:round/>
          </a:ln>
          <a:effectLst>
            <a:outerShdw dist="35921" dir="2700000" algn="ctr" rotWithShape="0">
              <a:srgbClr val="FF0000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68" name="AutoShape 16"/>
          <p:cNvSpPr/>
          <p:nvPr/>
        </p:nvSpPr>
        <p:spPr bwMode="auto">
          <a:xfrm>
            <a:off x="1187450" y="3995738"/>
            <a:ext cx="360363" cy="1512888"/>
          </a:xfrm>
          <a:prstGeom prst="leftBrace">
            <a:avLst>
              <a:gd name="adj1" fmla="val 34985"/>
              <a:gd name="adj2" fmla="val 50000"/>
            </a:avLst>
          </a:prstGeom>
          <a:noFill/>
          <a:ln w="38100">
            <a:solidFill>
              <a:schemeClr val="bg1"/>
            </a:solidFill>
            <a:round/>
          </a:ln>
          <a:effectLst>
            <a:outerShdw dist="35921" dir="2700000" algn="ctr" rotWithShape="0">
              <a:srgbClr val="FF0000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/>
      <p:bldP spid="23560" grpId="0" bldLvl="0" animBg="1"/>
      <p:bldP spid="23563" grpId="0"/>
      <p:bldP spid="235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50177" name="Object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4533900" imgH="6991350" progId="Word.Picture.8">
                  <p:embed/>
                </p:oleObj>
              </mc:Choice>
              <mc:Fallback>
                <p:oleObj name="" r:id="rId1" imgW="4533900" imgH="6991350" progId="Word.Picture.8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>
                        <a:lum bright="70001" contrast="-70000"/>
                      </a:blip>
                      <a:srcRect t="7620" b="9526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78" name="WordArt 3" descr="sf_2004122121011"/>
          <p:cNvSpPr>
            <a:spLocks noTextEdit="1"/>
          </p:cNvSpPr>
          <p:nvPr/>
        </p:nvSpPr>
        <p:spPr>
          <a:xfrm>
            <a:off x="533400" y="3810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254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细读释文意</a:t>
            </a:r>
            <a:endParaRPr lang="zh-CN" altLang="en-US" sz="3600" b="1"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79" name="Text Box 4"/>
          <p:cNvSpPr txBox="1"/>
          <p:nvPr/>
        </p:nvSpPr>
        <p:spPr>
          <a:xfrm>
            <a:off x="3733800" y="381000"/>
            <a:ext cx="27432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sz="32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1" charset="-122"/>
              </a:rPr>
              <a:t>——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1" charset="-122"/>
              </a:rPr>
              <a:t>比较归纳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50180" name="Text Box 5"/>
          <p:cNvSpPr txBox="1"/>
          <p:nvPr/>
        </p:nvSpPr>
        <p:spPr>
          <a:xfrm>
            <a:off x="381000" y="2019300"/>
            <a:ext cx="8763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endParaRPr lang="zh-CN" altLang="zh-CN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81" name="Text Box 6"/>
          <p:cNvSpPr txBox="1"/>
          <p:nvPr/>
        </p:nvSpPr>
        <p:spPr>
          <a:xfrm>
            <a:off x="5076825" y="2565400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endParaRPr lang="zh-CN" altLang="zh-CN" sz="2400" b="1" dirty="0">
              <a:solidFill>
                <a:srgbClr val="006600"/>
              </a:solidFill>
              <a:latin typeface="Arial" panose="020B0604020202020204" pitchFamily="34" charset="0"/>
              <a:ea typeface="幼圆" panose="02010509060101010101" charset="-122"/>
            </a:endParaRPr>
          </a:p>
        </p:txBody>
      </p:sp>
      <p:sp>
        <p:nvSpPr>
          <p:cNvPr id="50182" name="Text Box 9"/>
          <p:cNvSpPr txBox="1"/>
          <p:nvPr/>
        </p:nvSpPr>
        <p:spPr>
          <a:xfrm>
            <a:off x="7315200" y="3048000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endParaRPr lang="zh-CN" altLang="zh-CN" sz="2400" b="1" dirty="0">
              <a:solidFill>
                <a:srgbClr val="006600"/>
              </a:solidFill>
              <a:latin typeface="Arial" panose="020B0604020202020204" pitchFamily="34" charset="0"/>
              <a:ea typeface="幼圆" panose="02010509060101010101" charset="-122"/>
            </a:endParaRPr>
          </a:p>
        </p:txBody>
      </p:sp>
      <p:sp>
        <p:nvSpPr>
          <p:cNvPr id="50183" name="Text Box 11"/>
          <p:cNvSpPr txBox="1"/>
          <p:nvPr/>
        </p:nvSpPr>
        <p:spPr>
          <a:xfrm>
            <a:off x="3708400" y="4797425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endParaRPr lang="zh-CN" altLang="zh-CN" sz="2400" b="1" dirty="0">
              <a:solidFill>
                <a:srgbClr val="006600"/>
              </a:solidFill>
              <a:latin typeface="Arial" panose="020B0604020202020204" pitchFamily="34" charset="0"/>
              <a:ea typeface="幼圆" panose="02010509060101010101" charset="-122"/>
            </a:endParaRPr>
          </a:p>
        </p:txBody>
      </p:sp>
      <p:sp>
        <p:nvSpPr>
          <p:cNvPr id="50184" name="Text Box 12"/>
          <p:cNvSpPr txBox="1"/>
          <p:nvPr/>
        </p:nvSpPr>
        <p:spPr>
          <a:xfrm>
            <a:off x="7812088" y="4797425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endParaRPr lang="zh-CN" altLang="zh-CN" sz="2400" b="1" dirty="0">
              <a:solidFill>
                <a:srgbClr val="006600"/>
              </a:solidFill>
              <a:latin typeface="Arial" panose="020B0604020202020204" pitchFamily="34" charset="0"/>
              <a:ea typeface="幼圆" panose="02010509060101010101" charset="-122"/>
            </a:endParaRPr>
          </a:p>
        </p:txBody>
      </p:sp>
      <p:sp>
        <p:nvSpPr>
          <p:cNvPr id="50185" name="Text Box 13"/>
          <p:cNvSpPr txBox="1"/>
          <p:nvPr/>
        </p:nvSpPr>
        <p:spPr>
          <a:xfrm>
            <a:off x="457200" y="1219200"/>
            <a:ext cx="18288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FontTx/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词类活用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20866" name="Group 34"/>
          <p:cNvGraphicFramePr>
            <a:graphicFrameLocks noGrp="1"/>
          </p:cNvGraphicFramePr>
          <p:nvPr/>
        </p:nvGraphicFramePr>
        <p:xfrm>
          <a:off x="533400" y="2282825"/>
          <a:ext cx="8137525" cy="4054475"/>
        </p:xfrm>
        <a:graphic>
          <a:graphicData uri="http://schemas.openxmlformats.org/drawingml/2006/table">
            <a:tbl>
              <a:tblPr/>
              <a:tblGrid>
                <a:gridCol w="2719704"/>
                <a:gridCol w="5417200"/>
              </a:tblGrid>
              <a:tr h="604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示例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用法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3366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2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先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天下之忧而忧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4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后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天下之乐而乐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庆历四年春，滕子京谪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守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巴陵郡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3240088" y="2854325"/>
            <a:ext cx="4572000" cy="9540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zh-CN" altLang="en-US" sz="2800" b="1" dirty="0">
                <a:solidFill>
                  <a:srgbClr val="00007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先：形容词，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之前</a:t>
            </a:r>
            <a:r>
              <a:rPr lang="zh-CN" altLang="en-US" sz="2800" b="1" dirty="0">
                <a:solidFill>
                  <a:srgbClr val="00007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，作状语</a:t>
            </a:r>
            <a:r>
              <a:rPr lang="zh-CN" altLang="en-US" sz="2800" b="1" dirty="0">
                <a:solidFill>
                  <a:srgbClr val="00007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（形容词作状语）</a:t>
            </a:r>
            <a:endParaRPr lang="zh-CN" altLang="en-US" sz="2800" b="1" dirty="0">
              <a:solidFill>
                <a:srgbClr val="00007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55963" y="3843338"/>
            <a:ext cx="4572000" cy="9540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zh-CN" altLang="en-US" sz="2800" b="1" dirty="0">
                <a:solidFill>
                  <a:srgbClr val="00007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后：形容词，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之后</a:t>
            </a:r>
            <a:r>
              <a:rPr lang="zh-CN" altLang="en-US" sz="2800" b="1" dirty="0">
                <a:solidFill>
                  <a:srgbClr val="00007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，作状语</a:t>
            </a:r>
            <a:r>
              <a:rPr lang="zh-CN" altLang="en-US" sz="2800" b="1" dirty="0">
                <a:solidFill>
                  <a:srgbClr val="00007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（形容词作状语）</a:t>
            </a:r>
            <a:endParaRPr lang="zh-CN" altLang="en-US" sz="2800" b="1" dirty="0">
              <a:solidFill>
                <a:srgbClr val="00007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55963" y="4953000"/>
            <a:ext cx="4572000" cy="1384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zh-CN" altLang="en-US" sz="2800" b="1" dirty="0">
                <a:solidFill>
                  <a:srgbClr val="00007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守，名词，太守，官名，这里作动词，即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太守</a:t>
            </a:r>
            <a:r>
              <a:rPr lang="zh-CN" altLang="en-US" sz="2800" b="1" dirty="0">
                <a:solidFill>
                  <a:srgbClr val="00007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（名词作动词）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1201" name="Object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4533900" imgH="6991350" progId="Word.Picture.8">
                  <p:embed/>
                </p:oleObj>
              </mc:Choice>
              <mc:Fallback>
                <p:oleObj name="" r:id="rId1" imgW="4533900" imgH="6991350" progId="Word.Picture.8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>
                        <a:lum bright="70001" contrast="-70000"/>
                      </a:blip>
                      <a:srcRect t="7620" b="9526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2" name="WordArt 3" descr="sf_2004122121011"/>
          <p:cNvSpPr>
            <a:spLocks noTextEdit="1"/>
          </p:cNvSpPr>
          <p:nvPr/>
        </p:nvSpPr>
        <p:spPr>
          <a:xfrm>
            <a:off x="533400" y="3810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254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细读释文意</a:t>
            </a:r>
            <a:endParaRPr lang="zh-CN" altLang="en-US" sz="3600" b="1"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03" name="Text Box 4"/>
          <p:cNvSpPr txBox="1"/>
          <p:nvPr/>
        </p:nvSpPr>
        <p:spPr>
          <a:xfrm>
            <a:off x="3733800" y="3810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1" charset="-122"/>
              </a:rPr>
              <a:t>——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1" charset="-122"/>
              </a:rPr>
              <a:t>攻破难点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51204" name="Text Box 5"/>
          <p:cNvSpPr txBox="1"/>
          <p:nvPr/>
        </p:nvSpPr>
        <p:spPr>
          <a:xfrm>
            <a:off x="228600" y="1371600"/>
            <a:ext cx="8915400" cy="4400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华文中宋" panose="02010600040101010101" charset="-122"/>
              </a:rPr>
              <a:t>古今异义</a:t>
            </a:r>
            <a:endParaRPr lang="zh-CN" altLang="en-US" sz="2800" b="1" dirty="0">
              <a:solidFill>
                <a:srgbClr val="006600"/>
              </a:solidFill>
              <a:latin typeface="Arial" panose="020B0604020202020204" pitchFamily="34" charset="0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明年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（                    ）                  </a:t>
            </a: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作文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（                                  ）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微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斯人（                 ）                 </a:t>
            </a: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进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亦忧（                               ）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退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亦忧（                         ）         沙鸥翔</a:t>
            </a: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集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（                         ）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598" name="Text Box 6"/>
          <p:cNvSpPr txBox="1"/>
          <p:nvPr/>
        </p:nvSpPr>
        <p:spPr>
          <a:xfrm>
            <a:off x="1219200" y="2514600"/>
            <a:ext cx="28194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第二年</a:t>
            </a:r>
            <a:endParaRPr lang="zh-CN" altLang="en-US" sz="24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599" name="Text Box 7"/>
          <p:cNvSpPr txBox="1"/>
          <p:nvPr/>
        </p:nvSpPr>
        <p:spPr>
          <a:xfrm>
            <a:off x="5724525" y="2514600"/>
            <a:ext cx="2428875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写一篇文章</a:t>
            </a:r>
            <a:endParaRPr lang="zh-CN" altLang="en-US" sz="24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0" name="Text Box 8"/>
          <p:cNvSpPr txBox="1"/>
          <p:nvPr/>
        </p:nvSpPr>
        <p:spPr>
          <a:xfrm>
            <a:off x="1573213" y="3627438"/>
            <a:ext cx="1450975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如果没有</a:t>
            </a:r>
            <a:endParaRPr lang="zh-CN" altLang="en-US" sz="24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1" name="Text Box 9"/>
          <p:cNvSpPr txBox="1"/>
          <p:nvPr/>
        </p:nvSpPr>
        <p:spPr>
          <a:xfrm>
            <a:off x="6156325" y="3581400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入朝为官</a:t>
            </a:r>
            <a:endParaRPr lang="zh-CN" altLang="en-US" sz="24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2" name="Text Box 10"/>
          <p:cNvSpPr txBox="1"/>
          <p:nvPr/>
        </p:nvSpPr>
        <p:spPr>
          <a:xfrm>
            <a:off x="1763713" y="4724400"/>
            <a:ext cx="2122487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隐居乡野</a:t>
            </a:r>
            <a:endParaRPr lang="zh-CN" altLang="en-US" sz="24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3" name="Text Box 11"/>
          <p:cNvSpPr txBox="1"/>
          <p:nvPr/>
        </p:nvSpPr>
        <p:spPr>
          <a:xfrm>
            <a:off x="6497638" y="4724400"/>
            <a:ext cx="1171575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停息</a:t>
            </a:r>
            <a:endParaRPr lang="zh-CN" altLang="en-US" sz="24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8" grpId="0"/>
      <p:bldP spid="110599" grpId="0"/>
      <p:bldP spid="110600" grpId="0"/>
      <p:bldP spid="110601" grpId="0"/>
      <p:bldP spid="110602" grpId="0"/>
      <p:bldP spid="11060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Rectangle 2"/>
          <p:cNvSpPr>
            <a:spLocks noGrp="1" noRot="1"/>
          </p:cNvSpPr>
          <p:nvPr>
            <p:ph type="title"/>
          </p:nvPr>
        </p:nvSpPr>
        <p:spPr>
          <a:xfrm>
            <a:off x="214313" y="857250"/>
            <a:ext cx="2439987" cy="1143000"/>
          </a:xfrm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4800" b="1" dirty="0"/>
              <a:t>译句：</a:t>
            </a:r>
            <a:endParaRPr lang="zh-CN" altLang="en-US" sz="4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14313" y="2516188"/>
            <a:ext cx="8643937" cy="2554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不以物喜，不以己悲。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先天下之忧而忧，后天下之乐而乐。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居庙堂之高则忧其民，处江湖之远则忧其君。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2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charRg st="12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charRg st="3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49" name="Picture 2" descr="20121025090710333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46038"/>
            <a:ext cx="3059112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3" descr="t01ff882975783c36a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89363"/>
            <a:ext cx="3095625" cy="3068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4" descr="t010059b6afd0a219d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0700" y="0"/>
            <a:ext cx="313055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5" descr="t01ba395857385290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3725" y="3790950"/>
            <a:ext cx="3024188" cy="3059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Picture 6" descr="t01cb1030b4d11eee5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7913" y="3789363"/>
            <a:ext cx="3001962" cy="304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Picture 7" descr="t01cf55530f753044d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6325" y="1588"/>
            <a:ext cx="2998788" cy="304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4" name="Text Box 8"/>
          <p:cNvSpPr txBox="1"/>
          <p:nvPr/>
        </p:nvSpPr>
        <p:spPr>
          <a:xfrm>
            <a:off x="107950" y="3141663"/>
            <a:ext cx="29257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660033"/>
                </a:solidFill>
                <a:latin typeface="Times New Roman" panose="02020603050405020304" pitchFamily="18" charset="0"/>
                <a:ea typeface="楷体_GB2312" pitchFamily="1" charset="-122"/>
              </a:rPr>
              <a:t>霪雨霏霏，连月不开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5" name="Text Box 9"/>
          <p:cNvSpPr txBox="1"/>
          <p:nvPr/>
        </p:nvSpPr>
        <p:spPr>
          <a:xfrm>
            <a:off x="6227763" y="3141663"/>
            <a:ext cx="29257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660033"/>
                </a:solidFill>
                <a:latin typeface="Times New Roman" panose="02020603050405020304" pitchFamily="18" charset="0"/>
                <a:ea typeface="楷体_GB2312" pitchFamily="1" charset="-122"/>
              </a:rPr>
              <a:t>商旅不行，樯倾楫摧</a:t>
            </a:r>
            <a:endParaRPr lang="zh-CN" altLang="en-US" sz="2400" b="1" dirty="0">
              <a:solidFill>
                <a:srgbClr val="660033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4106" name="Text Box 10"/>
          <p:cNvSpPr txBox="1"/>
          <p:nvPr/>
        </p:nvSpPr>
        <p:spPr>
          <a:xfrm>
            <a:off x="3203575" y="3141663"/>
            <a:ext cx="292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660033"/>
                </a:solidFill>
                <a:latin typeface="Times New Roman" panose="02020603050405020304" pitchFamily="18" charset="0"/>
                <a:ea typeface="楷体_GB2312" pitchFamily="1" charset="-122"/>
              </a:rPr>
              <a:t>阴风怒号，浊浪排空</a:t>
            </a:r>
            <a:endParaRPr lang="zh-CN" altLang="en-US" sz="2400" b="1" dirty="0">
              <a:solidFill>
                <a:srgbClr val="660033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53258" name="Rectangle 5"/>
          <p:cNvSpPr>
            <a:spLocks noGrp="1"/>
          </p:cNvSpPr>
          <p:nvPr/>
        </p:nvSpPr>
        <p:spPr>
          <a:xfrm>
            <a:off x="-39687" y="100013"/>
            <a:ext cx="3667125" cy="7778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buFontTx/>
            </a:pPr>
            <a:r>
              <a:rPr lang="zh-CN" altLang="en-US" sz="4000" b="1" dirty="0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1" charset="-122"/>
              </a:rPr>
              <a:t>看图配原文。</a:t>
            </a:r>
            <a:endParaRPr lang="zh-CN" altLang="en-US" sz="4000" b="1" dirty="0">
              <a:solidFill>
                <a:srgbClr val="00206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 bldLvl="0"/>
      <p:bldP spid="4104" grpId="1" bldLvl="0"/>
      <p:bldP spid="4104" grpId="2" bldLvl="0"/>
      <p:bldP spid="4105" grpId="0" bldLvl="0"/>
      <p:bldP spid="4106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3" name="Picture 2" descr="200261101025597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4" name="Picture 3" descr="杜甫登岳阳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1588"/>
            <a:ext cx="9180512" cy="6884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Text Box 4"/>
          <p:cNvSpPr txBox="1"/>
          <p:nvPr/>
        </p:nvSpPr>
        <p:spPr>
          <a:xfrm>
            <a:off x="3276600" y="44450"/>
            <a:ext cx="3124200" cy="762000"/>
          </a:xfrm>
          <a:prstGeom prst="rect">
            <a:avLst/>
          </a:prstGeom>
          <a:solidFill>
            <a:srgbClr val="FFCCCC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336600"/>
                </a:solidFill>
                <a:latin typeface="Arial" panose="020B0604020202020204" pitchFamily="34" charset="0"/>
                <a:ea typeface="华文行楷" panose="02010800040101010101" charset="-122"/>
              </a:rPr>
              <a:t>迁客骚人</a:t>
            </a:r>
            <a:endParaRPr lang="zh-CN" altLang="en-US" sz="4400" b="1" dirty="0">
              <a:solidFill>
                <a:srgbClr val="336600"/>
              </a:solidFill>
              <a:latin typeface="Arial" panose="020B0604020202020204" pitchFamily="34" charset="0"/>
              <a:ea typeface="华文行楷" panose="02010800040101010101" charset="-122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1619250" y="909638"/>
            <a:ext cx="6835775" cy="639762"/>
          </a:xfrm>
          <a:prstGeom prst="rect">
            <a:avLst/>
          </a:prstGeom>
          <a:solidFill>
            <a:srgbClr val="FFCCCC"/>
          </a:solidFill>
          <a:ln w="9525">
            <a:noFill/>
          </a:ln>
        </p:spPr>
        <p:txBody>
          <a:bodyPr anchor="t" anchorCtr="0">
            <a:spAutoFit/>
          </a:bodyPr>
          <a:p>
            <a:pPr algn="dist"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Arial" panose="020B0604020202020204" pitchFamily="34" charset="0"/>
                <a:ea typeface="华文新魏" panose="02010800040101010101" charset="-122"/>
              </a:rPr>
              <a:t>览物之情，得无异乎？</a:t>
            </a:r>
            <a:endParaRPr lang="zh-CN" altLang="en-US" sz="3600" b="1" dirty="0">
              <a:solidFill>
                <a:srgbClr val="336600"/>
              </a:solidFill>
              <a:latin typeface="Arial" panose="020B0604020202020204" pitchFamily="34" charset="0"/>
              <a:ea typeface="华文新魏" panose="02010800040101010101" charset="-122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1619250" y="909638"/>
            <a:ext cx="6994525" cy="579437"/>
          </a:xfrm>
          <a:prstGeom prst="rect">
            <a:avLst/>
          </a:prstGeom>
          <a:solidFill>
            <a:srgbClr val="FFCCCC"/>
          </a:solidFill>
          <a:ln w="9525">
            <a:noFill/>
          </a:ln>
        </p:spPr>
        <p:txBody>
          <a:bodyPr anchor="t" anchorCtr="0">
            <a:spAutoFit/>
          </a:bodyPr>
          <a:p>
            <a:pPr algn="dist"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1" charset="-122"/>
              </a:rPr>
              <a:t>(登斯楼也)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1" charset="-122"/>
              </a:rPr>
              <a:t>去国怀乡，忧谗畏讥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（悲）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54278" name="Picture 7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400" y="3860800"/>
            <a:ext cx="1198563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9" name="Picture 8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4925" y="117475"/>
            <a:ext cx="1222375" cy="3584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80" name="Picture 9" descr="图片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2275" y="2133600"/>
            <a:ext cx="1292225" cy="335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81" name="Picture 10" descr="图片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08850" y="2565400"/>
            <a:ext cx="1304925" cy="3352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ldLvl="0"/>
      <p:bldP spid="54275" grpId="1" bldLvl="0"/>
      <p:bldP spid="5125" grpId="0" bldLvl="0"/>
      <p:bldP spid="5125" grpId="1" bldLvl="0"/>
      <p:bldP spid="5125" grpId="2" bldLvl="0"/>
      <p:bldP spid="5125" grpId="3" bldLvl="0" animBg="1"/>
      <p:bldP spid="5126" grpId="0" bldLvl="0"/>
      <p:bldP spid="5126" grpId="1" bldLvl="0"/>
      <p:bldP spid="5126" grpId="2" bldLvl="0"/>
      <p:bldP spid="5126" grpId="3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7" name="Picture 2" descr="t0181811389dcdba3a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2138" y="4076700"/>
            <a:ext cx="3390900" cy="2805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298" name="Picture 3" descr="t01adc8453dc33412c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725" y="4079875"/>
            <a:ext cx="3382963" cy="2760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299" name="Picture 4" descr="2636881_115749084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3725" y="4078288"/>
            <a:ext cx="3167063" cy="277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0" name="Picture 5" descr="t01f0fc163e35b5e7e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" y="3175"/>
            <a:ext cx="313055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1" name="Picture 6" descr="t0144b7af1a7c4faa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" y="4076700"/>
            <a:ext cx="3130550" cy="278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1" name="Text Box 7"/>
          <p:cNvSpPr txBox="1"/>
          <p:nvPr/>
        </p:nvSpPr>
        <p:spPr>
          <a:xfrm>
            <a:off x="0" y="3248025"/>
            <a:ext cx="91741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9900"/>
                </a:solidFill>
                <a:latin typeface="Times New Roman" panose="02020603050405020304" pitchFamily="18" charset="0"/>
                <a:ea typeface="楷体_GB2312" pitchFamily="1" charset="-122"/>
              </a:rPr>
              <a:t>春和景明，波澜不惊     </a:t>
            </a:r>
            <a:r>
              <a:rPr lang="zh-CN" altLang="en-US" sz="2400" b="1" dirty="0">
                <a:solidFill>
                  <a:srgbClr val="0099FF"/>
                </a:solidFill>
                <a:latin typeface="Times New Roman" panose="02020603050405020304" pitchFamily="18" charset="0"/>
                <a:ea typeface="楷体_GB2312" pitchFamily="1" charset="-122"/>
              </a:rPr>
              <a:t> 上下天光，一碧万顷 </a:t>
            </a:r>
            <a:r>
              <a:rPr lang="zh-CN" altLang="en-US" sz="2400" b="1" dirty="0">
                <a:solidFill>
                  <a:srgbClr val="009900"/>
                </a:solidFill>
                <a:latin typeface="Times New Roman" panose="02020603050405020304" pitchFamily="18" charset="0"/>
                <a:ea typeface="楷体_GB2312" pitchFamily="1" charset="-122"/>
              </a:rPr>
              <a:t>   </a:t>
            </a: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1" charset="-122"/>
              </a:rPr>
              <a:t>沙鸥翔集，锦鳞游泳</a:t>
            </a:r>
            <a:endParaRPr lang="zh-CN" altLang="en-US" sz="24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55303" name="Picture 8" descr="t01c8e554b09656531d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0788" y="1588"/>
            <a:ext cx="2808287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4" name="Picture 9" descr="t0114a472a166f18e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0788" y="4081463"/>
            <a:ext cx="2859087" cy="2805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5" name="Picture 10" descr="3796ccf935b88024688724634ad30dec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32138" y="-26987"/>
            <a:ext cx="3167062" cy="3068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6" name="Picture 11" descr="t01559a79c02cc706c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3717925"/>
            <a:ext cx="3203575" cy="3195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7" name="Picture 12" descr="t01e53bd2ccde4edfcb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02375" y="3789363"/>
            <a:ext cx="2841625" cy="3100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8" name="Picture 13" descr="t015d5b14697048be9b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60700" y="3789363"/>
            <a:ext cx="3241675" cy="309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Picture 2" descr="6-87-岳陽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4" descr="t016c1dea01d0ddcded"/>
          <p:cNvPicPr>
            <a:picLocks noChangeAspect="1"/>
          </p:cNvPicPr>
          <p:nvPr/>
        </p:nvPicPr>
        <p:blipFill>
          <a:blip r:embed="rId2"/>
          <a:srcRect b="6934"/>
          <a:stretch>
            <a:fillRect/>
          </a:stretch>
        </p:blipFill>
        <p:spPr>
          <a:xfrm>
            <a:off x="0" y="0"/>
            <a:ext cx="91789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8" name="WordArt 5"/>
          <p:cNvSpPr/>
          <p:nvPr/>
        </p:nvSpPr>
        <p:spPr>
          <a:xfrm>
            <a:off x="468313" y="1123950"/>
            <a:ext cx="7704137" cy="1268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岳阳楼记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6" name="Text Box 6"/>
          <p:cNvSpPr txBox="1"/>
          <p:nvPr/>
        </p:nvSpPr>
        <p:spPr>
          <a:xfrm>
            <a:off x="5353050" y="3213100"/>
            <a:ext cx="2697163" cy="1096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6600" b="1" dirty="0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范仲淹</a:t>
            </a:r>
            <a:endParaRPr lang="zh-CN" altLang="en-US" sz="6600" b="1" dirty="0">
              <a:solidFill>
                <a:srgbClr val="FF3300"/>
              </a:solidFill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1" name="Picture 2" descr="t018b5a297008ffe3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862388"/>
            <a:ext cx="3060700" cy="304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2" name="Picture 3" descr="t01e5d673c5558393e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62388"/>
            <a:ext cx="3060700" cy="303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3" name="Picture 4" descr="t01fe8baf2484193b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2375" y="0"/>
            <a:ext cx="2832100" cy="3068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Text Box 5"/>
          <p:cNvSpPr txBox="1"/>
          <p:nvPr/>
        </p:nvSpPr>
        <p:spPr>
          <a:xfrm>
            <a:off x="0" y="3286125"/>
            <a:ext cx="9293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009900"/>
                </a:solidFill>
                <a:latin typeface="Times New Roman" panose="02020603050405020304" pitchFamily="18" charset="0"/>
                <a:ea typeface="楷体_GB2312" pitchFamily="1" charset="-122"/>
              </a:rPr>
              <a:t>岸芷汀兰，郁郁青青 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1" charset="-122"/>
              </a:rPr>
              <a:t>   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1" charset="-122"/>
              </a:rPr>
              <a:t>长烟一空，皓月千里</a:t>
            </a:r>
            <a:r>
              <a:rPr lang="zh-CN" altLang="en-US" sz="2400" b="1" dirty="0">
                <a:solidFill>
                  <a:srgbClr val="660033"/>
                </a:solidFill>
                <a:latin typeface="Times New Roman" panose="02020603050405020304" pitchFamily="18" charset="0"/>
                <a:ea typeface="楷体_GB2312" pitchFamily="1" charset="-122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1" charset="-122"/>
              </a:rPr>
              <a:t>浮光跃金，静影沉璧</a:t>
            </a:r>
            <a:endParaRPr lang="zh-CN" altLang="en-US" sz="24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56325" name="Picture 6" descr="t0144b7af1a7c4faa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860800"/>
            <a:ext cx="2987675" cy="3068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6" name="Picture 7" descr="t013035a65b0878e78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9263" y="1588"/>
            <a:ext cx="3313112" cy="3068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7" name="Picture 8" descr="001rfu1Fgy6Jl6uNCMja3&amp;69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0700" y="3863975"/>
            <a:ext cx="3311525" cy="3009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8" name="Picture 9" descr="t017c4832ae696eacd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72225" y="3862388"/>
            <a:ext cx="2771775" cy="2976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9" name="Picture 10" descr="t01d5fcc570c0c755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0788" y="1588"/>
            <a:ext cx="2833687" cy="3068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30" name="Picture 11" descr="t019c5629785cf907d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1588"/>
            <a:ext cx="3060700" cy="3068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31" name="Picture 12" descr="t01fe8baf2484193b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2375" y="0"/>
            <a:ext cx="2832100" cy="3052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5" name="Picture 2" descr="200261101025597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6" name="Picture 3" descr="杜甫登岳阳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1588"/>
            <a:ext cx="9180512" cy="6884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7" name="Text Box 4"/>
          <p:cNvSpPr txBox="1"/>
          <p:nvPr/>
        </p:nvSpPr>
        <p:spPr>
          <a:xfrm>
            <a:off x="3276600" y="44450"/>
            <a:ext cx="3124200" cy="762000"/>
          </a:xfrm>
          <a:prstGeom prst="rect">
            <a:avLst/>
          </a:prstGeom>
          <a:solidFill>
            <a:srgbClr val="FFCCCC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336600"/>
                </a:solidFill>
                <a:latin typeface="Arial" panose="020B0604020202020204" pitchFamily="34" charset="0"/>
                <a:ea typeface="华文行楷" panose="02010800040101010101" charset="-122"/>
              </a:rPr>
              <a:t>迁客骚人</a:t>
            </a:r>
            <a:endParaRPr lang="zh-CN" altLang="en-US" sz="4400" b="1" dirty="0">
              <a:solidFill>
                <a:srgbClr val="336600"/>
              </a:solidFill>
              <a:latin typeface="Arial" panose="020B0604020202020204" pitchFamily="34" charset="0"/>
              <a:ea typeface="华文行楷" panose="02010800040101010101" charset="-122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1619250" y="909638"/>
            <a:ext cx="6835775" cy="639762"/>
          </a:xfrm>
          <a:prstGeom prst="rect">
            <a:avLst/>
          </a:prstGeom>
          <a:solidFill>
            <a:srgbClr val="FFCCCC"/>
          </a:solidFill>
          <a:ln w="9525">
            <a:noFill/>
          </a:ln>
        </p:spPr>
        <p:txBody>
          <a:bodyPr anchor="t" anchorCtr="0">
            <a:spAutoFit/>
          </a:bodyPr>
          <a:p>
            <a:pPr algn="dist"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Arial" panose="020B0604020202020204" pitchFamily="34" charset="0"/>
                <a:ea typeface="华文新魏" panose="02010800040101010101" charset="-122"/>
              </a:rPr>
              <a:t>览物之情，得无异乎？</a:t>
            </a:r>
            <a:endParaRPr lang="zh-CN" altLang="en-US" sz="3600" b="1" dirty="0">
              <a:solidFill>
                <a:srgbClr val="336600"/>
              </a:solidFill>
              <a:latin typeface="Arial" panose="020B0604020202020204" pitchFamily="34" charset="0"/>
              <a:ea typeface="华文新魏" panose="02010800040101010101" charset="-122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1619250" y="909638"/>
            <a:ext cx="6994525" cy="579437"/>
          </a:xfrm>
          <a:prstGeom prst="rect">
            <a:avLst/>
          </a:prstGeom>
          <a:solidFill>
            <a:srgbClr val="FFCCCC"/>
          </a:solidFill>
          <a:ln w="9525">
            <a:noFill/>
          </a:ln>
        </p:spPr>
        <p:txBody>
          <a:bodyPr anchor="t" anchorCtr="0">
            <a:spAutoFit/>
          </a:bodyPr>
          <a:p>
            <a:pPr algn="dist"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1" charset="-122"/>
              </a:rPr>
              <a:t>(登斯楼也)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1" charset="-122"/>
              </a:rPr>
              <a:t>心旷神怡，宠辱偕忘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（喜）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57350" name="Picture 7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838" y="3860800"/>
            <a:ext cx="1198562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1" name="Picture 8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6038"/>
            <a:ext cx="1116013" cy="3584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2" name="Picture 9" descr="图片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5150" y="2060575"/>
            <a:ext cx="1292225" cy="335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3" name="Picture 10" descr="图片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08850" y="2565400"/>
            <a:ext cx="1304925" cy="3352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ldLvl="0"/>
      <p:bldP spid="57347" grpId="1" bldLvl="0"/>
      <p:bldP spid="8197" grpId="0" bldLvl="0"/>
      <p:bldP spid="8197" grpId="1" bldLvl="0"/>
      <p:bldP spid="8197" grpId="2" bldLvl="0"/>
      <p:bldP spid="8197" grpId="3" bldLvl="0" animBg="1"/>
      <p:bldP spid="8198" grpId="0" bldLvl="0"/>
      <p:bldP spid="8198" grpId="1" bldLvl="0"/>
      <p:bldP spid="8198" grpId="2" bldLvl="0"/>
      <p:bldP spid="8198" grpId="3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Text Box 2"/>
          <p:cNvSpPr txBox="1"/>
          <p:nvPr/>
        </p:nvSpPr>
        <p:spPr>
          <a:xfrm>
            <a:off x="457200" y="396875"/>
            <a:ext cx="4602163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朗读第五段，并翻译。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8370" name="Text Box 3"/>
          <p:cNvSpPr txBox="1"/>
          <p:nvPr/>
        </p:nvSpPr>
        <p:spPr>
          <a:xfrm>
            <a:off x="457200" y="1692275"/>
            <a:ext cx="8229600" cy="4270375"/>
          </a:xfrm>
          <a:prstGeom prst="rect">
            <a:avLst/>
          </a:prstGeom>
          <a:noFill/>
          <a:ln w="190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folHlink"/>
                </a:solidFill>
                <a:latin typeface="Times New Roman" panose="02020603050405020304" pitchFamily="18" charset="0"/>
                <a:ea typeface="楷体_GB2312" pitchFamily="1" charset="-122"/>
              </a:rPr>
              <a:t>         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1" charset="-122"/>
              </a:rPr>
              <a:t>嗟夫！予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1" charset="-122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1" charset="-122"/>
              </a:rPr>
              <a:t>尝求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1" charset="-122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1" charset="-122"/>
              </a:rPr>
              <a:t>古仁人之心，或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1" charset="-122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1" charset="-122"/>
              </a:rPr>
              <a:t>异二者之为，何哉？不以物喜，不以己悲；居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1" charset="-122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1" charset="-122"/>
              </a:rPr>
              <a:t>庙堂之高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1" charset="-122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1" charset="-122"/>
              </a:rPr>
              <a:t>则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1" charset="-122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1" charset="-122"/>
              </a:rPr>
              <a:t>忧其民；处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1" charset="-122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1" charset="-122"/>
              </a:rPr>
              <a:t>江湖之远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1" charset="-122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1" charset="-122"/>
              </a:rPr>
              <a:t>则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1" charset="-122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1" charset="-122"/>
              </a:rPr>
              <a:t>忧其君。是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1" charset="-122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1" charset="-122"/>
              </a:rPr>
              <a:t>进亦忧，退亦忧。然则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1" charset="-122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1" charset="-122"/>
              </a:rPr>
              <a:t>何时而乐耶？其必曰“先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1" charset="-122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1" charset="-122"/>
              </a:rPr>
              <a:t>天下之忧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1" charset="-122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1" charset="-122"/>
              </a:rPr>
              <a:t>而忧，后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1" charset="-122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1" charset="-122"/>
              </a:rPr>
              <a:t>天下之乐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1" charset="-122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1" charset="-122"/>
              </a:rPr>
              <a:t>而乐” 乎。噫！微斯人，吾谁与归？</a:t>
            </a:r>
            <a:endParaRPr lang="zh-CN" altLang="en-US" sz="2800" b="1" dirty="0"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Rectangle 4"/>
          <p:cNvSpPr>
            <a:spLocks noGrp="1"/>
          </p:cNvSpPr>
          <p:nvPr/>
        </p:nvSpPr>
        <p:spPr>
          <a:xfrm>
            <a:off x="215900" y="188913"/>
            <a:ext cx="7596188" cy="6524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buFontTx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3200" b="1" dirty="0">
                <a:solidFill>
                  <a:srgbClr val="00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滕子京与范仲淹同榜考中进士，两人的友谊是从这时候开始的。滕子京支持范仲淹的政治改革，遭到保守势力的反对，庆历四年被贬谪守岳州（今湖南），第二年范仲淹被贬谪守邓州（今河南）。滕子京心里很有些愤慨， 范仲淹非常担心他惹出祸来，想找机会劝他。恰好赶上他请范仲淹为重修岳阳楼作记。范仲淹身在河南，望着滕子京送来的</a:t>
            </a:r>
            <a:r>
              <a:rPr lang="en-US" altLang="zh-CN" sz="3200" b="1" dirty="0">
                <a:solidFill>
                  <a:srgbClr val="00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洞庭晚秋图</a:t>
            </a:r>
            <a:r>
              <a:rPr lang="en-US" altLang="zh-CN" sz="3200" b="1" dirty="0">
                <a:solidFill>
                  <a:srgbClr val="00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，就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借题发挥，写出自己理想的为人处世的态度，勉励滕子京学习古代有修养的人，不计较个人眼前的得失</a:t>
            </a:r>
            <a:r>
              <a:rPr lang="zh-CN" altLang="en-US" sz="3200" b="1" dirty="0">
                <a:solidFill>
                  <a:srgbClr val="00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，要做到“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先天下之忧而忧，后天下之乐而乐</a:t>
            </a:r>
            <a:r>
              <a:rPr lang="zh-CN" altLang="en-US" sz="3200" b="1" dirty="0">
                <a:solidFill>
                  <a:srgbClr val="00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”。</a:t>
            </a:r>
            <a:endParaRPr lang="zh-CN" altLang="en-US" sz="3200" dirty="0">
              <a:solidFill>
                <a:srgbClr val="00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1" name="Text Box 5"/>
          <p:cNvSpPr txBox="1"/>
          <p:nvPr/>
        </p:nvSpPr>
        <p:spPr>
          <a:xfrm>
            <a:off x="7956550" y="1052513"/>
            <a:ext cx="1006475" cy="4937125"/>
          </a:xfrm>
          <a:prstGeom prst="rect">
            <a:avLst/>
          </a:prstGeom>
          <a:solidFill>
            <a:srgbClr val="1C1C1C"/>
          </a:solidFill>
          <a:ln w="9525">
            <a:noFill/>
          </a:ln>
        </p:spPr>
        <p:txBody>
          <a:bodyPr vert="eaVert" anchor="t" anchorCtr="0">
            <a:spAutoFit/>
          </a:bodyPr>
          <a:p>
            <a:pPr>
              <a:buFontTx/>
            </a:pPr>
            <a:r>
              <a:rPr lang="zh-CN" altLang="en-US" sz="5400" dirty="0">
                <a:solidFill>
                  <a:srgbClr val="CCCCE6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创作背景介绍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矩形 1"/>
          <p:cNvSpPr/>
          <p:nvPr/>
        </p:nvSpPr>
        <p:spPr>
          <a:xfrm>
            <a:off x="3852863" y="2925763"/>
            <a:ext cx="4926012" cy="15700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3520D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这两组</a:t>
            </a:r>
            <a:r>
              <a:rPr lang="zh-CN" altLang="en-US" sz="2400" b="1" dirty="0">
                <a:solidFill>
                  <a:srgbClr val="3A30F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对偶句</a:t>
            </a:r>
            <a:r>
              <a:rPr lang="zh-CN" altLang="en-US" sz="2400" b="1" dirty="0">
                <a:solidFill>
                  <a:srgbClr val="3520D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具体表现了</a:t>
            </a:r>
            <a:r>
              <a:rPr lang="zh-CN" altLang="en-US" sz="24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古仁人</a:t>
            </a:r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不以物喜，不以己悲</a:t>
            </a:r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的胸襟</a:t>
            </a:r>
            <a:r>
              <a:rPr lang="zh-CN" altLang="en-US" sz="2400" b="1" dirty="0">
                <a:solidFill>
                  <a:srgbClr val="3520D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，也蕴涵着作者</a:t>
            </a:r>
            <a:r>
              <a:rPr lang="zh-CN" altLang="en-US" sz="2400" b="1" dirty="0">
                <a:solidFill>
                  <a:srgbClr val="3A30F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对古仁人的钦敬和向往之情</a:t>
            </a:r>
            <a:endParaRPr lang="zh-CN" altLang="en-US" sz="2400" b="1" dirty="0">
              <a:solidFill>
                <a:srgbClr val="3A30F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43" name="矩形 2"/>
          <p:cNvSpPr/>
          <p:nvPr/>
        </p:nvSpPr>
        <p:spPr>
          <a:xfrm>
            <a:off x="214313" y="430213"/>
            <a:ext cx="7108825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95373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找出本段的对偶句，分析其含义。</a:t>
            </a:r>
            <a:endParaRPr lang="zh-CN" altLang="en-US" sz="3600" b="1" dirty="0">
              <a:solidFill>
                <a:srgbClr val="95373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矩形 3"/>
          <p:cNvSpPr/>
          <p:nvPr/>
        </p:nvSpPr>
        <p:spPr>
          <a:xfrm>
            <a:off x="3779838" y="1270000"/>
            <a:ext cx="5181600" cy="15700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此句运用了</a:t>
            </a:r>
            <a:r>
              <a:rPr lang="zh-CN" altLang="en-US" sz="2400" b="1" u="sng" dirty="0">
                <a:solidFill>
                  <a:srgbClr val="3A30F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互文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的手法，借</a:t>
            </a:r>
            <a:r>
              <a:rPr lang="zh-CN" altLang="en-US" sz="2400" b="1" u="sng" dirty="0">
                <a:solidFill>
                  <a:srgbClr val="3A30F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古仁人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表明了自己的</a:t>
            </a:r>
            <a:r>
              <a:rPr lang="zh-CN" altLang="en-US" sz="2400" b="1" u="sng" dirty="0">
                <a:latin typeface="Arial" panose="020B0604020202020204" pitchFamily="34" charset="0"/>
                <a:ea typeface="宋体" panose="02010600030101010101" pitchFamily="2" charset="-122"/>
              </a:rPr>
              <a:t>博大胸襟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不因外物的好坏和自己的得失而或喜或悲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。这同时</a:t>
            </a:r>
            <a:r>
              <a:rPr lang="zh-CN" altLang="en-US" sz="2400" b="1" u="sng" dirty="0">
                <a:solidFill>
                  <a:srgbClr val="3A30F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也是对朋友滕子京的慰勉</a:t>
            </a:r>
            <a:endParaRPr lang="zh-CN" altLang="en-US" sz="2400" b="1" u="sng" dirty="0">
              <a:solidFill>
                <a:srgbClr val="3A30F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矩形 4"/>
          <p:cNvSpPr/>
          <p:nvPr/>
        </p:nvSpPr>
        <p:spPr>
          <a:xfrm>
            <a:off x="214313" y="3001963"/>
            <a:ext cx="3786187" cy="1200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3520D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3520D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居庙堂之高，则忧其民；处江湖之远，则忧其君</a:t>
            </a:r>
            <a:r>
              <a:rPr lang="zh-CN" altLang="en-US" sz="2400" b="1" dirty="0">
                <a:solidFill>
                  <a:srgbClr val="3520D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3520D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3520D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3520D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进亦忧，退亦忧</a:t>
            </a:r>
            <a:r>
              <a:rPr lang="zh-CN" altLang="en-US" sz="2400" b="1" dirty="0">
                <a:solidFill>
                  <a:srgbClr val="3520D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2400" b="1" dirty="0">
              <a:solidFill>
                <a:srgbClr val="3520D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0" name="矩形 5"/>
          <p:cNvSpPr/>
          <p:nvPr/>
        </p:nvSpPr>
        <p:spPr>
          <a:xfrm>
            <a:off x="642938" y="5072063"/>
            <a:ext cx="2786062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“先天下之忧而忧，后天下之乐而乐”</a:t>
            </a:r>
            <a:endParaRPr lang="zh-CN" altLang="en-US" sz="2400" b="1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矩形 6"/>
          <p:cNvSpPr/>
          <p:nvPr/>
        </p:nvSpPr>
        <p:spPr>
          <a:xfrm>
            <a:off x="3852863" y="4652963"/>
            <a:ext cx="4926012" cy="1938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这两句话是全文的</a:t>
            </a: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画龙点睛之笔</a:t>
            </a:r>
            <a:r>
              <a:rPr lang="zh-CN" altLang="en-US" sz="24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，概括了范仲淹一生所追求的</a:t>
            </a:r>
            <a:r>
              <a:rPr lang="zh-CN" altLang="en-US" sz="2400" b="1" u="sng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为人准则</a:t>
            </a:r>
            <a:r>
              <a:rPr lang="zh-CN" altLang="en-US" sz="24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，是他</a:t>
            </a: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忧国忧民</a:t>
            </a:r>
            <a:r>
              <a:rPr lang="zh-CN" altLang="en-US" sz="24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思想的集中展示。当然也包含了对</a:t>
            </a: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自己的鞭策</a:t>
            </a:r>
            <a:r>
              <a:rPr lang="zh-CN" altLang="en-US" sz="24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对友人的勉励</a:t>
            </a:r>
            <a:r>
              <a:rPr lang="zh-CN" altLang="en-US" sz="24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之意味。</a:t>
            </a:r>
            <a:endParaRPr lang="zh-CN" altLang="en-US" sz="2400" b="1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2" name="矩形 7"/>
          <p:cNvSpPr/>
          <p:nvPr/>
        </p:nvSpPr>
        <p:spPr>
          <a:xfrm>
            <a:off x="214313" y="1573213"/>
            <a:ext cx="4021137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“不以物喜，不以己悲”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8" grpId="0"/>
      <p:bldP spid="11269" grpId="0"/>
      <p:bldP spid="11270" grpId="0"/>
      <p:bldP spid="11271" grpId="0"/>
      <p:bldP spid="1127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itchFamily="1" charset="-122"/>
                <a:cs typeface="+mj-cs"/>
              </a:rPr>
              <a:t>理解：微斯人，吾谁与归？</a:t>
            </a:r>
            <a:endParaRPr kumimoji="0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rgbClr val="3366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楷体_GB2312" pitchFamily="1" charset="-122"/>
              <a:cs typeface="+mj-cs"/>
            </a:endParaRPr>
          </a:p>
        </p:txBody>
      </p:sp>
      <p:sp>
        <p:nvSpPr>
          <p:cNvPr id="60418" name="Rectangle 3"/>
          <p:cNvSpPr>
            <a:spLocks noGrp="1"/>
          </p:cNvSpPr>
          <p:nvPr>
            <p:ph idx="1"/>
          </p:nvPr>
        </p:nvSpPr>
        <p:spPr>
          <a:xfrm>
            <a:off x="0" y="1295400"/>
            <a:ext cx="5292725" cy="3141663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spcBef>
                <a:spcPct val="0"/>
              </a:spcBef>
            </a:pPr>
            <a:r>
              <a:rPr lang="en-US" altLang="zh-CN" b="1" dirty="0">
                <a:solidFill>
                  <a:srgbClr val="990000"/>
                </a:solidFill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b="1" dirty="0">
                <a:solidFill>
                  <a:srgbClr val="990000"/>
                </a:solidFill>
                <a:latin typeface="楷体_GB2312" pitchFamily="1" charset="-122"/>
                <a:ea typeface="楷体_GB2312" pitchFamily="1" charset="-122"/>
              </a:rPr>
              <a:t>翻译：</a:t>
            </a:r>
            <a:endParaRPr lang="zh-CN" altLang="en-US" b="1" dirty="0">
              <a:solidFill>
                <a:srgbClr val="99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spcBef>
                <a:spcPct val="0"/>
              </a:spcBef>
              <a:buNone/>
            </a:pPr>
            <a:endParaRPr lang="zh-CN" altLang="en-US" b="1" dirty="0">
              <a:solidFill>
                <a:srgbClr val="99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zh-CN" b="1" dirty="0">
                <a:solidFill>
                  <a:srgbClr val="990000"/>
                </a:solidFill>
                <a:latin typeface="楷体_GB2312" pitchFamily="1" charset="-122"/>
                <a:ea typeface="楷体_GB2312" pitchFamily="1" charset="-122"/>
              </a:rPr>
              <a:t>2</a:t>
            </a:r>
            <a:r>
              <a:rPr lang="en-US" altLang="zh-CN" b="1" dirty="0">
                <a:solidFill>
                  <a:srgbClr val="990000"/>
                </a:solidFill>
                <a:ea typeface="楷体_GB2312" pitchFamily="1" charset="-122"/>
              </a:rPr>
              <a:t>“</a:t>
            </a:r>
            <a:r>
              <a:rPr lang="zh-CN" altLang="en-US" b="1" dirty="0">
                <a:solidFill>
                  <a:srgbClr val="990000"/>
                </a:solidFill>
                <a:latin typeface="楷体_GB2312" pitchFamily="1" charset="-122"/>
                <a:ea typeface="楷体_GB2312" pitchFamily="1" charset="-122"/>
              </a:rPr>
              <a:t>斯人</a:t>
            </a:r>
            <a:r>
              <a:rPr lang="zh-CN" altLang="en-US" b="1" dirty="0">
                <a:solidFill>
                  <a:srgbClr val="990000"/>
                </a:solidFill>
                <a:ea typeface="楷体_GB2312" pitchFamily="1" charset="-122"/>
              </a:rPr>
              <a:t>”</a:t>
            </a:r>
            <a:r>
              <a:rPr lang="zh-CN" altLang="en-US" b="1" dirty="0">
                <a:solidFill>
                  <a:srgbClr val="990000"/>
                </a:solidFill>
                <a:latin typeface="楷体_GB2312" pitchFamily="1" charset="-122"/>
                <a:ea typeface="楷体_GB2312" pitchFamily="1" charset="-122"/>
              </a:rPr>
              <a:t>指谁？</a:t>
            </a:r>
            <a:endParaRPr lang="zh-CN" altLang="en-US" b="1" dirty="0">
              <a:solidFill>
                <a:srgbClr val="99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spcBef>
                <a:spcPct val="0"/>
              </a:spcBef>
            </a:pPr>
            <a:endParaRPr lang="zh-CN" altLang="en-US" b="1" dirty="0">
              <a:solidFill>
                <a:srgbClr val="9900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zh-CN" b="1" dirty="0">
                <a:solidFill>
                  <a:srgbClr val="990000"/>
                </a:solidFill>
                <a:latin typeface="楷体_GB2312" pitchFamily="1" charset="-122"/>
                <a:ea typeface="楷体_GB2312" pitchFamily="1" charset="-122"/>
              </a:rPr>
              <a:t>3</a:t>
            </a:r>
            <a:r>
              <a:rPr lang="zh-CN" altLang="en-US" b="1" dirty="0">
                <a:solidFill>
                  <a:srgbClr val="990000"/>
                </a:solidFill>
                <a:latin typeface="楷体_GB2312" pitchFamily="1" charset="-122"/>
                <a:ea typeface="楷体_GB2312" pitchFamily="1" charset="-122"/>
              </a:rPr>
              <a:t>本句表达了什么？</a:t>
            </a:r>
            <a:endParaRPr lang="zh-CN" altLang="en-US" b="1" dirty="0">
              <a:solidFill>
                <a:srgbClr val="99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2555875" y="1289050"/>
            <a:ext cx="5616575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1" charset="-122"/>
              </a:rPr>
              <a:t>没有这种人，我同谁一道呢？</a:t>
            </a:r>
            <a:endParaRPr lang="zh-CN" altLang="en-US" sz="32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5365" name="Text Box 5"/>
          <p:cNvSpPr txBox="1"/>
          <p:nvPr/>
        </p:nvSpPr>
        <p:spPr>
          <a:xfrm>
            <a:off x="3492500" y="2281238"/>
            <a:ext cx="532765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楷体_GB2312" pitchFamily="1" charset="-122"/>
              </a:rPr>
              <a:t>古仁人。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也暗指滕子京 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Text Box 6"/>
          <p:cNvSpPr txBox="1"/>
          <p:nvPr/>
        </p:nvSpPr>
        <p:spPr>
          <a:xfrm>
            <a:off x="684213" y="4005263"/>
            <a:ext cx="817245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1" charset="-122"/>
              </a:rPr>
              <a:t>表达了作者与古仁人同道的坚定不移的志向。</a:t>
            </a:r>
            <a:endParaRPr lang="zh-CN" altLang="en-US" sz="32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7" name="Text Box 12"/>
          <p:cNvSpPr txBox="1"/>
          <p:nvPr/>
        </p:nvSpPr>
        <p:spPr>
          <a:xfrm>
            <a:off x="684213" y="4848225"/>
            <a:ext cx="7864475" cy="16938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 从迁客骚人引出进一步的</a:t>
            </a:r>
            <a:r>
              <a:rPr lang="zh-CN" altLang="en-US" sz="26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议论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，正面阐述</a:t>
            </a:r>
            <a:r>
              <a:rPr lang="zh-CN" altLang="en-US" sz="26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作者的观点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，写出“古仁人”“</a:t>
            </a:r>
            <a:r>
              <a:rPr lang="zh-CN" altLang="en-US" sz="2600" b="1" dirty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不以物喜，不以己悲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”的情怀，抒发自己“</a:t>
            </a:r>
            <a:r>
              <a:rPr lang="zh-CN" altLang="en-US" sz="2600" b="1" dirty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先天下之忧而忧，后天下之乐而乐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”的阔大胸襟和政治抱负。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5366" grpId="0"/>
      <p:bldP spid="7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2627313" y="0"/>
            <a:ext cx="446405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迁客骚人的览物之情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2051050" y="476250"/>
            <a:ext cx="5435600" cy="1346200"/>
            <a:chOff x="0" y="0"/>
            <a:chExt cx="3016" cy="765"/>
          </a:xfrm>
        </p:grpSpPr>
        <p:sp>
          <p:nvSpPr>
            <p:cNvPr id="62467" name="Text Box 4"/>
            <p:cNvSpPr txBox="1"/>
            <p:nvPr/>
          </p:nvSpPr>
          <p:spPr>
            <a:xfrm>
              <a:off x="0" y="90"/>
              <a:ext cx="385" cy="6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solidFill>
                    <a:srgbClr val="FF33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以物喜</a:t>
              </a:r>
              <a:endPara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468" name="Text Box 5"/>
            <p:cNvSpPr txBox="1"/>
            <p:nvPr/>
          </p:nvSpPr>
          <p:spPr>
            <a:xfrm>
              <a:off x="2608" y="64"/>
              <a:ext cx="408" cy="6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以己</a:t>
              </a:r>
              <a:r>
                <a:rPr lang="zh-CN" altLang="en-US" sz="2400" b="1" dirty="0">
                  <a:solidFill>
                    <a:srgbClr val="FF33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悲</a:t>
              </a:r>
              <a:endPara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469" name="AutoShape 6"/>
            <p:cNvSpPr/>
            <p:nvPr/>
          </p:nvSpPr>
          <p:spPr>
            <a:xfrm>
              <a:off x="340" y="0"/>
              <a:ext cx="2314" cy="537"/>
            </a:xfrm>
            <a:custGeom>
              <a:avLst/>
              <a:gdLst/>
              <a:ahLst/>
              <a:cxnLst>
                <a:cxn ang="17694720">
                  <a:pos x="0" y="0"/>
                </a:cxn>
                <a:cxn ang="11796480">
                  <a:pos x="0" y="0"/>
                </a:cxn>
                <a:cxn ang="5898240">
                  <a:pos x="0" y="0"/>
                </a:cxn>
                <a:cxn ang="0">
                  <a:pos x="0" y="0"/>
                </a:cxn>
              </a:cxnLst>
              <a:pathLst>
                <a:path w="21600" h="21600">
                  <a:moveTo>
                    <a:pt x="10800" y="0"/>
                  </a:moveTo>
                  <a:lnTo>
                    <a:pt x="6480" y="6171"/>
                  </a:lnTo>
                  <a:lnTo>
                    <a:pt x="8640" y="6171"/>
                  </a:lnTo>
                  <a:lnTo>
                    <a:pt x="8640" y="12343"/>
                  </a:lnTo>
                  <a:lnTo>
                    <a:pt x="4320" y="12343"/>
                  </a:lnTo>
                  <a:lnTo>
                    <a:pt x="4320" y="9257"/>
                  </a:lnTo>
                  <a:lnTo>
                    <a:pt x="0" y="15429"/>
                  </a:lnTo>
                  <a:lnTo>
                    <a:pt x="4320" y="21600"/>
                  </a:lnTo>
                  <a:lnTo>
                    <a:pt x="4320" y="18514"/>
                  </a:lnTo>
                  <a:lnTo>
                    <a:pt x="17280" y="18514"/>
                  </a:lnTo>
                  <a:lnTo>
                    <a:pt x="17280" y="21600"/>
                  </a:lnTo>
                  <a:lnTo>
                    <a:pt x="21600" y="15429"/>
                  </a:lnTo>
                  <a:lnTo>
                    <a:pt x="17280" y="9257"/>
                  </a:lnTo>
                  <a:lnTo>
                    <a:pt x="17280" y="12343"/>
                  </a:lnTo>
                  <a:lnTo>
                    <a:pt x="12960" y="12343"/>
                  </a:lnTo>
                  <a:lnTo>
                    <a:pt x="12960" y="6171"/>
                  </a:lnTo>
                  <a:lnTo>
                    <a:pt x="15120" y="6171"/>
                  </a:lnTo>
                  <a:close/>
                </a:path>
              </a:pathLst>
            </a:cu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9463" name="Text Box 7"/>
          <p:cNvSpPr txBox="1"/>
          <p:nvPr/>
        </p:nvSpPr>
        <p:spPr>
          <a:xfrm>
            <a:off x="3924300" y="1196975"/>
            <a:ext cx="16446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为  自  己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19464" name="Text Box 8"/>
          <p:cNvSpPr txBox="1"/>
          <p:nvPr/>
        </p:nvSpPr>
        <p:spPr>
          <a:xfrm>
            <a:off x="2916238" y="1989138"/>
            <a:ext cx="4392612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古仁人的思想情感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Group 9"/>
          <p:cNvGrpSpPr/>
          <p:nvPr/>
        </p:nvGrpSpPr>
        <p:grpSpPr>
          <a:xfrm>
            <a:off x="2124075" y="2462213"/>
            <a:ext cx="5400675" cy="2195512"/>
            <a:chOff x="0" y="0"/>
            <a:chExt cx="2994" cy="1310"/>
          </a:xfrm>
        </p:grpSpPr>
        <p:sp>
          <p:nvSpPr>
            <p:cNvPr id="62473" name="AutoShape 10"/>
            <p:cNvSpPr/>
            <p:nvPr/>
          </p:nvSpPr>
          <p:spPr>
            <a:xfrm>
              <a:off x="363" y="0"/>
              <a:ext cx="2223" cy="537"/>
            </a:xfrm>
            <a:custGeom>
              <a:avLst/>
              <a:gdLst/>
              <a:ahLst/>
              <a:cxnLst>
                <a:cxn ang="17694720">
                  <a:pos x="0" y="0"/>
                </a:cxn>
                <a:cxn ang="11796480">
                  <a:pos x="0" y="0"/>
                </a:cxn>
                <a:cxn ang="5898240">
                  <a:pos x="0" y="0"/>
                </a:cxn>
                <a:cxn ang="0">
                  <a:pos x="0" y="0"/>
                </a:cxn>
              </a:cxnLst>
              <a:pathLst>
                <a:path w="21600" h="21600">
                  <a:moveTo>
                    <a:pt x="10800" y="0"/>
                  </a:moveTo>
                  <a:lnTo>
                    <a:pt x="6480" y="6171"/>
                  </a:lnTo>
                  <a:lnTo>
                    <a:pt x="8640" y="6171"/>
                  </a:lnTo>
                  <a:lnTo>
                    <a:pt x="8640" y="12343"/>
                  </a:lnTo>
                  <a:lnTo>
                    <a:pt x="4320" y="12343"/>
                  </a:lnTo>
                  <a:lnTo>
                    <a:pt x="4320" y="9257"/>
                  </a:lnTo>
                  <a:lnTo>
                    <a:pt x="0" y="15429"/>
                  </a:lnTo>
                  <a:lnTo>
                    <a:pt x="4320" y="21600"/>
                  </a:lnTo>
                  <a:lnTo>
                    <a:pt x="4320" y="18514"/>
                  </a:lnTo>
                  <a:lnTo>
                    <a:pt x="17280" y="18514"/>
                  </a:lnTo>
                  <a:lnTo>
                    <a:pt x="17280" y="21600"/>
                  </a:lnTo>
                  <a:lnTo>
                    <a:pt x="21600" y="15429"/>
                  </a:lnTo>
                  <a:lnTo>
                    <a:pt x="17280" y="9257"/>
                  </a:lnTo>
                  <a:lnTo>
                    <a:pt x="17280" y="12343"/>
                  </a:lnTo>
                  <a:lnTo>
                    <a:pt x="12960" y="12343"/>
                  </a:lnTo>
                  <a:lnTo>
                    <a:pt x="12960" y="6171"/>
                  </a:lnTo>
                  <a:lnTo>
                    <a:pt x="15120" y="6171"/>
                  </a:lnTo>
                  <a:close/>
                </a:path>
              </a:pathLst>
            </a:cu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74" name="Text Box 11"/>
            <p:cNvSpPr txBox="1"/>
            <p:nvPr/>
          </p:nvSpPr>
          <p:spPr>
            <a:xfrm>
              <a:off x="0" y="65"/>
              <a:ext cx="385" cy="12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3200" b="1" dirty="0">
                  <a:solidFill>
                    <a:srgbClr val="FF33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不以物喜</a:t>
              </a:r>
              <a:endPara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475" name="Text Box 12"/>
            <p:cNvSpPr txBox="1"/>
            <p:nvPr/>
          </p:nvSpPr>
          <p:spPr>
            <a:xfrm>
              <a:off x="2586" y="92"/>
              <a:ext cx="408" cy="12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3200" b="1" dirty="0">
                  <a:solidFill>
                    <a:srgbClr val="FF33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不以己悲</a:t>
              </a:r>
              <a:endPara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13"/>
          <p:cNvGrpSpPr/>
          <p:nvPr/>
        </p:nvGrpSpPr>
        <p:grpSpPr>
          <a:xfrm>
            <a:off x="3276600" y="2924175"/>
            <a:ext cx="2863850" cy="1552575"/>
            <a:chOff x="0" y="0"/>
            <a:chExt cx="1804" cy="978"/>
          </a:xfrm>
        </p:grpSpPr>
        <p:sp>
          <p:nvSpPr>
            <p:cNvPr id="62477" name="Text Box 14"/>
            <p:cNvSpPr txBox="1"/>
            <p:nvPr/>
          </p:nvSpPr>
          <p:spPr>
            <a:xfrm>
              <a:off x="380" y="0"/>
              <a:ext cx="11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endPara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478" name="Text Box 15"/>
            <p:cNvSpPr txBox="1"/>
            <p:nvPr/>
          </p:nvSpPr>
          <p:spPr>
            <a:xfrm>
              <a:off x="0" y="348"/>
              <a:ext cx="1804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3200" b="1" dirty="0">
                  <a:latin typeface="隶书" panose="02010509060101010101" charset="-122"/>
                  <a:ea typeface="隶书" panose="02010509060101010101" charset="-122"/>
                </a:rPr>
                <a:t>忧其民 忧其君</a:t>
              </a:r>
              <a:endParaRPr lang="zh-CN" altLang="en-US" sz="3200" b="1" dirty="0"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62479" name="Text Box 16"/>
            <p:cNvSpPr txBox="1"/>
            <p:nvPr/>
          </p:nvSpPr>
          <p:spPr>
            <a:xfrm>
              <a:off x="33" y="613"/>
              <a:ext cx="11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endPara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17"/>
          <p:cNvGrpSpPr/>
          <p:nvPr/>
        </p:nvGrpSpPr>
        <p:grpSpPr>
          <a:xfrm>
            <a:off x="2124075" y="5886450"/>
            <a:ext cx="5327650" cy="971550"/>
            <a:chOff x="0" y="0"/>
            <a:chExt cx="2903" cy="621"/>
          </a:xfrm>
        </p:grpSpPr>
        <p:sp>
          <p:nvSpPr>
            <p:cNvPr id="62481" name="Text Box 18"/>
            <p:cNvSpPr txBox="1"/>
            <p:nvPr/>
          </p:nvSpPr>
          <p:spPr>
            <a:xfrm>
              <a:off x="90" y="134"/>
              <a:ext cx="2722" cy="487"/>
            </a:xfrm>
            <a:prstGeom prst="rect">
              <a:avLst/>
            </a:prstGeom>
            <a:solidFill>
              <a:srgbClr val="00FF00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zh-CN" sz="4000" b="1" dirty="0">
                  <a:solidFill>
                    <a:srgbClr val="0000FF"/>
                  </a:solidFill>
                  <a:latin typeface="隶书" panose="02010509060101010101" charset="-122"/>
                  <a:ea typeface="隶书" panose="02010509060101010101" charset="-122"/>
                </a:rPr>
                <a:t>  </a:t>
              </a:r>
              <a:r>
                <a:rPr lang="zh-CN" altLang="en-US" sz="4000" b="1" dirty="0">
                  <a:solidFill>
                    <a:srgbClr val="0000FF"/>
                  </a:solidFill>
                  <a:latin typeface="隶书" panose="02010509060101010101" charset="-122"/>
                  <a:ea typeface="隶书" panose="02010509060101010101" charset="-122"/>
                </a:rPr>
                <a:t>作</a:t>
              </a:r>
              <a:r>
                <a:rPr lang="zh-CN" altLang="en-US" sz="4400" b="1" dirty="0">
                  <a:solidFill>
                    <a:srgbClr val="0000FF"/>
                  </a:solidFill>
                  <a:latin typeface="隶书" panose="02010509060101010101" charset="-122"/>
                  <a:ea typeface="隶书" panose="02010509060101010101" charset="-122"/>
                </a:rPr>
                <a:t>者的政治抱负</a:t>
              </a:r>
              <a:endParaRPr lang="zh-CN" altLang="en-US" sz="4400" b="1" dirty="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62482" name="AutoShape 19"/>
            <p:cNvSpPr/>
            <p:nvPr/>
          </p:nvSpPr>
          <p:spPr>
            <a:xfrm>
              <a:off x="0" y="0"/>
              <a:ext cx="306" cy="499"/>
            </a:xfrm>
            <a:prstGeom prst="upArrow">
              <a:avLst>
                <a:gd name="adj1" fmla="val 50000"/>
                <a:gd name="adj2" fmla="val 40737"/>
              </a:avLst>
            </a:prstGeom>
            <a:solidFill>
              <a:srgbClr val="CC3300"/>
            </a:solidFill>
            <a:ln w="9525">
              <a:noFill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483" name="AutoShape 20"/>
            <p:cNvSpPr/>
            <p:nvPr/>
          </p:nvSpPr>
          <p:spPr>
            <a:xfrm>
              <a:off x="2597" y="0"/>
              <a:ext cx="306" cy="499"/>
            </a:xfrm>
            <a:prstGeom prst="upArrow">
              <a:avLst>
                <a:gd name="adj1" fmla="val 50000"/>
                <a:gd name="adj2" fmla="val 40737"/>
              </a:avLst>
            </a:prstGeom>
            <a:solidFill>
              <a:srgbClr val="CC3300"/>
            </a:solidFill>
            <a:ln w="9525">
              <a:noFill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21"/>
          <p:cNvGrpSpPr/>
          <p:nvPr/>
        </p:nvGrpSpPr>
        <p:grpSpPr>
          <a:xfrm>
            <a:off x="2051050" y="4438650"/>
            <a:ext cx="5111750" cy="992188"/>
            <a:chOff x="0" y="0"/>
            <a:chExt cx="3220" cy="625"/>
          </a:xfrm>
        </p:grpSpPr>
        <p:grpSp>
          <p:nvGrpSpPr>
            <p:cNvPr id="62485" name="Group 22"/>
            <p:cNvGrpSpPr/>
            <p:nvPr/>
          </p:nvGrpSpPr>
          <p:grpSpPr>
            <a:xfrm>
              <a:off x="0" y="45"/>
              <a:ext cx="3220" cy="580"/>
              <a:chOff x="0" y="0"/>
              <a:chExt cx="2268" cy="274"/>
            </a:xfrm>
          </p:grpSpPr>
          <p:sp>
            <p:nvSpPr>
              <p:cNvPr id="62486" name="AutoShape 23"/>
              <p:cNvSpPr/>
              <p:nvPr/>
            </p:nvSpPr>
            <p:spPr>
              <a:xfrm>
                <a:off x="0" y="29"/>
                <a:ext cx="2268" cy="2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rgbClr val="CC33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87" name="Rectangle 24"/>
              <p:cNvSpPr/>
              <p:nvPr/>
            </p:nvSpPr>
            <p:spPr>
              <a:xfrm>
                <a:off x="227" y="0"/>
                <a:ext cx="1809" cy="17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endParaRPr lang="zh-CN" altLang="zh-CN" sz="3200" b="1" dirty="0">
                  <a:latin typeface="华文彩云" panose="02010800040101010101" pitchFamily="2" charset="-122"/>
                  <a:ea typeface="华文彩云" panose="02010800040101010101" pitchFamily="2" charset="-122"/>
                </a:endParaRPr>
              </a:p>
            </p:txBody>
          </p:sp>
        </p:grpSp>
        <p:sp>
          <p:nvSpPr>
            <p:cNvPr id="62488" name="Text Box 25"/>
            <p:cNvSpPr txBox="1"/>
            <p:nvPr/>
          </p:nvSpPr>
          <p:spPr>
            <a:xfrm>
              <a:off x="363" y="0"/>
              <a:ext cx="2707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4000" b="1" dirty="0">
                  <a:latin typeface="Arial" panose="020B0604020202020204" pitchFamily="34" charset="0"/>
                  <a:ea typeface="隶书" panose="02010509060101010101" charset="-122"/>
                </a:rPr>
                <a:t>引                     出</a:t>
              </a:r>
              <a:endParaRPr lang="zh-CN" altLang="en-US" sz="4000" b="1" dirty="0">
                <a:latin typeface="Arial" panose="020B0604020202020204" pitchFamily="34" charset="0"/>
                <a:ea typeface="隶书" panose="02010509060101010101" charset="-122"/>
              </a:endParaRPr>
            </a:p>
          </p:txBody>
        </p:sp>
      </p:grpSp>
      <p:sp>
        <p:nvSpPr>
          <p:cNvPr id="19482" name="Text Box 26"/>
          <p:cNvSpPr txBox="1"/>
          <p:nvPr/>
        </p:nvSpPr>
        <p:spPr>
          <a:xfrm>
            <a:off x="3819525" y="3919538"/>
            <a:ext cx="18415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charset="-122"/>
              </a:rPr>
              <a:t>为   天   下</a:t>
            </a:r>
            <a:endParaRPr lang="zh-CN" altLang="en-US" sz="2800" b="1" dirty="0">
              <a:latin typeface="Arial" panose="020B0604020202020204" pitchFamily="34" charset="0"/>
              <a:ea typeface="隶书" panose="02010509060101010101" charset="-122"/>
            </a:endParaRPr>
          </a:p>
        </p:txBody>
      </p:sp>
      <p:grpSp>
        <p:nvGrpSpPr>
          <p:cNvPr id="8" name="Group 27"/>
          <p:cNvGrpSpPr/>
          <p:nvPr/>
        </p:nvGrpSpPr>
        <p:grpSpPr>
          <a:xfrm>
            <a:off x="1979613" y="1484313"/>
            <a:ext cx="5111750" cy="992187"/>
            <a:chOff x="0" y="0"/>
            <a:chExt cx="3220" cy="625"/>
          </a:xfrm>
        </p:grpSpPr>
        <p:grpSp>
          <p:nvGrpSpPr>
            <p:cNvPr id="62491" name="Group 28"/>
            <p:cNvGrpSpPr/>
            <p:nvPr/>
          </p:nvGrpSpPr>
          <p:grpSpPr>
            <a:xfrm>
              <a:off x="0" y="45"/>
              <a:ext cx="3220" cy="580"/>
              <a:chOff x="0" y="0"/>
              <a:chExt cx="2268" cy="274"/>
            </a:xfrm>
          </p:grpSpPr>
          <p:sp>
            <p:nvSpPr>
              <p:cNvPr id="62492" name="AutoShape 29"/>
              <p:cNvSpPr/>
              <p:nvPr/>
            </p:nvSpPr>
            <p:spPr>
              <a:xfrm>
                <a:off x="0" y="29"/>
                <a:ext cx="2268" cy="2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rgbClr val="CC33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93" name="Rectangle 30"/>
              <p:cNvSpPr/>
              <p:nvPr/>
            </p:nvSpPr>
            <p:spPr>
              <a:xfrm>
                <a:off x="227" y="0"/>
                <a:ext cx="1809" cy="17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endParaRPr lang="zh-CN" altLang="zh-CN" sz="3200" b="1" dirty="0">
                  <a:latin typeface="华文彩云" panose="02010800040101010101" pitchFamily="2" charset="-122"/>
                  <a:ea typeface="华文彩云" panose="02010800040101010101" pitchFamily="2" charset="-122"/>
                </a:endParaRPr>
              </a:p>
            </p:txBody>
          </p:sp>
        </p:grpSp>
        <p:sp>
          <p:nvSpPr>
            <p:cNvPr id="62494" name="Text Box 31"/>
            <p:cNvSpPr txBox="1"/>
            <p:nvPr/>
          </p:nvSpPr>
          <p:spPr>
            <a:xfrm>
              <a:off x="363" y="0"/>
              <a:ext cx="2707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4000" b="1" dirty="0">
                  <a:latin typeface="Arial" panose="020B0604020202020204" pitchFamily="34" charset="0"/>
                  <a:ea typeface="隶书" panose="02010509060101010101" charset="-122"/>
                </a:rPr>
                <a:t>衬                   托</a:t>
              </a:r>
              <a:endParaRPr lang="zh-CN" altLang="en-US" sz="4000" b="1" dirty="0">
                <a:latin typeface="Arial" panose="020B0604020202020204" pitchFamily="34" charset="0"/>
                <a:ea typeface="隶书" panose="02010509060101010101" charset="-122"/>
              </a:endParaRPr>
            </a:p>
          </p:txBody>
        </p:sp>
      </p:grpSp>
      <p:sp>
        <p:nvSpPr>
          <p:cNvPr id="19488" name="Text Box 32"/>
          <p:cNvSpPr txBox="1"/>
          <p:nvPr/>
        </p:nvSpPr>
        <p:spPr>
          <a:xfrm>
            <a:off x="3727450" y="5576888"/>
            <a:ext cx="186372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charset="-122"/>
              </a:rPr>
              <a:t>为   天   下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57550" y="4770438"/>
            <a:ext cx="3554413" cy="9540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隶书" panose="02010509060101010101" charset="-122"/>
              </a:rPr>
              <a:t>先天下之忧而忧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隶书" panose="02010509060101010101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隶书" panose="02010509060101010101" charset="-122"/>
              </a:rPr>
              <a:t>后天下之乐而乐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3" grpId="0"/>
      <p:bldP spid="19482" grpId="0"/>
      <p:bldP spid="19488" grpId="0"/>
      <p:bldP spid="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Text Box 3"/>
          <p:cNvSpPr txBox="1"/>
          <p:nvPr/>
        </p:nvSpPr>
        <p:spPr>
          <a:xfrm>
            <a:off x="1547813" y="836613"/>
            <a:ext cx="19050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atinLnBrk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作记缘由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491" name="Text Box 4"/>
          <p:cNvSpPr txBox="1"/>
          <p:nvPr/>
        </p:nvSpPr>
        <p:spPr>
          <a:xfrm>
            <a:off x="642938" y="2071688"/>
            <a:ext cx="677862" cy="2519362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latinLnBrk="1">
              <a:spcBef>
                <a:spcPct val="50000"/>
              </a:spcBef>
            </a:pPr>
            <a:r>
              <a:rPr lang="zh-CN" altLang="en-US" sz="3200" b="1" dirty="0">
                <a:solidFill>
                  <a:srgbClr val="3A30F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岳阳楼记</a:t>
            </a:r>
            <a:endParaRPr lang="zh-CN" altLang="en-US" sz="3200" b="1" dirty="0">
              <a:solidFill>
                <a:srgbClr val="3A30F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AutoShape 5"/>
          <p:cNvSpPr/>
          <p:nvPr/>
        </p:nvSpPr>
        <p:spPr>
          <a:xfrm>
            <a:off x="1371600" y="914400"/>
            <a:ext cx="152400" cy="5334000"/>
          </a:xfrm>
          <a:prstGeom prst="leftBrace">
            <a:avLst>
              <a:gd name="adj1" fmla="val 291018"/>
              <a:gd name="adj2" fmla="val 50000"/>
            </a:avLst>
          </a:prstGeom>
          <a:noFill/>
          <a:ln w="9525" cap="flat" cmpd="sng">
            <a:solidFill>
              <a:srgbClr val="66669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3419475" y="765175"/>
            <a:ext cx="453707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latinLnBrk="1">
              <a:spcBef>
                <a:spcPct val="50000"/>
              </a:spcBef>
              <a:buClrTx/>
              <a:buSz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4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背景：政通人和、百废具兴               缘由：属予作文以记之</a:t>
            </a:r>
            <a:endParaRPr kumimoji="0" lang="zh-CN" altLang="en-US" sz="2800" b="1" kern="1200" cap="none" spc="0" normalizeH="0" baseline="0" noProof="0" dirty="0">
              <a:solidFill>
                <a:schemeClr val="accent4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8" name="Line 9"/>
          <p:cNvSpPr/>
          <p:nvPr/>
        </p:nvSpPr>
        <p:spPr>
          <a:xfrm>
            <a:off x="2339975" y="1484313"/>
            <a:ext cx="0" cy="1066800"/>
          </a:xfrm>
          <a:prstGeom prst="line">
            <a:avLst/>
          </a:prstGeom>
          <a:ln w="9525" cap="flat" cmpd="sng">
            <a:solidFill>
              <a:srgbClr val="666699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8439" name="Text Box 10"/>
          <p:cNvSpPr txBox="1"/>
          <p:nvPr/>
        </p:nvSpPr>
        <p:spPr>
          <a:xfrm>
            <a:off x="1571625" y="2786063"/>
            <a:ext cx="1828800" cy="1323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atinLnBrk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巴陵胜状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atinLnBrk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览物情异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Text Box 12"/>
          <p:cNvSpPr txBox="1">
            <a:spLocks noChangeArrowheads="1"/>
          </p:cNvSpPr>
          <p:nvPr/>
        </p:nvSpPr>
        <p:spPr bwMode="auto">
          <a:xfrm>
            <a:off x="3444875" y="2357438"/>
            <a:ext cx="26558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latinLnBrk="1">
              <a:buClrTx/>
              <a:buSz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4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洞庭湖全景</a:t>
            </a:r>
            <a:endParaRPr kumimoji="0" lang="zh-CN" altLang="en-US" sz="2800" b="1" kern="1200" cap="none" spc="0" normalizeH="0" baseline="0" noProof="0" dirty="0">
              <a:solidFill>
                <a:schemeClr val="accent4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41" name="Text Box 13"/>
          <p:cNvSpPr txBox="1">
            <a:spLocks noChangeArrowheads="1"/>
          </p:cNvSpPr>
          <p:nvPr/>
        </p:nvSpPr>
        <p:spPr bwMode="auto">
          <a:xfrm>
            <a:off x="3429000" y="3071813"/>
            <a:ext cx="54641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latinLnBrk="1">
              <a:buClrTx/>
              <a:buSz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4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览物之情，得无异乎（过渡）</a:t>
            </a:r>
            <a:endParaRPr kumimoji="0" lang="zh-CN" altLang="en-US" sz="2800" b="1" kern="1200" cap="none" spc="0" normalizeH="0" baseline="0" noProof="0" dirty="0">
              <a:solidFill>
                <a:schemeClr val="accent4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42" name="Text Box 14"/>
          <p:cNvSpPr txBox="1">
            <a:spLocks noChangeArrowheads="1"/>
          </p:cNvSpPr>
          <p:nvPr/>
        </p:nvSpPr>
        <p:spPr bwMode="auto">
          <a:xfrm>
            <a:off x="3449638" y="3714750"/>
            <a:ext cx="1627188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 latinLnBrk="1">
              <a:buClrTx/>
              <a:buSz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4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迁客骚人</a:t>
            </a:r>
            <a:endParaRPr kumimoji="0" lang="zh-CN" altLang="en-US" sz="2800" b="1" kern="1200" cap="none" spc="0" normalizeH="0" baseline="0" noProof="0" dirty="0">
              <a:solidFill>
                <a:schemeClr val="accent4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latinLnBrk="1">
              <a:buClrTx/>
              <a:buSz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4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览物之情</a:t>
            </a:r>
            <a:endParaRPr kumimoji="0" lang="zh-CN" altLang="en-US" sz="2800" b="1" kern="1200" cap="none" spc="0" normalizeH="0" baseline="0" noProof="0" dirty="0">
              <a:solidFill>
                <a:schemeClr val="accent4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43" name="Text Box 16"/>
          <p:cNvSpPr txBox="1"/>
          <p:nvPr/>
        </p:nvSpPr>
        <p:spPr>
          <a:xfrm>
            <a:off x="5357813" y="3714750"/>
            <a:ext cx="1627187" cy="9540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latinLnBrk="1"/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阴</a:t>
            </a:r>
            <a:r>
              <a:rPr lang="en-US" altLang="zh-CN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悲</a:t>
            </a:r>
            <a:endParaRPr lang="zh-CN" altLang="en-US" sz="28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/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晴</a:t>
            </a:r>
            <a:r>
              <a:rPr lang="en-US" altLang="zh-CN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</a:t>
            </a:r>
            <a:endParaRPr lang="zh-CN" altLang="en-US" sz="28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4" name="Text Box 18"/>
          <p:cNvSpPr txBox="1"/>
          <p:nvPr/>
        </p:nvSpPr>
        <p:spPr>
          <a:xfrm>
            <a:off x="1643063" y="5780088"/>
            <a:ext cx="2571750" cy="5857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atinLnBrk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古仁人之心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5" name="Line 19"/>
          <p:cNvSpPr/>
          <p:nvPr/>
        </p:nvSpPr>
        <p:spPr>
          <a:xfrm>
            <a:off x="2357438" y="4071938"/>
            <a:ext cx="0" cy="1752600"/>
          </a:xfrm>
          <a:prstGeom prst="line">
            <a:avLst/>
          </a:prstGeom>
          <a:ln w="9525" cap="flat" cmpd="sng">
            <a:solidFill>
              <a:srgbClr val="666699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8446" name="Text Box 21"/>
          <p:cNvSpPr txBox="1">
            <a:spLocks noChangeArrowheads="1"/>
          </p:cNvSpPr>
          <p:nvPr/>
        </p:nvSpPr>
        <p:spPr bwMode="auto">
          <a:xfrm>
            <a:off x="3814763" y="5572125"/>
            <a:ext cx="368617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latinLnBrk="1">
              <a:buClrTx/>
              <a:buSz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不以物喜，不以已悲</a:t>
            </a:r>
            <a:endParaRPr kumimoji="0" lang="zh-CN" altLang="en-US" sz="2800" b="1" kern="1200" cap="none" spc="0" normalizeH="0" baseline="0" noProof="0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latinLnBrk="1">
              <a:buClrTx/>
              <a:buSzTx/>
              <a:defRPr/>
            </a:pPr>
            <a:r>
              <a:rPr kumimoji="0" lang="zh-CN" altLang="en-US" sz="2800" b="1" u="sng" kern="120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先</a:t>
            </a:r>
            <a:r>
              <a:rPr kumimoji="0" lang="en-US" altLang="zh-CN" sz="2800" b="1" u="sng" kern="120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2800" b="1" u="sng" kern="120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忧，后</a:t>
            </a:r>
            <a:r>
              <a:rPr kumimoji="0" lang="en-US" altLang="zh-CN" sz="2800" b="1" u="sng" kern="120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2800" b="1" u="sng" kern="120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乐 </a:t>
            </a:r>
            <a:endParaRPr kumimoji="0" lang="zh-CN" altLang="en-US" sz="2800" b="1" u="sng" kern="1200" cap="none" spc="0" normalizeH="0" baseline="0" noProof="0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47" name="Text Box 8"/>
          <p:cNvSpPr txBox="1"/>
          <p:nvPr/>
        </p:nvSpPr>
        <p:spPr>
          <a:xfrm>
            <a:off x="7956550" y="908050"/>
            <a:ext cx="10287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atinLnBrk="1"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记叙</a:t>
            </a:r>
            <a:endParaRPr lang="zh-CN" altLang="en-US" sz="32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8" name="Text Box 22"/>
          <p:cNvSpPr txBox="1"/>
          <p:nvPr/>
        </p:nvSpPr>
        <p:spPr>
          <a:xfrm>
            <a:off x="7956550" y="5734050"/>
            <a:ext cx="11430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atinLnBrk="1"/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议论</a:t>
            </a:r>
            <a:endParaRPr lang="zh-CN" altLang="en-US" sz="32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9" name="AutoShape 11"/>
          <p:cNvSpPr/>
          <p:nvPr/>
        </p:nvSpPr>
        <p:spPr>
          <a:xfrm>
            <a:off x="3214688" y="2357438"/>
            <a:ext cx="228600" cy="2571750"/>
          </a:xfrm>
          <a:prstGeom prst="leftBrace">
            <a:avLst>
              <a:gd name="adj1" fmla="val 93750"/>
              <a:gd name="adj2" fmla="val 50000"/>
            </a:avLst>
          </a:prstGeom>
          <a:noFill/>
          <a:ln w="9525" cap="flat" cmpd="sng">
            <a:solidFill>
              <a:srgbClr val="66669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0" name="Text Box 17"/>
          <p:cNvSpPr txBox="1"/>
          <p:nvPr/>
        </p:nvSpPr>
        <p:spPr>
          <a:xfrm>
            <a:off x="7956550" y="2276475"/>
            <a:ext cx="1152525" cy="1371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atinLnBrk="1"/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描写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atinLnBrk="1"/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atinLnBrk="1"/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抒情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507" name="Text Box 19"/>
          <p:cNvSpPr txBox="1"/>
          <p:nvPr/>
        </p:nvSpPr>
        <p:spPr>
          <a:xfrm>
            <a:off x="107950" y="188913"/>
            <a:ext cx="221456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3520D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结构板书：</a:t>
            </a:r>
            <a:endParaRPr lang="zh-CN" altLang="en-US" sz="3200" b="1" dirty="0">
              <a:solidFill>
                <a:srgbClr val="3520D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2" name="Text Box 17"/>
          <p:cNvSpPr txBox="1"/>
          <p:nvPr/>
        </p:nvSpPr>
        <p:spPr>
          <a:xfrm>
            <a:off x="5199063" y="4591050"/>
            <a:ext cx="2665412" cy="51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atinLnBrk="1"/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描写     抒情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6" grpId="0" animBg="1"/>
      <p:bldP spid="18437" grpId="0"/>
      <p:bldP spid="18439" grpId="0"/>
      <p:bldP spid="18440" grpId="0"/>
      <p:bldP spid="18441" grpId="0"/>
      <p:bldP spid="18442" grpId="0"/>
      <p:bldP spid="18443" grpId="0"/>
      <p:bldP spid="18444" grpId="0"/>
      <p:bldP spid="18446" grpId="0"/>
      <p:bldP spid="18447" grpId="0"/>
      <p:bldP spid="18448" grpId="0" bldLvl="0"/>
      <p:bldP spid="18449" grpId="0" animBg="1"/>
      <p:bldP spid="18450" grpId="0"/>
      <p:bldP spid="1845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6" name="Rectangle 2"/>
          <p:cNvSpPr/>
          <p:nvPr/>
        </p:nvSpPr>
        <p:spPr>
          <a:xfrm>
            <a:off x="587375" y="2522538"/>
            <a:ext cx="7500938" cy="36703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3200" b="1" dirty="0">
                <a:latin typeface="方正姚体" panose="02010601030101010101" charset="-122"/>
                <a:ea typeface="方正姚体" panose="02010601030101010101" charset="-122"/>
              </a:rPr>
              <a:t>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本文通过描写岳阳楼、 洞庭湖的美景，表达了作者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“不以物喜，不以己悲”的旷达胸襟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“先天之忧而忧，后天下之乐而乐”的政治抱负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，也表达了</a:t>
            </a:r>
            <a:r>
              <a:rPr lang="zh-CN" altLang="en-US" sz="3200" b="1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对滕子京的慰勉和规箴之意。</a:t>
            </a:r>
            <a:endParaRPr lang="zh-CN" altLang="en-US" sz="3200" b="1" dirty="0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4515" name="TextBox 6"/>
          <p:cNvSpPr txBox="1"/>
          <p:nvPr/>
        </p:nvSpPr>
        <p:spPr>
          <a:xfrm>
            <a:off x="603250" y="963613"/>
            <a:ext cx="3714750" cy="7699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中心思想：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04813"/>
            <a:ext cx="8507413" cy="57213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本文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对偶句（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骈句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）：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衔远山    </a:t>
            </a:r>
            <a:r>
              <a:rPr kumimoji="0" 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——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吞长江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北通巫峡</a:t>
            </a:r>
            <a:r>
              <a:rPr kumimoji="0" 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——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南极潇湘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日星隐曜</a:t>
            </a:r>
            <a:r>
              <a:rPr kumimoji="0" 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——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山岳潜形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沙鸥翔集</a:t>
            </a:r>
            <a:r>
              <a:rPr kumimoji="0" 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——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锦鳞游泳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长烟一空</a:t>
            </a:r>
            <a:r>
              <a:rPr kumimoji="0" 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——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皓月千里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浮光跃金</a:t>
            </a:r>
            <a:r>
              <a:rPr kumimoji="0" 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——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静影沉璧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居庙堂之高则忧其民</a:t>
            </a:r>
            <a:r>
              <a:rPr kumimoji="0" 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——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处江湖之远则忧其君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先天下之忧而忧</a:t>
            </a:r>
            <a:r>
              <a:rPr kumimoji="0" 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——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后天下之乐而乐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0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2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WordArt 2" descr="sf_2004122121011"/>
          <p:cNvSpPr>
            <a:spLocks noTextEdit="1"/>
          </p:cNvSpPr>
          <p:nvPr/>
        </p:nvSpPr>
        <p:spPr>
          <a:xfrm>
            <a:off x="533400" y="3810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254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1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诵读感文意</a:t>
            </a:r>
            <a:endParaRPr lang="zh-CN" altLang="en-US" sz="3600" b="1"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1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0" name="Text Box 3"/>
          <p:cNvSpPr txBox="1"/>
          <p:nvPr/>
        </p:nvSpPr>
        <p:spPr>
          <a:xfrm>
            <a:off x="3657600" y="457200"/>
            <a:ext cx="52578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1" charset="-122"/>
              </a:rPr>
              <a:t>——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1" charset="-122"/>
              </a:rPr>
              <a:t>书读百遍，而义自见</a:t>
            </a:r>
            <a:endParaRPr lang="zh-CN" altLang="en-US" sz="2800" b="1" dirty="0">
              <a:solidFill>
                <a:srgbClr val="CC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pic>
        <p:nvPicPr>
          <p:cNvPr id="37891" name="Picture 4" descr="hua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4251325"/>
            <a:ext cx="2590800" cy="23320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7892" name="Group 5"/>
          <p:cNvGrpSpPr/>
          <p:nvPr/>
        </p:nvGrpSpPr>
        <p:grpSpPr>
          <a:xfrm>
            <a:off x="2362200" y="2667000"/>
            <a:ext cx="4038600" cy="579438"/>
            <a:chOff x="1488" y="1680"/>
            <a:chExt cx="2544" cy="365"/>
          </a:xfrm>
        </p:grpSpPr>
        <p:sp>
          <p:nvSpPr>
            <p:cNvPr id="37893" name="Text Box 6"/>
            <p:cNvSpPr txBox="1"/>
            <p:nvPr/>
          </p:nvSpPr>
          <p:spPr>
            <a:xfrm>
              <a:off x="1728" y="1680"/>
              <a:ext cx="230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一要读得准确；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37894" name="Picture 7" descr="fuhao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8" y="1776"/>
              <a:ext cx="192" cy="19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7895" name="Group 8"/>
          <p:cNvGrpSpPr/>
          <p:nvPr/>
        </p:nvGrpSpPr>
        <p:grpSpPr>
          <a:xfrm>
            <a:off x="3657600" y="3733800"/>
            <a:ext cx="4038600" cy="579438"/>
            <a:chOff x="2304" y="2352"/>
            <a:chExt cx="2544" cy="365"/>
          </a:xfrm>
        </p:grpSpPr>
        <p:sp>
          <p:nvSpPr>
            <p:cNvPr id="37896" name="Text Box 9"/>
            <p:cNvSpPr txBox="1"/>
            <p:nvPr/>
          </p:nvSpPr>
          <p:spPr>
            <a:xfrm>
              <a:off x="2544" y="2352"/>
              <a:ext cx="230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二要读得顺畅；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37897" name="Picture 10" descr="fuhao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4" y="2448"/>
              <a:ext cx="192" cy="19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7898" name="Group 11"/>
          <p:cNvGrpSpPr/>
          <p:nvPr/>
        </p:nvGrpSpPr>
        <p:grpSpPr>
          <a:xfrm>
            <a:off x="4724400" y="4800600"/>
            <a:ext cx="4038600" cy="579438"/>
            <a:chOff x="2976" y="3024"/>
            <a:chExt cx="2544" cy="365"/>
          </a:xfrm>
        </p:grpSpPr>
        <p:sp>
          <p:nvSpPr>
            <p:cNvPr id="37899" name="Text Box 12"/>
            <p:cNvSpPr txBox="1"/>
            <p:nvPr/>
          </p:nvSpPr>
          <p:spPr>
            <a:xfrm>
              <a:off x="3216" y="3024"/>
              <a:ext cx="230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三要读得动听。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37900" name="Picture 13" descr="fuhao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76" y="3120"/>
              <a:ext cx="192" cy="19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4345305" y="1113790"/>
            <a:ext cx="41154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字音、节奏、停连、轻重</a:t>
            </a:r>
            <a:endParaRPr lang="zh-CN" altLang="en-US" sz="2800" b="1" dirty="0">
              <a:solidFill>
                <a:schemeClr val="tx1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1258888" y="1916113"/>
            <a:ext cx="5976938" cy="363601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成语：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政通人和     浩浩汤汤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一碧万顷     心旷神怡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气象万千     百废具兴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66562" name="Picture 3" descr="27"/>
          <p:cNvPicPr>
            <a:picLocks noChangeAspect="1"/>
          </p:cNvPicPr>
          <p:nvPr/>
        </p:nvPicPr>
        <p:blipFill>
          <a:blip r:embed="rId1">
            <a:lum bright="6000" contrast="35999"/>
          </a:blip>
          <a:stretch>
            <a:fillRect/>
          </a:stretch>
        </p:blipFill>
        <p:spPr>
          <a:xfrm>
            <a:off x="7740650" y="6442075"/>
            <a:ext cx="1403350" cy="415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3" name="WordArt 4" descr="sf_2004122121011"/>
          <p:cNvSpPr>
            <a:spLocks noTextEdit="1"/>
          </p:cNvSpPr>
          <p:nvPr/>
        </p:nvSpPr>
        <p:spPr>
          <a:xfrm>
            <a:off x="611188" y="549275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254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2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细读释文意</a:t>
            </a:r>
            <a:endParaRPr lang="zh-CN" altLang="en-US" sz="3600" b="1"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2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Rectangle 2"/>
          <p:cNvSpPr/>
          <p:nvPr/>
        </p:nvSpPr>
        <p:spPr>
          <a:xfrm>
            <a:off x="285750" y="1108075"/>
            <a:ext cx="8721725" cy="49688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zh-CN" altLang="en-US" sz="4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一千多年前的封建士大夫能吃苦在前，享乐在后，能时时处处忧国忧民，这种闪烁着民族精神的人格力量对我们后人是一种鞭策，是一种教育。回望中华民族几千年灿烂的历史，这样的人物数不胜数。</a:t>
            </a:r>
            <a:endParaRPr lang="zh-CN" altLang="en-US" sz="4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你能从我们学过的古诗文中找出这样的例子吗？</a:t>
            </a:r>
            <a:endParaRPr lang="zh-CN" altLang="en-US" sz="4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7586" name="Text Box 3"/>
          <p:cNvSpPr txBox="1"/>
          <p:nvPr/>
        </p:nvSpPr>
        <p:spPr>
          <a:xfrm>
            <a:off x="611188" y="188913"/>
            <a:ext cx="3024187" cy="7016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隶书" panose="02010509060101010101" charset="-122"/>
              </a:rPr>
              <a:t>拓展延伸</a:t>
            </a:r>
            <a:endParaRPr lang="zh-CN" altLang="en-US" sz="4000" b="1" dirty="0">
              <a:latin typeface="Arial" panose="020B0604020202020204" pitchFamily="34" charset="0"/>
              <a:ea typeface="隶书" panose="02010509060101010101" charset="-122"/>
            </a:endParaRP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8609" name="Picture 2" descr="小背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0" name="Picture 3" descr="beijing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628900"/>
            <a:ext cx="4927600" cy="3162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Text Box 4"/>
          <p:cNvSpPr txBox="1"/>
          <p:nvPr/>
        </p:nvSpPr>
        <p:spPr>
          <a:xfrm>
            <a:off x="755650" y="1773238"/>
            <a:ext cx="8459788" cy="4479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儒家学说：    </a:t>
            </a:r>
            <a:r>
              <a:rPr lang="zh-CN" altLang="en-US" sz="32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修身 齐家 治国 平天下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陆　游：      </a:t>
            </a:r>
            <a:r>
              <a:rPr lang="zh-CN" altLang="en-US" sz="32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位卑未敢忘忧国</a:t>
            </a:r>
            <a:endParaRPr lang="zh-CN" altLang="en-US" sz="32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明朝东林党人：</a:t>
            </a:r>
            <a:r>
              <a:rPr lang="zh-CN" altLang="en-US" sz="32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风声雨声读书声，声声入耳。</a:t>
            </a:r>
            <a:endParaRPr lang="zh-CN" altLang="en-US" sz="32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        家事国事天下事，事事关心。</a:t>
            </a:r>
            <a:endParaRPr lang="zh-CN" altLang="en-US" sz="32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清朝顾炎武：  </a:t>
            </a:r>
            <a:r>
              <a:rPr lang="zh-CN" altLang="en-US" sz="32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天下兴亡，匹夫有责。</a:t>
            </a:r>
            <a:endParaRPr lang="zh-CN" altLang="en-US" sz="32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孙中山：      </a:t>
            </a:r>
            <a:r>
              <a:rPr lang="zh-CN" altLang="en-US" sz="32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天下为公</a:t>
            </a:r>
            <a:endParaRPr lang="zh-CN" altLang="en-US" sz="32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毛泽东：      </a:t>
            </a:r>
            <a:r>
              <a:rPr lang="zh-CN" altLang="en-US" sz="32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粪土当年万户侯</a:t>
            </a:r>
            <a:endParaRPr lang="zh-CN" altLang="en-US" sz="32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周恩来：      </a:t>
            </a:r>
            <a:r>
              <a:rPr lang="zh-CN" altLang="en-US" sz="32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为中华之崛起而读书</a:t>
            </a:r>
            <a:endParaRPr lang="zh-CN" altLang="en-US" sz="32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612" name="Rectangle 5"/>
          <p:cNvSpPr/>
          <p:nvPr/>
        </p:nvSpPr>
        <p:spPr>
          <a:xfrm>
            <a:off x="2195513" y="692150"/>
            <a:ext cx="5184775" cy="5810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拓展延伸读一读 品一品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1778" name="Rectangle 2"/>
          <p:cNvSpPr>
            <a:spLocks noChangeArrowheads="1"/>
          </p:cNvSpPr>
          <p:nvPr/>
        </p:nvSpPr>
        <p:spPr bwMode="auto">
          <a:xfrm>
            <a:off x="457200" y="836613"/>
            <a:ext cx="8534400" cy="558482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 ⒈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给下列画线的字注音全对的一组是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    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A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．浩浩汤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汤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shāng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)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宠辱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偕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忘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jiē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)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B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．岸芷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汀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兰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dīng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)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谪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守巴陵郡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zhé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)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C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．一碧万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顷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qǐng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)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霪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雨霏霏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yín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)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D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．心旷神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怡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yí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)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阴风怒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号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hào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)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331779" name="Rectangle 3"/>
          <p:cNvSpPr/>
          <p:nvPr/>
        </p:nvSpPr>
        <p:spPr>
          <a:xfrm>
            <a:off x="968375" y="1382713"/>
            <a:ext cx="696913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 anchorCtr="0">
            <a:spAutoFit/>
          </a:bodyPr>
          <a:p>
            <a:pPr>
              <a:buFontTx/>
            </a:pPr>
            <a:r>
              <a:rPr lang="en-US" altLang="zh-CN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C</a:t>
            </a:r>
            <a:endParaRPr lang="en-US" altLang="zh-CN" sz="36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331780" name="Rectangle 4"/>
          <p:cNvSpPr>
            <a:spLocks noChangeArrowheads="1"/>
          </p:cNvSpPr>
          <p:nvPr/>
        </p:nvSpPr>
        <p:spPr bwMode="auto">
          <a:xfrm>
            <a:off x="5003800" y="5740400"/>
            <a:ext cx="1246188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FFFF66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háo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</p:txBody>
      </p:sp>
      <p:sp>
        <p:nvSpPr>
          <p:cNvPr id="331781" name="Rectangle 5"/>
          <p:cNvSpPr>
            <a:spLocks noChangeArrowheads="1"/>
          </p:cNvSpPr>
          <p:nvPr/>
        </p:nvSpPr>
        <p:spPr bwMode="auto">
          <a:xfrm>
            <a:off x="5435600" y="2997200"/>
            <a:ext cx="1249363" cy="64135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FFFF66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tīng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</p:txBody>
      </p:sp>
      <p:sp>
        <p:nvSpPr>
          <p:cNvPr id="331782" name="Rectangle 6"/>
          <p:cNvSpPr>
            <a:spLocks noChangeArrowheads="1"/>
          </p:cNvSpPr>
          <p:nvPr/>
        </p:nvSpPr>
        <p:spPr bwMode="auto">
          <a:xfrm>
            <a:off x="4643438" y="2492375"/>
            <a:ext cx="949325" cy="64135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FFFF66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xié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1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1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1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1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1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1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1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1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1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779" grpId="0" bldLvl="0" animBg="1"/>
      <p:bldP spid="331780" grpId="0"/>
      <p:bldP spid="331781" grpId="0"/>
      <p:bldP spid="33178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2802" name="Rectangle 2"/>
          <p:cNvSpPr>
            <a:spLocks noChangeArrowheads="1"/>
          </p:cNvSpPr>
          <p:nvPr/>
        </p:nvSpPr>
        <p:spPr bwMode="auto">
          <a:xfrm>
            <a:off x="539750" y="765175"/>
            <a:ext cx="7848600" cy="558482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 ⒉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对下列画线的词语解释不正确的一组是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    )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A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．予观夫巴陵</a:t>
            </a:r>
            <a:r>
              <a:rPr kumimoji="0" lang="zh-CN" altLang="en-US" sz="3600" b="1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胜状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好的景色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)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朝</a:t>
            </a:r>
            <a:r>
              <a:rPr kumimoji="0" lang="zh-CN" altLang="en-US" sz="3600" b="1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晖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夕阴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日光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)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B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．滕子京谪</a:t>
            </a:r>
            <a:r>
              <a:rPr kumimoji="0" lang="zh-CN" altLang="en-US" sz="3600" b="1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守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巴陵郡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任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太守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)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百废具</a:t>
            </a:r>
            <a:r>
              <a:rPr kumimoji="0" lang="zh-CN" altLang="en-US" sz="3600" b="1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兴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兴办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)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C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．南</a:t>
            </a:r>
            <a:r>
              <a:rPr kumimoji="0" lang="zh-CN" altLang="en-US" sz="3600" b="1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极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潇湘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尽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)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</a:t>
            </a:r>
            <a:r>
              <a:rPr kumimoji="0" lang="zh-CN" altLang="en-US" sz="3600" b="1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薄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暮冥冥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跟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厚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”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相对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)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D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．前人之述</a:t>
            </a:r>
            <a:r>
              <a:rPr kumimoji="0" lang="zh-CN" altLang="en-US" sz="3600" b="1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备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矣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详尽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)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</a:t>
            </a:r>
            <a:r>
              <a:rPr kumimoji="0" lang="zh-CN" altLang="en-US" sz="3600" b="1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居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庙堂之高则忧其民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处在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)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332803" name="Rectangle 3"/>
          <p:cNvSpPr/>
          <p:nvPr/>
        </p:nvSpPr>
        <p:spPr>
          <a:xfrm>
            <a:off x="3017838" y="1311275"/>
            <a:ext cx="547687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 anchorCtr="0">
            <a:spAutoFit/>
          </a:bodyPr>
          <a:p>
            <a:pPr>
              <a:buFontTx/>
            </a:pPr>
            <a:r>
              <a:rPr lang="en-US" altLang="zh-CN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C</a:t>
            </a:r>
            <a:endParaRPr lang="en-US" altLang="zh-CN" sz="36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28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2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2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80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3826" name="Rectangle 2"/>
          <p:cNvSpPr>
            <a:spLocks noChangeArrowheads="1"/>
          </p:cNvSpPr>
          <p:nvPr/>
        </p:nvSpPr>
        <p:spPr bwMode="auto">
          <a:xfrm>
            <a:off x="611188" y="765175"/>
            <a:ext cx="7561263" cy="558482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⒊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下列画线的词意思完全相同的一项是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    )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A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．属予作文</a:t>
            </a:r>
            <a:r>
              <a:rPr kumimoji="0" lang="zh-CN" altLang="en-US" sz="3600" b="1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以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记之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  不</a:t>
            </a:r>
            <a:r>
              <a:rPr kumimoji="0" lang="zh-CN" altLang="en-US" sz="3600" b="1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以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物喜，不</a:t>
            </a:r>
            <a:r>
              <a:rPr kumimoji="0" lang="zh-CN" altLang="en-US" sz="3600" b="1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以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己悲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B.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去</a:t>
            </a:r>
            <a:r>
              <a:rPr kumimoji="0" lang="zh-CN" altLang="en-US" sz="3600" b="1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国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怀乡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 敌</a:t>
            </a:r>
            <a:r>
              <a:rPr kumimoji="0" lang="zh-CN" altLang="en-US" sz="3600" b="1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国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外患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C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．长烟</a:t>
            </a:r>
            <a:r>
              <a:rPr kumimoji="0" lang="zh-CN" altLang="en-US" sz="3600" b="1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一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空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  </a:t>
            </a:r>
            <a:r>
              <a:rPr kumimoji="0" lang="zh-CN" altLang="en-US" sz="3600" b="1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一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碧万顷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D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．予</a:t>
            </a:r>
            <a:r>
              <a:rPr kumimoji="0" lang="zh-CN" altLang="en-US" sz="3600" b="1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观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夫巴陵胜状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  此则岳阳楼之大</a:t>
            </a:r>
            <a:r>
              <a:rPr kumimoji="0" lang="zh-CN" altLang="en-US" sz="3600" b="1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观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也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333827" name="Rectangle 3"/>
          <p:cNvSpPr/>
          <p:nvPr/>
        </p:nvSpPr>
        <p:spPr>
          <a:xfrm>
            <a:off x="1778000" y="1289050"/>
            <a:ext cx="669925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 anchorCtr="0">
            <a:spAutoFit/>
          </a:bodyPr>
          <a:p>
            <a:pPr>
              <a:buFontTx/>
            </a:pPr>
            <a:r>
              <a:rPr lang="en-US" altLang="zh-CN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C</a:t>
            </a:r>
            <a:endParaRPr lang="en-US" altLang="zh-CN" sz="36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38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3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3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382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4850" name="Rectangle 2"/>
          <p:cNvSpPr>
            <a:spLocks noChangeArrowheads="1"/>
          </p:cNvSpPr>
          <p:nvPr/>
        </p:nvSpPr>
        <p:spPr bwMode="auto">
          <a:xfrm>
            <a:off x="684213" y="981075"/>
            <a:ext cx="7632700" cy="4411663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没有通假字的一句是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    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A.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越明年，政通人和，百废具兴。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B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．属予作文以记之。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C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．河曲智叟亡以应。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D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．衔远山，吞长江，浩浩汤汤，横无际涯。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334851" name="Rectangle 3"/>
          <p:cNvSpPr/>
          <p:nvPr/>
        </p:nvSpPr>
        <p:spPr>
          <a:xfrm>
            <a:off x="5530850" y="1066800"/>
            <a:ext cx="625475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 anchorCtr="0">
            <a:spAutoFit/>
          </a:bodyPr>
          <a:p>
            <a:pPr>
              <a:buFontTx/>
            </a:pPr>
            <a:r>
              <a:rPr lang="en-US" altLang="zh-CN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D</a:t>
            </a:r>
            <a:endParaRPr lang="en-US" altLang="zh-CN" sz="36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48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4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4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85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5874" name="Rectangle 2"/>
          <p:cNvSpPr>
            <a:spLocks noChangeArrowheads="1"/>
          </p:cNvSpPr>
          <p:nvPr/>
        </p:nvSpPr>
        <p:spPr bwMode="auto">
          <a:xfrm>
            <a:off x="755650" y="836613"/>
            <a:ext cx="7345363" cy="454025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⒌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下列不是对偶的一项是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    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A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．北通巫峡，南极潇湘。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B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．日星隐耀，山岳潜形。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C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．朝晖夕阴，气象万千。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D .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居庙堂之高则忧其民，处江湖之远则忧其君。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335875" name="Rectangle 3"/>
          <p:cNvSpPr/>
          <p:nvPr/>
        </p:nvSpPr>
        <p:spPr>
          <a:xfrm>
            <a:off x="6064250" y="981075"/>
            <a:ext cx="695325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 anchorCtr="0">
            <a:spAutoFit/>
          </a:bodyPr>
          <a:p>
            <a:pPr>
              <a:buFontTx/>
            </a:pPr>
            <a:r>
              <a:rPr lang="en-US" altLang="zh-CN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C</a:t>
            </a:r>
            <a:endParaRPr lang="en-US" altLang="zh-CN" sz="36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58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5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5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587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6898" name="Rectangle 2"/>
          <p:cNvSpPr>
            <a:spLocks noChangeArrowheads="1"/>
          </p:cNvSpPr>
          <p:nvPr/>
        </p:nvSpPr>
        <p:spPr bwMode="auto">
          <a:xfrm>
            <a:off x="323850" y="765175"/>
            <a:ext cx="9026525" cy="17399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⒍《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岳阳楼记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选自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《       </a:t>
            </a: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    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，作者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       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，字希文，宋朝  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家、    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endParaRPr kumimoji="0" lang="zh-CN" altLang="en-US" sz="3600" b="1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家。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336899" name="Rectangle 3"/>
          <p:cNvSpPr>
            <a:spLocks noChangeArrowheads="1"/>
          </p:cNvSpPr>
          <p:nvPr/>
        </p:nvSpPr>
        <p:spPr bwMode="auto">
          <a:xfrm>
            <a:off x="323850" y="2852738"/>
            <a:ext cx="8424863" cy="2862263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⒎《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岳阳楼记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为历代名篇，文章以凝练优美的语言劝勉友人学习古仁人的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                         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”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的高尚情操，并抒发了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                                      </a:t>
            </a: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.</a:t>
            </a:r>
            <a:endParaRPr kumimoji="0" lang="en-US" altLang="zh-CN" sz="3600" b="1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        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”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的远大政治抱负。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336900" name="Rectangle 4"/>
          <p:cNvSpPr>
            <a:spLocks noChangeArrowheads="1"/>
          </p:cNvSpPr>
          <p:nvPr/>
        </p:nvSpPr>
        <p:spPr bwMode="auto">
          <a:xfrm>
            <a:off x="522288" y="4437063"/>
            <a:ext cx="8329613" cy="11906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        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先天下之忧而忧， 后天下之乐而乐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336901" name="Rectangle 5"/>
          <p:cNvSpPr>
            <a:spLocks noChangeArrowheads="1"/>
          </p:cNvSpPr>
          <p:nvPr/>
        </p:nvSpPr>
        <p:spPr bwMode="auto">
          <a:xfrm>
            <a:off x="419100" y="1851025"/>
            <a:ext cx="1439863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文学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336902" name="Rectangle 6"/>
          <p:cNvSpPr>
            <a:spLocks noChangeArrowheads="1"/>
          </p:cNvSpPr>
          <p:nvPr/>
        </p:nvSpPr>
        <p:spPr bwMode="auto">
          <a:xfrm>
            <a:off x="5419725" y="765175"/>
            <a:ext cx="2736850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范文正公集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336903" name="Rectangle 7"/>
          <p:cNvSpPr>
            <a:spLocks noChangeArrowheads="1"/>
          </p:cNvSpPr>
          <p:nvPr/>
        </p:nvSpPr>
        <p:spPr bwMode="auto">
          <a:xfrm>
            <a:off x="1079500" y="1268413"/>
            <a:ext cx="1560513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范仲淹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336904" name="Rectangle 8"/>
          <p:cNvSpPr>
            <a:spLocks noChangeArrowheads="1"/>
          </p:cNvSpPr>
          <p:nvPr/>
        </p:nvSpPr>
        <p:spPr bwMode="auto">
          <a:xfrm>
            <a:off x="6300788" y="1268413"/>
            <a:ext cx="1330325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政治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336905" name="Rectangle 9"/>
          <p:cNvSpPr>
            <a:spLocks noChangeArrowheads="1"/>
          </p:cNvSpPr>
          <p:nvPr/>
        </p:nvSpPr>
        <p:spPr bwMode="auto">
          <a:xfrm>
            <a:off x="852488" y="3875088"/>
            <a:ext cx="4629150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不以物喜，不以己悲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pic>
        <p:nvPicPr>
          <p:cNvPr id="74761" name="Picture 10" descr="27"/>
          <p:cNvPicPr>
            <a:picLocks noChangeAspect="1"/>
          </p:cNvPicPr>
          <p:nvPr/>
        </p:nvPicPr>
        <p:blipFill>
          <a:blip r:embed="rId1">
            <a:lum bright="6000" contrast="35999"/>
          </a:blip>
          <a:stretch>
            <a:fillRect/>
          </a:stretch>
        </p:blipFill>
        <p:spPr>
          <a:xfrm>
            <a:off x="7740650" y="6442075"/>
            <a:ext cx="1403350" cy="41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36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36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3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36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36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6900" grpId="0"/>
      <p:bldP spid="336901" grpId="0"/>
      <p:bldP spid="336902" grpId="0"/>
      <p:bldP spid="336903" grpId="0"/>
      <p:bldP spid="336904" grpId="0"/>
      <p:bldP spid="33690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22" name="Rectangle 2"/>
          <p:cNvSpPr>
            <a:spLocks noChangeArrowheads="1"/>
          </p:cNvSpPr>
          <p:nvPr/>
        </p:nvSpPr>
        <p:spPr bwMode="auto">
          <a:xfrm>
            <a:off x="539750" y="981075"/>
            <a:ext cx="7777163" cy="44862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阅读语段，回答问题。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 予尝求古仁人之心，或异二者之为，何哉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?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不以物喜，不以己悲；居庙堂之高则忧其民，处江湖之远则忧其君。是进亦忧，退亦忧。然则何时而乐耶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?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其必曰：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先天下之忧而忧，后天下之乐而乐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”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乎。噫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!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微斯人，吾谁与归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?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39937" name="Object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4533900" imgH="6991350" progId="Word.Picture.8">
                  <p:embed/>
                </p:oleObj>
              </mc:Choice>
              <mc:Fallback>
                <p:oleObj name="" r:id="rId1" imgW="4533900" imgH="6991350" progId="Word.Picture.8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>
                        <a:lum bright="70001" contrast="-70000"/>
                      </a:blip>
                      <a:srcRect t="7620" b="9526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38" name="WordArt 3" descr="sf_2004122121011"/>
          <p:cNvSpPr>
            <a:spLocks noTextEdit="1"/>
          </p:cNvSpPr>
          <p:nvPr/>
        </p:nvSpPr>
        <p:spPr>
          <a:xfrm>
            <a:off x="533400" y="3810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254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细读释文意</a:t>
            </a:r>
            <a:endParaRPr lang="zh-CN" altLang="en-US" sz="3600" b="1"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39" name="Text Box 4"/>
          <p:cNvSpPr txBox="1"/>
          <p:nvPr/>
        </p:nvSpPr>
        <p:spPr>
          <a:xfrm>
            <a:off x="3733800" y="3810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1" charset="-122"/>
              </a:rPr>
              <a:t>——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1" charset="-122"/>
              </a:rPr>
              <a:t>攻破难点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39940" name="Text Box 5"/>
          <p:cNvSpPr txBox="1"/>
          <p:nvPr/>
        </p:nvSpPr>
        <p:spPr>
          <a:xfrm>
            <a:off x="228600" y="1371600"/>
            <a:ext cx="8915400" cy="1250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华文中宋" panose="02010600040101010101" charset="-122"/>
              </a:rPr>
              <a:t>二、句子翻译（示例）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、庆历四年春，滕子京谪守巴陵郡。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78" name="Text Box 6"/>
          <p:cNvSpPr txBox="1"/>
          <p:nvPr/>
        </p:nvSpPr>
        <p:spPr>
          <a:xfrm>
            <a:off x="755650" y="2852738"/>
            <a:ext cx="7913688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i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庆历四年</a:t>
            </a:r>
            <a:r>
              <a:rPr lang="zh-CN" altLang="en-US" sz="3200" b="1" i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的春天，</a:t>
            </a:r>
            <a:r>
              <a:rPr lang="zh-CN" altLang="en-US" sz="3200" b="1" i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滕子京</a:t>
            </a:r>
            <a:r>
              <a:rPr lang="zh-CN" altLang="en-US" sz="3200" b="1" i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被贬为</a:t>
            </a:r>
            <a:r>
              <a:rPr lang="zh-CN" altLang="en-US" sz="3200" b="1" i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巴陵</a:t>
            </a:r>
            <a:r>
              <a:rPr lang="zh-CN" altLang="en-US" sz="3200" b="1" i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太守。</a:t>
            </a:r>
            <a:endParaRPr lang="zh-CN" altLang="en-US" sz="3200" b="1" i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79" name="Text Box 7"/>
          <p:cNvSpPr txBox="1"/>
          <p:nvPr/>
        </p:nvSpPr>
        <p:spPr>
          <a:xfrm>
            <a:off x="395288" y="4005263"/>
            <a:ext cx="8424862" cy="22891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    </a:t>
            </a:r>
            <a:r>
              <a:rPr lang="en-US" altLang="zh-CN" sz="3600" b="1" dirty="0">
                <a:solidFill>
                  <a:srgbClr val="CC0000"/>
                </a:solidFill>
                <a:latin typeface="Arial" panose="020B0604020202020204" pitchFamily="34" charset="0"/>
                <a:ea typeface="华文新魏" panose="02010800040101010101" charset="-122"/>
              </a:rPr>
              <a:t>“</a:t>
            </a:r>
            <a:r>
              <a:rPr lang="zh-CN" altLang="en-US" sz="3600" b="1" dirty="0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</a:rPr>
              <a:t>留</a:t>
            </a: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华文新魏" panose="02010800040101010101" charset="-122"/>
              </a:rPr>
              <a:t>”</a:t>
            </a:r>
            <a:r>
              <a:rPr lang="zh-CN" altLang="en-US" sz="3600" b="1" dirty="0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</a:rPr>
              <a:t>，就是保留。</a:t>
            </a:r>
            <a:r>
              <a:rPr lang="zh-CN" altLang="en-US" sz="36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凡是古今意义相同的词，以及古代的人名、地名、物名、官名、国号、年号、度量衡单位等，翻译时可保留不变。</a:t>
            </a:r>
            <a:r>
              <a:rPr lang="zh-CN" altLang="en-US" b="1" dirty="0">
                <a:latin typeface="Arial" panose="020B0604020202020204" pitchFamily="34" charset="0"/>
                <a:ea typeface="华文新魏" panose="02010800040101010101" charset="-122"/>
              </a:rPr>
              <a:t> 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</a:rPr>
              <a:t> 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8" grpId="0"/>
      <p:bldP spid="15667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8946" name="Rectangle 2"/>
          <p:cNvSpPr>
            <a:spLocks noChangeArrowheads="1"/>
          </p:cNvSpPr>
          <p:nvPr/>
        </p:nvSpPr>
        <p:spPr bwMode="auto">
          <a:xfrm>
            <a:off x="684213" y="1052513"/>
            <a:ext cx="7488238" cy="39401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⒏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选出对加点字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或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”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、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为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”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理解正确的一项是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    )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A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．也许  因为   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B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．或者  心情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C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．也许  心情   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D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．或者  因为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338947" name="Rectangle 3"/>
          <p:cNvSpPr/>
          <p:nvPr/>
        </p:nvSpPr>
        <p:spPr>
          <a:xfrm>
            <a:off x="4086225" y="2349500"/>
            <a:ext cx="776288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 anchorCtr="0">
            <a:spAutoFit/>
          </a:bodyPr>
          <a:p>
            <a:pPr>
              <a:buFontTx/>
            </a:pPr>
            <a:r>
              <a:rPr lang="en-US" altLang="zh-CN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C</a:t>
            </a:r>
            <a:endParaRPr lang="en-US" altLang="zh-CN" sz="36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94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9970" name="Rectangle 2"/>
          <p:cNvSpPr>
            <a:spLocks noChangeArrowheads="1"/>
          </p:cNvSpPr>
          <p:nvPr/>
        </p:nvSpPr>
        <p:spPr bwMode="auto">
          <a:xfrm>
            <a:off x="539750" y="1268413"/>
            <a:ext cx="8207375" cy="26193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⒐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请给下面一句话划分节奏。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2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居  庙  堂  之  高  则  忧  其  民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339971" name="Rectangle 3"/>
          <p:cNvSpPr>
            <a:spLocks noChangeArrowheads="1"/>
          </p:cNvSpPr>
          <p:nvPr/>
        </p:nvSpPr>
        <p:spPr bwMode="auto">
          <a:xfrm>
            <a:off x="971550" y="3141663"/>
            <a:ext cx="771525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／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339972" name="Rectangle 4"/>
          <p:cNvSpPr>
            <a:spLocks noChangeArrowheads="1"/>
          </p:cNvSpPr>
          <p:nvPr/>
        </p:nvSpPr>
        <p:spPr bwMode="auto">
          <a:xfrm>
            <a:off x="2843213" y="3141663"/>
            <a:ext cx="792163" cy="64135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／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339973" name="Rectangle 5"/>
          <p:cNvSpPr>
            <a:spLocks noChangeArrowheads="1"/>
          </p:cNvSpPr>
          <p:nvPr/>
        </p:nvSpPr>
        <p:spPr bwMode="auto">
          <a:xfrm>
            <a:off x="4643438" y="3141663"/>
            <a:ext cx="720725" cy="64135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／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339974" name="Rectangle 6"/>
          <p:cNvSpPr>
            <a:spLocks noChangeArrowheads="1"/>
          </p:cNvSpPr>
          <p:nvPr/>
        </p:nvSpPr>
        <p:spPr bwMode="auto">
          <a:xfrm>
            <a:off x="6516688" y="3148013"/>
            <a:ext cx="687388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／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3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971" grpId="0"/>
      <p:bldP spid="339972" grpId="0"/>
      <p:bldP spid="339973" grpId="0"/>
      <p:bldP spid="33997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0994" name="Rectangle 2"/>
          <p:cNvSpPr>
            <a:spLocks noChangeArrowheads="1"/>
          </p:cNvSpPr>
          <p:nvPr/>
        </p:nvSpPr>
        <p:spPr bwMode="auto">
          <a:xfrm>
            <a:off x="295275" y="549275"/>
            <a:ext cx="8020050" cy="558482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⒑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选出对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或异二者之为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”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中的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二者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”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理解恰当的一项是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    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A.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指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不以物喜，不以己悲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”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中悲苦两种情况。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B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．指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唐贤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”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与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今人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”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这两种不同的人。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C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．指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迁客骚人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”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中览物而喜与览物而悲的两种情况。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D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．指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忧谗畏讥者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”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和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心旷神怡者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”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.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340995" name="Rectangle 3"/>
          <p:cNvSpPr/>
          <p:nvPr/>
        </p:nvSpPr>
        <p:spPr>
          <a:xfrm>
            <a:off x="5164138" y="1155700"/>
            <a:ext cx="69850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 anchorCtr="0">
            <a:spAutoFit/>
          </a:bodyPr>
          <a:p>
            <a:pPr>
              <a:buFontTx/>
            </a:pPr>
            <a:r>
              <a:rPr lang="en-US" altLang="zh-CN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D</a:t>
            </a:r>
            <a:endParaRPr lang="en-US" altLang="zh-CN" sz="36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099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2018" name="Rectangle 2"/>
          <p:cNvSpPr>
            <a:spLocks noChangeArrowheads="1"/>
          </p:cNvSpPr>
          <p:nvPr/>
        </p:nvSpPr>
        <p:spPr bwMode="auto">
          <a:xfrm>
            <a:off x="827088" y="693738"/>
            <a:ext cx="7058025" cy="119062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 ⒒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不以物喜，不以己悲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楷体_GB2312" pitchFamily="1" charset="-122"/>
                <a:cs typeface="+mn-cs"/>
              </a:rPr>
              <a:t>”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的正确意思是：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342019" name="Rectangle 3"/>
          <p:cNvSpPr>
            <a:spLocks noChangeArrowheads="1"/>
          </p:cNvSpPr>
          <p:nvPr/>
        </p:nvSpPr>
        <p:spPr bwMode="auto">
          <a:xfrm>
            <a:off x="1042988" y="2262188"/>
            <a:ext cx="6767513" cy="11906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不因为外物的好坏和个人的得失而高兴或悲伤。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35088" y="3898900"/>
            <a:ext cx="6840538" cy="64135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⒓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这段文字的中心意思是：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187450" y="5218113"/>
            <a:ext cx="6607175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抒发作者阔大胸襟和政治抱负。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2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2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20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2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019" grpId="0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7" name="TextBox 1"/>
          <p:cNvSpPr txBox="1"/>
          <p:nvPr/>
        </p:nvSpPr>
        <p:spPr>
          <a:xfrm>
            <a:off x="252413" y="358775"/>
            <a:ext cx="8783637" cy="6499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作业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先按原文填空，再给所填的词注音。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800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）远山，吞长江，浩浩</a:t>
            </a:r>
            <a:r>
              <a:rPr lang="zh-CN" altLang="en-US" sz="2800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），横无际涯。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）若夫</a:t>
            </a:r>
            <a:r>
              <a:rPr lang="zh-CN" altLang="en-US" sz="2800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）雨</a:t>
            </a:r>
            <a:r>
              <a:rPr lang="zh-CN" altLang="en-US" sz="2800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 ），连月不开，阴风怒号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en-US" altLang="zh-CN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）沙鸥翔集，锦鳞游泳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岸芷汀兰，</a:t>
            </a:r>
            <a:r>
              <a:rPr lang="zh-CN" altLang="en-US" sz="2800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）青青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）而或长烟一空，</a:t>
            </a:r>
            <a:r>
              <a:rPr lang="zh-CN" altLang="en-US" sz="2800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）皓月千里，浮光跃金，静影沉</a:t>
            </a:r>
            <a:r>
              <a:rPr lang="zh-CN" altLang="en-US" sz="2800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  ）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en-US" altLang="zh-CN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解释下面句子中加点的词语。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）春和</a:t>
            </a:r>
            <a:r>
              <a:rPr lang="zh-CN" altLang="en-US" sz="2800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景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明：   （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薄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暮冥冥 ： 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）沙鸥翔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集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   （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去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国怀乡      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）浩浩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汤汤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   （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排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空：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）长烟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空：   （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）满目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萧然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）静影沉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璧：   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11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大观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也：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）不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物喜：   （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12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）居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庙堂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2800" u="sng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898" name="TextBox 5"/>
          <p:cNvSpPr txBox="1"/>
          <p:nvPr/>
        </p:nvSpPr>
        <p:spPr>
          <a:xfrm>
            <a:off x="5797550" y="2852738"/>
            <a:ext cx="3346450" cy="451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en-US" altLang="zh-CN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13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）处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江湖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14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是进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亦忧，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退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亦忧：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15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）述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备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矣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16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古仁人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之心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）感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极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18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微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斯人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1" name="TextBox 1"/>
          <p:cNvSpPr txBox="1"/>
          <p:nvPr/>
        </p:nvSpPr>
        <p:spPr>
          <a:xfrm>
            <a:off x="34925" y="333375"/>
            <a:ext cx="9109075" cy="6553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填空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）面对人生中的欢乐和失败，我们应有“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——————————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————————”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的心态。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岳阳楼记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中表现作者远大抱负的名句是：“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————————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——————————”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岳阳楼记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中范仲淹赞扬滕子京政绩的句子是：“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——————————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————————”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）文中动静结合，描写洞庭湖月夜美景的句子是：“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——————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——————”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）从空间角度描写岳阳楼雄伟景象的句子是：“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——————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——————”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，从时间角度写岳阳楼雄伟景象的句子是：“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——————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——————”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）文中表现古仁人旷达胸襟的句子是：“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——————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——————”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5" name="Rectangle 2"/>
          <p:cNvSpPr/>
          <p:nvPr/>
        </p:nvSpPr>
        <p:spPr>
          <a:xfrm>
            <a:off x="395288" y="549275"/>
            <a:ext cx="8305800" cy="55626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ctr" anchorCtr="0">
            <a:spAutoFit/>
          </a:bodyPr>
          <a:p>
            <a:pPr>
              <a:buFontTx/>
            </a:pPr>
            <a:endParaRPr lang="zh-CN" altLang="en-US" sz="36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946" name="Text Box 3"/>
          <p:cNvSpPr txBox="1"/>
          <p:nvPr/>
        </p:nvSpPr>
        <p:spPr>
          <a:xfrm>
            <a:off x="685800" y="914400"/>
            <a:ext cx="8140700" cy="44799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六．用原文回答：</a:t>
            </a:r>
            <a:b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①作者描写微波时水面的月光的句子_____。</a:t>
            </a:r>
            <a:b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③作者描写无风时水中月影的句子_____＿。</a:t>
            </a:r>
            <a:b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③最能概括迁客骚人“悲”的八个字是_____。</a:t>
            </a:r>
            <a:b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④最能概括迁客骚人‘喜”的八个字是_____。 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0452" name="Text Box 4"/>
          <p:cNvSpPr txBox="1"/>
          <p:nvPr/>
        </p:nvSpPr>
        <p:spPr>
          <a:xfrm>
            <a:off x="827088" y="5373688"/>
            <a:ext cx="7705725" cy="822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浮光跃金②静影沉壁③去国怀乡，忧谗畏讥④心旷神恰，宠辱皆忘。 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0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45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1474" name="Rectangle 2"/>
          <p:cNvSpPr>
            <a:spLocks noChangeArrowheads="1"/>
          </p:cNvSpPr>
          <p:nvPr/>
        </p:nvSpPr>
        <p:spPr bwMode="auto">
          <a:xfrm>
            <a:off x="611188" y="1341438"/>
            <a:ext cx="7993063" cy="43434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㈠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下面用谈停顿有误的一项是（  ）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A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．滕子京／谪守／巴陵郡。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B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．属予／作文／以记之。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C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/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观夫／巴陵胜状。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D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．此则／岳阳楼／之大／观也。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361475" name="Rectangle 3"/>
          <p:cNvSpPr/>
          <p:nvPr/>
        </p:nvSpPr>
        <p:spPr>
          <a:xfrm>
            <a:off x="7129463" y="1584325"/>
            <a:ext cx="75565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 anchorCtr="0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D</a:t>
            </a:r>
            <a:endParaRPr lang="en-US" altLang="zh-CN" sz="36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83971" name="WordArt 4"/>
          <p:cNvSpPr/>
          <p:nvPr/>
        </p:nvSpPr>
        <p:spPr>
          <a:xfrm>
            <a:off x="0" y="0"/>
            <a:ext cx="25146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练习一</a:t>
            </a:r>
            <a:endParaRPr lang="zh-CN" altLang="en-US" sz="6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47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2498" name="Rectangle 2"/>
          <p:cNvSpPr>
            <a:spLocks noChangeArrowheads="1"/>
          </p:cNvSpPr>
          <p:nvPr/>
        </p:nvSpPr>
        <p:spPr bwMode="auto">
          <a:xfrm>
            <a:off x="539750" y="765175"/>
            <a:ext cx="8135938" cy="44894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㈡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下面句子不是骈句的一项是（  ）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A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．衔远山，吞长江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B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．朝晖夕阴，气象万千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C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．日星隐耀，山岳潜形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D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．不以物喜，不以己悲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362499" name="Rectangle 3"/>
          <p:cNvSpPr/>
          <p:nvPr/>
        </p:nvSpPr>
        <p:spPr>
          <a:xfrm>
            <a:off x="7019925" y="981075"/>
            <a:ext cx="852488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 anchorCtr="0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B</a:t>
            </a:r>
            <a:endParaRPr lang="en-US" altLang="zh-CN" sz="36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84995" name="Picture 4" descr="27"/>
          <p:cNvPicPr>
            <a:picLocks noChangeAspect="1"/>
          </p:cNvPicPr>
          <p:nvPr/>
        </p:nvPicPr>
        <p:blipFill>
          <a:blip r:embed="rId1">
            <a:lum bright="6000" contrast="35999"/>
          </a:blip>
          <a:stretch>
            <a:fillRect/>
          </a:stretch>
        </p:blipFill>
        <p:spPr>
          <a:xfrm>
            <a:off x="7740650" y="6442075"/>
            <a:ext cx="1403350" cy="41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249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3522" name="Rectangle 2"/>
          <p:cNvSpPr>
            <a:spLocks noChangeArrowheads="1"/>
          </p:cNvSpPr>
          <p:nvPr/>
        </p:nvSpPr>
        <p:spPr bwMode="auto">
          <a:xfrm>
            <a:off x="755650" y="836613"/>
            <a:ext cx="7345363" cy="45339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、下列不是对偶的一项是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(    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A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．北通巫峡，南极潇湘。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B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．日星隐耀，山岳潜形。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C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．朝晖夕阴，气象万千。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D.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居庙堂之高则忧其民，处江湖之远则忧其君。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363523" name="Rectangle 3"/>
          <p:cNvSpPr/>
          <p:nvPr/>
        </p:nvSpPr>
        <p:spPr>
          <a:xfrm>
            <a:off x="6300788" y="981075"/>
            <a:ext cx="695325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 anchorCtr="0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C</a:t>
            </a:r>
            <a:endParaRPr lang="en-US" altLang="zh-CN" sz="36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35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40961" name="Object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4533900" imgH="6991350" progId="Word.Picture.8">
                  <p:embed/>
                </p:oleObj>
              </mc:Choice>
              <mc:Fallback>
                <p:oleObj name="" r:id="rId1" imgW="4533900" imgH="6991350" progId="Word.Picture.8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>
                        <a:lum bright="70001" contrast="-70000"/>
                      </a:blip>
                      <a:srcRect t="7620" b="9526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2" name="WordArt 3" descr="sf_2004122121011"/>
          <p:cNvSpPr>
            <a:spLocks noTextEdit="1"/>
          </p:cNvSpPr>
          <p:nvPr/>
        </p:nvSpPr>
        <p:spPr>
          <a:xfrm>
            <a:off x="533400" y="3810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254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细读释文意</a:t>
            </a:r>
            <a:endParaRPr lang="zh-CN" altLang="en-US" sz="3600" b="1"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3" name="Text Box 4"/>
          <p:cNvSpPr txBox="1"/>
          <p:nvPr/>
        </p:nvSpPr>
        <p:spPr>
          <a:xfrm>
            <a:off x="3733800" y="3810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1" charset="-122"/>
              </a:rPr>
              <a:t>——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1" charset="-122"/>
              </a:rPr>
              <a:t>攻破难点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40964" name="Text Box 5"/>
          <p:cNvSpPr txBox="1"/>
          <p:nvPr/>
        </p:nvSpPr>
        <p:spPr>
          <a:xfrm>
            <a:off x="228600" y="1371600"/>
            <a:ext cx="8915400" cy="1250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华文中宋" panose="02010600040101010101" charset="-122"/>
              </a:rPr>
              <a:t>二、句子翻译（示例）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、予观夫巴陵胜状，在洞庭一湖。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7702" name="Text Box 6"/>
          <p:cNvSpPr txBox="1"/>
          <p:nvPr/>
        </p:nvSpPr>
        <p:spPr>
          <a:xfrm>
            <a:off x="827088" y="2924175"/>
            <a:ext cx="7991475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i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我看那巴陵郡的美好景色，全在洞庭一湖。</a:t>
            </a:r>
            <a:endParaRPr lang="zh-CN" altLang="en-US" sz="3200" b="1" i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6" name="Text Box 7"/>
          <p:cNvSpPr txBox="1"/>
          <p:nvPr/>
        </p:nvSpPr>
        <p:spPr>
          <a:xfrm>
            <a:off x="352425" y="4041775"/>
            <a:ext cx="8583613" cy="2552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CC0000"/>
                </a:solidFill>
                <a:latin typeface="Arial" panose="020B0604020202020204" pitchFamily="34" charset="0"/>
                <a:ea typeface="华文新魏" panose="02010800040101010101" charset="-122"/>
              </a:rPr>
              <a:t>        “</a:t>
            </a:r>
            <a:r>
              <a:rPr lang="zh-CN" altLang="en-US" sz="3200" b="1" dirty="0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</a:rPr>
              <a:t>换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华文新魏" panose="02010800040101010101" charset="-122"/>
              </a:rPr>
              <a:t>”</a:t>
            </a:r>
            <a:r>
              <a:rPr lang="zh-CN" altLang="en-US" sz="3200" b="1" dirty="0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</a:rPr>
              <a:t>，就是替换。</a:t>
            </a:r>
            <a:r>
              <a:rPr lang="zh-CN" altLang="en-US" sz="32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一是用现代的双音词去换古代的单音词；二是对同一事物或行为，古人和今人有不同的指称，翻译时应用现代的指称去替换古代的指称。如把</a:t>
            </a:r>
            <a:r>
              <a:rPr lang="zh-CN" altLang="en-US" sz="3200" b="1" dirty="0">
                <a:solidFill>
                  <a:schemeClr val="bg2"/>
                </a:solidFill>
                <a:latin typeface="Arial" panose="020B0604020202020204" pitchFamily="34" charset="0"/>
                <a:ea typeface="华文新魏" panose="02010800040101010101" charset="-122"/>
              </a:rPr>
              <a:t>“</a:t>
            </a:r>
            <a:r>
              <a:rPr lang="zh-CN" altLang="en-US" sz="32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吾、余、予</a:t>
            </a:r>
            <a:r>
              <a:rPr lang="zh-CN" altLang="en-US" sz="3200" b="1" dirty="0">
                <a:solidFill>
                  <a:schemeClr val="bg2"/>
                </a:solidFill>
                <a:latin typeface="Arial" panose="020B0604020202020204" pitchFamily="34" charset="0"/>
                <a:ea typeface="华文新魏" panose="02010800040101010101" charset="-122"/>
              </a:rPr>
              <a:t>”</a:t>
            </a:r>
            <a:r>
              <a:rPr lang="zh-CN" altLang="en-US" sz="32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等换成</a:t>
            </a:r>
            <a:r>
              <a:rPr lang="zh-CN" altLang="en-US" sz="3200" b="1" dirty="0">
                <a:solidFill>
                  <a:schemeClr val="bg2"/>
                </a:solidFill>
                <a:latin typeface="Arial" panose="020B0604020202020204" pitchFamily="34" charset="0"/>
                <a:ea typeface="华文新魏" panose="02010800040101010101" charset="-122"/>
              </a:rPr>
              <a:t>“</a:t>
            </a:r>
            <a:r>
              <a:rPr lang="zh-CN" altLang="en-US" sz="32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我</a:t>
            </a:r>
            <a:r>
              <a:rPr lang="zh-CN" altLang="en-US" sz="3200" b="1" dirty="0">
                <a:solidFill>
                  <a:schemeClr val="bg2"/>
                </a:solidFill>
                <a:latin typeface="Arial" panose="020B0604020202020204" pitchFamily="34" charset="0"/>
                <a:ea typeface="华文新魏" panose="02010800040101010101" charset="-122"/>
              </a:rPr>
              <a:t>”</a:t>
            </a:r>
            <a:r>
              <a:rPr lang="zh-CN" altLang="en-US" sz="32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，把</a:t>
            </a:r>
            <a:r>
              <a:rPr lang="zh-CN" altLang="en-US" sz="3200" b="1" dirty="0">
                <a:solidFill>
                  <a:schemeClr val="bg2"/>
                </a:solidFill>
                <a:latin typeface="Arial" panose="020B0604020202020204" pitchFamily="34" charset="0"/>
                <a:ea typeface="华文新魏" panose="02010800040101010101" charset="-122"/>
              </a:rPr>
              <a:t>“</a:t>
            </a:r>
            <a:r>
              <a:rPr lang="zh-CN" altLang="en-US" sz="32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尔、汝</a:t>
            </a:r>
            <a:r>
              <a:rPr lang="zh-CN" altLang="en-US" sz="3200" b="1" dirty="0">
                <a:solidFill>
                  <a:schemeClr val="bg2"/>
                </a:solidFill>
                <a:latin typeface="Arial" panose="020B0604020202020204" pitchFamily="34" charset="0"/>
                <a:ea typeface="华文新魏" panose="02010800040101010101" charset="-122"/>
              </a:rPr>
              <a:t>”</a:t>
            </a:r>
            <a:r>
              <a:rPr lang="zh-CN" altLang="en-US" sz="32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等换成</a:t>
            </a:r>
            <a:r>
              <a:rPr lang="zh-CN" altLang="en-US" sz="3200" b="1" dirty="0">
                <a:solidFill>
                  <a:schemeClr val="bg2"/>
                </a:solidFill>
                <a:latin typeface="Arial" panose="020B0604020202020204" pitchFamily="34" charset="0"/>
                <a:ea typeface="华文新魏" panose="02010800040101010101" charset="-122"/>
              </a:rPr>
              <a:t>“</a:t>
            </a:r>
            <a:r>
              <a:rPr lang="zh-CN" altLang="en-US" sz="32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你</a:t>
            </a:r>
            <a:r>
              <a:rPr lang="zh-CN" altLang="en-US" sz="3200" b="1" dirty="0">
                <a:solidFill>
                  <a:schemeClr val="bg2"/>
                </a:solidFill>
                <a:latin typeface="Arial" panose="020B0604020202020204" pitchFamily="34" charset="0"/>
                <a:ea typeface="华文新魏" panose="02010800040101010101" charset="-122"/>
              </a:rPr>
              <a:t>”</a:t>
            </a:r>
            <a:r>
              <a:rPr lang="zh-CN" altLang="en-US" sz="32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。</a:t>
            </a:r>
            <a:r>
              <a:rPr lang="zh-CN" altLang="en-US" sz="3200" b="1" dirty="0">
                <a:solidFill>
                  <a:schemeClr val="bg2"/>
                </a:solidFill>
                <a:latin typeface="Arial" panose="020B0604020202020204" pitchFamily="34" charset="0"/>
                <a:ea typeface="华文新魏" panose="02010800040101010101" charset="-122"/>
              </a:rPr>
              <a:t> </a:t>
            </a:r>
            <a:r>
              <a:rPr lang="zh-CN" altLang="en-US" sz="32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 </a:t>
            </a:r>
            <a:endParaRPr lang="zh-CN" altLang="en-US" sz="3200" b="1" dirty="0">
              <a:solidFill>
                <a:schemeClr val="bg2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7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41985" name="Object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533900" imgH="6991350" progId="Word.Picture.8">
                  <p:embed/>
                </p:oleObj>
              </mc:Choice>
              <mc:Fallback>
                <p:oleObj name="" r:id="rId1" imgW="4533900" imgH="6991350" progId="Word.Picture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>
                        <a:lum bright="70001" contrast="-70000"/>
                      </a:blip>
                      <a:srcRect t="7620" b="9526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86" name="WordArt 3" descr="sf_2004122121011"/>
          <p:cNvSpPr>
            <a:spLocks noTextEdit="1"/>
          </p:cNvSpPr>
          <p:nvPr/>
        </p:nvSpPr>
        <p:spPr>
          <a:xfrm>
            <a:off x="533400" y="3810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254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细读释文意</a:t>
            </a:r>
            <a:endParaRPr lang="zh-CN" altLang="en-US" sz="3600" b="1"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7" name="Text Box 4"/>
          <p:cNvSpPr txBox="1"/>
          <p:nvPr/>
        </p:nvSpPr>
        <p:spPr>
          <a:xfrm>
            <a:off x="3733800" y="3810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1" charset="-122"/>
              </a:rPr>
              <a:t>——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1" charset="-122"/>
              </a:rPr>
              <a:t>攻破难点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41988" name="Text Box 5"/>
          <p:cNvSpPr txBox="1"/>
          <p:nvPr/>
        </p:nvSpPr>
        <p:spPr>
          <a:xfrm>
            <a:off x="228600" y="1371600"/>
            <a:ext cx="8915400" cy="1250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华文中宋" panose="02010600040101010101" charset="-122"/>
              </a:rPr>
              <a:t>二、句子翻译（示例）</a:t>
            </a:r>
            <a:endParaRPr lang="zh-CN" altLang="en-US" sz="2800" b="1" dirty="0">
              <a:solidFill>
                <a:srgbClr val="006600"/>
              </a:solidFill>
              <a:latin typeface="Arial" panose="020B0604020202020204" pitchFamily="34" charset="0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、此则岳阳楼之大观也。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8726" name="Text Box 6"/>
          <p:cNvSpPr txBox="1"/>
          <p:nvPr/>
        </p:nvSpPr>
        <p:spPr>
          <a:xfrm>
            <a:off x="755650" y="2852738"/>
            <a:ext cx="73914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i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这是岳阳楼盛大壮观的景象。</a:t>
            </a:r>
            <a:endParaRPr lang="zh-CN" altLang="en-US" sz="3200" b="1" i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8727" name="Text Box 7"/>
          <p:cNvSpPr txBox="1"/>
          <p:nvPr/>
        </p:nvSpPr>
        <p:spPr>
          <a:xfrm>
            <a:off x="228600" y="3687763"/>
            <a:ext cx="8867775" cy="2554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CC0000"/>
                </a:solidFill>
                <a:latin typeface="Arial" panose="020B0604020202020204" pitchFamily="34" charset="0"/>
                <a:ea typeface="华文新魏" panose="02010800040101010101" charset="-122"/>
              </a:rPr>
              <a:t>       “</a:t>
            </a:r>
            <a:r>
              <a:rPr lang="zh-CN" altLang="en-US" sz="3200" b="1" dirty="0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</a:rPr>
              <a:t>删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华文新魏" panose="02010800040101010101" charset="-122"/>
              </a:rPr>
              <a:t>”</a:t>
            </a:r>
            <a:r>
              <a:rPr lang="zh-CN" altLang="en-US" sz="3200" b="1" dirty="0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</a:rPr>
              <a:t>，就是删除。</a:t>
            </a:r>
            <a:r>
              <a:rPr lang="zh-CN" altLang="en-US" sz="32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 有些文言虚语在句中没有什么实在意义，只有某些作用，有的起舒缓语气、凑足音节的作用；有些在句中，有些在句末，也有在句首的，如“夫”、“盖”、“也”等。对这些虚词，翻译时可酌情删去，即不必译出。</a:t>
            </a:r>
            <a:endParaRPr lang="zh-CN" altLang="en-US" sz="3200" b="1" dirty="0">
              <a:solidFill>
                <a:schemeClr val="bg2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8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6" grpId="0"/>
      <p:bldP spid="1587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43009" name="Object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4533900" imgH="6991350" progId="Word.Picture.8">
                  <p:embed/>
                </p:oleObj>
              </mc:Choice>
              <mc:Fallback>
                <p:oleObj name="" r:id="rId1" imgW="4533900" imgH="6991350" progId="Word.Picture.8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>
                        <a:lum bright="70001" contrast="-70000"/>
                      </a:blip>
                      <a:srcRect t="7620" b="9526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0" name="WordArt 3" descr="sf_2004122121011"/>
          <p:cNvSpPr>
            <a:spLocks noTextEdit="1"/>
          </p:cNvSpPr>
          <p:nvPr/>
        </p:nvSpPr>
        <p:spPr>
          <a:xfrm>
            <a:off x="533400" y="3810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254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细读释文意</a:t>
            </a:r>
            <a:endParaRPr lang="zh-CN" altLang="en-US" sz="3600" b="1"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1" name="Text Box 4"/>
          <p:cNvSpPr txBox="1"/>
          <p:nvPr/>
        </p:nvSpPr>
        <p:spPr>
          <a:xfrm>
            <a:off x="3733800" y="3810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1" charset="-122"/>
              </a:rPr>
              <a:t>——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1" charset="-122"/>
              </a:rPr>
              <a:t>攻破难点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43012" name="Text Box 5"/>
          <p:cNvSpPr txBox="1"/>
          <p:nvPr/>
        </p:nvSpPr>
        <p:spPr>
          <a:xfrm>
            <a:off x="228600" y="1371600"/>
            <a:ext cx="8915400" cy="1250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华文中宋" panose="02010600040101010101" charset="-122"/>
              </a:rPr>
              <a:t>二、句子翻译（示例）</a:t>
            </a:r>
            <a:endParaRPr lang="zh-CN" altLang="en-US" sz="2800" b="1" dirty="0">
              <a:solidFill>
                <a:srgbClr val="006600"/>
              </a:solidFill>
              <a:latin typeface="Arial" panose="020B0604020202020204" pitchFamily="34" charset="0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、衔远山，吞长江，浩浩汤汤，横无际涯。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9750" name="Text Box 6"/>
          <p:cNvSpPr txBox="1"/>
          <p:nvPr/>
        </p:nvSpPr>
        <p:spPr>
          <a:xfrm>
            <a:off x="395288" y="4221163"/>
            <a:ext cx="8496300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CC0000"/>
                </a:solidFill>
                <a:latin typeface="Arial" panose="020B0604020202020204" pitchFamily="34" charset="0"/>
                <a:ea typeface="华文新魏" panose="02010800040101010101" charset="-122"/>
              </a:rPr>
              <a:t>        “</a:t>
            </a:r>
            <a:r>
              <a:rPr lang="zh-CN" altLang="en-US" sz="3200" b="1" dirty="0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</a:rPr>
              <a:t>补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华文新魏" panose="02010800040101010101" charset="-122"/>
              </a:rPr>
              <a:t>”</a:t>
            </a:r>
            <a:r>
              <a:rPr lang="zh-CN" altLang="en-US" sz="3200" b="1" dirty="0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</a:rPr>
              <a:t>，就是增补。</a:t>
            </a:r>
            <a:r>
              <a:rPr lang="zh-CN" altLang="en-US" sz="32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（</a:t>
            </a:r>
            <a:r>
              <a:rPr lang="en-US" altLang="zh-CN" sz="32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1</a:t>
            </a:r>
            <a:r>
              <a:rPr lang="zh-CN" altLang="en-US" sz="32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）补出省略句中的省略成分；（</a:t>
            </a:r>
            <a:r>
              <a:rPr lang="en-US" altLang="zh-CN" sz="32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2</a:t>
            </a:r>
            <a:r>
              <a:rPr lang="zh-CN" altLang="en-US" sz="32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）补出省略了的语句。注意：补出省略的成分或语句，要加小括号。</a:t>
            </a:r>
            <a:r>
              <a:rPr lang="zh-CN" altLang="en-US" sz="3200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 </a:t>
            </a:r>
            <a:endParaRPr lang="zh-CN" altLang="en-US" sz="3200" dirty="0">
              <a:solidFill>
                <a:schemeClr val="bg2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59751" name="Text Box 7"/>
          <p:cNvSpPr txBox="1"/>
          <p:nvPr/>
        </p:nvSpPr>
        <p:spPr>
          <a:xfrm>
            <a:off x="533400" y="2708275"/>
            <a:ext cx="760571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i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（它）连接着远方的山脉，吞吐着长江（的水流），浩浩荡荡，宽广无边。</a:t>
            </a:r>
            <a:endParaRPr lang="zh-CN" altLang="en-US" sz="3200" b="1" i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50" grpId="0"/>
      <p:bldP spid="1597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44033" name="Object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4533900" imgH="6991350" progId="Word.Picture.8">
                  <p:embed/>
                </p:oleObj>
              </mc:Choice>
              <mc:Fallback>
                <p:oleObj name="" r:id="rId1" imgW="4533900" imgH="6991350" progId="Word.Picture.8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>
                        <a:lum bright="70001" contrast="-70000"/>
                      </a:blip>
                      <a:srcRect t="7620" b="9526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34" name="WordArt 3" descr="sf_2004122121011"/>
          <p:cNvSpPr>
            <a:spLocks noTextEdit="1"/>
          </p:cNvSpPr>
          <p:nvPr/>
        </p:nvSpPr>
        <p:spPr>
          <a:xfrm>
            <a:off x="533400" y="3810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254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细读释文意</a:t>
            </a:r>
            <a:endParaRPr lang="zh-CN" altLang="en-US" sz="3600" b="1"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5" name="Text Box 4"/>
          <p:cNvSpPr txBox="1"/>
          <p:nvPr/>
        </p:nvSpPr>
        <p:spPr>
          <a:xfrm>
            <a:off x="3733800" y="3810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1" charset="-122"/>
              </a:rPr>
              <a:t>——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1" charset="-122"/>
              </a:rPr>
              <a:t>攻破难点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44036" name="Text Box 5"/>
          <p:cNvSpPr txBox="1"/>
          <p:nvPr/>
        </p:nvSpPr>
        <p:spPr>
          <a:xfrm>
            <a:off x="228600" y="1371600"/>
            <a:ext cx="8915400" cy="1250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华文中宋" panose="02010600040101010101" charset="-122"/>
              </a:rPr>
              <a:t>二、句子翻译（示例）</a:t>
            </a:r>
            <a:endParaRPr lang="zh-CN" altLang="en-US" sz="2800" b="1" dirty="0">
              <a:solidFill>
                <a:srgbClr val="006600"/>
              </a:solidFill>
              <a:latin typeface="Arial" panose="020B0604020202020204" pitchFamily="34" charset="0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、长烟一空，皓月千里，浮光跃金，静影沉璧。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0774" name="Text Box 6"/>
          <p:cNvSpPr txBox="1"/>
          <p:nvPr/>
        </p:nvSpPr>
        <p:spPr>
          <a:xfrm>
            <a:off x="611188" y="4508500"/>
            <a:ext cx="8281987" cy="15700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CC0000"/>
                </a:solidFill>
                <a:latin typeface="Arial" panose="020B0604020202020204" pitchFamily="34" charset="0"/>
                <a:ea typeface="华文新魏" panose="02010800040101010101" charset="-122"/>
              </a:rPr>
              <a:t>        “</a:t>
            </a:r>
            <a:r>
              <a:rPr lang="zh-CN" altLang="en-US" sz="3200" b="1" dirty="0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</a:rPr>
              <a:t>变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华文新魏" panose="02010800040101010101" charset="-122"/>
              </a:rPr>
              <a:t>”</a:t>
            </a:r>
            <a:r>
              <a:rPr lang="zh-CN" altLang="en-US" sz="3200" b="1" dirty="0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</a:rPr>
              <a:t>，就是变通。</a:t>
            </a:r>
            <a:r>
              <a:rPr lang="zh-CN" altLang="en-US" sz="32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在忠实于原文的基础上，活译有关文字。如</a:t>
            </a:r>
            <a:r>
              <a:rPr lang="zh-CN" altLang="en-US" sz="3200" b="1" dirty="0">
                <a:solidFill>
                  <a:schemeClr val="bg2"/>
                </a:solidFill>
                <a:latin typeface="Arial" panose="020B0604020202020204" pitchFamily="34" charset="0"/>
                <a:ea typeface="华文新魏" panose="02010800040101010101" charset="-122"/>
              </a:rPr>
              <a:t>“</a:t>
            </a:r>
            <a:r>
              <a:rPr lang="zh-CN" altLang="en-US" sz="32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波澜不惊</a:t>
            </a:r>
            <a:r>
              <a:rPr lang="zh-CN" altLang="en-US" sz="3200" b="1" dirty="0">
                <a:solidFill>
                  <a:schemeClr val="bg2"/>
                </a:solidFill>
                <a:latin typeface="Arial" panose="020B0604020202020204" pitchFamily="34" charset="0"/>
                <a:ea typeface="华文新魏" panose="02010800040101010101" charset="-122"/>
              </a:rPr>
              <a:t>”</a:t>
            </a:r>
            <a:r>
              <a:rPr lang="zh-CN" altLang="en-US" sz="32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，可活译成</a:t>
            </a:r>
            <a:r>
              <a:rPr lang="zh-CN" altLang="en-US" sz="3200" b="1" dirty="0">
                <a:solidFill>
                  <a:schemeClr val="bg2"/>
                </a:solidFill>
                <a:latin typeface="Arial" panose="020B0604020202020204" pitchFamily="34" charset="0"/>
                <a:ea typeface="华文新魏" panose="02010800040101010101" charset="-122"/>
              </a:rPr>
              <a:t>“</a:t>
            </a:r>
            <a:r>
              <a:rPr lang="zh-CN" altLang="en-US" sz="32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（湖面）平静，没有惊涛骇浪</a:t>
            </a:r>
            <a:r>
              <a:rPr lang="zh-CN" altLang="en-US" sz="3200" b="1" dirty="0">
                <a:solidFill>
                  <a:schemeClr val="bg2"/>
                </a:solidFill>
                <a:latin typeface="Arial" panose="020B0604020202020204" pitchFamily="34" charset="0"/>
                <a:ea typeface="华文新魏" panose="02010800040101010101" charset="-122"/>
              </a:rPr>
              <a:t>”</a:t>
            </a:r>
            <a:r>
              <a:rPr lang="zh-CN" altLang="en-US" sz="32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。</a:t>
            </a:r>
            <a:r>
              <a:rPr lang="zh-CN" altLang="en-US" sz="3200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 </a:t>
            </a:r>
            <a:endParaRPr lang="zh-CN" altLang="en-US" sz="3200" dirty="0">
              <a:solidFill>
                <a:schemeClr val="bg2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60775" name="Text Box 7"/>
          <p:cNvSpPr txBox="1"/>
          <p:nvPr/>
        </p:nvSpPr>
        <p:spPr>
          <a:xfrm>
            <a:off x="684213" y="2708275"/>
            <a:ext cx="8064500" cy="15541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i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大雾完全消散，皎洁的月光一泻千里，照在湖面上闪着金色，</a:t>
            </a:r>
            <a:r>
              <a:rPr lang="zh-CN" altLang="en-US" sz="3200" b="1" i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月影映入水底，像沉潜的玉璧。</a:t>
            </a:r>
            <a:endParaRPr lang="zh-CN" altLang="en-US" sz="3200" b="1" i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4" grpId="0"/>
      <p:bldP spid="1607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45057" name="Object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4533900" imgH="6991350" progId="Word.Picture.8">
                  <p:embed/>
                </p:oleObj>
              </mc:Choice>
              <mc:Fallback>
                <p:oleObj name="" r:id="rId1" imgW="4533900" imgH="6991350" progId="Word.Picture.8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>
                        <a:lum bright="70001" contrast="-70000"/>
                      </a:blip>
                      <a:srcRect t="7620" b="9526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58" name="WordArt 3" descr="sf_2004122121011"/>
          <p:cNvSpPr>
            <a:spLocks noTextEdit="1"/>
          </p:cNvSpPr>
          <p:nvPr/>
        </p:nvSpPr>
        <p:spPr>
          <a:xfrm>
            <a:off x="533400" y="381000"/>
            <a:ext cx="3048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254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细读释文意</a:t>
            </a:r>
            <a:endParaRPr lang="zh-CN" altLang="en-US" sz="3600" b="1"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59" name="Text Box 4"/>
          <p:cNvSpPr txBox="1"/>
          <p:nvPr/>
        </p:nvSpPr>
        <p:spPr>
          <a:xfrm>
            <a:off x="3733800" y="3810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1" charset="-122"/>
              </a:rPr>
              <a:t>——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1" charset="-122"/>
              </a:rPr>
              <a:t>攻破难点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45060" name="Text Box 5"/>
          <p:cNvSpPr txBox="1"/>
          <p:nvPr/>
        </p:nvSpPr>
        <p:spPr>
          <a:xfrm>
            <a:off x="228600" y="1371600"/>
            <a:ext cx="8915400" cy="1250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华文中宋" panose="02010600040101010101" charset="-122"/>
              </a:rPr>
              <a:t>二、句子翻译（示例）</a:t>
            </a:r>
            <a:endParaRPr lang="zh-CN" altLang="en-US" sz="2800" b="1" dirty="0">
              <a:solidFill>
                <a:srgbClr val="006600"/>
              </a:solidFill>
              <a:latin typeface="Arial" panose="020B0604020202020204" pitchFamily="34" charset="0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、微斯人，吾谁与归。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1798" name="Text Box 6"/>
          <p:cNvSpPr txBox="1"/>
          <p:nvPr/>
        </p:nvSpPr>
        <p:spPr>
          <a:xfrm>
            <a:off x="755650" y="2781300"/>
            <a:ext cx="73914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i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（如果）没有这种人，</a:t>
            </a:r>
            <a:r>
              <a:rPr lang="zh-CN" altLang="en-US" sz="3200" b="1" i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我同谁一道呢？</a:t>
            </a:r>
            <a:endParaRPr lang="zh-CN" altLang="en-US" sz="3200" b="1" i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1799" name="Text Box 7"/>
          <p:cNvSpPr txBox="1"/>
          <p:nvPr/>
        </p:nvSpPr>
        <p:spPr>
          <a:xfrm>
            <a:off x="395288" y="3789363"/>
            <a:ext cx="8280400" cy="20621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CC0000"/>
                </a:solidFill>
                <a:latin typeface="Arial" panose="020B0604020202020204" pitchFamily="34" charset="0"/>
                <a:ea typeface="华文新魏" panose="02010800040101010101" charset="-122"/>
              </a:rPr>
              <a:t>        “</a:t>
            </a:r>
            <a:r>
              <a:rPr lang="zh-CN" altLang="en-US" sz="3200" b="1" dirty="0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</a:rPr>
              <a:t>调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华文新魏" panose="02010800040101010101" charset="-122"/>
              </a:rPr>
              <a:t>”</a:t>
            </a:r>
            <a:r>
              <a:rPr lang="zh-CN" altLang="en-US" sz="3200" b="1" dirty="0">
                <a:solidFill>
                  <a:srgbClr val="CC0000"/>
                </a:solidFill>
                <a:latin typeface="华文新魏" panose="02010800040101010101" charset="-122"/>
                <a:ea typeface="华文新魏" panose="02010800040101010101" charset="-122"/>
              </a:rPr>
              <a:t>就是调整。</a:t>
            </a:r>
            <a:r>
              <a:rPr lang="zh-CN" altLang="en-US" sz="3200" b="1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把古汉语倒装句调整为现代汉语句式。主谓倒装句、宾语前置句、介宾后置句、定语后置句等翻译时一般应调整语序，以便符合现代汉语表达习惯。</a:t>
            </a:r>
            <a:r>
              <a:rPr lang="zh-CN" altLang="en-US" sz="3200" dirty="0">
                <a:solidFill>
                  <a:schemeClr val="bg2"/>
                </a:solidFill>
                <a:latin typeface="华文新魏" panose="02010800040101010101" charset="-122"/>
                <a:ea typeface="华文新魏" panose="02010800040101010101" charset="-122"/>
              </a:rPr>
              <a:t> </a:t>
            </a:r>
            <a:endParaRPr lang="zh-CN" altLang="en-US" sz="3200" dirty="0">
              <a:solidFill>
                <a:schemeClr val="bg2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8" grpId="0"/>
      <p:bldP spid="161799" grpId="0"/>
    </p:bldLst>
  </p:timing>
</p:sld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5897</Words>
  <Application>WPS 演示</Application>
  <PresentationFormat>全屏显示(4:3)</PresentationFormat>
  <Paragraphs>590</Paragraphs>
  <Slides>49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49</vt:i4>
      </vt:variant>
    </vt:vector>
  </HeadingPairs>
  <TitlesOfParts>
    <vt:vector size="94" baseType="lpstr">
      <vt:lpstr>Arial</vt:lpstr>
      <vt:lpstr>宋体</vt:lpstr>
      <vt:lpstr>Wingdings</vt:lpstr>
      <vt:lpstr>Calibri</vt:lpstr>
      <vt:lpstr>Footlight MT Light</vt:lpstr>
      <vt:lpstr>华文新魏</vt:lpstr>
      <vt:lpstr>Goudy Old Style</vt:lpstr>
      <vt:lpstr>Wingdings 2</vt:lpstr>
      <vt:lpstr>Arial Black</vt:lpstr>
      <vt:lpstr>Times New Roman</vt:lpstr>
      <vt:lpstr>华文行楷</vt:lpstr>
      <vt:lpstr>隶书</vt:lpstr>
      <vt:lpstr>黑体</vt:lpstr>
      <vt:lpstr>楷体</vt:lpstr>
      <vt:lpstr>楷体_GB2312</vt:lpstr>
      <vt:lpstr>新宋体</vt:lpstr>
      <vt:lpstr>华文彩云</vt:lpstr>
      <vt:lpstr>方正姚体</vt:lpstr>
      <vt:lpstr>华文中宋</vt:lpstr>
      <vt:lpstr>幼圆</vt:lpstr>
      <vt:lpstr>仿宋_GB2312</vt:lpstr>
      <vt:lpstr>仿宋</vt:lpstr>
      <vt:lpstr>华文细黑</vt:lpstr>
      <vt:lpstr>Arial</vt:lpstr>
      <vt:lpstr>微软雅黑</vt:lpstr>
      <vt:lpstr>Arial Unicode MS</vt:lpstr>
      <vt:lpstr>Footlight MT Light</vt:lpstr>
      <vt:lpstr>Goudy Old Style</vt:lpstr>
      <vt:lpstr>仿宋_GB2312</vt:lpstr>
      <vt:lpstr>楷体_GB2312</vt:lpstr>
      <vt:lpstr>默认设计模板</vt:lpstr>
      <vt:lpstr>1_默认设计模板</vt:lpstr>
      <vt:lpstr>Pixel</vt:lpstr>
      <vt:lpstr>1_Pixel</vt:lpstr>
      <vt:lpstr>凤舞九天</vt:lpstr>
      <vt:lpstr>Word.Picture.8</vt:lpstr>
      <vt:lpstr>Word.Picture.8</vt:lpstr>
      <vt:lpstr>Word.Picture.8</vt:lpstr>
      <vt:lpstr>Word.Picture.8</vt:lpstr>
      <vt:lpstr>Word.Picture.8</vt:lpstr>
      <vt:lpstr>Word.Picture.8</vt:lpstr>
      <vt:lpstr>Word.Picture.8</vt:lpstr>
      <vt:lpstr>Word.Picture.8</vt:lpstr>
      <vt:lpstr>Word.Picture.8</vt:lpstr>
      <vt:lpstr>Word.Picture.8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001</dc:creator>
  <cp:lastModifiedBy>青山绿水</cp:lastModifiedBy>
  <cp:revision>95</cp:revision>
  <dcterms:created xsi:type="dcterms:W3CDTF">2013-01-25T01:44:32Z</dcterms:created>
  <dcterms:modified xsi:type="dcterms:W3CDTF">2021-09-26T01:38:53Z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330B03F5AD794F8EA5755A0E03EF5681</vt:lpwstr>
  </property>
</Properties>
</file>