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9" r:id="rId3"/>
    <p:sldId id="284" r:id="rId4"/>
    <p:sldId id="256" r:id="rId5"/>
    <p:sldId id="258" r:id="rId6"/>
    <p:sldId id="307" r:id="rId7"/>
    <p:sldId id="260" r:id="rId8"/>
    <p:sldId id="287" r:id="rId9"/>
    <p:sldId id="261" r:id="rId10"/>
    <p:sldId id="262" r:id="rId11"/>
    <p:sldId id="266" r:id="rId12"/>
    <p:sldId id="281" r:id="rId13"/>
    <p:sldId id="318" r:id="rId14"/>
    <p:sldId id="316" r:id="rId15"/>
    <p:sldId id="288" r:id="rId16"/>
    <p:sldId id="270" r:id="rId17"/>
    <p:sldId id="263" r:id="rId18"/>
    <p:sldId id="319" r:id="rId19"/>
    <p:sldId id="272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FFFF99"/>
    <a:srgbClr val="CC00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-153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microsoft.com/office/2007/relationships/media" Target="file:///G:\&#24247;&#26725;&#26391;&#35829;&#20316;&#21697;&#65306;&#34678;&#24651;&#33457;&#65288;&#26611;&#27704;&#65289;%20&#39640;&#28165;.mp3" TargetMode="External"/><Relationship Id="rId2" Type="http://schemas.openxmlformats.org/officeDocument/2006/relationships/audio" Target="file:///G:\&#24247;&#26725;&#26391;&#35829;&#20316;&#21697;&#65306;&#34678;&#24651;&#33457;&#65288;&#26611;&#27704;&#65289;%20&#39640;&#28165;.mp3" TargetMode="Externa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Picture 2" descr="课件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3"/>
          <p:cNvSpPr txBox="1"/>
          <p:nvPr/>
        </p:nvSpPr>
        <p:spPr>
          <a:xfrm>
            <a:off x="259080" y="-50800"/>
            <a:ext cx="705643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导入新课：</a:t>
            </a:r>
            <a:endParaRPr lang="zh-CN" altLang="en-US" sz="5400" b="1" dirty="0">
              <a:solidFill>
                <a:srgbClr val="FF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539750" y="1371600"/>
            <a:ext cx="8280400" cy="4602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同学们，提到柳永，你能想到他的哪些名句？“执手相看泪眼，竟无语凝噎”，这是情种柳永；“今宵酒醒何处，杨柳岸、晓风残月”，这是孤独、迷茫的柳永；“乘醉听箫鼓，吟赏烟霞”，这是不倦地寻找美、享受美的飘逸的柳永；“念去去、千里烟波，暮霭沉沉楚天阔”，这是满怀愁绪的丹青手柳永……今天我们就来学习他的代表作《凤栖梧》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53789868049411986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14800"/>
            <a:ext cx="91440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228600" y="192405"/>
            <a:ext cx="571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词作赏析</a:t>
            </a:r>
            <a:endParaRPr lang="zh-CN" altLang="en-US" sz="4400" b="1" dirty="0">
              <a:solidFill>
                <a:schemeClr val="hlink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228600" y="1752600"/>
            <a:ext cx="8610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179388" y="1052513"/>
            <a:ext cx="914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、你认为词中能起到提纲挈领作用的词是什么？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900113" y="1700213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春   愁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250825" y="2565400"/>
            <a:ext cx="9074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</a:rPr>
              <a:t>、作者为了抒发春愁之情，他描写了哪些景物？</a:t>
            </a: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0" y="668020"/>
            <a:ext cx="9144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sz="32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900113" y="3286125"/>
            <a:ext cx="6477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细风、草色、烟光、残照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2" grpId="0"/>
      <p:bldP spid="14343" grpId="0"/>
      <p:bldP spid="14344" grpId="0"/>
      <p:bldP spid="143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2286000" y="21336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景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7239000" y="20574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057400" y="27432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细风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057400" y="32766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草色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2133600" y="37338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烟光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1905000" y="42672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残照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7467600" y="3505200"/>
            <a:ext cx="685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春愁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685800" y="2743200"/>
            <a:ext cx="1403350" cy="1905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极目远眺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伫倚危楼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3886200" y="2819400"/>
            <a:ext cx="1252538" cy="22812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（凄美伤感） </a:t>
            </a:r>
            <a:endParaRPr lang="zh-CN" altLang="en-US" sz="2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黄昏春望图</a:t>
            </a:r>
            <a:r>
              <a:rPr lang="zh-CN" altLang="en-US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AutoShape 11"/>
          <p:cNvSpPr/>
          <p:nvPr/>
        </p:nvSpPr>
        <p:spPr>
          <a:xfrm>
            <a:off x="3276600" y="2895600"/>
            <a:ext cx="609600" cy="2057400"/>
          </a:xfrm>
          <a:prstGeom prst="rightBrace">
            <a:avLst>
              <a:gd name="adj1" fmla="val 28125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AutoShape 12"/>
          <p:cNvSpPr/>
          <p:nvPr/>
        </p:nvSpPr>
        <p:spPr>
          <a:xfrm>
            <a:off x="2133600" y="2971800"/>
            <a:ext cx="76200" cy="1905000"/>
          </a:xfrm>
          <a:prstGeom prst="leftBrace">
            <a:avLst>
              <a:gd name="adj1" fmla="val 208333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1" name="Line 13"/>
          <p:cNvSpPr/>
          <p:nvPr/>
        </p:nvSpPr>
        <p:spPr>
          <a:xfrm flipV="1">
            <a:off x="3124200" y="2514600"/>
            <a:ext cx="4179888" cy="4762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7422" name="Text Box 14"/>
          <p:cNvSpPr txBox="1"/>
          <p:nvPr/>
        </p:nvSpPr>
        <p:spPr>
          <a:xfrm>
            <a:off x="3200400" y="19050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“一切景语皆情语”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3" name="AutoShape 15"/>
          <p:cNvSpPr/>
          <p:nvPr/>
        </p:nvSpPr>
        <p:spPr>
          <a:xfrm>
            <a:off x="5029200" y="3657600"/>
            <a:ext cx="2286000" cy="685800"/>
          </a:xfrm>
          <a:prstGeom prst="leftRightArrow">
            <a:avLst>
              <a:gd name="adj1" fmla="val 50000"/>
              <a:gd name="adj2" fmla="val 106959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0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情景交融</a:t>
            </a:r>
            <a:endParaRPr lang="zh-CN" altLang="en-US" sz="20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Text Box 16"/>
          <p:cNvSpPr txBox="1"/>
          <p:nvPr/>
        </p:nvSpPr>
        <p:spPr>
          <a:xfrm>
            <a:off x="0" y="762000"/>
            <a:ext cx="838200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、作者用什么手法把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景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和         </a:t>
            </a:r>
            <a:endParaRPr lang="zh-CN" altLang="en-US" sz="3600" b="1" dirty="0">
              <a:solidFill>
                <a:srgbClr val="0000FF"/>
              </a:solidFill>
              <a:latin typeface="幼圆" pitchFamily="1" charset="-122"/>
              <a:ea typeface="幼圆" pitchFamily="1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情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幼圆" pitchFamily="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联系起来的呢？</a:t>
            </a:r>
            <a:endParaRPr lang="zh-CN" altLang="en-US" sz="3600" b="1" dirty="0">
              <a:solidFill>
                <a:srgbClr val="0000FF"/>
              </a:solidFill>
              <a:latin typeface="幼圆" pitchFamily="1" charset="-122"/>
              <a:ea typeface="幼圆" pitchFamily="1" charset="-122"/>
            </a:endParaRPr>
          </a:p>
        </p:txBody>
      </p:sp>
      <p:sp>
        <p:nvSpPr>
          <p:cNvPr id="17425" name="Text Box 17"/>
          <p:cNvSpPr txBox="1"/>
          <p:nvPr/>
        </p:nvSpPr>
        <p:spPr>
          <a:xfrm>
            <a:off x="-757237" y="0"/>
            <a:ext cx="89058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en-US" altLang="zh-CN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幼圆" pitchFamily="1" charset="-122"/>
                <a:ea typeface="幼圆" pitchFamily="1" charset="-122"/>
              </a:rPr>
              <a:t>、作者观景的立足点在哪里？</a:t>
            </a:r>
            <a:endParaRPr lang="zh-CN" altLang="en-US" sz="3600" b="1" dirty="0">
              <a:solidFill>
                <a:srgbClr val="0000FF"/>
              </a:solidFill>
              <a:latin typeface="幼圆" pitchFamily="1" charset="-122"/>
              <a:ea typeface="幼圆" pitchFamily="1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 animBg="1"/>
      <p:bldP spid="17420" grpId="0" animBg="1"/>
      <p:bldP spid="17422" grpId="0"/>
      <p:bldP spid="17423" grpId="0" animBg="1"/>
      <p:bldP spid="17424" grpId="0"/>
      <p:bldP spid="174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3" name="Text Box 3"/>
          <p:cNvSpPr txBox="1"/>
          <p:nvPr/>
        </p:nvSpPr>
        <p:spPr>
          <a:xfrm>
            <a:off x="179388" y="476250"/>
            <a:ext cx="8569325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、面对孤寂无奈，作者想用什么来排解心中相思的痛苦？结果如何？</a:t>
            </a:r>
            <a:endParaRPr lang="zh-CN" altLang="en-US" sz="28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323850" y="1420813"/>
            <a:ext cx="685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喝酒   高歌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179705" y="2063433"/>
            <a:ext cx="883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宋体" panose="02010600030101010101" pitchFamily="2" charset="-122"/>
              </a:rPr>
              <a:t>结果：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强乐还无味    （</a:t>
            </a:r>
            <a:r>
              <a:rPr lang="zh-CN" altLang="en-US" sz="3600" b="1" dirty="0">
                <a:solidFill>
                  <a:srgbClr val="FF3399"/>
                </a:solidFill>
                <a:latin typeface="华文新魏" pitchFamily="2" charset="-122"/>
                <a:ea typeface="宋体" panose="02010600030101010101" pitchFamily="2" charset="-122"/>
              </a:rPr>
              <a:t>借酒消愁愁更愁</a:t>
            </a:r>
            <a:r>
              <a:rPr lang="zh-CN" altLang="en-US" sz="3600" b="1" dirty="0">
                <a:solidFill>
                  <a:srgbClr val="0000FF"/>
                </a:solidFill>
                <a:latin typeface="华文新魏" pitchFamily="2" charset="-122"/>
                <a:ea typeface="宋体" panose="02010600030101010101" pitchFamily="2" charset="-122"/>
              </a:rPr>
              <a:t>）</a:t>
            </a:r>
            <a:endParaRPr lang="zh-CN" altLang="en-US" sz="3600" b="1" dirty="0">
              <a:solidFill>
                <a:srgbClr val="0000FF"/>
              </a:solidFill>
              <a:latin typeface="华文新魏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06375" y="2770505"/>
            <a:ext cx="8542655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28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春愁</a:t>
            </a:r>
            <a:r>
              <a:rPr lang="zh-CN" altLang="en-US" sz="2800" b="1" dirty="0">
                <a:solidFill>
                  <a:srgbClr val="002060"/>
                </a:solidFill>
                <a:latin typeface="Arial" panose="020B0604020202020204" pitchFamily="34" charset="0"/>
                <a:ea typeface="华文新魏" pitchFamily="2" charset="-122"/>
              </a:rPr>
              <a:t>”</a:t>
            </a:r>
            <a:r>
              <a:rPr lang="zh-CN" altLang="en-US" sz="2800" b="1" dirty="0">
                <a:solidFill>
                  <a:srgbClr val="002060"/>
                </a:solidFill>
                <a:latin typeface="华文新魏" pitchFamily="2" charset="-122"/>
                <a:ea typeface="华文新魏" pitchFamily="2" charset="-122"/>
              </a:rPr>
              <a:t>令人如此痛苦难熬，但是作者又以怎样的态度面对呢？词中哪些句子体现了这样的态度？</a:t>
            </a:r>
            <a:endParaRPr lang="zh-CN" altLang="en-US" sz="2800" b="1" dirty="0">
              <a:solidFill>
                <a:srgbClr val="00206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389255" y="3973830"/>
            <a:ext cx="388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执着的态度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9" name="Rectangle 5"/>
          <p:cNvSpPr/>
          <p:nvPr/>
        </p:nvSpPr>
        <p:spPr>
          <a:xfrm>
            <a:off x="1195705" y="4857115"/>
            <a:ext cx="75533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衣带渐宽终不悔，为伊消得人憔悴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6388" grpId="0" build="allAtOnce"/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9" name="文本框 14338"/>
          <p:cNvSpPr txBox="1"/>
          <p:nvPr/>
        </p:nvSpPr>
        <p:spPr>
          <a:xfrm>
            <a:off x="382270" y="902970"/>
            <a:ext cx="990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春愁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文本框 14339"/>
          <p:cNvSpPr txBox="1"/>
          <p:nvPr/>
        </p:nvSpPr>
        <p:spPr>
          <a:xfrm>
            <a:off x="2891790" y="957580"/>
            <a:ext cx="129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借酒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狂歌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4340"/>
          <p:cNvSpPr txBox="1"/>
          <p:nvPr/>
        </p:nvSpPr>
        <p:spPr>
          <a:xfrm>
            <a:off x="5520055" y="1102995"/>
            <a:ext cx="36353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借酒消愁愁更愁 （“强乐还无味”）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右箭头 14341"/>
          <p:cNvSpPr/>
          <p:nvPr/>
        </p:nvSpPr>
        <p:spPr>
          <a:xfrm>
            <a:off x="1249045" y="1102995"/>
            <a:ext cx="1800225" cy="914400"/>
          </a:xfrm>
          <a:prstGeom prst="rightArrow">
            <a:avLst>
              <a:gd name="adj1" fmla="val 50000"/>
              <a:gd name="adj2" fmla="val 49218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消愁</a:t>
            </a:r>
            <a:endParaRPr lang="zh-CN" altLang="en-US" sz="2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右箭头 14342"/>
          <p:cNvSpPr/>
          <p:nvPr/>
        </p:nvSpPr>
        <p:spPr>
          <a:xfrm>
            <a:off x="3981450" y="1232535"/>
            <a:ext cx="1657350" cy="762000"/>
          </a:xfrm>
          <a:prstGeom prst="rightArrow">
            <a:avLst>
              <a:gd name="adj1" fmla="val 50000"/>
              <a:gd name="adj2" fmla="val 54375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结果</a:t>
            </a:r>
            <a:endParaRPr lang="zh-CN" altLang="en-US" sz="2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1828483" y="2545080"/>
            <a:ext cx="4176712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“衣带渐宽终不悔，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楷体_GB2312" pitchFamily="49" charset="-122"/>
              </a:rPr>
              <a:t>为伊消得人憔悴”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5" name="左箭头 14344"/>
          <p:cNvSpPr/>
          <p:nvPr/>
        </p:nvSpPr>
        <p:spPr>
          <a:xfrm>
            <a:off x="5796280" y="2870835"/>
            <a:ext cx="2678113" cy="838200"/>
          </a:xfrm>
          <a:prstGeom prst="leftArrow">
            <a:avLst>
              <a:gd name="adj1" fmla="val 50000"/>
              <a:gd name="adj2" fmla="val 79876"/>
            </a:avLst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不后悔</a:t>
            </a:r>
            <a:endParaRPr lang="zh-CN" altLang="en-US" sz="32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729933" y="2642235"/>
            <a:ext cx="733425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词眼</a:t>
            </a:r>
            <a:endParaRPr lang="zh-CN" altLang="en-US" sz="36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7" name="左大括号 14346"/>
          <p:cNvSpPr/>
          <p:nvPr/>
        </p:nvSpPr>
        <p:spPr>
          <a:xfrm>
            <a:off x="1586230" y="2794635"/>
            <a:ext cx="228600" cy="762000"/>
          </a:xfrm>
          <a:prstGeom prst="leftBrace">
            <a:avLst>
              <a:gd name="adj1" fmla="val 27777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 bldLvl="0" animBg="1"/>
      <p:bldP spid="14343" grpId="0" bldLvl="0" animBg="1"/>
      <p:bldP spid="14344" grpId="0"/>
      <p:bldP spid="14345" grpId="0" bldLvl="0" animBg="1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u=3001702999,3841017952&amp;fm=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3"/>
          <p:cNvSpPr>
            <a:spLocks noGrp="1"/>
          </p:cNvSpPr>
          <p:nvPr>
            <p:ph type="title"/>
          </p:nvPr>
        </p:nvSpPr>
        <p:spPr>
          <a:xfrm>
            <a:off x="0" y="-171450"/>
            <a:ext cx="6792913" cy="1147763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7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朗诵课文，感知词味</a:t>
            </a:r>
            <a:r>
              <a:rPr lang="zh-CN" altLang="en-US" sz="4800" dirty="0"/>
              <a:t> </a:t>
            </a:r>
            <a:endParaRPr lang="zh-CN" altLang="en-US" sz="4800" dirty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1196975"/>
            <a:ext cx="7019925" cy="2451100"/>
          </a:xfrm>
          <a:prstGeom prst="rect">
            <a:avLst/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  <a:ln w="9525">
            <a:solidFill>
              <a:schemeClr val="accent1"/>
            </a:solidFill>
            <a:miter lim="800000"/>
          </a:ln>
          <a:effectLst/>
        </p:spPr>
        <p:txBody>
          <a:bodyPr lIns="91405" tIns="45702" rIns="91405" bIns="45702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凤栖梧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伫倚危楼风细细，望极春愁，黯黯生天际。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草色烟光残照里，无言谁会凭阑意？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拟把疏狂图一醉，对酒当歌，强乐还无味。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衣带渐宽终不悔，为伊消得人憔悴。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81" name="Oval 5">
            <a:hlinkClick r:id="rId2" action="ppaction://hlinksldjump"/>
          </p:cNvPr>
          <p:cNvSpPr/>
          <p:nvPr/>
        </p:nvSpPr>
        <p:spPr>
          <a:xfrm>
            <a:off x="3995738" y="1700213"/>
            <a:ext cx="466725" cy="522287"/>
          </a:xfrm>
          <a:prstGeom prst="ellipse">
            <a:avLst/>
          </a:prstGeom>
          <a:solidFill>
            <a:srgbClr val="FFFF00">
              <a:alpha val="39999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71988" tIns="35993" rIns="71988" bIns="35993" anchor="ctr"/>
          <a:p>
            <a:pPr lvl="0" algn="ctr" eaLnBrk="1" hangingPunct="1"/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4067175" y="765175"/>
            <a:ext cx="3203575" cy="876300"/>
          </a:xfrm>
          <a:prstGeom prst="wedgeEllipseCallout">
            <a:avLst>
              <a:gd name="adj1" fmla="val -40653"/>
              <a:gd name="adj2" fmla="val 62625"/>
            </a:avLst>
          </a:prstGeom>
          <a:gradFill rotWithShape="1">
            <a:gsLst>
              <a:gs pos="0">
                <a:schemeClr val="tx1">
                  <a:alpha val="50000"/>
                </a:schemeClr>
              </a:gs>
              <a:gs pos="100000">
                <a:schemeClr val="tx1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</p:spPr>
        <p:txBody>
          <a:bodyPr lIns="71966" tIns="35982" rIns="71966" bIns="35982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4356100" y="981075"/>
            <a:ext cx="2736850" cy="454025"/>
          </a:xfrm>
          <a:prstGeom prst="rect">
            <a:avLst/>
          </a:prstGeom>
          <a:noFill/>
          <a:ln w="9525">
            <a:noFill/>
          </a:ln>
        </p:spPr>
        <p:txBody>
          <a:bodyPr lIns="71966" tIns="35982" rIns="71966" bIns="35982">
            <a:spAutoFit/>
          </a:bodyPr>
          <a:p>
            <a:pPr lvl="0" eaLnBrk="1" hangingPunct="1"/>
            <a:r>
              <a:rPr lang="zh-CN" altLang="en-US" sz="2500" b="1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奠定全词感情基调</a:t>
            </a:r>
            <a:endParaRPr lang="zh-CN" altLang="en-US" sz="2500" b="1" dirty="0">
              <a:solidFill>
                <a:srgbClr val="00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4584" name="Rectangle 8">
            <a:hlinkClick r:id="rId3" action="ppaction://hlinksldjump"/>
          </p:cNvPr>
          <p:cNvSpPr/>
          <p:nvPr/>
        </p:nvSpPr>
        <p:spPr>
          <a:xfrm>
            <a:off x="0" y="3141663"/>
            <a:ext cx="6070600" cy="522287"/>
          </a:xfrm>
          <a:prstGeom prst="rect">
            <a:avLst/>
          </a:prstGeom>
          <a:gradFill rotWithShape="1">
            <a:gsLst>
              <a:gs pos="0">
                <a:srgbClr val="FFFF00">
                  <a:alpha val="25000"/>
                </a:srgbClr>
              </a:gs>
              <a:gs pos="100000">
                <a:srgbClr val="767600">
                  <a:alpha val="25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lIns="71988" tIns="35993" rIns="71988" bIns="35993" anchor="ctr"/>
          <a:p>
            <a:pPr lvl="0" algn="ctr" eaLnBrk="1" hangingPunct="1"/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5" name="Line 9"/>
          <p:cNvSpPr/>
          <p:nvPr/>
        </p:nvSpPr>
        <p:spPr>
          <a:xfrm>
            <a:off x="2916238" y="3789363"/>
            <a:ext cx="0" cy="719137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4586" name="Text Box 10"/>
          <p:cNvSpPr txBox="1"/>
          <p:nvPr/>
        </p:nvSpPr>
        <p:spPr>
          <a:xfrm>
            <a:off x="179388" y="4652963"/>
            <a:ext cx="8675687" cy="104775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lIns="71966" tIns="35982" rIns="71966" bIns="35982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华文中宋" pitchFamily="2" charset="-122"/>
              </a:rPr>
              <a:t>词 眼（中心句）：写春愁，抒发刻骨的相思之情。境界：对爱情的执着追求。</a:t>
            </a:r>
            <a:endParaRPr lang="zh-CN" altLang="en-US" sz="3200" b="1" dirty="0">
              <a:solidFill>
                <a:srgbClr val="CC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4587" name="AutoShape 11"/>
          <p:cNvSpPr/>
          <p:nvPr/>
        </p:nvSpPr>
        <p:spPr>
          <a:xfrm>
            <a:off x="6732588" y="1773238"/>
            <a:ext cx="212725" cy="781050"/>
          </a:xfrm>
          <a:prstGeom prst="rightBrace">
            <a:avLst>
              <a:gd name="adj1" fmla="val 30597"/>
              <a:gd name="adj2" fmla="val 50000"/>
            </a:avLst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8" name="AutoShape 12"/>
          <p:cNvSpPr/>
          <p:nvPr/>
        </p:nvSpPr>
        <p:spPr>
          <a:xfrm>
            <a:off x="6804025" y="2852738"/>
            <a:ext cx="212725" cy="781050"/>
          </a:xfrm>
          <a:prstGeom prst="rightBrace">
            <a:avLst>
              <a:gd name="adj1" fmla="val 30597"/>
              <a:gd name="adj2" fmla="val 50000"/>
            </a:avLst>
          </a:prstGeom>
          <a:noFill/>
          <a:ln w="317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9" name="Text Box 13"/>
          <p:cNvSpPr txBox="1"/>
          <p:nvPr/>
        </p:nvSpPr>
        <p:spPr>
          <a:xfrm>
            <a:off x="7235825" y="1700213"/>
            <a:ext cx="1655763" cy="927100"/>
          </a:xfrm>
          <a:prstGeom prst="rect">
            <a:avLst/>
          </a:prstGeom>
          <a:noFill/>
          <a:ln w="9525">
            <a:noFill/>
          </a:ln>
        </p:spPr>
        <p:txBody>
          <a:bodyPr lIns="71966" tIns="35982" rIns="71966" bIns="35982"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触景生情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无边愁绪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24590" name="Text Box 14"/>
          <p:cNvSpPr txBox="1"/>
          <p:nvPr/>
        </p:nvSpPr>
        <p:spPr>
          <a:xfrm>
            <a:off x="7235825" y="2852738"/>
            <a:ext cx="1582738" cy="927100"/>
          </a:xfrm>
          <a:prstGeom prst="rect">
            <a:avLst/>
          </a:prstGeom>
          <a:noFill/>
          <a:ln w="9525">
            <a:noFill/>
          </a:ln>
        </p:spPr>
        <p:txBody>
          <a:bodyPr lIns="71966" tIns="35982" rIns="71966" bIns="35982"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无法消愁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华文中宋" pitchFamily="2" charset="-122"/>
              </a:rPr>
              <a:t>执着追求</a:t>
            </a:r>
            <a:endParaRPr lang="zh-CN" altLang="en-US" sz="2800" b="1" dirty="0"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81" grpId="0" animBg="1"/>
      <p:bldP spid="24582" grpId="0" animBg="1"/>
      <p:bldP spid="24583" grpId="0"/>
      <p:bldP spid="24584" grpId="0" animBg="1"/>
      <p:bldP spid="24586" grpId="0" animBg="1"/>
      <p:bldP spid="24587" grpId="0" animBg="1"/>
      <p:bldP spid="24588" grpId="0" animBg="1"/>
      <p:bldP spid="24589" grpId="0"/>
      <p:bldP spid="245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20080928090120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1148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3"/>
          <p:cNvSpPr txBox="1"/>
          <p:nvPr/>
        </p:nvSpPr>
        <p:spPr>
          <a:xfrm>
            <a:off x="4211638" y="765175"/>
            <a:ext cx="4932362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结合自己的读书经验,谈谈从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3600" b="1" dirty="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衣带渐宽终不悔，为伊消得人憔悴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华文新魏" pitchFamily="2" charset="-122"/>
              </a:rPr>
              <a:t>”</a:t>
            </a: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这两句诗中，你读出了什么？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3904933" y="3468053"/>
            <a:ext cx="5148262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表达了对理想、学业、事业等的执着追求和坚定信念。</a:t>
            </a:r>
            <a:endParaRPr lang="zh-CN" altLang="en-US" sz="3600" b="1" dirty="0">
              <a:solidFill>
                <a:srgbClr val="FF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4978400" cy="72072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</a:rPr>
              <a:t>古人美评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-103187" y="1628775"/>
            <a:ext cx="6835775" cy="403225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zh-CN" altLang="en-US" dirty="0"/>
              <a:t>           </a:t>
            </a:r>
            <a:r>
              <a:rPr lang="zh-CN" altLang="en-US" sz="3600" b="1" dirty="0">
                <a:solidFill>
                  <a:srgbClr val="CC0000"/>
                </a:solidFill>
              </a:rPr>
              <a:t>古今之成大事业、大学问者，必经过三种之境界：“昨夜西风凋碧树，独上高楼，望尽天涯路”，此</a:t>
            </a:r>
            <a:r>
              <a:rPr lang="zh-CN" altLang="en-US" sz="3600" b="1" dirty="0">
                <a:solidFill>
                  <a:schemeClr val="hlink"/>
                </a:solidFill>
              </a:rPr>
              <a:t>第一境</a:t>
            </a:r>
            <a:r>
              <a:rPr lang="zh-CN" altLang="en-US" sz="3600" b="1" dirty="0">
                <a:solidFill>
                  <a:srgbClr val="CC0000"/>
                </a:solidFill>
              </a:rPr>
              <a:t>也；“衣带渐宽终不悔，为伊消得人憔悴”，此</a:t>
            </a:r>
            <a:r>
              <a:rPr lang="zh-CN" altLang="en-US" sz="3600" b="1" dirty="0">
                <a:solidFill>
                  <a:schemeClr val="hlink"/>
                </a:solidFill>
              </a:rPr>
              <a:t>第二境</a:t>
            </a:r>
            <a:r>
              <a:rPr lang="zh-CN" altLang="en-US" sz="3600" b="1" dirty="0">
                <a:solidFill>
                  <a:srgbClr val="CC0000"/>
                </a:solidFill>
              </a:rPr>
              <a:t>也；“众里寻他千百度，蓦然回首，那人却在灯火阑珊处”，此</a:t>
            </a:r>
            <a:r>
              <a:rPr lang="zh-CN" altLang="en-US" sz="3600" b="1" dirty="0">
                <a:solidFill>
                  <a:schemeClr val="hlink"/>
                </a:solidFill>
              </a:rPr>
              <a:t>第三境</a:t>
            </a:r>
            <a:r>
              <a:rPr lang="zh-CN" altLang="en-US" sz="3600" b="1" dirty="0">
                <a:solidFill>
                  <a:srgbClr val="CC0000"/>
                </a:solidFill>
              </a:rPr>
              <a:t>也。 </a:t>
            </a:r>
            <a:endParaRPr lang="zh-CN" altLang="en-US" sz="3600" b="1" dirty="0">
              <a:solidFill>
                <a:srgbClr val="CC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3600" b="1" dirty="0">
              <a:solidFill>
                <a:srgbClr val="CC0000"/>
              </a:solidFill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1225550" y="3292475"/>
            <a:ext cx="0" cy="2746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ctr"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MP90043920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/>
          </p:cNvSpPr>
          <p:nvPr>
            <p:ph type="title"/>
          </p:nvPr>
        </p:nvSpPr>
        <p:spPr>
          <a:xfrm>
            <a:off x="457200" y="274955"/>
            <a:ext cx="4295775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0000"/>
                </a:solidFill>
              </a:rPr>
              <a:t>精导总结：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316" name="Rectangle 4"/>
          <p:cNvSpPr>
            <a:spLocks noGrp="1"/>
          </p:cNvSpPr>
          <p:nvPr>
            <p:ph idx="1"/>
          </p:nvPr>
        </p:nvSpPr>
        <p:spPr>
          <a:xfrm>
            <a:off x="320040" y="1208405"/>
            <a:ext cx="8283575" cy="406590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400" b="1" dirty="0">
                <a:sym typeface="+mn-ea"/>
              </a:rPr>
              <a:t>    </a:t>
            </a:r>
            <a:r>
              <a:rPr lang="zh-CN" altLang="en-US" sz="2800" b="1" dirty="0">
                <a:sym typeface="+mn-ea"/>
              </a:rPr>
              <a:t>这是一首怀人之作。词人把漂泊异乡的落魄感受，同怀念意中人的缠绵情思结合在一起写，采用“曲径通幽”的表现方式，抒情写景，感情真挚。上片写登楼伫望情景。以细风、草色、烟光、残阳几个关合着相思离愁的意象，组成一幅黄昏春望图。下片抒情，直抒胸臆，写词人情深志坚。“拟把”、“强乐”三句辞意顿折，写词人欲借疏狂之歌呼，陶然之酣醉，谋求醉而忘忧，歌而暂欢，以摆脱春愁之压抑和纠缠，却落得个“还无味”的无聊和空虚，可见其春愁之浓深、刻骨，竟无法排遣。最后揭明词人对待“春愁”的果决态度：“终不悔”。</a:t>
            </a:r>
            <a:endParaRPr lang="zh-CN" altLang="en-US" sz="2800" b="1" dirty="0"/>
          </a:p>
          <a:p>
            <a:pPr eaLnBrk="1" hangingPunct="1">
              <a:buNone/>
            </a:pP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2" descr="3406410168153117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/>
          <p:nvPr/>
        </p:nvSpPr>
        <p:spPr>
          <a:xfrm>
            <a:off x="755650" y="3070225"/>
            <a:ext cx="529971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作业：</a:t>
            </a:r>
            <a:endParaRPr lang="zh-CN" altLang="en-US" sz="3200" b="1" dirty="0">
              <a:solidFill>
                <a:srgbClr val="FFFF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1、背诵、默写           《凤栖梧》</a:t>
            </a:r>
            <a:endParaRPr lang="zh-CN" altLang="en-US" sz="3200" b="1" dirty="0">
              <a:solidFill>
                <a:srgbClr val="FFFF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FF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2、写一段话赏析词的最后两句</a:t>
            </a:r>
            <a:r>
              <a:rPr lang="zh-CN" altLang="en-US" sz="3200" dirty="0">
                <a:solidFill>
                  <a:srgbClr val="FFFF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dirty="0">
              <a:solidFill>
                <a:srgbClr val="FFFF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endParaRPr lang="zh-CN" altLang="en-US" sz="3200" dirty="0">
              <a:solidFill>
                <a:srgbClr val="FFFF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4500563" y="1196975"/>
            <a:ext cx="4392612" cy="3671888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7200" b="1" kern="1200" dirty="0">
                <a:solidFill>
                  <a:srgbClr val="FF3399"/>
                </a:solidFill>
              </a:rPr>
              <a:t>凤 栖 梧</a:t>
            </a:r>
            <a:br>
              <a:rPr lang="zh-CN" altLang="en-US" sz="7200" b="1" kern="1200" dirty="0"/>
            </a:br>
            <a:br>
              <a:rPr lang="zh-CN" altLang="en-US" sz="6600" b="1" kern="1200" dirty="0"/>
            </a:br>
            <a:r>
              <a:rPr lang="zh-CN" altLang="en-US" sz="6600" b="1" kern="1200" dirty="0"/>
              <a:t>        </a:t>
            </a:r>
            <a:r>
              <a:rPr lang="zh-CN" altLang="en-US" sz="4000" b="1" kern="1200" dirty="0"/>
              <a:t>柳永</a:t>
            </a:r>
            <a:endParaRPr lang="zh-CN" altLang="en-US" sz="4000" b="1" kern="1200" dirty="0"/>
          </a:p>
        </p:txBody>
      </p:sp>
      <p:pic>
        <p:nvPicPr>
          <p:cNvPr id="2051" name="Picture 3" descr="11K22524S6120-363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576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1dc3ac1cc05d669ba686691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510"/>
            <a:ext cx="9144000" cy="682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ctrTitle"/>
          </p:nvPr>
        </p:nvSpPr>
        <p:spPr>
          <a:xfrm>
            <a:off x="1764665" y="-1274445"/>
            <a:ext cx="6840855" cy="5876925"/>
          </a:xfrm>
          <a:ln/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3600" b="1" kern="1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kern="1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凤栖梧</a:t>
            </a:r>
            <a:r>
              <a:rPr lang="en-US" altLang="zh-CN" sz="3600" b="1" kern="1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kern="1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，词牌名又称</a:t>
            </a:r>
            <a:r>
              <a:rPr lang="en-US" altLang="zh-CN" sz="3600" b="1" kern="1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kern="1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蝶恋花</a:t>
            </a:r>
            <a:r>
              <a:rPr lang="en-US" altLang="zh-CN" sz="3600" b="1" kern="1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kern="1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 kern="1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kern="1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鹊踏枝</a:t>
            </a:r>
            <a:r>
              <a:rPr lang="en-US" altLang="zh-CN" sz="3600" b="1" kern="1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kern="1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600" b="1" kern="1200" dirty="0">
                <a:solidFill>
                  <a:srgbClr val="0000FF"/>
                </a:solidFill>
              </a:rPr>
              <a:t>原为唐教坊曲，双调，六十字。此词系怀人之作。</a:t>
            </a:r>
            <a:endParaRPr lang="zh-CN" altLang="en-US" sz="3600" b="1" kern="1200" dirty="0">
              <a:solidFill>
                <a:srgbClr val="0000FF"/>
              </a:solidFill>
            </a:endParaRPr>
          </a:p>
        </p:txBody>
      </p:sp>
      <p:sp>
        <p:nvSpPr>
          <p:cNvPr id="3076" name="WordArt 4"/>
          <p:cNvSpPr/>
          <p:nvPr/>
        </p:nvSpPr>
        <p:spPr>
          <a:xfrm rot="5400000">
            <a:off x="-93027" y="522923"/>
            <a:ext cx="1916112" cy="12969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解题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3970338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chemeClr val="hlink"/>
                </a:solidFill>
              </a:rPr>
              <a:t>作者简介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pic>
        <p:nvPicPr>
          <p:cNvPr id="4099" name="Picture 4" descr="427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052513"/>
            <a:ext cx="4211638" cy="580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 Box 6"/>
          <p:cNvSpPr txBox="1"/>
          <p:nvPr/>
        </p:nvSpPr>
        <p:spPr>
          <a:xfrm>
            <a:off x="4457700" y="1052513"/>
            <a:ext cx="4686300" cy="521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柳永，初名三变，字耆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en-US" altLang="zh-CN" sz="28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r>
              <a:rPr lang="en-US" altLang="en-US" sz="2800" b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卿。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宋代著名词人，婉约词派的代表。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晚年任屯田员外郎，后人称他为柳屯田。排行第七，也成柳七郎，或柳七。他精通音律，即擅长作歌词，又擅长谱写乐曲。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他既是我国历史上第一个词人，又是当时知名度很高的音乐家。代表作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雨霖铃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0" y="0"/>
            <a:ext cx="2603500" cy="3644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 Box 3"/>
          <p:cNvSpPr txBox="1"/>
          <p:nvPr/>
        </p:nvSpPr>
        <p:spPr>
          <a:xfrm>
            <a:off x="1835150" y="188913"/>
            <a:ext cx="4305300" cy="758825"/>
          </a:xfrm>
          <a:prstGeom prst="rect">
            <a:avLst/>
          </a:prstGeom>
          <a:noFill/>
          <a:ln w="57150" cap="flat" cmpd="thinThick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427" tIns="45713" rIns="91427" bIns="45713">
            <a:spAutoFit/>
          </a:bodyPr>
          <a:p>
            <a:pPr lvl="0" algn="l" eaLnBrk="1" hangingPunct="1">
              <a:spcBef>
                <a:spcPct val="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风流才子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——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柳永</a:t>
            </a:r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09572" name="Text Box 4"/>
          <p:cNvSpPr txBox="1"/>
          <p:nvPr/>
        </p:nvSpPr>
        <p:spPr>
          <a:xfrm>
            <a:off x="1006475" y="1058863"/>
            <a:ext cx="5797550" cy="1311275"/>
          </a:xfrm>
          <a:prstGeom prst="rect">
            <a:avLst/>
          </a:prstGeom>
          <a:noFill/>
          <a:ln w="9525">
            <a:noFill/>
          </a:ln>
        </p:spPr>
        <p:txBody>
          <a:bodyPr lIns="91427" tIns="45713" rIns="91427" bIns="45713">
            <a:spAutoFit/>
          </a:bodyPr>
          <a:p>
            <a:pPr lvl="0" algn="l" eaLnBrk="1" hangingPunct="1"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柳三变、柳七、柳屯田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lvl="0" algn="l" eaLnBrk="1" hangingPunct="1">
              <a:spcBef>
                <a:spcPct val="0"/>
              </a:spcBef>
            </a:pPr>
            <a:endParaRPr lang="en-US" altLang="zh-CN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9576" name="Text Box 8"/>
          <p:cNvSpPr txBox="1"/>
          <p:nvPr/>
        </p:nvSpPr>
        <p:spPr>
          <a:xfrm>
            <a:off x="971550" y="1916113"/>
            <a:ext cx="6784975" cy="701675"/>
          </a:xfrm>
          <a:prstGeom prst="rect">
            <a:avLst/>
          </a:prstGeom>
          <a:noFill/>
          <a:ln w="9525">
            <a:noFill/>
          </a:ln>
        </p:spPr>
        <p:txBody>
          <a:bodyPr lIns="91427" tIns="45713" rIns="91427" bIns="45713">
            <a:spAutoFit/>
          </a:bodyPr>
          <a:p>
            <a:pPr lvl="0" algn="l" eaLnBrk="1" hangingPunct="1"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中国历史上第一个专业词人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9577" name="Text Box 9"/>
          <p:cNvSpPr txBox="1"/>
          <p:nvPr/>
        </p:nvSpPr>
        <p:spPr>
          <a:xfrm>
            <a:off x="955675" y="5373688"/>
            <a:ext cx="6808788" cy="823912"/>
          </a:xfrm>
          <a:prstGeom prst="rect">
            <a:avLst/>
          </a:prstGeom>
          <a:noFill/>
          <a:ln w="9525">
            <a:noFill/>
          </a:ln>
        </p:spPr>
        <p:txBody>
          <a:bodyPr wrap="none" lIns="91427" tIns="45713" rIns="91427" bIns="45713">
            <a:spAutoFit/>
          </a:bodyPr>
          <a:p>
            <a:pPr lvl="0" algn="l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凡有井水饮处，即能歌柳词。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9578" name="AutoShape 10"/>
          <p:cNvSpPr>
            <a:spLocks noChangeArrowheads="1"/>
          </p:cNvSpPr>
          <p:nvPr/>
        </p:nvSpPr>
        <p:spPr bwMode="auto">
          <a:xfrm>
            <a:off x="468313" y="1125538"/>
            <a:ext cx="431800" cy="4318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1427" tIns="45713" rIns="91427" bIns="4571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9579" name="AutoShape 11"/>
          <p:cNvSpPr>
            <a:spLocks noChangeArrowheads="1"/>
          </p:cNvSpPr>
          <p:nvPr/>
        </p:nvSpPr>
        <p:spPr bwMode="auto">
          <a:xfrm>
            <a:off x="468313" y="1989138"/>
            <a:ext cx="431800" cy="4318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1427" tIns="45713" rIns="91427" bIns="4571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9582" name="AutoShape 14"/>
          <p:cNvSpPr>
            <a:spLocks noChangeArrowheads="1"/>
          </p:cNvSpPr>
          <p:nvPr/>
        </p:nvSpPr>
        <p:spPr bwMode="auto">
          <a:xfrm>
            <a:off x="468313" y="4508500"/>
            <a:ext cx="431800" cy="4318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1427" tIns="45713" rIns="91427" bIns="4571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9583" name="AutoShape 15"/>
          <p:cNvSpPr>
            <a:spLocks noChangeArrowheads="1"/>
          </p:cNvSpPr>
          <p:nvPr/>
        </p:nvSpPr>
        <p:spPr bwMode="auto">
          <a:xfrm>
            <a:off x="468313" y="5622925"/>
            <a:ext cx="431800" cy="4318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1427" tIns="45713" rIns="91427" bIns="4571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9584" name="Text Box 16"/>
          <p:cNvSpPr txBox="1"/>
          <p:nvPr/>
        </p:nvSpPr>
        <p:spPr>
          <a:xfrm>
            <a:off x="1042988" y="3470275"/>
            <a:ext cx="6299200" cy="701675"/>
          </a:xfrm>
          <a:prstGeom prst="rect">
            <a:avLst/>
          </a:prstGeom>
          <a:noFill/>
          <a:ln w="9525">
            <a:noFill/>
          </a:ln>
        </p:spPr>
        <p:txBody>
          <a:bodyPr wrap="none" lIns="91427" tIns="45713" rIns="91427" bIns="45713">
            <a:spAutoFit/>
          </a:bodyPr>
          <a:p>
            <a:pPr lvl="0" algn="l" eaLnBrk="1" hangingPunct="1">
              <a:spcBef>
                <a:spcPct val="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hlinkClick r:id="rId2" action="ppaction://hlinksldjump"/>
              </a:rPr>
              <a:t>忍把浮名，换了浅斟低唱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9585" name="AutoShape 17"/>
          <p:cNvSpPr>
            <a:spLocks noChangeArrowheads="1"/>
          </p:cNvSpPr>
          <p:nvPr/>
        </p:nvSpPr>
        <p:spPr bwMode="auto">
          <a:xfrm>
            <a:off x="468313" y="3716338"/>
            <a:ext cx="431800" cy="431800"/>
          </a:xfrm>
          <a:prstGeom prst="star5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1427" tIns="45713" rIns="91427" bIns="45713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9588" name="Text Box 20"/>
          <p:cNvSpPr txBox="1"/>
          <p:nvPr/>
        </p:nvSpPr>
        <p:spPr>
          <a:xfrm>
            <a:off x="-180975" y="4437063"/>
            <a:ext cx="5113338" cy="701675"/>
          </a:xfrm>
          <a:prstGeom prst="rect">
            <a:avLst/>
          </a:prstGeom>
          <a:noFill/>
          <a:ln w="9525">
            <a:noFill/>
          </a:ln>
        </p:spPr>
        <p:txBody>
          <a:bodyPr anchor="b" anchorCtr="1">
            <a:spAutoFit/>
          </a:bodyPr>
          <a:p>
            <a:pPr marL="342900" lvl="0" indent="-342900" eaLnBrk="1" hangingPunct="1">
              <a:spcBef>
                <a:spcPct val="50000"/>
              </a:spcBef>
            </a:pP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奉旨填词”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2" grpId="0"/>
      <p:bldP spid="109576" grpId="0"/>
      <p:bldP spid="109577" grpId="0"/>
      <p:bldP spid="109584" grpId="0"/>
      <p:bldP spid="1095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20102111914690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type="title"/>
          </p:nvPr>
        </p:nvSpPr>
        <p:spPr>
          <a:xfrm>
            <a:off x="457200" y="112713"/>
            <a:ext cx="82296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400" dirty="0">
                <a:solidFill>
                  <a:srgbClr val="FF3399"/>
                </a:solidFill>
              </a:rPr>
              <a:t>凤栖梧</a:t>
            </a:r>
            <a:endParaRPr lang="en-US" altLang="zh-CN" sz="5400">
              <a:solidFill>
                <a:srgbClr val="FF3399"/>
              </a:solidFill>
            </a:endParaRPr>
          </a:p>
        </p:txBody>
      </p:sp>
      <p:sp>
        <p:nvSpPr>
          <p:cNvPr id="8196" name="Rectangle 4"/>
          <p:cNvSpPr>
            <a:spLocks noGrp="1"/>
          </p:cNvSpPr>
          <p:nvPr>
            <p:ph idx="1"/>
          </p:nvPr>
        </p:nvSpPr>
        <p:spPr>
          <a:xfrm>
            <a:off x="593090" y="1666875"/>
            <a:ext cx="8229600" cy="3097213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dirty="0"/>
              <a:t>             </a:t>
            </a:r>
            <a:r>
              <a:rPr lang="zh-CN" altLang="en-US" sz="3600" dirty="0"/>
              <a:t>伫倚危楼风细细，望极春愁，黯黯生天际。草色烟光残照里，无言谁会凭阑意。</a:t>
            </a:r>
            <a:endParaRPr lang="zh-CN" altLang="en-US" sz="3600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dirty="0"/>
              <a:t>          拟把疏狂图一醉，对酒当歌，强乐还无味。衣带渐宽终不悔，为伊消得人憔悴。</a:t>
            </a:r>
            <a:endParaRPr lang="zh-CN" altLang="en-US" sz="3600" dirty="0"/>
          </a:p>
          <a:p>
            <a:pPr eaLnBrk="1" hangingPunct="1">
              <a:lnSpc>
                <a:spcPct val="90000"/>
              </a:lnSpc>
            </a:pPr>
            <a:endParaRPr lang="zh-CN" altLang="en-US" sz="2800" dirty="0"/>
          </a:p>
          <a:p>
            <a:pPr eaLnBrk="1" hangingPunct="1">
              <a:lnSpc>
                <a:spcPct val="90000"/>
              </a:lnSpc>
            </a:pPr>
            <a:endParaRPr lang="zh-CN" altLang="en-US" sz="2800" dirty="0"/>
          </a:p>
        </p:txBody>
      </p:sp>
      <p:pic>
        <p:nvPicPr>
          <p:cNvPr id="10245" name="康桥朗诵作品：蝶恋花（柳永） 高清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0113" y="5949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6"/>
          <p:cNvSpPr txBox="1"/>
          <p:nvPr/>
        </p:nvSpPr>
        <p:spPr>
          <a:xfrm>
            <a:off x="5959475" y="95662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柳永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77" fill="hold"/>
                                        <p:tgtEl>
                                          <p:spTgt spid="10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4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838200" y="4876800"/>
            <a:ext cx="3671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fontAlgn="t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为伊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消得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人憔悴：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4716463" y="1484313"/>
            <a:ext cx="9350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533400" y="1066800"/>
            <a:ext cx="40322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伫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倚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危楼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风细细：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685800" y="1828800"/>
            <a:ext cx="30241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黯黯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生天际：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838200" y="2514600"/>
            <a:ext cx="34559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拟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把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疏狂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图一醉：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838200" y="3352800"/>
            <a:ext cx="2632075" cy="85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fontAlgn="t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强乐</a:t>
            </a:r>
            <a:r>
              <a:rPr lang="zh-CN" altLang="en-US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还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无味：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Text Box 8"/>
          <p:cNvSpPr txBox="1"/>
          <p:nvPr/>
        </p:nvSpPr>
        <p:spPr>
          <a:xfrm>
            <a:off x="831850" y="4114800"/>
            <a:ext cx="32702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衣带渐宽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终不悔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Text Box 9"/>
          <p:cNvSpPr txBox="1"/>
          <p:nvPr/>
        </p:nvSpPr>
        <p:spPr>
          <a:xfrm>
            <a:off x="4211638" y="1052513"/>
            <a:ext cx="10080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久立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11274" name="Text Box 10"/>
          <p:cNvSpPr txBox="1"/>
          <p:nvPr/>
        </p:nvSpPr>
        <p:spPr>
          <a:xfrm>
            <a:off x="5795963" y="10525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algn="ctr" eaLnBrk="1" hangingPunct="1"/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高楼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11275" name="Text Box 11"/>
          <p:cNvSpPr txBox="1"/>
          <p:nvPr/>
        </p:nvSpPr>
        <p:spPr>
          <a:xfrm>
            <a:off x="3429000" y="1828800"/>
            <a:ext cx="42481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迷蒙不明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Text Box 12"/>
          <p:cNvSpPr txBox="1"/>
          <p:nvPr/>
        </p:nvSpPr>
        <p:spPr>
          <a:xfrm>
            <a:off x="4716463" y="3573463"/>
            <a:ext cx="14398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Rectangle 13"/>
          <p:cNvSpPr/>
          <p:nvPr/>
        </p:nvSpPr>
        <p:spPr>
          <a:xfrm>
            <a:off x="4343400" y="2514600"/>
            <a:ext cx="1073150" cy="579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打算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Text Box 14"/>
          <p:cNvSpPr txBox="1"/>
          <p:nvPr/>
        </p:nvSpPr>
        <p:spPr>
          <a:xfrm>
            <a:off x="5715000" y="2514600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放纵</a:t>
            </a:r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/>
          <p:nvPr/>
        </p:nvSpPr>
        <p:spPr>
          <a:xfrm>
            <a:off x="3203575" y="3357563"/>
            <a:ext cx="30241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强颜欢笑</a:t>
            </a:r>
            <a:r>
              <a:rPr lang="zh-CN" altLang="en-US" sz="32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Text Box 16"/>
          <p:cNvSpPr txBox="1"/>
          <p:nvPr/>
        </p:nvSpPr>
        <p:spPr>
          <a:xfrm>
            <a:off x="6372225" y="3357563"/>
            <a:ext cx="12969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又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11281" name="Text Box 17"/>
          <p:cNvSpPr txBox="1"/>
          <p:nvPr/>
        </p:nvSpPr>
        <p:spPr>
          <a:xfrm>
            <a:off x="3886200" y="4114800"/>
            <a:ext cx="33115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形容人越来越瘦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2" name="Text Box 18"/>
          <p:cNvSpPr txBox="1"/>
          <p:nvPr/>
        </p:nvSpPr>
        <p:spPr>
          <a:xfrm>
            <a:off x="4419600" y="4876800"/>
            <a:ext cx="12239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华文楷体" pitchFamily="2" charset="-122"/>
              </a:rPr>
              <a:t>值得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9235" name="WordArt 19"/>
          <p:cNvSpPr/>
          <p:nvPr/>
        </p:nvSpPr>
        <p:spPr>
          <a:xfrm rot="5400000">
            <a:off x="6372225" y="2708275"/>
            <a:ext cx="3095625" cy="7921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重点字词</a:t>
            </a:r>
            <a:endParaRPr lang="zh-CN" altLang="en-US" sz="3600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/>
      <p:bldP spid="11275" grpId="0"/>
      <p:bldP spid="11277" grpId="0"/>
      <p:bldP spid="11278" grpId="0"/>
      <p:bldP spid="11279" grpId="0"/>
      <p:bldP spid="11280" grpId="0"/>
      <p:bldP spid="11281" grpId="0"/>
      <p:bldP spid="112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194216_800x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0" y="476250"/>
            <a:ext cx="6372225" cy="6092825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en-US" altLang="zh-CN" b="1" dirty="0"/>
              <a:t>      </a:t>
            </a:r>
            <a:r>
              <a:rPr lang="zh-CN" altLang="en-US" b="1" dirty="0"/>
              <a:t>我久立在高楼上，微风拂面。望不尽的春日离愁，黯黯然从遥远无边的天际升起。碧绿的草色，迷蒙的烟光，掩映在落日余晖里。默默无言，什么人会理解我独自凭栏的心意？ </a:t>
            </a:r>
            <a:endParaRPr lang="zh-CN" altLang="en-US" b="1" dirty="0"/>
          </a:p>
          <a:p>
            <a:pPr eaLnBrk="1" hangingPunct="1"/>
            <a:r>
              <a:rPr lang="zh-CN" altLang="en-US" b="1" dirty="0"/>
              <a:t>     打算让放荡不羁的我喝得大醉，举杯高歌，勉强作乐反而觉得毫无意味。日渐消瘦下去却始终不感到懊悔，宁愿为她消瘦得精神萎靡神色憔悴。 </a:t>
            </a:r>
            <a:endParaRPr lang="zh-CN" altLang="en-US" b="1" dirty="0"/>
          </a:p>
        </p:txBody>
      </p:sp>
      <p:sp>
        <p:nvSpPr>
          <p:cNvPr id="10244" name="WordArt 4"/>
          <p:cNvSpPr/>
          <p:nvPr/>
        </p:nvSpPr>
        <p:spPr>
          <a:xfrm rot="5400000">
            <a:off x="6227763" y="476250"/>
            <a:ext cx="1439862" cy="863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B2B2B2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译文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B2B2B2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MP90043920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dirty="0">
                <a:solidFill>
                  <a:srgbClr val="FF3399"/>
                </a:solidFill>
              </a:rPr>
              <a:t>蝶恋花最简洁的概括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13316" name="Rectangle 4"/>
          <p:cNvSpPr>
            <a:spLocks noGrp="1"/>
          </p:cNvSpPr>
          <p:nvPr>
            <p:ph idx="1"/>
          </p:nvPr>
        </p:nvSpPr>
        <p:spPr>
          <a:xfrm>
            <a:off x="323850" y="2060575"/>
            <a:ext cx="7931150" cy="4065588"/>
          </a:xfrm>
          <a:ln/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/>
              <a:t>                     </a:t>
            </a:r>
            <a:r>
              <a:rPr lang="zh-CN" altLang="en-US" sz="4000" b="1" dirty="0"/>
              <a:t>无限相思倚危楼，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 eaLnBrk="1" hangingPunct="1">
              <a:buNone/>
            </a:pPr>
            <a:r>
              <a:rPr lang="zh-CN" altLang="en-US" sz="4000" dirty="0"/>
              <a:t>　　          </a:t>
            </a:r>
            <a:r>
              <a:rPr lang="zh-CN" altLang="en-US" sz="4000" b="1" dirty="0"/>
              <a:t>登高望远为春愁。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 eaLnBrk="1" hangingPunct="1">
              <a:buNone/>
            </a:pPr>
            <a:r>
              <a:rPr lang="zh-CN" altLang="en-US" sz="4000" dirty="0"/>
              <a:t>　　          </a:t>
            </a:r>
            <a:r>
              <a:rPr lang="zh-CN" altLang="en-US" sz="4000" b="1" dirty="0"/>
              <a:t>借酒消愁何时休，</a:t>
            </a:r>
            <a:r>
              <a:rPr lang="zh-CN" altLang="en-US" sz="4000" dirty="0"/>
              <a:t> </a:t>
            </a:r>
            <a:endParaRPr lang="zh-CN" altLang="en-US" sz="4000" dirty="0"/>
          </a:p>
          <a:p>
            <a:pPr eaLnBrk="1" hangingPunct="1">
              <a:buNone/>
            </a:pPr>
            <a:r>
              <a:rPr lang="zh-CN" altLang="en-US" sz="4000" dirty="0"/>
              <a:t>　　          </a:t>
            </a:r>
            <a:r>
              <a:rPr lang="zh-CN" altLang="en-US" sz="4000" b="1" dirty="0"/>
              <a:t>无怨无悔人消瘦。</a:t>
            </a:r>
            <a:r>
              <a:rPr lang="zh-CN" altLang="en-US" sz="4000" dirty="0"/>
              <a:t>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31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>
                                            <p:txEl>
                                              <p:charRg st="31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6">
                                            <p:txEl>
                                              <p:charRg st="53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charRg st="75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6">
                                            <p:txEl>
                                              <p:charRg st="75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在屏幕上显示</PresentationFormat>
  <Paragraphs>189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Times New Roman</vt:lpstr>
      <vt:lpstr>方正姚体</vt:lpstr>
      <vt:lpstr>隶书</vt:lpstr>
      <vt:lpstr>楷体_GB2312</vt:lpstr>
      <vt:lpstr>华文楷体</vt:lpstr>
      <vt:lpstr>华文新魏</vt:lpstr>
      <vt:lpstr>幼圆</vt:lpstr>
      <vt:lpstr>黑体</vt:lpstr>
      <vt:lpstr>华文中宋</vt:lpstr>
      <vt:lpstr>微软雅黑</vt:lpstr>
      <vt:lpstr>新宋体</vt:lpstr>
      <vt:lpstr>仿宋_GB2312</vt:lpstr>
      <vt:lpstr>仿宋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蝶恋花最简洁的概括 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凤栖梧 柳永</dc:title>
  <dc:creator>微软用户</dc:creator>
  <cp:lastModifiedBy>Administrator</cp:lastModifiedBy>
  <cp:revision>96</cp:revision>
  <dcterms:created xsi:type="dcterms:W3CDTF">2002-01-05T23:45:53Z</dcterms:created>
  <dcterms:modified xsi:type="dcterms:W3CDTF">2016-09-26T12:07:43Z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