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64" r:id="rId3"/>
    <p:sldId id="302" r:id="rId4"/>
    <p:sldId id="294" r:id="rId5"/>
    <p:sldId id="295" r:id="rId6"/>
    <p:sldId id="296" r:id="rId7"/>
    <p:sldId id="303" r:id="rId8"/>
    <p:sldId id="297" r:id="rId9"/>
    <p:sldId id="332" r:id="rId10"/>
    <p:sldId id="298" r:id="rId11"/>
    <p:sldId id="333" r:id="rId12"/>
    <p:sldId id="330" r:id="rId13"/>
    <p:sldId id="331" r:id="rId14"/>
    <p:sldId id="304" r:id="rId15"/>
    <p:sldId id="300" r:id="rId16"/>
    <p:sldId id="316"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A71A55"/>
    <a:srgbClr val="D8B6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554" y="-78"/>
      </p:cViewPr>
      <p:guideLst>
        <p:guide orient="horz" pos="2214"/>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noProof="1" dirty="0">
                <a:latin typeface="Calibri" panose="020F0502020204030204" pitchFamily="34" charset="0"/>
                <a:ea typeface="宋体" panose="02010600030101010101" pitchFamily="2" charset="-122"/>
              </a:defRPr>
            </a:lvl1pPr>
          </a:lstStyle>
          <a:p>
            <a:pPr>
              <a:defRPr/>
            </a:pPr>
            <a:fld id="{A6DFB088-7DA4-4B01-9AB5-8510CCD819D4}" type="slidenum">
              <a:rPr lang="zh-CN" altLang="en-US"/>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371725" y="2803525"/>
            <a:ext cx="647700" cy="647700"/>
          </a:xfrm>
          <a:prstGeom prst="ellipse">
            <a:avLst/>
          </a:prstGeom>
          <a:solidFill>
            <a:srgbClr val="D8B6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16</a:t>
            </a:r>
            <a:endParaRPr lang="zh-CN" altLang="en-US" dirty="0"/>
          </a:p>
        </p:txBody>
      </p:sp>
      <p:sp>
        <p:nvSpPr>
          <p:cNvPr id="17410" name="标题 2"/>
          <p:cNvSpPr>
            <a:spLocks noGrp="1"/>
          </p:cNvSpPr>
          <p:nvPr>
            <p:ph type="title"/>
          </p:nvPr>
        </p:nvSpPr>
        <p:spPr bwMode="auto">
          <a:xfrm>
            <a:off x="2736850" y="2514600"/>
            <a:ext cx="6551613" cy="1223963"/>
          </a:xfrm>
          <a:noFill/>
          <a:ln>
            <a:miter lim="800000"/>
          </a:ln>
        </p:spPr>
        <p:txBody>
          <a:bodyPr vert="horz" wrap="square" lIns="91440" tIns="45720" rIns="91440" bIns="45720" numCol="1" anchorCtr="0" compatLnSpc="1"/>
          <a:lstStyle/>
          <a:p>
            <a:pPr eaLnBrk="1" hangingPunct="1"/>
            <a:r>
              <a:rPr lang="en-US" altLang="zh-CN" smtClean="0"/>
              <a:t>  </a:t>
            </a:r>
            <a:r>
              <a:rPr lang="zh-CN" altLang="en-US" smtClean="0"/>
              <a:t>庆祝奥林匹克运动复兴25周年</a:t>
            </a:r>
            <a:endParaRPr lang="zh-CN" altLang="en-US" smtClean="0"/>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4"/>
          <p:cNvSpPr txBox="1">
            <a:spLocks noChangeArrowheads="1"/>
          </p:cNvSpPr>
          <p:nvPr/>
        </p:nvSpPr>
        <p:spPr bwMode="auto">
          <a:xfrm>
            <a:off x="468313" y="1557338"/>
            <a:ext cx="8424862" cy="1190625"/>
          </a:xfrm>
          <a:prstGeom prst="rect">
            <a:avLst/>
          </a:prstGeom>
          <a:noFill/>
          <a:ln w="9525">
            <a:noFill/>
            <a:miter lim="800000"/>
          </a:ln>
        </p:spPr>
        <p:txBody>
          <a:bodyPr>
            <a:spAutoFit/>
          </a:bodyPr>
          <a:lstStyle/>
          <a:p>
            <a:r>
              <a:rPr lang="en-US" altLang="zh-CN" sz="3600" b="1"/>
              <a:t>1.</a:t>
            </a:r>
            <a:r>
              <a:rPr lang="zh-CN" altLang="en-US" sz="3600" b="1"/>
              <a:t>当这种愉悦向外喷涌，并与对大自然的热爱之情和对艺术的奔放之情融为一体。</a:t>
            </a:r>
            <a:endParaRPr lang="zh-CN" altLang="en-US" sz="3600" b="1"/>
          </a:p>
        </p:txBody>
      </p:sp>
      <p:sp>
        <p:nvSpPr>
          <p:cNvPr id="34819" name="文本框 5"/>
          <p:cNvSpPr txBox="1">
            <a:spLocks noChangeArrowheads="1"/>
          </p:cNvSpPr>
          <p:nvPr/>
        </p:nvSpPr>
        <p:spPr bwMode="auto">
          <a:xfrm>
            <a:off x="684213" y="3644900"/>
            <a:ext cx="7921625" cy="1554163"/>
          </a:xfrm>
          <a:prstGeom prst="rect">
            <a:avLst/>
          </a:prstGeom>
          <a:noFill/>
          <a:ln w="9525">
            <a:noFill/>
            <a:miter lim="800000"/>
          </a:ln>
        </p:spPr>
        <p:txBody>
          <a:bodyPr>
            <a:spAutoFit/>
          </a:bodyPr>
          <a:lstStyle/>
          <a:p>
            <a:r>
              <a:rPr lang="zh-CN" altLang="en-US" sz="3200" b="1">
                <a:solidFill>
                  <a:srgbClr val="FF0000"/>
                </a:solidFill>
              </a:rPr>
              <a:t>“喷涌”是喷射涌流的意思，一般用来写液体，这里用来写愉悦的感情向外流露，突出了愉悦的程度之深。</a:t>
            </a:r>
            <a:endParaRPr lang="zh-CN" altLang="en-US" sz="3200" b="1">
              <a:solidFill>
                <a:srgbClr val="FF0000"/>
              </a:solidFill>
            </a:endParaRPr>
          </a:p>
        </p:txBody>
      </p:sp>
      <p:sp>
        <p:nvSpPr>
          <p:cNvPr id="34820" name="Text Box 4"/>
          <p:cNvSpPr txBox="1">
            <a:spLocks noChangeArrowheads="1"/>
          </p:cNvSpPr>
          <p:nvPr/>
        </p:nvSpPr>
        <p:spPr bwMode="auto">
          <a:xfrm>
            <a:off x="2195513" y="620713"/>
            <a:ext cx="5761037" cy="762000"/>
          </a:xfrm>
          <a:prstGeom prst="rect">
            <a:avLst/>
          </a:prstGeom>
          <a:noFill/>
          <a:ln w="9525">
            <a:noFill/>
            <a:miter lim="800000"/>
          </a:ln>
          <a:effectLst/>
        </p:spPr>
        <p:txBody>
          <a:bodyPr>
            <a:spAutoFit/>
          </a:bodyPr>
          <a:lstStyle/>
          <a:p>
            <a:pPr>
              <a:spcBef>
                <a:spcPct val="50000"/>
              </a:spcBef>
            </a:pPr>
            <a:r>
              <a:rPr lang="zh-CN" altLang="en-US" sz="4400" b="1"/>
              <a:t>精读课文，品味语言</a:t>
            </a:r>
            <a:endParaRPr lang="zh-CN" altLang="en-US" sz="4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文本框 4"/>
          <p:cNvSpPr txBox="1">
            <a:spLocks noChangeArrowheads="1"/>
          </p:cNvSpPr>
          <p:nvPr/>
        </p:nvSpPr>
        <p:spPr bwMode="auto">
          <a:xfrm>
            <a:off x="468313" y="1557338"/>
            <a:ext cx="8424862" cy="1190625"/>
          </a:xfrm>
          <a:prstGeom prst="rect">
            <a:avLst/>
          </a:prstGeom>
          <a:noFill/>
          <a:ln w="9525">
            <a:noFill/>
            <a:miter lim="800000"/>
          </a:ln>
        </p:spPr>
        <p:txBody>
          <a:bodyPr>
            <a:spAutoFit/>
          </a:bodyPr>
          <a:lstStyle/>
          <a:p>
            <a:r>
              <a:rPr lang="en-US" altLang="zh-CN" sz="3600" b="1"/>
              <a:t>2.</a:t>
            </a:r>
            <a:r>
              <a:rPr lang="zh-CN" altLang="en-US" sz="3600" b="1"/>
              <a:t>有什么名义能将大众排除在奥林匹克精神之外呢？</a:t>
            </a:r>
            <a:endParaRPr lang="zh-CN" altLang="en-US" sz="3600" b="1"/>
          </a:p>
        </p:txBody>
      </p:sp>
      <p:sp>
        <p:nvSpPr>
          <p:cNvPr id="25602" name="文本框 5"/>
          <p:cNvSpPr txBox="1">
            <a:spLocks noChangeArrowheads="1"/>
          </p:cNvSpPr>
          <p:nvPr/>
        </p:nvSpPr>
        <p:spPr bwMode="auto">
          <a:xfrm>
            <a:off x="827088" y="2997200"/>
            <a:ext cx="7921625" cy="2838450"/>
          </a:xfrm>
          <a:prstGeom prst="rect">
            <a:avLst/>
          </a:prstGeom>
          <a:noFill/>
          <a:ln w="9525">
            <a:noFill/>
            <a:miter lim="800000"/>
          </a:ln>
        </p:spPr>
        <p:txBody>
          <a:bodyPr>
            <a:spAutoFit/>
          </a:bodyPr>
          <a:lstStyle/>
          <a:p>
            <a:r>
              <a:rPr lang="zh-CN" altLang="en-US" sz="3600" b="1">
                <a:solidFill>
                  <a:srgbClr val="FF0000"/>
                </a:solidFill>
              </a:rPr>
              <a:t>运用了反问句式，语气强烈，流露出作者的强烈不满，旗帜鲜明地表示反对“将大众排除在奥林匹克精神之外”，有力地强调了“奥林匹克运动需要大众参与”。</a:t>
            </a:r>
            <a:endParaRPr lang="zh-CN" altLang="en-US"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P spid="2560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框 1"/>
          <p:cNvSpPr txBox="1">
            <a:spLocks noChangeArrowheads="1"/>
          </p:cNvSpPr>
          <p:nvPr/>
        </p:nvSpPr>
        <p:spPr bwMode="auto">
          <a:xfrm>
            <a:off x="468313" y="692150"/>
            <a:ext cx="8351837" cy="1739900"/>
          </a:xfrm>
          <a:prstGeom prst="rect">
            <a:avLst/>
          </a:prstGeom>
          <a:noFill/>
          <a:ln w="9525">
            <a:noFill/>
            <a:miter lim="800000"/>
          </a:ln>
        </p:spPr>
        <p:txBody>
          <a:bodyPr>
            <a:spAutoFit/>
          </a:bodyPr>
          <a:lstStyle/>
          <a:p>
            <a:r>
              <a:rPr lang="en-US" altLang="zh-CN" sz="3600" b="1"/>
              <a:t>3.</a:t>
            </a:r>
            <a:r>
              <a:rPr lang="zh-CN" altLang="en-US" sz="3600" b="1"/>
              <a:t>待到中午时分，湛蓝的天空必将万里无云；收获者的双臂，捧满沉甸甸的金黄麦穗。</a:t>
            </a:r>
            <a:endParaRPr lang="zh-CN" altLang="en-US" sz="3600" b="1"/>
          </a:p>
        </p:txBody>
      </p:sp>
      <p:sp>
        <p:nvSpPr>
          <p:cNvPr id="26626" name="文本框 2"/>
          <p:cNvSpPr txBox="1">
            <a:spLocks noChangeArrowheads="1"/>
          </p:cNvSpPr>
          <p:nvPr/>
        </p:nvSpPr>
        <p:spPr bwMode="auto">
          <a:xfrm>
            <a:off x="755650" y="2924175"/>
            <a:ext cx="7559675" cy="2528888"/>
          </a:xfrm>
          <a:prstGeom prst="rect">
            <a:avLst/>
          </a:prstGeom>
          <a:noFill/>
          <a:ln w="9525">
            <a:noFill/>
            <a:miter lim="800000"/>
          </a:ln>
        </p:spPr>
        <p:txBody>
          <a:bodyPr>
            <a:spAutoFit/>
          </a:bodyPr>
          <a:lstStyle/>
          <a:p>
            <a:r>
              <a:rPr lang="zh-CN" altLang="en-US" sz="3200" b="1">
                <a:solidFill>
                  <a:srgbClr val="FF0000"/>
                </a:solidFill>
              </a:rPr>
              <a:t>这里运用了比喻的修辞手法，将奥林匹克运动复兴的美好前景比作万里无云的湛蓝的天空，将奥林匹克运动的成就、收获比作金黄麦穗，生动形象，富有感染力、号召力，表达了自己对未来的信心。</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5" grpId="0"/>
      <p:bldP spid="266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1"/>
          <p:cNvSpPr txBox="1">
            <a:spLocks noChangeArrowheads="1"/>
          </p:cNvSpPr>
          <p:nvPr/>
        </p:nvSpPr>
        <p:spPr bwMode="auto">
          <a:xfrm>
            <a:off x="1619250" y="620713"/>
            <a:ext cx="5986463" cy="762000"/>
          </a:xfrm>
          <a:prstGeom prst="rect">
            <a:avLst/>
          </a:prstGeom>
          <a:noFill/>
          <a:ln w="9525">
            <a:noFill/>
            <a:miter lim="800000"/>
          </a:ln>
        </p:spPr>
        <p:txBody>
          <a:bodyPr>
            <a:spAutoFit/>
          </a:bodyPr>
          <a:lstStyle/>
          <a:p>
            <a:pPr algn="ctr"/>
            <a:r>
              <a:rPr lang="zh-CN" altLang="en-US" sz="4400" b="1"/>
              <a:t>拓展升华，交流总结</a:t>
            </a:r>
            <a:endParaRPr lang="zh-CN" altLang="en-US" sz="4400" b="1"/>
          </a:p>
        </p:txBody>
      </p:sp>
      <p:sp>
        <p:nvSpPr>
          <p:cNvPr id="27650" name="文本框 2"/>
          <p:cNvSpPr txBox="1">
            <a:spLocks noChangeArrowheads="1"/>
          </p:cNvSpPr>
          <p:nvPr/>
        </p:nvSpPr>
        <p:spPr bwMode="auto">
          <a:xfrm>
            <a:off x="323850" y="1557338"/>
            <a:ext cx="8569325" cy="2166937"/>
          </a:xfrm>
          <a:prstGeom prst="rect">
            <a:avLst/>
          </a:prstGeom>
          <a:noFill/>
          <a:ln w="9525">
            <a:noFill/>
            <a:miter lim="800000"/>
          </a:ln>
        </p:spPr>
        <p:txBody>
          <a:bodyPr>
            <a:spAutoFit/>
          </a:bodyPr>
          <a:lstStyle/>
          <a:p>
            <a:r>
              <a:rPr lang="zh-CN" altLang="en-US" sz="3600" b="1"/>
              <a:t>奥林匹运动是我们熟知的一个概念。学完本文后，谈谈自己从中得到哪些新的认识或有什么收获。</a:t>
            </a:r>
            <a:r>
              <a:rPr lang="zh-CN" altLang="en-US" sz="2800" b="1"/>
              <a:t> </a:t>
            </a:r>
            <a:endParaRPr lang="zh-CN" altLang="en-US" sz="2800" b="1"/>
          </a:p>
          <a:p>
            <a:endParaRPr lang="zh-CN" altLang="en-US" sz="2800" b="1"/>
          </a:p>
        </p:txBody>
      </p:sp>
      <p:sp>
        <p:nvSpPr>
          <p:cNvPr id="27651" name="文本框 4"/>
          <p:cNvSpPr txBox="1">
            <a:spLocks noChangeArrowheads="1"/>
          </p:cNvSpPr>
          <p:nvPr/>
        </p:nvSpPr>
        <p:spPr bwMode="auto">
          <a:xfrm>
            <a:off x="827088" y="3789363"/>
            <a:ext cx="7623175" cy="2528887"/>
          </a:xfrm>
          <a:prstGeom prst="rect">
            <a:avLst/>
          </a:prstGeom>
          <a:noFill/>
          <a:ln w="9525">
            <a:noFill/>
            <a:miter lim="800000"/>
          </a:ln>
        </p:spPr>
        <p:txBody>
          <a:bodyPr>
            <a:spAutoFit/>
          </a:bodyPr>
          <a:lstStyle/>
          <a:p>
            <a:r>
              <a:rPr lang="zh-CN" altLang="en-US" sz="3200" b="1">
                <a:solidFill>
                  <a:srgbClr val="FF0000"/>
                </a:solidFill>
              </a:rPr>
              <a:t>这篇演讲作者回顾了奥林匹克运动的发展史，阐明了全新的奥林匹克理念和奥林匹克精神的真正内涵，表达了对奥林匹克运动美好未来的坚定信念。演讲见解独特，语言优美，充满激情，富有感召力。</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49"/>
                                        </p:tgtEl>
                                        <p:attrNameLst>
                                          <p:attrName>style.visibility</p:attrName>
                                        </p:attrNameLst>
                                      </p:cBhvr>
                                      <p:to>
                                        <p:strVal val="visible"/>
                                      </p:to>
                                    </p:set>
                                    <p:anim calcmode="lin" valueType="num">
                                      <p:cBhvr additive="base">
                                        <p:cTn id="7" dur="500" fill="hold"/>
                                        <p:tgtEl>
                                          <p:spTgt spid="27649"/>
                                        </p:tgtEl>
                                        <p:attrNameLst>
                                          <p:attrName>ppt_x</p:attrName>
                                        </p:attrNameLst>
                                      </p:cBhvr>
                                      <p:tavLst>
                                        <p:tav tm="0">
                                          <p:val>
                                            <p:strVal val="#ppt_x"/>
                                          </p:val>
                                        </p:tav>
                                        <p:tav tm="100000">
                                          <p:val>
                                            <p:strVal val="#ppt_x"/>
                                          </p:val>
                                        </p:tav>
                                      </p:tavLst>
                                    </p:anim>
                                    <p:anim calcmode="lin" valueType="num">
                                      <p:cBhvr additive="base">
                                        <p:cTn id="8" dur="500" fill="hold"/>
                                        <p:tgtEl>
                                          <p:spTgt spid="2764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0"/>
                                        </p:tgtEl>
                                        <p:attrNameLst>
                                          <p:attrName>style.visibility</p:attrName>
                                        </p:attrNameLst>
                                      </p:cBhvr>
                                      <p:to>
                                        <p:strVal val="visible"/>
                                      </p:to>
                                    </p:set>
                                    <p:anim calcmode="lin" valueType="num">
                                      <p:cBhvr additive="base">
                                        <p:cTn id="13" dur="500" fill="hold"/>
                                        <p:tgtEl>
                                          <p:spTgt spid="27650"/>
                                        </p:tgtEl>
                                        <p:attrNameLst>
                                          <p:attrName>ppt_x</p:attrName>
                                        </p:attrNameLst>
                                      </p:cBhvr>
                                      <p:tavLst>
                                        <p:tav tm="0">
                                          <p:val>
                                            <p:strVal val="#ppt_x"/>
                                          </p:val>
                                        </p:tav>
                                        <p:tav tm="100000">
                                          <p:val>
                                            <p:strVal val="#ppt_x"/>
                                          </p:val>
                                        </p:tav>
                                      </p:tavLst>
                                    </p:anim>
                                    <p:anim calcmode="lin" valueType="num">
                                      <p:cBhvr additive="base">
                                        <p:cTn id="14"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51"/>
                                        </p:tgtEl>
                                        <p:attrNameLst>
                                          <p:attrName>style.visibility</p:attrName>
                                        </p:attrNameLst>
                                      </p:cBhvr>
                                      <p:to>
                                        <p:strVal val="visible"/>
                                      </p:to>
                                    </p:set>
                                    <p:anim calcmode="lin" valueType="num">
                                      <p:cBhvr additive="base">
                                        <p:cTn id="19" dur="500" fill="hold"/>
                                        <p:tgtEl>
                                          <p:spTgt spid="27651"/>
                                        </p:tgtEl>
                                        <p:attrNameLst>
                                          <p:attrName>ppt_x</p:attrName>
                                        </p:attrNameLst>
                                      </p:cBhvr>
                                      <p:tavLst>
                                        <p:tav tm="0">
                                          <p:val>
                                            <p:strVal val="#ppt_x"/>
                                          </p:val>
                                        </p:tav>
                                        <p:tav tm="100000">
                                          <p:val>
                                            <p:strVal val="#ppt_x"/>
                                          </p:val>
                                        </p:tav>
                                      </p:tavLst>
                                    </p:anim>
                                    <p:anim calcmode="lin" valueType="num">
                                      <p:cBhvr additive="base">
                                        <p:cTn id="20" dur="500" fill="hold"/>
                                        <p:tgtEl>
                                          <p:spTgt spid="276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p:bldP spid="27650" grpId="0"/>
      <p:bldP spid="276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2700338" y="692150"/>
            <a:ext cx="3765550" cy="762000"/>
          </a:xfrm>
          <a:prstGeom prst="rect">
            <a:avLst/>
          </a:prstGeom>
          <a:noFill/>
          <a:ln w="9525">
            <a:noFill/>
            <a:miter lim="800000"/>
          </a:ln>
        </p:spPr>
        <p:txBody>
          <a:bodyPr>
            <a:spAutoFit/>
          </a:bodyPr>
          <a:lstStyle/>
          <a:p>
            <a:pPr algn="ctr"/>
            <a:r>
              <a:rPr lang="zh-CN" altLang="en-US" sz="4400" b="1"/>
              <a:t>布置作业</a:t>
            </a:r>
            <a:endParaRPr lang="zh-CN" altLang="en-US" sz="4400" b="1"/>
          </a:p>
        </p:txBody>
      </p:sp>
      <p:sp>
        <p:nvSpPr>
          <p:cNvPr id="28674" name="文本框 2"/>
          <p:cNvSpPr txBox="1">
            <a:spLocks noChangeArrowheads="1"/>
          </p:cNvSpPr>
          <p:nvPr/>
        </p:nvSpPr>
        <p:spPr bwMode="auto">
          <a:xfrm>
            <a:off x="395288" y="1844675"/>
            <a:ext cx="8280400" cy="2289175"/>
          </a:xfrm>
          <a:prstGeom prst="rect">
            <a:avLst/>
          </a:prstGeom>
          <a:noFill/>
          <a:ln w="9525">
            <a:noFill/>
            <a:miter lim="800000"/>
          </a:ln>
        </p:spPr>
        <p:txBody>
          <a:bodyPr>
            <a:spAutoFit/>
          </a:bodyPr>
          <a:lstStyle/>
          <a:p>
            <a:r>
              <a:rPr lang="zh-CN" altLang="en-US" sz="3600" b="1"/>
              <a:t>       现如今，更快、更高、更强已成为奥林匹克运动会的格言深入人心，请你带着对奥林匹克精神的理解为将要来临的北京冬奥会写一句宣传标语。</a:t>
            </a:r>
            <a:endParaRPr lang="zh-CN" altLang="en-US" sz="3600" b="1"/>
          </a:p>
        </p:txBody>
      </p:sp>
      <p:sp>
        <p:nvSpPr>
          <p:cNvPr id="28675" name="图片 3" descr="C:\Users\hp\Desktop\新建文件夹 (3)\12425149046127919039.jpg12425149046127919039"/>
          <p:cNvSpPr>
            <a:spLocks noChangeAspect="1"/>
          </p:cNvSpPr>
          <p:nvPr/>
        </p:nvSpPr>
        <p:spPr bwMode="auto">
          <a:xfrm>
            <a:off x="2716213" y="3860800"/>
            <a:ext cx="3870325" cy="2447925"/>
          </a:xfrm>
          <a:prstGeom prst="rect">
            <a:avLst/>
          </a:prstGeom>
          <a:noFill/>
          <a:ln w="9525">
            <a:noFill/>
            <a:miter lim="800000"/>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4"/>
                                        </p:tgtEl>
                                        <p:attrNameLst>
                                          <p:attrName>style.visibility</p:attrName>
                                        </p:attrNameLst>
                                      </p:cBhvr>
                                      <p:to>
                                        <p:strVal val="visible"/>
                                      </p:to>
                                    </p:set>
                                    <p:anim calcmode="lin" valueType="num">
                                      <p:cBhvr additive="base">
                                        <p:cTn id="13" dur="500" fill="hold"/>
                                        <p:tgtEl>
                                          <p:spTgt spid="28674"/>
                                        </p:tgtEl>
                                        <p:attrNameLst>
                                          <p:attrName>ppt_x</p:attrName>
                                        </p:attrNameLst>
                                      </p:cBhvr>
                                      <p:tavLst>
                                        <p:tav tm="0">
                                          <p:val>
                                            <p:strVal val="#ppt_x"/>
                                          </p:val>
                                        </p:tav>
                                        <p:tav tm="100000">
                                          <p:val>
                                            <p:strVal val="#ppt_x"/>
                                          </p:val>
                                        </p:tav>
                                      </p:tavLst>
                                    </p:anim>
                                    <p:anim calcmode="lin" valueType="num">
                                      <p:cBhvr additive="base">
                                        <p:cTn id="14"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67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13"/>
          <p:cNvSpPr txBox="1">
            <a:spLocks noChangeArrowheads="1"/>
          </p:cNvSpPr>
          <p:nvPr/>
        </p:nvSpPr>
        <p:spPr bwMode="auto">
          <a:xfrm>
            <a:off x="1258888" y="868363"/>
            <a:ext cx="6697662" cy="1739900"/>
          </a:xfrm>
          <a:prstGeom prst="rect">
            <a:avLst/>
          </a:prstGeom>
          <a:noFill/>
          <a:ln w="9525">
            <a:noFill/>
            <a:miter lim="800000"/>
          </a:ln>
        </p:spPr>
        <p:txBody>
          <a:bodyPr>
            <a:spAutoFit/>
          </a:bodyPr>
          <a:lstStyle/>
          <a:p>
            <a:pPr algn="ctr"/>
            <a:r>
              <a:rPr lang="zh-CN" altLang="en-US" sz="3600" b="1">
                <a:sym typeface="+mn-ea"/>
              </a:rPr>
              <a:t>庆祝奥林匹克运动复兴25周年</a:t>
            </a:r>
            <a:endParaRPr lang="zh-CN" altLang="en-US" sz="3600" b="1">
              <a:sym typeface="+mn-ea"/>
            </a:endParaRPr>
          </a:p>
          <a:p>
            <a:pPr algn="ctr"/>
            <a:r>
              <a:rPr lang="zh-CN" altLang="en-US" sz="3600" b="1">
                <a:sym typeface="+mn-ea"/>
              </a:rPr>
              <a:t>顾拜旦</a:t>
            </a:r>
            <a:endParaRPr lang="zh-CN" altLang="en-US" sz="3600" b="1">
              <a:sym typeface="+mn-ea"/>
            </a:endParaRPr>
          </a:p>
          <a:p>
            <a:endParaRPr lang="zh-CN" altLang="en-US" sz="3600"/>
          </a:p>
        </p:txBody>
      </p:sp>
      <p:sp>
        <p:nvSpPr>
          <p:cNvPr id="17" name="圆角矩形 16"/>
          <p:cNvSpPr/>
          <p:nvPr/>
        </p:nvSpPr>
        <p:spPr>
          <a:xfrm>
            <a:off x="3468688" y="3573463"/>
            <a:ext cx="2190750" cy="5461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zh-CN" altLang="en-US" sz="3600" b="1">
                <a:solidFill>
                  <a:srgbClr val="000000"/>
                </a:solidFill>
              </a:rPr>
              <a:t>促进公平</a:t>
            </a:r>
            <a:endParaRPr lang="zh-CN" altLang="en-US" sz="3600" b="1">
              <a:solidFill>
                <a:srgbClr val="000000"/>
              </a:solidFill>
            </a:endParaRPr>
          </a:p>
        </p:txBody>
      </p:sp>
      <p:sp>
        <p:nvSpPr>
          <p:cNvPr id="2" name="圆角矩形 1"/>
          <p:cNvSpPr/>
          <p:nvPr/>
        </p:nvSpPr>
        <p:spPr>
          <a:xfrm>
            <a:off x="3468688" y="4379913"/>
            <a:ext cx="2190750" cy="5461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zh-CN" altLang="en-US" sz="3600" b="1">
                <a:solidFill>
                  <a:srgbClr val="000000"/>
                </a:solidFill>
              </a:rPr>
              <a:t>促进和平</a:t>
            </a:r>
            <a:endParaRPr lang="zh-CN" altLang="en-US" sz="3600" b="1">
              <a:solidFill>
                <a:srgbClr val="000000"/>
              </a:solidFill>
            </a:endParaRPr>
          </a:p>
        </p:txBody>
      </p:sp>
      <p:sp>
        <p:nvSpPr>
          <p:cNvPr id="3" name="圆角矩形 2"/>
          <p:cNvSpPr/>
          <p:nvPr/>
        </p:nvSpPr>
        <p:spPr>
          <a:xfrm>
            <a:off x="3468688" y="5175250"/>
            <a:ext cx="2190750" cy="5461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zh-CN" altLang="en-US" sz="3600" b="1">
                <a:solidFill>
                  <a:srgbClr val="000000"/>
                </a:solidFill>
              </a:rPr>
              <a:t>促进教育</a:t>
            </a:r>
            <a:endParaRPr lang="zh-CN" altLang="en-US" sz="3600" b="1">
              <a:solidFill>
                <a:srgbClr val="000000"/>
              </a:solidFill>
            </a:endParaRPr>
          </a:p>
        </p:txBody>
      </p:sp>
      <p:sp>
        <p:nvSpPr>
          <p:cNvPr id="4" name="圆角矩形 3"/>
          <p:cNvSpPr/>
          <p:nvPr/>
        </p:nvSpPr>
        <p:spPr>
          <a:xfrm>
            <a:off x="3468688" y="2778125"/>
            <a:ext cx="2190750" cy="5461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zh-CN" altLang="en-US" sz="3600" b="1">
                <a:solidFill>
                  <a:srgbClr val="000000"/>
                </a:solidFill>
              </a:rPr>
              <a:t>大众参与</a:t>
            </a:r>
            <a:endParaRPr lang="zh-CN" altLang="en-US" sz="3600" b="1">
              <a:solidFill>
                <a:srgbClr val="000000"/>
              </a:solidFill>
            </a:endParaRPr>
          </a:p>
        </p:txBody>
      </p:sp>
      <p:sp>
        <p:nvSpPr>
          <p:cNvPr id="5" name="圆角矩形 4"/>
          <p:cNvSpPr/>
          <p:nvPr/>
        </p:nvSpPr>
        <p:spPr>
          <a:xfrm>
            <a:off x="6265863" y="3979863"/>
            <a:ext cx="1428750" cy="5461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zh-CN" altLang="en-US" sz="3600" b="1">
                <a:solidFill>
                  <a:srgbClr val="000000"/>
                </a:solidFill>
              </a:rPr>
              <a:t>内涵</a:t>
            </a:r>
            <a:endParaRPr lang="zh-CN" altLang="en-US" sz="3600" b="1">
              <a:solidFill>
                <a:srgbClr val="000000"/>
              </a:solidFill>
            </a:endParaRPr>
          </a:p>
        </p:txBody>
      </p:sp>
      <p:sp>
        <p:nvSpPr>
          <p:cNvPr id="6" name="右大括号 5"/>
          <p:cNvSpPr/>
          <p:nvPr/>
        </p:nvSpPr>
        <p:spPr>
          <a:xfrm>
            <a:off x="5765800" y="3036888"/>
            <a:ext cx="360363" cy="2624137"/>
          </a:xfrm>
          <a:prstGeom prst="rightBrace">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sz="28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框 1"/>
          <p:cNvSpPr txBox="1">
            <a:spLocks noChangeArrowheads="1"/>
          </p:cNvSpPr>
          <p:nvPr/>
        </p:nvSpPr>
        <p:spPr bwMode="auto">
          <a:xfrm>
            <a:off x="107950" y="430213"/>
            <a:ext cx="6119813" cy="5940425"/>
          </a:xfrm>
          <a:prstGeom prst="rect">
            <a:avLst/>
          </a:prstGeom>
          <a:noFill/>
          <a:ln w="9525">
            <a:noFill/>
            <a:miter lim="800000"/>
          </a:ln>
        </p:spPr>
        <p:txBody>
          <a:bodyPr>
            <a:spAutoFit/>
          </a:bodyPr>
          <a:lstStyle/>
          <a:p>
            <a:r>
              <a:rPr lang="zh-CN" altLang="en-US" sz="3200" b="1">
                <a:solidFill>
                  <a:srgbClr val="FF0000"/>
                </a:solidFill>
              </a:rPr>
              <a:t>皮埃尔·德·顾拜旦</a:t>
            </a:r>
            <a:r>
              <a:rPr lang="zh-CN" altLang="en-US" sz="3200" b="1"/>
              <a:t>（Le baron Pierre De Coubertin，1863～1937），是</a:t>
            </a:r>
            <a:r>
              <a:rPr lang="zh-CN" altLang="en-US" sz="3200" b="1">
                <a:solidFill>
                  <a:srgbClr val="FF0000"/>
                </a:solidFill>
              </a:rPr>
              <a:t>法国著名教育家、国际体育活动家、教育学家和历史学家、现代奥林匹克运动的发起人。</a:t>
            </a:r>
            <a:r>
              <a:rPr lang="zh-CN" altLang="en-US" sz="3200" b="1"/>
              <a:t>1863年1月1日出生于法国巴黎的一个非常富有的贵族家庭。1896年至1925年，他曾任</a:t>
            </a:r>
            <a:r>
              <a:rPr lang="zh-CN" altLang="en-US" sz="3200" b="1">
                <a:solidFill>
                  <a:srgbClr val="FF0000"/>
                </a:solidFill>
              </a:rPr>
              <a:t>国际奥林匹克委员会主席</a:t>
            </a:r>
            <a:r>
              <a:rPr lang="zh-CN" altLang="en-US" sz="3200" b="1"/>
              <a:t>，并</a:t>
            </a:r>
            <a:r>
              <a:rPr lang="zh-CN" altLang="en-US" sz="3200" b="1">
                <a:solidFill>
                  <a:srgbClr val="FF0000"/>
                </a:solidFill>
              </a:rPr>
              <a:t>设计了奥运会会徽 、奥运会会旗 </a:t>
            </a:r>
            <a:r>
              <a:rPr lang="zh-CN" altLang="en-US" sz="3200" b="1"/>
              <a:t>。由于他对奥林匹克不朽的功绩，被国际上誉为“</a:t>
            </a:r>
            <a:r>
              <a:rPr lang="zh-CN" altLang="en-US" sz="3200" b="1">
                <a:solidFill>
                  <a:srgbClr val="FF0000"/>
                </a:solidFill>
              </a:rPr>
              <a:t>奥林匹克之父</a:t>
            </a:r>
            <a:r>
              <a:rPr lang="zh-CN" altLang="en-US" sz="3200" b="1"/>
              <a:t>”。</a:t>
            </a:r>
            <a:endParaRPr lang="zh-CN" altLang="en-US" sz="3200" b="1"/>
          </a:p>
        </p:txBody>
      </p:sp>
      <p:pic>
        <p:nvPicPr>
          <p:cNvPr id="18434" name="图片 4" descr="C:\Users\hp\Desktop\新建文件夹 (3)\147029572384717929.JPEG147029572384717929"/>
          <p:cNvPicPr>
            <a:picLocks noChangeAspect="1"/>
          </p:cNvPicPr>
          <p:nvPr/>
        </p:nvPicPr>
        <p:blipFill>
          <a:blip r:embed="rId1"/>
          <a:srcRect/>
          <a:stretch>
            <a:fillRect/>
          </a:stretch>
        </p:blipFill>
        <p:spPr bwMode="auto">
          <a:xfrm>
            <a:off x="6227763" y="836613"/>
            <a:ext cx="2597150" cy="4537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1"/>
          <p:cNvSpPr txBox="1">
            <a:spLocks noChangeArrowheads="1"/>
          </p:cNvSpPr>
          <p:nvPr/>
        </p:nvSpPr>
        <p:spPr bwMode="auto">
          <a:xfrm>
            <a:off x="711200" y="1023938"/>
            <a:ext cx="7821613" cy="4457700"/>
          </a:xfrm>
          <a:prstGeom prst="rect">
            <a:avLst/>
          </a:prstGeom>
          <a:noFill/>
          <a:ln w="9525">
            <a:noFill/>
            <a:miter lim="800000"/>
          </a:ln>
        </p:spPr>
        <p:txBody>
          <a:bodyPr>
            <a:spAutoFit/>
          </a:bodyPr>
          <a:lstStyle/>
          <a:p>
            <a:r>
              <a:rPr lang="zh-CN" altLang="en-US" sz="2600" b="1"/>
              <a:t>       </a:t>
            </a:r>
            <a:r>
              <a:rPr lang="zh-CN" altLang="en-US" sz="2600" b="1">
                <a:solidFill>
                  <a:srgbClr val="A71A55"/>
                </a:solidFill>
              </a:rPr>
              <a:t>奥林匹克运动会</a:t>
            </a:r>
            <a:r>
              <a:rPr lang="zh-CN" altLang="en-US" sz="2600" b="1"/>
              <a:t>，简称“</a:t>
            </a:r>
            <a:r>
              <a:rPr lang="zh-CN" altLang="en-US" sz="2600" b="1">
                <a:solidFill>
                  <a:srgbClr val="A71A55"/>
                </a:solidFill>
              </a:rPr>
              <a:t>奥运会</a:t>
            </a:r>
            <a:r>
              <a:rPr lang="zh-CN" altLang="en-US" sz="2600" b="1"/>
              <a:t>”，是国际奥林匹克委员会主办的世界规模最大的综合性运动会，每四年一届，会期不超过16日，是目前世界上影响力最大的体育盛会之一。奥林匹克运动会发源于两千多年前的古希腊，因举办地在奥林匹亚而得名。古代奥林匹克运动会停办了1500之后，法国人顾拜旦于19世纪末提出举办现代奥林匹克运动会的倡议，奥林匹克运动会现在已经成为了和平与友谊的象征。《庆祝奥林匹克运动复兴25周年》是顾拜旦于1919年4月在瑞士洛桑庆祝奥林匹克运动复兴25周年纪念会上的演说，是奥林匹克运动的重要文献。</a:t>
            </a:r>
            <a:endParaRPr lang="zh-CN" altLang="en-US" sz="2600" b="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1"/>
          <p:cNvSpPr txBox="1">
            <a:spLocks noChangeArrowheads="1"/>
          </p:cNvSpPr>
          <p:nvPr/>
        </p:nvSpPr>
        <p:spPr bwMode="auto">
          <a:xfrm>
            <a:off x="2916238" y="765175"/>
            <a:ext cx="3267075" cy="762000"/>
          </a:xfrm>
          <a:prstGeom prst="rect">
            <a:avLst/>
          </a:prstGeom>
          <a:noFill/>
          <a:ln w="9525">
            <a:noFill/>
            <a:miter lim="800000"/>
          </a:ln>
        </p:spPr>
        <p:txBody>
          <a:bodyPr>
            <a:spAutoFit/>
          </a:bodyPr>
          <a:lstStyle/>
          <a:p>
            <a:pPr algn="ctr"/>
            <a:r>
              <a:rPr lang="zh-CN" altLang="en-US" sz="4400" b="1"/>
              <a:t>检查预习</a:t>
            </a:r>
            <a:endParaRPr lang="zh-CN" altLang="en-US" sz="4400" b="1"/>
          </a:p>
        </p:txBody>
      </p:sp>
      <p:sp>
        <p:nvSpPr>
          <p:cNvPr id="20482" name="文本框 2"/>
          <p:cNvSpPr txBox="1">
            <a:spLocks noChangeArrowheads="1"/>
          </p:cNvSpPr>
          <p:nvPr/>
        </p:nvSpPr>
        <p:spPr bwMode="auto">
          <a:xfrm>
            <a:off x="468313" y="2060575"/>
            <a:ext cx="8351837" cy="3503613"/>
          </a:xfrm>
          <a:prstGeom prst="rect">
            <a:avLst/>
          </a:prstGeom>
          <a:noFill/>
          <a:ln w="9525">
            <a:noFill/>
            <a:miter lim="800000"/>
          </a:ln>
        </p:spPr>
        <p:txBody>
          <a:bodyPr>
            <a:spAutoFit/>
          </a:bodyPr>
          <a:lstStyle/>
          <a:p>
            <a:r>
              <a:rPr lang="zh-CN" altLang="en-US" sz="3200" b="1"/>
              <a:t>浩</a:t>
            </a:r>
            <a:r>
              <a:rPr lang="zh-CN" altLang="en-US" sz="3200" b="1">
                <a:solidFill>
                  <a:srgbClr val="FF0000"/>
                </a:solidFill>
              </a:rPr>
              <a:t>劫</a:t>
            </a:r>
            <a:r>
              <a:rPr lang="zh-CN" altLang="en-US" sz="3200" b="1"/>
              <a:t>（jié）</a:t>
            </a:r>
            <a:r>
              <a:rPr lang="zh-CN" altLang="en-US" sz="3200" b="1">
                <a:solidFill>
                  <a:srgbClr val="FF0000"/>
                </a:solidFill>
              </a:rPr>
              <a:t>襁褓</a:t>
            </a:r>
            <a:r>
              <a:rPr lang="zh-CN" altLang="en-US" sz="3200" b="1"/>
              <a:t>（qiǎnɡ bǎo） </a:t>
            </a:r>
            <a:r>
              <a:rPr lang="zh-CN" altLang="en-US" sz="3200" b="1">
                <a:solidFill>
                  <a:srgbClr val="FF0000"/>
                </a:solidFill>
              </a:rPr>
              <a:t>萦</a:t>
            </a:r>
            <a:r>
              <a:rPr lang="zh-CN" altLang="en-US" sz="3200" b="1"/>
              <a:t>绕（yíng）</a:t>
            </a:r>
            <a:endParaRPr lang="zh-CN" altLang="en-US" sz="3200" b="1"/>
          </a:p>
          <a:p>
            <a:endParaRPr lang="zh-CN" altLang="en-US" sz="3200" b="1"/>
          </a:p>
          <a:p>
            <a:r>
              <a:rPr lang="zh-CN" altLang="en-US" sz="3200" b="1">
                <a:solidFill>
                  <a:srgbClr val="FF0000"/>
                </a:solidFill>
              </a:rPr>
              <a:t>绚</a:t>
            </a:r>
            <a:r>
              <a:rPr lang="zh-CN" altLang="en-US" sz="3200" b="1"/>
              <a:t>丽（xuàn）</a:t>
            </a:r>
            <a:r>
              <a:rPr lang="zh-CN" altLang="en-US" sz="3200" b="1">
                <a:solidFill>
                  <a:srgbClr val="FF0000"/>
                </a:solidFill>
              </a:rPr>
              <a:t>枷</a:t>
            </a:r>
            <a:r>
              <a:rPr lang="zh-CN" altLang="en-US" sz="3200" b="1"/>
              <a:t>锁（jiā）</a:t>
            </a:r>
            <a:r>
              <a:rPr lang="zh-CN" altLang="en-US" sz="3200" b="1">
                <a:solidFill>
                  <a:srgbClr val="FF0000"/>
                </a:solidFill>
              </a:rPr>
              <a:t>拙</a:t>
            </a:r>
            <a:r>
              <a:rPr lang="zh-CN" altLang="en-US" sz="3200" b="1"/>
              <a:t>劣（zhuō）  </a:t>
            </a:r>
            <a:endParaRPr lang="zh-CN" altLang="en-US" sz="3200" b="1"/>
          </a:p>
          <a:p>
            <a:endParaRPr lang="zh-CN" altLang="en-US" sz="3200" b="1">
              <a:solidFill>
                <a:srgbClr val="FF0000"/>
              </a:solidFill>
            </a:endParaRPr>
          </a:p>
          <a:p>
            <a:r>
              <a:rPr lang="zh-CN" altLang="en-US" sz="3200" b="1">
                <a:solidFill>
                  <a:srgbClr val="FF0000"/>
                </a:solidFill>
              </a:rPr>
              <a:t>肤</a:t>
            </a:r>
            <a:r>
              <a:rPr lang="zh-CN" altLang="en-US" sz="3200" b="1"/>
              <a:t>浅（fū） 目</a:t>
            </a:r>
            <a:r>
              <a:rPr lang="zh-CN" altLang="en-US" sz="3200" b="1">
                <a:solidFill>
                  <a:srgbClr val="FF0000"/>
                </a:solidFill>
              </a:rPr>
              <a:t>睹</a:t>
            </a:r>
            <a:r>
              <a:rPr lang="zh-CN" altLang="en-US" sz="3200" b="1"/>
              <a:t>（dǔ） </a:t>
            </a:r>
            <a:r>
              <a:rPr lang="zh-CN" altLang="en-US" sz="3200" b="1">
                <a:solidFill>
                  <a:srgbClr val="FF0000"/>
                </a:solidFill>
              </a:rPr>
              <a:t>奠</a:t>
            </a:r>
            <a:r>
              <a:rPr lang="zh-CN" altLang="en-US" sz="3200" b="1"/>
              <a:t>定（diàn）</a:t>
            </a:r>
            <a:endParaRPr lang="zh-CN" altLang="en-US" sz="3200" b="1"/>
          </a:p>
          <a:p>
            <a:endParaRPr lang="zh-CN" altLang="en-US" sz="3200" b="1"/>
          </a:p>
          <a:p>
            <a:r>
              <a:rPr lang="zh-CN" altLang="en-US" sz="3200" b="1">
                <a:solidFill>
                  <a:srgbClr val="FF0000"/>
                </a:solidFill>
              </a:rPr>
              <a:t>挚</a:t>
            </a:r>
            <a:r>
              <a:rPr lang="zh-CN" altLang="en-US" sz="3200" b="1"/>
              <a:t>爱（zhì）</a:t>
            </a:r>
            <a:endParaRPr lang="zh-CN" altLang="en-US" sz="3200" b="1"/>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框 99"/>
          <p:cNvSpPr txBox="1">
            <a:spLocks noChangeArrowheads="1"/>
          </p:cNvSpPr>
          <p:nvPr/>
        </p:nvSpPr>
        <p:spPr bwMode="auto">
          <a:xfrm>
            <a:off x="684213" y="1196975"/>
            <a:ext cx="8135937" cy="5216525"/>
          </a:xfrm>
          <a:prstGeom prst="rect">
            <a:avLst/>
          </a:prstGeom>
          <a:noFill/>
          <a:ln w="9525">
            <a:noFill/>
            <a:miter lim="800000"/>
          </a:ln>
        </p:spPr>
        <p:txBody>
          <a:bodyPr>
            <a:spAutoFit/>
          </a:bodyPr>
          <a:lstStyle/>
          <a:p>
            <a:r>
              <a:rPr lang="zh-CN" altLang="en-US" sz="2800" b="1">
                <a:solidFill>
                  <a:srgbClr val="A71A55"/>
                </a:solidFill>
                <a:latin typeface="宋体" panose="02010600030101010101" pitchFamily="2" charset="-122"/>
              </a:rPr>
              <a:t>肤浅</a:t>
            </a:r>
            <a:r>
              <a:rPr lang="zh-CN" altLang="en-US" sz="2800" b="1">
                <a:latin typeface="宋体" panose="02010600030101010101" pitchFamily="2" charset="-122"/>
              </a:rPr>
              <a:t>：指局限于表面的、浅薄的、不深刻的，强调不多、不深，要面子。常用于观点、认识、体会、理论等等。</a:t>
            </a:r>
            <a:endParaRPr lang="zh-CN" altLang="en-US" sz="2800" b="1">
              <a:latin typeface="宋体" panose="02010600030101010101" pitchFamily="2" charset="-122"/>
            </a:endParaRPr>
          </a:p>
          <a:p>
            <a:r>
              <a:rPr lang="zh-CN" altLang="en-US" sz="2800" b="1">
                <a:solidFill>
                  <a:srgbClr val="A71A55"/>
                </a:solidFill>
                <a:latin typeface="宋体" panose="02010600030101010101" pitchFamily="2" charset="-122"/>
              </a:rPr>
              <a:t>指摘</a:t>
            </a:r>
            <a:r>
              <a:rPr lang="zh-CN" altLang="en-US" sz="2800" b="1">
                <a:latin typeface="宋体" panose="02010600030101010101" pitchFamily="2" charset="-122"/>
              </a:rPr>
              <a:t>：指责，指出错误，给以批评。</a:t>
            </a:r>
            <a:endParaRPr lang="zh-CN" altLang="en-US" sz="2800" b="1">
              <a:latin typeface="宋体" panose="02010600030101010101" pitchFamily="2" charset="-122"/>
            </a:endParaRPr>
          </a:p>
          <a:p>
            <a:r>
              <a:rPr lang="zh-CN" altLang="en-US" sz="2800" b="1">
                <a:solidFill>
                  <a:srgbClr val="A71A55"/>
                </a:solidFill>
                <a:latin typeface="宋体" panose="02010600030101010101" pitchFamily="2" charset="-122"/>
              </a:rPr>
              <a:t>分崩离析</a:t>
            </a:r>
            <a:r>
              <a:rPr lang="zh-CN" altLang="en-US" sz="2800" b="1">
                <a:latin typeface="宋体" panose="02010600030101010101" pitchFamily="2" charset="-122"/>
              </a:rPr>
              <a:t>：意为崩塌解体，四分五裂，借以形容国家或 集团分裂瓦解。 </a:t>
            </a:r>
            <a:endParaRPr lang="zh-CN" altLang="en-US" sz="2800" b="1">
              <a:latin typeface="宋体" panose="02010600030101010101" pitchFamily="2" charset="-122"/>
            </a:endParaRPr>
          </a:p>
          <a:p>
            <a:r>
              <a:rPr lang="zh-CN" altLang="en-US" sz="2800" b="1">
                <a:solidFill>
                  <a:srgbClr val="A71A55"/>
                </a:solidFill>
                <a:latin typeface="宋体" panose="02010600030101010101" pitchFamily="2" charset="-122"/>
              </a:rPr>
              <a:t>暴风骤雨</a:t>
            </a:r>
            <a:r>
              <a:rPr lang="zh-CN" altLang="en-US" sz="2800" b="1">
                <a:latin typeface="宋体" panose="02010600030101010101" pitchFamily="2" charset="-122"/>
              </a:rPr>
              <a:t>：比喻声势浩大，发展急速而猛烈。 </a:t>
            </a:r>
            <a:endParaRPr lang="zh-CN" altLang="en-US" sz="2800" b="1">
              <a:latin typeface="宋体" panose="02010600030101010101" pitchFamily="2" charset="-122"/>
            </a:endParaRPr>
          </a:p>
          <a:p>
            <a:r>
              <a:rPr lang="zh-CN" altLang="en-US" sz="2800" b="1">
                <a:solidFill>
                  <a:srgbClr val="A71A55"/>
                </a:solidFill>
                <a:latin typeface="宋体" panose="02010600030101010101" pitchFamily="2" charset="-122"/>
              </a:rPr>
              <a:t>行将就木</a:t>
            </a:r>
            <a:r>
              <a:rPr lang="zh-CN" altLang="en-US" sz="2800" b="1">
                <a:latin typeface="宋体" panose="02010600030101010101" pitchFamily="2" charset="-122"/>
              </a:rPr>
              <a:t>：快要进棺材了。指人临近死亡。</a:t>
            </a:r>
            <a:endParaRPr lang="zh-CN" altLang="en-US" sz="2800" b="1">
              <a:latin typeface="宋体" panose="02010600030101010101" pitchFamily="2" charset="-122"/>
            </a:endParaRPr>
          </a:p>
          <a:p>
            <a:r>
              <a:rPr lang="zh-CN" altLang="en-US" sz="2800" b="1">
                <a:solidFill>
                  <a:srgbClr val="A71A55"/>
                </a:solidFill>
                <a:latin typeface="宋体" panose="02010600030101010101" pitchFamily="2" charset="-122"/>
              </a:rPr>
              <a:t>相辅相成</a:t>
            </a:r>
            <a:r>
              <a:rPr lang="zh-CN" altLang="en-US" sz="2800" b="1">
                <a:latin typeface="宋体" panose="02010600030101010101" pitchFamily="2" charset="-122"/>
              </a:rPr>
              <a:t>：指两件事物互相配合，互相补充，缺一不可。</a:t>
            </a:r>
            <a:endParaRPr lang="zh-CN" altLang="en-US" sz="2800" b="1">
              <a:latin typeface="宋体" panose="02010600030101010101" pitchFamily="2" charset="-122"/>
            </a:endParaRPr>
          </a:p>
          <a:p>
            <a:r>
              <a:rPr lang="zh-CN" altLang="en-US" sz="2800" b="1">
                <a:solidFill>
                  <a:srgbClr val="A71A55"/>
                </a:solidFill>
                <a:latin typeface="宋体" panose="02010600030101010101" pitchFamily="2" charset="-122"/>
              </a:rPr>
              <a:t>自圆其说</a:t>
            </a:r>
            <a:r>
              <a:rPr lang="zh-CN" altLang="en-US" sz="2800" b="1">
                <a:latin typeface="宋体" panose="02010600030101010101" pitchFamily="2" charset="-122"/>
              </a:rPr>
              <a:t>：指说话的人能使自己的论点或谎话没有漏洞。</a:t>
            </a:r>
            <a:endParaRPr lang="zh-CN" altLang="en-US" sz="2800" b="1">
              <a:latin typeface="宋体" panose="02010600030101010101" pitchFamily="2" charset="-122"/>
            </a:endParaRPr>
          </a:p>
        </p:txBody>
      </p:sp>
      <p:sp>
        <p:nvSpPr>
          <p:cNvPr id="21506" name="文本框 2"/>
          <p:cNvSpPr txBox="1">
            <a:spLocks noChangeArrowheads="1"/>
          </p:cNvSpPr>
          <p:nvPr/>
        </p:nvSpPr>
        <p:spPr bwMode="auto">
          <a:xfrm>
            <a:off x="2843213" y="476250"/>
            <a:ext cx="3267075" cy="701675"/>
          </a:xfrm>
          <a:prstGeom prst="rect">
            <a:avLst/>
          </a:prstGeom>
          <a:noFill/>
          <a:ln w="9525">
            <a:noFill/>
            <a:miter lim="800000"/>
          </a:ln>
        </p:spPr>
        <p:txBody>
          <a:bodyPr>
            <a:spAutoFit/>
          </a:bodyPr>
          <a:lstStyle/>
          <a:p>
            <a:pPr algn="ctr"/>
            <a:r>
              <a:rPr lang="zh-CN" altLang="en-US" sz="4000" b="1"/>
              <a:t>词语解释</a:t>
            </a:r>
            <a:endParaRPr lang="zh-CN" altLang="en-US" sz="4000" b="1"/>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1"/>
          <p:cNvSpPr txBox="1">
            <a:spLocks noChangeArrowheads="1"/>
          </p:cNvSpPr>
          <p:nvPr/>
        </p:nvSpPr>
        <p:spPr bwMode="auto">
          <a:xfrm>
            <a:off x="2339975" y="765175"/>
            <a:ext cx="5411788" cy="762000"/>
          </a:xfrm>
          <a:prstGeom prst="rect">
            <a:avLst/>
          </a:prstGeom>
          <a:noFill/>
          <a:ln w="9525">
            <a:noFill/>
            <a:miter lim="800000"/>
          </a:ln>
        </p:spPr>
        <p:txBody>
          <a:bodyPr>
            <a:spAutoFit/>
          </a:bodyPr>
          <a:lstStyle/>
          <a:p>
            <a:pPr algn="ctr"/>
            <a:r>
              <a:rPr lang="zh-CN" altLang="en-US" sz="4400" b="1"/>
              <a:t>初读课文，整体感知</a:t>
            </a:r>
            <a:endParaRPr lang="zh-CN" altLang="en-US" sz="4400" b="1"/>
          </a:p>
        </p:txBody>
      </p:sp>
      <p:sp>
        <p:nvSpPr>
          <p:cNvPr id="22530" name="文本框 2"/>
          <p:cNvSpPr txBox="1">
            <a:spLocks noChangeArrowheads="1"/>
          </p:cNvSpPr>
          <p:nvPr/>
        </p:nvSpPr>
        <p:spPr bwMode="auto">
          <a:xfrm>
            <a:off x="827088" y="1628775"/>
            <a:ext cx="7993062" cy="641350"/>
          </a:xfrm>
          <a:prstGeom prst="rect">
            <a:avLst/>
          </a:prstGeom>
          <a:noFill/>
          <a:ln w="9525">
            <a:noFill/>
            <a:miter lim="800000"/>
          </a:ln>
        </p:spPr>
        <p:txBody>
          <a:bodyPr>
            <a:spAutoFit/>
          </a:bodyPr>
          <a:lstStyle/>
          <a:p>
            <a:r>
              <a:rPr lang="zh-CN" altLang="en-US" sz="3600" b="1"/>
              <a:t>1.作者的这次演讲是以什么为中心的？</a:t>
            </a:r>
            <a:endParaRPr lang="zh-CN" altLang="en-US" sz="3600" b="1"/>
          </a:p>
        </p:txBody>
      </p:sp>
      <p:sp>
        <p:nvSpPr>
          <p:cNvPr id="5" name="文本框 4"/>
          <p:cNvSpPr txBox="1">
            <a:spLocks noChangeArrowheads="1"/>
          </p:cNvSpPr>
          <p:nvPr/>
        </p:nvSpPr>
        <p:spPr bwMode="auto">
          <a:xfrm>
            <a:off x="995363" y="2574925"/>
            <a:ext cx="7153275" cy="579438"/>
          </a:xfrm>
          <a:prstGeom prst="rect">
            <a:avLst/>
          </a:prstGeom>
          <a:noFill/>
          <a:ln w="9525">
            <a:noFill/>
            <a:miter lim="800000"/>
          </a:ln>
        </p:spPr>
        <p:txBody>
          <a:bodyPr>
            <a:spAutoFit/>
          </a:bodyPr>
          <a:lstStyle/>
          <a:p>
            <a:r>
              <a:rPr lang="zh-CN" altLang="en-US" sz="3200" b="1">
                <a:solidFill>
                  <a:srgbClr val="FF0000"/>
                </a:solidFill>
              </a:rPr>
              <a:t>奥林匹克精神</a:t>
            </a:r>
            <a:r>
              <a:rPr lang="en-US" altLang="zh-CN" sz="3200" b="1">
                <a:solidFill>
                  <a:srgbClr val="FF0000"/>
                </a:solidFill>
              </a:rPr>
              <a:t>	</a:t>
            </a:r>
            <a:endParaRPr lang="en-US" altLang="zh-CN" sz="3200" b="1">
              <a:solidFill>
                <a:srgbClr val="FF0000"/>
              </a:solidFill>
            </a:endParaRPr>
          </a:p>
        </p:txBody>
      </p:sp>
      <p:sp>
        <p:nvSpPr>
          <p:cNvPr id="6" name="文本框 5"/>
          <p:cNvSpPr txBox="1">
            <a:spLocks noChangeArrowheads="1"/>
          </p:cNvSpPr>
          <p:nvPr/>
        </p:nvSpPr>
        <p:spPr bwMode="auto">
          <a:xfrm>
            <a:off x="995363" y="3870325"/>
            <a:ext cx="7153275" cy="2528888"/>
          </a:xfrm>
          <a:prstGeom prst="rect">
            <a:avLst/>
          </a:prstGeom>
          <a:noFill/>
          <a:ln w="9525">
            <a:noFill/>
            <a:miter lim="800000"/>
          </a:ln>
        </p:spPr>
        <p:txBody>
          <a:bodyPr>
            <a:spAutoFit/>
          </a:bodyPr>
          <a:lstStyle/>
          <a:p>
            <a:r>
              <a:rPr lang="zh-CN" altLang="en-US" sz="3200" b="1">
                <a:solidFill>
                  <a:srgbClr val="FF0000"/>
                </a:solidFill>
              </a:rPr>
              <a:t>第一部分（1）：回顾历史，展望前景。</a:t>
            </a:r>
            <a:endParaRPr lang="zh-CN" altLang="en-US" sz="3200" b="1">
              <a:solidFill>
                <a:srgbClr val="FF0000"/>
              </a:solidFill>
            </a:endParaRPr>
          </a:p>
          <a:p>
            <a:r>
              <a:rPr lang="zh-CN" altLang="en-US" sz="3200" b="1">
                <a:solidFill>
                  <a:srgbClr val="FF0000"/>
                </a:solidFill>
              </a:rPr>
              <a:t>第二部分（2—7）：阐述奥林匹克精神的特点及内涵。</a:t>
            </a:r>
            <a:endParaRPr lang="zh-CN" altLang="en-US" sz="3200" b="1">
              <a:solidFill>
                <a:srgbClr val="FF0000"/>
              </a:solidFill>
            </a:endParaRPr>
          </a:p>
          <a:p>
            <a:r>
              <a:rPr lang="zh-CN" altLang="en-US" sz="3200" b="1">
                <a:solidFill>
                  <a:srgbClr val="FF0000"/>
                </a:solidFill>
              </a:rPr>
              <a:t>第三部分（8—10）：赞扬做出贡献者及对未来的信心。</a:t>
            </a:r>
            <a:endParaRPr lang="zh-CN" altLang="en-US" sz="3200" b="1">
              <a:solidFill>
                <a:srgbClr val="FF0000"/>
              </a:solidFill>
            </a:endParaRPr>
          </a:p>
        </p:txBody>
      </p:sp>
      <p:sp>
        <p:nvSpPr>
          <p:cNvPr id="22533" name="文本框 6"/>
          <p:cNvSpPr txBox="1">
            <a:spLocks noChangeArrowheads="1"/>
          </p:cNvSpPr>
          <p:nvPr/>
        </p:nvSpPr>
        <p:spPr bwMode="auto">
          <a:xfrm>
            <a:off x="755650" y="3213100"/>
            <a:ext cx="5880100" cy="641350"/>
          </a:xfrm>
          <a:prstGeom prst="rect">
            <a:avLst/>
          </a:prstGeom>
          <a:noFill/>
          <a:ln w="9525">
            <a:noFill/>
            <a:miter lim="800000"/>
          </a:ln>
        </p:spPr>
        <p:txBody>
          <a:bodyPr>
            <a:spAutoFit/>
          </a:bodyPr>
          <a:lstStyle/>
          <a:p>
            <a:r>
              <a:rPr lang="en-US" altLang="zh-CN" sz="3600" b="1"/>
              <a:t>2.</a:t>
            </a:r>
            <a:r>
              <a:rPr lang="zh-CN" altLang="en-US" sz="3600" b="1"/>
              <a:t>概括分析文章的段落层次。</a:t>
            </a:r>
            <a:endParaRPr lang="zh-CN" altLang="en-US" sz="3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1"/>
          <p:cNvSpPr txBox="1">
            <a:spLocks noChangeArrowheads="1"/>
          </p:cNvSpPr>
          <p:nvPr/>
        </p:nvSpPr>
        <p:spPr bwMode="auto">
          <a:xfrm>
            <a:off x="2124075" y="692150"/>
            <a:ext cx="5483225" cy="762000"/>
          </a:xfrm>
          <a:prstGeom prst="rect">
            <a:avLst/>
          </a:prstGeom>
          <a:noFill/>
          <a:ln w="9525">
            <a:noFill/>
            <a:miter lim="800000"/>
          </a:ln>
        </p:spPr>
        <p:txBody>
          <a:bodyPr>
            <a:spAutoFit/>
          </a:bodyPr>
          <a:lstStyle/>
          <a:p>
            <a:pPr algn="ctr"/>
            <a:r>
              <a:rPr lang="zh-CN" altLang="en-US" sz="4400" b="1"/>
              <a:t>研读课文，深入理解</a:t>
            </a:r>
            <a:endParaRPr lang="zh-CN" altLang="en-US" sz="4400" b="1"/>
          </a:p>
        </p:txBody>
      </p:sp>
      <p:sp>
        <p:nvSpPr>
          <p:cNvPr id="23554" name="文本框 2"/>
          <p:cNvSpPr txBox="1">
            <a:spLocks noChangeArrowheads="1"/>
          </p:cNvSpPr>
          <p:nvPr/>
        </p:nvSpPr>
        <p:spPr bwMode="auto">
          <a:xfrm>
            <a:off x="539750" y="2349500"/>
            <a:ext cx="8353425" cy="1066800"/>
          </a:xfrm>
          <a:prstGeom prst="rect">
            <a:avLst/>
          </a:prstGeom>
          <a:noFill/>
          <a:ln w="9525">
            <a:noFill/>
            <a:miter lim="800000"/>
          </a:ln>
        </p:spPr>
        <p:txBody>
          <a:bodyPr>
            <a:spAutoFit/>
          </a:bodyPr>
          <a:lstStyle/>
          <a:p>
            <a:r>
              <a:rPr lang="zh-CN" altLang="en-US" sz="3200" b="1"/>
              <a:t>1.奥林匹克精神与一般的体育运动有什么区别？</a:t>
            </a:r>
            <a:endParaRPr lang="zh-CN" altLang="en-US" sz="3200" b="1"/>
          </a:p>
        </p:txBody>
      </p:sp>
      <p:sp>
        <p:nvSpPr>
          <p:cNvPr id="23555" name="文本框 4"/>
          <p:cNvSpPr txBox="1">
            <a:spLocks noChangeArrowheads="1"/>
          </p:cNvSpPr>
          <p:nvPr/>
        </p:nvSpPr>
        <p:spPr bwMode="auto">
          <a:xfrm>
            <a:off x="539750" y="3933825"/>
            <a:ext cx="8248650" cy="1554163"/>
          </a:xfrm>
          <a:prstGeom prst="rect">
            <a:avLst/>
          </a:prstGeom>
          <a:noFill/>
          <a:ln w="9525">
            <a:noFill/>
            <a:miter lim="800000"/>
          </a:ln>
        </p:spPr>
        <p:txBody>
          <a:bodyPr>
            <a:spAutoFit/>
          </a:bodyPr>
          <a:lstStyle/>
          <a:p>
            <a:r>
              <a:rPr lang="zh-CN" altLang="en-US" sz="3200" b="1">
                <a:solidFill>
                  <a:srgbClr val="FF0000"/>
                </a:solidFill>
              </a:rPr>
              <a:t>作者认为一般的体育运动只能给运动员心理上自得其乐的悦乐感，奥林匹克精神带给人们美感、荣誉感。</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ppt_x"/>
                                          </p:val>
                                        </p:tav>
                                        <p:tav tm="100000">
                                          <p:val>
                                            <p:strVal val="#ppt_x"/>
                                          </p:val>
                                        </p:tav>
                                      </p:tavLst>
                                    </p:anim>
                                    <p:anim calcmode="lin" valueType="num">
                                      <p:cBhvr additive="base">
                                        <p:cTn id="8"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1"/>
          <p:cNvSpPr txBox="1">
            <a:spLocks noChangeArrowheads="1"/>
          </p:cNvSpPr>
          <p:nvPr/>
        </p:nvSpPr>
        <p:spPr bwMode="auto">
          <a:xfrm>
            <a:off x="2339975" y="692150"/>
            <a:ext cx="5483225" cy="762000"/>
          </a:xfrm>
          <a:prstGeom prst="rect">
            <a:avLst/>
          </a:prstGeom>
          <a:noFill/>
          <a:ln w="9525">
            <a:noFill/>
            <a:miter lim="800000"/>
          </a:ln>
        </p:spPr>
        <p:txBody>
          <a:bodyPr>
            <a:spAutoFit/>
          </a:bodyPr>
          <a:lstStyle/>
          <a:p>
            <a:pPr algn="ctr"/>
            <a:r>
              <a:rPr lang="zh-CN" altLang="en-US" sz="4400" b="1"/>
              <a:t>研读课文，深入理解</a:t>
            </a:r>
            <a:endParaRPr lang="zh-CN" altLang="en-US" sz="4400" b="1"/>
          </a:p>
        </p:txBody>
      </p:sp>
      <p:sp>
        <p:nvSpPr>
          <p:cNvPr id="33797" name="文本框 5"/>
          <p:cNvSpPr txBox="1">
            <a:spLocks noChangeArrowheads="1"/>
          </p:cNvSpPr>
          <p:nvPr/>
        </p:nvSpPr>
        <p:spPr bwMode="auto">
          <a:xfrm>
            <a:off x="755650" y="1700213"/>
            <a:ext cx="7715250" cy="1190625"/>
          </a:xfrm>
          <a:prstGeom prst="rect">
            <a:avLst/>
          </a:prstGeom>
          <a:noFill/>
          <a:ln w="9525">
            <a:noFill/>
            <a:miter lim="800000"/>
          </a:ln>
        </p:spPr>
        <p:txBody>
          <a:bodyPr>
            <a:spAutoFit/>
          </a:bodyPr>
          <a:lstStyle/>
          <a:p>
            <a:r>
              <a:rPr lang="zh-CN" altLang="en-US" sz="3600" b="1"/>
              <a:t>2.“敲开重开奥林匹克时代钟声的原因”是什么？</a:t>
            </a:r>
            <a:endParaRPr lang="zh-CN" altLang="en-US" sz="3600" b="1"/>
          </a:p>
        </p:txBody>
      </p:sp>
      <p:sp>
        <p:nvSpPr>
          <p:cNvPr id="33798" name="文本框 6"/>
          <p:cNvSpPr txBox="1">
            <a:spLocks noChangeArrowheads="1"/>
          </p:cNvSpPr>
          <p:nvPr/>
        </p:nvSpPr>
        <p:spPr bwMode="auto">
          <a:xfrm>
            <a:off x="827088" y="3284538"/>
            <a:ext cx="8066087" cy="2528887"/>
          </a:xfrm>
          <a:prstGeom prst="rect">
            <a:avLst/>
          </a:prstGeom>
          <a:noFill/>
          <a:ln w="9525">
            <a:noFill/>
            <a:miter lim="800000"/>
          </a:ln>
        </p:spPr>
        <p:txBody>
          <a:bodyPr>
            <a:spAutoFit/>
          </a:bodyPr>
          <a:lstStyle/>
          <a:p>
            <a:r>
              <a:rPr lang="zh-CN" altLang="en-US" sz="3200" b="1">
                <a:solidFill>
                  <a:srgbClr val="FF0000"/>
                </a:solidFill>
              </a:rPr>
              <a:t>       为了改变“人们渴望进步，但又常常误入歧途。青少年往往为陈旧、复杂的教学方法，愚蠢和严厉相交替的说教以及拙劣肤浅的哲学所束缚而失去平衡”这一现状。，通过体育竞赛来教育青年。</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8"/>
                                        </p:tgtEl>
                                        <p:attrNameLst>
                                          <p:attrName>style.visibility</p:attrName>
                                        </p:attrNameLst>
                                      </p:cBhvr>
                                      <p:to>
                                        <p:strVal val="visible"/>
                                      </p:to>
                                    </p:set>
                                    <p:anim calcmode="lin" valueType="num">
                                      <p:cBhvr additive="base">
                                        <p:cTn id="7" dur="500" fill="hold"/>
                                        <p:tgtEl>
                                          <p:spTgt spid="33798"/>
                                        </p:tgtEl>
                                        <p:attrNameLst>
                                          <p:attrName>ppt_x</p:attrName>
                                        </p:attrNameLst>
                                      </p:cBhvr>
                                      <p:tavLst>
                                        <p:tav tm="0">
                                          <p:val>
                                            <p:strVal val="#ppt_x"/>
                                          </p:val>
                                        </p:tav>
                                        <p:tav tm="100000">
                                          <p:val>
                                            <p:strVal val="#ppt_x"/>
                                          </p:val>
                                        </p:tav>
                                      </p:tavLst>
                                    </p:anim>
                                    <p:anim calcmode="lin" valueType="num">
                                      <p:cBhvr additive="base">
                                        <p:cTn id="8" dur="500" fill="hold"/>
                                        <p:tgtEl>
                                          <p:spTgt spid="337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2"/>
          <p:cNvSpPr txBox="1">
            <a:spLocks noChangeArrowheads="1"/>
          </p:cNvSpPr>
          <p:nvPr/>
        </p:nvSpPr>
        <p:spPr bwMode="auto">
          <a:xfrm>
            <a:off x="323850" y="908050"/>
            <a:ext cx="8424863" cy="1190625"/>
          </a:xfrm>
          <a:prstGeom prst="rect">
            <a:avLst/>
          </a:prstGeom>
          <a:noFill/>
          <a:ln w="9525">
            <a:noFill/>
            <a:miter lim="800000"/>
          </a:ln>
        </p:spPr>
        <p:txBody>
          <a:bodyPr>
            <a:spAutoFit/>
          </a:bodyPr>
          <a:lstStyle/>
          <a:p>
            <a:r>
              <a:rPr lang="zh-CN" altLang="en-US" sz="3600" b="1"/>
              <a:t>3.顾拜旦以什么样的理念开创了奥林匹克新时代？</a:t>
            </a:r>
            <a:endParaRPr lang="zh-CN" altLang="en-US" sz="3600" b="1"/>
          </a:p>
        </p:txBody>
      </p:sp>
      <p:sp>
        <p:nvSpPr>
          <p:cNvPr id="24578" name="文本框 4"/>
          <p:cNvSpPr txBox="1">
            <a:spLocks noChangeArrowheads="1"/>
          </p:cNvSpPr>
          <p:nvPr/>
        </p:nvSpPr>
        <p:spPr bwMode="auto">
          <a:xfrm>
            <a:off x="539750" y="2276475"/>
            <a:ext cx="8353425" cy="1739900"/>
          </a:xfrm>
          <a:prstGeom prst="rect">
            <a:avLst/>
          </a:prstGeom>
          <a:noFill/>
          <a:ln w="9525">
            <a:noFill/>
            <a:miter lim="800000"/>
          </a:ln>
        </p:spPr>
        <p:txBody>
          <a:bodyPr>
            <a:spAutoFit/>
          </a:bodyPr>
          <a:lstStyle/>
          <a:p>
            <a:r>
              <a:rPr lang="zh-CN" altLang="en-US" sz="3600" b="1">
                <a:solidFill>
                  <a:srgbClr val="FF0000"/>
                </a:solidFill>
              </a:rPr>
              <a:t>把盎格鲁撒克逊人的运动功利主义同古希腊传下来的高尚、强烈的观念结合起来。</a:t>
            </a:r>
            <a:endParaRPr lang="zh-CN" altLang="en-US" sz="3600" b="1">
              <a:solidFill>
                <a:srgbClr val="FF0000"/>
              </a:solidFill>
            </a:endParaRPr>
          </a:p>
        </p:txBody>
      </p:sp>
      <p:sp>
        <p:nvSpPr>
          <p:cNvPr id="24579" name="文本框 5"/>
          <p:cNvSpPr txBox="1">
            <a:spLocks noChangeArrowheads="1"/>
          </p:cNvSpPr>
          <p:nvPr/>
        </p:nvSpPr>
        <p:spPr bwMode="auto">
          <a:xfrm>
            <a:off x="323850" y="4005263"/>
            <a:ext cx="7954963" cy="1190625"/>
          </a:xfrm>
          <a:prstGeom prst="rect">
            <a:avLst/>
          </a:prstGeom>
          <a:noFill/>
          <a:ln w="9525">
            <a:noFill/>
            <a:miter lim="800000"/>
          </a:ln>
        </p:spPr>
        <p:txBody>
          <a:bodyPr>
            <a:spAutoFit/>
          </a:bodyPr>
          <a:lstStyle/>
          <a:p>
            <a:r>
              <a:rPr lang="zh-CN" altLang="en-US" sz="3600" b="1"/>
              <a:t>4.顾拜旦倡导的奥林匹克精神的内涵是什么？</a:t>
            </a:r>
            <a:endParaRPr lang="zh-CN" altLang="en-US" sz="3600" b="1"/>
          </a:p>
        </p:txBody>
      </p:sp>
      <p:sp>
        <p:nvSpPr>
          <p:cNvPr id="24580" name="文本框 6"/>
          <p:cNvSpPr txBox="1">
            <a:spLocks noChangeArrowheads="1"/>
          </p:cNvSpPr>
          <p:nvPr/>
        </p:nvSpPr>
        <p:spPr bwMode="auto">
          <a:xfrm>
            <a:off x="468313" y="5373688"/>
            <a:ext cx="7848600" cy="1066800"/>
          </a:xfrm>
          <a:prstGeom prst="rect">
            <a:avLst/>
          </a:prstGeom>
          <a:noFill/>
          <a:ln w="9525">
            <a:noFill/>
            <a:miter lim="800000"/>
          </a:ln>
        </p:spPr>
        <p:txBody>
          <a:bodyPr>
            <a:spAutoFit/>
          </a:bodyPr>
          <a:lstStyle/>
          <a:p>
            <a:r>
              <a:rPr lang="zh-CN" altLang="en-US" sz="3200" b="1">
                <a:solidFill>
                  <a:srgbClr val="FF0000"/>
                </a:solidFill>
              </a:rPr>
              <a:t>大众参与、促进和平、促进公平、促进教育。</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80"/>
                                        </p:tgtEl>
                                        <p:attrNameLst>
                                          <p:attrName>style.visibility</p:attrName>
                                        </p:attrNameLst>
                                      </p:cBhvr>
                                      <p:to>
                                        <p:strVal val="visible"/>
                                      </p:to>
                                    </p:set>
                                    <p:anim calcmode="lin" valueType="num">
                                      <p:cBhvr additive="base">
                                        <p:cTn id="13" dur="500" fill="hold"/>
                                        <p:tgtEl>
                                          <p:spTgt spid="24580"/>
                                        </p:tgtEl>
                                        <p:attrNameLst>
                                          <p:attrName>ppt_x</p:attrName>
                                        </p:attrNameLst>
                                      </p:cBhvr>
                                      <p:tavLst>
                                        <p:tav tm="0">
                                          <p:val>
                                            <p:strVal val="#ppt_x"/>
                                          </p:val>
                                        </p:tav>
                                        <p:tav tm="100000">
                                          <p:val>
                                            <p:strVal val="#ppt_x"/>
                                          </p:val>
                                        </p:tav>
                                      </p:tavLst>
                                    </p:anim>
                                    <p:anim calcmode="lin" valueType="num">
                                      <p:cBhvr additive="base">
                                        <p:cTn id="14"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80"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优秀教案模板(课时)低版本</Template>
  <TotalTime>0</TotalTime>
  <Words>1728</Words>
  <Application>WPS 演示</Application>
  <PresentationFormat>全屏显示(4:3)</PresentationFormat>
  <Paragraphs>99</Paragraphs>
  <Slides>15</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15</vt:i4>
      </vt:variant>
    </vt:vector>
  </HeadingPairs>
  <TitlesOfParts>
    <vt:vector size="26" baseType="lpstr">
      <vt:lpstr>Arial</vt:lpstr>
      <vt:lpstr>宋体</vt:lpstr>
      <vt:lpstr>Wingdings</vt:lpstr>
      <vt:lpstr>Calibri</vt:lpstr>
      <vt:lpstr>黑体</vt:lpstr>
      <vt:lpstr>微软雅黑</vt:lpstr>
      <vt:lpstr>Century Gothic</vt:lpstr>
      <vt:lpstr>Arial Unicode MS</vt:lpstr>
      <vt:lpstr>Calibri Light</vt:lpstr>
      <vt:lpstr>MingLiU</vt:lpstr>
      <vt:lpstr>自定义设计方案</vt:lpstr>
      <vt:lpstr>  庆祝奥林匹克运动复兴25周年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 (Beijing)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散 步</dc:title>
  <dc:creator>Lenovo User</dc:creator>
  <cp:lastModifiedBy>编辑资料 李倩倩</cp:lastModifiedBy>
  <cp:revision>37</cp:revision>
  <dcterms:created xsi:type="dcterms:W3CDTF">2014-04-05T06:19:00Z</dcterms:created>
  <dcterms:modified xsi:type="dcterms:W3CDTF">2018-04-17T01:49:51Z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