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62" r:id="rId4"/>
    <p:sldId id="496" r:id="rId5"/>
    <p:sldId id="263" r:id="rId6"/>
    <p:sldId id="264" r:id="rId7"/>
    <p:sldId id="302" r:id="rId8"/>
    <p:sldId id="305" r:id="rId9"/>
    <p:sldId id="304" r:id="rId10"/>
    <p:sldId id="303" r:id="rId11"/>
    <p:sldId id="401" r:id="rId12"/>
    <p:sldId id="402" r:id="rId13"/>
    <p:sldId id="403" r:id="rId14"/>
    <p:sldId id="316" r:id="rId15"/>
    <p:sldId id="317" r:id="rId16"/>
    <p:sldId id="306" r:id="rId17"/>
    <p:sldId id="307" r:id="rId18"/>
    <p:sldId id="308" r:id="rId19"/>
    <p:sldId id="309" r:id="rId20"/>
    <p:sldId id="344" r:id="rId21"/>
    <p:sldId id="318" r:id="rId22"/>
    <p:sldId id="319" r:id="rId23"/>
    <p:sldId id="321" r:id="rId24"/>
    <p:sldId id="404" r:id="rId25"/>
    <p:sldId id="320" r:id="rId26"/>
    <p:sldId id="386" r:id="rId27"/>
    <p:sldId id="273" r:id="rId28"/>
    <p:sldId id="345" r:id="rId29"/>
    <p:sldId id="346" r:id="rId30"/>
    <p:sldId id="347" r:id="rId31"/>
    <p:sldId id="354" r:id="rId32"/>
    <p:sldId id="355" r:id="rId33"/>
    <p:sldId id="431" r:id="rId34"/>
    <p:sldId id="356" r:id="rId35"/>
    <p:sldId id="361" r:id="rId36"/>
    <p:sldId id="363" r:id="rId37"/>
    <p:sldId id="432" r:id="rId38"/>
    <p:sldId id="433" r:id="rId39"/>
    <p:sldId id="434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5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9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副标题 3074"/>
          <p:cNvSpPr>
            <a:spLocks noGrp="1"/>
          </p:cNvSpPr>
          <p:nvPr>
            <p:ph type="subTitle" idx="1"/>
          </p:nvPr>
        </p:nvSpPr>
        <p:spPr>
          <a:xfrm>
            <a:off x="1371600" y="4642485"/>
            <a:ext cx="6400800" cy="728663"/>
          </a:xfrm>
        </p:spPr>
        <p:txBody>
          <a:bodyPr anchor="t"/>
          <a:lstStyle/>
          <a:p>
            <a:pPr defTabSz="914400"/>
            <a:r>
              <a:rPr lang="zh-CN" altLang="zh-CN" sz="3200" kern="1200" baseline="0">
                <a:latin typeface="+mn-lt"/>
                <a:ea typeface="+mn-ea"/>
                <a:cs typeface="+mn-cs"/>
              </a:rPr>
              <a:t>木井中学  高二语文  张宁</a:t>
            </a:r>
          </a:p>
        </p:txBody>
      </p:sp>
      <p:sp>
        <p:nvSpPr>
          <p:cNvPr id="2" name="标题 3073"/>
          <p:cNvSpPr>
            <a:spLocks noGrp="1"/>
          </p:cNvSpPr>
          <p:nvPr/>
        </p:nvSpPr>
        <p:spPr>
          <a:xfrm>
            <a:off x="598805" y="567690"/>
            <a:ext cx="7772400" cy="3318510"/>
          </a:xfrm>
          <a:prstGeom prst="rect">
            <a:avLst/>
          </a:prstGeom>
          <a:solidFill>
            <a:schemeClr val="lt1"/>
          </a:solidFill>
          <a:ln w="28575" cmpd="dbl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55000">
                  <a:srgbClr val="E0F1F2"/>
                </a:gs>
                <a:gs pos="45000">
                  <a:schemeClr val="accent1">
                    <a:lumMod val="45000"/>
                    <a:lumOff val="55000"/>
                  </a:schemeClr>
                </a:gs>
                <a:gs pos="100000">
                  <a:srgbClr val="92D050"/>
                </a:gs>
              </a:gsLst>
              <a:lin ang="5460000" scaled="1"/>
            </a:gradFill>
            <a:prstDash val="lgDashDotDot"/>
            <a:miter lim="800000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0" i="0" u="none" kern="1200" baseline="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 fontAlgn="base">
              <a:buNone/>
            </a:pPr>
            <a:r>
              <a:rPr lang="zh-CN" altLang="zh-CN" sz="11500" strike="noStrike" kern="1200" baseline="0" noProof="1">
                <a:solidFill>
                  <a:schemeClr val="tx1">
                    <a:alpha val="58000"/>
                  </a:schemeClr>
                </a:solidFill>
                <a:latin typeface="+mj-lt"/>
                <a:ea typeface="+mj-ea"/>
                <a:cs typeface="+mj-cs"/>
              </a:rPr>
              <a:t>成语小课堂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304800" y="115888"/>
            <a:ext cx="8534400" cy="1662112"/>
          </a:xfrm>
        </p:spPr>
        <p:txBody>
          <a:bodyPr anchor="ctr"/>
          <a:lstStyle/>
          <a:p>
            <a:pPr algn="l"/>
            <a:r>
              <a:rPr lang="zh-CN" altLang="en-US" sz="6000" b="1"/>
              <a:t>不合语境 </a:t>
            </a:r>
            <a:br>
              <a:rPr lang="zh-CN" altLang="en-US" sz="6000" b="1"/>
            </a:br>
            <a:r>
              <a:rPr lang="zh-CN" altLang="en-US" sz="2800"/>
              <a:t>具体的语境有区别语义的功能。成语有一定的使用范围，命题者常常故意忽视语境，不讲范围，设置迷局。</a:t>
            </a: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3328988"/>
          </a:xfrm>
        </p:spPr>
        <p:txBody>
          <a:bodyPr anchor="t"/>
          <a:lstStyle/>
          <a:p>
            <a:r>
              <a:rPr lang="zh-CN" altLang="en-US" sz="4800"/>
              <a:t>在演讲比赛中，他滔滔不绝，但所讲内容与事先定下的主旨并不相关，显得</a:t>
            </a:r>
            <a:r>
              <a:rPr lang="zh-CN" altLang="en-US" sz="4800" u="sng"/>
              <a:t>小题大做</a:t>
            </a:r>
            <a:r>
              <a:rPr lang="zh-CN" altLang="en-US" sz="4800"/>
              <a:t>，榜上无名也就理所当然了。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/>
        </p:nvSpPr>
        <p:spPr>
          <a:xfrm>
            <a:off x="147638" y="68263"/>
            <a:ext cx="8848725" cy="2125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功能紊乱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有些成语往往有固定的搭配对象，也有其特定的使用规则，比如说有的成语不能带宾语，有的成语不能作修饰语等等。</a:t>
            </a:r>
          </a:p>
        </p:txBody>
      </p:sp>
      <p:sp>
        <p:nvSpPr>
          <p:cNvPr id="32770" name="内容占位符 2"/>
          <p:cNvSpPr>
            <a:spLocks noGrp="1"/>
          </p:cNvSpPr>
          <p:nvPr/>
        </p:nvSpPr>
        <p:spPr>
          <a:xfrm>
            <a:off x="457200" y="2336800"/>
            <a:ext cx="8229600" cy="33289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兄弟俩原来关系亲密，好得不可开交，但是自从弟弟结了婚，不知怎的，两兄弟渐渐</a:t>
            </a:r>
            <a:r>
              <a:rPr lang="zh-CN" altLang="en-US" sz="4800" u="sng">
                <a:latin typeface="Arial" panose="020B0604020202020204" pitchFamily="34" charset="0"/>
                <a:ea typeface="宋体" panose="02010600030101010101" pitchFamily="2" charset="-122"/>
              </a:rPr>
              <a:t>形同路人</a:t>
            </a: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</a:p>
        </p:txBody>
      </p:sp>
      <p:sp>
        <p:nvSpPr>
          <p:cNvPr id="32771" name="文本框 3">
            <a:hlinkClick r:id="rId2" action="ppaction://hlinksldjump"/>
          </p:cNvPr>
          <p:cNvSpPr/>
          <p:nvPr/>
        </p:nvSpPr>
        <p:spPr>
          <a:xfrm>
            <a:off x="8686800" y="6191250"/>
            <a:ext cx="411163" cy="644525"/>
          </a:xfrm>
          <a:prstGeom prst="rightArrow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457200" y="965200"/>
            <a:ext cx="8229600" cy="4959350"/>
          </a:xfrm>
        </p:spPr>
        <p:txBody>
          <a:bodyPr anchor="t"/>
          <a:lstStyle/>
          <a:p>
            <a:r>
              <a:rPr lang="zh-CN" altLang="en-US" sz="6600">
                <a:sym typeface="宋体" panose="02010600030101010101" pitchFamily="2" charset="-122"/>
              </a:rPr>
              <a:t>请指出如下成语运用是否正确：</a:t>
            </a:r>
            <a:r>
              <a:rPr lang="zh-CN" altLang="en-US" sz="4400">
                <a:sym typeface="宋体" panose="02010600030101010101" pitchFamily="2" charset="-122"/>
              </a:rPr>
              <a:t> </a:t>
            </a:r>
          </a:p>
          <a:p>
            <a:r>
              <a:rPr lang="zh-CN" altLang="en-US" sz="4400">
                <a:sym typeface="宋体" panose="02010600030101010101" pitchFamily="2" charset="-122"/>
              </a:rPr>
              <a:t>  </a:t>
            </a:r>
            <a:r>
              <a:rPr lang="zh-CN" altLang="en-US" sz="5400" b="1">
                <a:sym typeface="宋体" panose="02010600030101010101" pitchFamily="2" charset="-122"/>
              </a:rPr>
              <a:t>1.司空见惯了什么问题   </a:t>
            </a:r>
          </a:p>
          <a:p>
            <a:r>
              <a:rPr lang="zh-CN" altLang="en-US" sz="5400" b="1">
                <a:sym typeface="宋体" panose="02010600030101010101" pitchFamily="2" charset="-122"/>
              </a:rPr>
              <a:t>  2.走马观花的感受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3328988"/>
          </a:xfrm>
        </p:spPr>
        <p:txBody>
          <a:bodyPr anchor="t"/>
          <a:lstStyle/>
          <a:p>
            <a:r>
              <a:rPr lang="zh-CN" altLang="en-US" sz="4800"/>
              <a:t>近年来，在种种灾害面前，各级政府</a:t>
            </a:r>
            <a:r>
              <a:rPr lang="zh-CN" altLang="en-US" sz="4800" u="sng"/>
              <a:t>防患未然</a:t>
            </a:r>
            <a:r>
              <a:rPr lang="zh-CN" altLang="en-US" sz="4800"/>
              <a:t>，及时启动应急预案，力争把人民的生命财产损失降到最低限度。 </a:t>
            </a:r>
          </a:p>
        </p:txBody>
      </p:sp>
      <p:sp>
        <p:nvSpPr>
          <p:cNvPr id="34818" name="文本框 3">
            <a:hlinkClick r:id="rId2" action="ppaction://hlinksldjump"/>
          </p:cNvPr>
          <p:cNvSpPr txBox="1"/>
          <p:nvPr/>
        </p:nvSpPr>
        <p:spPr>
          <a:xfrm>
            <a:off x="8686800" y="6472238"/>
            <a:ext cx="411163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00025"/>
            <a:ext cx="8229600" cy="1792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重复</a:t>
            </a:r>
            <a:r>
              <a:rPr lang="zh-CN" altLang="en-US" sz="6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矛盾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不明白成语的确切含义，从而造成句子中一些词的含义与成语自身的含义重复。 句子中成语的语义和句子其他部分表达的意思产生矛盾。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457200" y="683895"/>
            <a:ext cx="8229600" cy="5483860"/>
          </a:xfrm>
        </p:spPr>
        <p:txBody>
          <a:bodyPr anchor="t"/>
          <a:lstStyle/>
          <a:p>
            <a:r>
              <a:rPr lang="zh-CN" altLang="en-US" sz="7200">
                <a:sym typeface="宋体" panose="02010600030101010101" pitchFamily="2" charset="-122"/>
              </a:rPr>
              <a:t>请大家判断下列成语的使用是否正确。</a:t>
            </a:r>
            <a:r>
              <a:rPr lang="zh-CN" altLang="en-US" sz="4800">
                <a:sym typeface="宋体" panose="02010600030101010101" pitchFamily="2" charset="-122"/>
              </a:rPr>
              <a:t>  </a:t>
            </a:r>
          </a:p>
          <a:p>
            <a:r>
              <a:rPr lang="zh-CN" altLang="en-US" sz="4800">
                <a:sym typeface="宋体" panose="02010600030101010101" pitchFamily="2" charset="-122"/>
              </a:rPr>
              <a:t> </a:t>
            </a:r>
          </a:p>
          <a:p>
            <a:r>
              <a:rPr lang="zh-CN" altLang="en-US" sz="4800">
                <a:sym typeface="宋体" panose="02010600030101010101" pitchFamily="2" charset="-122"/>
              </a:rPr>
              <a:t>初春的大学校园，篝火晚会上，大家陶醉在这</a:t>
            </a:r>
            <a:r>
              <a:rPr lang="zh-CN" altLang="en-US" sz="4800" u="sng">
                <a:sym typeface="宋体" panose="02010600030101010101" pitchFamily="2" charset="-122"/>
              </a:rPr>
              <a:t>春意阑珊</a:t>
            </a:r>
            <a:r>
              <a:rPr lang="zh-CN" altLang="en-US" sz="4800">
                <a:sym typeface="宋体" panose="02010600030101010101" pitchFamily="2" charset="-122"/>
              </a:rPr>
              <a:t>的氛围中。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62112"/>
          </a:xfrm>
        </p:spPr>
        <p:txBody>
          <a:bodyPr anchor="ctr"/>
          <a:lstStyle/>
          <a:p>
            <a:pPr algn="l"/>
            <a:r>
              <a:rPr lang="zh-CN" altLang="en-US" sz="6000" b="1"/>
              <a:t>重复矛盾</a:t>
            </a:r>
            <a:r>
              <a:rPr lang="zh-CN" altLang="en-US" sz="2800"/>
              <a:t> </a:t>
            </a:r>
            <a:br>
              <a:rPr lang="zh-CN" altLang="en-US" sz="2800"/>
            </a:br>
            <a:r>
              <a:rPr lang="zh-CN" altLang="en-US" sz="2800"/>
              <a:t>不明白成语的确切含义，从而造成句子中一些词的含义与成语自身的含义重复。 句子中成语的语义和句子其他部分表达的意思产生矛盾。</a:t>
            </a: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3735388"/>
          </a:xfrm>
        </p:spPr>
        <p:txBody>
          <a:bodyPr anchor="t"/>
          <a:lstStyle/>
          <a:p>
            <a:r>
              <a:rPr lang="zh-CN" altLang="en-US" sz="4800"/>
              <a:t>一项社会调查显示，如果丈夫的收入低于妻子，一部分男性难免会感到</a:t>
            </a:r>
            <a:r>
              <a:rPr lang="zh-CN" altLang="en-US" sz="4800" u="sng"/>
              <a:t>自惭形秽</a:t>
            </a:r>
            <a:r>
              <a:rPr lang="zh-CN" altLang="en-US" sz="4800"/>
              <a:t>，甚至无端地对自己进行心理折磨。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359410" y="781050"/>
            <a:ext cx="8399780" cy="5143500"/>
          </a:xfrm>
        </p:spPr>
        <p:txBody>
          <a:bodyPr anchor="t"/>
          <a:lstStyle/>
          <a:p>
            <a:r>
              <a:rPr lang="zh-CN" altLang="en-US" sz="8000">
                <a:sym typeface="宋体" panose="02010600030101010101" pitchFamily="2" charset="-122"/>
              </a:rPr>
              <a:t>请指出如下为什么错误： </a:t>
            </a:r>
            <a:endParaRPr lang="zh-CN" altLang="en-US" sz="5400">
              <a:sym typeface="宋体" panose="02010600030101010101" pitchFamily="2" charset="-122"/>
            </a:endParaRPr>
          </a:p>
          <a:p>
            <a:r>
              <a:rPr lang="zh-CN" altLang="en-US" sz="5400">
                <a:sym typeface="宋体" panose="02010600030101010101" pitchFamily="2" charset="-122"/>
              </a:rPr>
              <a:t>  1. 目前的当务之急 </a:t>
            </a:r>
          </a:p>
          <a:p>
            <a:r>
              <a:rPr lang="zh-CN" altLang="en-US" sz="5400">
                <a:sym typeface="宋体" panose="02010600030101010101" pitchFamily="2" charset="-122"/>
              </a:rPr>
              <a:t>  2. 津津乐道地说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62112"/>
          </a:xfrm>
        </p:spPr>
        <p:txBody>
          <a:bodyPr anchor="ctr"/>
          <a:lstStyle/>
          <a:p>
            <a:pPr algn="l"/>
            <a:r>
              <a:rPr lang="zh-CN" altLang="en-US" sz="6000" b="1"/>
              <a:t>谦敬错位</a:t>
            </a:r>
            <a:r>
              <a:rPr lang="zh-CN" altLang="en-US" sz="2800"/>
              <a:t/>
            </a:r>
            <a:br>
              <a:rPr lang="zh-CN" altLang="en-US" sz="2800"/>
            </a:br>
            <a:r>
              <a:rPr lang="zh-CN" altLang="en-US" sz="2800"/>
              <a:t>有些成语是谦辞，只能用于自己；有些成语是敬辞，只能用于别人。如果辨别不准，就会导致谦敬错位。</a:t>
            </a: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2922588"/>
          </a:xfrm>
        </p:spPr>
        <p:txBody>
          <a:bodyPr anchor="t"/>
          <a:lstStyle/>
          <a:p>
            <a:r>
              <a:rPr lang="zh-CN" altLang="en-US" sz="4800">
                <a:sym typeface="宋体" panose="02010600030101010101" pitchFamily="2" charset="-122"/>
              </a:rPr>
              <a:t>我总结自己的成功经验，最重要的一条就是做到了</a:t>
            </a:r>
            <a:r>
              <a:rPr lang="zh-CN" altLang="en-US" sz="4800" u="sng">
                <a:sym typeface="宋体" panose="02010600030101010101" pitchFamily="2" charset="-122"/>
              </a:rPr>
              <a:t>虚怀若谷</a:t>
            </a:r>
            <a:r>
              <a:rPr lang="zh-CN" altLang="en-US" sz="4800">
                <a:sym typeface="宋体" panose="02010600030101010101" pitchFamily="2" charset="-122"/>
              </a:rPr>
              <a:t>。</a:t>
            </a:r>
            <a:r>
              <a:rPr lang="zh-CN" altLang="en-US" sz="4800"/>
              <a:t> </a:t>
            </a:r>
          </a:p>
        </p:txBody>
      </p:sp>
      <p:sp>
        <p:nvSpPr>
          <p:cNvPr id="38915" name="文本框 3">
            <a:hlinkClick r:id="rId2" action="ppaction://hlinksldjump"/>
          </p:cNvPr>
          <p:cNvSpPr/>
          <p:nvPr/>
        </p:nvSpPr>
        <p:spPr>
          <a:xfrm>
            <a:off x="8686800" y="6105525"/>
            <a:ext cx="411163" cy="735013"/>
          </a:xfrm>
          <a:prstGeom prst="rightArrow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200660" y="452120"/>
            <a:ext cx="8229600" cy="5412105"/>
          </a:xfrm>
        </p:spPr>
        <p:txBody>
          <a:bodyPr anchor="t"/>
          <a:lstStyle/>
          <a:p>
            <a:r>
              <a:rPr lang="zh-CN" altLang="en-US" sz="7200">
                <a:sym typeface="宋体" panose="02010600030101010101" pitchFamily="2" charset="-122"/>
              </a:rPr>
              <a:t>请指出下列成语使用是否正确。</a:t>
            </a:r>
            <a:r>
              <a:rPr lang="zh-CN" altLang="en-US" sz="4800">
                <a:sym typeface="宋体" panose="02010600030101010101" pitchFamily="2" charset="-122"/>
              </a:rPr>
              <a:t> </a:t>
            </a:r>
          </a:p>
          <a:p>
            <a:r>
              <a:rPr lang="zh-CN" altLang="en-US" sz="4800">
                <a:sym typeface="宋体" panose="02010600030101010101" pitchFamily="2" charset="-122"/>
              </a:rPr>
              <a:t>您刚刚乔迁新居，房间宽敞明亮，只是摆设略嫌单调，建议您挂幅油画，一定会使居室</a:t>
            </a:r>
            <a:r>
              <a:rPr lang="zh-CN" altLang="en-US" sz="4800" u="sng">
                <a:sym typeface="宋体" panose="02010600030101010101" pitchFamily="2" charset="-122"/>
              </a:rPr>
              <a:t>蓬荜生辉</a:t>
            </a:r>
            <a:r>
              <a:rPr lang="zh-CN" altLang="en-US" sz="4800">
                <a:sym typeface="宋体" panose="02010600030101010101" pitchFamily="2" charset="-122"/>
              </a:rPr>
              <a:t>。                  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274951"/>
            <a:ext cx="8851265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zh-CN" sz="6000" strike="noStrike" noProof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情境运用正误式错误角度</a:t>
            </a: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zh-CN" altLang="en-US"/>
              <a:t>（一）望文生义</a:t>
            </a:r>
          </a:p>
          <a:p>
            <a:r>
              <a:rPr lang="zh-CN" altLang="en-US"/>
              <a:t>（二）</a:t>
            </a:r>
            <a:r>
              <a:rPr lang="zh-CN" altLang="en-US">
                <a:sym typeface="+mn-ea"/>
              </a:rPr>
              <a:t>褒贬</a:t>
            </a:r>
            <a:r>
              <a:rPr lang="zh-CN" altLang="en-US"/>
              <a:t>误用</a:t>
            </a:r>
          </a:p>
          <a:p>
            <a:r>
              <a:rPr lang="zh-CN" altLang="en-US"/>
              <a:t>（三）用错对象</a:t>
            </a:r>
          </a:p>
          <a:p>
            <a:r>
              <a:rPr lang="zh-CN" altLang="en-US"/>
              <a:t>（四）谦敬错位</a:t>
            </a:r>
          </a:p>
          <a:p>
            <a:r>
              <a:rPr lang="zh-CN" altLang="en-US"/>
              <a:t>（五）重复矛盾</a:t>
            </a:r>
          </a:p>
          <a:p>
            <a:r>
              <a:rPr lang="zh-CN" altLang="en-US"/>
              <a:t>（六）功能紊乱（搭配不当）</a:t>
            </a:r>
          </a:p>
          <a:p>
            <a:r>
              <a:rPr lang="zh-CN" altLang="en-US"/>
              <a:t>（七）不合语境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457200" y="330200"/>
            <a:ext cx="8229600" cy="6197600"/>
          </a:xfrm>
        </p:spPr>
        <p:txBody>
          <a:bodyPr anchor="ctr"/>
          <a:lstStyle/>
          <a:p>
            <a:r>
              <a:rPr lang="zh-CN" altLang="en-US" sz="13800" b="1" dirty="0"/>
              <a:t>成语入句</a:t>
            </a:r>
            <a:r>
              <a:rPr lang="zh-CN" altLang="en-US" sz="9600" b="1" dirty="0"/>
              <a:t/>
            </a:r>
            <a:br>
              <a:rPr lang="zh-CN" altLang="en-US" sz="9600" b="1" dirty="0"/>
            </a:br>
            <a:r>
              <a:rPr lang="zh-CN" altLang="en-US" sz="7200" b="1" dirty="0"/>
              <a:t>情境运用正</a:t>
            </a:r>
            <a:r>
              <a:rPr lang="zh-CN" altLang="en-US" sz="7200" b="1" dirty="0">
                <a:sym typeface="宋体" panose="02010600030101010101" pitchFamily="2" charset="-122"/>
              </a:rPr>
              <a:t>误式</a:t>
            </a:r>
            <a:br>
              <a:rPr lang="zh-CN" altLang="en-US" sz="7200" b="1" dirty="0">
                <a:sym typeface="宋体" panose="02010600030101010101" pitchFamily="2" charset="-122"/>
              </a:rPr>
            </a:br>
            <a:r>
              <a:rPr lang="zh-CN" altLang="en-US" sz="7200" b="1" dirty="0">
                <a:sym typeface="宋体" panose="02010600030101010101" pitchFamily="2" charset="-122"/>
              </a:rPr>
              <a:t>角度复习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框 1"/>
          <p:cNvSpPr txBox="1"/>
          <p:nvPr/>
        </p:nvSpPr>
        <p:spPr>
          <a:xfrm>
            <a:off x="239395" y="1028700"/>
            <a:ext cx="86645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13800" b="1">
                <a:latin typeface="Arial" panose="020B0604020202020204" pitchFamily="34" charset="0"/>
                <a:ea typeface="宋体" panose="02010600030101010101" pitchFamily="2" charset="-122"/>
              </a:rPr>
              <a:t>成语入题</a:t>
            </a:r>
          </a:p>
          <a:p>
            <a:pPr algn="ctr"/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情境运用正误式</a:t>
            </a:r>
          </a:p>
          <a:p>
            <a:pPr algn="ctr"/>
            <a:r>
              <a:rPr lang="zh-CN" altLang="en-US" sz="6600" b="1">
                <a:latin typeface="Arial" panose="020B0604020202020204" pitchFamily="34" charset="0"/>
                <a:ea typeface="宋体" panose="02010600030101010101" pitchFamily="2" charset="-122"/>
              </a:rPr>
              <a:t>答题步骤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84475" cy="1143000"/>
          </a:xfrm>
        </p:spPr>
        <p:txBody>
          <a:bodyPr anchor="ctr"/>
          <a:lstStyle/>
          <a:p>
            <a:r>
              <a:rPr lang="zh-CN" altLang="en-US" sz="5400" b="1"/>
              <a:t>第一步</a:t>
            </a:r>
          </a:p>
        </p:txBody>
      </p:sp>
      <p:sp>
        <p:nvSpPr>
          <p:cNvPr id="43010" name="文本框 1"/>
          <p:cNvSpPr txBox="1"/>
          <p:nvPr/>
        </p:nvSpPr>
        <p:spPr>
          <a:xfrm>
            <a:off x="3241675" y="661988"/>
            <a:ext cx="59150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通读句子知大义，确定表达倾向</a:t>
            </a:r>
          </a:p>
        </p:txBody>
      </p:sp>
      <p:sp>
        <p:nvSpPr>
          <p:cNvPr id="43011" name="标题 1"/>
          <p:cNvSpPr>
            <a:spLocks noGrp="1"/>
          </p:cNvSpPr>
          <p:nvPr/>
        </p:nvSpPr>
        <p:spPr>
          <a:xfrm>
            <a:off x="558800" y="2857500"/>
            <a:ext cx="27844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第二步</a:t>
            </a:r>
          </a:p>
        </p:txBody>
      </p:sp>
      <p:sp>
        <p:nvSpPr>
          <p:cNvPr id="43012" name="文本框 3"/>
          <p:cNvSpPr txBox="1"/>
          <p:nvPr/>
        </p:nvSpPr>
        <p:spPr>
          <a:xfrm>
            <a:off x="3343275" y="3168650"/>
            <a:ext cx="56689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双重分析知特点，联系语境巧判断</a:t>
            </a:r>
          </a:p>
        </p:txBody>
      </p:sp>
      <p:sp>
        <p:nvSpPr>
          <p:cNvPr id="5" name="下箭头 4">
            <a:hlinkClick r:id="rId2" action="ppaction://hlinksldjump"/>
          </p:cNvPr>
          <p:cNvSpPr/>
          <p:nvPr/>
        </p:nvSpPr>
        <p:spPr>
          <a:xfrm>
            <a:off x="1476375" y="1268413"/>
            <a:ext cx="790575" cy="158908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4" name="文本框 5"/>
          <p:cNvSpPr txBox="1"/>
          <p:nvPr/>
        </p:nvSpPr>
        <p:spPr>
          <a:xfrm>
            <a:off x="3509963" y="1501775"/>
            <a:ext cx="4735512" cy="156845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弄清句子要表达的意思是什么（谁，什么事，是褒是贬，要突出什么，等）</a:t>
            </a:r>
          </a:p>
        </p:txBody>
      </p:sp>
      <p:sp>
        <p:nvSpPr>
          <p:cNvPr id="43015" name="文本框 6"/>
          <p:cNvSpPr txBox="1"/>
          <p:nvPr/>
        </p:nvSpPr>
        <p:spPr>
          <a:xfrm>
            <a:off x="892175" y="4462463"/>
            <a:ext cx="51292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（一）从成语的意义入手分析</a:t>
            </a:r>
          </a:p>
        </p:txBody>
      </p:sp>
      <p:sp>
        <p:nvSpPr>
          <p:cNvPr id="43016" name="文本框 7"/>
          <p:cNvSpPr txBox="1"/>
          <p:nvPr/>
        </p:nvSpPr>
        <p:spPr>
          <a:xfrm>
            <a:off x="892175" y="5334000"/>
            <a:ext cx="51292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（二）从语法的角度入手分析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6"/>
          <p:cNvSpPr txBox="1"/>
          <p:nvPr/>
        </p:nvSpPr>
        <p:spPr>
          <a:xfrm>
            <a:off x="501650" y="204788"/>
            <a:ext cx="813911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（一）从成语的意义入手分析</a:t>
            </a:r>
          </a:p>
        </p:txBody>
      </p:sp>
      <p:sp>
        <p:nvSpPr>
          <p:cNvPr id="44034" name="文本框 9"/>
          <p:cNvSpPr txBox="1"/>
          <p:nvPr/>
        </p:nvSpPr>
        <p:spPr>
          <a:xfrm>
            <a:off x="1116013" y="1162050"/>
            <a:ext cx="7300912" cy="2182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一要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全面理解不能只看字面意思而望文生义，也不能忽略多义成语的非常用义而顾此失彼；</a:t>
            </a:r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二要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看使用对象和范围，不能张冠李戴和谦敬错位；</a:t>
            </a:r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三要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看感情色彩，不能褒贬失当。</a:t>
            </a:r>
          </a:p>
        </p:txBody>
      </p:sp>
      <p:sp>
        <p:nvSpPr>
          <p:cNvPr id="44035" name="文本框 7"/>
          <p:cNvSpPr txBox="1"/>
          <p:nvPr/>
        </p:nvSpPr>
        <p:spPr>
          <a:xfrm>
            <a:off x="704850" y="3660775"/>
            <a:ext cx="75057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（二）从语法的角度入手分析</a:t>
            </a:r>
          </a:p>
        </p:txBody>
      </p:sp>
      <p:sp>
        <p:nvSpPr>
          <p:cNvPr id="44036" name="文本框 10"/>
          <p:cNvSpPr txBox="1"/>
          <p:nvPr/>
        </p:nvSpPr>
        <p:spPr>
          <a:xfrm>
            <a:off x="1223963" y="4740275"/>
            <a:ext cx="7085012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分析语句的结构，</a:t>
            </a:r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一看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成语是否可以做句中的当前成分，</a:t>
            </a:r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二看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成语是否与其他成分搭配，</a:t>
            </a:r>
            <a:r>
              <a:rPr lang="zh-CN" altLang="en-US" sz="3600" i="1">
                <a:latin typeface="Arial" panose="020B0604020202020204" pitchFamily="34" charset="0"/>
                <a:ea typeface="宋体" panose="02010600030101010101" pitchFamily="2" charset="-122"/>
              </a:rPr>
              <a:t>三看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成语是否与前后字词意思重复。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84475" cy="1143000"/>
          </a:xfrm>
        </p:spPr>
        <p:txBody>
          <a:bodyPr anchor="ctr"/>
          <a:lstStyle/>
          <a:p>
            <a:r>
              <a:rPr lang="zh-CN" altLang="en-US" sz="5400" b="1"/>
              <a:t>第一步</a:t>
            </a:r>
          </a:p>
        </p:txBody>
      </p:sp>
      <p:sp>
        <p:nvSpPr>
          <p:cNvPr id="45058" name="文本框 1"/>
          <p:cNvSpPr txBox="1"/>
          <p:nvPr/>
        </p:nvSpPr>
        <p:spPr>
          <a:xfrm>
            <a:off x="3241675" y="661988"/>
            <a:ext cx="59150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通读句子知大义，确定表达倾向</a:t>
            </a:r>
          </a:p>
        </p:txBody>
      </p:sp>
      <p:sp>
        <p:nvSpPr>
          <p:cNvPr id="45059" name="标题 1"/>
          <p:cNvSpPr>
            <a:spLocks noGrp="1"/>
          </p:cNvSpPr>
          <p:nvPr/>
        </p:nvSpPr>
        <p:spPr>
          <a:xfrm>
            <a:off x="558800" y="2857500"/>
            <a:ext cx="27844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第二步</a:t>
            </a:r>
          </a:p>
        </p:txBody>
      </p:sp>
      <p:sp>
        <p:nvSpPr>
          <p:cNvPr id="45060" name="文本框 3"/>
          <p:cNvSpPr txBox="1"/>
          <p:nvPr/>
        </p:nvSpPr>
        <p:spPr>
          <a:xfrm>
            <a:off x="3343275" y="3168650"/>
            <a:ext cx="56689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双重分析知特点，联系语境巧判断</a:t>
            </a:r>
          </a:p>
        </p:txBody>
      </p:sp>
      <p:sp>
        <p:nvSpPr>
          <p:cNvPr id="5" name="下箭头 4">
            <a:hlinkClick r:id="rId2" action="ppaction://hlinksldjump"/>
          </p:cNvPr>
          <p:cNvSpPr/>
          <p:nvPr/>
        </p:nvSpPr>
        <p:spPr>
          <a:xfrm>
            <a:off x="1476375" y="1268413"/>
            <a:ext cx="790575" cy="158908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5062" name="文本框 5"/>
          <p:cNvSpPr txBox="1"/>
          <p:nvPr/>
        </p:nvSpPr>
        <p:spPr>
          <a:xfrm>
            <a:off x="3509963" y="1501775"/>
            <a:ext cx="4735512" cy="156845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弄清句子要表达的意思是什么（谁，什么事，是褒是贬，要突出什么，等）</a:t>
            </a:r>
          </a:p>
        </p:txBody>
      </p:sp>
      <p:sp>
        <p:nvSpPr>
          <p:cNvPr id="45063" name="文本框 6"/>
          <p:cNvSpPr txBox="1"/>
          <p:nvPr/>
        </p:nvSpPr>
        <p:spPr>
          <a:xfrm>
            <a:off x="892175" y="4462463"/>
            <a:ext cx="51292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（一）从成语的意义入手分析</a:t>
            </a:r>
          </a:p>
        </p:txBody>
      </p:sp>
      <p:sp>
        <p:nvSpPr>
          <p:cNvPr id="45064" name="文本框 7"/>
          <p:cNvSpPr txBox="1"/>
          <p:nvPr/>
        </p:nvSpPr>
        <p:spPr>
          <a:xfrm>
            <a:off x="892175" y="5334000"/>
            <a:ext cx="51292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（二）从语法的角度入手分析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1217613" y="274638"/>
            <a:ext cx="7469187" cy="1143000"/>
          </a:xfrm>
        </p:spPr>
        <p:txBody>
          <a:bodyPr anchor="ctr"/>
          <a:lstStyle/>
          <a:p>
            <a:pPr algn="l"/>
            <a:r>
              <a:rPr lang="zh-CN" altLang="en-US" sz="3600"/>
              <a:t>下列各句中加点成语的使用，全部不正确的一项是（   ）</a:t>
            </a:r>
          </a:p>
        </p:txBody>
      </p:sp>
      <p:sp>
        <p:nvSpPr>
          <p:cNvPr id="4" name="矩形 3"/>
          <p:cNvSpPr/>
          <p:nvPr/>
        </p:nvSpPr>
        <p:spPr>
          <a:xfrm>
            <a:off x="117475" y="219075"/>
            <a:ext cx="1101090" cy="119887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7200" b="1" strike="noStrike" noProof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2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例</a:t>
            </a:r>
            <a:endParaRPr lang="zh-CN" altLang="en-US" sz="7200" b="1" strike="noStrike" noProof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2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  <p:sp>
        <p:nvSpPr>
          <p:cNvPr id="46083" name="内容占位符 2"/>
          <p:cNvSpPr>
            <a:spLocks noGrp="1"/>
          </p:cNvSpPr>
          <p:nvPr/>
        </p:nvSpPr>
        <p:spPr>
          <a:xfrm>
            <a:off x="457200" y="1417638"/>
            <a:ext cx="8229600" cy="51482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2000" b="1">
                <a:latin typeface="Calibri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这次休止工程前后历时十载，六更篇目，四易其稿，众手共襄。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玉成其事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，凝聚了社会各方人士的心血和关爱，渗透着编辑人员的艰辛和智慧。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2000" b="1">
                <a:latin typeface="Calibri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眼下，报刊发行大战硝烟渐起，有些报纸为了招徕读者而故意编造一些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</a:rPr>
              <a:t>骇人听闻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的消息，其结果却往往弄巧成拙。 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2000" b="1">
                <a:latin typeface="Calibri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邪教往往具有伪装性和隐蔽性，依靠一套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</a:rPr>
              <a:t>冠冕堂皇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的说辞和种种神秘力量的渲染，实施危害社会的行为。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船儿随波逐流，江面上时而惊涛骇浪，时而豁然开朗。当清凉的水花，出其不意地扑面而来，清凉舒爽的感觉，令人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</a:rPr>
              <a:t>呼之欲出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林黛玉嗤的一声笑了，揉着眼睛，一面笑道：“一般也唬的这个调儿，还只管胡说。呸，原来是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</a:rPr>
              <a:t>苗而不秀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，是个银样镴枪头。”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⑥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高考，是我们人生中的一个转折点。在有一个多月就进考场了，我们要做好充分的准备，避免届时</a:t>
            </a:r>
            <a:r>
              <a:rPr lang="zh-CN" altLang="en-US" sz="2000" b="1" u="sng">
                <a:latin typeface="Arial" panose="020B0604020202020204" pitchFamily="34" charset="0"/>
                <a:ea typeface="宋体" panose="02010600030101010101" pitchFamily="2" charset="-122"/>
              </a:rPr>
              <a:t>心有余悸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A．①②③          B．①③⑤    C．②④⑥      D．④⑤⑥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CCC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17930" y="828675"/>
            <a:ext cx="7468870" cy="52006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 fontAlgn="base"/>
            <a:r>
              <a:rPr lang="zh-CN" altLang="en-US" sz="16600" b="1" strike="noStrike" noProof="1">
                <a:solidFill>
                  <a:schemeClr val="tx2"/>
                </a:solid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技   法</a:t>
            </a:r>
            <a:endParaRPr lang="zh-CN" altLang="en-US" sz="16600" b="1" strike="noStrike" noProof="1">
              <a:solidFill>
                <a:schemeClr val="tx2"/>
              </a:solid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  <a:p>
            <a:pPr algn="ctr" fontAlgn="base"/>
            <a:r>
              <a:rPr lang="zh-CN" altLang="en-US" sz="16600" b="1" strike="noStrike" noProof="1">
                <a:solidFill>
                  <a:schemeClr val="tx2"/>
                </a:solid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演示</a:t>
            </a:r>
            <a:endParaRPr lang="zh-CN" altLang="en-US" sz="16600" b="1" strike="noStrike" noProof="1">
              <a:solidFill>
                <a:schemeClr val="tx2"/>
              </a:solid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en-US" b="1" strike="noStrike" noProof="1">
                <a:latin typeface="Calibri" charset="0"/>
                <a:sym typeface="宋体" panose="02010600030101010101" pitchFamily="2" charset="-122"/>
              </a:rPr>
              <a:t>①</a:t>
            </a:r>
            <a:r>
              <a:rPr lang="zh-CN" altLang="en-US" b="1" strike="noStrike" noProof="1">
                <a:sym typeface="宋体" panose="02010600030101010101" pitchFamily="2" charset="-122"/>
              </a:rPr>
              <a:t>这次休止工程前后历时十载，六更篇目，四易其稿，众手共襄。</a:t>
            </a:r>
            <a:r>
              <a:rPr lang="zh-CN" altLang="en-US" b="1" u="sng" strike="noStrike" noProof="1">
                <a:sym typeface="宋体" panose="02010600030101010101" pitchFamily="2" charset="-122"/>
              </a:rPr>
              <a:t>玉成其事</a:t>
            </a:r>
            <a:r>
              <a:rPr lang="zh-CN" altLang="en-US" b="1" strike="noStrike" noProof="1">
                <a:sym typeface="宋体" panose="02010600030101010101" pitchFamily="2" charset="-122"/>
              </a:rPr>
              <a:t>，凝聚了社会各方人士的心血和关爱，渗透着编辑人员的艰辛和智慧。</a:t>
            </a: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/>
              <a:t>社会各方人士和编修人员共同努力，成全了修志工程这件好事。（第一步）</a:t>
            </a:r>
          </a:p>
          <a:p>
            <a:pPr fontAlgn="base"/>
            <a:r>
              <a:rPr lang="zh-CN" altLang="en-US" u="sng" strike="noStrike" noProof="1"/>
              <a:t>玉成其事</a:t>
            </a:r>
            <a:r>
              <a:rPr lang="zh-CN" altLang="en-US" strike="noStrike" noProof="1"/>
              <a:t>     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成全某件好事。多用于男婚女嫁，也可用于其他好事。</a:t>
            </a:r>
            <a:r>
              <a:rPr lang="zh-CN" altLang="en-US" strike="noStrike" noProof="1"/>
              <a:t>       </a:t>
            </a:r>
            <a:r>
              <a:rPr lang="zh-CN" altLang="en-US" strike="noStrike" noProof="1">
                <a:solidFill>
                  <a:srgbClr val="C00000"/>
                </a:solidFill>
              </a:rPr>
              <a:t>第二个意义合乎语境，充当句子成分陈述修志情况恰当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</a:p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en-US" b="1" strike="noStrike" noProof="1">
                <a:latin typeface="Calibri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眼下，报刊发行大战硝烟渐起，有些报纸为了招徕读者而故意编造一些</a:t>
            </a:r>
            <a:r>
              <a:rPr lang="zh-CN" altLang="en-US" b="1" u="sng" strike="noStrike" noProof="1">
                <a:sym typeface="+mn-ea"/>
              </a:rPr>
              <a:t>骇人听闻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的消息，其结果却往往弄巧成拙。</a:t>
            </a:r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>
                <a:sym typeface="+mn-ea"/>
              </a:rPr>
              <a:t>有些报纸，故意编造让人害怕的消息。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（第一步）</a:t>
            </a:r>
          </a:p>
          <a:p>
            <a:pPr fontAlgn="base"/>
            <a:r>
              <a:rPr lang="zh-CN" altLang="en-US" u="sng" strike="noStrike" noProof="1"/>
              <a:t>骇人听闻</a:t>
            </a:r>
            <a:r>
              <a:rPr lang="zh-CN" altLang="en-US" strike="noStrike" noProof="1"/>
              <a:t>  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使人听了非常吃惊（多指社会上发生的坏事）</a:t>
            </a:r>
            <a:r>
              <a:rPr lang="zh-CN" altLang="en-US" strike="noStrike" noProof="1"/>
              <a:t>    </a:t>
            </a:r>
            <a:r>
              <a:rPr lang="zh-CN" altLang="en-US" strike="noStrike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不合乎“让人害怕”的语境，修饰中心词“消息”不当，可改为（耸人听闻）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</a:p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en-US" b="1" strike="noStrike" noProof="1">
                <a:latin typeface="Calibri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邪教往往具有伪装性和隐蔽性，依靠一套</a:t>
            </a:r>
            <a:r>
              <a:rPr lang="zh-CN" altLang="en-US" b="1" u="sng" strike="noStrike" noProof="1">
                <a:sym typeface="+mn-ea"/>
              </a:rPr>
              <a:t>冠冕堂皇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的说辞和种种神秘力量的渲染，实施危害社会的行为。</a:t>
            </a:r>
            <a:endParaRPr lang="zh-CN" altLang="en-US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>
                <a:sym typeface="+mn-ea"/>
              </a:rPr>
              <a:t>邪教依靠一套表面上庄严或正大的说辞等来危害社会。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（第一步）</a:t>
            </a:r>
          </a:p>
          <a:p>
            <a:pPr fontAlgn="base"/>
            <a:r>
              <a:rPr lang="zh-CN" altLang="en-US" u="sng" strike="noStrike" noProof="1"/>
              <a:t>冠冕堂皇</a:t>
            </a:r>
            <a:r>
              <a:rPr lang="zh-CN" altLang="en-US" strike="noStrike" noProof="1"/>
              <a:t>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形容表面上庄严或正大的样子。</a:t>
            </a:r>
            <a:r>
              <a:rPr lang="zh-CN" altLang="en-US" strike="noStrike" noProof="1"/>
              <a:t>   </a:t>
            </a:r>
            <a:r>
              <a:rPr lang="zh-CN" altLang="en-US" strike="noStrike" noProof="1">
                <a:solidFill>
                  <a:srgbClr val="C00000"/>
                </a:solidFill>
              </a:rPr>
              <a:t>意义和乎语境，修饰中心词“说辞”恰当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  <a:endParaRPr lang="zh-CN" altLang="en-US" strike="noStrike" noProof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zh-CN" b="1" strike="noStrike" noProof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船儿随波逐流，江面上时而惊涛骇浪，时而豁然开朗。当清凉的水花，出其不意地扑面而来，清凉舒爽的感觉，令人</a:t>
            </a:r>
            <a:r>
              <a:rPr lang="zh-CN" altLang="en-US" b="1" u="sng" strike="noStrike" noProof="1">
                <a:sym typeface="+mn-ea"/>
              </a:rPr>
              <a:t>呼之欲出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>
                <a:sym typeface="+mn-ea"/>
              </a:rPr>
              <a:t>美好的景物让人感到生动美好。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（第一步）</a:t>
            </a:r>
          </a:p>
          <a:p>
            <a:pPr fontAlgn="base"/>
            <a:r>
              <a:rPr lang="zh-CN" altLang="en-US" u="sng" strike="noStrike" noProof="1"/>
              <a:t>呼之欲出</a:t>
            </a:r>
            <a:r>
              <a:rPr lang="zh-CN" altLang="en-US" strike="noStrike" noProof="1"/>
              <a:t>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形容人像等画得逼真，似乎叫他一声他就会从画里走出来。泛指文学作品中人物的描写十分生动</a:t>
            </a:r>
            <a:r>
              <a:rPr lang="zh-CN" altLang="en-US" strike="noStrike" noProof="1"/>
              <a:t>     </a:t>
            </a:r>
            <a:r>
              <a:rPr lang="zh-CN" altLang="en-US" strike="noStrike" noProof="1">
                <a:solidFill>
                  <a:srgbClr val="C00000"/>
                </a:solidFill>
              </a:rPr>
              <a:t>此处使用望文生义，不合语境。不合乎“生动美好”的语境，充当陈述性的成分不恰当。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  <a:endParaRPr lang="zh-CN" altLang="en-US" strike="noStrike" noProof="1">
              <a:solidFill>
                <a:srgbClr val="C00000"/>
              </a:solidFill>
            </a:endParaRPr>
          </a:p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6580" y="151765"/>
            <a:ext cx="745490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从南北向中间回缩，先南后北</a:t>
            </a:r>
          </a:p>
          <a:p>
            <a:pPr algn="ctr"/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小心驶得万年船</a:t>
            </a:r>
          </a:p>
          <a:p>
            <a:pPr algn="ctr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才可早日归平凡</a:t>
            </a:r>
          </a:p>
          <a:p>
            <a:pPr algn="ctr"/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静心、用心、细心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zh-CN" b="1" strike="noStrike" noProof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⑤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林黛玉嗤的一声笑了，揉着眼睛，一面笑道：“一般也唬的这个调儿，还只管胡说。呸，原来是</a:t>
            </a:r>
            <a:r>
              <a:rPr lang="zh-CN" altLang="en-US" b="1" u="sng" strike="noStrike" noProof="1">
                <a:sym typeface="+mn-ea"/>
              </a:rPr>
              <a:t>苗而不秀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，是个银样镴枪头。”</a:t>
            </a:r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>
                <a:sym typeface="+mn-ea"/>
              </a:rPr>
              <a:t>林黛玉说宝玉是一个虚有其表的人。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（第一步）</a:t>
            </a:r>
          </a:p>
          <a:p>
            <a:pPr fontAlgn="base"/>
            <a:r>
              <a:rPr lang="zh-CN" altLang="en-US" u="sng" strike="noStrike" noProof="1"/>
              <a:t>苗儿不秀</a:t>
            </a:r>
            <a:r>
              <a:rPr lang="zh-CN" altLang="en-US" strike="noStrike" noProof="1"/>
              <a:t>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比喻人资质虽好，但是没有成就；也比喻虚有其表</a:t>
            </a:r>
            <a:r>
              <a:rPr lang="zh-CN" altLang="en-US" strike="noStrike" noProof="1"/>
              <a:t>    </a:t>
            </a:r>
            <a:r>
              <a:rPr lang="zh-CN" altLang="en-US" strike="noStrike" noProof="1">
                <a:solidFill>
                  <a:srgbClr val="C00000"/>
                </a:solidFill>
              </a:rPr>
              <a:t>第二个意义，符合“黛玉调侃宝玉徒有其表”这一语境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  <a:endParaRPr lang="zh-CN" altLang="en-US" strike="noStrike" noProof="1">
              <a:solidFill>
                <a:srgbClr val="C00000"/>
              </a:solidFill>
            </a:endParaRPr>
          </a:p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内容占位符 2"/>
          <p:cNvSpPr>
            <a:spLocks noGrp="1"/>
          </p:cNvSpPr>
          <p:nvPr>
            <p:ph idx="1"/>
          </p:nvPr>
        </p:nvSpPr>
        <p:spPr>
          <a:xfrm>
            <a:off x="457200" y="390525"/>
            <a:ext cx="8229600" cy="5899150"/>
          </a:xfrm>
        </p:spPr>
        <p:txBody>
          <a:bodyPr anchor="t"/>
          <a:lstStyle/>
          <a:p>
            <a:pPr fontAlgn="base"/>
            <a:r>
              <a:rPr lang="zh-CN" altLang="zh-CN" b="1" strike="noStrike" noProof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⑥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高考，是我们人生中的一个转折点。在有一个多月就进考场了，我们要做好充分的准备，避免届时</a:t>
            </a:r>
            <a:r>
              <a:rPr lang="zh-CN" altLang="en-US" b="1" u="sng" strike="noStrike" noProof="1">
                <a:sym typeface="+mn-ea"/>
              </a:rPr>
              <a:t>心有余悸</a:t>
            </a:r>
            <a:r>
              <a:rPr lang="zh-CN" altLang="en-US" b="1" strike="noStrike" noProof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endParaRPr lang="zh-CN" altLang="en-US" b="1" strike="noStrike" noProof="1">
              <a:sym typeface="宋体" panose="02010600030101010101" pitchFamily="2" charset="-122"/>
            </a:endParaRPr>
          </a:p>
          <a:p>
            <a:pPr fontAlgn="base"/>
            <a:r>
              <a:rPr lang="zh-CN" altLang="en-US" strike="noStrike" noProof="1">
                <a:sym typeface="+mn-ea"/>
              </a:rPr>
              <a:t>我们要做好充分的准备，避免考场上紧张害怕。</a:t>
            </a:r>
            <a:r>
              <a:rPr lang="zh-CN" altLang="en-US" strike="noStrike" noProof="1">
                <a:sym typeface="宋体" panose="02010600030101010101" pitchFamily="2" charset="-122"/>
              </a:rPr>
              <a:t>（第一步）</a:t>
            </a:r>
          </a:p>
          <a:p>
            <a:pPr fontAlgn="base"/>
            <a:r>
              <a:rPr lang="zh-CN" altLang="en-US" u="sng" strike="noStrike" noProof="1"/>
              <a:t>心有余悸</a:t>
            </a:r>
            <a:r>
              <a:rPr lang="zh-CN" altLang="en-US" strike="noStrike" noProof="1"/>
              <a:t>   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危险的事情虽然过去啦。回想起来还感到害怕</a:t>
            </a:r>
            <a:r>
              <a:rPr lang="zh-CN" altLang="en-US" strike="noStrike" noProof="1"/>
              <a:t>   </a:t>
            </a:r>
            <a:r>
              <a:rPr lang="zh-CN" altLang="en-US" strike="noStrike" noProof="1">
                <a:solidFill>
                  <a:srgbClr val="C00000"/>
                </a:solidFill>
              </a:rPr>
              <a:t>成语意思中的“回想起来”与句子“考场上”的语境矛盾，充当句子成分来说明“届时”不当</a:t>
            </a:r>
            <a:r>
              <a:rPr lang="zh-CN" altLang="en-US" strike="noStrike" noProof="1">
                <a:sym typeface="宋体" panose="02010600030101010101" pitchFamily="2" charset="-122"/>
              </a:rPr>
              <a:t>（第二步）</a:t>
            </a:r>
            <a:endParaRPr lang="zh-CN" altLang="en-US" strike="noStrike" noProof="1">
              <a:solidFill>
                <a:srgbClr val="C00000"/>
              </a:solidFill>
            </a:endParaRPr>
          </a:p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84475" cy="1143000"/>
          </a:xfrm>
        </p:spPr>
        <p:txBody>
          <a:bodyPr anchor="ctr"/>
          <a:lstStyle/>
          <a:p>
            <a:r>
              <a:rPr lang="zh-CN" altLang="en-US" sz="5400" b="1"/>
              <a:t>第一步</a:t>
            </a:r>
          </a:p>
        </p:txBody>
      </p:sp>
      <p:sp>
        <p:nvSpPr>
          <p:cNvPr id="45058" name="文本框 1"/>
          <p:cNvSpPr txBox="1"/>
          <p:nvPr/>
        </p:nvSpPr>
        <p:spPr>
          <a:xfrm>
            <a:off x="3241675" y="661988"/>
            <a:ext cx="59150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通读句子知大义，确定表达倾向</a:t>
            </a:r>
          </a:p>
        </p:txBody>
      </p:sp>
      <p:sp>
        <p:nvSpPr>
          <p:cNvPr id="45059" name="标题 1"/>
          <p:cNvSpPr>
            <a:spLocks noGrp="1"/>
          </p:cNvSpPr>
          <p:nvPr/>
        </p:nvSpPr>
        <p:spPr>
          <a:xfrm>
            <a:off x="558800" y="2857500"/>
            <a:ext cx="27844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第二步</a:t>
            </a:r>
          </a:p>
        </p:txBody>
      </p:sp>
      <p:sp>
        <p:nvSpPr>
          <p:cNvPr id="45060" name="文本框 3"/>
          <p:cNvSpPr txBox="1"/>
          <p:nvPr/>
        </p:nvSpPr>
        <p:spPr>
          <a:xfrm>
            <a:off x="3343275" y="3168650"/>
            <a:ext cx="56689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双重分析知特点，联系语境巧判断</a:t>
            </a:r>
          </a:p>
        </p:txBody>
      </p:sp>
      <p:sp>
        <p:nvSpPr>
          <p:cNvPr id="5" name="下箭头 4">
            <a:hlinkClick r:id="rId2" action="ppaction://hlinksldjump"/>
          </p:cNvPr>
          <p:cNvSpPr/>
          <p:nvPr/>
        </p:nvSpPr>
        <p:spPr>
          <a:xfrm>
            <a:off x="1476375" y="1268413"/>
            <a:ext cx="790575" cy="158908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5062" name="文本框 5"/>
          <p:cNvSpPr txBox="1"/>
          <p:nvPr/>
        </p:nvSpPr>
        <p:spPr>
          <a:xfrm>
            <a:off x="3509963" y="1501775"/>
            <a:ext cx="4735512" cy="156845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弄清句子要表达的意思是什么（谁，什么事，是褒是贬，要突出什么，等）</a:t>
            </a:r>
          </a:p>
        </p:txBody>
      </p:sp>
      <p:sp>
        <p:nvSpPr>
          <p:cNvPr id="45063" name="文本框 6"/>
          <p:cNvSpPr txBox="1"/>
          <p:nvPr/>
        </p:nvSpPr>
        <p:spPr>
          <a:xfrm>
            <a:off x="892175" y="4462463"/>
            <a:ext cx="51292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（一）从成语的意义入手分析</a:t>
            </a:r>
          </a:p>
        </p:txBody>
      </p:sp>
      <p:sp>
        <p:nvSpPr>
          <p:cNvPr id="45064" name="文本框 7"/>
          <p:cNvSpPr txBox="1"/>
          <p:nvPr/>
        </p:nvSpPr>
        <p:spPr>
          <a:xfrm>
            <a:off x="892175" y="5334000"/>
            <a:ext cx="51292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（二）从语法的角度入手分析</a:t>
            </a:r>
          </a:p>
        </p:txBody>
      </p:sp>
      <p:sp>
        <p:nvSpPr>
          <p:cNvPr id="2" name="环形箭头 1">
            <a:hlinkClick r:id="rId3" action="ppaction://hlinksldjump"/>
          </p:cNvPr>
          <p:cNvSpPr/>
          <p:nvPr/>
        </p:nvSpPr>
        <p:spPr>
          <a:xfrm rot="180000">
            <a:off x="8758555" y="6285865"/>
            <a:ext cx="326390" cy="490855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40404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31747"/>
          <p:cNvSpPr/>
          <p:nvPr/>
        </p:nvSpPr>
        <p:spPr>
          <a:xfrm>
            <a:off x="684213" y="454025"/>
            <a:ext cx="7605712" cy="52641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80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强化训练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内容占位符 2"/>
          <p:cNvSpPr>
            <a:spLocks noGrp="1"/>
          </p:cNvSpPr>
          <p:nvPr>
            <p:ph idx="1"/>
          </p:nvPr>
        </p:nvSpPr>
        <p:spPr>
          <a:xfrm>
            <a:off x="219075" y="73025"/>
            <a:ext cx="8705850" cy="6711950"/>
          </a:xfrm>
        </p:spPr>
        <p:txBody>
          <a:bodyPr anchor="t"/>
          <a:lstStyle/>
          <a:p>
            <a:r>
              <a:rPr lang="en-US" altLang="zh-CN" sz="2400"/>
              <a:t>1</a:t>
            </a:r>
            <a:r>
              <a:rPr lang="zh-CN" altLang="en-US" sz="2400"/>
              <a:t>、下列各句中加点成语的使用,全都正确的一项是(2016高考语文Ⅲ) </a:t>
            </a:r>
          </a:p>
          <a:p>
            <a:r>
              <a:rPr lang="zh-CN" altLang="en-US" sz="2400"/>
              <a:t>①这块神奇的土地上, 既有</a:t>
            </a:r>
            <a:r>
              <a:rPr lang="zh-CN" altLang="en-US" sz="2400" u="sng"/>
              <a:t>浩如烟海</a:t>
            </a:r>
            <a:r>
              <a:rPr lang="zh-CN" altLang="en-US" sz="2400"/>
              <a:t>的传统文化典籍, 也有丰富多彩的民俗文化和各种流派的现代艺术, 这些都深深吸引着前来参现的外国友人。 </a:t>
            </a:r>
          </a:p>
          <a:p>
            <a:r>
              <a:rPr lang="zh-CN" altLang="en-US" sz="2400"/>
              <a:t>②今年的元宵晚会上,著名豫剧演员小香玉将《谁说女子不如男》唱得字正腔圆、声情并茂,令观众</a:t>
            </a:r>
            <a:r>
              <a:rPr lang="zh-CN" altLang="en-US" sz="2400" u="sng"/>
              <a:t>刮目相看</a:t>
            </a:r>
            <a:r>
              <a:rPr lang="zh-CN" altLang="en-US" sz="2400"/>
              <a:t>、赞叹不已。 </a:t>
            </a:r>
          </a:p>
          <a:p>
            <a:r>
              <a:rPr lang="zh-CN" altLang="en-US" sz="2400"/>
              <a:t>③最近出版的长篇小说《雪莲花开》通过对藏族姑娘卓玛的人生历程的叔述, 表现了她鲜明的民族性格和</a:t>
            </a:r>
            <a:r>
              <a:rPr lang="zh-CN" altLang="en-US" sz="2400" u="sng"/>
              <a:t>一言九鼎</a:t>
            </a:r>
            <a:r>
              <a:rPr lang="zh-CN" altLang="en-US" sz="2400"/>
              <a:t>的诚信精神。 </a:t>
            </a:r>
          </a:p>
          <a:p>
            <a:r>
              <a:rPr lang="zh-CN" altLang="en-US" sz="2400"/>
              <a:t>④经过周密的调查,公安人员终于掌握了在逃人员的行踪, 然后兵分三路</a:t>
            </a:r>
            <a:r>
              <a:rPr lang="zh-CN" altLang="en-US" sz="2400" u="sng"/>
              <a:t>按图索骥</a:t>
            </a:r>
            <a:r>
              <a:rPr lang="zh-CN" altLang="en-US" sz="2400"/>
              <a:t>, 一举将他们全都缉拿归案。 </a:t>
            </a:r>
          </a:p>
          <a:p>
            <a:r>
              <a:rPr lang="zh-CN" altLang="en-US" sz="2400"/>
              <a:t>⑤这几幅书法作品</a:t>
            </a:r>
            <a:r>
              <a:rPr lang="zh-CN" altLang="en-US" sz="2400" u="sng"/>
              <a:t>笔走龙蛇</a:t>
            </a:r>
            <a:r>
              <a:rPr lang="zh-CN" altLang="en-US" sz="2400"/>
              <a:t>、 流畅飘逸, 在本次春季拍卖会甫一亮相, 就引起了国内外藏家的极大兴趣。 </a:t>
            </a:r>
          </a:p>
          <a:p>
            <a:r>
              <a:rPr lang="zh-CN" altLang="en-US" sz="2400"/>
              <a:t>⑥天寒地冻、滴水成冰的季节终于过去,春天在大家的盼望中姗姗而来,到处都</a:t>
            </a:r>
            <a:r>
              <a:rPr lang="zh-CN" altLang="en-US" sz="2400" u="sng"/>
              <a:t>決然冰释</a:t>
            </a:r>
            <a:r>
              <a:rPr lang="zh-CN" altLang="en-US" sz="2400"/>
              <a:t>,生机勃勃。</a:t>
            </a:r>
          </a:p>
          <a:p>
            <a:r>
              <a:rPr lang="zh-CN" altLang="en-US" sz="2400"/>
              <a:t>①②④ B.①④⑤ C.②③⑥ D.③⑤⑥</a:t>
            </a:r>
          </a:p>
        </p:txBody>
      </p:sp>
      <p:sp>
        <p:nvSpPr>
          <p:cNvPr id="2" name="环形箭头 1">
            <a:hlinkClick r:id="rId2" action="ppaction://hlinksldjump"/>
          </p:cNvPr>
          <p:cNvSpPr/>
          <p:nvPr/>
        </p:nvSpPr>
        <p:spPr>
          <a:xfrm rot="180000">
            <a:off x="8758555" y="6285865"/>
            <a:ext cx="326390" cy="490855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内容占位符 2"/>
          <p:cNvSpPr>
            <a:spLocks noGrp="1"/>
          </p:cNvSpPr>
          <p:nvPr>
            <p:ph idx="1"/>
          </p:nvPr>
        </p:nvSpPr>
        <p:spPr>
          <a:xfrm>
            <a:off x="219075" y="73025"/>
            <a:ext cx="8705850" cy="6711950"/>
          </a:xfrm>
        </p:spPr>
        <p:txBody>
          <a:bodyPr anchor="t"/>
          <a:lstStyle/>
          <a:p>
            <a:r>
              <a:rPr lang="en-US" altLang="zh-CN" sz="2400"/>
              <a:t>2</a:t>
            </a:r>
            <a:r>
              <a:rPr lang="zh-CN" altLang="en-US" sz="2400"/>
              <a:t>、下列各句中加点成语的使用，全都不正确的一项是（2017年全国卷Ⅱ）</a:t>
            </a:r>
          </a:p>
          <a:p>
            <a:r>
              <a:rPr lang="zh-CN" altLang="en-US" sz="2400"/>
              <a:t>①这是一条经典的旅游路线，既能让你饱览大自然</a:t>
            </a:r>
            <a:r>
              <a:rPr lang="zh-CN" altLang="en-US" sz="2400" u="sng"/>
              <a:t>巧夺天工</a:t>
            </a:r>
            <a:r>
              <a:rPr lang="zh-CN" altLang="en-US" sz="2400"/>
              <a:t>般的美景，又能让你领略多姿多彩的异域风情。</a:t>
            </a:r>
          </a:p>
          <a:p>
            <a:r>
              <a:rPr lang="zh-CN" altLang="en-US" sz="2400"/>
              <a:t>②近年来农民收入稳步增长，生活条件大大改善，对商场里琳琅满目的高档电器也不再</a:t>
            </a:r>
            <a:r>
              <a:rPr lang="zh-CN" altLang="en-US" sz="2400" u="sng"/>
              <a:t>望尘莫及</a:t>
            </a:r>
            <a:r>
              <a:rPr lang="zh-CN" altLang="en-US" sz="2400"/>
              <a:t>了。</a:t>
            </a:r>
          </a:p>
          <a:p>
            <a:r>
              <a:rPr lang="zh-CN" altLang="en-US" sz="2400"/>
              <a:t>③他在学习上坚持</a:t>
            </a:r>
            <a:r>
              <a:rPr lang="zh-CN" altLang="en-US" sz="2400" u="sng"/>
              <a:t>博学审问</a:t>
            </a:r>
            <a:r>
              <a:rPr lang="zh-CN" altLang="en-US" sz="2400"/>
              <a:t>，对待工作更是兢兢业业，经过长时间的努力，终于取得了突出的成就。</a:t>
            </a:r>
          </a:p>
          <a:p>
            <a:r>
              <a:rPr lang="zh-CN" altLang="en-US" sz="2400"/>
              <a:t>④由于过于相信自己的能力和判断，不肯认真研究调查，他对于群众的意见总是</a:t>
            </a:r>
            <a:r>
              <a:rPr lang="zh-CN" altLang="en-US" sz="2400" u="sng"/>
              <a:t>充耳不闻</a:t>
            </a:r>
            <a:r>
              <a:rPr lang="zh-CN" altLang="en-US" sz="2400"/>
              <a:t>，所以常常受到大家的批评。</a:t>
            </a:r>
          </a:p>
          <a:p>
            <a:r>
              <a:rPr lang="zh-CN" altLang="en-US" sz="2400"/>
              <a:t>⑤有的同学过去对语文学习不重视，到了高中才发现既要补欠账，又要学新知识，被弄得</a:t>
            </a:r>
            <a:r>
              <a:rPr lang="zh-CN" altLang="en-US" sz="2400" u="sng"/>
              <a:t>左支右绌</a:t>
            </a:r>
            <a:r>
              <a:rPr lang="zh-CN" altLang="en-US" sz="2400"/>
              <a:t>，狼狈得很。</a:t>
            </a:r>
          </a:p>
          <a:p>
            <a:r>
              <a:rPr lang="zh-CN" altLang="en-US" sz="2400"/>
              <a:t>⑥央视《中国诗词大会》这个</a:t>
            </a:r>
            <a:r>
              <a:rPr lang="zh-CN" altLang="en-US" sz="2400" u="sng"/>
              <a:t>温文尔雅</a:t>
            </a:r>
            <a:r>
              <a:rPr lang="zh-CN" altLang="en-US" sz="2400"/>
              <a:t>的节目走红，引起社会广泛关注，节目中一举夺冠的小姑娘更是成为谈论的焦点。</a:t>
            </a:r>
          </a:p>
          <a:p>
            <a:r>
              <a:rPr lang="zh-CN" altLang="en-US" sz="2400"/>
              <a:t>A．①②⑥           B．①③⑤          </a:t>
            </a:r>
          </a:p>
          <a:p>
            <a:r>
              <a:rPr lang="zh-CN" altLang="en-US" sz="2400"/>
              <a:t>C．②③④           D．④⑤⑥</a:t>
            </a:r>
          </a:p>
        </p:txBody>
      </p:sp>
      <p:sp>
        <p:nvSpPr>
          <p:cNvPr id="2" name="环形箭头 1">
            <a:hlinkClick r:id="rId2" action="ppaction://hlinksldjump"/>
          </p:cNvPr>
          <p:cNvSpPr/>
          <p:nvPr/>
        </p:nvSpPr>
        <p:spPr>
          <a:xfrm rot="180000">
            <a:off x="8758555" y="6285865"/>
            <a:ext cx="326390" cy="490855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8" name="图片 3" descr="蝴蝶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" y="-1270"/>
            <a:ext cx="9123045" cy="6849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内容占位符 2"/>
          <p:cNvSpPr>
            <a:spLocks noGrp="1"/>
          </p:cNvSpPr>
          <p:nvPr>
            <p:ph idx="1"/>
          </p:nvPr>
        </p:nvSpPr>
        <p:spPr>
          <a:xfrm>
            <a:off x="739140" y="250825"/>
            <a:ext cx="8229600" cy="6356350"/>
          </a:xfrm>
        </p:spPr>
        <p:txBody>
          <a:bodyPr anchor="t"/>
          <a:lstStyle/>
          <a:p>
            <a:r>
              <a:rPr lang="zh-CN" altLang="en-US" sz="4400" b="1"/>
              <a:t>梦想终会被点亮 我来做你翅膀</a:t>
            </a:r>
          </a:p>
          <a:p>
            <a:r>
              <a:rPr lang="zh-CN" altLang="en-US" sz="4400" b="1"/>
              <a:t>越逆风越要飞翔 谁都无法抵挡</a:t>
            </a:r>
          </a:p>
          <a:p>
            <a:endParaRPr lang="zh-CN" altLang="en-US" sz="4800" b="1"/>
          </a:p>
          <a:p>
            <a:r>
              <a:rPr lang="zh-CN" altLang="en-US" sz="4400" b="1"/>
              <a:t>无限成语的海洋 一起扬帆远航</a:t>
            </a:r>
          </a:p>
          <a:p>
            <a:r>
              <a:rPr lang="zh-CN" altLang="en-US" sz="4400" b="1"/>
              <a:t>就算找到了梦想 也别停止成长</a:t>
            </a:r>
          </a:p>
          <a:p>
            <a:endParaRPr lang="zh-CN" altLang="en-US" sz="4800" b="1"/>
          </a:p>
          <a:p>
            <a:r>
              <a:rPr lang="zh-CN" altLang="en-US" sz="4400" b="1"/>
              <a:t>我陪你再创辉煌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FB5B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33033"/>
            <a:ext cx="8229600" cy="1143000"/>
          </a:xfrm>
        </p:spPr>
        <p:txBody>
          <a:bodyPr/>
          <a:lstStyle/>
          <a:p>
            <a:r>
              <a:rPr lang="zh-CN" altLang="en-US" sz="8800" b="1"/>
              <a:t>彼此的光荣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99415"/>
            <a:ext cx="8229600" cy="6461760"/>
          </a:xfrm>
        </p:spPr>
        <p:txBody>
          <a:bodyPr vert="eaVert"/>
          <a:lstStyle/>
          <a:p>
            <a:r>
              <a:rPr lang="zh-CN" altLang="en-US" sz="6600" b="1"/>
              <a:t>成语之路漫漫兮  </a:t>
            </a:r>
          </a:p>
          <a:p>
            <a:endParaRPr lang="zh-CN" altLang="en-US" sz="6600" b="1"/>
          </a:p>
          <a:p>
            <a:endParaRPr lang="zh-CN" altLang="en-US" sz="6600" b="1"/>
          </a:p>
          <a:p>
            <a:endParaRPr lang="zh-CN" altLang="en-US" sz="6600" b="1"/>
          </a:p>
          <a:p>
            <a:endParaRPr lang="zh-CN" altLang="en-US" sz="6600" b="1"/>
          </a:p>
          <a:p>
            <a:endParaRPr lang="zh-CN" altLang="en-US" sz="6600" b="1"/>
          </a:p>
          <a:p>
            <a:r>
              <a:rPr lang="zh-CN" altLang="en-US" sz="6600" b="1"/>
              <a:t>吾将不懈跋涉之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62112"/>
          </a:xfrm>
        </p:spPr>
        <p:txBody>
          <a:bodyPr anchor="ctr"/>
          <a:lstStyle/>
          <a:p>
            <a:pPr algn="l"/>
            <a:r>
              <a:rPr lang="zh-CN" altLang="en-US" sz="6000" b="1"/>
              <a:t>望文生义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 sz="2800"/>
              <a:t>不了解某一词句的正确含义，只是从字面上去牵强附会，做出不正确的解释。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3328988"/>
          </a:xfrm>
        </p:spPr>
        <p:txBody>
          <a:bodyPr anchor="t"/>
          <a:lstStyle/>
          <a:p>
            <a:r>
              <a:rPr lang="zh-CN" altLang="en-US" sz="4800"/>
              <a:t>军事专家认为极超音速导弹是反恐战争中非常有价值的“猎杀者”，一旦锁定目标，恐怖分子就</a:t>
            </a:r>
            <a:r>
              <a:rPr lang="zh-CN" altLang="en-US" sz="4800" u="sng"/>
              <a:t>无地自容</a:t>
            </a:r>
            <a:r>
              <a:rPr lang="zh-CN" altLang="en-US" sz="4800"/>
              <a:t>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57200" y="927735"/>
            <a:ext cx="8229600" cy="4839335"/>
          </a:xfrm>
        </p:spPr>
        <p:txBody>
          <a:bodyPr anchor="t"/>
          <a:lstStyle/>
          <a:p>
            <a:r>
              <a:rPr lang="zh-CN" altLang="en-US" sz="6000" b="1"/>
              <a:t>请说出下列成语的意思：</a:t>
            </a:r>
            <a:endParaRPr lang="zh-CN" altLang="en-US" sz="4800" b="1"/>
          </a:p>
          <a:p>
            <a:r>
              <a:rPr lang="zh-CN" altLang="en-US" sz="4800" b="1"/>
              <a:t>1. 危言危行 </a:t>
            </a:r>
          </a:p>
          <a:p>
            <a:r>
              <a:rPr lang="zh-CN" altLang="en-US" sz="4800" b="1"/>
              <a:t>2. 屡试不爽</a:t>
            </a:r>
          </a:p>
          <a:p>
            <a:r>
              <a:rPr lang="zh-CN" altLang="en-US" sz="4800" b="1"/>
              <a:t>3. 不足为训</a:t>
            </a:r>
          </a:p>
          <a:p>
            <a:r>
              <a:rPr lang="zh-CN" altLang="en-US" sz="4800" b="1"/>
              <a:t>4. 差强人意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62112"/>
          </a:xfrm>
        </p:spPr>
        <p:txBody>
          <a:bodyPr anchor="ctr"/>
          <a:lstStyle/>
          <a:p>
            <a:pPr algn="l"/>
            <a:r>
              <a:rPr lang="zh-CN" altLang="en-US" sz="6000" b="1"/>
              <a:t>误用褒贬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 sz="2800"/>
              <a:t>褒义词：词义带有赞许、肯定等感情色彩的词。</a:t>
            </a:r>
            <a:br>
              <a:rPr lang="zh-CN" altLang="en-US" sz="2800"/>
            </a:br>
            <a:r>
              <a:rPr lang="zh-CN" altLang="en-US" sz="2800"/>
              <a:t>贬义词：词义带有不赞成、否定等感情色彩的词。</a:t>
            </a: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457200" y="2336800"/>
            <a:ext cx="8229600" cy="3848100"/>
          </a:xfrm>
        </p:spPr>
        <p:txBody>
          <a:bodyPr anchor="t"/>
          <a:lstStyle/>
          <a:p>
            <a:r>
              <a:rPr lang="zh-CN" altLang="en-US" sz="4800"/>
              <a:t>这是一家国家级出版社，近几年来，出版了很多深受读者尤其是在校大学生喜爱的精品图书，不少作家都对他</a:t>
            </a:r>
            <a:r>
              <a:rPr lang="zh-CN" altLang="en-US" sz="4800" u="sng"/>
              <a:t>趋之若鹜</a:t>
            </a:r>
            <a:r>
              <a:rPr lang="zh-CN" altLang="en-US" sz="48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457200" y="756920"/>
            <a:ext cx="8229600" cy="4911090"/>
          </a:xfrm>
        </p:spPr>
        <p:txBody>
          <a:bodyPr anchor="t"/>
          <a:lstStyle/>
          <a:p>
            <a:r>
              <a:rPr lang="zh-CN" altLang="en-US" sz="8800">
                <a:sym typeface="宋体" panose="02010600030101010101" pitchFamily="2" charset="-122"/>
              </a:rPr>
              <a:t>判断感情色彩</a:t>
            </a:r>
          </a:p>
          <a:p>
            <a:endParaRPr lang="zh-CN" altLang="en-US" sz="6000"/>
          </a:p>
          <a:p>
            <a:r>
              <a:rPr lang="zh-CN" altLang="en-US" sz="6000"/>
              <a:t>拭目以待           </a:t>
            </a:r>
          </a:p>
          <a:p>
            <a:r>
              <a:rPr lang="zh-CN" altLang="en-US" sz="6000"/>
              <a:t>高谈阔论       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87313"/>
            <a:ext cx="8229600" cy="2166937"/>
          </a:xfrm>
        </p:spPr>
        <p:txBody>
          <a:bodyPr anchor="ctr"/>
          <a:lstStyle/>
          <a:p>
            <a:pPr algn="l"/>
            <a:r>
              <a:rPr lang="zh-CN" altLang="en-US" sz="6000" b="1"/>
              <a:t>用错对象</a:t>
            </a:r>
            <a:r>
              <a:rPr lang="zh-CN" altLang="en-US" sz="2800"/>
              <a:t> </a:t>
            </a:r>
            <a:br>
              <a:rPr lang="zh-CN" altLang="en-US" sz="2800"/>
            </a:br>
            <a:r>
              <a:rPr lang="zh-CN" altLang="en-US" sz="2800"/>
              <a:t>有些成语只适用于描述特定的人或事，有特定的“指向性”，命题者故意偷梁换柱，张冠李戴，把使用的对象、特定的“指向性”有意弄错。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457200" y="2408238"/>
            <a:ext cx="8229600" cy="3330575"/>
          </a:xfrm>
        </p:spPr>
        <p:txBody>
          <a:bodyPr anchor="t"/>
          <a:lstStyle/>
          <a:p>
            <a:r>
              <a:rPr lang="zh-CN" altLang="en-US" sz="4800"/>
              <a:t>这些“环保老人”利用晨练的机会，将游客丢弃在景点的垃圾</a:t>
            </a:r>
            <a:r>
              <a:rPr lang="zh-CN" altLang="en-US" sz="4800" u="sng"/>
              <a:t>信手拈来</a:t>
            </a:r>
            <a:r>
              <a:rPr lang="zh-CN" altLang="en-US" sz="4800"/>
              <a:t>，集中带到山下，分类处理。 </a:t>
            </a:r>
          </a:p>
        </p:txBody>
      </p:sp>
      <p:sp>
        <p:nvSpPr>
          <p:cNvPr id="29699" name="文本框 3">
            <a:hlinkClick r:id="rId2" action="ppaction://hlinksldjump"/>
          </p:cNvPr>
          <p:cNvSpPr txBox="1"/>
          <p:nvPr/>
        </p:nvSpPr>
        <p:spPr>
          <a:xfrm>
            <a:off x="8686800" y="6472238"/>
            <a:ext cx="411163" cy="3683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3" grpId="1"/>
      <p:bldP spid="819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457200" y="708025"/>
            <a:ext cx="8229600" cy="5216525"/>
          </a:xfrm>
        </p:spPr>
        <p:txBody>
          <a:bodyPr anchor="t"/>
          <a:lstStyle/>
          <a:p>
            <a:r>
              <a:rPr lang="zh-CN" altLang="en-US" sz="6600">
                <a:sym typeface="宋体" panose="02010600030101010101" pitchFamily="2" charset="-122"/>
              </a:rPr>
              <a:t>请指出下列成语适用的对象或范围：</a:t>
            </a:r>
            <a:r>
              <a:rPr lang="zh-CN" altLang="en-US" sz="7200">
                <a:sym typeface="宋体" panose="02010600030101010101" pitchFamily="2" charset="-122"/>
              </a:rPr>
              <a:t> </a:t>
            </a:r>
          </a:p>
          <a:p>
            <a:r>
              <a:rPr lang="zh-CN" altLang="en-US" sz="5400" b="1">
                <a:sym typeface="宋体" panose="02010600030101010101" pitchFamily="2" charset="-122"/>
              </a:rPr>
              <a:t>1. 楚楚动人</a:t>
            </a:r>
          </a:p>
          <a:p>
            <a:r>
              <a:rPr lang="zh-CN" altLang="en-US" sz="5400" b="1">
                <a:sym typeface="宋体" panose="02010600030101010101" pitchFamily="2" charset="-122"/>
              </a:rPr>
              <a:t>2. 休养生息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2640</Words>
  <Application>Microsoft Office PowerPoint</Application>
  <PresentationFormat>全屏显示(4:3)</PresentationFormat>
  <Paragraphs>153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默认设计模板</vt:lpstr>
      <vt:lpstr>1_默认设计模板</vt:lpstr>
      <vt:lpstr>幻灯片 1</vt:lpstr>
      <vt:lpstr>成语入句 情境运用正误式 角度复习</vt:lpstr>
      <vt:lpstr>幻灯片 3</vt:lpstr>
      <vt:lpstr>望文生义 不了解某一词句的正确含义，只是从字面上去牵强附会，做出不正确的解释。</vt:lpstr>
      <vt:lpstr>幻灯片 5</vt:lpstr>
      <vt:lpstr>误用褒贬 褒义词：词义带有赞许、肯定等感情色彩的词。 贬义词：词义带有不赞成、否定等感情色彩的词。</vt:lpstr>
      <vt:lpstr>幻灯片 7</vt:lpstr>
      <vt:lpstr>用错对象  有些成语只适用于描述特定的人或事，有特定的“指向性”，命题者故意偷梁换柱，张冠李戴，把使用的对象、特定的“指向性”有意弄错。</vt:lpstr>
      <vt:lpstr>幻灯片 9</vt:lpstr>
      <vt:lpstr>不合语境  具体的语境有区别语义的功能。成语有一定的使用范围，命题者常常故意忽视语境，不讲范围，设置迷局。</vt:lpstr>
      <vt:lpstr>幻灯片 11</vt:lpstr>
      <vt:lpstr>幻灯片 12</vt:lpstr>
      <vt:lpstr>幻灯片 13</vt:lpstr>
      <vt:lpstr>幻灯片 14</vt:lpstr>
      <vt:lpstr>重复矛盾  不明白成语的确切含义，从而造成句子中一些词的含义与成语自身的含义重复。 句子中成语的语义和句子其他部分表达的意思产生矛盾。</vt:lpstr>
      <vt:lpstr>幻灯片 16</vt:lpstr>
      <vt:lpstr>谦敬错位 有些成语是谦辞，只能用于自己；有些成语是敬辞，只能用于别人。如果辨别不准，就会导致谦敬错位。</vt:lpstr>
      <vt:lpstr>幻灯片 18</vt:lpstr>
      <vt:lpstr>情境运用正误式错误角度</vt:lpstr>
      <vt:lpstr>幻灯片 20</vt:lpstr>
      <vt:lpstr>第一步</vt:lpstr>
      <vt:lpstr>幻灯片 22</vt:lpstr>
      <vt:lpstr>第一步</vt:lpstr>
      <vt:lpstr>下列各句中加点成语的使用，全部不正确的一项是（   ）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第一步</vt:lpstr>
      <vt:lpstr>幻灯片 33</vt:lpstr>
      <vt:lpstr>幻灯片 34</vt:lpstr>
      <vt:lpstr>幻灯片 35</vt:lpstr>
      <vt:lpstr>幻灯片 36</vt:lpstr>
      <vt:lpstr>幻灯片 37</vt:lpstr>
      <vt:lpstr>彼此的光荣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成语小课堂</dc:title>
  <dc:creator/>
  <cp:lastModifiedBy>xbany</cp:lastModifiedBy>
  <cp:revision>60</cp:revision>
  <dcterms:created xsi:type="dcterms:W3CDTF">2018-04-10T03:36:00Z</dcterms:created>
  <dcterms:modified xsi:type="dcterms:W3CDTF">2018-07-29T03:40:53Z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