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2" r:id="rId2"/>
  </p:sldMasterIdLst>
  <p:notesMasterIdLst>
    <p:notesMasterId r:id="rId25"/>
  </p:notesMasterIdLst>
  <p:sldIdLst>
    <p:sldId id="256" r:id="rId3"/>
    <p:sldId id="258" r:id="rId4"/>
    <p:sldId id="257" r:id="rId5"/>
    <p:sldId id="270" r:id="rId6"/>
    <p:sldId id="259" r:id="rId7"/>
    <p:sldId id="302" r:id="rId8"/>
    <p:sldId id="303" r:id="rId9"/>
    <p:sldId id="304" r:id="rId10"/>
    <p:sldId id="305" r:id="rId11"/>
    <p:sldId id="260" r:id="rId12"/>
    <p:sldId id="301" r:id="rId13"/>
    <p:sldId id="306" r:id="rId14"/>
    <p:sldId id="261" r:id="rId15"/>
    <p:sldId id="263" r:id="rId16"/>
    <p:sldId id="307" r:id="rId17"/>
    <p:sldId id="279" r:id="rId18"/>
    <p:sldId id="308" r:id="rId19"/>
    <p:sldId id="309" r:id="rId20"/>
    <p:sldId id="310" r:id="rId21"/>
    <p:sldId id="311" r:id="rId22"/>
    <p:sldId id="312" r:id="rId23"/>
    <p:sldId id="313" r:id="rId24"/>
  </p:sldIdLst>
  <p:sldSz cx="9144000" cy="5143500" type="screen16x9"/>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howGuides="1">
      <p:cViewPr varScale="1">
        <p:scale>
          <a:sx n="146" d="100"/>
          <a:sy n="146" d="100"/>
        </p:scale>
        <p:origin x="594" y="114"/>
      </p:cViewPr>
      <p:guideLst>
        <p:guide orient="horz" pos="162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6334885-006F-48DE-B5B2-2796D0339F8E}" type="datetimeFigureOut">
              <a:rPr lang="zh-CN" altLang="en-US" smtClean="0"/>
              <a:t>2025/9/28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86C5D0E-E9AE-4A36-9855-FADABCDA06A3}" type="slidenum">
              <a:rPr lang="zh-CN" altLang="en-US" smtClean="0"/>
              <a:t>‹#›</a:t>
            </a:fld>
            <a:endParaRPr lang="zh-CN" altLang="en-US"/>
          </a:p>
        </p:txBody>
      </p:sp>
    </p:spTree>
    <p:extLst>
      <p:ext uri="{BB962C8B-B14F-4D97-AF65-F5344CB8AC3E}">
        <p14:creationId xmlns:p14="http://schemas.microsoft.com/office/powerpoint/2010/main" val="2863739226"/>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normAutofit/>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normAutofit/>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normAutofit/>
          </a:bodyPr>
          <a:lstStyle/>
          <a:p>
            <a:endParaRPr lang="zh-CN" altLang="en-US"/>
          </a:p>
        </p:txBody>
      </p:sp>
    </p:spTree>
    <p:extLst>
      <p:ext uri="{BB962C8B-B14F-4D97-AF65-F5344CB8AC3E}">
        <p14:creationId xmlns:p14="http://schemas.microsoft.com/office/powerpoint/2010/main" val="22480867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normAutofit/>
          </a:bodyPr>
          <a:lstStyle/>
          <a:p>
            <a:endParaRPr lang="zh-CN" altLang="en-US"/>
          </a:p>
        </p:txBody>
      </p:sp>
    </p:spTree>
    <p:extLst>
      <p:ext uri="{BB962C8B-B14F-4D97-AF65-F5344CB8AC3E}">
        <p14:creationId xmlns:p14="http://schemas.microsoft.com/office/powerpoint/2010/main" val="22480867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normAutofit/>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normAutofit/>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normAutofit/>
          </a:bodyPr>
          <a:lstStyle/>
          <a:p>
            <a:r>
              <a:rPr lang="zh-CN" altLang="en-US"/>
              <a:t>模板来自于： 第一PPT https:///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normAutofit/>
          </a:bodyPr>
          <a:lstStyle/>
          <a:p>
            <a:r>
              <a:rPr lang="zh-CN" altLang="en-US"/>
              <a:t>模板来自于： 第一PPT https:///</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normAutofit/>
          </a:bodyPr>
          <a:lstStyle/>
          <a:p>
            <a:r>
              <a:rPr lang="zh-CN" altLang="en-US"/>
              <a:t>模板来自于： 第一PPT https:///</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normAutofit/>
          </a:bodyPr>
          <a:lstStyle/>
          <a:p>
            <a:r>
              <a:rPr lang="zh-CN" altLang="en-US"/>
              <a:t>模板来自于： 第一PPT https:///</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normAutofit/>
          </a:bodyPr>
          <a:lstStyle/>
          <a:p>
            <a:r>
              <a:rPr lang="zh-CN" altLang="en-US"/>
              <a:t>模板来自于： 第一PPT https:///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normAutofit/>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normAutofit/>
          </a:bodyPr>
          <a:lstStyle/>
          <a:p>
            <a:r>
              <a:rPr lang="zh-CN" altLang="en-US"/>
              <a:t>模板来自于： 第一PPT https:///</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normAutofit/>
          </a:bodyPr>
          <a:lstStyle/>
          <a:p>
            <a:r>
              <a:rPr lang="zh-CN" altLang="en-US"/>
              <a:t>模板来自于： 第一PPT https:///</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normAutofit/>
          </a:bodyPr>
          <a:lstStyle/>
          <a:p>
            <a:r>
              <a:rPr lang="zh-CN" altLang="en-US"/>
              <a:t>模板来自于： 第一PPT https:///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normAutofit/>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normAutofit/>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normAutofit/>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normAutofit/>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normAutofit/>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normAutofit/>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normAutofit/>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2025/9/28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hf sldNum="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p:nvPr>
        </p:nvSpPr>
        <p:spPr/>
        <p:txBody>
          <a:bodyPr/>
          <a:lstStyle/>
          <a:p>
            <a:fld id="{718C857A-F3EF-4C8F-BB9F-CE3BC062F3D5}" type="datetimeFigureOut">
              <a:rPr lang="zh-CN" altLang="en-US" smtClean="0"/>
              <a:t>2025/9/28</a:t>
            </a:fld>
            <a:endParaRPr lang="zh-CN" altLang="en-US"/>
          </a:p>
        </p:txBody>
      </p:sp>
      <p:sp>
        <p:nvSpPr>
          <p:cNvPr id="3" name="Footer Placeholder 2"/>
          <p:cNvSpPr>
            <a:spLocks noGrp="1"/>
          </p:cNvSpPr>
          <p:nvPr>
            <p:ph type="ftr" sz="quarter" idx="1"/>
          </p:nvPr>
        </p:nvSpPr>
        <p:spPr/>
        <p:txBody>
          <a:bodyPr/>
          <a:lstStyle/>
          <a:p>
            <a:endParaRPr lang="zh-CN" altLang="en-US"/>
          </a:p>
        </p:txBody>
      </p:sp>
      <p:sp>
        <p:nvSpPr>
          <p:cNvPr id="4" name="Slide Number Placeholder 3"/>
          <p:cNvSpPr>
            <a:spLocks noGrp="1"/>
          </p:cNvSpPr>
          <p:nvPr>
            <p:ph type="sldNum" sz="quarter" idx="2"/>
          </p:nvPr>
        </p:nvSpPr>
        <p:spPr/>
        <p:txBody>
          <a:bodyPr/>
          <a:lstStyle/>
          <a:p>
            <a:fld id="{93AE1883-0942-4AA3-9DB2-9C7C3A0314B1}" type="slidenum">
              <a:rPr lang="zh-CN" altLang="en-US" smtClean="0"/>
              <a:t>‹#›</a:t>
            </a:fld>
            <a:endParaRPr lang="en-US"/>
          </a:p>
        </p:txBody>
      </p:sp>
      <p:sp>
        <p:nvSpPr>
          <p:cNvPr id="5" name="TextBox 4"/>
          <p:cNvSpPr txBox="1"/>
          <p:nvPr/>
        </p:nvSpPr>
        <p:spPr>
          <a:xfrm>
            <a:off x="2965031" y="3367444"/>
            <a:ext cx="453650" cy="137203"/>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http://www.1ppt.com/hangye/</a:t>
            </a:r>
          </a:p>
        </p:txBody>
      </p:sp>
      <p:sp>
        <p:nvSpPr>
          <p:cNvPr id="6" name="TextBox 8"/>
          <p:cNvSpPr txBox="1"/>
          <p:nvPr/>
        </p:nvSpPr>
        <p:spPr>
          <a:xfrm>
            <a:off x="7509627" y="2215277"/>
            <a:ext cx="540060" cy="137203"/>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hlinkClick r:id="rId2"/>
              </a:rPr>
              <a:t>行业</a:t>
            </a:r>
            <a:r>
              <a:rPr lang="en-US" altLang="zh-CN" sz="100">
                <a:solidFill>
                  <a:schemeClr val="tx1">
                    <a:alpha val="0"/>
                  </a:schemeClr>
                </a:solidFill>
                <a:latin typeface="微软雅黑" panose="020B0503020204020204" pitchFamily="34" charset="-122"/>
                <a:ea typeface="微软雅黑" panose="020B0503020204020204" pitchFamily="34" charset="-122"/>
                <a:hlinkClick r:id="rId2"/>
              </a:rPr>
              <a:t>PPT</a:t>
            </a:r>
            <a:r>
              <a:rPr lang="zh-CN" altLang="en-US" sz="100">
                <a:solidFill>
                  <a:schemeClr val="tx1">
                    <a:alpha val="0"/>
                  </a:schemeClr>
                </a:solidFill>
                <a:latin typeface="微软雅黑" panose="020B0503020204020204" pitchFamily="34" charset="-122"/>
                <a:ea typeface="微软雅黑" panose="020B0503020204020204" pitchFamily="34" charset="-122"/>
                <a:hlinkClick r:id="rId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http://www.1ppt.com/hangye/</a:t>
            </a:r>
          </a:p>
        </p:txBody>
      </p:sp>
      <p:sp>
        <p:nvSpPr>
          <p:cNvPr id="7" name="标题 1"/>
          <p:cNvSpPr txBox="1"/>
          <p:nvPr/>
        </p:nvSpPr>
        <p:spPr>
          <a:xfrm>
            <a:off x="839788" y="365125"/>
            <a:ext cx="10515600" cy="1325563"/>
          </a:xfrm>
          <a:prstGeom prst="rect">
            <a:avLst/>
          </a:prstGeom>
          <a:noFill/>
          <a:ln w="9525" cap="flat" cmpd="sng" algn="ctr">
            <a:noFill/>
            <a:prstDash val="solid"/>
            <a:round/>
            <a:headEnd type="none" w="med" len="med"/>
            <a:tailEnd type="none" w="med" len="med"/>
          </a:ln>
          <a:effectLst/>
        </p:spPr>
        <p:txBody>
          <a:bodyPr vert="horz" lIns="91440" tIns="45720" rIns="91440" bIns="45720" anchor="ctr"/>
          <a:lstStyle>
            <a:lvl1pPr marL="0" marR="0" indent="0" algn="l" defTabSz="914400" rtl="0" eaLnBrk="1" fontAlgn="auto" latinLnBrk="0" hangingPunct="1">
              <a:lnSpc>
                <a:spcPct val="90000"/>
              </a:lnSpc>
              <a:spcBef>
                <a:spcPct val="0"/>
              </a:spcBef>
              <a:spcAft>
                <a:spcPct val="0"/>
              </a:spcAft>
              <a:buClrTx/>
              <a:buSzTx/>
              <a:buFontTx/>
              <a:buNone/>
              <a:defRPr kumimoji="0" sz="4400" b="0" i="0" u="none" strike="noStrike" kern="1200" cap="none" spc="0" normalizeH="0" baseline="0" noProof="0">
                <a:solidFill>
                  <a:schemeClr val="tx1"/>
                </a:solidFill>
                <a:uLnTx/>
                <a:uFillTx/>
                <a:latin typeface="+mj-lt"/>
                <a:ea typeface="+mj-ea"/>
                <a:cs typeface="+mj-cs"/>
                <a:sym typeface="Wingdings" panose="05000000000000000000"/>
              </a:defRPr>
            </a:lvl1pPr>
            <a:lvl2pPr marL="0" marR="0" indent="0" algn="l" defTabSz="914400" rtl="0" eaLnBrk="0"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phClr"/>
                </a:solidFill>
                <a:uLnTx/>
                <a:uFillTx/>
                <a:latin typeface="Arial"/>
                <a:ea typeface="Arial"/>
                <a:cs typeface="Arial"/>
                <a:sym typeface="Wingdings" panose="05000000000000000000"/>
              </a:defRPr>
            </a:lvl2pPr>
            <a:lvl3pPr marL="0" marR="0" indent="0" algn="l" defTabSz="914400" rtl="0" eaLnBrk="0"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phClr"/>
                </a:solidFill>
                <a:uLnTx/>
                <a:uFillTx/>
                <a:latin typeface="Arial"/>
                <a:ea typeface="Arial"/>
                <a:cs typeface="Arial"/>
                <a:sym typeface="Wingdings" panose="05000000000000000000"/>
              </a:defRPr>
            </a:lvl3pPr>
            <a:lvl4pPr marL="0" marR="0" indent="0" algn="l" defTabSz="914400" rtl="0" eaLnBrk="0"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phClr"/>
                </a:solidFill>
                <a:uLnTx/>
                <a:uFillTx/>
                <a:latin typeface="Arial"/>
                <a:ea typeface="Arial"/>
                <a:cs typeface="Arial"/>
                <a:sym typeface="Wingdings" panose="05000000000000000000"/>
              </a:defRPr>
            </a:lvl4pPr>
            <a:lvl5pPr marL="0" marR="0" indent="0" algn="l" defTabSz="914400" rtl="0" eaLnBrk="0"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phClr"/>
                </a:solidFill>
                <a:uLnTx/>
                <a:uFillTx/>
                <a:latin typeface="Arial"/>
                <a:ea typeface="Arial"/>
                <a:cs typeface="Arial"/>
                <a:sym typeface="Wingdings" panose="05000000000000000000"/>
              </a:defRPr>
            </a:lvl5pPr>
            <a:lvl6pPr marL="0" marR="0" indent="0" algn="l" defTabSz="914400" rtl="0" eaLnBrk="0"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phClr"/>
                </a:solidFill>
                <a:uLnTx/>
                <a:uFillTx/>
                <a:latin typeface="Arial"/>
                <a:ea typeface="Arial"/>
                <a:cs typeface="Arial"/>
                <a:sym typeface="Wingdings" panose="05000000000000000000"/>
              </a:defRPr>
            </a:lvl6pPr>
            <a:lvl7pPr marL="0" marR="0" indent="0" algn="l" defTabSz="914400" rtl="0" eaLnBrk="0"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phClr"/>
                </a:solidFill>
                <a:uLnTx/>
                <a:uFillTx/>
                <a:latin typeface="Arial"/>
                <a:ea typeface="Arial"/>
                <a:cs typeface="Arial"/>
                <a:sym typeface="Wingdings" panose="05000000000000000000"/>
              </a:defRPr>
            </a:lvl7pPr>
            <a:lvl8pPr marL="0" marR="0" indent="0" algn="l" defTabSz="914400" rtl="0" eaLnBrk="0"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phClr"/>
                </a:solidFill>
                <a:uLnTx/>
                <a:uFillTx/>
                <a:latin typeface="Arial"/>
                <a:ea typeface="Arial"/>
                <a:cs typeface="Arial"/>
                <a:sym typeface="Wingdings" panose="05000000000000000000"/>
              </a:defRPr>
            </a:lvl8pPr>
            <a:lvl9pPr marL="0" marR="0" indent="0" algn="l" defTabSz="914400" rtl="0" eaLnBrk="0"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phClr"/>
                </a:solidFill>
                <a:uLnTx/>
                <a:uFillTx/>
                <a:latin typeface="Arial"/>
                <a:ea typeface="Arial"/>
                <a:cs typeface="Arial"/>
                <a:sym typeface="Wingdings" panose="05000000000000000000"/>
              </a:defRPr>
            </a:lvl9pPr>
          </a:lstStyle>
          <a:p>
            <a:r>
              <a:rPr lang="zh-CN" altLang="en-US"/>
              <a:t>单击此处编辑母版标题样式</a:t>
            </a:r>
          </a:p>
        </p:txBody>
      </p:sp>
      <p:sp>
        <p:nvSpPr>
          <p:cNvPr id="8" name="文本占位符 2"/>
          <p:cNvSpPr txBox="1"/>
          <p:nvPr/>
        </p:nvSpPr>
        <p:spPr>
          <a:xfrm>
            <a:off x="839788" y="1681163"/>
            <a:ext cx="5157787" cy="823912"/>
          </a:xfrm>
          <a:prstGeom prst="rect">
            <a:avLst/>
          </a:prstGeom>
          <a:noFill/>
          <a:ln w="9525" cap="flat" cmpd="sng" algn="ctr">
            <a:noFill/>
            <a:prstDash val="solid"/>
            <a:round/>
            <a:headEnd type="none" w="med" len="med"/>
            <a:tailEnd type="none" w="med" len="med"/>
          </a:ln>
          <a:effectLst/>
        </p:spPr>
        <p:txBody>
          <a:bodyPr vert="horz" lIns="91440" tIns="45720" rIns="91440" bIns="45720" anchor="b"/>
          <a:lstStyle>
            <a:lvl1pPr marL="0" marR="0" indent="0" algn="l" defTabSz="914400" rtl="0" eaLnBrk="1" fontAlgn="auto" latinLnBrk="0" hangingPunct="1">
              <a:lnSpc>
                <a:spcPct val="90000"/>
              </a:lnSpc>
              <a:spcBef>
                <a:spcPts val="1000"/>
              </a:spcBef>
              <a:spcAft>
                <a:spcPct val="0"/>
              </a:spcAft>
              <a:buClrTx/>
              <a:buSzTx/>
              <a:buFont typeface="Arial" panose="020B0604020202020204" pitchFamily="34" charset="0"/>
              <a:buNone/>
              <a:defRPr kumimoji="0" sz="2400" b="1" i="0" u="none" strike="noStrike" kern="1200" cap="none" spc="0" normalizeH="0" baseline="0" noProof="0">
                <a:solidFill>
                  <a:schemeClr val="tx1"/>
                </a:solidFill>
                <a:uLnTx/>
                <a:uFillTx/>
                <a:latin typeface="+mn-lt"/>
                <a:ea typeface="+mn-ea"/>
                <a:cs typeface="+mn-cs"/>
                <a:sym typeface="Wingdings" panose="05000000000000000000"/>
              </a:defRPr>
            </a:lvl1pPr>
            <a:lvl2pPr marL="457200" marR="0" indent="0" algn="l" defTabSz="914400" rtl="0" eaLnBrk="1" fontAlgn="auto" latinLnBrk="0" hangingPunct="1">
              <a:lnSpc>
                <a:spcPct val="90000"/>
              </a:lnSpc>
              <a:spcBef>
                <a:spcPts val="500"/>
              </a:spcBef>
              <a:spcAft>
                <a:spcPct val="0"/>
              </a:spcAft>
              <a:buClrTx/>
              <a:buSzTx/>
              <a:buFont typeface="Arial" panose="020B0604020202020204" pitchFamily="34" charset="0"/>
              <a:buNone/>
              <a:defRPr kumimoji="0" sz="2000" b="1" i="0" u="none" strike="noStrike" kern="1200" cap="none" spc="0" normalizeH="0" baseline="0" noProof="0">
                <a:solidFill>
                  <a:schemeClr val="tx1"/>
                </a:solidFill>
                <a:uLnTx/>
                <a:uFillTx/>
                <a:latin typeface="+mn-lt"/>
                <a:ea typeface="+mn-ea"/>
                <a:cs typeface="+mn-cs"/>
                <a:sym typeface="Wingdings" panose="05000000000000000000"/>
              </a:defRPr>
            </a:lvl2pPr>
            <a:lvl3pPr marL="914400" marR="0" indent="0" algn="l" defTabSz="914400" rtl="0" eaLnBrk="1" fontAlgn="auto" latinLnBrk="0" hangingPunct="1">
              <a:lnSpc>
                <a:spcPct val="90000"/>
              </a:lnSpc>
              <a:spcBef>
                <a:spcPts val="500"/>
              </a:spcBef>
              <a:spcAft>
                <a:spcPct val="0"/>
              </a:spcAft>
              <a:buClrTx/>
              <a:buSzTx/>
              <a:buFont typeface="Arial" panose="020B0604020202020204" pitchFamily="34" charset="0"/>
              <a:buNone/>
              <a:defRPr kumimoji="0" sz="1800" b="1" i="0" u="none" strike="noStrike" kern="1200" cap="none" spc="0" normalizeH="0" baseline="0" noProof="0">
                <a:solidFill>
                  <a:schemeClr val="tx1"/>
                </a:solidFill>
                <a:uLnTx/>
                <a:uFillTx/>
                <a:latin typeface="+mn-lt"/>
                <a:ea typeface="+mn-ea"/>
                <a:cs typeface="+mn-cs"/>
                <a:sym typeface="Wingdings" panose="05000000000000000000"/>
              </a:defRPr>
            </a:lvl3pPr>
            <a:lvl4pPr marL="1371600" marR="0" indent="0" algn="l" defTabSz="914400" rtl="0" eaLnBrk="1" fontAlgn="auto" latinLnBrk="0" hangingPunct="1">
              <a:lnSpc>
                <a:spcPct val="90000"/>
              </a:lnSpc>
              <a:spcBef>
                <a:spcPts val="500"/>
              </a:spcBef>
              <a:spcAft>
                <a:spcPct val="0"/>
              </a:spcAft>
              <a:buClrTx/>
              <a:buSzTx/>
              <a:buFont typeface="Arial" panose="020B0604020202020204" pitchFamily="34" charset="0"/>
              <a:buNone/>
              <a:defRPr kumimoji="0" sz="1600" b="1" i="0" u="none" strike="noStrike" kern="1200" cap="none" spc="0" normalizeH="0" baseline="0" noProof="0">
                <a:solidFill>
                  <a:schemeClr val="tx1"/>
                </a:solidFill>
                <a:uLnTx/>
                <a:uFillTx/>
                <a:latin typeface="+mn-lt"/>
                <a:ea typeface="+mn-ea"/>
                <a:cs typeface="+mn-cs"/>
                <a:sym typeface="Wingdings" panose="05000000000000000000"/>
              </a:defRPr>
            </a:lvl4pPr>
            <a:lvl5pPr marL="1828800" marR="0" indent="0" algn="l" defTabSz="914400" rtl="0" eaLnBrk="1" fontAlgn="auto" latinLnBrk="0" hangingPunct="1">
              <a:lnSpc>
                <a:spcPct val="90000"/>
              </a:lnSpc>
              <a:spcBef>
                <a:spcPts val="500"/>
              </a:spcBef>
              <a:spcAft>
                <a:spcPct val="0"/>
              </a:spcAft>
              <a:buClrTx/>
              <a:buSzTx/>
              <a:buFont typeface="Arial" panose="020B0604020202020204" pitchFamily="34" charset="0"/>
              <a:buNone/>
              <a:defRPr kumimoji="0" sz="1600" b="1" i="0" u="none" strike="noStrike" kern="1200" cap="none" spc="0" normalizeH="0" baseline="0" noProof="0">
                <a:solidFill>
                  <a:schemeClr val="tx1"/>
                </a:solidFill>
                <a:uLnTx/>
                <a:uFillTx/>
                <a:latin typeface="+mn-lt"/>
                <a:ea typeface="+mn-ea"/>
                <a:cs typeface="+mn-cs"/>
                <a:sym typeface="Wingdings" panose="05000000000000000000"/>
              </a:defRPr>
            </a:lvl5pPr>
            <a:lvl6pPr marL="2286000" marR="0" indent="0" algn="l" defTabSz="914400" rtl="0" eaLnBrk="1" fontAlgn="auto" latinLnBrk="0" hangingPunct="1">
              <a:lnSpc>
                <a:spcPct val="90000"/>
              </a:lnSpc>
              <a:spcBef>
                <a:spcPts val="500"/>
              </a:spcBef>
              <a:spcAft>
                <a:spcPct val="0"/>
              </a:spcAft>
              <a:buClrTx/>
              <a:buSzTx/>
              <a:buFont typeface="Arial" panose="020B0604020202020204" pitchFamily="34" charset="0"/>
              <a:buNone/>
              <a:defRPr kumimoji="0" sz="1600" b="1" i="0" u="none" strike="noStrike" kern="1200" cap="none" spc="0" normalizeH="0" baseline="0" noProof="0">
                <a:solidFill>
                  <a:schemeClr val="tx1"/>
                </a:solidFill>
                <a:uLnTx/>
                <a:uFillTx/>
                <a:latin typeface="+mn-lt"/>
                <a:ea typeface="+mn-ea"/>
                <a:cs typeface="+mn-cs"/>
                <a:sym typeface="Wingdings" panose="05000000000000000000"/>
              </a:defRPr>
            </a:lvl6pPr>
            <a:lvl7pPr marL="2743200" marR="0" indent="0" algn="l" defTabSz="914400" rtl="0" eaLnBrk="1" fontAlgn="auto" latinLnBrk="0" hangingPunct="1">
              <a:lnSpc>
                <a:spcPct val="90000"/>
              </a:lnSpc>
              <a:spcBef>
                <a:spcPts val="500"/>
              </a:spcBef>
              <a:spcAft>
                <a:spcPct val="0"/>
              </a:spcAft>
              <a:buClrTx/>
              <a:buSzTx/>
              <a:buFont typeface="Arial" panose="020B0604020202020204" pitchFamily="34" charset="0"/>
              <a:buNone/>
              <a:defRPr kumimoji="0" sz="1600" b="1" i="0" u="none" strike="noStrike" kern="1200" cap="none" spc="0" normalizeH="0" baseline="0" noProof="0">
                <a:solidFill>
                  <a:schemeClr val="tx1"/>
                </a:solidFill>
                <a:uLnTx/>
                <a:uFillTx/>
                <a:latin typeface="+mn-lt"/>
                <a:ea typeface="+mn-ea"/>
                <a:cs typeface="+mn-cs"/>
                <a:sym typeface="Wingdings" panose="05000000000000000000"/>
              </a:defRPr>
            </a:lvl7pPr>
            <a:lvl8pPr marL="3200400" marR="0" indent="0" algn="l" defTabSz="914400" rtl="0" eaLnBrk="1" fontAlgn="auto" latinLnBrk="0" hangingPunct="1">
              <a:lnSpc>
                <a:spcPct val="90000"/>
              </a:lnSpc>
              <a:spcBef>
                <a:spcPts val="500"/>
              </a:spcBef>
              <a:spcAft>
                <a:spcPct val="0"/>
              </a:spcAft>
              <a:buClrTx/>
              <a:buSzTx/>
              <a:buFont typeface="Arial" panose="020B0604020202020204" pitchFamily="34" charset="0"/>
              <a:buNone/>
              <a:defRPr kumimoji="0" sz="1600" b="1" i="0" u="none" strike="noStrike" kern="1200" cap="none" spc="0" normalizeH="0" baseline="0" noProof="0">
                <a:solidFill>
                  <a:schemeClr val="tx1"/>
                </a:solidFill>
                <a:uLnTx/>
                <a:uFillTx/>
                <a:latin typeface="+mn-lt"/>
                <a:ea typeface="+mn-ea"/>
                <a:cs typeface="+mn-cs"/>
                <a:sym typeface="Wingdings" panose="05000000000000000000"/>
              </a:defRPr>
            </a:lvl8pPr>
            <a:lvl9pPr marL="3657600" marR="0" indent="0" algn="l" defTabSz="914400" rtl="0" eaLnBrk="1" fontAlgn="auto" latinLnBrk="0" hangingPunct="1">
              <a:lnSpc>
                <a:spcPct val="90000"/>
              </a:lnSpc>
              <a:spcBef>
                <a:spcPts val="500"/>
              </a:spcBef>
              <a:spcAft>
                <a:spcPct val="0"/>
              </a:spcAft>
              <a:buClrTx/>
              <a:buSzTx/>
              <a:buFont typeface="Arial" panose="020B0604020202020204" pitchFamily="34" charset="0"/>
              <a:buNone/>
              <a:defRPr kumimoji="0" sz="1600" b="1" i="0" u="none" strike="noStrike" kern="1200" cap="none" spc="0" normalizeH="0" baseline="0" noProof="0">
                <a:solidFill>
                  <a:schemeClr val="tx1"/>
                </a:solidFill>
                <a:uLnTx/>
                <a:uFillTx/>
                <a:latin typeface="+mn-lt"/>
                <a:ea typeface="+mn-ea"/>
                <a:cs typeface="+mn-cs"/>
                <a:sym typeface="Wingdings" panose="05000000000000000000"/>
              </a:defRPr>
            </a:lvl9pPr>
          </a:lstStyle>
          <a:p>
            <a:pPr lvl="0"/>
            <a:r>
              <a:rPr lang="zh-CN" altLang="en-US"/>
              <a:t>单击此处编辑母版文本样式</a:t>
            </a:r>
          </a:p>
        </p:txBody>
      </p:sp>
      <p:sp>
        <p:nvSpPr>
          <p:cNvPr id="9" name="内容占位符 3"/>
          <p:cNvSpPr txBox="1"/>
          <p:nvPr/>
        </p:nvSpPr>
        <p:spPr>
          <a:xfrm>
            <a:off x="839788" y="2505075"/>
            <a:ext cx="5157787" cy="3684588"/>
          </a:xfrm>
          <a:prstGeom prst="rect">
            <a:avLst/>
          </a:prstGeom>
          <a:noFill/>
          <a:ln w="9525" cap="flat" cmpd="sng" algn="ctr">
            <a:noFill/>
            <a:prstDash val="solid"/>
            <a:round/>
            <a:headEnd type="none" w="med" len="med"/>
            <a:tailEnd type="none" w="med" len="med"/>
          </a:ln>
          <a:effectLst/>
        </p:spPr>
        <p:txBody>
          <a:bodyPr vert="horz" lIns="91440" tIns="45720" rIns="91440" bIns="45720"/>
          <a:lstStyle>
            <a:lvl1pPr marL="228600" marR="0" indent="-228600" algn="l" defTabSz="914400" rtl="0" eaLnBrk="1" fontAlgn="auto" latinLnBrk="0" hangingPunct="1">
              <a:lnSpc>
                <a:spcPct val="90000"/>
              </a:lnSpc>
              <a:spcBef>
                <a:spcPts val="1000"/>
              </a:spcBef>
              <a:spcAft>
                <a:spcPct val="0"/>
              </a:spcAft>
              <a:buClrTx/>
              <a:buSzTx/>
              <a:buFont typeface="Arial" panose="020B0604020202020204" pitchFamily="34" charset="0"/>
              <a:buChar char="•"/>
              <a:defRPr kumimoji="0" sz="2800" b="0" i="0" u="none" strike="noStrike" kern="1200" cap="none" spc="0" normalizeH="0" baseline="0" noProof="0">
                <a:solidFill>
                  <a:schemeClr val="tx1"/>
                </a:solidFill>
                <a:uLnTx/>
                <a:uFillTx/>
                <a:latin typeface="+mn-lt"/>
                <a:ea typeface="+mn-ea"/>
                <a:cs typeface="+mn-cs"/>
                <a:sym typeface="Wingdings" panose="05000000000000000000"/>
              </a:defRPr>
            </a:lvl1pPr>
            <a:lvl2pPr marL="685800" marR="0" indent="-228600" algn="l" defTabSz="914400" rtl="0" eaLnBrk="1" fontAlgn="auto" latinLnBrk="0" hangingPunct="1">
              <a:lnSpc>
                <a:spcPct val="90000"/>
              </a:lnSpc>
              <a:spcBef>
                <a:spcPts val="500"/>
              </a:spcBef>
              <a:spcAft>
                <a:spcPct val="0"/>
              </a:spcAft>
              <a:buClrTx/>
              <a:buSzTx/>
              <a:buFont typeface="Arial" panose="020B0604020202020204" pitchFamily="34" charset="0"/>
              <a:buChar char="•"/>
              <a:defRPr kumimoji="0" sz="2400" b="0" i="0" u="none" strike="noStrike" kern="1200" cap="none" spc="0" normalizeH="0" baseline="0" noProof="0">
                <a:solidFill>
                  <a:schemeClr val="tx1"/>
                </a:solidFill>
                <a:uLnTx/>
                <a:uFillTx/>
                <a:latin typeface="+mn-lt"/>
                <a:ea typeface="+mn-ea"/>
                <a:cs typeface="+mn-cs"/>
                <a:sym typeface="Wingdings" panose="05000000000000000000"/>
              </a:defRPr>
            </a:lvl2pPr>
            <a:lvl3pPr marL="1143000" marR="0" indent="-228600" algn="l" defTabSz="914400" rtl="0" eaLnBrk="1" fontAlgn="auto" latinLnBrk="0" hangingPunct="1">
              <a:lnSpc>
                <a:spcPct val="90000"/>
              </a:lnSpc>
              <a:spcBef>
                <a:spcPts val="500"/>
              </a:spcBef>
              <a:spcAft>
                <a:spcPct val="0"/>
              </a:spcAft>
              <a:buClrTx/>
              <a:buSzTx/>
              <a:buFont typeface="Arial" panose="020B0604020202020204" pitchFamily="34" charset="0"/>
              <a:buChar char="•"/>
              <a:defRPr kumimoji="0" sz="2000" b="0" i="0" u="none" strike="noStrike" kern="1200" cap="none" spc="0" normalizeH="0" baseline="0" noProof="0">
                <a:solidFill>
                  <a:schemeClr val="tx1"/>
                </a:solidFill>
                <a:uLnTx/>
                <a:uFillTx/>
                <a:latin typeface="+mn-lt"/>
                <a:ea typeface="+mn-ea"/>
                <a:cs typeface="+mn-cs"/>
                <a:sym typeface="Wingdings" panose="05000000000000000000"/>
              </a:defRPr>
            </a:lvl3pPr>
            <a:lvl4pPr marL="1600200" marR="0" indent="-228600" algn="l" defTabSz="914400" rtl="0" eaLnBrk="1" fontAlgn="auto" latinLnBrk="0" hangingPunct="1">
              <a:lnSpc>
                <a:spcPct val="90000"/>
              </a:lnSpc>
              <a:spcBef>
                <a:spcPts val="500"/>
              </a:spcBef>
              <a:spcAft>
                <a:spcPct val="0"/>
              </a:spcAft>
              <a:buClrTx/>
              <a:buSzTx/>
              <a:buFont typeface="Arial" panose="020B0604020202020204" pitchFamily="34" charset="0"/>
              <a:buChar char="•"/>
              <a:defRPr kumimoji="0" sz="1800" b="0" i="0" u="none" strike="noStrike" kern="1200" cap="none" spc="0" normalizeH="0" baseline="0" noProof="0">
                <a:solidFill>
                  <a:schemeClr val="tx1"/>
                </a:solidFill>
                <a:uLnTx/>
                <a:uFillTx/>
                <a:latin typeface="+mn-lt"/>
                <a:ea typeface="+mn-ea"/>
                <a:cs typeface="+mn-cs"/>
                <a:sym typeface="Wingdings" panose="05000000000000000000"/>
              </a:defRPr>
            </a:lvl4pPr>
            <a:lvl5pPr marL="2057400" marR="0" indent="-228600" algn="l" defTabSz="914400" rtl="0" eaLnBrk="1" fontAlgn="auto" latinLnBrk="0" hangingPunct="1">
              <a:lnSpc>
                <a:spcPct val="90000"/>
              </a:lnSpc>
              <a:spcBef>
                <a:spcPts val="500"/>
              </a:spcBef>
              <a:spcAft>
                <a:spcPct val="0"/>
              </a:spcAft>
              <a:buClrTx/>
              <a:buSzTx/>
              <a:buFont typeface="Arial" panose="020B0604020202020204" pitchFamily="34" charset="0"/>
              <a:buChar char="•"/>
              <a:defRPr kumimoji="0" sz="1800" b="0" i="0" u="none" strike="noStrike" kern="1200" cap="none" spc="0" normalizeH="0" baseline="0" noProof="0">
                <a:solidFill>
                  <a:schemeClr val="tx1"/>
                </a:solidFill>
                <a:uLnTx/>
                <a:uFillTx/>
                <a:latin typeface="+mn-lt"/>
                <a:ea typeface="+mn-ea"/>
                <a:cs typeface="+mn-cs"/>
                <a:sym typeface="Wingdings" panose="05000000000000000000"/>
              </a:defRPr>
            </a:lvl5pPr>
            <a:lvl6pPr marL="2514600" marR="0" indent="-228600" algn="l" defTabSz="914400" rtl="0" eaLnBrk="1" fontAlgn="auto" latinLnBrk="0" hangingPunct="1">
              <a:lnSpc>
                <a:spcPct val="90000"/>
              </a:lnSpc>
              <a:spcBef>
                <a:spcPts val="500"/>
              </a:spcBef>
              <a:spcAft>
                <a:spcPct val="0"/>
              </a:spcAft>
              <a:buClrTx/>
              <a:buSzTx/>
              <a:buFont typeface="Arial" panose="020B0604020202020204" pitchFamily="34" charset="0"/>
              <a:buChar char="•"/>
              <a:defRPr kumimoji="0" sz="1800" b="0" i="0" u="none" strike="noStrike" kern="1200" cap="none" spc="0" normalizeH="0" baseline="0" noProof="0">
                <a:solidFill>
                  <a:schemeClr val="tx1"/>
                </a:solidFill>
                <a:uLnTx/>
                <a:uFillTx/>
                <a:latin typeface="+mn-lt"/>
                <a:ea typeface="+mn-ea"/>
                <a:cs typeface="+mn-cs"/>
                <a:sym typeface="Wingdings" panose="05000000000000000000"/>
              </a:defRPr>
            </a:lvl6pPr>
            <a:lvl7pPr marL="2971800" marR="0" indent="-228600" algn="l" defTabSz="914400" rtl="0" eaLnBrk="1" fontAlgn="auto" latinLnBrk="0" hangingPunct="1">
              <a:lnSpc>
                <a:spcPct val="90000"/>
              </a:lnSpc>
              <a:spcBef>
                <a:spcPts val="500"/>
              </a:spcBef>
              <a:spcAft>
                <a:spcPct val="0"/>
              </a:spcAft>
              <a:buClrTx/>
              <a:buSzTx/>
              <a:buFont typeface="Arial" panose="020B0604020202020204" pitchFamily="34" charset="0"/>
              <a:buChar char="•"/>
              <a:defRPr kumimoji="0" sz="1800" b="0" i="0" u="none" strike="noStrike" kern="1200" cap="none" spc="0" normalizeH="0" baseline="0" noProof="0">
                <a:solidFill>
                  <a:schemeClr val="tx1"/>
                </a:solidFill>
                <a:uLnTx/>
                <a:uFillTx/>
                <a:latin typeface="+mn-lt"/>
                <a:ea typeface="+mn-ea"/>
                <a:cs typeface="+mn-cs"/>
                <a:sym typeface="Wingdings" panose="05000000000000000000"/>
              </a:defRPr>
            </a:lvl7pPr>
            <a:lvl8pPr marL="3429000" marR="0" indent="-228600" algn="l" defTabSz="914400" rtl="0" eaLnBrk="1" fontAlgn="auto" latinLnBrk="0" hangingPunct="1">
              <a:lnSpc>
                <a:spcPct val="90000"/>
              </a:lnSpc>
              <a:spcBef>
                <a:spcPts val="500"/>
              </a:spcBef>
              <a:spcAft>
                <a:spcPct val="0"/>
              </a:spcAft>
              <a:buClrTx/>
              <a:buSzTx/>
              <a:buFont typeface="Arial" panose="020B0604020202020204" pitchFamily="34" charset="0"/>
              <a:buChar char="•"/>
              <a:defRPr kumimoji="0" sz="1800" b="0" i="0" u="none" strike="noStrike" kern="1200" cap="none" spc="0" normalizeH="0" baseline="0" noProof="0">
                <a:solidFill>
                  <a:schemeClr val="tx1"/>
                </a:solidFill>
                <a:uLnTx/>
                <a:uFillTx/>
                <a:latin typeface="+mn-lt"/>
                <a:ea typeface="+mn-ea"/>
                <a:cs typeface="+mn-cs"/>
                <a:sym typeface="Wingdings" panose="05000000000000000000"/>
              </a:defRPr>
            </a:lvl8pPr>
            <a:lvl9pPr marL="3886200" marR="0" indent="-228600" algn="l" defTabSz="914400" rtl="0" eaLnBrk="1" fontAlgn="auto" latinLnBrk="0" hangingPunct="1">
              <a:lnSpc>
                <a:spcPct val="90000"/>
              </a:lnSpc>
              <a:spcBef>
                <a:spcPts val="500"/>
              </a:spcBef>
              <a:spcAft>
                <a:spcPct val="0"/>
              </a:spcAft>
              <a:buClrTx/>
              <a:buSzTx/>
              <a:buFont typeface="Arial" panose="020B0604020202020204" pitchFamily="34" charset="0"/>
              <a:buChar char="•"/>
              <a:defRPr kumimoji="0" sz="1800" b="0" i="0" u="none" strike="noStrike" kern="1200" cap="none" spc="0" normalizeH="0" baseline="0" noProof="0">
                <a:solidFill>
                  <a:schemeClr val="tx1"/>
                </a:solidFill>
                <a:uLnTx/>
                <a:uFillTx/>
                <a:latin typeface="+mn-lt"/>
                <a:ea typeface="+mn-ea"/>
                <a:cs typeface="+mn-cs"/>
                <a:sym typeface="Wingdings" panose="05000000000000000000"/>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10"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11"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12" name="页脚占位符 7"/>
          <p:cNvSpPr>
            <a:spLocks noGrp="1"/>
          </p:cNvSpPr>
          <p:nvPr>
            <p:ph type="ftr" sz="quarter" idx="11"/>
          </p:nvPr>
        </p:nvSpPr>
        <p:spPr>
          <a:xfrm>
            <a:off x="4038600" y="6356350"/>
            <a:ext cx="4114800" cy="365125"/>
          </a:xfrm>
        </p:spPr>
        <p:txBody>
          <a:bodyPr/>
          <a:lstStyle/>
          <a:p>
            <a:endParaRPr lang="zh-CN" altLang="en-US"/>
          </a:p>
        </p:txBody>
      </p:sp>
      <p:sp>
        <p:nvSpPr>
          <p:cNvPr id="13" name="灯片编号占位符 8"/>
          <p:cNvSpPr>
            <a:spLocks noGrp="1"/>
          </p:cNvSpPr>
          <p:nvPr>
            <p:ph type="sldNum" sz="quarter" idx="12"/>
          </p:nvPr>
        </p:nvSpPr>
        <p:spPr>
          <a:xfrm>
            <a:off x="8610600" y="6356350"/>
            <a:ext cx="2743200" cy="365125"/>
          </a:xfrm>
        </p:spPr>
        <p:txBody>
          <a:bodyPr/>
          <a:lstStyle/>
          <a:p>
            <a:fld id="{E9B957CC-A438-4D82-B305-22914934740F}" type="slidenum">
              <a:rPr lang="zh-CN" altLang="en-US" smtClean="0"/>
              <a:t>‹#›</a:t>
            </a:fld>
            <a:endParaRPr lang="zh-CN" altLang="en-US"/>
          </a:p>
        </p:txBody>
      </p:sp>
    </p:spTree>
  </p:cSld>
  <p:clrMapOvr>
    <a:masterClrMapping/>
  </p:clrMapOvr>
  <p:transition/>
  <p:hf sldNum="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2025/9/28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hf sldNum="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file:///D:\qq&#25991;&#20214;\712321467\Image\C2C\Image2\%7b75232B38-A165-1FB7-499C-2E1C792CACB5%7d.png" TargetMode="Externa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xml"/><Relationship Id="rId1" Type="http://schemas.openxmlformats.org/officeDocument/2006/relationships/slideLayout" Target="../slideLayouts/slideLayout4.xml"/><Relationship Id="rId4" Type="http://schemas.openxmlformats.org/officeDocument/2006/relationships/image" Target="file:///D:\qq&#25991;&#20214;\712321467\Image\C2C\Image2\%7b75232B38-A165-1FB7-499C-2E1C792CACB5%7d.png" TargetMode="Externa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2025/9/28</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pic>
        <p:nvPicPr>
          <p:cNvPr id="7" name="图片 6" descr="587a22025a638.jpg"/>
          <p:cNvPicPr>
            <a:picLocks noChangeAspect="1"/>
          </p:cNvPicPr>
          <p:nvPr userDrawn="1"/>
        </p:nvPicPr>
        <p:blipFill>
          <a:blip r:embed="rId5"/>
          <a:stretch>
            <a:fillRect/>
          </a:stretch>
        </p:blipFill>
        <p:spPr>
          <a:xfrm rot="5400000">
            <a:off x="2000486" y="-2000483"/>
            <a:ext cx="5143030" cy="9143998"/>
          </a:xfrm>
          <a:prstGeom prst="rect">
            <a:avLst/>
          </a:prstGeom>
        </p:spPr>
      </p:pic>
      <p:pic>
        <p:nvPicPr>
          <p:cNvPr id="8" name="图片 1073743875" descr="学科网 zxxk.com"/>
          <p:cNvPicPr>
            <a:picLocks noChangeAspect="1"/>
          </p:cNvPicPr>
          <p:nvPr/>
        </p:nvPicPr>
        <p:blipFill>
          <a:blip r:embed="rId6" r:link="rId7"/>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hf sldNum="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图片 1073743875" descr="学科网 zxxk.com"/>
          <p:cNvPicPr>
            <a:picLocks noChangeAspect="1"/>
          </p:cNvPicPr>
          <p:nvPr/>
        </p:nvPicPr>
        <p:blipFill>
          <a:blip r:embed="rId3" r:link="rId4"/>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53" r:id="rId1"/>
  </p:sldLayoutIdLst>
  <p:transition/>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6895" indent="-213995"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tags" Target="../tags/tag2.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11.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12.xml"/><Relationship Id="rId5" Type="http://schemas.openxmlformats.org/officeDocument/2006/relationships/image" Target="../media/image7.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13.xml"/><Relationship Id="rId5" Type="http://schemas.openxmlformats.org/officeDocument/2006/relationships/image" Target="../media/image7.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14.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15.xml"/><Relationship Id="rId5" Type="http://schemas.openxmlformats.org/officeDocument/2006/relationships/image" Target="../media/image7.png"/><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16.xml"/><Relationship Id="rId5" Type="http://schemas.openxmlformats.org/officeDocument/2006/relationships/image" Target="../media/image7.pn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17.xml"/><Relationship Id="rId5" Type="http://schemas.openxmlformats.org/officeDocument/2006/relationships/image" Target="../media/image7.png"/><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18.xml"/><Relationship Id="rId5" Type="http://schemas.openxmlformats.org/officeDocument/2006/relationships/image" Target="../media/image7.png"/><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19.xml"/><Relationship Id="rId5" Type="http://schemas.openxmlformats.org/officeDocument/2006/relationships/image" Target="../media/image7.png"/><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20.xml"/><Relationship Id="rId5" Type="http://schemas.openxmlformats.org/officeDocument/2006/relationships/image" Target="../media/image7.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3.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tags" Target="../tags/tag2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tags" Target="../tags/tag22.xml"/><Relationship Id="rId5" Type="http://schemas.openxmlformats.org/officeDocument/2006/relationships/image" Target="../media/image7.png"/><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tags" Target="../tags/tag23.xml"/><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4.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5.xml"/><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6.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7.xml"/><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8.xml"/><Relationship Id="rId5" Type="http://schemas.openxmlformats.org/officeDocument/2006/relationships/image" Target="../media/image7.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9.xml"/><Relationship Id="rId5" Type="http://schemas.openxmlformats.org/officeDocument/2006/relationships/image" Target="../media/image7.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10.xml"/><Relationship Id="rId5" Type="http://schemas.openxmlformats.org/officeDocument/2006/relationships/image" Target="../media/image7.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4"/>
          <a:srcRect b="80556"/>
          <a:stretch>
            <a:fillRect/>
          </a:stretch>
        </p:blipFill>
        <p:spPr>
          <a:xfrm>
            <a:off x="1500166" y="0"/>
            <a:ext cx="6122686" cy="1785932"/>
          </a:xfrm>
          <a:prstGeom prst="rect">
            <a:avLst/>
          </a:prstGeom>
        </p:spPr>
      </p:pic>
      <p:pic>
        <p:nvPicPr>
          <p:cNvPr id="6" name="图片 5"/>
          <p:cNvPicPr>
            <a:picLocks noChangeAspect="1"/>
          </p:cNvPicPr>
          <p:nvPr/>
        </p:nvPicPr>
        <p:blipFill>
          <a:blip r:embed="rId5"/>
          <a:srcRect t="52778" b="13620"/>
          <a:stretch>
            <a:fillRect/>
          </a:stretch>
        </p:blipFill>
        <p:spPr>
          <a:xfrm>
            <a:off x="2714612" y="3306955"/>
            <a:ext cx="3643338" cy="1836545"/>
          </a:xfrm>
          <a:prstGeom prst="rect">
            <a:avLst/>
          </a:prstGeom>
        </p:spPr>
      </p:pic>
      <p:sp>
        <p:nvSpPr>
          <p:cNvPr id="7" name="TextBox 6"/>
          <p:cNvSpPr txBox="1"/>
          <p:nvPr/>
        </p:nvSpPr>
        <p:spPr>
          <a:xfrm>
            <a:off x="0" y="1610671"/>
            <a:ext cx="9144000" cy="1200329"/>
          </a:xfrm>
          <a:prstGeom prst="rect">
            <a:avLst/>
          </a:prstGeom>
          <a:noFill/>
        </p:spPr>
        <p:txBody>
          <a:bodyPr wrap="square" rtlCol="0">
            <a:spAutoFit/>
          </a:bodyPr>
          <a:lstStyle/>
          <a:p>
            <a:pPr algn="ctr"/>
            <a:r>
              <a:rPr lang="zh-CN" altLang="en-US" sz="7200">
                <a:solidFill>
                  <a:schemeClr val="accent1">
                    <a:lumMod val="50000"/>
                  </a:schemeClr>
                </a:solidFill>
                <a:latin typeface="Arial" panose="020B0604020202020204" pitchFamily="34" charset="0"/>
                <a:ea typeface="三极春联字体简" pitchFamily="2" charset="-122"/>
                <a:sym typeface="Arial" panose="020B0604020202020204" pitchFamily="34" charset="0"/>
              </a:rPr>
              <a:t>议论文写作</a:t>
            </a:r>
            <a:r>
              <a:rPr lang="en-US" altLang="zh-CN" sz="7200">
                <a:solidFill>
                  <a:schemeClr val="accent1">
                    <a:lumMod val="50000"/>
                  </a:schemeClr>
                </a:solidFill>
                <a:latin typeface="Arial" panose="020B0604020202020204" pitchFamily="34" charset="0"/>
                <a:ea typeface="三极春联字体简" pitchFamily="2" charset="-122"/>
                <a:sym typeface="Arial" panose="020B0604020202020204" pitchFamily="34" charset="0"/>
              </a:rPr>
              <a:t>——</a:t>
            </a:r>
            <a:r>
              <a:rPr lang="zh-CN" altLang="en-US" sz="7200">
                <a:solidFill>
                  <a:schemeClr val="accent1">
                    <a:lumMod val="50000"/>
                  </a:schemeClr>
                </a:solidFill>
                <a:latin typeface="Arial" panose="020B0604020202020204" pitchFamily="34" charset="0"/>
                <a:ea typeface="三极春联字体简" pitchFamily="2" charset="-122"/>
                <a:sym typeface="Arial" panose="020B0604020202020204" pitchFamily="34" charset="0"/>
              </a:rPr>
              <a:t>观点</a:t>
            </a:r>
          </a:p>
        </p:txBody>
      </p:sp>
      <p:sp>
        <p:nvSpPr>
          <p:cNvPr id="8" name="TextBox 7"/>
          <p:cNvSpPr txBox="1"/>
          <p:nvPr/>
        </p:nvSpPr>
        <p:spPr>
          <a:xfrm>
            <a:off x="3776194" y="2934110"/>
            <a:ext cx="1377300" cy="307777"/>
          </a:xfrm>
          <a:prstGeom prst="rect">
            <a:avLst/>
          </a:prstGeom>
          <a:noFill/>
        </p:spPr>
        <p:txBody>
          <a:bodyPr wrap="none" rtlCol="0">
            <a:spAutoFit/>
          </a:bodyPr>
          <a:lstStyle/>
          <a:p>
            <a:pPr algn="ctr"/>
            <a:r>
              <a:rPr lang="zh-CN" altLang="en-US" sz="1400" b="1" spc="600">
                <a:solidFill>
                  <a:schemeClr val="tx2"/>
                </a:solidFill>
                <a:latin typeface="三极春联字体简" pitchFamily="2" charset="-122"/>
                <a:ea typeface="三极春联字体简" pitchFamily="2" charset="-122"/>
                <a:sym typeface="Arial" panose="020B0604020202020204" pitchFamily="34" charset="0"/>
              </a:rPr>
              <a:t>思维训练</a:t>
            </a:r>
            <a:r>
              <a:rPr lang="en-US" altLang="zh-CN" sz="1400" b="1" spc="600">
                <a:solidFill>
                  <a:schemeClr val="tx2"/>
                </a:solidFill>
                <a:latin typeface="三极春联字体简" pitchFamily="2" charset="-122"/>
                <a:ea typeface="三极春联字体简" pitchFamily="2" charset="-122"/>
                <a:sym typeface="Arial" panose="020B0604020202020204" pitchFamily="34" charset="0"/>
              </a:rPr>
              <a:t>2</a:t>
            </a:r>
            <a:endParaRPr lang="zh-CN" altLang="en-US" sz="1400" b="1" spc="600">
              <a:solidFill>
                <a:schemeClr val="tx2"/>
              </a:solidFill>
              <a:latin typeface="三极春联字体简" pitchFamily="2" charset="-122"/>
              <a:ea typeface="三极春联字体简" pitchFamily="2" charset="-122"/>
              <a:sym typeface="Arial" panose="020B0604020202020204" pitchFamily="34" charset="0"/>
            </a:endParaRPr>
          </a:p>
        </p:txBody>
      </p:sp>
      <p:cxnSp>
        <p:nvCxnSpPr>
          <p:cNvPr id="10" name="直接连接符 9"/>
          <p:cNvCxnSpPr/>
          <p:nvPr/>
        </p:nvCxnSpPr>
        <p:spPr>
          <a:xfrm>
            <a:off x="2428860" y="2857502"/>
            <a:ext cx="4214842" cy="1588"/>
          </a:xfrm>
          <a:prstGeom prst="line">
            <a:avLst/>
          </a:prstGeom>
          <a:ln w="9525">
            <a:solidFill>
              <a:schemeClr val="accent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3511691" y="3205983"/>
            <a:ext cx="2049179" cy="457200"/>
          </a:xfrm>
          <a:prstGeom prst="rect">
            <a:avLst/>
          </a:prstGeom>
          <a:noFill/>
        </p:spPr>
        <p:txBody>
          <a:bodyPr wrap="square" rtlCol="0">
            <a:spAutoFit/>
          </a:bodyPr>
          <a:lstStyle/>
          <a:p>
            <a:pPr algn="ctr"/>
            <a:r>
              <a:rPr lang="zh-CN" altLang="en-US" sz="1200">
                <a:solidFill>
                  <a:schemeClr val="tx2"/>
                </a:solidFill>
                <a:latin typeface="微软雅黑" panose="020B0503020204020204" pitchFamily="34" charset="-122"/>
                <a:ea typeface="微软雅黑" panose="020B0503020204020204" pitchFamily="34" charset="-122"/>
                <a:sym typeface="Arial" panose="020B0604020202020204" pitchFamily="34" charset="0"/>
              </a:rPr>
              <a:t>汇报人：山间明月</a:t>
            </a:r>
            <a:endParaRPr lang="en-US" altLang="zh-CN" sz="1200">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a:p>
            <a:pPr algn="ctr"/>
            <a:r>
              <a:rPr lang="zh-CN" altLang="en-US" sz="1200">
                <a:solidFill>
                  <a:schemeClr val="tx2"/>
                </a:solidFill>
                <a:latin typeface="微软雅黑" panose="020B0503020204020204" pitchFamily="34" charset="-122"/>
                <a:ea typeface="微软雅黑" panose="020B0503020204020204" pitchFamily="34" charset="-122"/>
                <a:sym typeface="Arial" panose="020B0604020202020204" pitchFamily="34" charset="0"/>
              </a:rPr>
              <a:t>汇报时间：</a:t>
            </a:r>
            <a:r>
              <a:rPr lang="en-US" altLang="zh-CN" sz="1200">
                <a:solidFill>
                  <a:schemeClr val="tx2"/>
                </a:solidFill>
                <a:latin typeface="微软雅黑" panose="020B0503020204020204" pitchFamily="34" charset="-122"/>
                <a:ea typeface="微软雅黑" panose="020B0503020204020204" pitchFamily="34" charset="-122"/>
                <a:sym typeface="Arial" panose="020B0604020202020204" pitchFamily="34" charset="0"/>
              </a:rPr>
              <a:t>2025</a:t>
            </a:r>
            <a:r>
              <a:rPr lang="zh-CN" altLang="en-US" sz="1200">
                <a:solidFill>
                  <a:schemeClr val="tx2"/>
                </a:solidFill>
                <a:latin typeface="微软雅黑" panose="020B0503020204020204" pitchFamily="34" charset="-122"/>
                <a:ea typeface="微软雅黑" panose="020B0503020204020204" pitchFamily="34" charset="-122"/>
                <a:sym typeface="Arial" panose="020B0604020202020204" pitchFamily="34" charset="0"/>
              </a:rPr>
              <a:t>年</a:t>
            </a:r>
            <a:r>
              <a:rPr lang="en-US" altLang="zh-CN" sz="1200">
                <a:solidFill>
                  <a:schemeClr val="tx2"/>
                </a:solidFill>
                <a:latin typeface="微软雅黑" panose="020B0503020204020204" pitchFamily="34" charset="-122"/>
                <a:ea typeface="微软雅黑" panose="020B0503020204020204" pitchFamily="34" charset="-122"/>
                <a:sym typeface="Arial" panose="020B0604020202020204" pitchFamily="34" charset="0"/>
              </a:rPr>
              <a:t>10</a:t>
            </a:r>
            <a:r>
              <a:rPr lang="zh-CN" altLang="en-US" sz="1200">
                <a:solidFill>
                  <a:schemeClr val="tx2"/>
                </a:solidFill>
                <a:latin typeface="微软雅黑" panose="020B0503020204020204" pitchFamily="34" charset="-122"/>
                <a:ea typeface="微软雅黑" panose="020B0503020204020204" pitchFamily="34" charset="-122"/>
                <a:sym typeface="Arial" panose="020B0604020202020204" pitchFamily="34" charset="0"/>
              </a:rPr>
              <a:t>月</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7" presetClass="entr" presetSubtype="0" dur="1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dur="1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7" presetClass="entr" presetSubtype="0" dur="100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7" presetClass="entr" presetSubtype="0" dur="100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par>
                                <p:cTn id="25" presetID="47" presetClass="entr" presetSubtype="0" dur="100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4"/>
          <a:srcRect b="80556"/>
          <a:stretch>
            <a:fillRect/>
          </a:stretch>
        </p:blipFill>
        <p:spPr>
          <a:xfrm>
            <a:off x="1571604" y="2786064"/>
            <a:ext cx="6122686" cy="1785932"/>
          </a:xfrm>
          <a:prstGeom prst="rect">
            <a:avLst/>
          </a:prstGeom>
        </p:spPr>
      </p:pic>
      <p:cxnSp>
        <p:nvCxnSpPr>
          <p:cNvPr id="5" name="直接连接符 4"/>
          <p:cNvCxnSpPr/>
          <p:nvPr/>
        </p:nvCxnSpPr>
        <p:spPr>
          <a:xfrm>
            <a:off x="2428860" y="2500312"/>
            <a:ext cx="4214842" cy="1588"/>
          </a:xfrm>
          <a:prstGeom prst="line">
            <a:avLst/>
          </a:prstGeom>
          <a:ln w="9525">
            <a:solidFill>
              <a:schemeClr val="accent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3383530" y="1500180"/>
            <a:ext cx="785818" cy="785818"/>
          </a:xfrm>
          <a:prstGeom prst="ellipse">
            <a:avLst/>
          </a:prstGeom>
          <a:solidFill>
            <a:schemeClr val="accent1">
              <a:lumMod val="50000"/>
              <a:alpha val="81000"/>
            </a:schemeClr>
          </a:solidFill>
          <a:ln w="12700">
            <a:noFill/>
            <a:prstDash val="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a:ln w="12700">
                  <a:noFill/>
                  <a:prstDash val="solid"/>
                </a:ln>
                <a:solidFill>
                  <a:schemeClr val="bg1"/>
                </a:solidFill>
                <a:latin typeface="Arial" panose="020B0604020202020204" pitchFamily="34" charset="0"/>
                <a:ea typeface="三极春联字体简" pitchFamily="2" charset="-122"/>
                <a:sym typeface="Arial" panose="020B0604020202020204" pitchFamily="34" charset="0"/>
              </a:rPr>
              <a:t>叁</a:t>
            </a:r>
          </a:p>
        </p:txBody>
      </p:sp>
      <p:sp>
        <p:nvSpPr>
          <p:cNvPr id="7" name="TextBox 6"/>
          <p:cNvSpPr txBox="1"/>
          <p:nvPr/>
        </p:nvSpPr>
        <p:spPr>
          <a:xfrm>
            <a:off x="4299236" y="1662257"/>
            <a:ext cx="1415772" cy="461665"/>
          </a:xfrm>
          <a:prstGeom prst="rect">
            <a:avLst/>
          </a:prstGeom>
          <a:noFill/>
        </p:spPr>
        <p:txBody>
          <a:bodyPr wrap="none" rtlCol="0">
            <a:spAutoFit/>
          </a:bodyPr>
          <a:lstStyle/>
          <a:p>
            <a:r>
              <a:rPr lang="zh-CN" altLang="en-US" sz="2400">
                <a:solidFill>
                  <a:schemeClr val="accent1">
                    <a:lumMod val="50000"/>
                  </a:schemeClr>
                </a:solidFill>
                <a:latin typeface="Arial" panose="020B0604020202020204" pitchFamily="34" charset="0"/>
                <a:ea typeface="三极春联字体简" pitchFamily="2" charset="-122"/>
                <a:sym typeface="Arial" panose="020B0604020202020204" pitchFamily="34" charset="0"/>
              </a:rPr>
              <a:t>升级示范</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7" presetClass="entr" presetSubtype="0" dur="1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dur="100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7" presetClass="entr" presetSubtype="0" dur="100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7" presetClass="entr" presetSubtype="0" dur="100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4"/>
          <a:srcRect b="80556"/>
          <a:stretch>
            <a:fillRect/>
          </a:stretch>
        </p:blipFill>
        <p:spPr>
          <a:xfrm rot="16200000" flipV="1">
            <a:off x="-89994" y="110655"/>
            <a:ext cx="354340" cy="103358"/>
          </a:xfrm>
          <a:prstGeom prst="rect">
            <a:avLst/>
          </a:prstGeom>
        </p:spPr>
      </p:pic>
      <p:pic>
        <p:nvPicPr>
          <p:cNvPr id="20" name="图片 19"/>
          <p:cNvPicPr>
            <a:picLocks noChangeAspect="1"/>
          </p:cNvPicPr>
          <p:nvPr/>
        </p:nvPicPr>
        <p:blipFill>
          <a:blip r:embed="rId5"/>
          <a:srcRect b="80556"/>
          <a:stretch>
            <a:fillRect/>
          </a:stretch>
        </p:blipFill>
        <p:spPr>
          <a:xfrm rot="16200000">
            <a:off x="1464120" y="118703"/>
            <a:ext cx="339843" cy="101760"/>
          </a:xfrm>
          <a:prstGeom prst="rect">
            <a:avLst/>
          </a:prstGeom>
        </p:spPr>
      </p:pic>
      <p:cxnSp>
        <p:nvCxnSpPr>
          <p:cNvPr id="21" name="直接连接符 20"/>
          <p:cNvCxnSpPr/>
          <p:nvPr/>
        </p:nvCxnSpPr>
        <p:spPr>
          <a:xfrm flipV="1">
            <a:off x="1763688" y="171171"/>
            <a:ext cx="7272808" cy="14046"/>
          </a:xfrm>
          <a:prstGeom prst="line">
            <a:avLst/>
          </a:prstGeom>
          <a:ln w="9525">
            <a:solidFill>
              <a:schemeClr val="accent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143001" y="-14838"/>
            <a:ext cx="1210588" cy="400110"/>
          </a:xfrm>
          <a:prstGeom prst="rect">
            <a:avLst/>
          </a:prstGeom>
          <a:noFill/>
        </p:spPr>
        <p:txBody>
          <a:bodyPr wrap="none" rtlCol="0">
            <a:spAutoFit/>
          </a:bodyPr>
          <a:lstStyle/>
          <a:p>
            <a:r>
              <a:rPr lang="zh-CN" altLang="en-US" sz="2000">
                <a:solidFill>
                  <a:schemeClr val="accent1">
                    <a:lumMod val="50000"/>
                  </a:schemeClr>
                </a:solidFill>
                <a:latin typeface="Arial" panose="020B0604020202020204" pitchFamily="34" charset="0"/>
                <a:ea typeface="三极春联字体简" pitchFamily="2" charset="-122"/>
                <a:sym typeface="Arial" panose="020B0604020202020204" pitchFamily="34" charset="0"/>
              </a:rPr>
              <a:t>升级示范</a:t>
            </a:r>
          </a:p>
        </p:txBody>
      </p:sp>
      <p:sp>
        <p:nvSpPr>
          <p:cNvPr id="24" name="TextBox 23"/>
          <p:cNvSpPr txBox="1"/>
          <p:nvPr/>
        </p:nvSpPr>
        <p:spPr>
          <a:xfrm>
            <a:off x="467544" y="483517"/>
            <a:ext cx="8208912" cy="3416320"/>
          </a:xfrm>
          <a:prstGeom prst="rect">
            <a:avLst/>
          </a:prstGeom>
          <a:noFill/>
        </p:spPr>
        <p:txBody>
          <a:bodyPr wrap="square" rtlCol="0">
            <a:spAutoFit/>
          </a:bodyPr>
          <a:lstStyle/>
          <a:p>
            <a:pPr>
              <a:lnSpc>
                <a:spcPct val="150000"/>
              </a:lnSpc>
            </a:pPr>
            <a:r>
              <a:rPr lang="zh-CN" altLang="en-US" sz="2400" b="1"/>
              <a:t>一、主题：手机进课堂</a:t>
            </a:r>
          </a:p>
          <a:p>
            <a:pPr>
              <a:lnSpc>
                <a:spcPct val="150000"/>
              </a:lnSpc>
            </a:pPr>
            <a:r>
              <a:rPr lang="zh-CN" altLang="en-US" sz="2400" b="1">
                <a:solidFill>
                  <a:schemeClr val="tx2">
                    <a:lumMod val="60000"/>
                    <a:lumOff val="40000"/>
                  </a:schemeClr>
                </a:solidFill>
              </a:rPr>
              <a:t>平庸版：我认为手机可以进课堂。</a:t>
            </a:r>
          </a:p>
          <a:p>
            <a:pPr>
              <a:lnSpc>
                <a:spcPct val="150000"/>
              </a:lnSpc>
            </a:pPr>
            <a:r>
              <a:rPr lang="zh-CN" altLang="en-US" sz="2400" b="1">
                <a:solidFill>
                  <a:srgbClr val="00B0F0"/>
                </a:solidFill>
              </a:rPr>
              <a:t>合格版：手机在课堂上有利有弊，但合理使用还是有帮助的。</a:t>
            </a:r>
          </a:p>
          <a:p>
            <a:pPr>
              <a:lnSpc>
                <a:spcPct val="150000"/>
              </a:lnSpc>
            </a:pPr>
            <a:r>
              <a:rPr lang="zh-CN" altLang="en-US" sz="2400" b="1">
                <a:solidFill>
                  <a:srgbClr val="C00000"/>
                </a:solidFill>
              </a:rPr>
              <a:t>优秀版：在学习目标可量化、监管可执行的前提下，手机进课堂应以学习功能为核心，因为技术应服务于思维质量而非占据注意力。</a:t>
            </a:r>
          </a:p>
        </p:txBody>
      </p:sp>
    </p:spTree>
    <p:custDataLst>
      <p:tags r:id="rId1"/>
    </p:custDataLst>
    <p:extLst>
      <p:ext uri="{BB962C8B-B14F-4D97-AF65-F5344CB8AC3E}">
        <p14:creationId xmlns:p14="http://schemas.microsoft.com/office/powerpoint/2010/main" val="21915437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7" presetClass="entr" presetSubtype="0" dur="100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7" presetClass="entr" presetSubtype="0" dur="100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par>
                                <p:cTn id="15" presetID="47" presetClass="entr" presetSubtype="0" dur="100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0" fill="hold" nodeType="clickPar">
                      <p:stCondLst>
                        <p:cond delay="indefinite"/>
                        <p:cond evt="onBegin" delay="0">
                          <p:tn val="19"/>
                        </p:cond>
                      </p:stCondLst>
                      <p:childTnLst>
                        <p:par>
                          <p:cTn id="21" fill="hold">
                            <p:stCondLst>
                              <p:cond delay="0"/>
                            </p:stCondLst>
                            <p:childTnLst>
                              <p:par>
                                <p:cTn id="22" presetID="47" presetClass="entr" presetSubtype="0" dur="1000" fill="hold" grpId="0" nodeType="click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1000"/>
                                        <p:tgtEl>
                                          <p:spTgt spid="22"/>
                                        </p:tgtEl>
                                      </p:cBhvr>
                                    </p:animEffect>
                                    <p:anim calcmode="lin" valueType="num">
                                      <p:cBhvr>
                                        <p:cTn id="25" dur="1000" fill="hold"/>
                                        <p:tgtEl>
                                          <p:spTgt spid="22"/>
                                        </p:tgtEl>
                                        <p:attrNameLst>
                                          <p:attrName>ppt_x</p:attrName>
                                        </p:attrNameLst>
                                      </p:cBhvr>
                                      <p:tavLst>
                                        <p:tav tm="0">
                                          <p:val>
                                            <p:strVal val="#ppt_x"/>
                                          </p:val>
                                        </p:tav>
                                        <p:tav tm="100000">
                                          <p:val>
                                            <p:strVal val="#ppt_x"/>
                                          </p:val>
                                        </p:tav>
                                      </p:tavLst>
                                    </p:anim>
                                    <p:anim calcmode="lin" valueType="num">
                                      <p:cBhvr>
                                        <p:cTn id="2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7" fill="hold" nodeType="clickPar">
                      <p:stCondLst>
                        <p:cond delay="indefinite"/>
                        <p:cond evt="onBegin" delay="0">
                          <p:tn val="26"/>
                        </p:cond>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4">
                                            <p:txEl>
                                              <p:pRg st="0" end="0"/>
                                            </p:txEl>
                                          </p:spTgt>
                                        </p:tgtEl>
                                        <p:attrNameLst>
                                          <p:attrName>style.visibility</p:attrName>
                                        </p:attrNameLst>
                                      </p:cBhvr>
                                      <p:to>
                                        <p:strVal val="visible"/>
                                      </p:to>
                                    </p:set>
                                  </p:childTnLst>
                                </p:cTn>
                              </p:par>
                            </p:childTnLst>
                          </p:cTn>
                        </p:par>
                      </p:childTnLst>
                    </p:cTn>
                  </p:par>
                  <p:par>
                    <p:cTn id="31" fill="hold" nodeType="clickPar">
                      <p:stCondLst>
                        <p:cond delay="indefinite"/>
                        <p:cond evt="onBegin" delay="0">
                          <p:tn val="30"/>
                        </p:cond>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4">
                                            <p:txEl>
                                              <p:pRg st="1" end="1"/>
                                            </p:txEl>
                                          </p:spTgt>
                                        </p:tgtEl>
                                        <p:attrNameLst>
                                          <p:attrName>style.visibility</p:attrName>
                                        </p:attrNameLst>
                                      </p:cBhvr>
                                      <p:to>
                                        <p:strVal val="visible"/>
                                      </p:to>
                                    </p:set>
                                  </p:childTnLst>
                                </p:cTn>
                              </p:par>
                            </p:childTnLst>
                          </p:cTn>
                        </p:par>
                      </p:childTnLst>
                    </p:cTn>
                  </p:par>
                  <p:par>
                    <p:cTn id="35" fill="hold" nodeType="clickPar">
                      <p:stCondLst>
                        <p:cond delay="indefinite"/>
                        <p:cond evt="onBegin" delay="0">
                          <p:tn val="34"/>
                        </p:cond>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4">
                                            <p:txEl>
                                              <p:pRg st="2" end="2"/>
                                            </p:txEl>
                                          </p:spTgt>
                                        </p:tgtEl>
                                        <p:attrNameLst>
                                          <p:attrName>style.visibility</p:attrName>
                                        </p:attrNameLst>
                                      </p:cBhvr>
                                      <p:to>
                                        <p:strVal val="visible"/>
                                      </p:to>
                                    </p:set>
                                  </p:childTnLst>
                                </p:cTn>
                              </p:par>
                            </p:childTnLst>
                          </p:cTn>
                        </p:par>
                      </p:childTnLst>
                    </p:cTn>
                  </p:par>
                  <p:par>
                    <p:cTn id="39" fill="hold" nodeType="clickPar">
                      <p:stCondLst>
                        <p:cond delay="indefinite"/>
                        <p:cond evt="onBegin" delay="0">
                          <p:tn val="38"/>
                        </p:cond>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4"/>
          <a:srcRect b="80556"/>
          <a:stretch>
            <a:fillRect/>
          </a:stretch>
        </p:blipFill>
        <p:spPr>
          <a:xfrm rot="16200000" flipV="1">
            <a:off x="-89994" y="110655"/>
            <a:ext cx="354340" cy="103358"/>
          </a:xfrm>
          <a:prstGeom prst="rect">
            <a:avLst/>
          </a:prstGeom>
        </p:spPr>
      </p:pic>
      <p:pic>
        <p:nvPicPr>
          <p:cNvPr id="20" name="图片 19"/>
          <p:cNvPicPr>
            <a:picLocks noChangeAspect="1"/>
          </p:cNvPicPr>
          <p:nvPr/>
        </p:nvPicPr>
        <p:blipFill>
          <a:blip r:embed="rId5"/>
          <a:srcRect b="80556"/>
          <a:stretch>
            <a:fillRect/>
          </a:stretch>
        </p:blipFill>
        <p:spPr>
          <a:xfrm rot="16200000">
            <a:off x="1464120" y="118703"/>
            <a:ext cx="339843" cy="101760"/>
          </a:xfrm>
          <a:prstGeom prst="rect">
            <a:avLst/>
          </a:prstGeom>
        </p:spPr>
      </p:pic>
      <p:cxnSp>
        <p:nvCxnSpPr>
          <p:cNvPr id="21" name="直接连接符 20"/>
          <p:cNvCxnSpPr/>
          <p:nvPr/>
        </p:nvCxnSpPr>
        <p:spPr>
          <a:xfrm flipV="1">
            <a:off x="1763688" y="171171"/>
            <a:ext cx="7272808" cy="14046"/>
          </a:xfrm>
          <a:prstGeom prst="line">
            <a:avLst/>
          </a:prstGeom>
          <a:ln w="9525">
            <a:solidFill>
              <a:schemeClr val="accent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143001" y="-14838"/>
            <a:ext cx="1210588" cy="400110"/>
          </a:xfrm>
          <a:prstGeom prst="rect">
            <a:avLst/>
          </a:prstGeom>
          <a:noFill/>
        </p:spPr>
        <p:txBody>
          <a:bodyPr wrap="none" rtlCol="0">
            <a:spAutoFit/>
          </a:bodyPr>
          <a:lstStyle/>
          <a:p>
            <a:r>
              <a:rPr lang="zh-CN" altLang="en-US" sz="2000">
                <a:solidFill>
                  <a:schemeClr val="accent1">
                    <a:lumMod val="50000"/>
                  </a:schemeClr>
                </a:solidFill>
                <a:latin typeface="Arial" panose="020B0604020202020204" pitchFamily="34" charset="0"/>
                <a:ea typeface="三极春联字体简" pitchFamily="2" charset="-122"/>
                <a:sym typeface="Arial" panose="020B0604020202020204" pitchFamily="34" charset="0"/>
              </a:rPr>
              <a:t>升级示范</a:t>
            </a:r>
          </a:p>
        </p:txBody>
      </p:sp>
      <p:sp>
        <p:nvSpPr>
          <p:cNvPr id="24" name="TextBox 23"/>
          <p:cNvSpPr txBox="1"/>
          <p:nvPr/>
        </p:nvSpPr>
        <p:spPr>
          <a:xfrm>
            <a:off x="467544" y="483517"/>
            <a:ext cx="8208912" cy="4524315"/>
          </a:xfrm>
          <a:prstGeom prst="rect">
            <a:avLst/>
          </a:prstGeom>
          <a:noFill/>
        </p:spPr>
        <p:txBody>
          <a:bodyPr wrap="square" rtlCol="0">
            <a:spAutoFit/>
          </a:bodyPr>
          <a:lstStyle/>
          <a:p>
            <a:pPr>
              <a:lnSpc>
                <a:spcPct val="150000"/>
              </a:lnSpc>
            </a:pPr>
            <a:r>
              <a:rPr lang="zh-CN" altLang="en-US" sz="2400" b="1"/>
              <a:t>二、主题：挫折教育</a:t>
            </a:r>
          </a:p>
          <a:p>
            <a:pPr>
              <a:lnSpc>
                <a:spcPct val="150000"/>
              </a:lnSpc>
            </a:pPr>
            <a:r>
              <a:rPr lang="zh-CN" altLang="en-US" sz="2400" b="1">
                <a:solidFill>
                  <a:srgbClr val="0070C0"/>
                </a:solidFill>
              </a:rPr>
              <a:t>平庸版：我赞成挫折教育。</a:t>
            </a:r>
          </a:p>
          <a:p>
            <a:pPr>
              <a:lnSpc>
                <a:spcPct val="150000"/>
              </a:lnSpc>
            </a:pPr>
            <a:r>
              <a:rPr lang="zh-CN" altLang="en-US" sz="2400" b="1">
                <a:solidFill>
                  <a:srgbClr val="C00000"/>
                </a:solidFill>
              </a:rPr>
              <a:t>优秀版：挫折教育应以支持与方法为前提，训练复原力而非制造伤害。</a:t>
            </a:r>
          </a:p>
          <a:p>
            <a:pPr>
              <a:lnSpc>
                <a:spcPct val="150000"/>
              </a:lnSpc>
            </a:pPr>
            <a:r>
              <a:rPr lang="zh-CN" altLang="en-US" sz="2400" b="1"/>
              <a:t>三、主题：短视频与注意力</a:t>
            </a:r>
          </a:p>
          <a:p>
            <a:pPr>
              <a:lnSpc>
                <a:spcPct val="150000"/>
              </a:lnSpc>
            </a:pPr>
            <a:r>
              <a:rPr lang="zh-CN" altLang="en-US" sz="2400" b="1">
                <a:solidFill>
                  <a:srgbClr val="0070C0"/>
                </a:solidFill>
              </a:rPr>
              <a:t>平庸版：短视频影响学习，应少看。</a:t>
            </a:r>
          </a:p>
          <a:p>
            <a:pPr>
              <a:lnSpc>
                <a:spcPct val="150000"/>
              </a:lnSpc>
            </a:pPr>
            <a:r>
              <a:rPr lang="zh-CN" altLang="en-US" sz="2400" b="1">
                <a:solidFill>
                  <a:srgbClr val="C00000"/>
                </a:solidFill>
              </a:rPr>
              <a:t>优秀版：在未建立“深度专注”习惯前，学生应限制短视频时长，因为注意力是一切学习的入口资源。</a:t>
            </a:r>
            <a:endParaRPr lang="zh-CN" altLang="en-US" sz="2000" b="1">
              <a:solidFill>
                <a:srgbClr val="C00000"/>
              </a:solidFill>
            </a:endParaRPr>
          </a:p>
        </p:txBody>
      </p:sp>
    </p:spTree>
    <p:custDataLst>
      <p:tags r:id="rId1"/>
    </p:custDataLst>
    <p:extLst>
      <p:ext uri="{BB962C8B-B14F-4D97-AF65-F5344CB8AC3E}">
        <p14:creationId xmlns:p14="http://schemas.microsoft.com/office/powerpoint/2010/main" val="427496019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7" presetClass="entr" presetSubtype="0" dur="100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7" presetClass="entr" presetSubtype="0" dur="100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par>
                                <p:cTn id="15" presetID="47" presetClass="entr" presetSubtype="0" dur="100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0" fill="hold" nodeType="clickPar">
                      <p:stCondLst>
                        <p:cond delay="indefinite"/>
                        <p:cond evt="onBegin" delay="0">
                          <p:tn val="19"/>
                        </p:cond>
                      </p:stCondLst>
                      <p:childTnLst>
                        <p:par>
                          <p:cTn id="21" fill="hold">
                            <p:stCondLst>
                              <p:cond delay="0"/>
                            </p:stCondLst>
                            <p:childTnLst>
                              <p:par>
                                <p:cTn id="22" presetID="47" presetClass="entr" presetSubtype="0" dur="1000" fill="hold" grpId="0" nodeType="click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1000"/>
                                        <p:tgtEl>
                                          <p:spTgt spid="22"/>
                                        </p:tgtEl>
                                      </p:cBhvr>
                                    </p:animEffect>
                                    <p:anim calcmode="lin" valueType="num">
                                      <p:cBhvr>
                                        <p:cTn id="25" dur="1000" fill="hold"/>
                                        <p:tgtEl>
                                          <p:spTgt spid="22"/>
                                        </p:tgtEl>
                                        <p:attrNameLst>
                                          <p:attrName>ppt_x</p:attrName>
                                        </p:attrNameLst>
                                      </p:cBhvr>
                                      <p:tavLst>
                                        <p:tav tm="0">
                                          <p:val>
                                            <p:strVal val="#ppt_x"/>
                                          </p:val>
                                        </p:tav>
                                        <p:tav tm="100000">
                                          <p:val>
                                            <p:strVal val="#ppt_x"/>
                                          </p:val>
                                        </p:tav>
                                      </p:tavLst>
                                    </p:anim>
                                    <p:anim calcmode="lin" valueType="num">
                                      <p:cBhvr>
                                        <p:cTn id="2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7" fill="hold" nodeType="clickPar">
                      <p:stCondLst>
                        <p:cond delay="indefinite"/>
                        <p:cond evt="onBegin" delay="0">
                          <p:tn val="26"/>
                        </p:cond>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4">
                                            <p:txEl>
                                              <p:pRg st="0" end="0"/>
                                            </p:txEl>
                                          </p:spTgt>
                                        </p:tgtEl>
                                        <p:attrNameLst>
                                          <p:attrName>style.visibility</p:attrName>
                                        </p:attrNameLst>
                                      </p:cBhvr>
                                      <p:to>
                                        <p:strVal val="visible"/>
                                      </p:to>
                                    </p:set>
                                  </p:childTnLst>
                                </p:cTn>
                              </p:par>
                            </p:childTnLst>
                          </p:cTn>
                        </p:par>
                      </p:childTnLst>
                    </p:cTn>
                  </p:par>
                  <p:par>
                    <p:cTn id="31" fill="hold" nodeType="clickPar">
                      <p:stCondLst>
                        <p:cond delay="indefinite"/>
                        <p:cond evt="onBegin" delay="0">
                          <p:tn val="30"/>
                        </p:cond>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4">
                                            <p:txEl>
                                              <p:pRg st="1" end="1"/>
                                            </p:txEl>
                                          </p:spTgt>
                                        </p:tgtEl>
                                        <p:attrNameLst>
                                          <p:attrName>style.visibility</p:attrName>
                                        </p:attrNameLst>
                                      </p:cBhvr>
                                      <p:to>
                                        <p:strVal val="visible"/>
                                      </p:to>
                                    </p:set>
                                  </p:childTnLst>
                                </p:cTn>
                              </p:par>
                            </p:childTnLst>
                          </p:cTn>
                        </p:par>
                      </p:childTnLst>
                    </p:cTn>
                  </p:par>
                  <p:par>
                    <p:cTn id="35" fill="hold" nodeType="clickPar">
                      <p:stCondLst>
                        <p:cond delay="indefinite"/>
                        <p:cond evt="onBegin" delay="0">
                          <p:tn val="34"/>
                        </p:cond>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4">
                                            <p:txEl>
                                              <p:pRg st="2" end="2"/>
                                            </p:txEl>
                                          </p:spTgt>
                                        </p:tgtEl>
                                        <p:attrNameLst>
                                          <p:attrName>style.visibility</p:attrName>
                                        </p:attrNameLst>
                                      </p:cBhvr>
                                      <p:to>
                                        <p:strVal val="visible"/>
                                      </p:to>
                                    </p:set>
                                  </p:childTnLst>
                                </p:cTn>
                              </p:par>
                            </p:childTnLst>
                          </p:cTn>
                        </p:par>
                      </p:childTnLst>
                    </p:cTn>
                  </p:par>
                  <p:par>
                    <p:cTn id="39" fill="hold" nodeType="clickPar">
                      <p:stCondLst>
                        <p:cond delay="indefinite"/>
                        <p:cond evt="onBegin" delay="0">
                          <p:tn val="38"/>
                        </p:cond>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4">
                                            <p:txEl>
                                              <p:pRg st="3" end="3"/>
                                            </p:txEl>
                                          </p:spTgt>
                                        </p:tgtEl>
                                        <p:attrNameLst>
                                          <p:attrName>style.visibility</p:attrName>
                                        </p:attrNameLst>
                                      </p:cBhvr>
                                      <p:to>
                                        <p:strVal val="visible"/>
                                      </p:to>
                                    </p:set>
                                  </p:childTnLst>
                                </p:cTn>
                              </p:par>
                            </p:childTnLst>
                          </p:cTn>
                        </p:par>
                      </p:childTnLst>
                    </p:cTn>
                  </p:par>
                  <p:par>
                    <p:cTn id="43" fill="hold" nodeType="clickPar">
                      <p:stCondLst>
                        <p:cond delay="indefinite"/>
                        <p:cond evt="onBegin" delay="0">
                          <p:tn val="42"/>
                        </p:cond>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4">
                                            <p:txEl>
                                              <p:pRg st="4" end="4"/>
                                            </p:txEl>
                                          </p:spTgt>
                                        </p:tgtEl>
                                        <p:attrNameLst>
                                          <p:attrName>style.visibility</p:attrName>
                                        </p:attrNameLst>
                                      </p:cBhvr>
                                      <p:to>
                                        <p:strVal val="visible"/>
                                      </p:to>
                                    </p:set>
                                  </p:childTnLst>
                                </p:cTn>
                              </p:par>
                            </p:childTnLst>
                          </p:cTn>
                        </p:par>
                      </p:childTnLst>
                    </p:cTn>
                  </p:par>
                  <p:par>
                    <p:cTn id="47" fill="hold" nodeType="clickPar">
                      <p:stCondLst>
                        <p:cond delay="indefinite"/>
                        <p:cond evt="onBegin" delay="0">
                          <p:tn val="46"/>
                        </p:cond>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4"/>
          <a:srcRect b="80556"/>
          <a:stretch>
            <a:fillRect/>
          </a:stretch>
        </p:blipFill>
        <p:spPr>
          <a:xfrm>
            <a:off x="1571604" y="2786064"/>
            <a:ext cx="6122686" cy="1785932"/>
          </a:xfrm>
          <a:prstGeom prst="rect">
            <a:avLst/>
          </a:prstGeom>
        </p:spPr>
      </p:pic>
      <p:cxnSp>
        <p:nvCxnSpPr>
          <p:cNvPr id="5" name="直接连接符 4"/>
          <p:cNvCxnSpPr/>
          <p:nvPr/>
        </p:nvCxnSpPr>
        <p:spPr>
          <a:xfrm>
            <a:off x="2428860" y="2500312"/>
            <a:ext cx="4214842" cy="1588"/>
          </a:xfrm>
          <a:prstGeom prst="line">
            <a:avLst/>
          </a:prstGeom>
          <a:ln w="9525">
            <a:solidFill>
              <a:schemeClr val="accent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3383530" y="1500180"/>
            <a:ext cx="785818" cy="785818"/>
          </a:xfrm>
          <a:prstGeom prst="ellipse">
            <a:avLst/>
          </a:prstGeom>
          <a:solidFill>
            <a:schemeClr val="accent1">
              <a:lumMod val="50000"/>
              <a:alpha val="81000"/>
            </a:schemeClr>
          </a:solidFill>
          <a:ln w="12700">
            <a:noFill/>
            <a:prstDash val="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a:ln w="12700">
                  <a:noFill/>
                  <a:prstDash val="solid"/>
                </a:ln>
                <a:solidFill>
                  <a:schemeClr val="bg1"/>
                </a:solidFill>
                <a:latin typeface="Arial" panose="020B0604020202020204" pitchFamily="34" charset="0"/>
                <a:ea typeface="三极春联字体简" pitchFamily="2" charset="-122"/>
                <a:sym typeface="Arial" panose="020B0604020202020204" pitchFamily="34" charset="0"/>
              </a:rPr>
              <a:t>肆</a:t>
            </a:r>
          </a:p>
        </p:txBody>
      </p:sp>
      <p:sp>
        <p:nvSpPr>
          <p:cNvPr id="7" name="TextBox 6"/>
          <p:cNvSpPr txBox="1"/>
          <p:nvPr/>
        </p:nvSpPr>
        <p:spPr>
          <a:xfrm>
            <a:off x="4299236" y="1662257"/>
            <a:ext cx="1415772" cy="461665"/>
          </a:xfrm>
          <a:prstGeom prst="rect">
            <a:avLst/>
          </a:prstGeom>
          <a:noFill/>
        </p:spPr>
        <p:txBody>
          <a:bodyPr wrap="none" rtlCol="0">
            <a:spAutoFit/>
          </a:bodyPr>
          <a:lstStyle/>
          <a:p>
            <a:r>
              <a:rPr lang="zh-CN" altLang="en-US" sz="2400">
                <a:solidFill>
                  <a:schemeClr val="accent1">
                    <a:lumMod val="50000"/>
                  </a:schemeClr>
                </a:solidFill>
                <a:latin typeface="Arial" panose="020B0604020202020204" pitchFamily="34" charset="0"/>
                <a:ea typeface="三极春联字体简" pitchFamily="2" charset="-122"/>
                <a:sym typeface="Arial" panose="020B0604020202020204" pitchFamily="34" charset="0"/>
              </a:rPr>
              <a:t>真题演练</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7" presetClass="entr" presetSubtype="0" dur="1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dur="100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7" presetClass="entr" presetSubtype="0" dur="100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7" presetClass="entr" presetSubtype="0" dur="100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4"/>
          <a:srcRect b="80556"/>
          <a:stretch>
            <a:fillRect/>
          </a:stretch>
        </p:blipFill>
        <p:spPr>
          <a:xfrm rot="16200000" flipV="1">
            <a:off x="-89994" y="110655"/>
            <a:ext cx="354340" cy="103358"/>
          </a:xfrm>
          <a:prstGeom prst="rect">
            <a:avLst/>
          </a:prstGeom>
        </p:spPr>
      </p:pic>
      <p:pic>
        <p:nvPicPr>
          <p:cNvPr id="16" name="图片 15"/>
          <p:cNvPicPr>
            <a:picLocks noChangeAspect="1"/>
          </p:cNvPicPr>
          <p:nvPr/>
        </p:nvPicPr>
        <p:blipFill>
          <a:blip r:embed="rId5"/>
          <a:srcRect b="80556"/>
          <a:stretch>
            <a:fillRect/>
          </a:stretch>
        </p:blipFill>
        <p:spPr>
          <a:xfrm rot="16200000">
            <a:off x="1464120" y="118703"/>
            <a:ext cx="339843" cy="101760"/>
          </a:xfrm>
          <a:prstGeom prst="rect">
            <a:avLst/>
          </a:prstGeom>
        </p:spPr>
      </p:pic>
      <p:cxnSp>
        <p:nvCxnSpPr>
          <p:cNvPr id="17" name="直接连接符 16"/>
          <p:cNvCxnSpPr/>
          <p:nvPr/>
        </p:nvCxnSpPr>
        <p:spPr>
          <a:xfrm flipV="1">
            <a:off x="1763688" y="171171"/>
            <a:ext cx="7272808" cy="14046"/>
          </a:xfrm>
          <a:prstGeom prst="line">
            <a:avLst/>
          </a:prstGeom>
          <a:ln w="9525">
            <a:solidFill>
              <a:schemeClr val="accent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143001" y="-14838"/>
            <a:ext cx="1210588" cy="400110"/>
          </a:xfrm>
          <a:prstGeom prst="rect">
            <a:avLst/>
          </a:prstGeom>
          <a:noFill/>
        </p:spPr>
        <p:txBody>
          <a:bodyPr wrap="none" rtlCol="0">
            <a:spAutoFit/>
          </a:bodyPr>
          <a:lstStyle/>
          <a:p>
            <a:r>
              <a:rPr lang="zh-CN" altLang="en-US" sz="2000">
                <a:solidFill>
                  <a:schemeClr val="accent1">
                    <a:lumMod val="50000"/>
                  </a:schemeClr>
                </a:solidFill>
                <a:latin typeface="Arial" panose="020B0604020202020204" pitchFamily="34" charset="0"/>
                <a:ea typeface="三极春联字体简" pitchFamily="2" charset="-122"/>
                <a:sym typeface="Arial" panose="020B0604020202020204" pitchFamily="34" charset="0"/>
              </a:rPr>
              <a:t>真题演练</a:t>
            </a:r>
          </a:p>
        </p:txBody>
      </p:sp>
      <p:sp>
        <p:nvSpPr>
          <p:cNvPr id="19" name="TextBox 18"/>
          <p:cNvSpPr txBox="1"/>
          <p:nvPr/>
        </p:nvSpPr>
        <p:spPr>
          <a:xfrm>
            <a:off x="107504" y="555526"/>
            <a:ext cx="8965777" cy="3670236"/>
          </a:xfrm>
          <a:prstGeom prst="rect">
            <a:avLst/>
          </a:prstGeom>
          <a:noFill/>
        </p:spPr>
        <p:txBody>
          <a:bodyPr wrap="square" rtlCol="0">
            <a:spAutoFit/>
          </a:bodyPr>
          <a:lstStyle/>
          <a:p>
            <a:pPr>
              <a:lnSpc>
                <a:spcPct val="150000"/>
              </a:lnSpc>
            </a:pPr>
            <a:r>
              <a:rPr lang="zh-CN" altLang="zh-CN" sz="2300" dirty="0">
                <a:latin typeface="宋体" pitchFamily="2" charset="-122"/>
                <a:ea typeface="宋体" pitchFamily="2" charset="-122"/>
              </a:rPr>
              <a:t>阅读下面的材料，根据要求写作。</a:t>
            </a:r>
            <a:r>
              <a:rPr lang="en-US" altLang="zh-CN" sz="2300" dirty="0">
                <a:latin typeface="宋体" pitchFamily="2" charset="-122"/>
                <a:ea typeface="宋体" pitchFamily="2" charset="-122"/>
              </a:rPr>
              <a:t>(60</a:t>
            </a:r>
            <a:r>
              <a:rPr lang="zh-CN" altLang="zh-CN" sz="2300" dirty="0">
                <a:latin typeface="宋体" pitchFamily="2" charset="-122"/>
                <a:ea typeface="宋体" pitchFamily="2" charset="-122"/>
              </a:rPr>
              <a:t>分</a:t>
            </a:r>
            <a:r>
              <a:rPr lang="en-US" altLang="zh-CN" sz="2300" dirty="0">
                <a:latin typeface="宋体" pitchFamily="2" charset="-122"/>
                <a:ea typeface="宋体" pitchFamily="2" charset="-122"/>
              </a:rPr>
              <a:t>)</a:t>
            </a:r>
            <a:endParaRPr lang="zh-CN" altLang="zh-CN" sz="2300" dirty="0">
              <a:latin typeface="宋体" pitchFamily="2" charset="-122"/>
              <a:ea typeface="宋体" pitchFamily="2" charset="-122"/>
            </a:endParaRPr>
          </a:p>
          <a:p>
            <a:pPr>
              <a:lnSpc>
                <a:spcPct val="150000"/>
              </a:lnSpc>
            </a:pPr>
            <a:r>
              <a:rPr lang="zh-CN" altLang="en-US" sz="2000" dirty="0">
                <a:latin typeface="宋体" pitchFamily="2" charset="-122"/>
                <a:ea typeface="宋体" pitchFamily="2" charset="-122"/>
              </a:rPr>
              <a:t>余华说：“我们生活在巨大的差距里。”</a:t>
            </a:r>
          </a:p>
          <a:p>
            <a:pPr>
              <a:lnSpc>
                <a:spcPct val="150000"/>
              </a:lnSpc>
            </a:pPr>
            <a:r>
              <a:rPr lang="zh-CN" altLang="en-US" sz="2000" dirty="0">
                <a:latin typeface="宋体" pitchFamily="2" charset="-122"/>
                <a:ea typeface="宋体" pitchFamily="2" charset="-122"/>
              </a:rPr>
              <a:t>漓江文学奖获得者刘楚昕在获奖感言中说：“人的一生要经历很多痛苦，回头想想，都是传奇。”</a:t>
            </a:r>
          </a:p>
          <a:p>
            <a:pPr>
              <a:lnSpc>
                <a:spcPct val="150000"/>
              </a:lnSpc>
            </a:pPr>
            <a:r>
              <a:rPr lang="zh-CN" altLang="en-US" sz="2000" dirty="0">
                <a:latin typeface="宋体" pitchFamily="2" charset="-122"/>
                <a:ea typeface="宋体" pitchFamily="2" charset="-122"/>
              </a:rPr>
              <a:t>有网友评论，现在很多人沉迷游戏，热衷于</a:t>
            </a:r>
            <a:r>
              <a:rPr lang="en-US" altLang="zh-CN" sz="2000" dirty="0">
                <a:latin typeface="宋体" pitchFamily="2" charset="-122"/>
                <a:ea typeface="宋体" pitchFamily="2" charset="-122"/>
              </a:rPr>
              <a:t>《</a:t>
            </a:r>
            <a:r>
              <a:rPr lang="zh-CN" altLang="en-US" sz="2000" dirty="0">
                <a:latin typeface="宋体" pitchFamily="2" charset="-122"/>
                <a:ea typeface="宋体" pitchFamily="2" charset="-122"/>
              </a:rPr>
              <a:t>传奇</a:t>
            </a:r>
            <a:r>
              <a:rPr lang="en-US" altLang="zh-CN" sz="2000" dirty="0">
                <a:latin typeface="宋体" pitchFamily="2" charset="-122"/>
                <a:ea typeface="宋体" pitchFamily="2" charset="-122"/>
              </a:rPr>
              <a:t>》</a:t>
            </a:r>
            <a:r>
              <a:rPr lang="zh-CN" altLang="en-US" sz="2000" dirty="0">
                <a:latin typeface="宋体" pitchFamily="2" charset="-122"/>
                <a:ea typeface="宋体" pitchFamily="2" charset="-122"/>
              </a:rPr>
              <a:t>，回头想想，都是痛苦。</a:t>
            </a:r>
          </a:p>
          <a:p>
            <a:pPr>
              <a:lnSpc>
                <a:spcPct val="150000"/>
              </a:lnSpc>
            </a:pPr>
            <a:r>
              <a:rPr lang="zh-CN" altLang="en-US" sz="2000" dirty="0">
                <a:latin typeface="宋体" pitchFamily="2" charset="-122"/>
                <a:ea typeface="宋体" pitchFamily="2" charset="-122"/>
              </a:rPr>
              <a:t>达</a:t>
            </a:r>
            <a:r>
              <a:rPr lang="en-US" altLang="zh-CN" sz="2000" dirty="0">
                <a:latin typeface="宋体" pitchFamily="2" charset="-122"/>
                <a:ea typeface="宋体" pitchFamily="2" charset="-122"/>
              </a:rPr>
              <a:t>·</a:t>
            </a:r>
            <a:r>
              <a:rPr lang="zh-CN" altLang="en-US" sz="2000" dirty="0">
                <a:latin typeface="宋体" pitchFamily="2" charset="-122"/>
                <a:ea typeface="宋体" pitchFamily="2" charset="-122"/>
              </a:rPr>
              <a:t>芬奇说：“差距是一切变化的动力。”</a:t>
            </a:r>
          </a:p>
          <a:p>
            <a:pPr>
              <a:lnSpc>
                <a:spcPct val="150000"/>
              </a:lnSpc>
            </a:pPr>
            <a:r>
              <a:rPr lang="zh-CN" altLang="en-US" sz="2000" dirty="0">
                <a:latin typeface="宋体" pitchFamily="2" charset="-122"/>
                <a:ea typeface="宋体" pitchFamily="2" charset="-122"/>
              </a:rPr>
              <a:t>以上材料引发了你怎样的联想和思考？请写一篇文章。</a:t>
            </a:r>
          </a:p>
          <a:p>
            <a:endParaRPr lang="zh-CN" altLang="en-US" dirty="0"/>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7" presetClass="entr" presetSubtype="0" dur="100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7" presetClass="entr" presetSubtype="0" dur="100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7" presetClass="entr" presetSubtype="0" dur="100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0" fill="hold" nodeType="clickPar">
                      <p:stCondLst>
                        <p:cond delay="indefinite"/>
                        <p:cond evt="onBegin" delay="0">
                          <p:tn val="19"/>
                        </p:cond>
                      </p:stCondLst>
                      <p:childTnLst>
                        <p:par>
                          <p:cTn id="21" fill="hold">
                            <p:stCondLst>
                              <p:cond delay="0"/>
                            </p:stCondLst>
                            <p:childTnLst>
                              <p:par>
                                <p:cTn id="22" presetID="47" presetClass="entr" presetSubtype="0" dur="1000"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anim calcmode="lin" valueType="num">
                                      <p:cBhvr>
                                        <p:cTn id="25" dur="1000" fill="hold"/>
                                        <p:tgtEl>
                                          <p:spTgt spid="18"/>
                                        </p:tgtEl>
                                        <p:attrNameLst>
                                          <p:attrName>ppt_x</p:attrName>
                                        </p:attrNameLst>
                                      </p:cBhvr>
                                      <p:tavLst>
                                        <p:tav tm="0">
                                          <p:val>
                                            <p:strVal val="#ppt_x"/>
                                          </p:val>
                                        </p:tav>
                                        <p:tav tm="100000">
                                          <p:val>
                                            <p:strVal val="#ppt_x"/>
                                          </p:val>
                                        </p:tav>
                                      </p:tavLst>
                                    </p:anim>
                                    <p:anim calcmode="lin" valueType="num">
                                      <p:cBhvr>
                                        <p:cTn id="2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4"/>
          <a:srcRect b="80556"/>
          <a:stretch>
            <a:fillRect/>
          </a:stretch>
        </p:blipFill>
        <p:spPr>
          <a:xfrm rot="16200000" flipV="1">
            <a:off x="-89994" y="110655"/>
            <a:ext cx="354340" cy="103358"/>
          </a:xfrm>
          <a:prstGeom prst="rect">
            <a:avLst/>
          </a:prstGeom>
        </p:spPr>
      </p:pic>
      <p:pic>
        <p:nvPicPr>
          <p:cNvPr id="20" name="图片 19"/>
          <p:cNvPicPr>
            <a:picLocks noChangeAspect="1"/>
          </p:cNvPicPr>
          <p:nvPr/>
        </p:nvPicPr>
        <p:blipFill>
          <a:blip r:embed="rId5"/>
          <a:srcRect b="80556"/>
          <a:stretch>
            <a:fillRect/>
          </a:stretch>
        </p:blipFill>
        <p:spPr>
          <a:xfrm rot="16200000">
            <a:off x="1464120" y="118703"/>
            <a:ext cx="339843" cy="101760"/>
          </a:xfrm>
          <a:prstGeom prst="rect">
            <a:avLst/>
          </a:prstGeom>
        </p:spPr>
      </p:pic>
      <p:cxnSp>
        <p:nvCxnSpPr>
          <p:cNvPr id="21" name="直接连接符 20"/>
          <p:cNvCxnSpPr/>
          <p:nvPr/>
        </p:nvCxnSpPr>
        <p:spPr>
          <a:xfrm flipV="1">
            <a:off x="1763688" y="171171"/>
            <a:ext cx="7272808" cy="14046"/>
          </a:xfrm>
          <a:prstGeom prst="line">
            <a:avLst/>
          </a:prstGeom>
          <a:ln w="9525">
            <a:solidFill>
              <a:schemeClr val="accent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143001" y="-14838"/>
            <a:ext cx="1210588" cy="400110"/>
          </a:xfrm>
          <a:prstGeom prst="rect">
            <a:avLst/>
          </a:prstGeom>
          <a:noFill/>
        </p:spPr>
        <p:txBody>
          <a:bodyPr wrap="none" rtlCol="0">
            <a:spAutoFit/>
          </a:bodyPr>
          <a:lstStyle/>
          <a:p>
            <a:r>
              <a:rPr lang="zh-CN" altLang="en-US" sz="2000">
                <a:solidFill>
                  <a:schemeClr val="accent1">
                    <a:lumMod val="50000"/>
                  </a:schemeClr>
                </a:solidFill>
                <a:latin typeface="Arial" panose="020B0604020202020204" pitchFamily="34" charset="0"/>
                <a:ea typeface="三极春联字体简" pitchFamily="2" charset="-122"/>
                <a:sym typeface="Arial" panose="020B0604020202020204" pitchFamily="34" charset="0"/>
              </a:rPr>
              <a:t>真题演练</a:t>
            </a:r>
          </a:p>
        </p:txBody>
      </p:sp>
      <p:sp>
        <p:nvSpPr>
          <p:cNvPr id="23" name="文本框 12">
            <a:extLst>
              <a:ext uri="{FF2B5EF4-FFF2-40B4-BE49-F238E27FC236}">
                <a16:creationId xmlns:a16="http://schemas.microsoft.com/office/drawing/2014/main" id="{9D751227-B40B-506A-7DAA-7AB505C811E0}"/>
              </a:ext>
            </a:extLst>
          </p:cNvPr>
          <p:cNvSpPr txBox="1"/>
          <p:nvPr/>
        </p:nvSpPr>
        <p:spPr>
          <a:xfrm>
            <a:off x="179513" y="627534"/>
            <a:ext cx="8712968" cy="4413516"/>
          </a:xfrm>
          <a:prstGeom prst="rect">
            <a:avLst/>
          </a:prstGeom>
          <a:noFill/>
        </p:spPr>
        <p:txBody>
          <a:bodyPr wrap="square">
            <a:spAutoFit/>
          </a:bodyPr>
          <a:lstStyle/>
          <a:p>
            <a:pPr algn="ctr">
              <a:lnSpc>
                <a:spcPct val="130000"/>
              </a:lnSpc>
            </a:pPr>
            <a:r>
              <a:rPr lang="zh-CN" altLang="en-US" sz="2400" kern="100" dirty="0">
                <a:solidFill>
                  <a:schemeClr val="tx1">
                    <a:lumMod val="75000"/>
                    <a:lumOff val="25000"/>
                  </a:schemeClr>
                </a:solidFill>
                <a:latin typeface="+mj-ea"/>
                <a:ea typeface="+mj-ea"/>
                <a:cs typeface="Myanmar Text" panose="020B0502040204020203" pitchFamily="34" charset="0"/>
                <a:sym typeface="Times New Roman"/>
              </a:rPr>
              <a:t>    范文观点示范</a:t>
            </a:r>
            <a:r>
              <a:rPr lang="en-US" altLang="zh-CN" sz="2400" kern="100" dirty="0">
                <a:solidFill>
                  <a:schemeClr val="tx1">
                    <a:lumMod val="75000"/>
                    <a:lumOff val="25000"/>
                  </a:schemeClr>
                </a:solidFill>
                <a:latin typeface="+mj-ea"/>
                <a:ea typeface="+mj-ea"/>
                <a:cs typeface="Myanmar Text" panose="020B0502040204020203" pitchFamily="34" charset="0"/>
                <a:sym typeface="Times New Roman"/>
              </a:rPr>
              <a:t>1</a:t>
            </a:r>
          </a:p>
          <a:p>
            <a:pPr>
              <a:lnSpc>
                <a:spcPct val="130000"/>
              </a:lnSpc>
            </a:pPr>
            <a:r>
              <a:rPr lang="zh-CN" altLang="en-US" sz="2400" kern="100" dirty="0">
                <a:solidFill>
                  <a:schemeClr val="tx1">
                    <a:lumMod val="75000"/>
                    <a:lumOff val="25000"/>
                  </a:schemeClr>
                </a:solidFill>
                <a:latin typeface="+mj-ea"/>
                <a:ea typeface="+mj-ea"/>
                <a:cs typeface="Myanmar Text" panose="020B0502040204020203" pitchFamily="34" charset="0"/>
                <a:sym typeface="Times New Roman"/>
              </a:rPr>
              <a:t>    “诞生到一个荒谬世界上来的人的唯一使命是活下去，是认识到自己的生命、自己的反抗、自己的自由。”</a:t>
            </a:r>
            <a:r>
              <a:rPr lang="zh-CN" altLang="en-US" sz="2400" b="1" kern="100" dirty="0">
                <a:solidFill>
                  <a:srgbClr val="00B0F0"/>
                </a:solidFill>
                <a:latin typeface="+mj-ea"/>
                <a:ea typeface="+mj-ea"/>
                <a:cs typeface="Myanmar Text" panose="020B0502040204020203" pitchFamily="34" charset="0"/>
                <a:sym typeface="Times New Roman"/>
              </a:rPr>
              <a:t>加缪</a:t>
            </a:r>
            <a:r>
              <a:rPr lang="zh-CN" altLang="en-US" sz="2400" kern="100" dirty="0">
                <a:solidFill>
                  <a:schemeClr val="tx1">
                    <a:lumMod val="75000"/>
                    <a:lumOff val="25000"/>
                  </a:schemeClr>
                </a:solidFill>
                <a:latin typeface="+mj-ea"/>
                <a:ea typeface="+mj-ea"/>
                <a:cs typeface="Myanmar Text" panose="020B0502040204020203" pitchFamily="34" charset="0"/>
                <a:sym typeface="Times New Roman"/>
              </a:rPr>
              <a:t>之声指引诞生在差距必然存在世界上来的人们唯一的出路，即活下去，以主体性的主人公身份在人与人之间难以弥合的差距中成就自我的主权。</a:t>
            </a:r>
            <a:r>
              <a:rPr lang="zh-CN" altLang="en-US" sz="2400" u="sng" kern="100" dirty="0">
                <a:solidFill>
                  <a:srgbClr val="FF0000"/>
                </a:solidFill>
                <a:latin typeface="+mj-ea"/>
                <a:ea typeface="+mj-ea"/>
                <a:cs typeface="Myanmar Text" panose="020B0502040204020203" pitchFamily="34" charset="0"/>
                <a:sym typeface="Times New Roman"/>
              </a:rPr>
              <a:t>依余之见，面对难以消解的差距，与其无视或视而不见，不如降下“无知之幕”，在忠于自我的志向征途中建构指向最终价值的通天塔。</a:t>
            </a:r>
            <a:endParaRPr lang="en-US" altLang="zh-CN" sz="2400" u="sng" kern="100" dirty="0">
              <a:solidFill>
                <a:srgbClr val="FF0000"/>
              </a:solidFill>
              <a:latin typeface="+mj-ea"/>
              <a:ea typeface="+mj-ea"/>
              <a:cs typeface="Myanmar Text" panose="020B0502040204020203" pitchFamily="34" charset="0"/>
              <a:sym typeface="Times New Roman"/>
            </a:endParaRPr>
          </a:p>
          <a:p>
            <a:pPr algn="r">
              <a:lnSpc>
                <a:spcPct val="130000"/>
              </a:lnSpc>
            </a:pPr>
            <a:r>
              <a:rPr lang="en-US" altLang="zh-CN" sz="2400" kern="100" dirty="0">
                <a:latin typeface="+mj-ea"/>
                <a:ea typeface="+mj-ea"/>
                <a:cs typeface="Myanmar Text" panose="020B0502040204020203" pitchFamily="34" charset="0"/>
                <a:sym typeface="Times New Roman"/>
              </a:rPr>
              <a:t>——《</a:t>
            </a:r>
            <a:r>
              <a:rPr lang="zh-CN" altLang="en-US" sz="2400" kern="100" dirty="0">
                <a:latin typeface="+mj-ea"/>
                <a:ea typeface="+mj-ea"/>
                <a:cs typeface="Myanmar Text" panose="020B0502040204020203" pitchFamily="34" charset="0"/>
                <a:sym typeface="Times New Roman"/>
              </a:rPr>
              <a:t>钝于差距，敏于志向</a:t>
            </a:r>
            <a:r>
              <a:rPr lang="en-US" altLang="zh-CN" sz="2400" kern="100" dirty="0">
                <a:latin typeface="+mj-ea"/>
                <a:ea typeface="+mj-ea"/>
                <a:cs typeface="Myanmar Text" panose="020B0502040204020203" pitchFamily="34" charset="0"/>
                <a:sym typeface="Times New Roman"/>
              </a:rPr>
              <a:t>》(52</a:t>
            </a:r>
            <a:r>
              <a:rPr lang="zh-CN" altLang="en-US" sz="2400" kern="100" dirty="0">
                <a:latin typeface="+mj-ea"/>
                <a:ea typeface="+mj-ea"/>
                <a:cs typeface="Myanmar Text" panose="020B0502040204020203" pitchFamily="34" charset="0"/>
                <a:sym typeface="Times New Roman"/>
              </a:rPr>
              <a:t>分</a:t>
            </a:r>
            <a:r>
              <a:rPr lang="en-US" altLang="zh-CN" sz="2400" kern="100" dirty="0">
                <a:latin typeface="+mj-ea"/>
                <a:ea typeface="+mj-ea"/>
                <a:cs typeface="Myanmar Text" panose="020B0502040204020203" pitchFamily="34" charset="0"/>
                <a:sym typeface="Times New Roman"/>
              </a:rPr>
              <a:t>)</a:t>
            </a:r>
          </a:p>
        </p:txBody>
      </p:sp>
    </p:spTree>
    <p:custDataLst>
      <p:tags r:id="rId1"/>
    </p:custDataLst>
    <p:extLst>
      <p:ext uri="{BB962C8B-B14F-4D97-AF65-F5344CB8AC3E}">
        <p14:creationId xmlns:p14="http://schemas.microsoft.com/office/powerpoint/2010/main" val="220307439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7" presetClass="entr" presetSubtype="0" dur="100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7" presetClass="entr" presetSubtype="0" dur="100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par>
                                <p:cTn id="15" presetID="47" presetClass="entr" presetSubtype="0" dur="100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0" fill="hold" nodeType="clickPar">
                      <p:stCondLst>
                        <p:cond delay="indefinite"/>
                        <p:cond evt="onBegin" delay="0">
                          <p:tn val="19"/>
                        </p:cond>
                      </p:stCondLst>
                      <p:childTnLst>
                        <p:par>
                          <p:cTn id="21" fill="hold">
                            <p:stCondLst>
                              <p:cond delay="0"/>
                            </p:stCondLst>
                            <p:childTnLst>
                              <p:par>
                                <p:cTn id="22" presetID="47" presetClass="entr" presetSubtype="0" dur="1000" fill="hold" grpId="0" nodeType="click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1000"/>
                                        <p:tgtEl>
                                          <p:spTgt spid="22"/>
                                        </p:tgtEl>
                                      </p:cBhvr>
                                    </p:animEffect>
                                    <p:anim calcmode="lin" valueType="num">
                                      <p:cBhvr>
                                        <p:cTn id="25" dur="1000" fill="hold"/>
                                        <p:tgtEl>
                                          <p:spTgt spid="22"/>
                                        </p:tgtEl>
                                        <p:attrNameLst>
                                          <p:attrName>ppt_x</p:attrName>
                                        </p:attrNameLst>
                                      </p:cBhvr>
                                      <p:tavLst>
                                        <p:tav tm="0">
                                          <p:val>
                                            <p:strVal val="#ppt_x"/>
                                          </p:val>
                                        </p:tav>
                                        <p:tav tm="100000">
                                          <p:val>
                                            <p:strVal val="#ppt_x"/>
                                          </p:val>
                                        </p:tav>
                                      </p:tavLst>
                                    </p:anim>
                                    <p:anim calcmode="lin" valueType="num">
                                      <p:cBhvr>
                                        <p:cTn id="2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4"/>
          <a:srcRect b="80556"/>
          <a:stretch>
            <a:fillRect/>
          </a:stretch>
        </p:blipFill>
        <p:spPr>
          <a:xfrm rot="16200000" flipV="1">
            <a:off x="-89994" y="110655"/>
            <a:ext cx="354340" cy="103358"/>
          </a:xfrm>
          <a:prstGeom prst="rect">
            <a:avLst/>
          </a:prstGeom>
        </p:spPr>
      </p:pic>
      <p:pic>
        <p:nvPicPr>
          <p:cNvPr id="20" name="图片 19"/>
          <p:cNvPicPr>
            <a:picLocks noChangeAspect="1"/>
          </p:cNvPicPr>
          <p:nvPr/>
        </p:nvPicPr>
        <p:blipFill>
          <a:blip r:embed="rId5"/>
          <a:srcRect b="80556"/>
          <a:stretch>
            <a:fillRect/>
          </a:stretch>
        </p:blipFill>
        <p:spPr>
          <a:xfrm rot="16200000">
            <a:off x="1464120" y="118703"/>
            <a:ext cx="339843" cy="101760"/>
          </a:xfrm>
          <a:prstGeom prst="rect">
            <a:avLst/>
          </a:prstGeom>
        </p:spPr>
      </p:pic>
      <p:cxnSp>
        <p:nvCxnSpPr>
          <p:cNvPr id="21" name="直接连接符 20"/>
          <p:cNvCxnSpPr/>
          <p:nvPr/>
        </p:nvCxnSpPr>
        <p:spPr>
          <a:xfrm flipV="1">
            <a:off x="1763688" y="171171"/>
            <a:ext cx="7272808" cy="14046"/>
          </a:xfrm>
          <a:prstGeom prst="line">
            <a:avLst/>
          </a:prstGeom>
          <a:ln w="9525">
            <a:solidFill>
              <a:schemeClr val="accent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143001" y="-14838"/>
            <a:ext cx="1210588" cy="400110"/>
          </a:xfrm>
          <a:prstGeom prst="rect">
            <a:avLst/>
          </a:prstGeom>
          <a:noFill/>
        </p:spPr>
        <p:txBody>
          <a:bodyPr wrap="none" rtlCol="0">
            <a:spAutoFit/>
          </a:bodyPr>
          <a:lstStyle/>
          <a:p>
            <a:r>
              <a:rPr lang="zh-CN" altLang="en-US" sz="2000">
                <a:solidFill>
                  <a:schemeClr val="accent1">
                    <a:lumMod val="50000"/>
                  </a:schemeClr>
                </a:solidFill>
                <a:latin typeface="Arial" panose="020B0604020202020204" pitchFamily="34" charset="0"/>
                <a:ea typeface="三极春联字体简" pitchFamily="2" charset="-122"/>
                <a:sym typeface="Arial" panose="020B0604020202020204" pitchFamily="34" charset="0"/>
              </a:rPr>
              <a:t>真题演练</a:t>
            </a:r>
          </a:p>
        </p:txBody>
      </p:sp>
      <p:sp>
        <p:nvSpPr>
          <p:cNvPr id="23" name="文本框 12">
            <a:extLst>
              <a:ext uri="{FF2B5EF4-FFF2-40B4-BE49-F238E27FC236}">
                <a16:creationId xmlns:a16="http://schemas.microsoft.com/office/drawing/2014/main" id="{9D751227-B40B-506A-7DAA-7AB505C811E0}"/>
              </a:ext>
            </a:extLst>
          </p:cNvPr>
          <p:cNvSpPr txBox="1"/>
          <p:nvPr/>
        </p:nvSpPr>
        <p:spPr>
          <a:xfrm>
            <a:off x="179513" y="627534"/>
            <a:ext cx="8712968" cy="2973122"/>
          </a:xfrm>
          <a:prstGeom prst="rect">
            <a:avLst/>
          </a:prstGeom>
          <a:noFill/>
        </p:spPr>
        <p:txBody>
          <a:bodyPr wrap="square">
            <a:spAutoFit/>
          </a:bodyPr>
          <a:lstStyle/>
          <a:p>
            <a:pPr algn="ctr">
              <a:lnSpc>
                <a:spcPct val="130000"/>
              </a:lnSpc>
            </a:pPr>
            <a:r>
              <a:rPr lang="zh-CN" altLang="en-US" sz="2400" kern="100">
                <a:solidFill>
                  <a:schemeClr val="tx1">
                    <a:lumMod val="75000"/>
                    <a:lumOff val="25000"/>
                  </a:schemeClr>
                </a:solidFill>
                <a:latin typeface="+mj-ea"/>
                <a:ea typeface="+mj-ea"/>
                <a:cs typeface="Myanmar Text" panose="020B0502040204020203" pitchFamily="34" charset="0"/>
                <a:sym typeface="Times New Roman"/>
              </a:rPr>
              <a:t>    范文观点示范</a:t>
            </a:r>
            <a:r>
              <a:rPr lang="en-US" altLang="zh-CN" sz="2400" kern="100">
                <a:solidFill>
                  <a:schemeClr val="tx1">
                    <a:lumMod val="75000"/>
                    <a:lumOff val="25000"/>
                  </a:schemeClr>
                </a:solidFill>
                <a:latin typeface="+mj-ea"/>
                <a:ea typeface="+mj-ea"/>
                <a:cs typeface="Myanmar Text" panose="020B0502040204020203" pitchFamily="34" charset="0"/>
                <a:sym typeface="Times New Roman"/>
              </a:rPr>
              <a:t>2</a:t>
            </a:r>
          </a:p>
          <a:p>
            <a:pPr>
              <a:lnSpc>
                <a:spcPct val="130000"/>
              </a:lnSpc>
            </a:pPr>
            <a:r>
              <a:rPr lang="zh-CN" altLang="en-US" sz="2400" kern="100">
                <a:solidFill>
                  <a:schemeClr val="tx1">
                    <a:lumMod val="75000"/>
                    <a:lumOff val="25000"/>
                  </a:schemeClr>
                </a:solidFill>
                <a:latin typeface="+mj-ea"/>
                <a:ea typeface="+mj-ea"/>
                <a:cs typeface="Myanmar Text" panose="020B0502040204020203" pitchFamily="34" charset="0"/>
                <a:sym typeface="Times New Roman"/>
              </a:rPr>
              <a:t>    “你是活了一万多天，还是将一天活了一万多次。”此言掷地有声地道出了面对差距是碌碌无为还是以微小的改变奋起直追。</a:t>
            </a:r>
            <a:r>
              <a:rPr lang="zh-CN" altLang="en-US" sz="2400" u="sng" kern="100">
                <a:solidFill>
                  <a:srgbClr val="FF0000"/>
                </a:solidFill>
                <a:latin typeface="+mj-ea"/>
                <a:ea typeface="+mj-ea"/>
                <a:cs typeface="Myanmar Text" panose="020B0502040204020203" pitchFamily="34" charset="0"/>
                <a:sym typeface="Times New Roman"/>
              </a:rPr>
              <a:t>在我看来，我们应正视差距，将对其的诘问化为觅渡的力量，以俯瞰差距的视野指引人生。</a:t>
            </a:r>
            <a:endParaRPr lang="en-US" altLang="zh-CN" sz="2400" u="sng" kern="100">
              <a:solidFill>
                <a:srgbClr val="FF0000"/>
              </a:solidFill>
              <a:latin typeface="+mj-ea"/>
              <a:ea typeface="+mj-ea"/>
              <a:cs typeface="Myanmar Text" panose="020B0502040204020203" pitchFamily="34" charset="0"/>
              <a:sym typeface="Times New Roman"/>
            </a:endParaRPr>
          </a:p>
          <a:p>
            <a:pPr algn="r">
              <a:lnSpc>
                <a:spcPct val="130000"/>
              </a:lnSpc>
            </a:pPr>
            <a:r>
              <a:rPr lang="en-US" altLang="zh-CN" sz="2400" kern="100">
                <a:latin typeface="+mj-ea"/>
                <a:ea typeface="+mj-ea"/>
                <a:cs typeface="Myanmar Text" panose="020B0502040204020203" pitchFamily="34" charset="0"/>
                <a:sym typeface="Times New Roman"/>
              </a:rPr>
              <a:t>——《</a:t>
            </a:r>
            <a:r>
              <a:rPr lang="zh-CN" altLang="en-US" sz="2400" kern="100">
                <a:latin typeface="+mj-ea"/>
                <a:ea typeface="+mj-ea"/>
                <a:cs typeface="Myanmar Text" panose="020B0502040204020203" pitchFamily="34" charset="0"/>
                <a:sym typeface="Times New Roman"/>
              </a:rPr>
              <a:t>跨差距鸿沟，获人生清明</a:t>
            </a:r>
            <a:r>
              <a:rPr lang="en-US" altLang="zh-CN" sz="2400" kern="100">
                <a:latin typeface="+mj-ea"/>
                <a:ea typeface="+mj-ea"/>
                <a:cs typeface="Myanmar Text" panose="020B0502040204020203" pitchFamily="34" charset="0"/>
                <a:sym typeface="Times New Roman"/>
              </a:rPr>
              <a:t>》(52</a:t>
            </a:r>
            <a:r>
              <a:rPr lang="zh-CN" altLang="en-US" sz="2400" kern="100">
                <a:latin typeface="+mj-ea"/>
                <a:ea typeface="+mj-ea"/>
                <a:cs typeface="Myanmar Text" panose="020B0502040204020203" pitchFamily="34" charset="0"/>
                <a:sym typeface="Times New Roman"/>
              </a:rPr>
              <a:t>分</a:t>
            </a:r>
            <a:r>
              <a:rPr lang="en-US" altLang="zh-CN" sz="2400" kern="100">
                <a:latin typeface="+mj-ea"/>
                <a:ea typeface="+mj-ea"/>
                <a:cs typeface="Myanmar Text" panose="020B0502040204020203" pitchFamily="34" charset="0"/>
                <a:sym typeface="Times New Roman"/>
              </a:rPr>
              <a:t>)</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7" presetClass="entr" presetSubtype="0" dur="100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7" presetClass="entr" presetSubtype="0" dur="100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par>
                                <p:cTn id="15" presetID="47" presetClass="entr" presetSubtype="0" dur="100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0" fill="hold" nodeType="clickPar">
                      <p:stCondLst>
                        <p:cond delay="indefinite"/>
                        <p:cond evt="onBegin" delay="0">
                          <p:tn val="19"/>
                        </p:cond>
                      </p:stCondLst>
                      <p:childTnLst>
                        <p:par>
                          <p:cTn id="21" fill="hold">
                            <p:stCondLst>
                              <p:cond delay="0"/>
                            </p:stCondLst>
                            <p:childTnLst>
                              <p:par>
                                <p:cTn id="22" presetID="47" presetClass="entr" presetSubtype="0" dur="1000" fill="hold" grpId="0" nodeType="click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1000"/>
                                        <p:tgtEl>
                                          <p:spTgt spid="22"/>
                                        </p:tgtEl>
                                      </p:cBhvr>
                                    </p:animEffect>
                                    <p:anim calcmode="lin" valueType="num">
                                      <p:cBhvr>
                                        <p:cTn id="25" dur="1000" fill="hold"/>
                                        <p:tgtEl>
                                          <p:spTgt spid="22"/>
                                        </p:tgtEl>
                                        <p:attrNameLst>
                                          <p:attrName>ppt_x</p:attrName>
                                        </p:attrNameLst>
                                      </p:cBhvr>
                                      <p:tavLst>
                                        <p:tav tm="0">
                                          <p:val>
                                            <p:strVal val="#ppt_x"/>
                                          </p:val>
                                        </p:tav>
                                        <p:tav tm="100000">
                                          <p:val>
                                            <p:strVal val="#ppt_x"/>
                                          </p:val>
                                        </p:tav>
                                      </p:tavLst>
                                    </p:anim>
                                    <p:anim calcmode="lin" valueType="num">
                                      <p:cBhvr>
                                        <p:cTn id="2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4"/>
          <a:srcRect b="80556"/>
          <a:stretch>
            <a:fillRect/>
          </a:stretch>
        </p:blipFill>
        <p:spPr>
          <a:xfrm rot="16200000" flipV="1">
            <a:off x="-89994" y="110655"/>
            <a:ext cx="354340" cy="103358"/>
          </a:xfrm>
          <a:prstGeom prst="rect">
            <a:avLst/>
          </a:prstGeom>
        </p:spPr>
      </p:pic>
      <p:pic>
        <p:nvPicPr>
          <p:cNvPr id="20" name="图片 19"/>
          <p:cNvPicPr>
            <a:picLocks noChangeAspect="1"/>
          </p:cNvPicPr>
          <p:nvPr/>
        </p:nvPicPr>
        <p:blipFill>
          <a:blip r:embed="rId5"/>
          <a:srcRect b="80556"/>
          <a:stretch>
            <a:fillRect/>
          </a:stretch>
        </p:blipFill>
        <p:spPr>
          <a:xfrm rot="16200000">
            <a:off x="1464120" y="118703"/>
            <a:ext cx="339843" cy="101760"/>
          </a:xfrm>
          <a:prstGeom prst="rect">
            <a:avLst/>
          </a:prstGeom>
        </p:spPr>
      </p:pic>
      <p:cxnSp>
        <p:nvCxnSpPr>
          <p:cNvPr id="21" name="直接连接符 20"/>
          <p:cNvCxnSpPr/>
          <p:nvPr/>
        </p:nvCxnSpPr>
        <p:spPr>
          <a:xfrm flipV="1">
            <a:off x="1763688" y="171171"/>
            <a:ext cx="7272808" cy="14046"/>
          </a:xfrm>
          <a:prstGeom prst="line">
            <a:avLst/>
          </a:prstGeom>
          <a:ln w="9525">
            <a:solidFill>
              <a:schemeClr val="accent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143001" y="-14838"/>
            <a:ext cx="1210588" cy="400110"/>
          </a:xfrm>
          <a:prstGeom prst="rect">
            <a:avLst/>
          </a:prstGeom>
          <a:noFill/>
        </p:spPr>
        <p:txBody>
          <a:bodyPr wrap="none" rtlCol="0">
            <a:spAutoFit/>
          </a:bodyPr>
          <a:lstStyle/>
          <a:p>
            <a:r>
              <a:rPr lang="zh-CN" altLang="en-US" sz="2000">
                <a:solidFill>
                  <a:schemeClr val="accent1">
                    <a:lumMod val="50000"/>
                  </a:schemeClr>
                </a:solidFill>
                <a:latin typeface="Arial" panose="020B0604020202020204" pitchFamily="34" charset="0"/>
                <a:ea typeface="三极春联字体简" pitchFamily="2" charset="-122"/>
                <a:sym typeface="Arial" panose="020B0604020202020204" pitchFamily="34" charset="0"/>
              </a:rPr>
              <a:t>真题演练</a:t>
            </a:r>
          </a:p>
        </p:txBody>
      </p:sp>
      <p:sp>
        <p:nvSpPr>
          <p:cNvPr id="23" name="文本框 12">
            <a:extLst>
              <a:ext uri="{FF2B5EF4-FFF2-40B4-BE49-F238E27FC236}">
                <a16:creationId xmlns:a16="http://schemas.microsoft.com/office/drawing/2014/main" id="{9D751227-B40B-506A-7DAA-7AB505C811E0}"/>
              </a:ext>
            </a:extLst>
          </p:cNvPr>
          <p:cNvSpPr txBox="1"/>
          <p:nvPr/>
        </p:nvSpPr>
        <p:spPr>
          <a:xfrm>
            <a:off x="179513" y="627534"/>
            <a:ext cx="8712968" cy="3453253"/>
          </a:xfrm>
          <a:prstGeom prst="rect">
            <a:avLst/>
          </a:prstGeom>
          <a:noFill/>
        </p:spPr>
        <p:txBody>
          <a:bodyPr wrap="square">
            <a:spAutoFit/>
          </a:bodyPr>
          <a:lstStyle/>
          <a:p>
            <a:pPr algn="ctr">
              <a:lnSpc>
                <a:spcPct val="130000"/>
              </a:lnSpc>
            </a:pPr>
            <a:r>
              <a:rPr lang="zh-CN" altLang="en-US" sz="2400" kern="100">
                <a:solidFill>
                  <a:schemeClr val="tx1">
                    <a:lumMod val="75000"/>
                    <a:lumOff val="25000"/>
                  </a:schemeClr>
                </a:solidFill>
                <a:latin typeface="+mj-ea"/>
                <a:ea typeface="+mj-ea"/>
                <a:cs typeface="Myanmar Text" panose="020B0502040204020203" pitchFamily="34" charset="0"/>
                <a:sym typeface="Times New Roman"/>
              </a:rPr>
              <a:t>    范文观点示范</a:t>
            </a:r>
            <a:r>
              <a:rPr lang="en-US" altLang="zh-CN" sz="2400" kern="100">
                <a:solidFill>
                  <a:schemeClr val="tx1">
                    <a:lumMod val="75000"/>
                    <a:lumOff val="25000"/>
                  </a:schemeClr>
                </a:solidFill>
                <a:latin typeface="+mj-ea"/>
                <a:ea typeface="+mj-ea"/>
                <a:cs typeface="Myanmar Text" panose="020B0502040204020203" pitchFamily="34" charset="0"/>
                <a:sym typeface="Times New Roman"/>
              </a:rPr>
              <a:t>3</a:t>
            </a:r>
          </a:p>
          <a:p>
            <a:pPr>
              <a:lnSpc>
                <a:spcPct val="130000"/>
              </a:lnSpc>
            </a:pPr>
            <a:r>
              <a:rPr lang="zh-CN" altLang="en-US" sz="2400" kern="100">
                <a:solidFill>
                  <a:schemeClr val="tx1">
                    <a:lumMod val="75000"/>
                    <a:lumOff val="25000"/>
                  </a:schemeClr>
                </a:solidFill>
                <a:latin typeface="+mj-ea"/>
                <a:ea typeface="+mj-ea"/>
                <a:cs typeface="Myanmar Text" panose="020B0502040204020203" pitchFamily="34" charset="0"/>
                <a:sym typeface="Times New Roman"/>
              </a:rPr>
              <a:t>    </a:t>
            </a:r>
            <a:r>
              <a:rPr lang="zh-CN" altLang="en-US" sz="2400" b="1" kern="100">
                <a:solidFill>
                  <a:srgbClr val="00B0F0"/>
                </a:solidFill>
                <a:latin typeface="+mj-ea"/>
                <a:ea typeface="+mj-ea"/>
                <a:cs typeface="Myanmar Text" panose="020B0502040204020203" pitchFamily="34" charset="0"/>
                <a:sym typeface="Times New Roman"/>
              </a:rPr>
              <a:t>尼采</a:t>
            </a:r>
            <a:r>
              <a:rPr lang="zh-CN" altLang="en-US" sz="2400" kern="100">
                <a:solidFill>
                  <a:schemeClr val="tx1">
                    <a:lumMod val="75000"/>
                    <a:lumOff val="25000"/>
                  </a:schemeClr>
                </a:solidFill>
                <a:latin typeface="+mj-ea"/>
                <a:ea typeface="+mj-ea"/>
                <a:cs typeface="Myanmar Text" panose="020B0502040204020203" pitchFamily="34" charset="0"/>
                <a:sym typeface="Times New Roman"/>
              </a:rPr>
              <a:t>曾泚笔，“人的高贵在于他懂得赋予事物以价值。”微言大义，个体存在之价值由自我改变而展开，而自我改变的动力便是达</a:t>
            </a:r>
            <a:r>
              <a:rPr lang="en-US" altLang="zh-CN" sz="2400" kern="100">
                <a:solidFill>
                  <a:schemeClr val="tx1">
                    <a:lumMod val="75000"/>
                    <a:lumOff val="25000"/>
                  </a:schemeClr>
                </a:solidFill>
                <a:latin typeface="+mj-ea"/>
                <a:ea typeface="+mj-ea"/>
                <a:cs typeface="Myanmar Text" panose="020B0502040204020203" pitchFamily="34" charset="0"/>
                <a:sym typeface="Times New Roman"/>
              </a:rPr>
              <a:t>•</a:t>
            </a:r>
            <a:r>
              <a:rPr lang="zh-CN" altLang="en-US" sz="2400" kern="100">
                <a:solidFill>
                  <a:schemeClr val="tx1">
                    <a:lumMod val="75000"/>
                    <a:lumOff val="25000"/>
                  </a:schemeClr>
                </a:solidFill>
                <a:latin typeface="+mj-ea"/>
                <a:ea typeface="+mj-ea"/>
                <a:cs typeface="Myanmar Text" panose="020B0502040204020203" pitchFamily="34" charset="0"/>
                <a:sym typeface="Times New Roman"/>
              </a:rPr>
              <a:t>芬奇笔下的“差距”。</a:t>
            </a:r>
            <a:r>
              <a:rPr lang="zh-CN" altLang="en-US" sz="2400" u="sng" kern="100">
                <a:solidFill>
                  <a:srgbClr val="FF0000"/>
                </a:solidFill>
                <a:latin typeface="+mj-ea"/>
                <a:ea typeface="+mj-ea"/>
                <a:cs typeface="Myanmar Text" panose="020B0502040204020203" pitchFamily="34" charset="0"/>
                <a:sym typeface="Times New Roman"/>
              </a:rPr>
              <a:t>以我观之，我们应以发现差距为行动起点，以填补差距为手段，构建主体之精神与自我超越所确定的存在之价值。</a:t>
            </a:r>
            <a:endParaRPr lang="en-US" altLang="zh-CN" sz="2400" u="sng" kern="100">
              <a:solidFill>
                <a:srgbClr val="FF0000"/>
              </a:solidFill>
              <a:latin typeface="+mj-ea"/>
              <a:ea typeface="+mj-ea"/>
              <a:cs typeface="Myanmar Text" panose="020B0502040204020203" pitchFamily="34" charset="0"/>
              <a:sym typeface="Times New Roman"/>
            </a:endParaRPr>
          </a:p>
          <a:p>
            <a:pPr algn="r">
              <a:lnSpc>
                <a:spcPct val="130000"/>
              </a:lnSpc>
            </a:pPr>
            <a:r>
              <a:rPr lang="en-US" altLang="zh-CN" sz="2400" kern="100">
                <a:latin typeface="+mj-ea"/>
                <a:ea typeface="+mj-ea"/>
                <a:cs typeface="Myanmar Text" panose="020B0502040204020203" pitchFamily="34" charset="0"/>
                <a:sym typeface="Times New Roman"/>
              </a:rPr>
              <a:t>——《</a:t>
            </a:r>
            <a:r>
              <a:rPr lang="zh-CN" altLang="en-US" sz="2400" kern="100">
                <a:latin typeface="+mj-ea"/>
                <a:ea typeface="+mj-ea"/>
                <a:cs typeface="Myanmar Text" panose="020B0502040204020203" pitchFamily="34" charset="0"/>
                <a:sym typeface="Times New Roman"/>
              </a:rPr>
              <a:t>差距：自我超越之道</a:t>
            </a:r>
            <a:r>
              <a:rPr lang="en-US" altLang="zh-CN" sz="2400" kern="100">
                <a:latin typeface="+mj-ea"/>
                <a:ea typeface="+mj-ea"/>
                <a:cs typeface="Myanmar Text" panose="020B0502040204020203" pitchFamily="34" charset="0"/>
                <a:sym typeface="Times New Roman"/>
              </a:rPr>
              <a:t>》(52</a:t>
            </a:r>
            <a:r>
              <a:rPr lang="zh-CN" altLang="en-US" sz="2400" kern="100">
                <a:latin typeface="+mj-ea"/>
                <a:ea typeface="+mj-ea"/>
                <a:cs typeface="Myanmar Text" panose="020B0502040204020203" pitchFamily="34" charset="0"/>
                <a:sym typeface="Times New Roman"/>
              </a:rPr>
              <a:t>分</a:t>
            </a:r>
            <a:r>
              <a:rPr lang="en-US" altLang="zh-CN" sz="2400" kern="100">
                <a:latin typeface="+mj-ea"/>
                <a:ea typeface="+mj-ea"/>
                <a:cs typeface="Myanmar Text" panose="020B0502040204020203" pitchFamily="34" charset="0"/>
                <a:sym typeface="Times New Roman"/>
              </a:rPr>
              <a:t>)</a:t>
            </a:r>
          </a:p>
        </p:txBody>
      </p:sp>
    </p:spTree>
    <p:custDataLst>
      <p:tags r:id="rId1"/>
    </p:custDataLst>
    <p:extLst>
      <p:ext uri="{BB962C8B-B14F-4D97-AF65-F5344CB8AC3E}">
        <p14:creationId xmlns:p14="http://schemas.microsoft.com/office/powerpoint/2010/main" val="221938832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7" presetClass="entr" presetSubtype="0" dur="100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7" presetClass="entr" presetSubtype="0" dur="100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par>
                                <p:cTn id="15" presetID="47" presetClass="entr" presetSubtype="0" dur="100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0" fill="hold" nodeType="clickPar">
                      <p:stCondLst>
                        <p:cond delay="indefinite"/>
                        <p:cond evt="onBegin" delay="0">
                          <p:tn val="19"/>
                        </p:cond>
                      </p:stCondLst>
                      <p:childTnLst>
                        <p:par>
                          <p:cTn id="21" fill="hold">
                            <p:stCondLst>
                              <p:cond delay="0"/>
                            </p:stCondLst>
                            <p:childTnLst>
                              <p:par>
                                <p:cTn id="22" presetID="47" presetClass="entr" presetSubtype="0" dur="1000" fill="hold" grpId="0" nodeType="click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1000"/>
                                        <p:tgtEl>
                                          <p:spTgt spid="22"/>
                                        </p:tgtEl>
                                      </p:cBhvr>
                                    </p:animEffect>
                                    <p:anim calcmode="lin" valueType="num">
                                      <p:cBhvr>
                                        <p:cTn id="25" dur="1000" fill="hold"/>
                                        <p:tgtEl>
                                          <p:spTgt spid="22"/>
                                        </p:tgtEl>
                                        <p:attrNameLst>
                                          <p:attrName>ppt_x</p:attrName>
                                        </p:attrNameLst>
                                      </p:cBhvr>
                                      <p:tavLst>
                                        <p:tav tm="0">
                                          <p:val>
                                            <p:strVal val="#ppt_x"/>
                                          </p:val>
                                        </p:tav>
                                        <p:tav tm="100000">
                                          <p:val>
                                            <p:strVal val="#ppt_x"/>
                                          </p:val>
                                        </p:tav>
                                      </p:tavLst>
                                    </p:anim>
                                    <p:anim calcmode="lin" valueType="num">
                                      <p:cBhvr>
                                        <p:cTn id="2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4"/>
          <a:srcRect b="80556"/>
          <a:stretch>
            <a:fillRect/>
          </a:stretch>
        </p:blipFill>
        <p:spPr>
          <a:xfrm rot="16200000" flipV="1">
            <a:off x="-89994" y="110655"/>
            <a:ext cx="354340" cy="103358"/>
          </a:xfrm>
          <a:prstGeom prst="rect">
            <a:avLst/>
          </a:prstGeom>
        </p:spPr>
      </p:pic>
      <p:pic>
        <p:nvPicPr>
          <p:cNvPr id="20" name="图片 19"/>
          <p:cNvPicPr>
            <a:picLocks noChangeAspect="1"/>
          </p:cNvPicPr>
          <p:nvPr/>
        </p:nvPicPr>
        <p:blipFill>
          <a:blip r:embed="rId5"/>
          <a:srcRect b="80556"/>
          <a:stretch>
            <a:fillRect/>
          </a:stretch>
        </p:blipFill>
        <p:spPr>
          <a:xfrm rot="16200000">
            <a:off x="1464120" y="118703"/>
            <a:ext cx="339843" cy="101760"/>
          </a:xfrm>
          <a:prstGeom prst="rect">
            <a:avLst/>
          </a:prstGeom>
        </p:spPr>
      </p:pic>
      <p:cxnSp>
        <p:nvCxnSpPr>
          <p:cNvPr id="21" name="直接连接符 20"/>
          <p:cNvCxnSpPr/>
          <p:nvPr/>
        </p:nvCxnSpPr>
        <p:spPr>
          <a:xfrm flipV="1">
            <a:off x="1763688" y="171171"/>
            <a:ext cx="7272808" cy="14046"/>
          </a:xfrm>
          <a:prstGeom prst="line">
            <a:avLst/>
          </a:prstGeom>
          <a:ln w="9525">
            <a:solidFill>
              <a:schemeClr val="accent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143001" y="-14838"/>
            <a:ext cx="1210588" cy="400110"/>
          </a:xfrm>
          <a:prstGeom prst="rect">
            <a:avLst/>
          </a:prstGeom>
          <a:noFill/>
        </p:spPr>
        <p:txBody>
          <a:bodyPr wrap="none" rtlCol="0">
            <a:spAutoFit/>
          </a:bodyPr>
          <a:lstStyle/>
          <a:p>
            <a:r>
              <a:rPr lang="zh-CN" altLang="en-US" sz="2000">
                <a:solidFill>
                  <a:schemeClr val="accent1">
                    <a:lumMod val="50000"/>
                  </a:schemeClr>
                </a:solidFill>
                <a:latin typeface="Arial" panose="020B0604020202020204" pitchFamily="34" charset="0"/>
                <a:ea typeface="三极春联字体简" pitchFamily="2" charset="-122"/>
                <a:sym typeface="Arial" panose="020B0604020202020204" pitchFamily="34" charset="0"/>
              </a:rPr>
              <a:t>真题演练</a:t>
            </a:r>
          </a:p>
        </p:txBody>
      </p:sp>
      <p:sp>
        <p:nvSpPr>
          <p:cNvPr id="23" name="文本框 12">
            <a:extLst>
              <a:ext uri="{FF2B5EF4-FFF2-40B4-BE49-F238E27FC236}">
                <a16:creationId xmlns:a16="http://schemas.microsoft.com/office/drawing/2014/main" id="{9D751227-B40B-506A-7DAA-7AB505C811E0}"/>
              </a:ext>
            </a:extLst>
          </p:cNvPr>
          <p:cNvSpPr txBox="1"/>
          <p:nvPr/>
        </p:nvSpPr>
        <p:spPr>
          <a:xfrm>
            <a:off x="179513" y="627534"/>
            <a:ext cx="8712968" cy="3453253"/>
          </a:xfrm>
          <a:prstGeom prst="rect">
            <a:avLst/>
          </a:prstGeom>
          <a:noFill/>
        </p:spPr>
        <p:txBody>
          <a:bodyPr wrap="square">
            <a:spAutoFit/>
          </a:bodyPr>
          <a:lstStyle/>
          <a:p>
            <a:pPr algn="ctr">
              <a:lnSpc>
                <a:spcPct val="130000"/>
              </a:lnSpc>
            </a:pPr>
            <a:r>
              <a:rPr lang="zh-CN" altLang="en-US" sz="2400" kern="100">
                <a:solidFill>
                  <a:schemeClr val="tx1">
                    <a:lumMod val="75000"/>
                    <a:lumOff val="25000"/>
                  </a:schemeClr>
                </a:solidFill>
                <a:latin typeface="+mj-ea"/>
                <a:ea typeface="+mj-ea"/>
                <a:cs typeface="Myanmar Text" panose="020B0502040204020203" pitchFamily="34" charset="0"/>
                <a:sym typeface="Times New Roman"/>
              </a:rPr>
              <a:t>    范文观点示范</a:t>
            </a:r>
            <a:r>
              <a:rPr lang="en-US" altLang="zh-CN" sz="2400" kern="100">
                <a:solidFill>
                  <a:schemeClr val="tx1">
                    <a:lumMod val="75000"/>
                    <a:lumOff val="25000"/>
                  </a:schemeClr>
                </a:solidFill>
                <a:latin typeface="+mj-ea"/>
                <a:ea typeface="+mj-ea"/>
                <a:cs typeface="Myanmar Text" panose="020B0502040204020203" pitchFamily="34" charset="0"/>
                <a:sym typeface="Times New Roman"/>
              </a:rPr>
              <a:t>4</a:t>
            </a:r>
          </a:p>
          <a:p>
            <a:pPr>
              <a:lnSpc>
                <a:spcPct val="130000"/>
              </a:lnSpc>
            </a:pPr>
            <a:r>
              <a:rPr lang="zh-CN" altLang="en-US" sz="2400" kern="100">
                <a:solidFill>
                  <a:schemeClr val="tx1">
                    <a:lumMod val="75000"/>
                    <a:lumOff val="25000"/>
                  </a:schemeClr>
                </a:solidFill>
                <a:latin typeface="+mj-ea"/>
                <a:ea typeface="+mj-ea"/>
                <a:cs typeface="Myanmar Text" panose="020B0502040204020203" pitchFamily="34" charset="0"/>
                <a:sym typeface="Times New Roman"/>
              </a:rPr>
              <a:t>    从“小镇做题家”的自嘲，到“被资本做局”的苦笑，如</a:t>
            </a:r>
            <a:r>
              <a:rPr lang="zh-CN" altLang="en-US" sz="2400" b="1" kern="100">
                <a:solidFill>
                  <a:srgbClr val="00B0F0"/>
                </a:solidFill>
                <a:latin typeface="+mj-ea"/>
                <a:ea typeface="+mj-ea"/>
                <a:cs typeface="Myanmar Text" panose="020B0502040204020203" pitchFamily="34" charset="0"/>
                <a:sym typeface="Times New Roman"/>
              </a:rPr>
              <a:t>余华</a:t>
            </a:r>
            <a:r>
              <a:rPr lang="zh-CN" altLang="en-US" sz="2400" kern="100">
                <a:solidFill>
                  <a:schemeClr val="tx1">
                    <a:lumMod val="75000"/>
                    <a:lumOff val="25000"/>
                  </a:schemeClr>
                </a:solidFill>
                <a:latin typeface="+mj-ea"/>
                <a:ea typeface="+mj-ea"/>
                <a:cs typeface="Myanmar Text" panose="020B0502040204020203" pitchFamily="34" charset="0"/>
                <a:sym typeface="Times New Roman"/>
              </a:rPr>
              <a:t>所言：“我们生活在巨大的差距里。”但差距亦如伸缩的刻度尺，其长短是相对的。</a:t>
            </a:r>
            <a:r>
              <a:rPr lang="zh-CN" altLang="en-US" sz="2400" u="sng" kern="100">
                <a:solidFill>
                  <a:srgbClr val="FF0000"/>
                </a:solidFill>
                <a:latin typeface="+mj-ea"/>
                <a:ea typeface="+mj-ea"/>
                <a:cs typeface="Myanmar Text" panose="020B0502040204020203" pitchFamily="34" charset="0"/>
                <a:sym typeface="Times New Roman"/>
              </a:rPr>
              <a:t>窃以为：差距的刻度在于我们自身，只有跨过那些看似深渊的差距，我们才能化痛苦为传奇，化腐朽为神奇。</a:t>
            </a:r>
            <a:endParaRPr lang="en-US" altLang="zh-CN" sz="2400" u="sng" kern="100">
              <a:solidFill>
                <a:srgbClr val="FF0000"/>
              </a:solidFill>
              <a:latin typeface="+mj-ea"/>
              <a:ea typeface="+mj-ea"/>
              <a:cs typeface="Myanmar Text" panose="020B0502040204020203" pitchFamily="34" charset="0"/>
              <a:sym typeface="Times New Roman"/>
            </a:endParaRPr>
          </a:p>
          <a:p>
            <a:pPr algn="r">
              <a:lnSpc>
                <a:spcPct val="130000"/>
              </a:lnSpc>
            </a:pPr>
            <a:r>
              <a:rPr lang="en-US" altLang="zh-CN" sz="2400" kern="100">
                <a:latin typeface="+mj-ea"/>
                <a:ea typeface="+mj-ea"/>
                <a:cs typeface="Myanmar Text" panose="020B0502040204020203" pitchFamily="34" charset="0"/>
                <a:sym typeface="Times New Roman"/>
              </a:rPr>
              <a:t>——《</a:t>
            </a:r>
            <a:r>
              <a:rPr lang="zh-CN" altLang="en-US" sz="2400" kern="100">
                <a:latin typeface="+mj-ea"/>
                <a:ea typeface="+mj-ea"/>
                <a:cs typeface="Myanmar Text" panose="020B0502040204020203" pitchFamily="34" charset="0"/>
                <a:sym typeface="Times New Roman"/>
              </a:rPr>
              <a:t>探寻差距的自我刻度</a:t>
            </a:r>
            <a:r>
              <a:rPr lang="en-US" altLang="zh-CN" sz="2400" kern="100">
                <a:latin typeface="+mj-ea"/>
                <a:ea typeface="+mj-ea"/>
                <a:cs typeface="Myanmar Text" panose="020B0502040204020203" pitchFamily="34" charset="0"/>
                <a:sym typeface="Times New Roman"/>
              </a:rPr>
              <a:t>》(53</a:t>
            </a:r>
            <a:r>
              <a:rPr lang="zh-CN" altLang="en-US" sz="2400" kern="100">
                <a:latin typeface="+mj-ea"/>
                <a:ea typeface="+mj-ea"/>
                <a:cs typeface="Myanmar Text" panose="020B0502040204020203" pitchFamily="34" charset="0"/>
                <a:sym typeface="Times New Roman"/>
              </a:rPr>
              <a:t>分</a:t>
            </a:r>
            <a:r>
              <a:rPr lang="en-US" altLang="zh-CN" sz="2400" kern="100">
                <a:latin typeface="+mj-ea"/>
                <a:ea typeface="+mj-ea"/>
                <a:cs typeface="Myanmar Text" panose="020B0502040204020203" pitchFamily="34" charset="0"/>
                <a:sym typeface="Times New Roman"/>
              </a:rPr>
              <a:t>)</a:t>
            </a:r>
          </a:p>
        </p:txBody>
      </p:sp>
    </p:spTree>
    <p:custDataLst>
      <p:tags r:id="rId1"/>
    </p:custDataLst>
    <p:extLst>
      <p:ext uri="{BB962C8B-B14F-4D97-AF65-F5344CB8AC3E}">
        <p14:creationId xmlns:p14="http://schemas.microsoft.com/office/powerpoint/2010/main" val="305417472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7" presetClass="entr" presetSubtype="0" dur="100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7" presetClass="entr" presetSubtype="0" dur="100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par>
                                <p:cTn id="15" presetID="47" presetClass="entr" presetSubtype="0" dur="100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0" fill="hold" nodeType="clickPar">
                      <p:stCondLst>
                        <p:cond delay="indefinite"/>
                        <p:cond evt="onBegin" delay="0">
                          <p:tn val="19"/>
                        </p:cond>
                      </p:stCondLst>
                      <p:childTnLst>
                        <p:par>
                          <p:cTn id="21" fill="hold">
                            <p:stCondLst>
                              <p:cond delay="0"/>
                            </p:stCondLst>
                            <p:childTnLst>
                              <p:par>
                                <p:cTn id="22" presetID="47" presetClass="entr" presetSubtype="0" dur="1000" fill="hold" grpId="0" nodeType="click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1000"/>
                                        <p:tgtEl>
                                          <p:spTgt spid="22"/>
                                        </p:tgtEl>
                                      </p:cBhvr>
                                    </p:animEffect>
                                    <p:anim calcmode="lin" valueType="num">
                                      <p:cBhvr>
                                        <p:cTn id="25" dur="1000" fill="hold"/>
                                        <p:tgtEl>
                                          <p:spTgt spid="22"/>
                                        </p:tgtEl>
                                        <p:attrNameLst>
                                          <p:attrName>ppt_x</p:attrName>
                                        </p:attrNameLst>
                                      </p:cBhvr>
                                      <p:tavLst>
                                        <p:tav tm="0">
                                          <p:val>
                                            <p:strVal val="#ppt_x"/>
                                          </p:val>
                                        </p:tav>
                                        <p:tav tm="100000">
                                          <p:val>
                                            <p:strVal val="#ppt_x"/>
                                          </p:val>
                                        </p:tav>
                                      </p:tavLst>
                                    </p:anim>
                                    <p:anim calcmode="lin" valueType="num">
                                      <p:cBhvr>
                                        <p:cTn id="2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4"/>
          <a:srcRect b="80556"/>
          <a:stretch>
            <a:fillRect/>
          </a:stretch>
        </p:blipFill>
        <p:spPr>
          <a:xfrm rot="16200000" flipV="1">
            <a:off x="-89994" y="110655"/>
            <a:ext cx="354340" cy="103358"/>
          </a:xfrm>
          <a:prstGeom prst="rect">
            <a:avLst/>
          </a:prstGeom>
        </p:spPr>
      </p:pic>
      <p:pic>
        <p:nvPicPr>
          <p:cNvPr id="20" name="图片 19"/>
          <p:cNvPicPr>
            <a:picLocks noChangeAspect="1"/>
          </p:cNvPicPr>
          <p:nvPr/>
        </p:nvPicPr>
        <p:blipFill>
          <a:blip r:embed="rId5"/>
          <a:srcRect b="80556"/>
          <a:stretch>
            <a:fillRect/>
          </a:stretch>
        </p:blipFill>
        <p:spPr>
          <a:xfrm rot="16200000">
            <a:off x="1464120" y="118703"/>
            <a:ext cx="339843" cy="101760"/>
          </a:xfrm>
          <a:prstGeom prst="rect">
            <a:avLst/>
          </a:prstGeom>
        </p:spPr>
      </p:pic>
      <p:cxnSp>
        <p:nvCxnSpPr>
          <p:cNvPr id="21" name="直接连接符 20"/>
          <p:cNvCxnSpPr/>
          <p:nvPr/>
        </p:nvCxnSpPr>
        <p:spPr>
          <a:xfrm flipV="1">
            <a:off x="1763688" y="171171"/>
            <a:ext cx="7272808" cy="14046"/>
          </a:xfrm>
          <a:prstGeom prst="line">
            <a:avLst/>
          </a:prstGeom>
          <a:ln w="9525">
            <a:solidFill>
              <a:schemeClr val="accent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143001" y="-14838"/>
            <a:ext cx="1210588" cy="400110"/>
          </a:xfrm>
          <a:prstGeom prst="rect">
            <a:avLst/>
          </a:prstGeom>
          <a:noFill/>
        </p:spPr>
        <p:txBody>
          <a:bodyPr wrap="none" rtlCol="0">
            <a:spAutoFit/>
          </a:bodyPr>
          <a:lstStyle/>
          <a:p>
            <a:r>
              <a:rPr lang="zh-CN" altLang="en-US" sz="2000">
                <a:solidFill>
                  <a:schemeClr val="accent1">
                    <a:lumMod val="50000"/>
                  </a:schemeClr>
                </a:solidFill>
                <a:latin typeface="Arial" panose="020B0604020202020204" pitchFamily="34" charset="0"/>
                <a:ea typeface="三极春联字体简" pitchFamily="2" charset="-122"/>
                <a:sym typeface="Arial" panose="020B0604020202020204" pitchFamily="34" charset="0"/>
              </a:rPr>
              <a:t>真题演练</a:t>
            </a:r>
          </a:p>
        </p:txBody>
      </p:sp>
      <p:sp>
        <p:nvSpPr>
          <p:cNvPr id="23" name="文本框 12">
            <a:extLst>
              <a:ext uri="{FF2B5EF4-FFF2-40B4-BE49-F238E27FC236}">
                <a16:creationId xmlns:a16="http://schemas.microsoft.com/office/drawing/2014/main" id="{9D751227-B40B-506A-7DAA-7AB505C811E0}"/>
              </a:ext>
            </a:extLst>
          </p:cNvPr>
          <p:cNvSpPr txBox="1"/>
          <p:nvPr/>
        </p:nvSpPr>
        <p:spPr>
          <a:xfrm>
            <a:off x="179513" y="627534"/>
            <a:ext cx="8712968" cy="3933384"/>
          </a:xfrm>
          <a:prstGeom prst="rect">
            <a:avLst/>
          </a:prstGeom>
          <a:noFill/>
        </p:spPr>
        <p:txBody>
          <a:bodyPr wrap="square">
            <a:spAutoFit/>
          </a:bodyPr>
          <a:lstStyle/>
          <a:p>
            <a:pPr algn="ctr">
              <a:lnSpc>
                <a:spcPct val="130000"/>
              </a:lnSpc>
            </a:pPr>
            <a:r>
              <a:rPr lang="zh-CN" altLang="en-US" sz="2400" kern="100">
                <a:solidFill>
                  <a:schemeClr val="tx1">
                    <a:lumMod val="75000"/>
                    <a:lumOff val="25000"/>
                  </a:schemeClr>
                </a:solidFill>
                <a:latin typeface="+mj-ea"/>
                <a:ea typeface="+mj-ea"/>
                <a:cs typeface="Myanmar Text" panose="020B0502040204020203" pitchFamily="34" charset="0"/>
                <a:sym typeface="Times New Roman"/>
              </a:rPr>
              <a:t>    范文观点示范</a:t>
            </a:r>
            <a:r>
              <a:rPr lang="en-US" altLang="zh-CN" sz="2400" kern="100">
                <a:solidFill>
                  <a:schemeClr val="tx1">
                    <a:lumMod val="75000"/>
                    <a:lumOff val="25000"/>
                  </a:schemeClr>
                </a:solidFill>
                <a:latin typeface="+mj-ea"/>
                <a:ea typeface="+mj-ea"/>
                <a:cs typeface="Myanmar Text" panose="020B0502040204020203" pitchFamily="34" charset="0"/>
                <a:sym typeface="Times New Roman"/>
              </a:rPr>
              <a:t>5</a:t>
            </a:r>
          </a:p>
          <a:p>
            <a:pPr>
              <a:lnSpc>
                <a:spcPct val="130000"/>
              </a:lnSpc>
            </a:pPr>
            <a:r>
              <a:rPr lang="zh-CN" altLang="en-US" sz="2400" kern="100">
                <a:solidFill>
                  <a:schemeClr val="tx1">
                    <a:lumMod val="75000"/>
                    <a:lumOff val="25000"/>
                  </a:schemeClr>
                </a:solidFill>
                <a:latin typeface="+mj-ea"/>
                <a:ea typeface="+mj-ea"/>
                <a:cs typeface="Myanmar Text" panose="020B0502040204020203" pitchFamily="34" charset="0"/>
                <a:sym typeface="Times New Roman"/>
              </a:rPr>
              <a:t>    </a:t>
            </a:r>
            <a:r>
              <a:rPr lang="zh-CN" altLang="en-US" sz="2400" b="1" kern="100">
                <a:solidFill>
                  <a:srgbClr val="00B0F0"/>
                </a:solidFill>
                <a:latin typeface="+mj-ea"/>
                <a:ea typeface="+mj-ea"/>
                <a:cs typeface="Myanmar Text" panose="020B0502040204020203" pitchFamily="34" charset="0"/>
                <a:sym typeface="Times New Roman"/>
              </a:rPr>
              <a:t>爱尔维修</a:t>
            </a:r>
            <a:r>
              <a:rPr lang="zh-CN" altLang="en-US" sz="2400" kern="100">
                <a:solidFill>
                  <a:schemeClr val="tx1">
                    <a:lumMod val="75000"/>
                    <a:lumOff val="25000"/>
                  </a:schemeClr>
                </a:solidFill>
                <a:latin typeface="+mj-ea"/>
                <a:ea typeface="+mj-ea"/>
                <a:cs typeface="Myanmar Text" panose="020B0502040204020203" pitchFamily="34" charset="0"/>
                <a:sym typeface="Times New Roman"/>
              </a:rPr>
              <a:t>曾言：“人与人之间的差异，是源于他们所处的不同环境。”在技术框架的层层制约下，“差距”是普通人面对“同龄人压力”的望尘莫及，是朝九晚五上班族对诗意生活的望洋兴叹</a:t>
            </a:r>
            <a:r>
              <a:rPr lang="en-US" altLang="zh-CN" sz="2400" kern="100">
                <a:solidFill>
                  <a:schemeClr val="tx1">
                    <a:lumMod val="75000"/>
                    <a:lumOff val="25000"/>
                  </a:schemeClr>
                </a:solidFill>
                <a:latin typeface="+mj-ea"/>
                <a:ea typeface="+mj-ea"/>
                <a:cs typeface="Myanmar Text" panose="020B0502040204020203" pitchFamily="34" charset="0"/>
                <a:sym typeface="Times New Roman"/>
              </a:rPr>
              <a:t>……</a:t>
            </a:r>
            <a:r>
              <a:rPr lang="zh-CN" altLang="en-US" sz="2400" u="sng" kern="100">
                <a:solidFill>
                  <a:srgbClr val="FF0000"/>
                </a:solidFill>
                <a:latin typeface="+mj-ea"/>
                <a:ea typeface="+mj-ea"/>
                <a:cs typeface="Myanmar Text" panose="020B0502040204020203" pitchFamily="34" charset="0"/>
                <a:sym typeface="Times New Roman"/>
              </a:rPr>
              <a:t>面对种种不同的差距，我们不应消极怠工、麻木承认，而应积极弥合物质、精神上的“差距”困境，以此推动事物与认知的变化升格。</a:t>
            </a:r>
            <a:endParaRPr lang="en-US" altLang="zh-CN" sz="2400" u="sng" kern="100">
              <a:solidFill>
                <a:srgbClr val="FF0000"/>
              </a:solidFill>
              <a:latin typeface="+mj-ea"/>
              <a:ea typeface="+mj-ea"/>
              <a:cs typeface="Myanmar Text" panose="020B0502040204020203" pitchFamily="34" charset="0"/>
              <a:sym typeface="Times New Roman"/>
            </a:endParaRPr>
          </a:p>
          <a:p>
            <a:pPr algn="r">
              <a:lnSpc>
                <a:spcPct val="130000"/>
              </a:lnSpc>
            </a:pPr>
            <a:r>
              <a:rPr lang="en-US" altLang="zh-CN" sz="2400" kern="100">
                <a:latin typeface="+mj-ea"/>
                <a:ea typeface="+mj-ea"/>
                <a:cs typeface="Myanmar Text" panose="020B0502040204020203" pitchFamily="34" charset="0"/>
                <a:sym typeface="Times New Roman"/>
              </a:rPr>
              <a:t>——《</a:t>
            </a:r>
            <a:r>
              <a:rPr lang="zh-CN" altLang="en-US" sz="2400" kern="100">
                <a:latin typeface="+mj-ea"/>
                <a:ea typeface="+mj-ea"/>
                <a:cs typeface="Myanmar Text" panose="020B0502040204020203" pitchFamily="34" charset="0"/>
                <a:sym typeface="Times New Roman"/>
              </a:rPr>
              <a:t>平差距之限，达变化升格</a:t>
            </a:r>
            <a:r>
              <a:rPr lang="en-US" altLang="zh-CN" sz="2400" kern="100">
                <a:latin typeface="+mj-ea"/>
                <a:ea typeface="+mj-ea"/>
                <a:cs typeface="Myanmar Text" panose="020B0502040204020203" pitchFamily="34" charset="0"/>
                <a:sym typeface="Times New Roman"/>
              </a:rPr>
              <a:t>》(52.5</a:t>
            </a:r>
            <a:r>
              <a:rPr lang="zh-CN" altLang="en-US" sz="2400" kern="100">
                <a:latin typeface="+mj-ea"/>
                <a:ea typeface="+mj-ea"/>
                <a:cs typeface="Myanmar Text" panose="020B0502040204020203" pitchFamily="34" charset="0"/>
                <a:sym typeface="Times New Roman"/>
              </a:rPr>
              <a:t>分</a:t>
            </a:r>
            <a:r>
              <a:rPr lang="en-US" altLang="zh-CN" sz="2400" kern="100">
                <a:latin typeface="+mj-ea"/>
                <a:ea typeface="+mj-ea"/>
                <a:cs typeface="Myanmar Text" panose="020B0502040204020203" pitchFamily="34" charset="0"/>
                <a:sym typeface="Times New Roman"/>
              </a:rPr>
              <a:t>)</a:t>
            </a:r>
          </a:p>
        </p:txBody>
      </p:sp>
    </p:spTree>
    <p:custDataLst>
      <p:tags r:id="rId1"/>
    </p:custDataLst>
    <p:extLst>
      <p:ext uri="{BB962C8B-B14F-4D97-AF65-F5344CB8AC3E}">
        <p14:creationId xmlns:p14="http://schemas.microsoft.com/office/powerpoint/2010/main" val="303797576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7" presetClass="entr" presetSubtype="0" dur="100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7" presetClass="entr" presetSubtype="0" dur="100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par>
                                <p:cTn id="15" presetID="47" presetClass="entr" presetSubtype="0" dur="100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0" fill="hold" nodeType="clickPar">
                      <p:stCondLst>
                        <p:cond delay="indefinite"/>
                        <p:cond evt="onBegin" delay="0">
                          <p:tn val="19"/>
                        </p:cond>
                      </p:stCondLst>
                      <p:childTnLst>
                        <p:par>
                          <p:cTn id="21" fill="hold">
                            <p:stCondLst>
                              <p:cond delay="0"/>
                            </p:stCondLst>
                            <p:childTnLst>
                              <p:par>
                                <p:cTn id="22" presetID="47" presetClass="entr" presetSubtype="0" dur="1000" fill="hold" grpId="0" nodeType="click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1000"/>
                                        <p:tgtEl>
                                          <p:spTgt spid="22"/>
                                        </p:tgtEl>
                                      </p:cBhvr>
                                    </p:animEffect>
                                    <p:anim calcmode="lin" valueType="num">
                                      <p:cBhvr>
                                        <p:cTn id="25" dur="1000" fill="hold"/>
                                        <p:tgtEl>
                                          <p:spTgt spid="22"/>
                                        </p:tgtEl>
                                        <p:attrNameLst>
                                          <p:attrName>ppt_x</p:attrName>
                                        </p:attrNameLst>
                                      </p:cBhvr>
                                      <p:tavLst>
                                        <p:tav tm="0">
                                          <p:val>
                                            <p:strVal val="#ppt_x"/>
                                          </p:val>
                                        </p:tav>
                                        <p:tav tm="100000">
                                          <p:val>
                                            <p:strVal val="#ppt_x"/>
                                          </p:val>
                                        </p:tav>
                                      </p:tavLst>
                                    </p:anim>
                                    <p:anim calcmode="lin" valueType="num">
                                      <p:cBhvr>
                                        <p:cTn id="2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4"/>
          <a:srcRect b="80556"/>
          <a:stretch>
            <a:fillRect/>
          </a:stretch>
        </p:blipFill>
        <p:spPr>
          <a:xfrm>
            <a:off x="2000232" y="0"/>
            <a:ext cx="5000660" cy="1458647"/>
          </a:xfrm>
          <a:prstGeom prst="rect">
            <a:avLst/>
          </a:prstGeom>
        </p:spPr>
      </p:pic>
      <p:sp>
        <p:nvSpPr>
          <p:cNvPr id="7" name="TextBox 6"/>
          <p:cNvSpPr txBox="1"/>
          <p:nvPr/>
        </p:nvSpPr>
        <p:spPr>
          <a:xfrm>
            <a:off x="3428992" y="1000114"/>
            <a:ext cx="2236510" cy="1323439"/>
          </a:xfrm>
          <a:prstGeom prst="rect">
            <a:avLst/>
          </a:prstGeom>
          <a:noFill/>
        </p:spPr>
        <p:txBody>
          <a:bodyPr wrap="none" rtlCol="0">
            <a:spAutoFit/>
          </a:bodyPr>
          <a:lstStyle/>
          <a:p>
            <a:r>
              <a:rPr lang="zh-CN" altLang="en-US" sz="8000">
                <a:solidFill>
                  <a:schemeClr val="accent1">
                    <a:lumMod val="50000"/>
                  </a:schemeClr>
                </a:solidFill>
                <a:latin typeface="Arial" panose="020B0604020202020204" pitchFamily="34" charset="0"/>
                <a:ea typeface="三极春联字体简" pitchFamily="2" charset="-122"/>
                <a:sym typeface="Arial" panose="020B0604020202020204" pitchFamily="34" charset="0"/>
              </a:rPr>
              <a:t>目录</a:t>
            </a:r>
          </a:p>
        </p:txBody>
      </p:sp>
      <p:sp>
        <p:nvSpPr>
          <p:cNvPr id="9" name="椭圆 8"/>
          <p:cNvSpPr/>
          <p:nvPr/>
        </p:nvSpPr>
        <p:spPr>
          <a:xfrm>
            <a:off x="1571604" y="2536031"/>
            <a:ext cx="785818" cy="785818"/>
          </a:xfrm>
          <a:prstGeom prst="ellipse">
            <a:avLst/>
          </a:prstGeom>
          <a:solidFill>
            <a:schemeClr val="accent1">
              <a:lumMod val="50000"/>
              <a:alpha val="81000"/>
            </a:schemeClr>
          </a:solidFill>
          <a:ln w="12700">
            <a:noFill/>
            <a:prstDash val="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a:ln w="12700">
                  <a:noFill/>
                  <a:prstDash val="solid"/>
                </a:ln>
                <a:solidFill>
                  <a:schemeClr val="bg1"/>
                </a:solidFill>
                <a:latin typeface="Arial" panose="020B0604020202020204" pitchFamily="34" charset="0"/>
                <a:ea typeface="三极春联字体简" pitchFamily="2" charset="-122"/>
                <a:sym typeface="Arial" panose="020B0604020202020204" pitchFamily="34" charset="0"/>
              </a:rPr>
              <a:t>壹</a:t>
            </a:r>
          </a:p>
        </p:txBody>
      </p:sp>
      <p:sp>
        <p:nvSpPr>
          <p:cNvPr id="11" name="椭圆 10"/>
          <p:cNvSpPr/>
          <p:nvPr/>
        </p:nvSpPr>
        <p:spPr>
          <a:xfrm>
            <a:off x="3452805" y="2536031"/>
            <a:ext cx="785818" cy="785818"/>
          </a:xfrm>
          <a:prstGeom prst="ellipse">
            <a:avLst/>
          </a:prstGeom>
          <a:solidFill>
            <a:schemeClr val="accent1">
              <a:lumMod val="50000"/>
              <a:alpha val="81000"/>
            </a:schemeClr>
          </a:solidFill>
          <a:ln w="12700">
            <a:noFill/>
            <a:prstDash val="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a:ln w="12700">
                  <a:noFill/>
                  <a:prstDash val="solid"/>
                </a:ln>
                <a:solidFill>
                  <a:schemeClr val="bg1"/>
                </a:solidFill>
                <a:latin typeface="Arial" panose="020B0604020202020204" pitchFamily="34" charset="0"/>
                <a:ea typeface="三极春联字体简" pitchFamily="2" charset="-122"/>
                <a:sym typeface="Arial" panose="020B0604020202020204" pitchFamily="34" charset="0"/>
              </a:rPr>
              <a:t>贰</a:t>
            </a:r>
          </a:p>
        </p:txBody>
      </p:sp>
      <p:sp>
        <p:nvSpPr>
          <p:cNvPr id="12" name="椭圆 11"/>
          <p:cNvSpPr/>
          <p:nvPr/>
        </p:nvSpPr>
        <p:spPr>
          <a:xfrm>
            <a:off x="5334006" y="2536031"/>
            <a:ext cx="785818" cy="785818"/>
          </a:xfrm>
          <a:prstGeom prst="ellipse">
            <a:avLst/>
          </a:prstGeom>
          <a:solidFill>
            <a:schemeClr val="accent1">
              <a:lumMod val="50000"/>
              <a:alpha val="81000"/>
            </a:schemeClr>
          </a:solidFill>
          <a:ln w="12700">
            <a:noFill/>
            <a:prstDash val="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a:ln w="12700">
                  <a:noFill/>
                  <a:prstDash val="solid"/>
                </a:ln>
                <a:solidFill>
                  <a:schemeClr val="bg1"/>
                </a:solidFill>
                <a:latin typeface="Arial" panose="020B0604020202020204" pitchFamily="34" charset="0"/>
                <a:ea typeface="三极春联字体简" pitchFamily="2" charset="-122"/>
                <a:sym typeface="Arial" panose="020B0604020202020204" pitchFamily="34" charset="0"/>
              </a:rPr>
              <a:t>叁</a:t>
            </a:r>
          </a:p>
        </p:txBody>
      </p:sp>
      <p:sp>
        <p:nvSpPr>
          <p:cNvPr id="13" name="椭圆 12"/>
          <p:cNvSpPr/>
          <p:nvPr/>
        </p:nvSpPr>
        <p:spPr>
          <a:xfrm>
            <a:off x="7215206" y="2536031"/>
            <a:ext cx="785818" cy="785818"/>
          </a:xfrm>
          <a:prstGeom prst="ellipse">
            <a:avLst/>
          </a:prstGeom>
          <a:solidFill>
            <a:schemeClr val="accent1">
              <a:lumMod val="50000"/>
              <a:alpha val="81000"/>
            </a:schemeClr>
          </a:solidFill>
          <a:ln w="12700">
            <a:noFill/>
            <a:prstDash val="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a:ln w="12700">
                  <a:noFill/>
                  <a:prstDash val="solid"/>
                </a:ln>
                <a:solidFill>
                  <a:schemeClr val="bg1"/>
                </a:solidFill>
                <a:latin typeface="Arial" panose="020B0604020202020204" pitchFamily="34" charset="0"/>
                <a:ea typeface="三极春联字体简" pitchFamily="2" charset="-122"/>
                <a:sym typeface="Arial" panose="020B0604020202020204" pitchFamily="34" charset="0"/>
              </a:rPr>
              <a:t>肆</a:t>
            </a:r>
          </a:p>
        </p:txBody>
      </p:sp>
      <p:sp>
        <p:nvSpPr>
          <p:cNvPr id="14" name="TextBox 13"/>
          <p:cNvSpPr txBox="1"/>
          <p:nvPr/>
        </p:nvSpPr>
        <p:spPr>
          <a:xfrm>
            <a:off x="1285852" y="3429006"/>
            <a:ext cx="1415772" cy="461665"/>
          </a:xfrm>
          <a:prstGeom prst="rect">
            <a:avLst/>
          </a:prstGeom>
          <a:noFill/>
        </p:spPr>
        <p:txBody>
          <a:bodyPr wrap="none" rtlCol="0">
            <a:spAutoFit/>
          </a:bodyPr>
          <a:lstStyle/>
          <a:p>
            <a:r>
              <a:rPr lang="zh-CN" altLang="en-US" sz="2400">
                <a:solidFill>
                  <a:schemeClr val="accent1">
                    <a:lumMod val="50000"/>
                  </a:schemeClr>
                </a:solidFill>
                <a:latin typeface="Arial" panose="020B0604020202020204" pitchFamily="34" charset="0"/>
                <a:ea typeface="三极春联字体简" pitchFamily="2" charset="-122"/>
                <a:sym typeface="Arial" panose="020B0604020202020204" pitchFamily="34" charset="0"/>
              </a:rPr>
              <a:t>观点要素</a:t>
            </a:r>
          </a:p>
        </p:txBody>
      </p:sp>
      <p:sp>
        <p:nvSpPr>
          <p:cNvPr id="16" name="TextBox 15"/>
          <p:cNvSpPr txBox="1"/>
          <p:nvPr/>
        </p:nvSpPr>
        <p:spPr>
          <a:xfrm>
            <a:off x="3214678" y="3429006"/>
            <a:ext cx="1415772" cy="461665"/>
          </a:xfrm>
          <a:prstGeom prst="rect">
            <a:avLst/>
          </a:prstGeom>
          <a:noFill/>
        </p:spPr>
        <p:txBody>
          <a:bodyPr wrap="none" rtlCol="0">
            <a:spAutoFit/>
          </a:bodyPr>
          <a:lstStyle/>
          <a:p>
            <a:r>
              <a:rPr lang="zh-CN" altLang="en-US" sz="2400">
                <a:solidFill>
                  <a:schemeClr val="accent1">
                    <a:lumMod val="50000"/>
                  </a:schemeClr>
                </a:solidFill>
                <a:latin typeface="Arial" panose="020B0604020202020204" pitchFamily="34" charset="0"/>
                <a:ea typeface="三极春联字体简" pitchFamily="2" charset="-122"/>
                <a:sym typeface="Arial" panose="020B0604020202020204" pitchFamily="34" charset="0"/>
              </a:rPr>
              <a:t>套用公式</a:t>
            </a:r>
          </a:p>
        </p:txBody>
      </p:sp>
      <p:sp>
        <p:nvSpPr>
          <p:cNvPr id="17" name="TextBox 16"/>
          <p:cNvSpPr txBox="1"/>
          <p:nvPr/>
        </p:nvSpPr>
        <p:spPr>
          <a:xfrm>
            <a:off x="5072066" y="3357568"/>
            <a:ext cx="1415772" cy="461665"/>
          </a:xfrm>
          <a:prstGeom prst="rect">
            <a:avLst/>
          </a:prstGeom>
          <a:noFill/>
        </p:spPr>
        <p:txBody>
          <a:bodyPr wrap="none" rtlCol="0">
            <a:spAutoFit/>
          </a:bodyPr>
          <a:lstStyle/>
          <a:p>
            <a:r>
              <a:rPr lang="zh-CN" altLang="en-US" sz="2400">
                <a:solidFill>
                  <a:schemeClr val="accent1">
                    <a:lumMod val="50000"/>
                  </a:schemeClr>
                </a:solidFill>
                <a:latin typeface="Arial" panose="020B0604020202020204" pitchFamily="34" charset="0"/>
                <a:ea typeface="三极春联字体简" pitchFamily="2" charset="-122"/>
                <a:sym typeface="Arial" panose="020B0604020202020204" pitchFamily="34" charset="0"/>
              </a:rPr>
              <a:t>升级示范</a:t>
            </a:r>
          </a:p>
        </p:txBody>
      </p:sp>
      <p:sp>
        <p:nvSpPr>
          <p:cNvPr id="18" name="TextBox 17"/>
          <p:cNvSpPr txBox="1"/>
          <p:nvPr/>
        </p:nvSpPr>
        <p:spPr>
          <a:xfrm>
            <a:off x="7000892" y="3357568"/>
            <a:ext cx="1415772" cy="461665"/>
          </a:xfrm>
          <a:prstGeom prst="rect">
            <a:avLst/>
          </a:prstGeom>
          <a:noFill/>
        </p:spPr>
        <p:txBody>
          <a:bodyPr wrap="none" rtlCol="0">
            <a:spAutoFit/>
          </a:bodyPr>
          <a:lstStyle/>
          <a:p>
            <a:r>
              <a:rPr lang="zh-CN" altLang="en-US" sz="2400">
                <a:solidFill>
                  <a:schemeClr val="accent1">
                    <a:lumMod val="50000"/>
                  </a:schemeClr>
                </a:solidFill>
                <a:latin typeface="Arial" panose="020B0604020202020204" pitchFamily="34" charset="0"/>
                <a:ea typeface="三极春联字体简" pitchFamily="2" charset="-122"/>
                <a:sym typeface="Arial" panose="020B0604020202020204" pitchFamily="34" charset="0"/>
              </a:rPr>
              <a:t>真题演练</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7" presetClass="entr" presetSubtype="0" dur="100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7" presetClass="entr" presetSubtype="0" dur="100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7" presetClass="entr" presetSubtype="0" dur="100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7" presetClass="entr" presetSubtype="0" dur="100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par>
                                <p:cTn id="25" presetID="47" presetClass="entr" presetSubtype="0" dur="100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par>
                                <p:cTn id="30" presetID="47" presetClass="entr" presetSubtype="0" dur="1000"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anim calcmode="lin" valueType="num">
                                      <p:cBhvr>
                                        <p:cTn id="33" dur="1000" fill="hold"/>
                                        <p:tgtEl>
                                          <p:spTgt spid="13"/>
                                        </p:tgtEl>
                                        <p:attrNameLst>
                                          <p:attrName>ppt_x</p:attrName>
                                        </p:attrNameLst>
                                      </p:cBhvr>
                                      <p:tavLst>
                                        <p:tav tm="0">
                                          <p:val>
                                            <p:strVal val="#ppt_x"/>
                                          </p:val>
                                        </p:tav>
                                        <p:tav tm="100000">
                                          <p:val>
                                            <p:strVal val="#ppt_x"/>
                                          </p:val>
                                        </p:tav>
                                      </p:tavLst>
                                    </p:anim>
                                    <p:anim calcmode="lin" valueType="num">
                                      <p:cBhvr>
                                        <p:cTn id="34" dur="1000" fill="hold"/>
                                        <p:tgtEl>
                                          <p:spTgt spid="13"/>
                                        </p:tgtEl>
                                        <p:attrNameLst>
                                          <p:attrName>ppt_y</p:attrName>
                                        </p:attrNameLst>
                                      </p:cBhvr>
                                      <p:tavLst>
                                        <p:tav tm="0">
                                          <p:val>
                                            <p:strVal val="#ppt_y-.1"/>
                                          </p:val>
                                        </p:tav>
                                        <p:tav tm="100000">
                                          <p:val>
                                            <p:strVal val="#ppt_y"/>
                                          </p:val>
                                        </p:tav>
                                      </p:tavLst>
                                    </p:anim>
                                  </p:childTnLst>
                                </p:cTn>
                              </p:par>
                              <p:par>
                                <p:cTn id="35" presetID="47" presetClass="entr" presetSubtype="0" dur="100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1000"/>
                                        <p:tgtEl>
                                          <p:spTgt spid="14"/>
                                        </p:tgtEl>
                                      </p:cBhvr>
                                    </p:animEffect>
                                    <p:anim calcmode="lin" valueType="num">
                                      <p:cBhvr>
                                        <p:cTn id="38" dur="1000" fill="hold"/>
                                        <p:tgtEl>
                                          <p:spTgt spid="14"/>
                                        </p:tgtEl>
                                        <p:attrNameLst>
                                          <p:attrName>ppt_x</p:attrName>
                                        </p:attrNameLst>
                                      </p:cBhvr>
                                      <p:tavLst>
                                        <p:tav tm="0">
                                          <p:val>
                                            <p:strVal val="#ppt_x"/>
                                          </p:val>
                                        </p:tav>
                                        <p:tav tm="100000">
                                          <p:val>
                                            <p:strVal val="#ppt_x"/>
                                          </p:val>
                                        </p:tav>
                                      </p:tavLst>
                                    </p:anim>
                                    <p:anim calcmode="lin" valueType="num">
                                      <p:cBhvr>
                                        <p:cTn id="39" dur="1000" fill="hold"/>
                                        <p:tgtEl>
                                          <p:spTgt spid="14"/>
                                        </p:tgtEl>
                                        <p:attrNameLst>
                                          <p:attrName>ppt_y</p:attrName>
                                        </p:attrNameLst>
                                      </p:cBhvr>
                                      <p:tavLst>
                                        <p:tav tm="0">
                                          <p:val>
                                            <p:strVal val="#ppt_y-.1"/>
                                          </p:val>
                                        </p:tav>
                                        <p:tav tm="100000">
                                          <p:val>
                                            <p:strVal val="#ppt_y"/>
                                          </p:val>
                                        </p:tav>
                                      </p:tavLst>
                                    </p:anim>
                                  </p:childTnLst>
                                </p:cTn>
                              </p:par>
                              <p:par>
                                <p:cTn id="40" presetID="47" presetClass="entr" presetSubtype="0" dur="1000"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1000"/>
                                        <p:tgtEl>
                                          <p:spTgt spid="16"/>
                                        </p:tgtEl>
                                      </p:cBhvr>
                                    </p:animEffect>
                                    <p:anim calcmode="lin" valueType="num">
                                      <p:cBhvr>
                                        <p:cTn id="43" dur="1000" fill="hold"/>
                                        <p:tgtEl>
                                          <p:spTgt spid="16"/>
                                        </p:tgtEl>
                                        <p:attrNameLst>
                                          <p:attrName>ppt_x</p:attrName>
                                        </p:attrNameLst>
                                      </p:cBhvr>
                                      <p:tavLst>
                                        <p:tav tm="0">
                                          <p:val>
                                            <p:strVal val="#ppt_x"/>
                                          </p:val>
                                        </p:tav>
                                        <p:tav tm="100000">
                                          <p:val>
                                            <p:strVal val="#ppt_x"/>
                                          </p:val>
                                        </p:tav>
                                      </p:tavLst>
                                    </p:anim>
                                    <p:anim calcmode="lin" valueType="num">
                                      <p:cBhvr>
                                        <p:cTn id="44" dur="1000" fill="hold"/>
                                        <p:tgtEl>
                                          <p:spTgt spid="16"/>
                                        </p:tgtEl>
                                        <p:attrNameLst>
                                          <p:attrName>ppt_y</p:attrName>
                                        </p:attrNameLst>
                                      </p:cBhvr>
                                      <p:tavLst>
                                        <p:tav tm="0">
                                          <p:val>
                                            <p:strVal val="#ppt_y-.1"/>
                                          </p:val>
                                        </p:tav>
                                        <p:tav tm="100000">
                                          <p:val>
                                            <p:strVal val="#ppt_y"/>
                                          </p:val>
                                        </p:tav>
                                      </p:tavLst>
                                    </p:anim>
                                  </p:childTnLst>
                                </p:cTn>
                              </p:par>
                              <p:par>
                                <p:cTn id="45" presetID="47" presetClass="entr" presetSubtype="0" dur="1000"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1000"/>
                                        <p:tgtEl>
                                          <p:spTgt spid="17"/>
                                        </p:tgtEl>
                                      </p:cBhvr>
                                    </p:animEffect>
                                    <p:anim calcmode="lin" valueType="num">
                                      <p:cBhvr>
                                        <p:cTn id="48" dur="1000" fill="hold"/>
                                        <p:tgtEl>
                                          <p:spTgt spid="17"/>
                                        </p:tgtEl>
                                        <p:attrNameLst>
                                          <p:attrName>ppt_x</p:attrName>
                                        </p:attrNameLst>
                                      </p:cBhvr>
                                      <p:tavLst>
                                        <p:tav tm="0">
                                          <p:val>
                                            <p:strVal val="#ppt_x"/>
                                          </p:val>
                                        </p:tav>
                                        <p:tav tm="100000">
                                          <p:val>
                                            <p:strVal val="#ppt_x"/>
                                          </p:val>
                                        </p:tav>
                                      </p:tavLst>
                                    </p:anim>
                                    <p:anim calcmode="lin" valueType="num">
                                      <p:cBhvr>
                                        <p:cTn id="49" dur="1000" fill="hold"/>
                                        <p:tgtEl>
                                          <p:spTgt spid="17"/>
                                        </p:tgtEl>
                                        <p:attrNameLst>
                                          <p:attrName>ppt_y</p:attrName>
                                        </p:attrNameLst>
                                      </p:cBhvr>
                                      <p:tavLst>
                                        <p:tav tm="0">
                                          <p:val>
                                            <p:strVal val="#ppt_y-.1"/>
                                          </p:val>
                                        </p:tav>
                                        <p:tav tm="100000">
                                          <p:val>
                                            <p:strVal val="#ppt_y"/>
                                          </p:val>
                                        </p:tav>
                                      </p:tavLst>
                                    </p:anim>
                                  </p:childTnLst>
                                </p:cTn>
                              </p:par>
                              <p:par>
                                <p:cTn id="50" presetID="47" presetClass="entr" presetSubtype="0" dur="1000"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1000"/>
                                        <p:tgtEl>
                                          <p:spTgt spid="18"/>
                                        </p:tgtEl>
                                      </p:cBhvr>
                                    </p:animEffect>
                                    <p:anim calcmode="lin" valueType="num">
                                      <p:cBhvr>
                                        <p:cTn id="53" dur="1000" fill="hold"/>
                                        <p:tgtEl>
                                          <p:spTgt spid="18"/>
                                        </p:tgtEl>
                                        <p:attrNameLst>
                                          <p:attrName>ppt_x</p:attrName>
                                        </p:attrNameLst>
                                      </p:cBhvr>
                                      <p:tavLst>
                                        <p:tav tm="0">
                                          <p:val>
                                            <p:strVal val="#ppt_x"/>
                                          </p:val>
                                        </p:tav>
                                        <p:tav tm="100000">
                                          <p:val>
                                            <p:strVal val="#ppt_x"/>
                                          </p:val>
                                        </p:tav>
                                      </p:tavLst>
                                    </p:anim>
                                    <p:anim calcmode="lin" valueType="num">
                                      <p:cBhvr>
                                        <p:cTn id="5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P spid="11" grpId="0" animBg="1"/>
      <p:bldP spid="12" grpId="0" animBg="1"/>
      <p:bldP spid="13" grpId="0" animBg="1"/>
      <p:bldP spid="14" grpId="0"/>
      <p:bldP spid="16" grpId="0"/>
      <p:bldP spid="17" grpId="0"/>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4"/>
          <a:srcRect b="80556"/>
          <a:stretch>
            <a:fillRect/>
          </a:stretch>
        </p:blipFill>
        <p:spPr>
          <a:xfrm rot="16200000" flipV="1">
            <a:off x="-89994" y="110655"/>
            <a:ext cx="354340" cy="103358"/>
          </a:xfrm>
          <a:prstGeom prst="rect">
            <a:avLst/>
          </a:prstGeom>
        </p:spPr>
      </p:pic>
      <p:pic>
        <p:nvPicPr>
          <p:cNvPr id="20" name="图片 19"/>
          <p:cNvPicPr>
            <a:picLocks noChangeAspect="1"/>
          </p:cNvPicPr>
          <p:nvPr/>
        </p:nvPicPr>
        <p:blipFill>
          <a:blip r:embed="rId5"/>
          <a:srcRect b="80556"/>
          <a:stretch>
            <a:fillRect/>
          </a:stretch>
        </p:blipFill>
        <p:spPr>
          <a:xfrm rot="16200000">
            <a:off x="1464120" y="118703"/>
            <a:ext cx="339843" cy="101760"/>
          </a:xfrm>
          <a:prstGeom prst="rect">
            <a:avLst/>
          </a:prstGeom>
        </p:spPr>
      </p:pic>
      <p:cxnSp>
        <p:nvCxnSpPr>
          <p:cNvPr id="21" name="直接连接符 20"/>
          <p:cNvCxnSpPr/>
          <p:nvPr/>
        </p:nvCxnSpPr>
        <p:spPr>
          <a:xfrm flipV="1">
            <a:off x="1763688" y="171171"/>
            <a:ext cx="7272808" cy="14046"/>
          </a:xfrm>
          <a:prstGeom prst="line">
            <a:avLst/>
          </a:prstGeom>
          <a:ln w="9525">
            <a:solidFill>
              <a:schemeClr val="accent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143001" y="-14838"/>
            <a:ext cx="1210588" cy="400110"/>
          </a:xfrm>
          <a:prstGeom prst="rect">
            <a:avLst/>
          </a:prstGeom>
          <a:noFill/>
        </p:spPr>
        <p:txBody>
          <a:bodyPr wrap="none" rtlCol="0">
            <a:spAutoFit/>
          </a:bodyPr>
          <a:lstStyle/>
          <a:p>
            <a:r>
              <a:rPr lang="zh-CN" altLang="en-US" sz="2000">
                <a:solidFill>
                  <a:schemeClr val="accent1">
                    <a:lumMod val="50000"/>
                  </a:schemeClr>
                </a:solidFill>
                <a:latin typeface="Arial" panose="020B0604020202020204" pitchFamily="34" charset="0"/>
                <a:ea typeface="三极春联字体简" pitchFamily="2" charset="-122"/>
                <a:sym typeface="Arial" panose="020B0604020202020204" pitchFamily="34" charset="0"/>
              </a:rPr>
              <a:t>真题演练</a:t>
            </a:r>
          </a:p>
        </p:txBody>
      </p:sp>
      <p:sp>
        <p:nvSpPr>
          <p:cNvPr id="23" name="文本框 12">
            <a:extLst>
              <a:ext uri="{FF2B5EF4-FFF2-40B4-BE49-F238E27FC236}">
                <a16:creationId xmlns:a16="http://schemas.microsoft.com/office/drawing/2014/main" id="{9D751227-B40B-506A-7DAA-7AB505C811E0}"/>
              </a:ext>
            </a:extLst>
          </p:cNvPr>
          <p:cNvSpPr txBox="1"/>
          <p:nvPr/>
        </p:nvSpPr>
        <p:spPr>
          <a:xfrm>
            <a:off x="179513" y="627534"/>
            <a:ext cx="8712968" cy="3933384"/>
          </a:xfrm>
          <a:prstGeom prst="rect">
            <a:avLst/>
          </a:prstGeom>
          <a:noFill/>
        </p:spPr>
        <p:txBody>
          <a:bodyPr wrap="square">
            <a:spAutoFit/>
          </a:bodyPr>
          <a:lstStyle/>
          <a:p>
            <a:pPr algn="ctr">
              <a:lnSpc>
                <a:spcPct val="130000"/>
              </a:lnSpc>
            </a:pPr>
            <a:r>
              <a:rPr lang="zh-CN" altLang="en-US" sz="2400" kern="100">
                <a:solidFill>
                  <a:schemeClr val="tx1">
                    <a:lumMod val="75000"/>
                    <a:lumOff val="25000"/>
                  </a:schemeClr>
                </a:solidFill>
                <a:latin typeface="+mj-ea"/>
                <a:ea typeface="+mj-ea"/>
                <a:cs typeface="Myanmar Text" panose="020B0502040204020203" pitchFamily="34" charset="0"/>
                <a:sym typeface="Times New Roman"/>
              </a:rPr>
              <a:t>    范文观点示范</a:t>
            </a:r>
            <a:r>
              <a:rPr lang="en-US" altLang="zh-CN" sz="2400" kern="100">
                <a:solidFill>
                  <a:schemeClr val="tx1">
                    <a:lumMod val="75000"/>
                    <a:lumOff val="25000"/>
                  </a:schemeClr>
                </a:solidFill>
                <a:latin typeface="+mj-ea"/>
                <a:ea typeface="+mj-ea"/>
                <a:cs typeface="Myanmar Text" panose="020B0502040204020203" pitchFamily="34" charset="0"/>
                <a:sym typeface="Times New Roman"/>
              </a:rPr>
              <a:t>6</a:t>
            </a:r>
          </a:p>
          <a:p>
            <a:pPr>
              <a:lnSpc>
                <a:spcPct val="130000"/>
              </a:lnSpc>
            </a:pPr>
            <a:r>
              <a:rPr lang="zh-CN" altLang="en-US" sz="2400" kern="100">
                <a:solidFill>
                  <a:schemeClr val="tx1">
                    <a:lumMod val="75000"/>
                    <a:lumOff val="25000"/>
                  </a:schemeClr>
                </a:solidFill>
                <a:latin typeface="+mj-ea"/>
                <a:ea typeface="+mj-ea"/>
                <a:cs typeface="Myanmar Text" panose="020B0502040204020203" pitchFamily="34" charset="0"/>
                <a:sym typeface="Times New Roman"/>
              </a:rPr>
              <a:t>    </a:t>
            </a:r>
            <a:r>
              <a:rPr lang="zh-CN" altLang="en-US" sz="2400" b="1" kern="100">
                <a:solidFill>
                  <a:srgbClr val="00B0F0"/>
                </a:solidFill>
                <a:latin typeface="+mj-ea"/>
                <a:ea typeface="+mj-ea"/>
                <a:cs typeface="Myanmar Text" panose="020B0502040204020203" pitchFamily="34" charset="0"/>
                <a:sym typeface="Times New Roman"/>
              </a:rPr>
              <a:t>鲍伯迪伦</a:t>
            </a:r>
            <a:r>
              <a:rPr lang="zh-CN" altLang="en-US" sz="2400" kern="100">
                <a:solidFill>
                  <a:schemeClr val="tx1">
                    <a:lumMod val="75000"/>
                    <a:lumOff val="25000"/>
                  </a:schemeClr>
                </a:solidFill>
                <a:latin typeface="+mj-ea"/>
                <a:ea typeface="+mj-ea"/>
                <a:cs typeface="Myanmar Text" panose="020B0502040204020203" pitchFamily="34" charset="0"/>
                <a:sym typeface="Times New Roman"/>
              </a:rPr>
              <a:t>有言：“有人感受雨，有人被雨淋湿。”生命之初的差距也许注定有人会被雨淋湿，而有人不必淋雨。人在波澜中推进自己生命的历程中可以选择，但有的人依旧选择让自己被雨淋湿，这亦是人与人之间的差距。</a:t>
            </a:r>
            <a:r>
              <a:rPr lang="zh-CN" altLang="en-US" sz="2400" u="sng" kern="100">
                <a:solidFill>
                  <a:srgbClr val="FF0000"/>
                </a:solidFill>
                <a:latin typeface="+mj-ea"/>
                <a:ea typeface="+mj-ea"/>
                <a:cs typeface="Myanmar Text" panose="020B0502040204020203" pitchFamily="34" charset="0"/>
                <a:sym typeface="Times New Roman"/>
              </a:rPr>
              <a:t>依照之见，个体的特殊性注定了差距的必然性，但人可依据人的主观能动性改造“差距”，敏于志向，顿于禀赋。</a:t>
            </a:r>
            <a:endParaRPr lang="en-US" altLang="zh-CN" sz="2400" u="sng" kern="100">
              <a:solidFill>
                <a:srgbClr val="FF0000"/>
              </a:solidFill>
              <a:latin typeface="+mj-ea"/>
              <a:ea typeface="+mj-ea"/>
              <a:cs typeface="Myanmar Text" panose="020B0502040204020203" pitchFamily="34" charset="0"/>
              <a:sym typeface="Times New Roman"/>
            </a:endParaRPr>
          </a:p>
          <a:p>
            <a:pPr algn="r">
              <a:lnSpc>
                <a:spcPct val="130000"/>
              </a:lnSpc>
            </a:pPr>
            <a:r>
              <a:rPr lang="en-US" altLang="zh-CN" sz="2400" kern="100">
                <a:latin typeface="+mj-ea"/>
                <a:ea typeface="+mj-ea"/>
                <a:cs typeface="Myanmar Text" panose="020B0502040204020203" pitchFamily="34" charset="0"/>
                <a:sym typeface="Times New Roman"/>
              </a:rPr>
              <a:t>——《</a:t>
            </a:r>
            <a:r>
              <a:rPr lang="zh-CN" altLang="en-US" sz="2400" kern="100">
                <a:latin typeface="+mj-ea"/>
                <a:ea typeface="+mj-ea"/>
                <a:cs typeface="Myanmar Text" panose="020B0502040204020203" pitchFamily="34" charset="0"/>
                <a:sym typeface="Times New Roman"/>
              </a:rPr>
              <a:t>坦然面差，奋起追距</a:t>
            </a:r>
            <a:r>
              <a:rPr lang="en-US" altLang="zh-CN" sz="2400" kern="100">
                <a:latin typeface="+mj-ea"/>
                <a:ea typeface="+mj-ea"/>
                <a:cs typeface="Myanmar Text" panose="020B0502040204020203" pitchFamily="34" charset="0"/>
                <a:sym typeface="Times New Roman"/>
              </a:rPr>
              <a:t>》(52.5</a:t>
            </a:r>
            <a:r>
              <a:rPr lang="zh-CN" altLang="en-US" sz="2400" kern="100">
                <a:latin typeface="+mj-ea"/>
                <a:ea typeface="+mj-ea"/>
                <a:cs typeface="Myanmar Text" panose="020B0502040204020203" pitchFamily="34" charset="0"/>
                <a:sym typeface="Times New Roman"/>
              </a:rPr>
              <a:t>分</a:t>
            </a:r>
            <a:r>
              <a:rPr lang="en-US" altLang="zh-CN" sz="2400" kern="100">
                <a:latin typeface="+mj-ea"/>
                <a:ea typeface="+mj-ea"/>
                <a:cs typeface="Myanmar Text" panose="020B0502040204020203" pitchFamily="34" charset="0"/>
                <a:sym typeface="Times New Roman"/>
              </a:rPr>
              <a:t>)</a:t>
            </a:r>
          </a:p>
        </p:txBody>
      </p:sp>
      <p:pic>
        <p:nvPicPr>
          <p:cNvPr id="2" name="Picture 2"/>
          <p:cNvPicPr>
            <a:picLocks noChangeAspect="1"/>
          </p:cNvPicPr>
          <p:nvPr/>
        </p:nvPicPr>
        <p:blipFill>
          <a:blip r:embed="rId6"/>
          <a:stretch>
            <a:fillRect/>
          </a:stretch>
        </p:blipFill>
        <p:spPr>
          <a:xfrm flipH="1">
            <a:off x="11049000" y="10337800"/>
            <a:ext cx="0" cy="0"/>
          </a:xfrm>
          <a:prstGeom prst="rect">
            <a:avLst/>
          </a:prstGeom>
          <a:ln>
            <a:noFill/>
          </a:ln>
        </p:spPr>
      </p:pic>
    </p:spTree>
    <p:custDataLst>
      <p:tags r:id="rId1"/>
    </p:custDataLst>
    <p:extLst>
      <p:ext uri="{BB962C8B-B14F-4D97-AF65-F5344CB8AC3E}">
        <p14:creationId xmlns:p14="http://schemas.microsoft.com/office/powerpoint/2010/main" val="189687054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7" presetClass="entr" presetSubtype="0" dur="100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7" presetClass="entr" presetSubtype="0" dur="100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par>
                                <p:cTn id="15" presetID="47" presetClass="entr" presetSubtype="0" dur="100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0" fill="hold" nodeType="clickPar">
                      <p:stCondLst>
                        <p:cond delay="indefinite"/>
                        <p:cond evt="onBegin" delay="0">
                          <p:tn val="19"/>
                        </p:cond>
                      </p:stCondLst>
                      <p:childTnLst>
                        <p:par>
                          <p:cTn id="21" fill="hold">
                            <p:stCondLst>
                              <p:cond delay="0"/>
                            </p:stCondLst>
                            <p:childTnLst>
                              <p:par>
                                <p:cTn id="22" presetID="47" presetClass="entr" presetSubtype="0" dur="1000" fill="hold" grpId="0" nodeType="click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1000"/>
                                        <p:tgtEl>
                                          <p:spTgt spid="22"/>
                                        </p:tgtEl>
                                      </p:cBhvr>
                                    </p:animEffect>
                                    <p:anim calcmode="lin" valueType="num">
                                      <p:cBhvr>
                                        <p:cTn id="25" dur="1000" fill="hold"/>
                                        <p:tgtEl>
                                          <p:spTgt spid="22"/>
                                        </p:tgtEl>
                                        <p:attrNameLst>
                                          <p:attrName>ppt_x</p:attrName>
                                        </p:attrNameLst>
                                      </p:cBhvr>
                                      <p:tavLst>
                                        <p:tav tm="0">
                                          <p:val>
                                            <p:strVal val="#ppt_x"/>
                                          </p:val>
                                        </p:tav>
                                        <p:tav tm="100000">
                                          <p:val>
                                            <p:strVal val="#ppt_x"/>
                                          </p:val>
                                        </p:tav>
                                      </p:tavLst>
                                    </p:anim>
                                    <p:anim calcmode="lin" valueType="num">
                                      <p:cBhvr>
                                        <p:cTn id="2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4"/>
          <a:srcRect b="80556"/>
          <a:stretch>
            <a:fillRect/>
          </a:stretch>
        </p:blipFill>
        <p:spPr>
          <a:xfrm rot="16200000" flipV="1">
            <a:off x="-89994" y="110655"/>
            <a:ext cx="354340" cy="103358"/>
          </a:xfrm>
          <a:prstGeom prst="rect">
            <a:avLst/>
          </a:prstGeom>
        </p:spPr>
      </p:pic>
      <p:pic>
        <p:nvPicPr>
          <p:cNvPr id="20" name="图片 19"/>
          <p:cNvPicPr>
            <a:picLocks noChangeAspect="1"/>
          </p:cNvPicPr>
          <p:nvPr/>
        </p:nvPicPr>
        <p:blipFill>
          <a:blip r:embed="rId5"/>
          <a:srcRect b="80556"/>
          <a:stretch>
            <a:fillRect/>
          </a:stretch>
        </p:blipFill>
        <p:spPr>
          <a:xfrm rot="16200000">
            <a:off x="1464120" y="118703"/>
            <a:ext cx="339843" cy="101760"/>
          </a:xfrm>
          <a:prstGeom prst="rect">
            <a:avLst/>
          </a:prstGeom>
        </p:spPr>
      </p:pic>
      <p:cxnSp>
        <p:nvCxnSpPr>
          <p:cNvPr id="21" name="直接连接符 20"/>
          <p:cNvCxnSpPr/>
          <p:nvPr/>
        </p:nvCxnSpPr>
        <p:spPr>
          <a:xfrm flipV="1">
            <a:off x="1763688" y="171171"/>
            <a:ext cx="7272808" cy="14046"/>
          </a:xfrm>
          <a:prstGeom prst="line">
            <a:avLst/>
          </a:prstGeom>
          <a:ln w="9525">
            <a:solidFill>
              <a:schemeClr val="accent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143001" y="-14838"/>
            <a:ext cx="1210588" cy="400110"/>
          </a:xfrm>
          <a:prstGeom prst="rect">
            <a:avLst/>
          </a:prstGeom>
          <a:noFill/>
        </p:spPr>
        <p:txBody>
          <a:bodyPr wrap="none" rtlCol="0">
            <a:spAutoFit/>
          </a:bodyPr>
          <a:lstStyle/>
          <a:p>
            <a:r>
              <a:rPr lang="zh-CN" altLang="en-US" sz="2000">
                <a:solidFill>
                  <a:schemeClr val="accent1">
                    <a:lumMod val="50000"/>
                  </a:schemeClr>
                </a:solidFill>
                <a:latin typeface="Arial" panose="020B0604020202020204" pitchFamily="34" charset="0"/>
                <a:ea typeface="三极春联字体简" pitchFamily="2" charset="-122"/>
                <a:sym typeface="Arial" panose="020B0604020202020204" pitchFamily="34" charset="0"/>
              </a:rPr>
              <a:t>真题演练</a:t>
            </a:r>
          </a:p>
        </p:txBody>
      </p:sp>
      <p:sp>
        <p:nvSpPr>
          <p:cNvPr id="23" name="文本框 12">
            <a:extLst>
              <a:ext uri="{FF2B5EF4-FFF2-40B4-BE49-F238E27FC236}">
                <a16:creationId xmlns:a16="http://schemas.microsoft.com/office/drawing/2014/main" id="{9D751227-B40B-506A-7DAA-7AB505C811E0}"/>
              </a:ext>
            </a:extLst>
          </p:cNvPr>
          <p:cNvSpPr txBox="1"/>
          <p:nvPr/>
        </p:nvSpPr>
        <p:spPr>
          <a:xfrm>
            <a:off x="179513" y="627534"/>
            <a:ext cx="8712968" cy="3453253"/>
          </a:xfrm>
          <a:prstGeom prst="rect">
            <a:avLst/>
          </a:prstGeom>
          <a:noFill/>
        </p:spPr>
        <p:txBody>
          <a:bodyPr wrap="square">
            <a:spAutoFit/>
          </a:bodyPr>
          <a:lstStyle/>
          <a:p>
            <a:pPr algn="ctr">
              <a:lnSpc>
                <a:spcPct val="130000"/>
              </a:lnSpc>
            </a:pPr>
            <a:r>
              <a:rPr lang="zh-CN" altLang="en-US" sz="2400" kern="100">
                <a:solidFill>
                  <a:schemeClr val="tx1">
                    <a:lumMod val="75000"/>
                    <a:lumOff val="25000"/>
                  </a:schemeClr>
                </a:solidFill>
                <a:latin typeface="+mj-ea"/>
                <a:ea typeface="+mj-ea"/>
                <a:cs typeface="Myanmar Text" panose="020B0502040204020203" pitchFamily="34" charset="0"/>
                <a:sym typeface="Times New Roman"/>
              </a:rPr>
              <a:t>    范文观点示范</a:t>
            </a:r>
            <a:r>
              <a:rPr lang="en-US" altLang="zh-CN" sz="2400" kern="100">
                <a:solidFill>
                  <a:schemeClr val="tx1">
                    <a:lumMod val="75000"/>
                    <a:lumOff val="25000"/>
                  </a:schemeClr>
                </a:solidFill>
                <a:latin typeface="+mj-ea"/>
                <a:ea typeface="+mj-ea"/>
                <a:cs typeface="Myanmar Text" panose="020B0502040204020203" pitchFamily="34" charset="0"/>
                <a:sym typeface="Times New Roman"/>
              </a:rPr>
              <a:t>7</a:t>
            </a:r>
          </a:p>
          <a:p>
            <a:pPr>
              <a:lnSpc>
                <a:spcPct val="130000"/>
              </a:lnSpc>
            </a:pPr>
            <a:r>
              <a:rPr lang="zh-CN" altLang="en-US" sz="2400" kern="100">
                <a:solidFill>
                  <a:schemeClr val="tx1">
                    <a:lumMod val="75000"/>
                    <a:lumOff val="25000"/>
                  </a:schemeClr>
                </a:solidFill>
                <a:latin typeface="+mj-ea"/>
                <a:ea typeface="+mj-ea"/>
                <a:cs typeface="Myanmar Text" panose="020B0502040204020203" pitchFamily="34" charset="0"/>
                <a:sym typeface="Times New Roman"/>
              </a:rPr>
              <a:t>    面对瞬息万变的外部世界，</a:t>
            </a:r>
            <a:r>
              <a:rPr lang="zh-CN" altLang="en-US" sz="2400" b="1" kern="100">
                <a:solidFill>
                  <a:srgbClr val="00B0F0"/>
                </a:solidFill>
                <a:latin typeface="+mj-ea"/>
                <a:ea typeface="+mj-ea"/>
                <a:cs typeface="Myanmar Text" panose="020B0502040204020203" pitchFamily="34" charset="0"/>
                <a:sym typeface="Times New Roman"/>
              </a:rPr>
              <a:t>伍尔夫</a:t>
            </a:r>
            <a:r>
              <a:rPr lang="zh-CN" altLang="en-US" sz="2400" kern="100">
                <a:solidFill>
                  <a:schemeClr val="tx1">
                    <a:lumMod val="75000"/>
                    <a:lumOff val="25000"/>
                  </a:schemeClr>
                </a:solidFill>
                <a:latin typeface="+mj-ea"/>
                <a:ea typeface="+mj-ea"/>
                <a:cs typeface="Myanmar Text" panose="020B0502040204020203" pitchFamily="34" charset="0"/>
                <a:sym typeface="Times New Roman"/>
              </a:rPr>
              <a:t>如是道：“我有根，但我流动。”诚斯其言，当今世界，随着人与人之间外在隔阂的消弥与亿万兆级互联网的飞速发展，众人发出“生活在巨大差距里”的感慨。</a:t>
            </a:r>
            <a:r>
              <a:rPr lang="zh-CN" altLang="en-US" sz="2400" u="sng" kern="100">
                <a:solidFill>
                  <a:srgbClr val="FF0000"/>
                </a:solidFill>
                <a:latin typeface="+mj-ea"/>
                <a:ea typeface="+mj-ea"/>
                <a:cs typeface="Myanmar Text" panose="020B0502040204020203" pitchFamily="34" charset="0"/>
                <a:sym typeface="Times New Roman"/>
              </a:rPr>
              <a:t>笔者认为：认清现实，不被外在条件束缚，不执着于差距，方能于差距之间丈量人生经纬。</a:t>
            </a:r>
            <a:endParaRPr lang="en-US" altLang="zh-CN" sz="2400" u="sng" kern="100">
              <a:solidFill>
                <a:srgbClr val="FF0000"/>
              </a:solidFill>
              <a:latin typeface="+mj-ea"/>
              <a:ea typeface="+mj-ea"/>
              <a:cs typeface="Myanmar Text" panose="020B0502040204020203" pitchFamily="34" charset="0"/>
              <a:sym typeface="Times New Roman"/>
            </a:endParaRPr>
          </a:p>
          <a:p>
            <a:pPr algn="r">
              <a:lnSpc>
                <a:spcPct val="130000"/>
              </a:lnSpc>
            </a:pPr>
            <a:r>
              <a:rPr lang="en-US" altLang="zh-CN" sz="2400" kern="100">
                <a:latin typeface="+mj-ea"/>
                <a:ea typeface="+mj-ea"/>
                <a:cs typeface="Myanmar Text" panose="020B0502040204020203" pitchFamily="34" charset="0"/>
                <a:sym typeface="Times New Roman"/>
              </a:rPr>
              <a:t>——《</a:t>
            </a:r>
            <a:r>
              <a:rPr lang="zh-CN" altLang="en-US" sz="2400" kern="100">
                <a:latin typeface="+mj-ea"/>
                <a:ea typeface="+mj-ea"/>
                <a:cs typeface="Myanmar Text" panose="020B0502040204020203" pitchFamily="34" charset="0"/>
                <a:sym typeface="Times New Roman"/>
              </a:rPr>
              <a:t>于差距之间丈量人生经纬</a:t>
            </a:r>
            <a:r>
              <a:rPr lang="en-US" altLang="zh-CN" sz="2400" kern="100">
                <a:latin typeface="+mj-ea"/>
                <a:ea typeface="+mj-ea"/>
                <a:cs typeface="Myanmar Text" panose="020B0502040204020203" pitchFamily="34" charset="0"/>
                <a:sym typeface="Times New Roman"/>
              </a:rPr>
              <a:t>》(52</a:t>
            </a:r>
            <a:r>
              <a:rPr lang="zh-CN" altLang="en-US" sz="2400" kern="100">
                <a:latin typeface="+mj-ea"/>
                <a:ea typeface="+mj-ea"/>
                <a:cs typeface="Myanmar Text" panose="020B0502040204020203" pitchFamily="34" charset="0"/>
                <a:sym typeface="Times New Roman"/>
              </a:rPr>
              <a:t>分</a:t>
            </a:r>
            <a:r>
              <a:rPr lang="en-US" altLang="zh-CN" sz="2400" kern="100">
                <a:latin typeface="+mj-ea"/>
                <a:ea typeface="+mj-ea"/>
                <a:cs typeface="Myanmar Text" panose="020B0502040204020203" pitchFamily="34" charset="0"/>
                <a:sym typeface="Times New Roman"/>
              </a:rPr>
              <a:t>)</a:t>
            </a:r>
          </a:p>
        </p:txBody>
      </p:sp>
    </p:spTree>
    <p:custDataLst>
      <p:tags r:id="rId1"/>
    </p:custDataLst>
    <p:extLst>
      <p:ext uri="{BB962C8B-B14F-4D97-AF65-F5344CB8AC3E}">
        <p14:creationId xmlns:p14="http://schemas.microsoft.com/office/powerpoint/2010/main" val="29337866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7" presetClass="entr" presetSubtype="0" dur="100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7" presetClass="entr" presetSubtype="0" dur="100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par>
                                <p:cTn id="15" presetID="47" presetClass="entr" presetSubtype="0" dur="100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0" fill="hold" nodeType="clickPar">
                      <p:stCondLst>
                        <p:cond delay="indefinite"/>
                        <p:cond evt="onBegin" delay="0">
                          <p:tn val="19"/>
                        </p:cond>
                      </p:stCondLst>
                      <p:childTnLst>
                        <p:par>
                          <p:cTn id="21" fill="hold">
                            <p:stCondLst>
                              <p:cond delay="0"/>
                            </p:stCondLst>
                            <p:childTnLst>
                              <p:par>
                                <p:cTn id="22" presetID="47" presetClass="entr" presetSubtype="0" dur="1000" fill="hold" grpId="0" nodeType="click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1000"/>
                                        <p:tgtEl>
                                          <p:spTgt spid="22"/>
                                        </p:tgtEl>
                                      </p:cBhvr>
                                    </p:animEffect>
                                    <p:anim calcmode="lin" valueType="num">
                                      <p:cBhvr>
                                        <p:cTn id="25" dur="1000" fill="hold"/>
                                        <p:tgtEl>
                                          <p:spTgt spid="22"/>
                                        </p:tgtEl>
                                        <p:attrNameLst>
                                          <p:attrName>ppt_x</p:attrName>
                                        </p:attrNameLst>
                                      </p:cBhvr>
                                      <p:tavLst>
                                        <p:tav tm="0">
                                          <p:val>
                                            <p:strVal val="#ppt_x"/>
                                          </p:val>
                                        </p:tav>
                                        <p:tav tm="100000">
                                          <p:val>
                                            <p:strVal val="#ppt_x"/>
                                          </p:val>
                                        </p:tav>
                                      </p:tavLst>
                                    </p:anim>
                                    <p:anim calcmode="lin" valueType="num">
                                      <p:cBhvr>
                                        <p:cTn id="2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4"/>
          <a:srcRect b="80556"/>
          <a:stretch>
            <a:fillRect/>
          </a:stretch>
        </p:blipFill>
        <p:spPr>
          <a:xfrm rot="16200000" flipV="1">
            <a:off x="-89994" y="110655"/>
            <a:ext cx="354340" cy="103358"/>
          </a:xfrm>
          <a:prstGeom prst="rect">
            <a:avLst/>
          </a:prstGeom>
        </p:spPr>
      </p:pic>
      <p:pic>
        <p:nvPicPr>
          <p:cNvPr id="20" name="图片 19"/>
          <p:cNvPicPr>
            <a:picLocks noChangeAspect="1"/>
          </p:cNvPicPr>
          <p:nvPr/>
        </p:nvPicPr>
        <p:blipFill>
          <a:blip r:embed="rId5"/>
          <a:srcRect b="80556"/>
          <a:stretch>
            <a:fillRect/>
          </a:stretch>
        </p:blipFill>
        <p:spPr>
          <a:xfrm rot="16200000">
            <a:off x="1464120" y="118703"/>
            <a:ext cx="339843" cy="101760"/>
          </a:xfrm>
          <a:prstGeom prst="rect">
            <a:avLst/>
          </a:prstGeom>
        </p:spPr>
      </p:pic>
      <p:cxnSp>
        <p:nvCxnSpPr>
          <p:cNvPr id="21" name="直接连接符 20"/>
          <p:cNvCxnSpPr/>
          <p:nvPr/>
        </p:nvCxnSpPr>
        <p:spPr>
          <a:xfrm flipV="1">
            <a:off x="1763688" y="171171"/>
            <a:ext cx="7272808" cy="14046"/>
          </a:xfrm>
          <a:prstGeom prst="line">
            <a:avLst/>
          </a:prstGeom>
          <a:ln w="9525">
            <a:solidFill>
              <a:schemeClr val="accent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143001" y="-14838"/>
            <a:ext cx="1210588" cy="400110"/>
          </a:xfrm>
          <a:prstGeom prst="rect">
            <a:avLst/>
          </a:prstGeom>
          <a:noFill/>
        </p:spPr>
        <p:txBody>
          <a:bodyPr wrap="none" rtlCol="0">
            <a:spAutoFit/>
          </a:bodyPr>
          <a:lstStyle/>
          <a:p>
            <a:r>
              <a:rPr lang="zh-CN" altLang="en-US" sz="2000">
                <a:solidFill>
                  <a:schemeClr val="accent1">
                    <a:lumMod val="50000"/>
                  </a:schemeClr>
                </a:solidFill>
                <a:latin typeface="Arial" panose="020B0604020202020204" pitchFamily="34" charset="0"/>
                <a:ea typeface="三极春联字体简" pitchFamily="2" charset="-122"/>
                <a:sym typeface="Arial" panose="020B0604020202020204" pitchFamily="34" charset="0"/>
              </a:rPr>
              <a:t>真题演练</a:t>
            </a:r>
          </a:p>
        </p:txBody>
      </p:sp>
      <p:sp>
        <p:nvSpPr>
          <p:cNvPr id="23" name="文本框 12">
            <a:extLst>
              <a:ext uri="{FF2B5EF4-FFF2-40B4-BE49-F238E27FC236}">
                <a16:creationId xmlns:a16="http://schemas.microsoft.com/office/drawing/2014/main" id="{9D751227-B40B-506A-7DAA-7AB505C811E0}"/>
              </a:ext>
            </a:extLst>
          </p:cNvPr>
          <p:cNvSpPr txBox="1"/>
          <p:nvPr/>
        </p:nvSpPr>
        <p:spPr>
          <a:xfrm>
            <a:off x="179513" y="627534"/>
            <a:ext cx="8712968" cy="3453253"/>
          </a:xfrm>
          <a:prstGeom prst="rect">
            <a:avLst/>
          </a:prstGeom>
          <a:noFill/>
        </p:spPr>
        <p:txBody>
          <a:bodyPr wrap="square">
            <a:spAutoFit/>
          </a:bodyPr>
          <a:lstStyle/>
          <a:p>
            <a:pPr algn="ctr">
              <a:lnSpc>
                <a:spcPct val="130000"/>
              </a:lnSpc>
            </a:pPr>
            <a:r>
              <a:rPr lang="zh-CN" altLang="en-US" sz="2400" kern="100" dirty="0">
                <a:solidFill>
                  <a:schemeClr val="tx1">
                    <a:lumMod val="75000"/>
                    <a:lumOff val="25000"/>
                  </a:schemeClr>
                </a:solidFill>
                <a:latin typeface="+mj-ea"/>
                <a:ea typeface="+mj-ea"/>
                <a:cs typeface="Myanmar Text" panose="020B0502040204020203" pitchFamily="34" charset="0"/>
                <a:sym typeface="Times New Roman"/>
              </a:rPr>
              <a:t>    范文观点示范</a:t>
            </a:r>
            <a:r>
              <a:rPr lang="en-US" altLang="zh-CN" sz="2400" kern="100" dirty="0">
                <a:solidFill>
                  <a:schemeClr val="tx1">
                    <a:lumMod val="75000"/>
                    <a:lumOff val="25000"/>
                  </a:schemeClr>
                </a:solidFill>
                <a:latin typeface="+mj-ea"/>
                <a:ea typeface="+mj-ea"/>
                <a:cs typeface="Myanmar Text" panose="020B0502040204020203" pitchFamily="34" charset="0"/>
                <a:sym typeface="Times New Roman"/>
              </a:rPr>
              <a:t>8</a:t>
            </a:r>
          </a:p>
          <a:p>
            <a:pPr>
              <a:lnSpc>
                <a:spcPct val="130000"/>
              </a:lnSpc>
            </a:pPr>
            <a:r>
              <a:rPr lang="zh-CN" altLang="en-US" sz="2400" kern="100" dirty="0">
                <a:solidFill>
                  <a:schemeClr val="tx1">
                    <a:lumMod val="75000"/>
                    <a:lumOff val="25000"/>
                  </a:schemeClr>
                </a:solidFill>
                <a:latin typeface="+mj-ea"/>
                <a:ea typeface="+mj-ea"/>
                <a:cs typeface="Myanmar Text" panose="020B0502040204020203" pitchFamily="34" charset="0"/>
                <a:sym typeface="Times New Roman"/>
              </a:rPr>
              <a:t>    山势造就水流，地势点亮世界，而人与人的差距或如“写水置平地，各自东西南北流。”似乎差距是生活为人打造的剧本，</a:t>
            </a:r>
            <a:r>
              <a:rPr lang="zh-CN" altLang="en-US" sz="2400" u="sng" kern="100" dirty="0">
                <a:solidFill>
                  <a:srgbClr val="FF0000"/>
                </a:solidFill>
                <a:latin typeface="+mj-ea"/>
                <a:ea typeface="+mj-ea"/>
                <a:cs typeface="Myanmar Text" panose="020B0502040204020203" pitchFamily="34" charset="0"/>
                <a:sym typeface="Times New Roman"/>
              </a:rPr>
              <a:t>我们努力补齐差距却又被更宏大的差距裹挟，然攀登山峰的过程本身便足以荡涤人心，笔者始终坚信，我们当直面差距潮流而上。</a:t>
            </a:r>
            <a:endParaRPr lang="en-US" altLang="zh-CN" sz="2400" u="sng" kern="100" dirty="0">
              <a:solidFill>
                <a:srgbClr val="FF0000"/>
              </a:solidFill>
              <a:latin typeface="+mj-ea"/>
              <a:ea typeface="+mj-ea"/>
              <a:cs typeface="Myanmar Text" panose="020B0502040204020203" pitchFamily="34" charset="0"/>
              <a:sym typeface="Times New Roman"/>
            </a:endParaRPr>
          </a:p>
          <a:p>
            <a:pPr algn="r">
              <a:lnSpc>
                <a:spcPct val="130000"/>
              </a:lnSpc>
            </a:pPr>
            <a:r>
              <a:rPr lang="en-US" altLang="zh-CN" sz="2400" kern="100" dirty="0">
                <a:latin typeface="+mj-ea"/>
                <a:ea typeface="+mj-ea"/>
                <a:cs typeface="Myanmar Text" panose="020B0502040204020203" pitchFamily="34" charset="0"/>
                <a:sym typeface="Times New Roman"/>
              </a:rPr>
              <a:t>——《</a:t>
            </a:r>
            <a:r>
              <a:rPr lang="zh-CN" altLang="en-US" sz="2400" kern="100" dirty="0">
                <a:latin typeface="+mj-ea"/>
                <a:ea typeface="+mj-ea"/>
                <a:cs typeface="Myanmar Text" panose="020B0502040204020203" pitchFamily="34" charset="0"/>
                <a:sym typeface="Times New Roman"/>
              </a:rPr>
              <a:t>直面差距潮流而上</a:t>
            </a:r>
            <a:r>
              <a:rPr lang="en-US" altLang="zh-CN" sz="2400" kern="100" dirty="0">
                <a:latin typeface="+mj-ea"/>
                <a:ea typeface="+mj-ea"/>
                <a:cs typeface="Myanmar Text" panose="020B0502040204020203" pitchFamily="34" charset="0"/>
                <a:sym typeface="Times New Roman"/>
              </a:rPr>
              <a:t>》(52</a:t>
            </a:r>
            <a:r>
              <a:rPr lang="zh-CN" altLang="en-US" sz="2400" kern="100" dirty="0">
                <a:latin typeface="+mj-ea"/>
                <a:ea typeface="+mj-ea"/>
                <a:cs typeface="Myanmar Text" panose="020B0502040204020203" pitchFamily="34" charset="0"/>
                <a:sym typeface="Times New Roman"/>
              </a:rPr>
              <a:t>分</a:t>
            </a:r>
            <a:r>
              <a:rPr lang="en-US" altLang="zh-CN" sz="2400" kern="100" dirty="0">
                <a:latin typeface="+mj-ea"/>
                <a:ea typeface="+mj-ea"/>
                <a:cs typeface="Myanmar Text" panose="020B0502040204020203" pitchFamily="34" charset="0"/>
                <a:sym typeface="Times New Roman"/>
              </a:rPr>
              <a:t>)</a:t>
            </a:r>
          </a:p>
        </p:txBody>
      </p:sp>
    </p:spTree>
    <p:custDataLst>
      <p:tags r:id="rId1"/>
    </p:custDataLst>
    <p:extLst>
      <p:ext uri="{BB962C8B-B14F-4D97-AF65-F5344CB8AC3E}">
        <p14:creationId xmlns:p14="http://schemas.microsoft.com/office/powerpoint/2010/main" val="266384159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7" presetClass="entr" presetSubtype="0" dur="100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7" presetClass="entr" presetSubtype="0" dur="100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par>
                                <p:cTn id="15" presetID="47" presetClass="entr" presetSubtype="0" dur="100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0" fill="hold" nodeType="clickPar">
                      <p:stCondLst>
                        <p:cond delay="indefinite"/>
                        <p:cond evt="onBegin" delay="0">
                          <p:tn val="19"/>
                        </p:cond>
                      </p:stCondLst>
                      <p:childTnLst>
                        <p:par>
                          <p:cTn id="21" fill="hold">
                            <p:stCondLst>
                              <p:cond delay="0"/>
                            </p:stCondLst>
                            <p:childTnLst>
                              <p:par>
                                <p:cTn id="22" presetID="47" presetClass="entr" presetSubtype="0" dur="1000" fill="hold" grpId="0" nodeType="click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1000"/>
                                        <p:tgtEl>
                                          <p:spTgt spid="22"/>
                                        </p:tgtEl>
                                      </p:cBhvr>
                                    </p:animEffect>
                                    <p:anim calcmode="lin" valueType="num">
                                      <p:cBhvr>
                                        <p:cTn id="25" dur="1000" fill="hold"/>
                                        <p:tgtEl>
                                          <p:spTgt spid="22"/>
                                        </p:tgtEl>
                                        <p:attrNameLst>
                                          <p:attrName>ppt_x</p:attrName>
                                        </p:attrNameLst>
                                      </p:cBhvr>
                                      <p:tavLst>
                                        <p:tav tm="0">
                                          <p:val>
                                            <p:strVal val="#ppt_x"/>
                                          </p:val>
                                        </p:tav>
                                        <p:tav tm="100000">
                                          <p:val>
                                            <p:strVal val="#ppt_x"/>
                                          </p:val>
                                        </p:tav>
                                      </p:tavLst>
                                    </p:anim>
                                    <p:anim calcmode="lin" valueType="num">
                                      <p:cBhvr>
                                        <p:cTn id="2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4"/>
          <a:srcRect b="80556"/>
          <a:stretch>
            <a:fillRect/>
          </a:stretch>
        </p:blipFill>
        <p:spPr>
          <a:xfrm>
            <a:off x="1571604" y="2786064"/>
            <a:ext cx="6122686" cy="1785932"/>
          </a:xfrm>
          <a:prstGeom prst="rect">
            <a:avLst/>
          </a:prstGeom>
        </p:spPr>
      </p:pic>
      <p:cxnSp>
        <p:nvCxnSpPr>
          <p:cNvPr id="5" name="直接连接符 4"/>
          <p:cNvCxnSpPr/>
          <p:nvPr/>
        </p:nvCxnSpPr>
        <p:spPr>
          <a:xfrm>
            <a:off x="2428860" y="2500312"/>
            <a:ext cx="4214842" cy="1588"/>
          </a:xfrm>
          <a:prstGeom prst="line">
            <a:avLst/>
          </a:prstGeom>
          <a:ln w="9525">
            <a:solidFill>
              <a:schemeClr val="accent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3383530" y="1500180"/>
            <a:ext cx="785818" cy="785818"/>
          </a:xfrm>
          <a:prstGeom prst="ellipse">
            <a:avLst/>
          </a:prstGeom>
          <a:solidFill>
            <a:schemeClr val="accent1">
              <a:lumMod val="50000"/>
              <a:alpha val="81000"/>
            </a:schemeClr>
          </a:solidFill>
          <a:ln w="12700">
            <a:noFill/>
            <a:prstDash val="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a:ln w="12700">
                  <a:noFill/>
                  <a:prstDash val="solid"/>
                </a:ln>
                <a:solidFill>
                  <a:schemeClr val="bg1"/>
                </a:solidFill>
                <a:latin typeface="Arial" panose="020B0604020202020204" pitchFamily="34" charset="0"/>
                <a:ea typeface="三极春联字体简" pitchFamily="2" charset="-122"/>
                <a:sym typeface="Arial" panose="020B0604020202020204" pitchFamily="34" charset="0"/>
              </a:rPr>
              <a:t>壹</a:t>
            </a:r>
          </a:p>
        </p:txBody>
      </p:sp>
      <p:sp>
        <p:nvSpPr>
          <p:cNvPr id="7" name="TextBox 6"/>
          <p:cNvSpPr txBox="1"/>
          <p:nvPr/>
        </p:nvSpPr>
        <p:spPr>
          <a:xfrm>
            <a:off x="4299236" y="1662257"/>
            <a:ext cx="1415772" cy="461665"/>
          </a:xfrm>
          <a:prstGeom prst="rect">
            <a:avLst/>
          </a:prstGeom>
          <a:noFill/>
        </p:spPr>
        <p:txBody>
          <a:bodyPr wrap="none" rtlCol="0">
            <a:spAutoFit/>
          </a:bodyPr>
          <a:lstStyle/>
          <a:p>
            <a:r>
              <a:rPr lang="zh-CN" altLang="en-US" sz="2400">
                <a:solidFill>
                  <a:schemeClr val="accent1">
                    <a:lumMod val="50000"/>
                  </a:schemeClr>
                </a:solidFill>
                <a:latin typeface="Arial" panose="020B0604020202020204" pitchFamily="34" charset="0"/>
                <a:ea typeface="三极春联字体简" pitchFamily="2" charset="-122"/>
                <a:sym typeface="Arial" panose="020B0604020202020204" pitchFamily="34" charset="0"/>
              </a:rPr>
              <a:t>观点要素</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7" presetClass="entr" presetSubtype="0" dur="1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dur="100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7" presetClass="entr" presetSubtype="0" dur="100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7" presetClass="entr" presetSubtype="0" dur="100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TextBox 1"/>
          <p:cNvSpPr txBox="1"/>
          <p:nvPr/>
        </p:nvSpPr>
        <p:spPr>
          <a:xfrm>
            <a:off x="143001" y="-14838"/>
            <a:ext cx="1210588" cy="400110"/>
          </a:xfrm>
          <a:prstGeom prst="rect">
            <a:avLst/>
          </a:prstGeom>
          <a:noFill/>
        </p:spPr>
        <p:txBody>
          <a:bodyPr wrap="none" rtlCol="0">
            <a:spAutoFit/>
          </a:bodyPr>
          <a:lstStyle/>
          <a:p>
            <a:r>
              <a:rPr lang="zh-CN" altLang="en-US" sz="2000">
                <a:solidFill>
                  <a:schemeClr val="accent1">
                    <a:lumMod val="50000"/>
                  </a:schemeClr>
                </a:solidFill>
                <a:latin typeface="Arial" panose="020B0604020202020204" pitchFamily="34" charset="0"/>
                <a:ea typeface="三极春联字体简" pitchFamily="2" charset="-122"/>
                <a:sym typeface="Arial" panose="020B0604020202020204" pitchFamily="34" charset="0"/>
              </a:rPr>
              <a:t>观点要素</a:t>
            </a:r>
          </a:p>
        </p:txBody>
      </p:sp>
      <p:pic>
        <p:nvPicPr>
          <p:cNvPr id="3" name="图片 2"/>
          <p:cNvPicPr>
            <a:picLocks noChangeAspect="1"/>
          </p:cNvPicPr>
          <p:nvPr/>
        </p:nvPicPr>
        <p:blipFill>
          <a:blip r:embed="rId4"/>
          <a:srcRect b="80556"/>
          <a:stretch>
            <a:fillRect/>
          </a:stretch>
        </p:blipFill>
        <p:spPr>
          <a:xfrm rot="16200000" flipV="1">
            <a:off x="-89994" y="110655"/>
            <a:ext cx="354340" cy="103358"/>
          </a:xfrm>
          <a:prstGeom prst="rect">
            <a:avLst/>
          </a:prstGeom>
        </p:spPr>
      </p:pic>
      <p:pic>
        <p:nvPicPr>
          <p:cNvPr id="4" name="图片 3"/>
          <p:cNvPicPr>
            <a:picLocks noChangeAspect="1"/>
          </p:cNvPicPr>
          <p:nvPr/>
        </p:nvPicPr>
        <p:blipFill>
          <a:blip r:embed="rId5"/>
          <a:srcRect b="80556"/>
          <a:stretch>
            <a:fillRect/>
          </a:stretch>
        </p:blipFill>
        <p:spPr>
          <a:xfrm rot="16200000">
            <a:off x="1464120" y="118703"/>
            <a:ext cx="339843" cy="101760"/>
          </a:xfrm>
          <a:prstGeom prst="rect">
            <a:avLst/>
          </a:prstGeom>
        </p:spPr>
      </p:pic>
      <p:cxnSp>
        <p:nvCxnSpPr>
          <p:cNvPr id="5" name="直接连接符 4"/>
          <p:cNvCxnSpPr/>
          <p:nvPr/>
        </p:nvCxnSpPr>
        <p:spPr>
          <a:xfrm flipV="1">
            <a:off x="1763688" y="171171"/>
            <a:ext cx="7272808" cy="14046"/>
          </a:xfrm>
          <a:prstGeom prst="line">
            <a:avLst/>
          </a:prstGeom>
          <a:ln w="9525">
            <a:solidFill>
              <a:schemeClr val="accent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11560" y="483518"/>
            <a:ext cx="7920880" cy="3570208"/>
          </a:xfrm>
          <a:prstGeom prst="rect">
            <a:avLst/>
          </a:prstGeom>
          <a:solidFill>
            <a:schemeClr val="bg1"/>
          </a:solidFill>
        </p:spPr>
        <p:txBody>
          <a:bodyPr wrap="square" rtlCol="0">
            <a:spAutoFit/>
          </a:bodyPr>
          <a:lstStyle/>
          <a:p>
            <a:pPr>
              <a:lnSpc>
                <a:spcPct val="200000"/>
              </a:lnSpc>
            </a:pPr>
            <a:r>
              <a:rPr lang="zh-CN" altLang="en-US" sz="2000" b="1"/>
              <a:t>准：</a:t>
            </a:r>
            <a:r>
              <a:rPr lang="zh-CN" altLang="en-US" sz="2000"/>
              <a:t>观点态度明确，能一眼看出你站哪边（可反驳、可辩论）。</a:t>
            </a:r>
          </a:p>
          <a:p>
            <a:pPr>
              <a:lnSpc>
                <a:spcPct val="200000"/>
              </a:lnSpc>
            </a:pPr>
            <a:r>
              <a:rPr lang="zh-CN" altLang="en-US" sz="2000" b="1"/>
              <a:t>清：</a:t>
            </a:r>
            <a:r>
              <a:rPr lang="zh-CN" altLang="en-US" sz="2000"/>
              <a:t>对象和范围清楚（谈谁、在什么情境下）。</a:t>
            </a:r>
          </a:p>
          <a:p>
            <a:pPr>
              <a:lnSpc>
                <a:spcPct val="200000"/>
              </a:lnSpc>
            </a:pPr>
            <a:r>
              <a:rPr lang="zh-CN" altLang="en-US" sz="2000" b="1"/>
              <a:t>高：</a:t>
            </a:r>
            <a:r>
              <a:rPr lang="zh-CN" altLang="en-US" sz="2000"/>
              <a:t>不止是事实判断，还包含价值或原则（为什么这样）。</a:t>
            </a:r>
          </a:p>
          <a:p>
            <a:pPr>
              <a:lnSpc>
                <a:spcPct val="200000"/>
              </a:lnSpc>
            </a:pPr>
            <a:r>
              <a:rPr lang="zh-CN" altLang="en-US" sz="2000" b="1"/>
              <a:t>能：</a:t>
            </a:r>
            <a:r>
              <a:rPr lang="zh-CN" altLang="en-US" sz="2000"/>
              <a:t>可展开</a:t>
            </a:r>
            <a:r>
              <a:rPr lang="en-US" altLang="zh-CN" sz="2000"/>
              <a:t>——</a:t>
            </a:r>
            <a:r>
              <a:rPr lang="zh-CN" altLang="en-US" sz="2000"/>
              <a:t>能自然生出多个分论点与论据路径。</a:t>
            </a:r>
          </a:p>
          <a:p>
            <a:pPr algn="ctr">
              <a:lnSpc>
                <a:spcPct val="200000"/>
              </a:lnSpc>
            </a:pPr>
            <a:r>
              <a:rPr lang="zh-CN" altLang="en-US" sz="2400" b="1">
                <a:solidFill>
                  <a:srgbClr val="FF0000"/>
                </a:solidFill>
              </a:rPr>
              <a:t>有立场</a:t>
            </a:r>
            <a:r>
              <a:rPr lang="en-US" altLang="zh-CN" sz="2400" b="1">
                <a:solidFill>
                  <a:srgbClr val="FF0000"/>
                </a:solidFill>
              </a:rPr>
              <a:t>+</a:t>
            </a:r>
            <a:r>
              <a:rPr lang="zh-CN" altLang="en-US" sz="2400" b="1">
                <a:solidFill>
                  <a:srgbClr val="FF0000"/>
                </a:solidFill>
              </a:rPr>
              <a:t>有标准</a:t>
            </a:r>
            <a:r>
              <a:rPr lang="en-US" altLang="zh-CN" sz="2400" b="1">
                <a:solidFill>
                  <a:srgbClr val="FF0000"/>
                </a:solidFill>
              </a:rPr>
              <a:t>+</a:t>
            </a:r>
            <a:r>
              <a:rPr lang="zh-CN" altLang="en-US" sz="2400" b="1">
                <a:solidFill>
                  <a:srgbClr val="FF0000"/>
                </a:solidFill>
              </a:rPr>
              <a:t>有边界</a:t>
            </a:r>
            <a:r>
              <a:rPr lang="en-US" altLang="zh-CN" sz="2400" b="1">
                <a:solidFill>
                  <a:srgbClr val="FF0000"/>
                </a:solidFill>
              </a:rPr>
              <a:t>+</a:t>
            </a:r>
            <a:r>
              <a:rPr lang="zh-CN" altLang="en-US" sz="2400" b="1">
                <a:solidFill>
                  <a:srgbClr val="FF0000"/>
                </a:solidFill>
              </a:rPr>
              <a:t>有余地可写</a:t>
            </a:r>
            <a:endParaRPr lang="zh-CN" altLang="en-US" sz="2400">
              <a:solidFill>
                <a:srgbClr val="FF0000"/>
              </a:solidFill>
            </a:endParaRPr>
          </a:p>
          <a:p>
            <a:endParaRPr lang="zh-CN" altLang="en-US"/>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7" presetClass="entr" presetSubtype="0" dur="1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dur="100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7" presetClass="entr" presetSubtype="0" dur="100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7" presetClass="entr" presetSubtype="0" dur="100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5" fill="hold" nodeType="clickPar">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4"/>
          <a:srcRect b="80556"/>
          <a:stretch>
            <a:fillRect/>
          </a:stretch>
        </p:blipFill>
        <p:spPr>
          <a:xfrm>
            <a:off x="1571604" y="2786064"/>
            <a:ext cx="6122686" cy="1785932"/>
          </a:xfrm>
          <a:prstGeom prst="rect">
            <a:avLst/>
          </a:prstGeom>
        </p:spPr>
      </p:pic>
      <p:cxnSp>
        <p:nvCxnSpPr>
          <p:cNvPr id="5" name="直接连接符 4"/>
          <p:cNvCxnSpPr/>
          <p:nvPr/>
        </p:nvCxnSpPr>
        <p:spPr>
          <a:xfrm>
            <a:off x="2428860" y="2500312"/>
            <a:ext cx="4214842" cy="1588"/>
          </a:xfrm>
          <a:prstGeom prst="line">
            <a:avLst/>
          </a:prstGeom>
          <a:ln w="9525">
            <a:solidFill>
              <a:schemeClr val="accent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3383530" y="1500180"/>
            <a:ext cx="785818" cy="785818"/>
          </a:xfrm>
          <a:prstGeom prst="ellipse">
            <a:avLst/>
          </a:prstGeom>
          <a:solidFill>
            <a:schemeClr val="accent1">
              <a:lumMod val="50000"/>
              <a:alpha val="81000"/>
            </a:schemeClr>
          </a:solidFill>
          <a:ln w="12700">
            <a:noFill/>
            <a:prstDash val="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a:ln w="12700">
                  <a:noFill/>
                  <a:prstDash val="solid"/>
                </a:ln>
                <a:solidFill>
                  <a:schemeClr val="bg1"/>
                </a:solidFill>
                <a:latin typeface="Arial" panose="020B0604020202020204" pitchFamily="34" charset="0"/>
                <a:ea typeface="三极春联字体简" pitchFamily="2" charset="-122"/>
                <a:sym typeface="Arial" panose="020B0604020202020204" pitchFamily="34" charset="0"/>
              </a:rPr>
              <a:t>贰</a:t>
            </a:r>
          </a:p>
        </p:txBody>
      </p:sp>
      <p:sp>
        <p:nvSpPr>
          <p:cNvPr id="7" name="TextBox 6"/>
          <p:cNvSpPr txBox="1"/>
          <p:nvPr/>
        </p:nvSpPr>
        <p:spPr>
          <a:xfrm>
            <a:off x="4299236" y="1662257"/>
            <a:ext cx="1415772" cy="461665"/>
          </a:xfrm>
          <a:prstGeom prst="rect">
            <a:avLst/>
          </a:prstGeom>
          <a:noFill/>
        </p:spPr>
        <p:txBody>
          <a:bodyPr wrap="none" rtlCol="0">
            <a:spAutoFit/>
          </a:bodyPr>
          <a:lstStyle/>
          <a:p>
            <a:r>
              <a:rPr lang="zh-CN" altLang="en-US" sz="2400">
                <a:solidFill>
                  <a:schemeClr val="accent1">
                    <a:lumMod val="50000"/>
                  </a:schemeClr>
                </a:solidFill>
                <a:latin typeface="Arial" panose="020B0604020202020204" pitchFamily="34" charset="0"/>
                <a:ea typeface="三极春联字体简" pitchFamily="2" charset="-122"/>
                <a:sym typeface="Arial" panose="020B0604020202020204" pitchFamily="34" charset="0"/>
              </a:rPr>
              <a:t>套用公式</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7" presetClass="entr" presetSubtype="0" dur="1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dur="100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7" presetClass="entr" presetSubtype="0" dur="100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7" presetClass="entr" presetSubtype="0" dur="100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3001" y="-14838"/>
            <a:ext cx="1210588" cy="400110"/>
          </a:xfrm>
          <a:prstGeom prst="rect">
            <a:avLst/>
          </a:prstGeom>
          <a:noFill/>
        </p:spPr>
        <p:txBody>
          <a:bodyPr wrap="none" rtlCol="0">
            <a:spAutoFit/>
          </a:bodyPr>
          <a:lstStyle/>
          <a:p>
            <a:r>
              <a:rPr lang="zh-CN" altLang="en-US" sz="2000">
                <a:solidFill>
                  <a:schemeClr val="accent1">
                    <a:lumMod val="50000"/>
                  </a:schemeClr>
                </a:solidFill>
                <a:latin typeface="Arial" panose="020B0604020202020204" pitchFamily="34" charset="0"/>
                <a:ea typeface="三极春联字体简" pitchFamily="2" charset="-122"/>
                <a:sym typeface="Arial" panose="020B0604020202020204" pitchFamily="34" charset="0"/>
              </a:rPr>
              <a:t>套用公式</a:t>
            </a:r>
          </a:p>
        </p:txBody>
      </p:sp>
      <p:pic>
        <p:nvPicPr>
          <p:cNvPr id="3" name="图片 2"/>
          <p:cNvPicPr>
            <a:picLocks noChangeAspect="1"/>
          </p:cNvPicPr>
          <p:nvPr/>
        </p:nvPicPr>
        <p:blipFill>
          <a:blip r:embed="rId4"/>
          <a:srcRect b="80556"/>
          <a:stretch>
            <a:fillRect/>
          </a:stretch>
        </p:blipFill>
        <p:spPr>
          <a:xfrm rot="16200000" flipV="1">
            <a:off x="-89994" y="110655"/>
            <a:ext cx="354340" cy="103358"/>
          </a:xfrm>
          <a:prstGeom prst="rect">
            <a:avLst/>
          </a:prstGeom>
        </p:spPr>
      </p:pic>
      <p:pic>
        <p:nvPicPr>
          <p:cNvPr id="4" name="图片 3"/>
          <p:cNvPicPr>
            <a:picLocks noChangeAspect="1"/>
          </p:cNvPicPr>
          <p:nvPr/>
        </p:nvPicPr>
        <p:blipFill>
          <a:blip r:embed="rId5"/>
          <a:srcRect b="80556"/>
          <a:stretch>
            <a:fillRect/>
          </a:stretch>
        </p:blipFill>
        <p:spPr>
          <a:xfrm rot="16200000">
            <a:off x="1464120" y="118703"/>
            <a:ext cx="339843" cy="101760"/>
          </a:xfrm>
          <a:prstGeom prst="rect">
            <a:avLst/>
          </a:prstGeom>
        </p:spPr>
      </p:pic>
      <p:cxnSp>
        <p:nvCxnSpPr>
          <p:cNvPr id="5" name="直接连接符 4"/>
          <p:cNvCxnSpPr/>
          <p:nvPr/>
        </p:nvCxnSpPr>
        <p:spPr>
          <a:xfrm flipV="1">
            <a:off x="1763688" y="171171"/>
            <a:ext cx="7272808" cy="14046"/>
          </a:xfrm>
          <a:prstGeom prst="line">
            <a:avLst/>
          </a:prstGeom>
          <a:ln w="9525">
            <a:solidFill>
              <a:schemeClr val="accent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467544" y="483517"/>
            <a:ext cx="8208912" cy="3139321"/>
          </a:xfrm>
          <a:prstGeom prst="rect">
            <a:avLst/>
          </a:prstGeom>
          <a:noFill/>
        </p:spPr>
        <p:txBody>
          <a:bodyPr wrap="square" rtlCol="0">
            <a:spAutoFit/>
          </a:bodyPr>
          <a:lstStyle/>
          <a:p>
            <a:pPr>
              <a:lnSpc>
                <a:spcPct val="150000"/>
              </a:lnSpc>
            </a:pPr>
            <a:r>
              <a:rPr lang="zh-CN" altLang="en-US" sz="2400" b="1"/>
              <a:t>一、通用基本式（最好用）</a:t>
            </a:r>
          </a:p>
          <a:p>
            <a:pPr>
              <a:lnSpc>
                <a:spcPct val="150000"/>
              </a:lnSpc>
            </a:pPr>
            <a:r>
              <a:rPr lang="zh-CN" altLang="en-US" sz="2400" b="1">
                <a:solidFill>
                  <a:srgbClr val="FF0000"/>
                </a:solidFill>
              </a:rPr>
              <a:t>对象（谁</a:t>
            </a:r>
            <a:r>
              <a:rPr lang="en-US" altLang="zh-CN" sz="2400" b="1">
                <a:solidFill>
                  <a:srgbClr val="FF0000"/>
                </a:solidFill>
              </a:rPr>
              <a:t>/</a:t>
            </a:r>
            <a:r>
              <a:rPr lang="zh-CN" altLang="en-US" sz="2400" b="1">
                <a:solidFill>
                  <a:srgbClr val="FF0000"/>
                </a:solidFill>
              </a:rPr>
              <a:t>什么）</a:t>
            </a:r>
            <a:r>
              <a:rPr lang="en-US" altLang="zh-CN" sz="2400" b="1">
                <a:solidFill>
                  <a:srgbClr val="FF0000"/>
                </a:solidFill>
              </a:rPr>
              <a:t>+</a:t>
            </a:r>
            <a:r>
              <a:rPr lang="zh-CN" altLang="en-US" sz="2400" b="1">
                <a:solidFill>
                  <a:srgbClr val="FF0000"/>
                </a:solidFill>
              </a:rPr>
              <a:t>判断（赞成</a:t>
            </a:r>
            <a:r>
              <a:rPr lang="en-US" altLang="zh-CN" sz="2400" b="1">
                <a:solidFill>
                  <a:srgbClr val="FF0000"/>
                </a:solidFill>
              </a:rPr>
              <a:t>/</a:t>
            </a:r>
            <a:r>
              <a:rPr lang="zh-CN" altLang="en-US" sz="2400" b="1">
                <a:solidFill>
                  <a:srgbClr val="FF0000"/>
                </a:solidFill>
              </a:rPr>
              <a:t>反对</a:t>
            </a:r>
            <a:r>
              <a:rPr lang="en-US" altLang="zh-CN" sz="2400" b="1">
                <a:solidFill>
                  <a:srgbClr val="FF0000"/>
                </a:solidFill>
              </a:rPr>
              <a:t>/</a:t>
            </a:r>
            <a:r>
              <a:rPr lang="zh-CN" altLang="en-US" sz="2400" b="1">
                <a:solidFill>
                  <a:srgbClr val="FF0000"/>
                </a:solidFill>
              </a:rPr>
              <a:t>取舍）</a:t>
            </a:r>
            <a:r>
              <a:rPr lang="en-US" altLang="zh-CN" sz="2400" b="1">
                <a:solidFill>
                  <a:srgbClr val="FF0000"/>
                </a:solidFill>
              </a:rPr>
              <a:t>+</a:t>
            </a:r>
            <a:r>
              <a:rPr lang="zh-CN" altLang="en-US" sz="2400" b="1">
                <a:solidFill>
                  <a:srgbClr val="FF0000"/>
                </a:solidFill>
              </a:rPr>
              <a:t>标准</a:t>
            </a:r>
            <a:r>
              <a:rPr lang="en-US" altLang="zh-CN" sz="2400" b="1">
                <a:solidFill>
                  <a:srgbClr val="FF0000"/>
                </a:solidFill>
              </a:rPr>
              <a:t>/</a:t>
            </a:r>
            <a:r>
              <a:rPr lang="zh-CN" altLang="en-US" sz="2400" b="1">
                <a:solidFill>
                  <a:srgbClr val="FF0000"/>
                </a:solidFill>
              </a:rPr>
              <a:t>理由（价值或原则）</a:t>
            </a:r>
            <a:r>
              <a:rPr lang="en-US" altLang="zh-CN" sz="2400" b="1">
                <a:solidFill>
                  <a:srgbClr val="FF0000"/>
                </a:solidFill>
              </a:rPr>
              <a:t>+</a:t>
            </a:r>
            <a:r>
              <a:rPr lang="zh-CN" altLang="en-US" sz="2400" b="1">
                <a:solidFill>
                  <a:srgbClr val="FF0000"/>
                </a:solidFill>
              </a:rPr>
              <a:t>限定（何时</a:t>
            </a:r>
            <a:r>
              <a:rPr lang="en-US" altLang="zh-CN" sz="2400" b="1">
                <a:solidFill>
                  <a:srgbClr val="FF0000"/>
                </a:solidFill>
              </a:rPr>
              <a:t>/</a:t>
            </a:r>
            <a:r>
              <a:rPr lang="zh-CN" altLang="en-US" sz="2400" b="1">
                <a:solidFill>
                  <a:srgbClr val="FF0000"/>
                </a:solidFill>
              </a:rPr>
              <a:t>何地</a:t>
            </a:r>
            <a:r>
              <a:rPr lang="en-US" altLang="zh-CN" sz="2400" b="1">
                <a:solidFill>
                  <a:srgbClr val="FF0000"/>
                </a:solidFill>
              </a:rPr>
              <a:t>/</a:t>
            </a:r>
            <a:r>
              <a:rPr lang="zh-CN" altLang="en-US" sz="2400" b="1">
                <a:solidFill>
                  <a:srgbClr val="FF0000"/>
                </a:solidFill>
              </a:rPr>
              <a:t>条件）</a:t>
            </a:r>
          </a:p>
          <a:p>
            <a:pPr>
              <a:lnSpc>
                <a:spcPct val="150000"/>
              </a:lnSpc>
            </a:pPr>
            <a:endParaRPr lang="en-US" altLang="zh-CN" sz="2000" b="1">
              <a:solidFill>
                <a:schemeClr val="tx2">
                  <a:lumMod val="60000"/>
                  <a:lumOff val="40000"/>
                </a:schemeClr>
              </a:solidFill>
            </a:endParaRPr>
          </a:p>
          <a:p>
            <a:pPr>
              <a:lnSpc>
                <a:spcPct val="150000"/>
              </a:lnSpc>
            </a:pPr>
            <a:r>
              <a:rPr lang="zh-CN" altLang="en-US" sz="2000" b="1">
                <a:solidFill>
                  <a:schemeClr val="tx2">
                    <a:lumMod val="60000"/>
                    <a:lumOff val="40000"/>
                  </a:schemeClr>
                </a:solidFill>
              </a:rPr>
              <a:t>例：在高中阶段（限定），适度引入手机进课堂（对象</a:t>
            </a:r>
            <a:r>
              <a:rPr lang="en-US" altLang="zh-CN" sz="2000" b="1">
                <a:solidFill>
                  <a:schemeClr val="tx2">
                    <a:lumMod val="60000"/>
                    <a:lumOff val="40000"/>
                  </a:schemeClr>
                </a:solidFill>
              </a:rPr>
              <a:t>+</a:t>
            </a:r>
            <a:r>
              <a:rPr lang="zh-CN" altLang="en-US" sz="2000" b="1">
                <a:solidFill>
                  <a:schemeClr val="tx2">
                    <a:lumMod val="60000"/>
                    <a:lumOff val="40000"/>
                  </a:schemeClr>
                </a:solidFill>
              </a:rPr>
              <a:t>判断），前提是以学习功能为核心并有可执行监管（标准</a:t>
            </a:r>
            <a:r>
              <a:rPr lang="en-US" altLang="zh-CN" sz="2000" b="1">
                <a:solidFill>
                  <a:schemeClr val="tx2">
                    <a:lumMod val="60000"/>
                    <a:lumOff val="40000"/>
                  </a:schemeClr>
                </a:solidFill>
              </a:rPr>
              <a:t>/</a:t>
            </a:r>
            <a:r>
              <a:rPr lang="zh-CN" altLang="en-US" sz="2000" b="1">
                <a:solidFill>
                  <a:schemeClr val="tx2">
                    <a:lumMod val="60000"/>
                    <a:lumOff val="40000"/>
                  </a:schemeClr>
                </a:solidFill>
              </a:rPr>
              <a:t>理由</a:t>
            </a:r>
            <a:r>
              <a:rPr lang="en-US" altLang="zh-CN" sz="2000" b="1">
                <a:solidFill>
                  <a:schemeClr val="tx2">
                    <a:lumMod val="60000"/>
                    <a:lumOff val="40000"/>
                  </a:schemeClr>
                </a:solidFill>
              </a:rPr>
              <a:t>+</a:t>
            </a:r>
            <a:r>
              <a:rPr lang="zh-CN" altLang="en-US" sz="2000" b="1">
                <a:solidFill>
                  <a:schemeClr val="tx2">
                    <a:lumMod val="60000"/>
                    <a:lumOff val="40000"/>
                  </a:schemeClr>
                </a:solidFill>
              </a:rPr>
              <a:t>限定）。</a:t>
            </a:r>
          </a:p>
        </p:txBody>
      </p:sp>
    </p:spTree>
    <p:custDataLst>
      <p:tags r:id="rId1"/>
    </p:custDataLst>
    <p:extLst>
      <p:ext uri="{BB962C8B-B14F-4D97-AF65-F5344CB8AC3E}">
        <p14:creationId xmlns:p14="http://schemas.microsoft.com/office/powerpoint/2010/main" val="158746156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7" presetClass="entr" presetSubtype="0" dur="1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dur="100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7" presetClass="entr" presetSubtype="0" dur="100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7" presetClass="entr" presetSubtype="0" dur="100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5" fill="hold" nodeType="clickPar">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1">
                                            <p:txEl>
                                              <p:pRg st="3" end="3"/>
                                            </p:txEl>
                                          </p:spTgt>
                                        </p:tgtEl>
                                        <p:attrNameLst>
                                          <p:attrName>style.visibility</p:attrName>
                                        </p:attrNameLst>
                                      </p:cBhvr>
                                      <p:to>
                                        <p:strVal val="visible"/>
                                      </p:to>
                                    </p:set>
                                    <p:animEffect transition="in" filter="fade">
                                      <p:cBhvr>
                                        <p:cTn id="37" dur="500"/>
                                        <p:tgtEl>
                                          <p:spTgt spid="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3001" y="-14838"/>
            <a:ext cx="1210588" cy="400110"/>
          </a:xfrm>
          <a:prstGeom prst="rect">
            <a:avLst/>
          </a:prstGeom>
          <a:noFill/>
        </p:spPr>
        <p:txBody>
          <a:bodyPr wrap="none" rtlCol="0">
            <a:spAutoFit/>
          </a:bodyPr>
          <a:lstStyle/>
          <a:p>
            <a:r>
              <a:rPr lang="zh-CN" altLang="en-US" sz="2000">
                <a:solidFill>
                  <a:schemeClr val="accent1">
                    <a:lumMod val="50000"/>
                  </a:schemeClr>
                </a:solidFill>
                <a:latin typeface="Arial" panose="020B0604020202020204" pitchFamily="34" charset="0"/>
                <a:ea typeface="三极春联字体简" pitchFamily="2" charset="-122"/>
                <a:sym typeface="Arial" panose="020B0604020202020204" pitchFamily="34" charset="0"/>
              </a:rPr>
              <a:t>套用公式</a:t>
            </a:r>
          </a:p>
        </p:txBody>
      </p:sp>
      <p:pic>
        <p:nvPicPr>
          <p:cNvPr id="3" name="图片 2"/>
          <p:cNvPicPr>
            <a:picLocks noChangeAspect="1"/>
          </p:cNvPicPr>
          <p:nvPr/>
        </p:nvPicPr>
        <p:blipFill>
          <a:blip r:embed="rId4"/>
          <a:srcRect b="80556"/>
          <a:stretch>
            <a:fillRect/>
          </a:stretch>
        </p:blipFill>
        <p:spPr>
          <a:xfrm rot="16200000" flipV="1">
            <a:off x="-89994" y="110655"/>
            <a:ext cx="354340" cy="103358"/>
          </a:xfrm>
          <a:prstGeom prst="rect">
            <a:avLst/>
          </a:prstGeom>
        </p:spPr>
      </p:pic>
      <p:pic>
        <p:nvPicPr>
          <p:cNvPr id="4" name="图片 3"/>
          <p:cNvPicPr>
            <a:picLocks noChangeAspect="1"/>
          </p:cNvPicPr>
          <p:nvPr/>
        </p:nvPicPr>
        <p:blipFill>
          <a:blip r:embed="rId5"/>
          <a:srcRect b="80556"/>
          <a:stretch>
            <a:fillRect/>
          </a:stretch>
        </p:blipFill>
        <p:spPr>
          <a:xfrm rot="16200000">
            <a:off x="1464120" y="118703"/>
            <a:ext cx="339843" cy="101760"/>
          </a:xfrm>
          <a:prstGeom prst="rect">
            <a:avLst/>
          </a:prstGeom>
        </p:spPr>
      </p:pic>
      <p:cxnSp>
        <p:nvCxnSpPr>
          <p:cNvPr id="5" name="直接连接符 4"/>
          <p:cNvCxnSpPr/>
          <p:nvPr/>
        </p:nvCxnSpPr>
        <p:spPr>
          <a:xfrm flipV="1">
            <a:off x="1763688" y="171171"/>
            <a:ext cx="7272808" cy="14046"/>
          </a:xfrm>
          <a:prstGeom prst="line">
            <a:avLst/>
          </a:prstGeom>
          <a:ln w="9525">
            <a:solidFill>
              <a:schemeClr val="accent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467544" y="483517"/>
            <a:ext cx="8208912" cy="4524315"/>
          </a:xfrm>
          <a:prstGeom prst="rect">
            <a:avLst/>
          </a:prstGeom>
          <a:noFill/>
        </p:spPr>
        <p:txBody>
          <a:bodyPr wrap="square" rtlCol="0">
            <a:spAutoFit/>
          </a:bodyPr>
          <a:lstStyle/>
          <a:p>
            <a:pPr>
              <a:lnSpc>
                <a:spcPct val="150000"/>
              </a:lnSpc>
            </a:pPr>
            <a:r>
              <a:rPr lang="zh-CN" altLang="en-US" sz="2400" b="1"/>
              <a:t>二、进阶五式</a:t>
            </a:r>
          </a:p>
          <a:p>
            <a:pPr>
              <a:lnSpc>
                <a:spcPct val="150000"/>
              </a:lnSpc>
            </a:pPr>
            <a:r>
              <a:rPr lang="en-US" altLang="zh-CN" sz="2400" b="1">
                <a:solidFill>
                  <a:srgbClr val="FF0000"/>
                </a:solidFill>
              </a:rPr>
              <a:t>1.</a:t>
            </a:r>
            <a:r>
              <a:rPr lang="zh-CN" altLang="en-US" sz="2400" b="1">
                <a:solidFill>
                  <a:srgbClr val="FF0000"/>
                </a:solidFill>
              </a:rPr>
              <a:t>取舍优先式：</a:t>
            </a:r>
            <a:r>
              <a:rPr lang="en-US" altLang="zh-CN" sz="2400" b="1">
                <a:solidFill>
                  <a:srgbClr val="FF0000"/>
                </a:solidFill>
              </a:rPr>
              <a:t>A</a:t>
            </a:r>
            <a:r>
              <a:rPr lang="zh-CN" altLang="en-US" sz="2400" b="1">
                <a:solidFill>
                  <a:srgbClr val="FF0000"/>
                </a:solidFill>
              </a:rPr>
              <a:t>应当优先于</a:t>
            </a:r>
            <a:r>
              <a:rPr lang="en-US" altLang="zh-CN" sz="2400" b="1">
                <a:solidFill>
                  <a:srgbClr val="FF0000"/>
                </a:solidFill>
              </a:rPr>
              <a:t>B</a:t>
            </a:r>
            <a:r>
              <a:rPr lang="zh-CN" altLang="en-US" sz="2400" b="1">
                <a:solidFill>
                  <a:srgbClr val="FF0000"/>
                </a:solidFill>
              </a:rPr>
              <a:t>，因为</a:t>
            </a:r>
            <a:r>
              <a:rPr lang="en-US" altLang="zh-CN" sz="2400" b="1">
                <a:solidFill>
                  <a:srgbClr val="FF0000"/>
                </a:solidFill>
              </a:rPr>
              <a:t>X</a:t>
            </a:r>
            <a:r>
              <a:rPr lang="zh-CN" altLang="en-US" sz="2400" b="1">
                <a:solidFill>
                  <a:srgbClr val="FF0000"/>
                </a:solidFill>
              </a:rPr>
              <a:t>原则。</a:t>
            </a:r>
          </a:p>
          <a:p>
            <a:pPr>
              <a:lnSpc>
                <a:spcPct val="150000"/>
              </a:lnSpc>
            </a:pPr>
            <a:r>
              <a:rPr lang="zh-CN" altLang="en-US" sz="2400" b="1">
                <a:solidFill>
                  <a:schemeClr val="tx2">
                    <a:lumMod val="60000"/>
                    <a:lumOff val="40000"/>
                  </a:schemeClr>
                </a:solidFill>
              </a:rPr>
              <a:t>例：在教育评价中，过程性成长应优先于一次性排名，因为教育的使命是促进可持续发展。</a:t>
            </a:r>
            <a:endParaRPr lang="zh-CN" altLang="en-US" sz="2400" b="1">
              <a:solidFill>
                <a:srgbClr val="FF0000"/>
              </a:solidFill>
            </a:endParaRPr>
          </a:p>
          <a:p>
            <a:pPr>
              <a:lnSpc>
                <a:spcPct val="150000"/>
              </a:lnSpc>
            </a:pPr>
            <a:r>
              <a:rPr lang="en-US" altLang="zh-CN" sz="2400" b="1">
                <a:solidFill>
                  <a:srgbClr val="FF0000"/>
                </a:solidFill>
              </a:rPr>
              <a:t>2.</a:t>
            </a:r>
            <a:r>
              <a:rPr lang="zh-CN" altLang="en-US" sz="2400" b="1">
                <a:solidFill>
                  <a:srgbClr val="FF0000"/>
                </a:solidFill>
              </a:rPr>
              <a:t>权衡程度式：与其追求</a:t>
            </a:r>
            <a:r>
              <a:rPr lang="en-US" altLang="zh-CN" sz="2400" b="1">
                <a:solidFill>
                  <a:srgbClr val="FF0000"/>
                </a:solidFill>
              </a:rPr>
              <a:t>X</a:t>
            </a:r>
            <a:r>
              <a:rPr lang="zh-CN" altLang="en-US" sz="2400" b="1">
                <a:solidFill>
                  <a:srgbClr val="FF0000"/>
                </a:solidFill>
              </a:rPr>
              <a:t>的“更多”，更应追求</a:t>
            </a:r>
            <a:r>
              <a:rPr lang="en-US" altLang="zh-CN" sz="2400" b="1">
                <a:solidFill>
                  <a:srgbClr val="FF0000"/>
                </a:solidFill>
              </a:rPr>
              <a:t>Y</a:t>
            </a:r>
            <a:r>
              <a:rPr lang="zh-CN" altLang="en-US" sz="2400" b="1">
                <a:solidFill>
                  <a:srgbClr val="FF0000"/>
                </a:solidFill>
              </a:rPr>
              <a:t>的“更好”。</a:t>
            </a:r>
          </a:p>
          <a:p>
            <a:pPr>
              <a:lnSpc>
                <a:spcPct val="150000"/>
              </a:lnSpc>
            </a:pPr>
            <a:r>
              <a:rPr lang="zh-CN" altLang="en-US" sz="2400" b="1">
                <a:solidFill>
                  <a:schemeClr val="tx2">
                    <a:lumMod val="60000"/>
                    <a:lumOff val="40000"/>
                  </a:schemeClr>
                </a:solidFill>
              </a:rPr>
              <a:t>例：与其追求“题量更多”，更应追求“思维更深”。</a:t>
            </a:r>
          </a:p>
          <a:p>
            <a:pPr>
              <a:lnSpc>
                <a:spcPct val="150000"/>
              </a:lnSpc>
            </a:pPr>
            <a:endParaRPr lang="zh-CN" altLang="en-US" sz="2400" b="1">
              <a:solidFill>
                <a:srgbClr val="FF0000"/>
              </a:solidFill>
            </a:endParaRPr>
          </a:p>
        </p:txBody>
      </p:sp>
    </p:spTree>
    <p:custDataLst>
      <p:tags r:id="rId1"/>
    </p:custDataLst>
    <p:extLst>
      <p:ext uri="{BB962C8B-B14F-4D97-AF65-F5344CB8AC3E}">
        <p14:creationId xmlns:p14="http://schemas.microsoft.com/office/powerpoint/2010/main" val="115211669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7" presetClass="entr" presetSubtype="0" dur="1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dur="100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7" presetClass="entr" presetSubtype="0" dur="100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7" presetClass="entr" presetSubtype="0" dur="100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5" fill="hold" nodeType="clickPar">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1">
                                            <p:txEl>
                                              <p:pRg st="3" end="3"/>
                                            </p:txEl>
                                          </p:spTgt>
                                        </p:tgtEl>
                                        <p:attrNameLst>
                                          <p:attrName>style.visibility</p:attrName>
                                        </p:attrNameLst>
                                      </p:cBhvr>
                                      <p:to>
                                        <p:strVal val="visible"/>
                                      </p:to>
                                    </p:set>
                                    <p:animEffect transition="in" filter="fade">
                                      <p:cBhvr>
                                        <p:cTn id="37" dur="500"/>
                                        <p:tgtEl>
                                          <p:spTgt spid="11">
                                            <p:txEl>
                                              <p:pRg st="3" end="3"/>
                                            </p:txEl>
                                          </p:spTgt>
                                        </p:tgtEl>
                                      </p:cBhvr>
                                    </p:animEffect>
                                  </p:childTnLst>
                                </p:cTn>
                              </p:par>
                            </p:childTnLst>
                          </p:cTn>
                        </p:par>
                      </p:childTnLst>
                    </p:cTn>
                  </p:par>
                  <p:par>
                    <p:cTn id="38" fill="hold" nodeType="clickPar">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4"/>
          <a:srcRect b="80556"/>
          <a:stretch>
            <a:fillRect/>
          </a:stretch>
        </p:blipFill>
        <p:spPr>
          <a:xfrm rot="16200000" flipV="1">
            <a:off x="-89994" y="110655"/>
            <a:ext cx="354340" cy="103358"/>
          </a:xfrm>
          <a:prstGeom prst="rect">
            <a:avLst/>
          </a:prstGeom>
        </p:spPr>
      </p:pic>
      <p:pic>
        <p:nvPicPr>
          <p:cNvPr id="4" name="图片 3"/>
          <p:cNvPicPr>
            <a:picLocks noChangeAspect="1"/>
          </p:cNvPicPr>
          <p:nvPr/>
        </p:nvPicPr>
        <p:blipFill>
          <a:blip r:embed="rId5"/>
          <a:srcRect b="80556"/>
          <a:stretch>
            <a:fillRect/>
          </a:stretch>
        </p:blipFill>
        <p:spPr>
          <a:xfrm rot="16200000">
            <a:off x="1464120" y="118703"/>
            <a:ext cx="339843" cy="101760"/>
          </a:xfrm>
          <a:prstGeom prst="rect">
            <a:avLst/>
          </a:prstGeom>
        </p:spPr>
      </p:pic>
      <p:cxnSp>
        <p:nvCxnSpPr>
          <p:cNvPr id="5" name="直接连接符 4"/>
          <p:cNvCxnSpPr/>
          <p:nvPr/>
        </p:nvCxnSpPr>
        <p:spPr>
          <a:xfrm flipV="1">
            <a:off x="1763688" y="171171"/>
            <a:ext cx="7272808" cy="14046"/>
          </a:xfrm>
          <a:prstGeom prst="line">
            <a:avLst/>
          </a:prstGeom>
          <a:ln w="9525">
            <a:solidFill>
              <a:schemeClr val="accent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467544" y="483517"/>
            <a:ext cx="8208912" cy="3970318"/>
          </a:xfrm>
          <a:prstGeom prst="rect">
            <a:avLst/>
          </a:prstGeom>
          <a:noFill/>
        </p:spPr>
        <p:txBody>
          <a:bodyPr wrap="square" rtlCol="0">
            <a:spAutoFit/>
          </a:bodyPr>
          <a:lstStyle/>
          <a:p>
            <a:pPr>
              <a:lnSpc>
                <a:spcPct val="150000"/>
              </a:lnSpc>
            </a:pPr>
            <a:r>
              <a:rPr lang="zh-CN" altLang="en-US" sz="2400" b="1"/>
              <a:t>二、进阶五式</a:t>
            </a:r>
          </a:p>
          <a:p>
            <a:pPr>
              <a:lnSpc>
                <a:spcPct val="150000"/>
              </a:lnSpc>
            </a:pPr>
            <a:r>
              <a:rPr lang="en-US" altLang="zh-CN" sz="2400" b="1">
                <a:solidFill>
                  <a:srgbClr val="FF0000"/>
                </a:solidFill>
              </a:rPr>
              <a:t>3.</a:t>
            </a:r>
            <a:r>
              <a:rPr lang="zh-CN" altLang="en-US" sz="2400" b="1">
                <a:solidFill>
                  <a:srgbClr val="FF0000"/>
                </a:solidFill>
              </a:rPr>
              <a:t>条件分化式：在条件</a:t>
            </a:r>
            <a:r>
              <a:rPr lang="en-US" altLang="zh-CN" sz="2400" b="1">
                <a:solidFill>
                  <a:srgbClr val="FF0000"/>
                </a:solidFill>
              </a:rPr>
              <a:t>C</a:t>
            </a:r>
            <a:r>
              <a:rPr lang="zh-CN" altLang="en-US" sz="2400" b="1">
                <a:solidFill>
                  <a:srgbClr val="FF0000"/>
                </a:solidFill>
              </a:rPr>
              <a:t>下主张</a:t>
            </a:r>
            <a:r>
              <a:rPr lang="en-US" altLang="zh-CN" sz="2400" b="1">
                <a:solidFill>
                  <a:srgbClr val="FF0000"/>
                </a:solidFill>
              </a:rPr>
              <a:t>A</a:t>
            </a:r>
            <a:r>
              <a:rPr lang="zh-CN" altLang="en-US" sz="2400" b="1">
                <a:solidFill>
                  <a:srgbClr val="FF0000"/>
                </a:solidFill>
              </a:rPr>
              <a:t>，但在条件</a:t>
            </a:r>
            <a:r>
              <a:rPr lang="en-US" altLang="zh-CN" sz="2400" b="1">
                <a:solidFill>
                  <a:srgbClr val="FF0000"/>
                </a:solidFill>
              </a:rPr>
              <a:t>D</a:t>
            </a:r>
            <a:r>
              <a:rPr lang="zh-CN" altLang="en-US" sz="2400" b="1">
                <a:solidFill>
                  <a:srgbClr val="FF0000"/>
                </a:solidFill>
              </a:rPr>
              <a:t>下应转向</a:t>
            </a:r>
            <a:r>
              <a:rPr lang="en-US" altLang="zh-CN" sz="2400" b="1">
                <a:solidFill>
                  <a:srgbClr val="FF0000"/>
                </a:solidFill>
              </a:rPr>
              <a:t>B</a:t>
            </a:r>
            <a:r>
              <a:rPr lang="zh-CN" altLang="en-US" sz="2400" b="1">
                <a:solidFill>
                  <a:srgbClr val="FF0000"/>
                </a:solidFill>
              </a:rPr>
              <a:t>。</a:t>
            </a:r>
          </a:p>
          <a:p>
            <a:pPr>
              <a:lnSpc>
                <a:spcPct val="150000"/>
              </a:lnSpc>
            </a:pPr>
            <a:r>
              <a:rPr lang="zh-CN" altLang="en-US" sz="2400" b="1">
                <a:solidFill>
                  <a:schemeClr val="tx2">
                    <a:lumMod val="60000"/>
                    <a:lumOff val="40000"/>
                  </a:schemeClr>
                </a:solidFill>
              </a:rPr>
              <a:t>例：信息大爆炸时代，基础知识教学应精简，但思维训练应加强。</a:t>
            </a:r>
          </a:p>
          <a:p>
            <a:pPr>
              <a:lnSpc>
                <a:spcPct val="150000"/>
              </a:lnSpc>
            </a:pPr>
            <a:r>
              <a:rPr lang="en-US" altLang="zh-CN" sz="2400" b="1">
                <a:solidFill>
                  <a:srgbClr val="FF0000"/>
                </a:solidFill>
              </a:rPr>
              <a:t>4.</a:t>
            </a:r>
            <a:r>
              <a:rPr lang="zh-CN" altLang="en-US" sz="2400" b="1">
                <a:solidFill>
                  <a:srgbClr val="FF0000"/>
                </a:solidFill>
              </a:rPr>
              <a:t>方法路径式：要实现目标</a:t>
            </a:r>
            <a:r>
              <a:rPr lang="en-US" altLang="zh-CN" sz="2400" b="1">
                <a:solidFill>
                  <a:srgbClr val="FF0000"/>
                </a:solidFill>
              </a:rPr>
              <a:t>G</a:t>
            </a:r>
            <a:r>
              <a:rPr lang="zh-CN" altLang="en-US" sz="2400" b="1">
                <a:solidFill>
                  <a:srgbClr val="FF0000"/>
                </a:solidFill>
              </a:rPr>
              <a:t>，关键不在</a:t>
            </a:r>
            <a:r>
              <a:rPr lang="en-US" altLang="zh-CN" sz="2400" b="1">
                <a:solidFill>
                  <a:srgbClr val="FF0000"/>
                </a:solidFill>
              </a:rPr>
              <a:t>K</a:t>
            </a:r>
            <a:r>
              <a:rPr lang="zh-CN" altLang="en-US" sz="2400" b="1">
                <a:solidFill>
                  <a:srgbClr val="FF0000"/>
                </a:solidFill>
              </a:rPr>
              <a:t>，而在</a:t>
            </a:r>
            <a:r>
              <a:rPr lang="en-US" altLang="zh-CN" sz="2400" b="1">
                <a:solidFill>
                  <a:srgbClr val="FF0000"/>
                </a:solidFill>
              </a:rPr>
              <a:t>M</a:t>
            </a:r>
            <a:r>
              <a:rPr lang="zh-CN" altLang="en-US" sz="2400" b="1">
                <a:solidFill>
                  <a:srgbClr val="FF0000"/>
                </a:solidFill>
              </a:rPr>
              <a:t>。</a:t>
            </a:r>
          </a:p>
          <a:p>
            <a:pPr>
              <a:lnSpc>
                <a:spcPct val="150000"/>
              </a:lnSpc>
            </a:pPr>
            <a:r>
              <a:rPr lang="zh-CN" altLang="en-US" sz="2400" b="1">
                <a:solidFill>
                  <a:schemeClr val="tx2">
                    <a:lumMod val="60000"/>
                    <a:lumOff val="40000"/>
                  </a:schemeClr>
                </a:solidFill>
              </a:rPr>
              <a:t>例：培养创造力，关键不在“题海”，而在“问题情境与反思”。</a:t>
            </a:r>
          </a:p>
        </p:txBody>
      </p:sp>
      <p:sp>
        <p:nvSpPr>
          <p:cNvPr id="7" name="TextBox 6"/>
          <p:cNvSpPr txBox="1"/>
          <p:nvPr/>
        </p:nvSpPr>
        <p:spPr>
          <a:xfrm>
            <a:off x="143001" y="-14838"/>
            <a:ext cx="1210588" cy="400110"/>
          </a:xfrm>
          <a:prstGeom prst="rect">
            <a:avLst/>
          </a:prstGeom>
          <a:noFill/>
        </p:spPr>
        <p:txBody>
          <a:bodyPr wrap="none" rtlCol="0">
            <a:spAutoFit/>
          </a:bodyPr>
          <a:lstStyle/>
          <a:p>
            <a:r>
              <a:rPr lang="zh-CN" altLang="en-US" sz="2000">
                <a:solidFill>
                  <a:schemeClr val="accent1">
                    <a:lumMod val="50000"/>
                  </a:schemeClr>
                </a:solidFill>
                <a:latin typeface="Arial" panose="020B0604020202020204" pitchFamily="34" charset="0"/>
                <a:ea typeface="三极春联字体简" pitchFamily="2" charset="-122"/>
                <a:sym typeface="Arial" panose="020B0604020202020204" pitchFamily="34" charset="0"/>
              </a:rPr>
              <a:t>套用公式</a:t>
            </a:r>
          </a:p>
        </p:txBody>
      </p:sp>
    </p:spTree>
    <p:custDataLst>
      <p:tags r:id="rId1"/>
    </p:custDataLst>
    <p:extLst>
      <p:ext uri="{BB962C8B-B14F-4D97-AF65-F5344CB8AC3E}">
        <p14:creationId xmlns:p14="http://schemas.microsoft.com/office/powerpoint/2010/main" val="823305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7" presetClass="entr" presetSubtype="0" dur="1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dur="100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7" presetClass="entr" presetSubtype="0" dur="100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nodeType="clickPar">
                      <p:stCondLst>
                        <p:cond delay="indefinite"/>
                        <p:cond evt="onBegin" delay="0">
                          <p:tn val="19"/>
                        </p:cond>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24" fill="hold" nodeType="clickPar">
                      <p:stCondLst>
                        <p:cond delay="indefinite"/>
                        <p:cond evt="onBegin" delay="0">
                          <p:tn val="23"/>
                        </p:cond>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28" fill="hold" nodeType="clickPar">
                      <p:stCondLst>
                        <p:cond delay="indefinite"/>
                        <p:cond evt="onBegin" delay="0">
                          <p:tn val="27"/>
                        </p:cond>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1">
                                            <p:txEl>
                                              <p:pRg st="3" end="3"/>
                                            </p:txEl>
                                          </p:spTgt>
                                        </p:tgtEl>
                                        <p:attrNameLst>
                                          <p:attrName>style.visibility</p:attrName>
                                        </p:attrNameLst>
                                      </p:cBhvr>
                                      <p:to>
                                        <p:strVal val="visible"/>
                                      </p:to>
                                    </p:set>
                                    <p:animEffect transition="in" filter="fade">
                                      <p:cBhvr>
                                        <p:cTn id="32" dur="500"/>
                                        <p:tgtEl>
                                          <p:spTgt spid="11">
                                            <p:txEl>
                                              <p:pRg st="3" end="3"/>
                                            </p:txEl>
                                          </p:spTgt>
                                        </p:tgtEl>
                                      </p:cBhvr>
                                    </p:animEffect>
                                  </p:childTnLst>
                                </p:cTn>
                              </p:par>
                            </p:childTnLst>
                          </p:cTn>
                        </p:par>
                      </p:childTnLst>
                    </p:cTn>
                  </p:par>
                  <p:par>
                    <p:cTn id="33" fill="hold" nodeType="clickPar">
                      <p:stCondLst>
                        <p:cond delay="indefinite"/>
                        <p:cond evt="onBegin" delay="0">
                          <p:tn val="32"/>
                        </p:cond>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1">
                                            <p:txEl>
                                              <p:pRg st="4" end="4"/>
                                            </p:txEl>
                                          </p:spTgt>
                                        </p:tgtEl>
                                        <p:attrNameLst>
                                          <p:attrName>style.visibility</p:attrName>
                                        </p:attrNameLst>
                                      </p:cBhvr>
                                      <p:to>
                                        <p:strVal val="visible"/>
                                      </p:to>
                                    </p:set>
                                    <p:animEffect transition="in" filter="fade">
                                      <p:cBhvr>
                                        <p:cTn id="37" dur="500"/>
                                        <p:tgtEl>
                                          <p:spTgt spid="11">
                                            <p:txEl>
                                              <p:pRg st="4" end="4"/>
                                            </p:txEl>
                                          </p:spTgt>
                                        </p:tgtEl>
                                      </p:cBhvr>
                                    </p:animEffect>
                                  </p:childTnLst>
                                </p:cTn>
                              </p:par>
                            </p:childTnLst>
                          </p:cTn>
                        </p:par>
                      </p:childTnLst>
                    </p:cTn>
                  </p:par>
                  <p:par>
                    <p:cTn id="38" fill="hold" nodeType="clickPar">
                      <p:stCondLst>
                        <p:cond delay="indefinite"/>
                        <p:cond evt="onBegin" delay="0">
                          <p:tn val="37"/>
                        </p:cond>
                      </p:stCondLst>
                      <p:childTnLst>
                        <p:par>
                          <p:cTn id="39" fill="hold">
                            <p:stCondLst>
                              <p:cond delay="0"/>
                            </p:stCondLst>
                            <p:childTnLst>
                              <p:par>
                                <p:cTn id="40" presetID="47" presetClass="entr" presetSubtype="0" dur="1000"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1000"/>
                                        <p:tgtEl>
                                          <p:spTgt spid="7"/>
                                        </p:tgtEl>
                                      </p:cBhvr>
                                    </p:animEffect>
                                    <p:anim calcmode="lin" valueType="num">
                                      <p:cBhvr>
                                        <p:cTn id="43" dur="1000" fill="hold"/>
                                        <p:tgtEl>
                                          <p:spTgt spid="7"/>
                                        </p:tgtEl>
                                        <p:attrNameLst>
                                          <p:attrName>ppt_x</p:attrName>
                                        </p:attrNameLst>
                                      </p:cBhvr>
                                      <p:tavLst>
                                        <p:tav tm="0">
                                          <p:val>
                                            <p:strVal val="#ppt_x"/>
                                          </p:val>
                                        </p:tav>
                                        <p:tav tm="100000">
                                          <p:val>
                                            <p:strVal val="#ppt_x"/>
                                          </p:val>
                                        </p:tav>
                                      </p:tavLst>
                                    </p:anim>
                                    <p:anim calcmode="lin" valueType="num">
                                      <p:cBhvr>
                                        <p:cTn id="4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4"/>
          <a:srcRect b="80556"/>
          <a:stretch>
            <a:fillRect/>
          </a:stretch>
        </p:blipFill>
        <p:spPr>
          <a:xfrm rot="16200000" flipV="1">
            <a:off x="-89994" y="110655"/>
            <a:ext cx="354340" cy="103358"/>
          </a:xfrm>
          <a:prstGeom prst="rect">
            <a:avLst/>
          </a:prstGeom>
        </p:spPr>
      </p:pic>
      <p:pic>
        <p:nvPicPr>
          <p:cNvPr id="4" name="图片 3"/>
          <p:cNvPicPr>
            <a:picLocks noChangeAspect="1"/>
          </p:cNvPicPr>
          <p:nvPr/>
        </p:nvPicPr>
        <p:blipFill>
          <a:blip r:embed="rId5"/>
          <a:srcRect b="80556"/>
          <a:stretch>
            <a:fillRect/>
          </a:stretch>
        </p:blipFill>
        <p:spPr>
          <a:xfrm rot="16200000">
            <a:off x="1464120" y="118703"/>
            <a:ext cx="339843" cy="101760"/>
          </a:xfrm>
          <a:prstGeom prst="rect">
            <a:avLst/>
          </a:prstGeom>
        </p:spPr>
      </p:pic>
      <p:cxnSp>
        <p:nvCxnSpPr>
          <p:cNvPr id="5" name="直接连接符 4"/>
          <p:cNvCxnSpPr/>
          <p:nvPr/>
        </p:nvCxnSpPr>
        <p:spPr>
          <a:xfrm flipV="1">
            <a:off x="1763688" y="171171"/>
            <a:ext cx="7272808" cy="14046"/>
          </a:xfrm>
          <a:prstGeom prst="line">
            <a:avLst/>
          </a:prstGeom>
          <a:ln w="9525">
            <a:solidFill>
              <a:schemeClr val="accent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467544" y="483517"/>
            <a:ext cx="8208912" cy="2308324"/>
          </a:xfrm>
          <a:prstGeom prst="rect">
            <a:avLst/>
          </a:prstGeom>
          <a:noFill/>
        </p:spPr>
        <p:txBody>
          <a:bodyPr wrap="square" rtlCol="0">
            <a:spAutoFit/>
          </a:bodyPr>
          <a:lstStyle/>
          <a:p>
            <a:pPr>
              <a:lnSpc>
                <a:spcPct val="150000"/>
              </a:lnSpc>
            </a:pPr>
            <a:r>
              <a:rPr lang="zh-CN" altLang="en-US" sz="2400" b="1"/>
              <a:t>二、进阶五式</a:t>
            </a:r>
          </a:p>
          <a:p>
            <a:pPr>
              <a:lnSpc>
                <a:spcPct val="150000"/>
              </a:lnSpc>
            </a:pPr>
            <a:r>
              <a:rPr lang="en-US" altLang="zh-CN" sz="2400" b="1">
                <a:solidFill>
                  <a:srgbClr val="FF0000"/>
                </a:solidFill>
              </a:rPr>
              <a:t>5.</a:t>
            </a:r>
            <a:r>
              <a:rPr lang="zh-CN" altLang="en-US" sz="2400" b="1">
                <a:solidFill>
                  <a:srgbClr val="FF0000"/>
                </a:solidFill>
              </a:rPr>
              <a:t>价值对标式：若以</a:t>
            </a:r>
            <a:r>
              <a:rPr lang="en-US" altLang="zh-CN" sz="2400" b="1">
                <a:solidFill>
                  <a:srgbClr val="FF0000"/>
                </a:solidFill>
              </a:rPr>
              <a:t>V</a:t>
            </a:r>
            <a:r>
              <a:rPr lang="zh-CN" altLang="en-US" sz="2400" b="1">
                <a:solidFill>
                  <a:srgbClr val="FF0000"/>
                </a:solidFill>
              </a:rPr>
              <a:t>（更高价值）为衡量，</a:t>
            </a:r>
            <a:r>
              <a:rPr lang="en-US" altLang="zh-CN" sz="2400" b="1">
                <a:solidFill>
                  <a:srgbClr val="FF0000"/>
                </a:solidFill>
              </a:rPr>
              <a:t>X</a:t>
            </a:r>
            <a:r>
              <a:rPr lang="zh-CN" altLang="en-US" sz="2400" b="1">
                <a:solidFill>
                  <a:srgbClr val="FF0000"/>
                </a:solidFill>
              </a:rPr>
              <a:t>做法更可取</a:t>
            </a:r>
            <a:r>
              <a:rPr lang="en-US" altLang="zh-CN" sz="2400" b="1">
                <a:solidFill>
                  <a:srgbClr val="FF0000"/>
                </a:solidFill>
              </a:rPr>
              <a:t>/</a:t>
            </a:r>
            <a:r>
              <a:rPr lang="zh-CN" altLang="en-US" sz="2400" b="1">
                <a:solidFill>
                  <a:srgbClr val="FF0000"/>
                </a:solidFill>
              </a:rPr>
              <a:t>不可取。</a:t>
            </a:r>
          </a:p>
          <a:p>
            <a:pPr>
              <a:lnSpc>
                <a:spcPct val="150000"/>
              </a:lnSpc>
            </a:pPr>
            <a:r>
              <a:rPr lang="zh-CN" altLang="en-US" sz="2400" b="1">
                <a:solidFill>
                  <a:schemeClr val="tx2">
                    <a:lumMod val="60000"/>
                    <a:lumOff val="40000"/>
                  </a:schemeClr>
                </a:solidFill>
              </a:rPr>
              <a:t>例：若以“公平”为底线，唯分数论的资源分配不可取。</a:t>
            </a:r>
            <a:endParaRPr lang="zh-CN" altLang="en-US" sz="2000" b="1">
              <a:solidFill>
                <a:schemeClr val="tx2">
                  <a:lumMod val="60000"/>
                  <a:lumOff val="40000"/>
                </a:schemeClr>
              </a:solidFill>
            </a:endParaRPr>
          </a:p>
        </p:txBody>
      </p:sp>
      <p:sp>
        <p:nvSpPr>
          <p:cNvPr id="7" name="TextBox 6"/>
          <p:cNvSpPr txBox="1"/>
          <p:nvPr/>
        </p:nvSpPr>
        <p:spPr>
          <a:xfrm>
            <a:off x="143001" y="-14838"/>
            <a:ext cx="1210588" cy="400110"/>
          </a:xfrm>
          <a:prstGeom prst="rect">
            <a:avLst/>
          </a:prstGeom>
          <a:noFill/>
        </p:spPr>
        <p:txBody>
          <a:bodyPr wrap="none" rtlCol="0">
            <a:spAutoFit/>
          </a:bodyPr>
          <a:lstStyle/>
          <a:p>
            <a:r>
              <a:rPr lang="zh-CN" altLang="en-US" sz="2000">
                <a:solidFill>
                  <a:schemeClr val="accent1">
                    <a:lumMod val="50000"/>
                  </a:schemeClr>
                </a:solidFill>
                <a:latin typeface="Arial" panose="020B0604020202020204" pitchFamily="34" charset="0"/>
                <a:ea typeface="三极春联字体简" pitchFamily="2" charset="-122"/>
                <a:sym typeface="Arial" panose="020B0604020202020204" pitchFamily="34" charset="0"/>
              </a:rPr>
              <a:t>套用公式</a:t>
            </a:r>
          </a:p>
        </p:txBody>
      </p:sp>
    </p:spTree>
    <p:custDataLst>
      <p:tags r:id="rId1"/>
    </p:custDataLst>
    <p:extLst>
      <p:ext uri="{BB962C8B-B14F-4D97-AF65-F5344CB8AC3E}">
        <p14:creationId xmlns:p14="http://schemas.microsoft.com/office/powerpoint/2010/main" val="382936431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7" presetClass="entr" presetSubtype="0" dur="1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dur="100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7" presetClass="entr" presetSubtype="0" dur="100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nodeType="clickPar">
                      <p:stCondLst>
                        <p:cond delay="indefinite"/>
                        <p:cond evt="onBegin" delay="0">
                          <p:tn val="19"/>
                        </p:cond>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24" fill="hold" nodeType="clickPar">
                      <p:stCondLst>
                        <p:cond delay="indefinite"/>
                        <p:cond evt="onBegin" delay="0">
                          <p:tn val="23"/>
                        </p:cond>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28" fill="hold" nodeType="clickPar">
                      <p:stCondLst>
                        <p:cond delay="indefinite"/>
                        <p:cond evt="onBegin" delay="0">
                          <p:tn val="27"/>
                        </p:cond>
                      </p:stCondLst>
                      <p:childTnLst>
                        <p:par>
                          <p:cTn id="29" fill="hold">
                            <p:stCondLst>
                              <p:cond delay="0"/>
                            </p:stCondLst>
                            <p:childTnLst>
                              <p:par>
                                <p:cTn id="30" presetID="47" presetClass="entr" presetSubtype="0" dur="100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Unix 3.10 unknown"/>
  <p:tag name="AS_RELEASE_DATE" val="2023.03.31"/>
  <p:tag name="AS_TITLE" val="Aspose.Slides for Java"/>
  <p:tag name="AS_VERSION" val="23.3"/>
</p:tagLst>
</file>

<file path=ppt/tags/tag10.xml><?xml version="1.0" encoding="utf-8"?>
<p:tagLst xmlns:a="http://schemas.openxmlformats.org/drawingml/2006/main" xmlns:r="http://schemas.openxmlformats.org/officeDocument/2006/relationships" xmlns:p="http://schemas.openxmlformats.org/presentationml/2006/main">
  <p:tag name="TIMING" val="|1.1"/>
</p:tagLst>
</file>

<file path=ppt/tags/tag11.xml><?xml version="1.0" encoding="utf-8"?>
<p:tagLst xmlns:a="http://schemas.openxmlformats.org/drawingml/2006/main" xmlns:r="http://schemas.openxmlformats.org/officeDocument/2006/relationships" xmlns:p="http://schemas.openxmlformats.org/presentationml/2006/main">
  <p:tag name="TIMING" val="|0.8"/>
</p:tagLst>
</file>

<file path=ppt/tags/tag12.xml><?xml version="1.0" encoding="utf-8"?>
<p:tagLst xmlns:a="http://schemas.openxmlformats.org/drawingml/2006/main" xmlns:r="http://schemas.openxmlformats.org/officeDocument/2006/relationships" xmlns:p="http://schemas.openxmlformats.org/presentationml/2006/main">
  <p:tag name="TIMING" val="|0.5"/>
</p:tagLst>
</file>

<file path=ppt/tags/tag13.xml><?xml version="1.0" encoding="utf-8"?>
<p:tagLst xmlns:a="http://schemas.openxmlformats.org/drawingml/2006/main" xmlns:r="http://schemas.openxmlformats.org/officeDocument/2006/relationships" xmlns:p="http://schemas.openxmlformats.org/presentationml/2006/main">
  <p:tag name="TIMING" val="|0.5"/>
</p:tagLst>
</file>

<file path=ppt/tags/tag14.xml><?xml version="1.0" encoding="utf-8"?>
<p:tagLst xmlns:a="http://schemas.openxmlformats.org/drawingml/2006/main" xmlns:r="http://schemas.openxmlformats.org/officeDocument/2006/relationships" xmlns:p="http://schemas.openxmlformats.org/presentationml/2006/main">
  <p:tag name="TIMING" val="|2.9"/>
</p:tagLst>
</file>

<file path=ppt/tags/tag15.xml><?xml version="1.0" encoding="utf-8"?>
<p:tagLst xmlns:a="http://schemas.openxmlformats.org/drawingml/2006/main" xmlns:r="http://schemas.openxmlformats.org/officeDocument/2006/relationships" xmlns:p="http://schemas.openxmlformats.org/presentationml/2006/main">
  <p:tag name="TIMING" val="|0.8"/>
</p:tagLst>
</file>

<file path=ppt/tags/tag16.xml><?xml version="1.0" encoding="utf-8"?>
<p:tagLst xmlns:a="http://schemas.openxmlformats.org/drawingml/2006/main" xmlns:r="http://schemas.openxmlformats.org/officeDocument/2006/relationships" xmlns:p="http://schemas.openxmlformats.org/presentationml/2006/main">
  <p:tag name="TIMING" val="|1.3"/>
</p:tagLst>
</file>

<file path=ppt/tags/tag17.xml><?xml version="1.0" encoding="utf-8"?>
<p:tagLst xmlns:a="http://schemas.openxmlformats.org/drawingml/2006/main" xmlns:r="http://schemas.openxmlformats.org/officeDocument/2006/relationships" xmlns:p="http://schemas.openxmlformats.org/presentationml/2006/main">
  <p:tag name="TIMING" val="|1.3"/>
</p:tagLst>
</file>

<file path=ppt/tags/tag18.xml><?xml version="1.0" encoding="utf-8"?>
<p:tagLst xmlns:a="http://schemas.openxmlformats.org/drawingml/2006/main" xmlns:r="http://schemas.openxmlformats.org/officeDocument/2006/relationships" xmlns:p="http://schemas.openxmlformats.org/presentationml/2006/main">
  <p:tag name="TIMING" val="|1.3"/>
</p:tagLst>
</file>

<file path=ppt/tags/tag19.xml><?xml version="1.0" encoding="utf-8"?>
<p:tagLst xmlns:a="http://schemas.openxmlformats.org/drawingml/2006/main" xmlns:r="http://schemas.openxmlformats.org/officeDocument/2006/relationships" xmlns:p="http://schemas.openxmlformats.org/presentationml/2006/main">
  <p:tag name="TIMING" val="|1.3"/>
</p:tagLst>
</file>

<file path=ppt/tags/tag2.xml><?xml version="1.0" encoding="utf-8"?>
<p:tagLst xmlns:a="http://schemas.openxmlformats.org/drawingml/2006/main" xmlns:r="http://schemas.openxmlformats.org/officeDocument/2006/relationships" xmlns:p="http://schemas.openxmlformats.org/presentationml/2006/main">
  <p:tag name="TIMING" val="|1.3"/>
</p:tagLst>
</file>

<file path=ppt/tags/tag20.xml><?xml version="1.0" encoding="utf-8"?>
<p:tagLst xmlns:a="http://schemas.openxmlformats.org/drawingml/2006/main" xmlns:r="http://schemas.openxmlformats.org/officeDocument/2006/relationships" xmlns:p="http://schemas.openxmlformats.org/presentationml/2006/main">
  <p:tag name="TIMING" val="|1.3"/>
</p:tagLst>
</file>

<file path=ppt/tags/tag21.xml><?xml version="1.0" encoding="utf-8"?>
<p:tagLst xmlns:a="http://schemas.openxmlformats.org/drawingml/2006/main" xmlns:r="http://schemas.openxmlformats.org/officeDocument/2006/relationships" xmlns:p="http://schemas.openxmlformats.org/presentationml/2006/main">
  <p:tag name="TIMING" val="|1.3"/>
</p:tagLst>
</file>

<file path=ppt/tags/tag22.xml><?xml version="1.0" encoding="utf-8"?>
<p:tagLst xmlns:a="http://schemas.openxmlformats.org/drawingml/2006/main" xmlns:r="http://schemas.openxmlformats.org/officeDocument/2006/relationships" xmlns:p="http://schemas.openxmlformats.org/presentationml/2006/main">
  <p:tag name="TIMING" val="|1.3"/>
</p:tagLst>
</file>

<file path=ppt/tags/tag23.xml><?xml version="1.0" encoding="utf-8"?>
<p:tagLst xmlns:a="http://schemas.openxmlformats.org/drawingml/2006/main" xmlns:r="http://schemas.openxmlformats.org/officeDocument/2006/relationships" xmlns:p="http://schemas.openxmlformats.org/presentationml/2006/main">
  <p:tag name="TIMING" val="|1.3"/>
</p:tagLst>
</file>

<file path=ppt/tags/tag3.xml><?xml version="1.0" encoding="utf-8"?>
<p:tagLst xmlns:a="http://schemas.openxmlformats.org/drawingml/2006/main" xmlns:r="http://schemas.openxmlformats.org/officeDocument/2006/relationships" xmlns:p="http://schemas.openxmlformats.org/presentationml/2006/main">
  <p:tag name="TIMING" val="|0.5"/>
</p:tagLst>
</file>

<file path=ppt/tags/tag4.xml><?xml version="1.0" encoding="utf-8"?>
<p:tagLst xmlns:a="http://schemas.openxmlformats.org/drawingml/2006/main" xmlns:r="http://schemas.openxmlformats.org/officeDocument/2006/relationships" xmlns:p="http://schemas.openxmlformats.org/presentationml/2006/main">
  <p:tag name="TIMING" val="|0.7"/>
</p:tagLst>
</file>

<file path=ppt/tags/tag5.xml><?xml version="1.0" encoding="utf-8"?>
<p:tagLst xmlns:a="http://schemas.openxmlformats.org/drawingml/2006/main" xmlns:r="http://schemas.openxmlformats.org/officeDocument/2006/relationships" xmlns:p="http://schemas.openxmlformats.org/presentationml/2006/main">
  <p:tag name="TIMING" val="|1.1"/>
</p:tagLst>
</file>

<file path=ppt/tags/tag6.xml><?xml version="1.0" encoding="utf-8"?>
<p:tagLst xmlns:a="http://schemas.openxmlformats.org/drawingml/2006/main" xmlns:r="http://schemas.openxmlformats.org/officeDocument/2006/relationships" xmlns:p="http://schemas.openxmlformats.org/presentationml/2006/main">
  <p:tag name="TIMING" val="|0.5"/>
</p:tagLst>
</file>

<file path=ppt/tags/tag7.xml><?xml version="1.0" encoding="utf-8"?>
<p:tagLst xmlns:a="http://schemas.openxmlformats.org/drawingml/2006/main" xmlns:r="http://schemas.openxmlformats.org/officeDocument/2006/relationships" xmlns:p="http://schemas.openxmlformats.org/presentationml/2006/main">
  <p:tag name="TIMING" val="|1.1"/>
</p:tagLst>
</file>

<file path=ppt/tags/tag8.xml><?xml version="1.0" encoding="utf-8"?>
<p:tagLst xmlns:a="http://schemas.openxmlformats.org/drawingml/2006/main" xmlns:r="http://schemas.openxmlformats.org/officeDocument/2006/relationships" xmlns:p="http://schemas.openxmlformats.org/presentationml/2006/main">
  <p:tag name="TIMING" val="|1.1"/>
</p:tagLst>
</file>

<file path=ppt/tags/tag9.xml><?xml version="1.0" encoding="utf-8"?>
<p:tagLst xmlns:a="http://schemas.openxmlformats.org/drawingml/2006/main" xmlns:r="http://schemas.openxmlformats.org/officeDocument/2006/relationships" xmlns:p="http://schemas.openxmlformats.org/presentationml/2006/main">
  <p:tag name="TIMING" val="|1.1"/>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宋体"/>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宋体"/>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第一PPT，www.1ppt.com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宋体"/>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宋体"/>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1596</Words>
  <Application>Microsoft Office PowerPoint</Application>
  <PresentationFormat>全屏显示(16:9)</PresentationFormat>
  <Paragraphs>107</Paragraphs>
  <Slides>22</Slides>
  <Notes>22</Notes>
  <HiddenSlides>0</HiddenSlides>
  <MMClips>0</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22</vt:i4>
      </vt:variant>
    </vt:vector>
  </HeadingPairs>
  <TitlesOfParts>
    <vt:vector size="29" baseType="lpstr">
      <vt:lpstr>三极春联字体简</vt:lpstr>
      <vt:lpstr>宋体</vt:lpstr>
      <vt:lpstr>微软雅黑</vt:lpstr>
      <vt:lpstr>Arial</vt:lpstr>
      <vt:lpstr>Calibri</vt:lpstr>
      <vt:lpstr>第一PPT，www.1ppt.com</vt:lpstr>
      <vt:lpstr>第一PPT，www.1ppt.com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rbm.xkw.com</dc:creator>
  <cp:lastModifiedBy>瑞文 尹</cp:lastModifiedBy>
  <cp:revision>4</cp:revision>
  <cp:lastPrinted>2025-09-27T15:09:19Z</cp:lastPrinted>
  <dcterms:created xsi:type="dcterms:W3CDTF">2025-09-27T15:09:19Z</dcterms:created>
  <dcterms:modified xsi:type="dcterms:W3CDTF">2025-09-28T02:04:23Z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