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1" r:id="rId2"/>
    <p:sldId id="282" r:id="rId3"/>
    <p:sldId id="283" r:id="rId4"/>
    <p:sldId id="284" r:id="rId5"/>
    <p:sldId id="277" r:id="rId6"/>
    <p:sldId id="278" r:id="rId7"/>
    <p:sldId id="279" r:id="rId8"/>
    <p:sldId id="280" r:id="rId9"/>
    <p:sldId id="305" r:id="rId10"/>
    <p:sldId id="287" r:id="rId11"/>
    <p:sldId id="288" r:id="rId12"/>
    <p:sldId id="30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474" y="-67"/>
      </p:cViewPr>
      <p:guideLst>
        <p:guide orient="horz" pos="2160"/>
        <p:guide pos="29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1CE27-5060-41FC-974E-C8B7A5066A2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C1AC0-58EA-4857-94FE-DA41A21639A5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16A8D7-2F0D-4354-BD2B-6D68B8B4365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94E89-85C4-4AB2-8FF5-907AA6D3FC2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F1D5EA-B893-4FBC-9AEB-98914F01469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9542D9-C923-407D-9C04-A09453005C47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6690F-F336-4EFB-ABED-8F73A99FD45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09F4E6-8690-47D4-BDBE-80F306990B11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F4E476-F443-46DA-9965-45597B7F817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5D898-2169-4412-B4B4-EFCCB3922A9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E723D4-1347-4B3A-BB56-9F64AC15AF4F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fld id="{844380BC-DEC9-4C89-9C1A-3367D2E7B6D7}" type="slidenum">
              <a:rPr lang="zh-CN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340768"/>
            <a:ext cx="8085455" cy="34150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altLang="zh-CN" sz="3600" b="1" dirty="0">
                <a:solidFill>
                  <a:srgbClr val="FF0000"/>
                </a:solidFill>
              </a:rPr>
              <a:t>达州中学2018年秋季初三年级期中测试</a:t>
            </a:r>
          </a:p>
          <a:p>
            <a:pPr algn="l"/>
            <a:endParaRPr lang="en-US" altLang="zh-CN" sz="3600" b="1" dirty="0">
              <a:solidFill>
                <a:srgbClr val="FF0000"/>
              </a:solidFill>
            </a:endParaRPr>
          </a:p>
          <a:p>
            <a:pPr algn="l"/>
            <a:r>
              <a:rPr lang="zh-CN" altLang="en-US" sz="7200" b="1" dirty="0" smtClean="0">
                <a:solidFill>
                  <a:srgbClr val="000099"/>
                </a:solidFill>
              </a:rPr>
              <a:t>        讲解分析</a:t>
            </a:r>
            <a:endParaRPr lang="en-US" altLang="zh-CN" sz="7200" b="1" dirty="0" smtClean="0">
              <a:solidFill>
                <a:srgbClr val="000099"/>
              </a:solidFill>
            </a:endParaRPr>
          </a:p>
          <a:p>
            <a:pPr algn="l"/>
            <a:endParaRPr lang="en-US" altLang="zh-CN" sz="3600" b="1" dirty="0">
              <a:solidFill>
                <a:srgbClr val="FF0000"/>
              </a:solidFill>
            </a:endParaRPr>
          </a:p>
          <a:p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251520" y="594662"/>
            <a:ext cx="8712968" cy="4399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20．（4分）答案：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口出善言，是我们在与人交往中应该珍视的美德    第②段，善言，可以给身处困境的人自信和力量   第③段，善言，可以让困惑迷失的人找到的方向   第④段，善言，可以化解矛盾、促进事业的成功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评分说明：（2分）每空1分。</a:t>
            </a: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21．（2分）答题示例：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一位语文老师的善言（一句话）使一个孩子有自信和力量，最后走向成功。</a:t>
            </a:r>
            <a:endParaRPr kumimoji="0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评分说明：（2分）按照“对象+事件”的形式组织语言，扣住“善言”即可得 2分。只写“善言，可以给身处困境的人自信和力量”不给分。</a:t>
            </a:r>
            <a:endParaRPr kumimoji="0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389320"/>
            <a:ext cx="9144000" cy="49542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22．（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分）答题示例：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比喻论证。生动形象地论证了“善言，可以让困惑迷失的人找到前进的方向”的道理。  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评分说明：（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分）论证方法1分，作用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分。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23．（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分）答题示例：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一次考试，我的成绩不理想，心情低落，老师告诉我，一次失败不代表什么，信心才是最重要的，要相信自己的实力。老师的话让我重拾信心，在以后的考试中我一次比一次考得好，所以说，一句温馨的话语足以使严冬变得温暖，相反，口出恶言则会伤人伤己。</a:t>
            </a:r>
            <a:endParaRPr kumimoji="0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评分说明：（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分）言之成理即可得分。</a:t>
            </a:r>
            <a:endParaRPr kumimoji="0" sz="32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0" y="981333"/>
            <a:ext cx="9144000" cy="4523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24.（1）（3分）主题：</a:t>
            </a:r>
            <a:r>
              <a:rPr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彰显智慧  展示国力</a:t>
            </a:r>
            <a:r>
              <a:rPr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栏目二：</a:t>
            </a:r>
            <a:r>
              <a:rPr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港珠澳大桥的建设</a:t>
            </a:r>
            <a:endParaRPr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栏目三：</a:t>
            </a:r>
            <a:r>
              <a:rPr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港珠澳大桥的作用</a:t>
            </a:r>
            <a:r>
              <a:rPr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</a:p>
          <a:p>
            <a:r>
              <a:rPr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（2）（3分）答案示例：</a:t>
            </a:r>
            <a:r>
              <a:rPr altLang="zh-CN" sz="3200" b="1" dirty="0">
                <a:solidFill>
                  <a:srgbClr val="0000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总设计师，您好,我是xx学校的学生代表xx,（1分）港珠澳大桥通车在即，您是港珠澳大桥的总设计师,我们由衷地敬佩,我们学校要在7月1日下午3点举办“科技兴国”的专题活动（1分），希望能请您为我们全校师生讲一讲“超级工程”背后的故事,可以吗?（1分）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340" y="286619"/>
            <a:ext cx="9036496" cy="55079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1. 【答案】</a:t>
            </a:r>
            <a:r>
              <a:rPr kumimoji="0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【解析】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A 栈桥[jiàn]为[zhàn]，鹜—骛。B坟墓[mò]为[mù]，瞭—缭。C鲜妍[xuān]为[xiān]，雀—鹊。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2. 【答案】</a:t>
            </a:r>
            <a:r>
              <a:rPr kumimoji="0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【解析】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强聒不舍:形容别人不愿意听，还絮絮叨叨说个没完。贬义，不和语境。</a:t>
            </a:r>
            <a:endParaRPr kumimoji="0" sz="3200" b="1" i="0" u="none" strike="noStrike" cap="none" normalizeH="0" baseline="0" smtClean="0">
              <a:ln>
                <a:noFill/>
              </a:ln>
              <a:effectLst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3. 【答案】</a:t>
            </a:r>
            <a:r>
              <a:rPr kumimoji="0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B </a:t>
            </a: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【解析】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A成分残缺，“培养他们自立自强的精神。”；C搭配不当，“加强…水平”不搭配，应为“加强…检查，提高…水平”；D不合逻辑，应去掉“不”。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4.  【答案】</a:t>
            </a:r>
            <a:r>
              <a:rPr kumimoji="0" sz="3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3200" b="1" i="0" u="none" strike="noStrike" cap="none" normalizeH="0" baseline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【解析】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B醉打蒋门神的是武松，而不是鲁智深。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70947" y="224393"/>
            <a:ext cx="8208912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5. 【答案】 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【解析】 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B项的表述不准确，从第一段中“这些作品大多留有知识精英的印痕”可知，经典并不一定能够体现知识精英的“思想痕迹”。</a:t>
            </a:r>
            <a:endParaRPr kumimoji="0" sz="2800" b="1" i="0" u="none" strike="noStrike" cap="none" normalizeH="0" baseline="0" dirty="0" smtClean="0">
              <a:ln>
                <a:noFill/>
              </a:ln>
              <a:effectLst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6. 【答案】 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【解析】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D项有误，从“思想与艺术终究是硬道理”可知，“经典化”的结果并不完全取决于人心的淘汰和遗忘。</a:t>
            </a:r>
          </a:p>
          <a:p>
            <a:pPr marL="0" marR="0" lvl="0" algn="l" defTabSz="914400" rtl="0" eaLnBrk="1" fontAlgn="base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7. 【答案】 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【解析】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D项有误 ,从“地摊上那些花哨的畅销读物能不能成为经典?那么多抓人眼球的文字，明明挠到了很多人的摔痒肉,不胫而走，呼风唤雨,为什么就很难碰上经典化的好运气”可以看出,作者并不认为畅销读物能够被建构”,因为建构是有条件的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9341" y="612438"/>
            <a:ext cx="8424936" cy="3169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Aft>
                <a:spcPts val="0"/>
              </a:spcAft>
            </a:pPr>
            <a:r>
              <a:rPr altLang="zh-CN" sz="3200" b="1" kern="100" dirty="0">
                <a:cs typeface="Times New Roman" panose="02020603050405020304"/>
              </a:rPr>
              <a:t>8. 【答案】</a:t>
            </a:r>
            <a:r>
              <a:rPr altLang="zh-CN" sz="3200" b="1" kern="100" dirty="0">
                <a:solidFill>
                  <a:srgbClr val="FF0000"/>
                </a:solidFill>
                <a:cs typeface="Times New Roman" panose="02020603050405020304"/>
              </a:rPr>
              <a:t>D</a:t>
            </a:r>
            <a:r>
              <a:rPr altLang="zh-CN" sz="3200" b="1" kern="100" dirty="0">
                <a:cs typeface="Times New Roman" panose="02020603050405020304"/>
              </a:rPr>
              <a:t>   【解析】</a:t>
            </a:r>
            <a:r>
              <a:rPr altLang="zh-CN" sz="3200" b="1" kern="100" dirty="0">
                <a:solidFill>
                  <a:srgbClr val="000099"/>
                </a:solidFill>
                <a:cs typeface="Times New Roman" panose="02020603050405020304"/>
              </a:rPr>
              <a:t>D景：日光</a:t>
            </a:r>
          </a:p>
          <a:p>
            <a:pPr>
              <a:lnSpc>
                <a:spcPts val="3000"/>
              </a:lnSpc>
              <a:spcAft>
                <a:spcPts val="0"/>
              </a:spcAft>
            </a:pPr>
            <a:endParaRPr altLang="zh-CN" sz="3200" b="1" kern="100" dirty="0">
              <a:cs typeface="Times New Roman" panose="02020603050405020304"/>
            </a:endParaRPr>
          </a:p>
          <a:p>
            <a:pPr>
              <a:lnSpc>
                <a:spcPts val="3000"/>
              </a:lnSpc>
              <a:spcAft>
                <a:spcPts val="0"/>
              </a:spcAft>
            </a:pPr>
            <a:r>
              <a:rPr altLang="zh-CN" sz="3200" b="1" kern="100" dirty="0">
                <a:cs typeface="Times New Roman" panose="02020603050405020304"/>
              </a:rPr>
              <a:t>9. 【答案】</a:t>
            </a:r>
            <a:r>
              <a:rPr altLang="zh-CN" sz="3200" b="1" kern="100" dirty="0">
                <a:solidFill>
                  <a:srgbClr val="FF0000"/>
                </a:solidFill>
                <a:cs typeface="Times New Roman" panose="02020603050405020304"/>
              </a:rPr>
              <a:t>B</a:t>
            </a:r>
            <a:r>
              <a:rPr altLang="zh-CN" sz="3200" b="1" kern="100" dirty="0">
                <a:cs typeface="Times New Roman" panose="02020603050405020304"/>
              </a:rPr>
              <a:t>   【解析】</a:t>
            </a:r>
            <a:r>
              <a:rPr altLang="zh-CN" sz="3200" b="1" kern="100" dirty="0">
                <a:solidFill>
                  <a:srgbClr val="000099"/>
                </a:solidFill>
                <a:cs typeface="Times New Roman" panose="02020603050405020304"/>
              </a:rPr>
              <a:t>A如此/……的样子;B因为/因为;C他们的/那;D的/他们。</a:t>
            </a:r>
            <a:endParaRPr altLang="zh-CN" sz="3200" b="1" kern="100" dirty="0">
              <a:cs typeface="Times New Roman" panose="02020603050405020304"/>
            </a:endParaRPr>
          </a:p>
          <a:p>
            <a:pPr>
              <a:lnSpc>
                <a:spcPts val="3000"/>
              </a:lnSpc>
              <a:spcAft>
                <a:spcPts val="0"/>
              </a:spcAft>
            </a:pPr>
            <a:endParaRPr altLang="zh-CN" sz="3200" b="1" kern="100" dirty="0">
              <a:cs typeface="Times New Roman" panose="02020603050405020304"/>
            </a:endParaRPr>
          </a:p>
          <a:p>
            <a:pPr>
              <a:lnSpc>
                <a:spcPts val="3000"/>
              </a:lnSpc>
              <a:spcAft>
                <a:spcPts val="0"/>
              </a:spcAft>
            </a:pPr>
            <a:r>
              <a:rPr altLang="zh-CN" sz="3200" b="1" kern="100" dirty="0">
                <a:cs typeface="Times New Roman" panose="02020603050405020304"/>
              </a:rPr>
              <a:t>10.【答案】</a:t>
            </a:r>
            <a:r>
              <a:rPr altLang="zh-CN" sz="3200" b="1" kern="100" dirty="0">
                <a:solidFill>
                  <a:srgbClr val="FF0000"/>
                </a:solidFill>
                <a:cs typeface="Times New Roman" panose="02020603050405020304"/>
              </a:rPr>
              <a:t>A</a:t>
            </a:r>
            <a:r>
              <a:rPr altLang="zh-CN" sz="3200" b="1" kern="100" dirty="0">
                <a:cs typeface="Times New Roman" panose="02020603050405020304"/>
              </a:rPr>
              <a:t>   【解析】</a:t>
            </a:r>
            <a:r>
              <a:rPr altLang="zh-CN" sz="3200" b="1" kern="100" dirty="0">
                <a:solidFill>
                  <a:srgbClr val="000099"/>
                </a:solidFill>
                <a:cs typeface="Times New Roman" panose="02020603050405020304"/>
              </a:rPr>
              <a:t>甲文中的“古仁人”有“不以物 喜，不以己悲”的阔达胸襟和“先天下之忧 而忧，后天下之乐而乐”的政治抱负。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290717"/>
            <a:ext cx="9144000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11.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（1）我曾经探求过古时品德高尚的人的思想感情，或许不同于(以上)两种心情。</a:t>
            </a:r>
            <a:endParaRPr kumimoji="0" sz="2800" b="1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(考查点：“求、心、或、为”四词的含义。2分)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（2）给他丰厚的救济金（把丰厚的救济金提供给他），让他完成丧葬之事。</a:t>
            </a:r>
            <a:endParaRPr kumimoji="0" sz="2800" b="1" i="0" u="none" strike="noStrike" cap="none" normalizeH="0" baseline="0" dirty="0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 考查点：“给”、“使”及其后省略的“之”、“毕”。意近即可，2分)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2800" b="1" i="0" u="none" strike="noStrike" cap="none" normalizeH="0" baseline="0" dirty="0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12．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①范仲淹写本文时贬官在外，本可“独善其身”，落得清闲，（1分）   ②却能“先忧后乐”，吃苦在前，享乐在后。（1分）  ③我们的政府官员若能都像范公这样，关心民众疾苦，想群众之所想，急群众之所急，这就是我们心中的好官。</a:t>
            </a:r>
            <a:r>
              <a:rPr kumimoji="0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（意近即可，1分）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64469"/>
            <a:ext cx="9144000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13.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（1）运用比喻的修辞手法。用“风飘絮”来比喻南宋王朝破碎的山河（无可挽回的败局），用“雨打萍”来比喻自己浮沉不定的身世，表达了对国势危亡的担忧和对自己坎坷命运的悲叹。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（2分。修辞1分，赏析1分）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（2）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这一句采用直抒胸臆的方式，表明了诗人以死明志的决心，充分体现了作者的民族气节。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（2分。抒情方法1分，内容分析1分）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14.（</a:t>
            </a: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1）忽复乘舟梦日边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  （2）怀旧空吟闻笛赋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  （3）露从今夜白，月是故乡明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sz="32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ea typeface="黑体" panose="02010609060101010101" pitchFamily="49" charset="-122"/>
                <a:cs typeface="Times New Roman" panose="02020603050405020304" pitchFamily="18" charset="0"/>
              </a:rPr>
              <a:t>              但愿人长久，千里共婵娟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07504" y="81499"/>
            <a:ext cx="8856984" cy="51398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黑体"/>
                <a:cs typeface="宋体"/>
              </a:rPr>
              <a:t>15.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（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2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分）婆媳争吵，妥协寄居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  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捐建学校，拾荒依旧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  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 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（各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1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分，句式不同不给分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）</a:t>
            </a:r>
            <a:endParaRPr lang="en-US" altLang="zh-CN" sz="2800" b="1" kern="100" dirty="0" smtClean="0">
              <a:solidFill>
                <a:srgbClr val="0000FF"/>
              </a:solidFill>
              <a:latin typeface="Calibri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2800" b="1" kern="100" dirty="0" smtClean="0">
              <a:solidFill>
                <a:srgbClr val="FF0000"/>
              </a:solidFill>
              <a:latin typeface="黑体"/>
              <a:cs typeface="宋体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黑体"/>
                <a:cs typeface="宋体"/>
              </a:rPr>
              <a:t>16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黑体"/>
                <a:cs typeface="宋体"/>
              </a:rPr>
              <a:t>.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（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3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分）内容要点：无权占为已有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(1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)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，批评儿子儿媳（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分），回报社会或修建教学楼（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）。</a:t>
            </a:r>
            <a:endParaRPr lang="en-US" altLang="zh-CN" sz="2800" b="1" kern="100" dirty="0" smtClean="0">
              <a:solidFill>
                <a:srgbClr val="FF0000"/>
              </a:solidFill>
              <a:latin typeface="Calibri"/>
              <a:ea typeface="黑体"/>
              <a:cs typeface="宋体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示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例：这笔钱并不属于我们，我不能拿来绐你们买房子；先前收养孩子时你们争吵阻挠，现在凭什么来要这笔钱；这笔钱我要用它来回报社会。</a:t>
            </a:r>
            <a:endParaRPr lang="zh-CN" altLang="zh-CN" sz="2800" kern="100" dirty="0" smtClean="0">
              <a:solidFill>
                <a:srgbClr val="000099"/>
              </a:solidFill>
              <a:latin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endParaRPr lang="zh-CN" altLang="zh-CN" sz="2000" kern="100" dirty="0">
              <a:latin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260234"/>
            <a:ext cx="9144000" cy="496896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黑体"/>
                <a:cs typeface="宋体"/>
              </a:rPr>
              <a:t>17.(3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)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示例一：动作描写（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分）。通过对拿钱的系列动作的描绘（答成“运用动词咬、撕、揭”也可）（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分），准确生动地写出了王婆婆救弃婴的决心，对这笔钱的不舍，王婆婆的善良仁爱（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分，答到两点即可）。</a:t>
            </a:r>
            <a:endParaRPr lang="zh-CN" altLang="zh-CN" sz="2000" kern="100" dirty="0" smtClean="0">
              <a:latin typeface="Calibri"/>
              <a:cs typeface="Times New Roman"/>
            </a:endParaRPr>
          </a:p>
          <a:p>
            <a:pPr algn="just"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示例二：细节描写（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分）。对存钱位置的描述（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分），表现了王婆婆这笔钱来之不易和对钱的珍视（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分）。（也可答“动作细节”，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分；“咬牙”“颤抖”，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分；表现王婆婆的决心和不舍，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分）。</a:t>
            </a:r>
            <a:endParaRPr lang="zh-CN" altLang="zh-CN" sz="2000" kern="100" dirty="0" smtClean="0">
              <a:solidFill>
                <a:srgbClr val="000099"/>
              </a:solidFill>
              <a:latin typeface="Calibri"/>
              <a:cs typeface="Times New Roman"/>
            </a:endParaRPr>
          </a:p>
          <a:p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示例三：比喻（</a:t>
            </a:r>
            <a:r>
              <a:rPr lang="en-US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分）。将揭开包裹钱的小袋子的过程比做“一层层剥开自己的心”（</a:t>
            </a:r>
            <a:r>
              <a:rPr lang="en-US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分），表现了王婆婆对这笔钱的不舍（</a:t>
            </a:r>
            <a:r>
              <a:rPr lang="en-US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分）。 </a:t>
            </a:r>
            <a:endParaRPr kumimoji="0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7016" y="260648"/>
            <a:ext cx="8856984" cy="4401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99"/>
                </a:solidFill>
                <a:latin typeface="黑体"/>
                <a:cs typeface="宋体"/>
              </a:rPr>
              <a:t>18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（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3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分）②③段详细描绘弃婴的状况和王婆婴捡拾齐婴的过程（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分），更能够充分展示弃婴的可怜和王婆婆的善心（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分），⑬段中，学校的修建过程对王婆婆形象的塑造和对全文主旨的表达作用不大，故一笔带过（</a:t>
            </a:r>
            <a:r>
              <a:rPr lang="en-US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1</a:t>
            </a:r>
            <a:r>
              <a:rPr lang="zh-CN" altLang="zh-CN" sz="2800" b="1" kern="100" dirty="0" smtClean="0">
                <a:solidFill>
                  <a:srgbClr val="000099"/>
                </a:solidFill>
                <a:latin typeface="Calibri"/>
                <a:ea typeface="黑体"/>
                <a:cs typeface="宋体"/>
              </a:rPr>
              <a:t>分）。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Calibri"/>
                <a:ea typeface="黑体"/>
                <a:cs typeface="宋体"/>
              </a:rPr>
              <a:t> </a:t>
            </a:r>
            <a:r>
              <a:rPr lang="zh-CN" altLang="zh-CN" sz="2800" kern="100" dirty="0" smtClean="0">
                <a:latin typeface="Calibri"/>
                <a:cs typeface="Times New Roman"/>
              </a:rPr>
              <a:t>                               </a:t>
            </a:r>
            <a:endParaRPr lang="zh-CN" altLang="zh-CN" sz="2000" kern="100" dirty="0" smtClean="0">
              <a:latin typeface="Calibri"/>
              <a:cs typeface="Times New Roman"/>
            </a:endParaRPr>
          </a:p>
          <a:p>
            <a:endParaRPr lang="en-US" altLang="zh-CN" sz="2800" b="1" kern="100" dirty="0" smtClean="0">
              <a:solidFill>
                <a:srgbClr val="FF0000"/>
              </a:solidFill>
              <a:latin typeface="黑体"/>
              <a:cs typeface="宋体"/>
            </a:endParaRPr>
          </a:p>
          <a:p>
            <a:r>
              <a:rPr lang="en-US" altLang="zh-CN" sz="2800" b="1" kern="100" dirty="0" smtClean="0">
                <a:solidFill>
                  <a:srgbClr val="FF0000"/>
                </a:solidFill>
                <a:latin typeface="黑体"/>
                <a:cs typeface="宋体"/>
              </a:rPr>
              <a:t>19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黑体"/>
                <a:cs typeface="宋体"/>
              </a:rPr>
              <a:t>.</a:t>
            </a:r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（</a:t>
            </a:r>
            <a:r>
              <a:rPr lang="en-US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4</a:t>
            </a:r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分）①王婆婆儿子儿媳拒绝收养弃婴，丢弃了善良；②王婆婆儿子儿媳想要用爱心款来买房，丢弃了淳朴</a:t>
            </a:r>
            <a:r>
              <a:rPr lang="en-US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(</a:t>
            </a:r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或：“正确的金钱观”、“纯真”</a:t>
            </a:r>
            <a:r>
              <a:rPr lang="en-US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)</a:t>
            </a:r>
            <a:r>
              <a:rPr lang="zh-CN" altLang="zh-CN" sz="2800" b="1" kern="100" dirty="0" smtClean="0">
                <a:solidFill>
                  <a:srgbClr val="FF0000"/>
                </a:solidFill>
                <a:ea typeface="黑体"/>
                <a:cs typeface="宋体"/>
              </a:rPr>
              <a:t>；③婴儿的父母抛弃孩子，丢弃了责任。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（每点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2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分，答到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2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点即得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4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Calibri"/>
                <a:cs typeface="Times New Roman"/>
              </a:rPr>
              <a:t>分）</a:t>
            </a:r>
            <a:endParaRPr sz="2800" b="1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1150</Words>
  <Application>Microsoft Office PowerPoint</Application>
  <PresentationFormat>全屏显示(4:3)</PresentationFormat>
  <Paragraphs>45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Windows 用户</dc:creator>
  <cp:lastModifiedBy>xbany</cp:lastModifiedBy>
  <cp:revision>10</cp:revision>
  <dcterms:created xsi:type="dcterms:W3CDTF">2018-05-16T08:17:00Z</dcterms:created>
  <dcterms:modified xsi:type="dcterms:W3CDTF">2018-11-06T06:56:59Z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