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2"/>
  </p:sldMasterIdLst>
  <p:notesMasterIdLst>
    <p:notesMasterId r:id="rId3"/>
  </p:notesMasterIdLst>
  <p:sldIdLst>
    <p:sldId id="307" r:id="rId4"/>
    <p:sldId id="278" r:id="rId5"/>
    <p:sldId id="279" r:id="rId6"/>
    <p:sldId id="266" r:id="rId7"/>
    <p:sldId id="260" r:id="rId8"/>
    <p:sldId id="337" r:id="rId9"/>
    <p:sldId id="406" r:id="rId10"/>
    <p:sldId id="293" r:id="rId11"/>
    <p:sldId id="259" r:id="rId12"/>
    <p:sldId id="407" r:id="rId13"/>
    <p:sldId id="290" r:id="rId14"/>
    <p:sldId id="361" r:id="rId15"/>
    <p:sldId id="420" r:id="rId16"/>
    <p:sldId id="432" r:id="rId17"/>
    <p:sldId id="433" r:id="rId18"/>
    <p:sldId id="434" r:id="rId19"/>
    <p:sldId id="435" r:id="rId20"/>
    <p:sldId id="436" r:id="rId21"/>
    <p:sldId id="439" r:id="rId22"/>
    <p:sldId id="323" r:id="rId23"/>
    <p:sldId id="324" r:id="rId24"/>
    <p:sldId id="397" r:id="rId25"/>
    <p:sldId id="280" r:id="rId26"/>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p="http://schemas.openxmlformats.org/presentationml/2006/main">
  <p:cmAuthor id="1" name="贺 凡" initials="贺" lastIdx="0" clrIdx="0">
    <p:extLst>
      <p:ext uri="{19B8F6BF-5375-455C-9EA6-DF929625EA0E}">
        <p15:presenceInfo xmlns:p15="http://schemas.microsoft.com/office/powerpoint/2012/main" userId="4aa56ec1f2548ec3" providerId="Windows Live"/>
      </p:ext>
    </p:extLst>
  </p:cmAuthor>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69" autoAdjust="0"/>
    <p:restoredTop sz="94637"/>
  </p:normalViewPr>
  <p:slideViewPr>
    <p:cSldViewPr snapToGrid="0">
      <p:cViewPr varScale="1">
        <p:scale>
          <a:sx n="93" d="100"/>
          <a:sy n="93" d="100"/>
        </p:scale>
        <p:origin x="784" y="20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tags" Target="tags/tag1.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notesMaster" Target="notesMasters/notesMaster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4DAA03B0-3645-4451-9D1E-59E2048DBF07}" type="datetimeFigureOut">
              <a:rPr lang="zh-CN" altLang="en-US" smtClean="0"/>
              <a:t>2021/4/20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2C58D2EC-BCD6-4C57-9B0E-B75E493D6586}" type="slidenum">
              <a:rPr lang="zh-CN" altLang="en-US" smtClean="0"/>
              <a:t>‹#›</a:t>
            </a:fld>
            <a:endParaRPr lang="zh-CN" altLang="en-US"/>
          </a:p>
        </p:txBody>
      </p:sp>
    </p:spTree>
    <p:extLst>
      <p:ext uri="{BB962C8B-B14F-4D97-AF65-F5344CB8AC3E}">
        <p14:creationId xmlns:p14="http://schemas.microsoft.com/office/powerpoint/2010/main" val="268402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1</a:t>
            </a:fld>
            <a:endParaRPr lang="zh-CN" altLang="en-US"/>
          </a:p>
        </p:txBody>
      </p:sp>
    </p:spTree>
    <p:extLst>
      <p:ext uri="{BB962C8B-B14F-4D97-AF65-F5344CB8AC3E}">
        <p14:creationId xmlns:p14="http://schemas.microsoft.com/office/powerpoint/2010/main" val="2824477640"/>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10</a:t>
            </a:fld>
            <a:endParaRPr lang="zh-CN" altLang="en-US"/>
          </a:p>
        </p:txBody>
      </p:sp>
    </p:spTree>
    <p:extLst>
      <p:ext uri="{BB962C8B-B14F-4D97-AF65-F5344CB8AC3E}">
        <p14:creationId xmlns:p14="http://schemas.microsoft.com/office/powerpoint/2010/main" val="2808582527"/>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11</a:t>
            </a:fld>
            <a:endParaRPr lang="zh-CN" altLang="en-US"/>
          </a:p>
        </p:txBody>
      </p:sp>
    </p:spTree>
    <p:extLst>
      <p:ext uri="{BB962C8B-B14F-4D97-AF65-F5344CB8AC3E}">
        <p14:creationId xmlns:p14="http://schemas.microsoft.com/office/powerpoint/2010/main" val="2060036926"/>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12</a:t>
            </a:fld>
            <a:endParaRPr lang="zh-CN" altLang="en-US"/>
          </a:p>
        </p:txBody>
      </p:sp>
    </p:spTree>
    <p:extLst>
      <p:ext uri="{BB962C8B-B14F-4D97-AF65-F5344CB8AC3E}">
        <p14:creationId xmlns:p14="http://schemas.microsoft.com/office/powerpoint/2010/main" val="3609074232"/>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13</a:t>
            </a:fld>
            <a:endParaRPr lang="zh-CN" altLang="en-US"/>
          </a:p>
        </p:txBody>
      </p:sp>
    </p:spTree>
    <p:extLst>
      <p:ext uri="{BB962C8B-B14F-4D97-AF65-F5344CB8AC3E}">
        <p14:creationId xmlns:p14="http://schemas.microsoft.com/office/powerpoint/2010/main" val="728879452"/>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14</a:t>
            </a:fld>
            <a:endParaRPr lang="zh-CN" altLang="en-US"/>
          </a:p>
        </p:txBody>
      </p:sp>
    </p:spTree>
    <p:extLst>
      <p:ext uri="{BB962C8B-B14F-4D97-AF65-F5344CB8AC3E}">
        <p14:creationId xmlns:p14="http://schemas.microsoft.com/office/powerpoint/2010/main" val="3414373767"/>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15</a:t>
            </a:fld>
            <a:endParaRPr lang="zh-CN" altLang="en-US"/>
          </a:p>
        </p:txBody>
      </p:sp>
    </p:spTree>
    <p:extLst>
      <p:ext uri="{BB962C8B-B14F-4D97-AF65-F5344CB8AC3E}">
        <p14:creationId xmlns:p14="http://schemas.microsoft.com/office/powerpoint/2010/main" val="1963165047"/>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16</a:t>
            </a:fld>
            <a:endParaRPr lang="zh-CN" altLang="en-US"/>
          </a:p>
        </p:txBody>
      </p:sp>
    </p:spTree>
    <p:extLst>
      <p:ext uri="{BB962C8B-B14F-4D97-AF65-F5344CB8AC3E}">
        <p14:creationId xmlns:p14="http://schemas.microsoft.com/office/powerpoint/2010/main" val="1492293812"/>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17</a:t>
            </a:fld>
            <a:endParaRPr lang="zh-CN" altLang="en-US"/>
          </a:p>
        </p:txBody>
      </p:sp>
    </p:spTree>
    <p:extLst>
      <p:ext uri="{BB962C8B-B14F-4D97-AF65-F5344CB8AC3E}">
        <p14:creationId xmlns:p14="http://schemas.microsoft.com/office/powerpoint/2010/main" val="2130008261"/>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18</a:t>
            </a:fld>
            <a:endParaRPr lang="zh-CN" altLang="en-US"/>
          </a:p>
        </p:txBody>
      </p:sp>
    </p:spTree>
    <p:extLst>
      <p:ext uri="{BB962C8B-B14F-4D97-AF65-F5344CB8AC3E}">
        <p14:creationId xmlns:p14="http://schemas.microsoft.com/office/powerpoint/2010/main" val="4257203448"/>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19</a:t>
            </a:fld>
            <a:endParaRPr lang="zh-CN" altLang="en-US"/>
          </a:p>
        </p:txBody>
      </p:sp>
    </p:spTree>
    <p:extLst>
      <p:ext uri="{BB962C8B-B14F-4D97-AF65-F5344CB8AC3E}">
        <p14:creationId xmlns:p14="http://schemas.microsoft.com/office/powerpoint/2010/main" val="615609414"/>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a:t>
            </a:fld>
            <a:endParaRPr lang="zh-CN" altLang="en-US"/>
          </a:p>
        </p:txBody>
      </p:sp>
    </p:spTree>
    <p:extLst>
      <p:ext uri="{BB962C8B-B14F-4D97-AF65-F5344CB8AC3E}">
        <p14:creationId xmlns:p14="http://schemas.microsoft.com/office/powerpoint/2010/main" val="1595581536"/>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20</a:t>
            </a:fld>
            <a:endParaRPr lang="zh-CN" altLang="en-US"/>
          </a:p>
        </p:txBody>
      </p:sp>
    </p:spTree>
    <p:extLst>
      <p:ext uri="{BB962C8B-B14F-4D97-AF65-F5344CB8AC3E}">
        <p14:creationId xmlns:p14="http://schemas.microsoft.com/office/powerpoint/2010/main" val="2278816982"/>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21</a:t>
            </a:fld>
            <a:endParaRPr lang="zh-CN" altLang="en-US"/>
          </a:p>
        </p:txBody>
      </p:sp>
    </p:spTree>
    <p:extLst>
      <p:ext uri="{BB962C8B-B14F-4D97-AF65-F5344CB8AC3E}">
        <p14:creationId xmlns:p14="http://schemas.microsoft.com/office/powerpoint/2010/main" val="2912736632"/>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22</a:t>
            </a:fld>
            <a:endParaRPr lang="zh-CN" altLang="en-US"/>
          </a:p>
        </p:txBody>
      </p:sp>
    </p:spTree>
    <p:extLst>
      <p:ext uri="{BB962C8B-B14F-4D97-AF65-F5344CB8AC3E}">
        <p14:creationId xmlns:p14="http://schemas.microsoft.com/office/powerpoint/2010/main" val="4233530344"/>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23</a:t>
            </a:fld>
            <a:endParaRPr lang="zh-CN" altLang="en-US"/>
          </a:p>
        </p:txBody>
      </p:sp>
    </p:spTree>
    <p:extLst>
      <p:ext uri="{BB962C8B-B14F-4D97-AF65-F5344CB8AC3E}">
        <p14:creationId xmlns:p14="http://schemas.microsoft.com/office/powerpoint/2010/main" val="1288634847"/>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a:t>
            </a:fld>
            <a:endParaRPr lang="zh-CN" altLang="en-US"/>
          </a:p>
        </p:txBody>
      </p:sp>
    </p:spTree>
    <p:extLst>
      <p:ext uri="{BB962C8B-B14F-4D97-AF65-F5344CB8AC3E}">
        <p14:creationId xmlns:p14="http://schemas.microsoft.com/office/powerpoint/2010/main" val="4120916099"/>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a:t>
            </a:fld>
            <a:endParaRPr lang="zh-CN" altLang="en-US"/>
          </a:p>
        </p:txBody>
      </p:sp>
    </p:spTree>
    <p:extLst>
      <p:ext uri="{BB962C8B-B14F-4D97-AF65-F5344CB8AC3E}">
        <p14:creationId xmlns:p14="http://schemas.microsoft.com/office/powerpoint/2010/main" val="130871294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a:t>
            </a:fld>
            <a:endParaRPr lang="zh-CN" altLang="en-US"/>
          </a:p>
        </p:txBody>
      </p:sp>
    </p:spTree>
    <p:extLst>
      <p:ext uri="{BB962C8B-B14F-4D97-AF65-F5344CB8AC3E}">
        <p14:creationId xmlns:p14="http://schemas.microsoft.com/office/powerpoint/2010/main" val="22428383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a:t>
            </a:fld>
            <a:endParaRPr lang="zh-CN" altLang="en-US"/>
          </a:p>
        </p:txBody>
      </p:sp>
    </p:spTree>
    <p:extLst>
      <p:ext uri="{BB962C8B-B14F-4D97-AF65-F5344CB8AC3E}">
        <p14:creationId xmlns:p14="http://schemas.microsoft.com/office/powerpoint/2010/main" val="2343649823"/>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7</a:t>
            </a:fld>
            <a:endParaRPr lang="zh-CN" altLang="en-US"/>
          </a:p>
        </p:txBody>
      </p:sp>
    </p:spTree>
    <p:extLst>
      <p:ext uri="{BB962C8B-B14F-4D97-AF65-F5344CB8AC3E}">
        <p14:creationId xmlns:p14="http://schemas.microsoft.com/office/powerpoint/2010/main" val="7474604"/>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8</a:t>
            </a:fld>
            <a:endParaRPr lang="zh-CN" altLang="en-US"/>
          </a:p>
        </p:txBody>
      </p:sp>
    </p:spTree>
    <p:extLst>
      <p:ext uri="{BB962C8B-B14F-4D97-AF65-F5344CB8AC3E}">
        <p14:creationId xmlns:p14="http://schemas.microsoft.com/office/powerpoint/2010/main" val="3145742883"/>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9</a:t>
            </a:fld>
            <a:endParaRPr lang="zh-CN" altLang="en-US"/>
          </a:p>
        </p:txBody>
      </p:sp>
    </p:spTree>
    <p:extLst>
      <p:ext uri="{BB962C8B-B14F-4D97-AF65-F5344CB8AC3E}">
        <p14:creationId xmlns:p14="http://schemas.microsoft.com/office/powerpoint/2010/main" val="2644915967"/>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7" name="矩形 6"/>
          <p:cNvSpPr/>
          <p:nvPr userDrawn="1"/>
        </p:nvSpPr>
        <p:spPr>
          <a:xfrm>
            <a:off x="181200" y="180000"/>
            <a:ext cx="11829600" cy="6498000"/>
          </a:xfrm>
          <a:prstGeom prst="rect">
            <a:avLst/>
          </a:prstGeom>
          <a:solidFill>
            <a:srgbClr val="F0EC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Tree>
    <p:extLst>
      <p:ext uri="{BB962C8B-B14F-4D97-AF65-F5344CB8AC3E}">
        <p14:creationId xmlns:p14="http://schemas.microsoft.com/office/powerpoint/2010/main" val="2619523183"/>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60517414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548302547"/>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2656788402"/>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280060046"/>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81066982"/>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EF7E283-1319-47E0-9BFE-D186D74C3DAC}" type="datetimeFigureOut">
              <a:rPr lang="zh-CN" altLang="en-US" smtClean="0"/>
              <a:t>2021/4/20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019806574"/>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EF7E283-1319-47E0-9BFE-D186D74C3DAC}" type="datetimeFigureOut">
              <a:rPr lang="zh-CN" altLang="en-US" smtClean="0"/>
              <a:t>2021/4/20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3836791397"/>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0EF7E283-1319-47E0-9BFE-D186D74C3DAC}" type="datetimeFigureOut">
              <a:rPr lang="zh-CN" altLang="en-US" smtClean="0"/>
              <a:t>2021/4/20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644154073"/>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407953162"/>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913312710"/>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fld id="{0EF7E283-1319-47E0-9BFE-D186D74C3DAC}" type="datetimeFigureOut">
              <a:rPr lang="zh-CN" altLang="en-US" smtClean="0"/>
              <a:t>2021/4/20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ED9C9DE8-6944-4658-A18C-60D57C1D2619}" type="slidenum">
              <a:rPr lang="zh-CN" altLang="en-US" smtClean="0"/>
              <a:t>‹#›</a:t>
            </a:fld>
            <a:endParaRPr lang="zh-CN" altLang="en-US"/>
          </a:p>
        </p:txBody>
      </p:sp>
      <p:pic>
        <p:nvPicPr>
          <p:cNvPr id="7" name="图片 6">
            <a:extLst>
              <a:ext uri="{FF2B5EF4-FFF2-40B4-BE49-F238E27FC236}">
                <a16:creationId xmlns:a16="http://schemas.microsoft.com/office/drawing/2014/main" id="{763AE1F0-D05C-CB4E-A60C-91F309895BC2}"/>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623550" y="84137"/>
            <a:ext cx="1460500" cy="596900"/>
          </a:xfrm>
          <a:prstGeom prst="rect">
            <a:avLst/>
          </a:prstGeom>
        </p:spPr>
      </p:pic>
    </p:spTree>
    <p:extLst>
      <p:ext uri="{BB962C8B-B14F-4D97-AF65-F5344CB8AC3E}">
        <p14:creationId xmlns:p14="http://schemas.microsoft.com/office/powerpoint/2010/main" val="616391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 Id="rId3" Type="http://schemas.openxmlformats.org/officeDocument/2006/relationships/image" Target="../media/image2.jpeg" /><Relationship Id="rId4" Type="http://schemas.openxmlformats.org/officeDocument/2006/relationships/image" Target="../media/image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Freeform 5"/>
          <p:cNvSpPr/>
          <p:nvPr/>
        </p:nvSpPr>
        <p:spPr bwMode="auto">
          <a:xfrm rot="10800000">
            <a:off x="186426" y="1737666"/>
            <a:ext cx="5143838" cy="254268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3" name="Freeform 5"/>
          <p:cNvSpPr/>
          <p:nvPr/>
        </p:nvSpPr>
        <p:spPr bwMode="auto">
          <a:xfrm>
            <a:off x="5180913" y="1466605"/>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4" name="TextBox 2088"/>
          <p:cNvSpPr txBox="1"/>
          <p:nvPr/>
        </p:nvSpPr>
        <p:spPr>
          <a:xfrm>
            <a:off x="186425" y="2747397"/>
            <a:ext cx="4854032" cy="523220"/>
          </a:xfrm>
          <a:prstGeom prst="rect">
            <a:avLst/>
          </a:prstGeom>
          <a:noFill/>
        </p:spPr>
        <p:txBody>
          <a:bodyPr wrap="square" rtlCol="0">
            <a:spAutoFit/>
          </a:bodyPr>
          <a:lstStyle/>
          <a:p>
            <a:r>
              <a:rPr lang="zh-CN" altLang="en-US"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6.1</a:t>
            </a:r>
            <a:r>
              <a:rPr lang="zh-CN" altLang="en-US"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 大堰河</a:t>
            </a:r>
            <a:r>
              <a:rPr lang="en-US" altLang="zh-CN"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我的保姆</a:t>
            </a:r>
          </a:p>
        </p:txBody>
      </p:sp>
      <p:sp>
        <p:nvSpPr>
          <p:cNvPr id="16" name="TextBox 2089"/>
          <p:cNvSpPr txBox="1"/>
          <p:nvPr/>
        </p:nvSpPr>
        <p:spPr>
          <a:xfrm>
            <a:off x="410887" y="1965089"/>
            <a:ext cx="3780202" cy="369332"/>
          </a:xfrm>
          <a:prstGeom prst="rect">
            <a:avLst/>
          </a:prstGeom>
          <a:noFill/>
        </p:spPr>
        <p:txBody>
          <a:bodyPr wrap="none" rtlCol="0">
            <a:spAutoFit/>
          </a:bodyPr>
          <a:lstStyle/>
          <a:p>
            <a:pPr marL="285750" indent="-285750">
              <a:buFont typeface="Arial" panose="020b0604020202020204" pitchFamily="34" charset="0"/>
              <a:buChar char="•"/>
            </a:pPr>
            <a:r>
              <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部编版高中语文选择性必修下册</a:t>
            </a:r>
          </a:p>
        </p:txBody>
      </p:sp>
    </p:spTree>
    <p:extLst>
      <p:ext uri="{BB962C8B-B14F-4D97-AF65-F5344CB8AC3E}">
        <p14:creationId xmlns:p14="http://schemas.microsoft.com/office/powerpoint/2010/main" val="964728098"/>
      </p:ext>
    </p:extLst>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a:extLst>
              <a:ext uri="{FF2B5EF4-FFF2-40B4-BE49-F238E27FC236}">
                <a16:creationId xmlns:a16="http://schemas.microsoft.com/office/drawing/2014/main" id="{7AEC7AC1-B9DC-4179-8633-F39E7622A5B6}"/>
              </a:ext>
            </a:extLst>
          </p:cNvPr>
          <p:cNvSpPr txBox="1"/>
          <p:nvPr/>
        </p:nvSpPr>
        <p:spPr>
          <a:xfrm>
            <a:off x="983432" y="344684"/>
            <a:ext cx="2770310"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解释词语</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a16="http://schemas.microsoft.com/office/drawing/2014/main" id="{655340BD-33D1-3848-8F0A-4CB37D80AAA5}"/>
              </a:ext>
            </a:extLst>
          </p:cNvPr>
          <p:cNvSpPr txBox="1"/>
          <p:nvPr/>
        </p:nvSpPr>
        <p:spPr>
          <a:xfrm>
            <a:off x="1348688" y="2027334"/>
            <a:ext cx="9494623" cy="2803332"/>
          </a:xfrm>
          <a:prstGeom prst="rect">
            <a:avLst/>
          </a:prstGeom>
          <a:noFill/>
        </p:spPr>
        <p:txBody>
          <a:bodyPr wrap="square" rtlCol="0">
            <a:spAutoFit/>
          </a:bodyPr>
          <a:lstStyle/>
          <a:p>
            <a:pPr>
              <a:lnSpc>
                <a:spcPct val="150000"/>
              </a:lnSpc>
            </a:pPr>
            <a:r>
              <a:rPr lang="zh-CN" altLang="en-US" sz="2400">
                <a:solidFill>
                  <a:srgbClr val="4C4C4C"/>
                </a:solidFill>
                <a:ea typeface="印品黑体" panose="00000500000000000000" pitchFamily="2" charset="-122"/>
              </a:rPr>
              <a:t>①瓦菲：</a:t>
            </a:r>
            <a:r>
              <a:rPr lang="zh-CN" altLang="en-US" sz="2400" b="1">
                <a:solidFill>
                  <a:srgbClr val="FF0000"/>
                </a:solidFill>
                <a:ea typeface="印品黑体" panose="00000500000000000000" pitchFamily="2" charset="-122"/>
              </a:rPr>
              <a:t>诗中指生长在瓦缝中的野草。</a:t>
            </a:r>
          </a:p>
          <a:p>
            <a:pPr>
              <a:lnSpc>
                <a:spcPct val="150000"/>
              </a:lnSpc>
            </a:pPr>
            <a:r>
              <a:rPr lang="zh-CN" altLang="en-US" sz="2400">
                <a:solidFill>
                  <a:srgbClr val="4C4C4C"/>
                </a:solidFill>
                <a:ea typeface="印品黑体" panose="00000500000000000000" pitchFamily="2" charset="-122"/>
              </a:rPr>
              <a:t>②典押：</a:t>
            </a:r>
            <a:r>
              <a:rPr lang="zh-CN" altLang="en-US" sz="2400" b="1">
                <a:solidFill>
                  <a:srgbClr val="FF0000"/>
                </a:solidFill>
                <a:ea typeface="印品黑体" panose="00000500000000000000" pitchFamily="2" charset="-122"/>
              </a:rPr>
              <a:t>在旧社会里，一方把土地、房屋等押给另一方使用，换取一笔钱，不付利息，议定期限，到期还款，收回原物。</a:t>
            </a:r>
          </a:p>
          <a:p>
            <a:pPr>
              <a:lnSpc>
                <a:spcPct val="150000"/>
              </a:lnSpc>
            </a:pPr>
            <a:r>
              <a:rPr lang="zh-CN" altLang="en-US" sz="2400">
                <a:solidFill>
                  <a:srgbClr val="4C4C4C"/>
                </a:solidFill>
                <a:ea typeface="印品黑体" panose="00000500000000000000" pitchFamily="2" charset="-122"/>
              </a:rPr>
              <a:t>③忸怩：</a:t>
            </a:r>
            <a:r>
              <a:rPr lang="zh-CN" altLang="en-US" sz="2400" b="1">
                <a:solidFill>
                  <a:srgbClr val="FF0000"/>
                </a:solidFill>
                <a:ea typeface="印品黑体" panose="00000500000000000000" pitchFamily="2" charset="-122"/>
              </a:rPr>
              <a:t>形容不好意思或不大方的样子。</a:t>
            </a:r>
          </a:p>
          <a:p>
            <a:pPr>
              <a:lnSpc>
                <a:spcPct val="150000"/>
              </a:lnSpc>
            </a:pPr>
            <a:r>
              <a:rPr lang="zh-CN" altLang="en-US" sz="2400">
                <a:solidFill>
                  <a:srgbClr val="4C4C4C"/>
                </a:solidFill>
                <a:ea typeface="印品黑体" panose="00000500000000000000" pitchFamily="2" charset="-122"/>
              </a:rPr>
              <a:t>④火钵：</a:t>
            </a:r>
            <a:r>
              <a:rPr lang="zh-CN" altLang="en-US" sz="2400" b="1">
                <a:solidFill>
                  <a:srgbClr val="FF0000"/>
                </a:solidFill>
                <a:ea typeface="印品黑体" panose="00000500000000000000" pitchFamily="2" charset="-122"/>
              </a:rPr>
              <a:t>用来盛火取暖的瓦盆。钵，陶制的器具，形状像盆而小。</a:t>
            </a:r>
          </a:p>
        </p:txBody>
      </p:sp>
    </p:spTree>
    <p:extLst>
      <p:ext uri="{BB962C8B-B14F-4D97-AF65-F5344CB8AC3E}">
        <p14:creationId xmlns:p14="http://schemas.microsoft.com/office/powerpoint/2010/main" val="2982563455"/>
      </p:ext>
    </p:extLst>
  </p:cSld>
  <p:clrMapOvr>
    <a:masterClrMapping/>
  </p:clrMapOvr>
  <p:transition spd="med" advClick="0">
    <p:pull/>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品读研析</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3891639133"/>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1739579"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zh-CN" altLang="en-US">
                <a:solidFill>
                  <a:srgbClr val="4C4C4C"/>
                </a:solidFill>
                <a:ea typeface="印品黑体" panose="00000500000000000000" pitchFamily="2" charset="-122"/>
              </a:rPr>
              <a:t>概览全文</a:t>
            </a:r>
          </a:p>
        </p:txBody>
      </p:sp>
      <p:cxnSp>
        <p:nvCxnSpPr>
          <p:cNvPr id="15" name="直接连接符 14"/>
          <p:cNvCxnSpPr>
            <a:endCxn id="16" idx="11"/>
          </p:cNvCxnSpPr>
          <p:nvPr/>
        </p:nvCxnSpPr>
        <p:spPr>
          <a:xfrm flipV="1">
            <a:off x="573079" y="806736"/>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72040" y="379222"/>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54105" y="379222"/>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id="{27511CF8-C2B6-432A-A74F-CB7360FEF8D4}"/>
              </a:ext>
            </a:extLst>
          </p:cNvPr>
          <p:cNvSpPr/>
          <p:nvPr/>
        </p:nvSpPr>
        <p:spPr>
          <a:xfrm>
            <a:off x="654105" y="806736"/>
            <a:ext cx="11291728" cy="4974569"/>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梳理诗歌脉络层次，把握诗歌线索</a:t>
            </a:r>
          </a:p>
          <a:p>
            <a:pPr>
              <a:lnSpc>
                <a:spcPct val="150000"/>
              </a:lnSpc>
            </a:pPr>
            <a:r>
              <a:rPr lang="zh-CN" altLang="en-US" sz="2200">
                <a:solidFill>
                  <a:schemeClr val="tx1"/>
                </a:solidFill>
                <a:latin typeface="微软雅黑" panose="020b0503020204020204" pitchFamily="34" charset="-122"/>
                <a:ea typeface="微软雅黑" panose="020b0503020204020204" pitchFamily="34" charset="-122"/>
              </a:rPr>
              <a:t>明确   诗歌以情感抒发为线索，先引起回忆，写“我”与大堰河的关系，然后叙述大堰河苦难的一生，最后直接抒情，表达对大堰河的赞美。</a:t>
            </a:r>
          </a:p>
          <a:p>
            <a:pPr>
              <a:lnSpc>
                <a:spcPct val="150000"/>
              </a:lnSpc>
            </a:pPr>
            <a:r>
              <a:rPr lang="zh-CN" altLang="en-US" sz="2200">
                <a:solidFill>
                  <a:schemeClr val="tx1"/>
                </a:solidFill>
                <a:latin typeface="微软雅黑" panose="020b0503020204020204" pitchFamily="34" charset="-122"/>
                <a:ea typeface="微软雅黑" panose="020b0503020204020204" pitchFamily="34" charset="-122"/>
              </a:rPr>
              <a:t>情感按照：追怀痛悼</a:t>
            </a:r>
            <a:r>
              <a:rPr lang="en-US" altLang="zh-CN" sz="2200">
                <a:solidFill>
                  <a:schemeClr val="tx1"/>
                </a:solidFill>
                <a:latin typeface="微软雅黑" panose="020b0503020204020204" pitchFamily="34" charset="-122"/>
                <a:ea typeface="微软雅黑" panose="020b0503020204020204" pitchFamily="34" charset="-122"/>
              </a:rPr>
              <a:t>-</a:t>
            </a:r>
            <a:r>
              <a:rPr lang="zh-CN" altLang="en-US" sz="2200">
                <a:solidFill>
                  <a:schemeClr val="tx1"/>
                </a:solidFill>
                <a:latin typeface="微软雅黑" panose="020b0503020204020204" pitchFamily="34" charset="-122"/>
                <a:ea typeface="微软雅黑" panose="020b0503020204020204" pitchFamily="34" charset="-122"/>
              </a:rPr>
              <a:t>眷恋感激</a:t>
            </a:r>
            <a:r>
              <a:rPr lang="en-US" altLang="zh-CN" sz="2200">
                <a:solidFill>
                  <a:schemeClr val="tx1"/>
                </a:solidFill>
                <a:latin typeface="微软雅黑" panose="020b0503020204020204" pitchFamily="34" charset="-122"/>
                <a:ea typeface="微软雅黑" panose="020b0503020204020204" pitchFamily="34" charset="-122"/>
              </a:rPr>
              <a:t>-</a:t>
            </a:r>
            <a:r>
              <a:rPr lang="zh-CN" altLang="en-US" sz="2200">
                <a:solidFill>
                  <a:schemeClr val="tx1"/>
                </a:solidFill>
                <a:latin typeface="微软雅黑" panose="020b0503020204020204" pitchFamily="34" charset="-122"/>
                <a:ea typeface="微软雅黑" panose="020b0503020204020204" pitchFamily="34" charset="-122"/>
              </a:rPr>
              <a:t>同情控诉</a:t>
            </a:r>
            <a:r>
              <a:rPr lang="en-US" altLang="zh-CN" sz="2200">
                <a:solidFill>
                  <a:schemeClr val="tx1"/>
                </a:solidFill>
                <a:latin typeface="微软雅黑" panose="020b0503020204020204" pitchFamily="34" charset="-122"/>
                <a:ea typeface="微软雅黑" panose="020b0503020204020204" pitchFamily="34" charset="-122"/>
              </a:rPr>
              <a:t>-</a:t>
            </a:r>
            <a:r>
              <a:rPr lang="zh-CN" altLang="en-US" sz="2200">
                <a:solidFill>
                  <a:schemeClr val="tx1"/>
                </a:solidFill>
                <a:latin typeface="微软雅黑" panose="020b0503020204020204" pitchFamily="34" charset="-122"/>
                <a:ea typeface="微软雅黑" panose="020b0503020204020204" pitchFamily="34" charset="-122"/>
              </a:rPr>
              <a:t>赞颂讴歌，逐层铺开。</a:t>
            </a:r>
          </a:p>
        </p:txBody>
      </p:sp>
    </p:spTree>
    <p:extLst>
      <p:ext uri="{BB962C8B-B14F-4D97-AF65-F5344CB8AC3E}">
        <p14:creationId xmlns:p14="http://schemas.microsoft.com/office/powerpoint/2010/main" val="1451322944"/>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dissolve">
                                      <p:cBhvr>
                                        <p:cTn id="7" dur="500"/>
                                        <p:tgtEl>
                                          <p:spTgt spid="8">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8">
                                            <p:txEl>
                                              <p:pRg st="2" end="2"/>
                                            </p:txEl>
                                          </p:spTgt>
                                        </p:tgtEl>
                                        <p:attrNameLst>
                                          <p:attrName>style.visibility</p:attrName>
                                        </p:attrNameLst>
                                      </p:cBhvr>
                                      <p:to>
                                        <p:strVal val="visible"/>
                                      </p:to>
                                    </p:set>
                                    <p:animEffect transition="in" filter="dissolve">
                                      <p:cBhvr>
                                        <p:cTn id="10"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2834430"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把握形象，体会感情</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id="{27511CF8-C2B6-432A-A74F-CB7360FEF8D4}"/>
              </a:ext>
            </a:extLst>
          </p:cNvPr>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一</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分析人物形象</a:t>
            </a:r>
          </a:p>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阅读全诗，概括大堰河是一个怎样的人物形象。</a:t>
            </a:r>
          </a:p>
        </p:txBody>
      </p:sp>
      <p:sp>
        <p:nvSpPr>
          <p:cNvPr id="26" name="文本框 25">
            <a:extLst>
              <a:ext uri="{FF2B5EF4-FFF2-40B4-BE49-F238E27FC236}">
                <a16:creationId xmlns:a16="http://schemas.microsoft.com/office/drawing/2014/main" id="{496796FD-2D8D-FC47-8D72-0B8947CC394F}"/>
              </a:ext>
            </a:extLst>
          </p:cNvPr>
          <p:cNvSpPr txBox="1"/>
          <p:nvPr/>
        </p:nvSpPr>
        <p:spPr>
          <a:xfrm>
            <a:off x="520729" y="2115884"/>
            <a:ext cx="10972800" cy="3587329"/>
          </a:xfrm>
          <a:prstGeom prst="rect">
            <a:avLst/>
          </a:prstGeom>
          <a:noFill/>
        </p:spPr>
        <p:txBody>
          <a:bodyPr wrap="square">
            <a:spAutoFit/>
          </a:bodyPr>
          <a:lstStyle/>
          <a:p>
            <a:pPr algn="just">
              <a:lnSpc>
                <a:spcPct val="150000"/>
              </a:lnSpc>
            </a:pP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明确　大堰河是一个普通的中国农村劳动妇女的典型形象：①大堰河是勤劳的，她用她“厚大的手掌”洗衣、做饭、养鸡、喂猪，终日操劳；②大堰河是善良、乐观的，她永远是“含着笑”去做每一件事，乐天安命，质朴乐观；③大堰河是慈爱的，即使终日劳作，仍把“我”抱在怀里，抚摸“我”；④大堰河的爱是博大的，她就像亲生母亲一样，“深爱她的乳儿”；⑤大堰河是悲苦的，贫穷、劳累的生活过早地夺去了她的生命。总之，大堰河是旧社会劳动妇女的缩影，她默默无闻、忍辱负重、任劳任怨地奉献自己生命中全部的爱，她是平凡而又伟大的母亲。</a:t>
            </a:r>
          </a:p>
        </p:txBody>
      </p:sp>
    </p:spTree>
    <p:extLst>
      <p:ext uri="{BB962C8B-B14F-4D97-AF65-F5344CB8AC3E}">
        <p14:creationId xmlns:p14="http://schemas.microsoft.com/office/powerpoint/2010/main" val="324224229"/>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2834430"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把握形象，体会感情</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id="{27511CF8-C2B6-432A-A74F-CB7360FEF8D4}"/>
              </a:ext>
            </a:extLst>
          </p:cNvPr>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一</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分析人物形象</a:t>
            </a:r>
          </a:p>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第十节，写大堰河的死，为什么要强调“在她的梦没有做醒的时候已死了”？</a:t>
            </a:r>
          </a:p>
        </p:txBody>
      </p:sp>
      <p:sp>
        <p:nvSpPr>
          <p:cNvPr id="26" name="文本框 25">
            <a:extLst>
              <a:ext uri="{FF2B5EF4-FFF2-40B4-BE49-F238E27FC236}">
                <a16:creationId xmlns:a16="http://schemas.microsoft.com/office/drawing/2014/main" id="{496796FD-2D8D-FC47-8D72-0B8947CC394F}"/>
              </a:ext>
            </a:extLst>
          </p:cNvPr>
          <p:cNvSpPr txBox="1"/>
          <p:nvPr/>
        </p:nvSpPr>
        <p:spPr>
          <a:xfrm>
            <a:off x="520729" y="2115884"/>
            <a:ext cx="10972800" cy="1556003"/>
          </a:xfrm>
          <a:prstGeom prst="rect">
            <a:avLst/>
          </a:prstGeom>
          <a:noFill/>
        </p:spPr>
        <p:txBody>
          <a:bodyPr wrap="square">
            <a:spAutoFit/>
          </a:bodyPr>
          <a:lstStyle/>
          <a:p>
            <a:pPr algn="just">
              <a:lnSpc>
                <a:spcPct val="150000"/>
              </a:lnSpc>
            </a:pP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明确　这一节描写大堰河的死与上一节描写大堰河的梦形成强烈的对比，以梦之乐衬死之悲，表达了诗人对大堰河的同情及没有回报大堰河的悔恨之情。将甜美的梦境与凄惨的去世进行对比，暗寓了大堰河最卑微的希望也只能是一个无法实现的梦境。</a:t>
            </a:r>
          </a:p>
        </p:txBody>
      </p:sp>
    </p:spTree>
    <p:extLst>
      <p:ext uri="{BB962C8B-B14F-4D97-AF65-F5344CB8AC3E}">
        <p14:creationId xmlns:p14="http://schemas.microsoft.com/office/powerpoint/2010/main" val="2743161846"/>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2834430"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把握形象，体会感情</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id="{27511CF8-C2B6-432A-A74F-CB7360FEF8D4}"/>
              </a:ext>
            </a:extLst>
          </p:cNvPr>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一</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分析人物形象</a:t>
            </a:r>
          </a:p>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在第十二节中，诗人用“紫色”来形容大堰河的灵魂，“紫色的灵魂”应该怎样理解？</a:t>
            </a:r>
          </a:p>
        </p:txBody>
      </p:sp>
      <p:sp>
        <p:nvSpPr>
          <p:cNvPr id="26" name="文本框 25">
            <a:extLst>
              <a:ext uri="{FF2B5EF4-FFF2-40B4-BE49-F238E27FC236}">
                <a16:creationId xmlns:a16="http://schemas.microsoft.com/office/drawing/2014/main" id="{496796FD-2D8D-FC47-8D72-0B8947CC394F}"/>
              </a:ext>
            </a:extLst>
          </p:cNvPr>
          <p:cNvSpPr txBox="1"/>
          <p:nvPr/>
        </p:nvSpPr>
        <p:spPr>
          <a:xfrm>
            <a:off x="520729" y="2115884"/>
            <a:ext cx="10972800" cy="2063835"/>
          </a:xfrm>
          <a:prstGeom prst="rect">
            <a:avLst/>
          </a:prstGeom>
          <a:noFill/>
        </p:spPr>
        <p:txBody>
          <a:bodyPr wrap="square">
            <a:spAutoFit/>
          </a:bodyPr>
          <a:lstStyle/>
          <a:p>
            <a:pPr algn="just">
              <a:lnSpc>
                <a:spcPct val="150000"/>
              </a:lnSpc>
            </a:pP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明确　灵魂本来是抽象的，更谈不上有颜色。用“紫色”来修饰“灵魂”，一是化抽象为具体，将抽象的“灵魂”和难以触摸的心理感受形象化；二是紫色象征高贵，说大堰河的灵魂是“紫色”的，突出了大堰河灵魂因“痛苦”而“高贵”，表达了诗人对大堰河发自肺腑的歌颂与赞美之情。</a:t>
            </a:r>
          </a:p>
        </p:txBody>
      </p:sp>
    </p:spTree>
    <p:extLst>
      <p:ext uri="{BB962C8B-B14F-4D97-AF65-F5344CB8AC3E}">
        <p14:creationId xmlns:p14="http://schemas.microsoft.com/office/powerpoint/2010/main" val="1526179081"/>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2834430"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把握形象，体会感情</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id="{27511CF8-C2B6-432A-A74F-CB7360FEF8D4}"/>
              </a:ext>
            </a:extLst>
          </p:cNvPr>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二</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体会作者感情</a:t>
            </a:r>
          </a:p>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第一节首尾句为什么重复说“大堰河，是我的保姆”？</a:t>
            </a:r>
          </a:p>
        </p:txBody>
      </p:sp>
      <p:sp>
        <p:nvSpPr>
          <p:cNvPr id="26" name="文本框 25">
            <a:extLst>
              <a:ext uri="{FF2B5EF4-FFF2-40B4-BE49-F238E27FC236}">
                <a16:creationId xmlns:a16="http://schemas.microsoft.com/office/drawing/2014/main" id="{496796FD-2D8D-FC47-8D72-0B8947CC394F}"/>
              </a:ext>
            </a:extLst>
          </p:cNvPr>
          <p:cNvSpPr txBox="1"/>
          <p:nvPr/>
        </p:nvSpPr>
        <p:spPr>
          <a:xfrm>
            <a:off x="520729" y="2115884"/>
            <a:ext cx="10972800" cy="1048172"/>
          </a:xfrm>
          <a:prstGeom prst="rect">
            <a:avLst/>
          </a:prstGeom>
          <a:noFill/>
        </p:spPr>
        <p:txBody>
          <a:bodyPr wrap="square">
            <a:spAutoFit/>
          </a:bodyPr>
          <a:lstStyle/>
          <a:p>
            <a:pPr algn="just">
              <a:lnSpc>
                <a:spcPct val="150000"/>
              </a:lnSpc>
            </a:pP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明确　第一节首尾反复咏叹“大堰河，是我的保姆”，既交代了大堰河与“我”的特殊关系，又突出了诗人难忘大堰河的养育之恩，为全诗奠定了浓郁的抒情基调。</a:t>
            </a:r>
          </a:p>
        </p:txBody>
      </p:sp>
    </p:spTree>
    <p:extLst>
      <p:ext uri="{BB962C8B-B14F-4D97-AF65-F5344CB8AC3E}">
        <p14:creationId xmlns:p14="http://schemas.microsoft.com/office/powerpoint/2010/main" val="3227902496"/>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2834430"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把握形象，体会感情</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id="{27511CF8-C2B6-432A-A74F-CB7360FEF8D4}"/>
              </a:ext>
            </a:extLst>
          </p:cNvPr>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二</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体会作者感情</a:t>
            </a:r>
          </a:p>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第十二节用了什么抒情手法？抒发了什么情感？</a:t>
            </a:r>
          </a:p>
        </p:txBody>
      </p:sp>
      <p:sp>
        <p:nvSpPr>
          <p:cNvPr id="26" name="文本框 25">
            <a:extLst>
              <a:ext uri="{FF2B5EF4-FFF2-40B4-BE49-F238E27FC236}">
                <a16:creationId xmlns:a16="http://schemas.microsoft.com/office/drawing/2014/main" id="{496796FD-2D8D-FC47-8D72-0B8947CC394F}"/>
              </a:ext>
            </a:extLst>
          </p:cNvPr>
          <p:cNvSpPr txBox="1"/>
          <p:nvPr/>
        </p:nvSpPr>
        <p:spPr>
          <a:xfrm>
            <a:off x="520729" y="2115884"/>
            <a:ext cx="10972800" cy="1556003"/>
          </a:xfrm>
          <a:prstGeom prst="rect">
            <a:avLst/>
          </a:prstGeom>
          <a:noFill/>
        </p:spPr>
        <p:txBody>
          <a:bodyPr wrap="square">
            <a:spAutoFit/>
          </a:bodyPr>
          <a:lstStyle/>
          <a:p>
            <a:pPr algn="just">
              <a:lnSpc>
                <a:spcPct val="150000"/>
              </a:lnSpc>
            </a:pP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明确　用了直抒胸臆</a:t>
            </a: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直接抒情</a:t>
            </a: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的手法，向大堰河呈上强烈的爱与衷心的赞美。后三句把“大堰河”的含义加以拓展，她已成为千千万万劳动妇女的化身，从而使感情得到升华，抒发了诗人对广大劳动妇女的崇敬之情。</a:t>
            </a:r>
          </a:p>
        </p:txBody>
      </p:sp>
    </p:spTree>
    <p:extLst>
      <p:ext uri="{BB962C8B-B14F-4D97-AF65-F5344CB8AC3E}">
        <p14:creationId xmlns:p14="http://schemas.microsoft.com/office/powerpoint/2010/main" val="3260461163"/>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2834430"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艺术手法，分析鉴赏</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id="{27511CF8-C2B6-432A-A74F-CB7360FEF8D4}"/>
              </a:ext>
            </a:extLst>
          </p:cNvPr>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这首抒情长诗中有许多叙事成分和细节描写。试找出几例，说说它们对表达诗人情感所起的作用。</a:t>
            </a:r>
          </a:p>
        </p:txBody>
      </p:sp>
      <p:sp>
        <p:nvSpPr>
          <p:cNvPr id="26" name="文本框 25">
            <a:extLst>
              <a:ext uri="{FF2B5EF4-FFF2-40B4-BE49-F238E27FC236}">
                <a16:creationId xmlns:a16="http://schemas.microsoft.com/office/drawing/2014/main" id="{496796FD-2D8D-FC47-8D72-0B8947CC394F}"/>
              </a:ext>
            </a:extLst>
          </p:cNvPr>
          <p:cNvSpPr txBox="1"/>
          <p:nvPr/>
        </p:nvSpPr>
        <p:spPr>
          <a:xfrm>
            <a:off x="654105" y="2004673"/>
            <a:ext cx="10972800" cy="4654544"/>
          </a:xfrm>
          <a:prstGeom prst="rect">
            <a:avLst/>
          </a:prstGeom>
          <a:noFill/>
        </p:spPr>
        <p:txBody>
          <a:bodyPr wrap="square">
            <a:spAutoFit/>
          </a:bodyPr>
          <a:lstStyle/>
          <a:p>
            <a:pPr algn="just">
              <a:lnSpc>
                <a:spcPct val="150000"/>
              </a:lnSpc>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明确　这首诗的叙事成分与细节描写是融为一体的，诗的感染力就来自于真切而具体的生活细节描写。如第四节一口气用了</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个排比句“在你</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之后”，这</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个排比句其实就是</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个生活细节，一方面具体铺叙了大堰河极度的贫穷和繁重的家务劳动，另一方面表明了大堰河无时无刻不在关心照料着乳儿，时时给他以温暖，处处给他以爱抚，充分表现出大堰河的善良、勤劳以及对乳儿无私的爱。再如第九节，通过几个富有典型意义的细节，真切地表现了她对乳儿的感情：年节里，她为乳儿忙着切冬米的糖，把乳儿画的大红大绿的关云长贴在显要的位置上，她情不自禁地逢人便夸赞自己的乳儿，就连做梦，也盼望乳儿得到幸福，尽管这美妙的梦境连对人说都不可能。这几个感人的细节，说明大堰河像爱自己的儿子一样爱她的乳儿，充分表现了大堰河美丽丰富的内心世界。正是这样伟大、无私的保姆</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母亲，才使诗人情不自禁地要唱出爱的赞歌。所以，没有细节描写，就不会有那么大的感染力，诗人的情感就无从表达。</a:t>
            </a:r>
          </a:p>
        </p:txBody>
      </p:sp>
    </p:spTree>
    <p:extLst>
      <p:ext uri="{BB962C8B-B14F-4D97-AF65-F5344CB8AC3E}">
        <p14:creationId xmlns:p14="http://schemas.microsoft.com/office/powerpoint/2010/main" val="4251474714"/>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2834430"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艺术手法，分析鉴赏</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id="{27511CF8-C2B6-432A-A74F-CB7360FEF8D4}"/>
              </a:ext>
            </a:extLst>
          </p:cNvPr>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这首诗大量使用排比句式，而且多个诗节中的首尾重复。反复朗读有关诗节，揣摩其表达效果。</a:t>
            </a:r>
          </a:p>
        </p:txBody>
      </p:sp>
      <p:sp>
        <p:nvSpPr>
          <p:cNvPr id="26" name="文本框 25">
            <a:extLst>
              <a:ext uri="{FF2B5EF4-FFF2-40B4-BE49-F238E27FC236}">
                <a16:creationId xmlns:a16="http://schemas.microsoft.com/office/drawing/2014/main" id="{496796FD-2D8D-FC47-8D72-0B8947CC394F}"/>
              </a:ext>
            </a:extLst>
          </p:cNvPr>
          <p:cNvSpPr txBox="1"/>
          <p:nvPr/>
        </p:nvSpPr>
        <p:spPr>
          <a:xfrm>
            <a:off x="654105" y="2004673"/>
            <a:ext cx="10972800" cy="3269549"/>
          </a:xfrm>
          <a:prstGeom prst="rect">
            <a:avLst/>
          </a:prstGeom>
          <a:noFill/>
        </p:spPr>
        <p:txBody>
          <a:bodyPr wrap="square">
            <a:spAutoFit/>
          </a:bodyPr>
          <a:lstStyle/>
          <a:p>
            <a:pPr algn="just">
              <a:lnSpc>
                <a:spcPct val="150000"/>
              </a:lnSpc>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明确　这是一首抒情诗，但它是通过叙事来抒情的，在娓娓动情的陈述之中，表达了诗人对大堰河深沉的挚爱。全诗不断使用排比和反复的修辞手法，使这种感情更加凝重、隽永。第四节和第九节都是这样。诗中多次运用排比，使内容凝练，形式整齐，节奏鲜明，气势酣畅。为了加强情感和音节的旋律，诗中还大量运用了反复的修辞手法。如第一节的首尾两句，反复吟咏“大堰河，是我的保姆”，表现了对大堰河的深情。第三节的首尾句，反复吟咏“大堰河，今天我看到雪使我想起了你”，进一步渲染了抑郁低沉的思念之情。第四节、第六节、第九节中，也都采用了开头和结尾的诗句反复的手法，使诗歌一唱三叹，回环宛转，加强了诗歌的抒情效果。</a:t>
            </a:r>
          </a:p>
        </p:txBody>
      </p:sp>
    </p:spTree>
    <p:extLst>
      <p:ext uri="{BB962C8B-B14F-4D97-AF65-F5344CB8AC3E}">
        <p14:creationId xmlns:p14="http://schemas.microsoft.com/office/powerpoint/2010/main" val="2296364183"/>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Freeform 5"/>
          <p:cNvSpPr/>
          <p:nvPr/>
        </p:nvSpPr>
        <p:spPr bwMode="auto">
          <a:xfrm rot="10800000">
            <a:off x="179494" y="588815"/>
            <a:ext cx="2466723"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grpSp>
        <p:nvGrpSpPr>
          <p:cNvPr id="2" name="组合 1"/>
          <p:cNvGrpSpPr/>
          <p:nvPr/>
        </p:nvGrpSpPr>
        <p:grpSpPr>
          <a:xfrm>
            <a:off x="556824" y="681148"/>
            <a:ext cx="1415772" cy="713452"/>
            <a:chOff x="563751" y="1817221"/>
            <a:chExt cx="1415772"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学习目标</a:t>
              </a:r>
            </a:p>
          </p:txBody>
        </p:sp>
      </p:grpSp>
      <p:sp>
        <p:nvSpPr>
          <p:cNvPr id="19" name="文本框 18">
            <a:extLst>
              <a:ext uri="{FF2B5EF4-FFF2-40B4-BE49-F238E27FC236}">
                <a16:creationId xmlns:a16="http://schemas.microsoft.com/office/drawing/2014/main" id="{91CBB1E5-5E59-46EB-AAF3-04475ED69AEC}"/>
              </a:ext>
            </a:extLst>
          </p:cNvPr>
          <p:cNvSpPr txBox="1"/>
          <p:nvPr/>
        </p:nvSpPr>
        <p:spPr>
          <a:xfrm>
            <a:off x="1264709" y="2108579"/>
            <a:ext cx="9881085" cy="2448555"/>
          </a:xfrm>
          <a:prstGeom prst="rect">
            <a:avLst/>
          </a:prstGeom>
          <a:noFill/>
        </p:spPr>
        <p:txBody>
          <a:bodyPr wrap="square">
            <a:spAutoFit/>
          </a:bodyPr>
          <a:lstStyle/>
          <a:p>
            <a:pPr marL="342900" indent="-342900">
              <a:lnSpc>
                <a:spcPct val="150000"/>
              </a:lnSpc>
              <a:spcAft>
                <a:spcPts val="1000"/>
              </a:spcAft>
              <a:buFont typeface="Wingdings" panose="05000000000000000000" pitchFamily="2" charset="2"/>
              <a:buChar char="u"/>
            </a:pP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了解艾青的生平及诗歌写作背景，积累文学常识。</a:t>
            </a:r>
          </a:p>
          <a:p>
            <a:pPr marL="342900" indent="-342900">
              <a:lnSpc>
                <a:spcPct val="150000"/>
              </a:lnSpc>
              <a:spcAft>
                <a:spcPts val="1000"/>
              </a:spcAft>
              <a:buFont typeface="Wingdings" panose="05000000000000000000" pitchFamily="2" charset="2"/>
              <a:buChar char="u"/>
            </a:pP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感受大堰河人物形象特点。</a:t>
            </a:r>
          </a:p>
          <a:p>
            <a:pPr marL="342900" indent="-342900">
              <a:lnSpc>
                <a:spcPct val="150000"/>
              </a:lnSpc>
              <a:spcAft>
                <a:spcPts val="1000"/>
              </a:spcAft>
              <a:buFont typeface="Wingdings" panose="05000000000000000000" pitchFamily="2" charset="2"/>
              <a:buChar char="u"/>
            </a:pP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鉴赏排比、反复、对比的修辞方法在诗的运用和作用。</a:t>
            </a:r>
          </a:p>
          <a:p>
            <a:pPr marL="342900" indent="-342900">
              <a:lnSpc>
                <a:spcPct val="150000"/>
              </a:lnSpc>
              <a:spcAft>
                <a:spcPts val="1000"/>
              </a:spcAft>
              <a:buFont typeface="Wingdings" panose="05000000000000000000" pitchFamily="2" charset="2"/>
              <a:buChar char="u"/>
            </a:pP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把握文章的情感变化，理解诗人对大堰河的赞美怀念之情。</a:t>
            </a:r>
          </a:p>
        </p:txBody>
      </p:sp>
    </p:spTree>
    <p:extLst>
      <p:ext uri="{BB962C8B-B14F-4D97-AF65-F5344CB8AC3E}">
        <p14:creationId xmlns:p14="http://schemas.microsoft.com/office/powerpoint/2010/main" val="2048457397"/>
      </p:ext>
    </p:extLst>
  </p:cSld>
  <p:clrMapOvr>
    <a:masterClrMapping/>
  </p:clrMapOvr>
  <mc:AlternateContent>
    <mc:Choice xmlns:p15="http://schemas.microsoft.com/office/powerpoint/2012/main" Requires="p15">
      <p:transition spd="slow" advClick="0" p14:dur="3000">
        <p15:prstTrans prst="curtains"/>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3"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拓展思考</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2884248876"/>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拓展思考</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a:extLst>
              <a:ext uri="{FF2B5EF4-FFF2-40B4-BE49-F238E27FC236}">
                <a16:creationId xmlns:a16="http://schemas.microsoft.com/office/drawing/2014/main" id="{D36E76F9-1735-4FF3-918F-AF1FF27AD312}"/>
              </a:ext>
            </a:extLst>
          </p:cNvPr>
          <p:cNvSpPr txBox="1"/>
          <p:nvPr/>
        </p:nvSpPr>
        <p:spPr>
          <a:xfrm>
            <a:off x="1325347" y="2685014"/>
            <a:ext cx="11013183" cy="743986"/>
          </a:xfrm>
          <a:prstGeom prst="rect">
            <a:avLst/>
          </a:prstGeom>
          <a:noFill/>
        </p:spPr>
        <p:txBody>
          <a:bodyPr wrap="square">
            <a:spAutoFit/>
          </a:bodyPr>
          <a:lstStyle/>
          <a:p>
            <a:pPr>
              <a:lnSpc>
                <a:spcPct val="150000"/>
              </a:lnSpc>
            </a:pPr>
            <a:r>
              <a:rPr lang="zh-CN" altLang="en-US" sz="3200">
                <a:solidFill>
                  <a:srgbClr val="7F6B5B"/>
                </a:solidFill>
                <a:latin typeface="微软雅黑" panose="020b0503020204020204" pitchFamily="34" charset="-122"/>
                <a:ea typeface="微软雅黑" panose="020b0503020204020204" pitchFamily="34" charset="-122"/>
              </a:rPr>
              <a:t>这首诗是一首自由诗，它形式上的自由表现在哪里？</a:t>
            </a:r>
          </a:p>
        </p:txBody>
      </p:sp>
    </p:spTree>
    <p:extLst>
      <p:ext uri="{BB962C8B-B14F-4D97-AF65-F5344CB8AC3E}">
        <p14:creationId xmlns:p14="http://schemas.microsoft.com/office/powerpoint/2010/main" val="386881440"/>
      </p:ext>
    </p:extLst>
  </p:cSld>
  <p:clrMapOvr>
    <a:masterClrMapping/>
  </p:clrMapOvr>
  <p:transition spd="med" advClick="0">
    <p:pull/>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拓展思考</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a:extLst>
              <a:ext uri="{FF2B5EF4-FFF2-40B4-BE49-F238E27FC236}">
                <a16:creationId xmlns:a16="http://schemas.microsoft.com/office/drawing/2014/main" id="{D36E76F9-1735-4FF3-918F-AF1FF27AD312}"/>
              </a:ext>
            </a:extLst>
          </p:cNvPr>
          <p:cNvSpPr txBox="1"/>
          <p:nvPr/>
        </p:nvSpPr>
        <p:spPr>
          <a:xfrm>
            <a:off x="605614" y="2025057"/>
            <a:ext cx="11391002" cy="2790187"/>
          </a:xfrm>
          <a:prstGeom prst="rect">
            <a:avLst/>
          </a:prstGeom>
          <a:noFill/>
        </p:spPr>
        <p:txBody>
          <a:bodyPr wrap="square">
            <a:spAutoFit/>
          </a:bodyPr>
          <a:lstStyle/>
          <a:p>
            <a:pPr>
              <a:lnSpc>
                <a:spcPct val="150000"/>
              </a:lnSpc>
            </a:pPr>
            <a:r>
              <a:rPr lang="zh-CN" altLang="en-US" sz="2000">
                <a:solidFill>
                  <a:srgbClr val="333333"/>
                </a:solidFill>
                <a:latin typeface="微软雅黑" panose="020b0503020204020204" pitchFamily="34" charset="-122"/>
                <a:ea typeface="微软雅黑" panose="020b0503020204020204" pitchFamily="34" charset="-122"/>
              </a:rPr>
              <a:t>明确　艾青的诗在形式上都具有这样的特点，即在奔放与约束之间取得协调，在参差与变化里取得一致，在繁杂的细节中提炼出单纯的意象。这首诗充分体现了这些特点。它在形式上不拘泥于外形的束缚，很少注意诗句的韵脚或字数、行数的划一，但又运用有规律的排比、复沓造成变化中的统一、参差中的和谐。全诗十三节，少则</a:t>
            </a:r>
            <a:r>
              <a:rPr lang="en-US" altLang="zh-CN" sz="2000">
                <a:solidFill>
                  <a:srgbClr val="333333"/>
                </a:solidFill>
                <a:latin typeface="微软雅黑" panose="020b0503020204020204" pitchFamily="34" charset="-122"/>
                <a:ea typeface="微软雅黑" panose="020b0503020204020204" pitchFamily="34" charset="-122"/>
              </a:rPr>
              <a:t>4</a:t>
            </a:r>
            <a:r>
              <a:rPr lang="zh-CN" altLang="en-US" sz="2000">
                <a:solidFill>
                  <a:srgbClr val="333333"/>
                </a:solidFill>
                <a:latin typeface="微软雅黑" panose="020b0503020204020204" pitchFamily="34" charset="-122"/>
                <a:ea typeface="微软雅黑" panose="020b0503020204020204" pitchFamily="34" charset="-122"/>
              </a:rPr>
              <a:t>行一节，多则</a:t>
            </a:r>
            <a:r>
              <a:rPr lang="en-US" altLang="zh-CN" sz="2000">
                <a:solidFill>
                  <a:srgbClr val="333333"/>
                </a:solidFill>
                <a:latin typeface="微软雅黑" panose="020b0503020204020204" pitchFamily="34" charset="-122"/>
                <a:ea typeface="微软雅黑" panose="020b0503020204020204" pitchFamily="34" charset="-122"/>
              </a:rPr>
              <a:t>16</a:t>
            </a:r>
            <a:r>
              <a:rPr lang="zh-CN" altLang="en-US" sz="2000">
                <a:solidFill>
                  <a:srgbClr val="333333"/>
                </a:solidFill>
                <a:latin typeface="微软雅黑" panose="020b0503020204020204" pitchFamily="34" charset="-122"/>
                <a:ea typeface="微软雅黑" panose="020b0503020204020204" pitchFamily="34" charset="-122"/>
              </a:rPr>
              <a:t>行一节；少则每行</a:t>
            </a:r>
            <a:r>
              <a:rPr lang="en-US" altLang="zh-CN" sz="2000">
                <a:solidFill>
                  <a:srgbClr val="333333"/>
                </a:solidFill>
                <a:latin typeface="微软雅黑" panose="020b0503020204020204" pitchFamily="34" charset="-122"/>
                <a:ea typeface="微软雅黑" panose="020b0503020204020204" pitchFamily="34" charset="-122"/>
              </a:rPr>
              <a:t>2</a:t>
            </a:r>
            <a:r>
              <a:rPr lang="zh-CN" altLang="en-US" sz="2000">
                <a:solidFill>
                  <a:srgbClr val="333333"/>
                </a:solidFill>
                <a:latin typeface="微软雅黑" panose="020b0503020204020204" pitchFamily="34" charset="-122"/>
                <a:ea typeface="微软雅黑" panose="020b0503020204020204" pitchFamily="34" charset="-122"/>
              </a:rPr>
              <a:t>字，多则每行</a:t>
            </a:r>
            <a:r>
              <a:rPr lang="en-US" altLang="zh-CN" sz="2000">
                <a:solidFill>
                  <a:srgbClr val="333333"/>
                </a:solidFill>
                <a:latin typeface="微软雅黑" panose="020b0503020204020204" pitchFamily="34" charset="-122"/>
                <a:ea typeface="微软雅黑" panose="020b0503020204020204" pitchFamily="34" charset="-122"/>
              </a:rPr>
              <a:t>22</a:t>
            </a:r>
            <a:r>
              <a:rPr lang="zh-CN" altLang="en-US" sz="2000">
                <a:solidFill>
                  <a:srgbClr val="333333"/>
                </a:solidFill>
                <a:latin typeface="微软雅黑" panose="020b0503020204020204" pitchFamily="34" charset="-122"/>
                <a:ea typeface="微软雅黑" panose="020b0503020204020204" pitchFamily="34" charset="-122"/>
              </a:rPr>
              <a:t>个字。全诗不押韵，但有的小节的首尾句相互重复，以确定基调与色彩，中间几行大多采用排比句式，且多长句，以尽情抒发与描摹。</a:t>
            </a:r>
          </a:p>
        </p:txBody>
      </p:sp>
    </p:spTree>
    <p:extLst>
      <p:ext uri="{BB962C8B-B14F-4D97-AF65-F5344CB8AC3E}">
        <p14:creationId xmlns:p14="http://schemas.microsoft.com/office/powerpoint/2010/main" val="2004665344"/>
      </p:ext>
    </p:extLst>
  </p:cSld>
  <p:clrMapOvr>
    <a:masterClrMapping/>
  </p:clrMapOvr>
  <p:transition spd="med" advClick="0">
    <p:pull/>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Freeform 5"/>
          <p:cNvSpPr/>
          <p:nvPr/>
        </p:nvSpPr>
        <p:spPr bwMode="auto">
          <a:xfrm rot="10800000">
            <a:off x="182616" y="3585482"/>
            <a:ext cx="4789006"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8" name="TextBox 24"/>
          <p:cNvSpPr txBox="1"/>
          <p:nvPr/>
        </p:nvSpPr>
        <p:spPr>
          <a:xfrm>
            <a:off x="705313" y="4261291"/>
            <a:ext cx="3262432" cy="1015663"/>
          </a:xfrm>
          <a:prstGeom prst="rect">
            <a:avLst/>
          </a:prstGeom>
          <a:noFill/>
        </p:spPr>
        <p:txBody>
          <a:bodyPr wrap="none" rtlCol="0">
            <a:spAutoFit/>
          </a:bodyPr>
          <a:lstStyle/>
          <a:p>
            <a:r>
              <a:rPr lang="zh-CN" altLang="en-US" sz="6000">
                <a:solidFill>
                  <a:srgbClr val="F0ECE9"/>
                </a:solidFill>
                <a:latin typeface="微软雅黑" panose="020b0503020204020204" pitchFamily="34" charset="-122"/>
                <a:ea typeface="微软雅黑" panose="020b0503020204020204" pitchFamily="34" charset="-122"/>
              </a:rPr>
              <a:t>本课结束</a:t>
            </a:r>
            <a:endParaRPr lang="en-US" altLang="zh-CN" sz="6000">
              <a:solidFill>
                <a:srgbClr val="F0ECE9"/>
              </a:solidFill>
              <a:latin typeface="微软雅黑" panose="020b0503020204020204" pitchFamily="34" charset="-122"/>
              <a:ea typeface="微软雅黑" panose="020b0503020204020204" pitchFamily="34" charset="-122"/>
            </a:endParaRPr>
          </a:p>
        </p:txBody>
      </p:sp>
      <p:sp>
        <p:nvSpPr>
          <p:cNvPr id="6" name="Freeform 5">
            <a:extLst>
              <a:ext uri="{FF2B5EF4-FFF2-40B4-BE49-F238E27FC236}">
                <a16:creationId xmlns:a16="http://schemas.microsoft.com/office/drawing/2014/main" id="{59CFE887-66B3-45B4-93D6-4029D61F3A6F}"/>
              </a:ext>
            </a:extLst>
          </p:cNvPr>
          <p:cNvSpPr/>
          <p:nvPr/>
        </p:nvSpPr>
        <p:spPr bwMode="auto">
          <a:xfrm>
            <a:off x="5180913" y="1466605"/>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pic>
        <p:nvPicPr>
          <p:cNvPr id="10" name="New picture" hidden="1"/>
          <p:cNvPicPr/>
          <p:nvPr/>
        </p:nvPicPr>
        <p:blipFill>
          <a:blip r:embed="rId4"/>
          <a:stretch>
            <a:fillRect/>
          </a:stretch>
        </p:blipFill>
        <p:spPr>
          <a:xfrm>
            <a:off x="11176000" y="11912600"/>
            <a:ext cx="304800" cy="266700"/>
          </a:xfrm>
          <a:prstGeom prst="cube">
            <a:avLst/>
          </a:prstGeom>
        </p:spPr>
      </p:pic>
    </p:spTree>
    <p:extLst>
      <p:ext uri="{BB962C8B-B14F-4D97-AF65-F5344CB8AC3E}">
        <p14:creationId xmlns:p14="http://schemas.microsoft.com/office/powerpoint/2010/main" val="1436957785"/>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预读先学</a:t>
            </a:r>
          </a:p>
        </p:txBody>
      </p:sp>
      <p:sp>
        <p:nvSpPr>
          <p:cNvPr id="19" name="TextBox 24"/>
          <p:cNvSpPr txBox="1"/>
          <p:nvPr/>
        </p:nvSpPr>
        <p:spPr>
          <a:xfrm>
            <a:off x="1124105" y="2712799"/>
            <a:ext cx="577402"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1296304894"/>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a:extLst>
              <a:ext uri="{FF2B5EF4-FFF2-40B4-BE49-F238E27FC236}">
                <a16:creationId xmlns:a16="http://schemas.microsoft.com/office/drawing/2014/main" id="{E5CA6277-DE31-4479-8A5B-25ECDAFE78FC}"/>
              </a:ext>
            </a:extLst>
          </p:cNvPr>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板块一       文本常识积累</a:t>
            </a:r>
          </a:p>
        </p:txBody>
      </p:sp>
    </p:spTree>
    <p:extLst>
      <p:ext uri="{BB962C8B-B14F-4D97-AF65-F5344CB8AC3E}">
        <p14:creationId xmlns:p14="http://schemas.microsoft.com/office/powerpoint/2010/main" val="2211058572"/>
      </p:ext>
    </p:extLst>
  </p:cSld>
  <p:clrMapOvr>
    <a:masterClrMapping/>
  </p:clrMapOvr>
  <p:transition spd="med" advClick="0">
    <p:pull/>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1208798" y="2058605"/>
            <a:ext cx="6613030" cy="2536400"/>
          </a:xfrm>
          <a:prstGeom prst="rect">
            <a:avLst/>
          </a:prstGeom>
          <a:noFill/>
        </p:spPr>
        <p:txBody>
          <a:bodyPr wrap="square">
            <a:spAutoFit/>
          </a:bodyPr>
          <a:lstStyle/>
          <a:p>
            <a:pPr indent="457200" algn="just">
              <a:lnSpc>
                <a:spcPct val="150000"/>
              </a:lnSpc>
              <a:spcAft>
                <a:spcPts val="1000"/>
              </a:spcAft>
            </a:pPr>
            <a:r>
              <a:rPr lang="zh-CN" altLang="en-US"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艾青</a:t>
            </a:r>
            <a:r>
              <a:rPr lang="en-US" altLang="zh-CN"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(1910—1996)</a:t>
            </a:r>
            <a:r>
              <a:rPr lang="zh-CN" altLang="en-US"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，原名蒋海澄，浙江金华人，诗人。</a:t>
            </a:r>
            <a:r>
              <a:rPr lang="en-US" altLang="zh-CN" kern="100">
                <a:latin typeface="微软雅黑" panose="020b0503020204020204" pitchFamily="34" charset="-122"/>
                <a:ea typeface="微软雅黑" panose="020b0503020204020204" pitchFamily="34" charset="-122"/>
                <a:cs typeface="Arial" panose="020b0604020202020204" pitchFamily="34" charset="0"/>
              </a:rPr>
              <a:t>1932</a:t>
            </a:r>
            <a:r>
              <a:rPr lang="zh-CN" altLang="en-US" kern="100">
                <a:latin typeface="微软雅黑" panose="020b0503020204020204" pitchFamily="34" charset="-122"/>
                <a:ea typeface="微软雅黑" panose="020b0503020204020204" pitchFamily="34" charset="-122"/>
                <a:cs typeface="Arial" panose="020b0604020202020204" pitchFamily="34" charset="0"/>
              </a:rPr>
              <a:t>年加入“中国左翼美术家联盟”，因从事爱国运动被捕，狱中从事创作活动。</a:t>
            </a:r>
            <a:r>
              <a:rPr lang="en-US" altLang="zh-CN" kern="100">
                <a:latin typeface="微软雅黑" panose="020b0503020204020204" pitchFamily="34" charset="-122"/>
                <a:ea typeface="微软雅黑" panose="020b0503020204020204" pitchFamily="34" charset="-122"/>
                <a:cs typeface="Arial" panose="020b0604020202020204" pitchFamily="34" charset="0"/>
              </a:rPr>
              <a:t>1936</a:t>
            </a:r>
            <a:r>
              <a:rPr lang="zh-CN" altLang="en-US" kern="100">
                <a:latin typeface="微软雅黑" panose="020b0503020204020204" pitchFamily="34" charset="-122"/>
                <a:ea typeface="微软雅黑" panose="020b0503020204020204" pitchFamily="34" charset="-122"/>
                <a:cs typeface="Arial" panose="020b0604020202020204" pitchFamily="34" charset="0"/>
              </a:rPr>
              <a:t>年出版第一部诗集</a:t>
            </a:r>
            <a:r>
              <a:rPr lang="en-US" altLang="zh-CN" kern="100">
                <a:latin typeface="微软雅黑" panose="020b0503020204020204" pitchFamily="34" charset="-122"/>
                <a:ea typeface="微软雅黑" panose="020b0503020204020204" pitchFamily="34" charset="-122"/>
                <a:cs typeface="Arial" panose="020b0604020202020204" pitchFamily="34" charset="0"/>
              </a:rPr>
              <a:t>《</a:t>
            </a:r>
            <a:r>
              <a:rPr lang="zh-CN" altLang="en-US" kern="100">
                <a:latin typeface="微软雅黑" panose="020b0503020204020204" pitchFamily="34" charset="-122"/>
                <a:ea typeface="微软雅黑" panose="020b0503020204020204" pitchFamily="34" charset="-122"/>
                <a:cs typeface="Arial" panose="020b0604020202020204" pitchFamily="34" charset="0"/>
              </a:rPr>
              <a:t>大堰河</a:t>
            </a:r>
            <a:r>
              <a:rPr lang="en-US" altLang="zh-CN" kern="100">
                <a:latin typeface="微软雅黑" panose="020b0503020204020204" pitchFamily="34" charset="-122"/>
                <a:ea typeface="微软雅黑" panose="020b0503020204020204" pitchFamily="34" charset="-122"/>
                <a:cs typeface="Arial" panose="020b0604020202020204" pitchFamily="34" charset="0"/>
              </a:rPr>
              <a:t>》</a:t>
            </a:r>
            <a:r>
              <a:rPr lang="zh-CN" altLang="en-US" kern="100">
                <a:latin typeface="微软雅黑" panose="020b0503020204020204" pitchFamily="34" charset="-122"/>
                <a:ea typeface="微软雅黑" panose="020b0503020204020204" pitchFamily="34" charset="-122"/>
                <a:cs typeface="Arial" panose="020b0604020202020204" pitchFamily="34" charset="0"/>
              </a:rPr>
              <a:t>，其自传性抒情长诗</a:t>
            </a:r>
            <a:r>
              <a:rPr lang="en-US" altLang="zh-CN" kern="100">
                <a:latin typeface="微软雅黑" panose="020b0503020204020204" pitchFamily="34" charset="-122"/>
                <a:ea typeface="微软雅黑" panose="020b0503020204020204" pitchFamily="34" charset="-122"/>
                <a:cs typeface="Arial" panose="020b0604020202020204" pitchFamily="34" charset="0"/>
              </a:rPr>
              <a:t>《</a:t>
            </a:r>
            <a:r>
              <a:rPr lang="zh-CN" altLang="en-US" kern="100">
                <a:latin typeface="微软雅黑" panose="020b0503020204020204" pitchFamily="34" charset="-122"/>
                <a:ea typeface="微软雅黑" panose="020b0503020204020204" pitchFamily="34" charset="-122"/>
                <a:cs typeface="Arial" panose="020b0604020202020204" pitchFamily="34" charset="0"/>
              </a:rPr>
              <a:t>大堰河</a:t>
            </a:r>
            <a:r>
              <a:rPr lang="en-US" altLang="zh-CN" kern="100">
                <a:latin typeface="微软雅黑" panose="020b0503020204020204" pitchFamily="34" charset="-122"/>
                <a:ea typeface="微软雅黑" panose="020b0503020204020204" pitchFamily="34" charset="-122"/>
                <a:cs typeface="Arial" panose="020b0604020202020204" pitchFamily="34" charset="0"/>
              </a:rPr>
              <a:t>——</a:t>
            </a:r>
            <a:r>
              <a:rPr lang="zh-CN" altLang="en-US" kern="100">
                <a:latin typeface="微软雅黑" panose="020b0503020204020204" pitchFamily="34" charset="-122"/>
                <a:ea typeface="微软雅黑" panose="020b0503020204020204" pitchFamily="34" charset="-122"/>
                <a:cs typeface="Arial" panose="020b0604020202020204" pitchFamily="34" charset="0"/>
              </a:rPr>
              <a:t>我的保姆</a:t>
            </a:r>
            <a:r>
              <a:rPr lang="en-US" altLang="zh-CN" kern="100">
                <a:latin typeface="微软雅黑" panose="020b0503020204020204" pitchFamily="34" charset="-122"/>
                <a:ea typeface="微软雅黑" panose="020b0503020204020204" pitchFamily="34" charset="-122"/>
                <a:cs typeface="Arial" panose="020b0604020202020204" pitchFamily="34" charset="0"/>
              </a:rPr>
              <a:t>》</a:t>
            </a:r>
            <a:r>
              <a:rPr lang="zh-CN" altLang="en-US" kern="100">
                <a:latin typeface="微软雅黑" panose="020b0503020204020204" pitchFamily="34" charset="-122"/>
                <a:ea typeface="微软雅黑" panose="020b0503020204020204" pitchFamily="34" charset="-122"/>
                <a:cs typeface="Arial" panose="020b0604020202020204" pitchFamily="34" charset="0"/>
              </a:rPr>
              <a:t>是他的成名作。抗战时期写了长诗</a:t>
            </a:r>
            <a:r>
              <a:rPr lang="en-US" altLang="zh-CN" kern="100">
                <a:latin typeface="微软雅黑" panose="020b0503020204020204" pitchFamily="34" charset="-122"/>
                <a:ea typeface="微软雅黑" panose="020b0503020204020204" pitchFamily="34" charset="-122"/>
                <a:cs typeface="Arial" panose="020b0604020202020204" pitchFamily="34" charset="0"/>
              </a:rPr>
              <a:t>《</a:t>
            </a:r>
            <a:r>
              <a:rPr lang="zh-CN" altLang="en-US" kern="100">
                <a:latin typeface="微软雅黑" panose="020b0503020204020204" pitchFamily="34" charset="-122"/>
                <a:ea typeface="微软雅黑" panose="020b0503020204020204" pitchFamily="34" charset="-122"/>
                <a:cs typeface="Arial" panose="020b0604020202020204" pitchFamily="34" charset="0"/>
              </a:rPr>
              <a:t>向太阳</a:t>
            </a:r>
            <a:r>
              <a:rPr lang="en-US" altLang="zh-CN" kern="100">
                <a:latin typeface="微软雅黑" panose="020b0503020204020204" pitchFamily="34" charset="-122"/>
                <a:ea typeface="微软雅黑" panose="020b0503020204020204" pitchFamily="34" charset="-122"/>
                <a:cs typeface="Arial" panose="020b0604020202020204" pitchFamily="34" charset="0"/>
              </a:rPr>
              <a:t>》《</a:t>
            </a:r>
            <a:r>
              <a:rPr lang="zh-CN" altLang="en-US" kern="100">
                <a:latin typeface="微软雅黑" panose="020b0503020204020204" pitchFamily="34" charset="-122"/>
                <a:ea typeface="微软雅黑" panose="020b0503020204020204" pitchFamily="34" charset="-122"/>
                <a:cs typeface="Arial" panose="020b0604020202020204" pitchFamily="34" charset="0"/>
              </a:rPr>
              <a:t>火把</a:t>
            </a:r>
            <a:r>
              <a:rPr lang="en-US" altLang="zh-CN" kern="100">
                <a:latin typeface="微软雅黑" panose="020b0503020204020204" pitchFamily="34" charset="-122"/>
                <a:ea typeface="微软雅黑" panose="020b0503020204020204" pitchFamily="34" charset="-122"/>
                <a:cs typeface="Arial" panose="020b0604020202020204" pitchFamily="34" charset="0"/>
              </a:rPr>
              <a:t>》</a:t>
            </a:r>
            <a:r>
              <a:rPr lang="zh-CN" altLang="en-US" kern="100">
                <a:latin typeface="微软雅黑" panose="020b0503020204020204" pitchFamily="34" charset="-122"/>
                <a:ea typeface="微软雅黑" panose="020b0503020204020204" pitchFamily="34" charset="-122"/>
                <a:cs typeface="Arial" panose="020b0604020202020204" pitchFamily="34" charset="0"/>
              </a:rPr>
              <a:t>，新中国成立后又写了</a:t>
            </a:r>
            <a:r>
              <a:rPr lang="en-US" altLang="zh-CN" kern="100">
                <a:latin typeface="微软雅黑" panose="020b0503020204020204" pitchFamily="34" charset="-122"/>
                <a:ea typeface="微软雅黑" panose="020b0503020204020204" pitchFamily="34" charset="-122"/>
                <a:cs typeface="Arial" panose="020b0604020202020204" pitchFamily="34" charset="0"/>
              </a:rPr>
              <a:t>《</a:t>
            </a:r>
            <a:r>
              <a:rPr lang="zh-CN" altLang="en-US" kern="100">
                <a:latin typeface="微软雅黑" panose="020b0503020204020204" pitchFamily="34" charset="-122"/>
                <a:ea typeface="微软雅黑" panose="020b0503020204020204" pitchFamily="34" charset="-122"/>
                <a:cs typeface="Arial" panose="020b0604020202020204" pitchFamily="34" charset="0"/>
              </a:rPr>
              <a:t>在浪尖上</a:t>
            </a:r>
            <a:r>
              <a:rPr lang="en-US" altLang="zh-CN" kern="100">
                <a:latin typeface="微软雅黑" panose="020b0503020204020204" pitchFamily="34" charset="-122"/>
                <a:ea typeface="微软雅黑" panose="020b0503020204020204" pitchFamily="34" charset="-122"/>
                <a:cs typeface="Arial" panose="020b0604020202020204" pitchFamily="34" charset="0"/>
              </a:rPr>
              <a:t>》《</a:t>
            </a:r>
            <a:r>
              <a:rPr lang="zh-CN" altLang="en-US" kern="100">
                <a:latin typeface="微软雅黑" panose="020b0503020204020204" pitchFamily="34" charset="-122"/>
                <a:ea typeface="微软雅黑" panose="020b0503020204020204" pitchFamily="34" charset="-122"/>
                <a:cs typeface="Arial" panose="020b0604020202020204" pitchFamily="34" charset="0"/>
              </a:rPr>
              <a:t>光的赞歌</a:t>
            </a:r>
            <a:r>
              <a:rPr lang="en-US" altLang="zh-CN" kern="100">
                <a:latin typeface="微软雅黑" panose="020b0503020204020204" pitchFamily="34" charset="-122"/>
                <a:ea typeface="微软雅黑" panose="020b0503020204020204" pitchFamily="34" charset="-122"/>
                <a:cs typeface="Arial" panose="020b0604020202020204" pitchFamily="34" charset="0"/>
              </a:rPr>
              <a:t>》</a:t>
            </a:r>
            <a:r>
              <a:rPr lang="zh-CN" altLang="en-US" kern="100">
                <a:latin typeface="微软雅黑" panose="020b0503020204020204" pitchFamily="34" charset="-122"/>
                <a:ea typeface="微软雅黑" panose="020b0503020204020204" pitchFamily="34" charset="-122"/>
                <a:cs typeface="Arial" panose="020b0604020202020204" pitchFamily="34" charset="0"/>
              </a:rPr>
              <a:t>等。</a:t>
            </a:r>
          </a:p>
        </p:txBody>
      </p:sp>
      <p:pic>
        <p:nvPicPr>
          <p:cNvPr id="3" name="图片 2">
            <a:extLst>
              <a:ext uri="{FF2B5EF4-FFF2-40B4-BE49-F238E27FC236}">
                <a16:creationId xmlns:a16="http://schemas.microsoft.com/office/drawing/2014/main" id="{BC3BA792-857B-452D-A7B3-0C676B7637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15763" y="2198279"/>
            <a:ext cx="2864814" cy="224887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656510473"/>
      </p:ext>
    </p:extLst>
  </p:cSld>
  <p:clrMapOvr>
    <a:masterClrMapping/>
  </p:clrMapOvr>
  <p:transition spd="med" advClick="0">
    <p:pull/>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创作背景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698471" y="1141530"/>
            <a:ext cx="7276119" cy="4323620"/>
          </a:xfrm>
          <a:prstGeom prst="rect">
            <a:avLst/>
          </a:prstGeom>
          <a:noFill/>
        </p:spPr>
        <p:txBody>
          <a:bodyPr wrap="square">
            <a:spAutoFit/>
          </a:bodyPr>
          <a:lstStyle/>
          <a:p>
            <a:pPr indent="457200" algn="just">
              <a:lnSpc>
                <a:spcPct val="150000"/>
              </a:lnSpc>
              <a:spcAft>
                <a:spcPts val="1000"/>
              </a:spcAft>
            </a:pPr>
            <a:r>
              <a:rPr lang="zh-CN" altLang="en-US" kern="100">
                <a:latin typeface="微软雅黑" panose="020b0503020204020204" pitchFamily="34" charset="-122"/>
                <a:ea typeface="微软雅黑" panose="020b0503020204020204" pitchFamily="34" charset="-122"/>
                <a:cs typeface="Arial" panose="020b0604020202020204" pitchFamily="34" charset="0"/>
              </a:rPr>
              <a:t>艾青出生时难产，一位算命先生说他的命是“克父母的”，因此被送到一位贫苦农民家里抚养。</a:t>
            </a:r>
            <a:r>
              <a:rPr lang="en-US" altLang="zh-CN" kern="100">
                <a:latin typeface="微软雅黑" panose="020b0503020204020204" pitchFamily="34" charset="-122"/>
                <a:ea typeface="微软雅黑" panose="020b0503020204020204" pitchFamily="34" charset="-122"/>
                <a:cs typeface="Arial" panose="020b0604020202020204" pitchFamily="34" charset="0"/>
              </a:rPr>
              <a:t>5</a:t>
            </a:r>
            <a:r>
              <a:rPr lang="zh-CN" altLang="en-US" kern="100">
                <a:latin typeface="微软雅黑" panose="020b0503020204020204" pitchFamily="34" charset="-122"/>
                <a:ea typeface="微软雅黑" panose="020b0503020204020204" pitchFamily="34" charset="-122"/>
                <a:cs typeface="Arial" panose="020b0604020202020204" pitchFamily="34" charset="0"/>
              </a:rPr>
              <a:t>岁被领回家中开始读书，但依然受到冷遇，不准称自己的父母为爸爸妈妈，只准叫叔叔婶婶。正如他自己所说，他是在“冷漠和被歧视的空气里长大”的。</a:t>
            </a:r>
          </a:p>
          <a:p>
            <a:pPr indent="457200" algn="just">
              <a:lnSpc>
                <a:spcPct val="150000"/>
              </a:lnSpc>
              <a:spcAft>
                <a:spcPts val="1000"/>
              </a:spcAft>
            </a:pPr>
            <a:r>
              <a:rPr lang="en-US" altLang="zh-CN" kern="100">
                <a:latin typeface="微软雅黑" panose="020b0503020204020204" pitchFamily="34" charset="-122"/>
                <a:ea typeface="微软雅黑" panose="020b0503020204020204" pitchFamily="34" charset="-122"/>
                <a:cs typeface="Arial" panose="020b0604020202020204" pitchFamily="34" charset="0"/>
              </a:rPr>
              <a:t>1932</a:t>
            </a:r>
            <a:r>
              <a:rPr lang="zh-CN" altLang="en-US" kern="100">
                <a:latin typeface="微软雅黑" panose="020b0503020204020204" pitchFamily="34" charset="-122"/>
                <a:ea typeface="微软雅黑" panose="020b0503020204020204" pitchFamily="34" charset="-122"/>
                <a:cs typeface="Arial" panose="020b0604020202020204" pitchFamily="34" charset="0"/>
              </a:rPr>
              <a:t>年诗人加入“中国左翼美术家联盟”。</a:t>
            </a:r>
            <a:r>
              <a:rPr lang="en-US" altLang="zh-CN" kern="100">
                <a:latin typeface="微软雅黑" panose="020b0503020204020204" pitchFamily="34" charset="-122"/>
                <a:ea typeface="微软雅黑" panose="020b0503020204020204" pitchFamily="34" charset="-122"/>
                <a:cs typeface="Arial" panose="020b0604020202020204" pitchFamily="34" charset="0"/>
              </a:rPr>
              <a:t>7</a:t>
            </a:r>
            <a:r>
              <a:rPr lang="zh-CN" altLang="en-US" kern="100">
                <a:latin typeface="微软雅黑" panose="020b0503020204020204" pitchFamily="34" charset="-122"/>
                <a:ea typeface="微软雅黑" panose="020b0503020204020204" pitchFamily="34" charset="-122"/>
                <a:cs typeface="Arial" panose="020b0604020202020204" pitchFamily="34" charset="0"/>
              </a:rPr>
              <a:t>月</a:t>
            </a:r>
            <a:r>
              <a:rPr lang="en-US" altLang="zh-CN" kern="100">
                <a:latin typeface="微软雅黑" panose="020b0503020204020204" pitchFamily="34" charset="-122"/>
                <a:ea typeface="微软雅黑" panose="020b0503020204020204" pitchFamily="34" charset="-122"/>
                <a:cs typeface="Arial" panose="020b0604020202020204" pitchFamily="34" charset="0"/>
              </a:rPr>
              <a:t>12</a:t>
            </a:r>
            <a:r>
              <a:rPr lang="zh-CN" altLang="en-US" kern="100">
                <a:latin typeface="微软雅黑" panose="020b0503020204020204" pitchFamily="34" charset="-122"/>
                <a:ea typeface="微软雅黑" panose="020b0503020204020204" pitchFamily="34" charset="-122"/>
                <a:cs typeface="Arial" panose="020b0604020202020204" pitchFamily="34" charset="0"/>
              </a:rPr>
              <a:t>日，艾青和其他</a:t>
            </a:r>
            <a:r>
              <a:rPr lang="en-US" altLang="zh-CN" kern="100">
                <a:latin typeface="微软雅黑" panose="020b0503020204020204" pitchFamily="34" charset="-122"/>
                <a:ea typeface="微软雅黑" panose="020b0503020204020204" pitchFamily="34" charset="-122"/>
                <a:cs typeface="Arial" panose="020b0604020202020204" pitchFamily="34" charset="0"/>
              </a:rPr>
              <a:t>12</a:t>
            </a:r>
            <a:r>
              <a:rPr lang="zh-CN" altLang="en-US" kern="100">
                <a:latin typeface="微软雅黑" panose="020b0503020204020204" pitchFamily="34" charset="-122"/>
                <a:ea typeface="微软雅黑" panose="020b0503020204020204" pitchFamily="34" charset="-122"/>
                <a:cs typeface="Arial" panose="020b0604020202020204" pitchFamily="34" charset="0"/>
              </a:rPr>
              <a:t>名青年遭到逮捕，国民党反动派以“危害民国紧急治罪法”控告这些手无寸铁的青年“颠覆政府”，艾青被判处有期徒刑六年。</a:t>
            </a:r>
            <a:r>
              <a:rPr lang="en-US" altLang="zh-CN" kern="100">
                <a:latin typeface="微软雅黑" panose="020b0503020204020204" pitchFamily="34" charset="-122"/>
                <a:ea typeface="微软雅黑" panose="020b0503020204020204" pitchFamily="34" charset="-122"/>
                <a:cs typeface="Arial" panose="020b0604020202020204" pitchFamily="34" charset="0"/>
              </a:rPr>
              <a:t>《</a:t>
            </a:r>
            <a:r>
              <a:rPr lang="zh-CN" altLang="en-US" kern="100">
                <a:latin typeface="微软雅黑" panose="020b0503020204020204" pitchFamily="34" charset="-122"/>
                <a:ea typeface="微软雅黑" panose="020b0503020204020204" pitchFamily="34" charset="-122"/>
                <a:cs typeface="Arial" panose="020b0604020202020204" pitchFamily="34" charset="0"/>
              </a:rPr>
              <a:t>大堰河</a:t>
            </a:r>
            <a:r>
              <a:rPr lang="en-US" altLang="zh-CN" kern="100">
                <a:latin typeface="微软雅黑" panose="020b0503020204020204" pitchFamily="34" charset="-122"/>
                <a:ea typeface="微软雅黑" panose="020b0503020204020204" pitchFamily="34" charset="-122"/>
                <a:cs typeface="Arial" panose="020b0604020202020204" pitchFamily="34" charset="0"/>
              </a:rPr>
              <a:t>——</a:t>
            </a:r>
            <a:r>
              <a:rPr lang="zh-CN" altLang="en-US" kern="100">
                <a:latin typeface="微软雅黑" panose="020b0503020204020204" pitchFamily="34" charset="-122"/>
                <a:ea typeface="微软雅黑" panose="020b0503020204020204" pitchFamily="34" charset="-122"/>
                <a:cs typeface="Arial" panose="020b0604020202020204" pitchFamily="34" charset="0"/>
              </a:rPr>
              <a:t>我的保姆</a:t>
            </a:r>
            <a:r>
              <a:rPr lang="en-US" altLang="zh-CN" kern="100">
                <a:latin typeface="微软雅黑" panose="020b0503020204020204" pitchFamily="34" charset="-122"/>
                <a:ea typeface="微软雅黑" panose="020b0503020204020204" pitchFamily="34" charset="-122"/>
                <a:cs typeface="Arial" panose="020b0604020202020204" pitchFamily="34" charset="0"/>
              </a:rPr>
              <a:t>》</a:t>
            </a:r>
            <a:r>
              <a:rPr lang="zh-CN" altLang="en-US" kern="100">
                <a:latin typeface="微软雅黑" panose="020b0503020204020204" pitchFamily="34" charset="-122"/>
                <a:ea typeface="微软雅黑" panose="020b0503020204020204" pitchFamily="34" charset="-122"/>
                <a:cs typeface="Arial" panose="020b0604020202020204" pitchFamily="34" charset="0"/>
              </a:rPr>
              <a:t>即写于诗人在监狱的日子里。当他看见了漫天飞舞的雪花，联想到保姆落满白雪的坟头，挥笔写下了这首赞颂劳动人民、诅咒黑暗世界的诗篇</a:t>
            </a:r>
          </a:p>
        </p:txBody>
      </p:sp>
      <p:pic>
        <p:nvPicPr>
          <p:cNvPr id="3" name="图片 2">
            <a:extLst>
              <a:ext uri="{FF2B5EF4-FFF2-40B4-BE49-F238E27FC236}">
                <a16:creationId xmlns:a16="http://schemas.microsoft.com/office/drawing/2014/main" id="{809FC4CA-3FE3-4219-84D1-F7F8707F0D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06223" y="2352463"/>
            <a:ext cx="3087306" cy="215307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69663984"/>
      </p:ext>
    </p:extLst>
  </p:cSld>
  <p:clrMapOvr>
    <a:masterClrMapping/>
  </p:clrMapOvr>
  <p:transition spd="med" advClick="0">
    <p:pull/>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30361" y="345634"/>
            <a:ext cx="3504866" cy="369332"/>
          </a:xfrm>
          <a:prstGeom prst="rect">
            <a:avLst/>
          </a:prstGeom>
          <a:noFill/>
        </p:spPr>
        <p:txBody>
          <a:bodyPr wrap="square" rtlCol="0">
            <a:spAutoFit/>
          </a:bodyPr>
          <a:lstStyle/>
          <a:p>
            <a:r>
              <a:rPr lang="zh-CN" altLang="en-US">
                <a:solidFill>
                  <a:srgbClr val="4C4C4C"/>
                </a:solidFill>
                <a:ea typeface="印品黑体" panose="00000500000000000000" pitchFamily="2" charset="-122"/>
              </a:rPr>
              <a:t>文本常识积累 </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了解自由体诗</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794568" y="1435152"/>
            <a:ext cx="10698961" cy="3397790"/>
          </a:xfrm>
          <a:prstGeom prst="rect">
            <a:avLst/>
          </a:prstGeom>
          <a:noFill/>
        </p:spPr>
        <p:txBody>
          <a:bodyPr wrap="square">
            <a:spAutoFit/>
          </a:bodyPr>
          <a:lstStyle/>
          <a:p>
            <a:pPr indent="457200" algn="just">
              <a:lnSpc>
                <a:spcPct val="150000"/>
              </a:lnSpc>
              <a:spcAft>
                <a:spcPts val="1000"/>
              </a:spcAft>
            </a:pPr>
            <a:r>
              <a:rPr lang="zh-CN" altLang="en-US" sz="2000"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自由诗体也叫自由诗，是指在诗歌语言形式上不受格律限制的较为自由的诗体。</a:t>
            </a:r>
            <a:r>
              <a:rPr lang="zh-CN" altLang="en-US" sz="2000" kern="100">
                <a:latin typeface="微软雅黑" panose="020b0503020204020204" pitchFamily="34" charset="-122"/>
                <a:ea typeface="微软雅黑" panose="020b0503020204020204" pitchFamily="34" charset="-122"/>
                <a:cs typeface="Arial" panose="020b0604020202020204" pitchFamily="34" charset="0"/>
              </a:rPr>
              <a:t>每一行诗的字数，每一节诗的划分，每一首诗的节奏和韵律都没有固定的格式。它一般是根据作者的内在情感的起伏变化安排诗歌意象和诗歌语言的节奏韵律。艾青的</a:t>
            </a:r>
            <a:r>
              <a:rPr lang="en-US" altLang="zh-CN" sz="20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latin typeface="微软雅黑" panose="020b0503020204020204" pitchFamily="34" charset="-122"/>
                <a:ea typeface="微软雅黑" panose="020b0503020204020204" pitchFamily="34" charset="-122"/>
                <a:cs typeface="Arial" panose="020b0604020202020204" pitchFamily="34" charset="0"/>
              </a:rPr>
              <a:t>光的赞歌</a:t>
            </a:r>
            <a:r>
              <a:rPr lang="en-US" altLang="zh-CN" sz="20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latin typeface="微软雅黑" panose="020b0503020204020204" pitchFamily="34" charset="-122"/>
                <a:ea typeface="微软雅黑" panose="020b0503020204020204" pitchFamily="34" charset="-122"/>
                <a:cs typeface="Arial" panose="020b0604020202020204" pitchFamily="34" charset="0"/>
              </a:rPr>
              <a:t>、舒婷的</a:t>
            </a:r>
            <a:r>
              <a:rPr lang="en-US" altLang="zh-CN" sz="20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latin typeface="微软雅黑" panose="020b0503020204020204" pitchFamily="34" charset="-122"/>
                <a:ea typeface="微软雅黑" panose="020b0503020204020204" pitchFamily="34" charset="-122"/>
                <a:cs typeface="Arial" panose="020b0604020202020204" pitchFamily="34" charset="0"/>
              </a:rPr>
              <a:t>祖国啊，我亲爱的祖国</a:t>
            </a:r>
            <a:r>
              <a:rPr lang="en-US" altLang="zh-CN" sz="20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latin typeface="微软雅黑" panose="020b0503020204020204" pitchFamily="34" charset="-122"/>
                <a:ea typeface="微软雅黑" panose="020b0503020204020204" pitchFamily="34" charset="-122"/>
                <a:cs typeface="Arial" panose="020b0604020202020204" pitchFamily="34" charset="0"/>
              </a:rPr>
              <a:t>等都是自由诗的优秀之作。这种无诗歌形式束缚的自由使得它成为当代最流行的一种诗体，也成为诗歌爱好者们比较乐于接受的一种诗体。 </a:t>
            </a:r>
          </a:p>
          <a:p>
            <a:pPr indent="457200" algn="just">
              <a:lnSpc>
                <a:spcPct val="150000"/>
              </a:lnSpc>
              <a:spcAft>
                <a:spcPts val="1000"/>
              </a:spcAft>
            </a:pPr>
            <a:r>
              <a:rPr lang="zh-CN" altLang="en-US" sz="2000" kern="100">
                <a:latin typeface="微软雅黑" panose="020b0503020204020204" pitchFamily="34" charset="-122"/>
                <a:ea typeface="微软雅黑" panose="020b0503020204020204" pitchFamily="34" charset="-122"/>
                <a:cs typeface="Arial" panose="020b0604020202020204" pitchFamily="34" charset="0"/>
              </a:rPr>
              <a:t>抗日战争时期，因艾青等的提倡，自由诗极为繁荣。自由诗诞生</a:t>
            </a:r>
            <a:r>
              <a:rPr lang="en-US" altLang="zh-CN" sz="2000" kern="100">
                <a:latin typeface="微软雅黑" panose="020b0503020204020204" pitchFamily="34" charset="-122"/>
                <a:ea typeface="微软雅黑" panose="020b0503020204020204" pitchFamily="34" charset="-122"/>
                <a:cs typeface="Arial" panose="020b0604020202020204" pitchFamily="34" charset="0"/>
              </a:rPr>
              <a:t>70</a:t>
            </a:r>
            <a:r>
              <a:rPr lang="zh-CN" altLang="en-US" sz="2000" kern="100">
                <a:latin typeface="微软雅黑" panose="020b0503020204020204" pitchFamily="34" charset="-122"/>
                <a:ea typeface="微软雅黑" panose="020b0503020204020204" pitchFamily="34" charset="-122"/>
                <a:cs typeface="Arial" panose="020b0604020202020204" pitchFamily="34" charset="0"/>
              </a:rPr>
              <a:t>余年来，一直为新诗创作中的主要形式。</a:t>
            </a:r>
          </a:p>
        </p:txBody>
      </p:sp>
    </p:spTree>
    <p:extLst>
      <p:ext uri="{BB962C8B-B14F-4D97-AF65-F5344CB8AC3E}">
        <p14:creationId xmlns:p14="http://schemas.microsoft.com/office/powerpoint/2010/main" val="4108753407"/>
      </p:ext>
    </p:extLst>
  </p:cSld>
  <p:clrMapOvr>
    <a:masterClrMapping/>
  </p:clrMapOvr>
  <p:transition spd="med" advClick="0">
    <p:pull/>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3" name="文本框 2">
            <a:extLst>
              <a:ext uri="{FF2B5EF4-FFF2-40B4-BE49-F238E27FC236}">
                <a16:creationId xmlns:a16="http://schemas.microsoft.com/office/drawing/2014/main" id="{18BC6FB9-CB3A-4AE5-80E5-DF776C96D2CA}"/>
              </a:ext>
            </a:extLst>
          </p:cNvPr>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板块二       语言知识强化</a:t>
            </a:r>
          </a:p>
        </p:txBody>
      </p:sp>
    </p:spTree>
    <p:extLst>
      <p:ext uri="{BB962C8B-B14F-4D97-AF65-F5344CB8AC3E}">
        <p14:creationId xmlns:p14="http://schemas.microsoft.com/office/powerpoint/2010/main" val="783444150"/>
      </p:ext>
    </p:extLst>
  </p:cSld>
  <p:clrMapOvr>
    <a:masterClrMapping/>
  </p:clrMapOvr>
  <p:transition spd="med" advClick="0">
    <p:pull/>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a:extLst>
              <a:ext uri="{FF2B5EF4-FFF2-40B4-BE49-F238E27FC236}">
                <a16:creationId xmlns:a16="http://schemas.microsoft.com/office/drawing/2014/main" id="{7AEC7AC1-B9DC-4179-8633-F39E7622A5B6}"/>
              </a:ext>
            </a:extLst>
          </p:cNvPr>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读准字音</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FB6ECD01-3CC0-F141-BE8E-665E6C557E7E}"/>
              </a:ext>
            </a:extLst>
          </p:cNvPr>
          <p:cNvSpPr txBox="1"/>
          <p:nvPr/>
        </p:nvSpPr>
        <p:spPr>
          <a:xfrm>
            <a:off x="2211859" y="2347784"/>
            <a:ext cx="7636476" cy="1955151"/>
          </a:xfrm>
          <a:prstGeom prst="rect">
            <a:avLst/>
          </a:prstGeom>
          <a:noFill/>
        </p:spPr>
        <p:txBody>
          <a:bodyPr wrap="square" rtlCol="0">
            <a:spAutoFit/>
          </a:bodyPr>
          <a:lstStyle/>
          <a:p>
            <a:pPr>
              <a:lnSpc>
                <a:spcPct val="150000"/>
              </a:lnSpc>
            </a:pPr>
            <a:r>
              <a:rPr lang="zh-CN" altLang="zh-CN" sz="2800">
                <a:solidFill>
                  <a:srgbClr val="4C4C4C"/>
                </a:solidFill>
                <a:ea typeface="印品黑体" panose="00000500000000000000" pitchFamily="2" charset="-122"/>
              </a:rPr>
              <a:t>冰屑（</a:t>
            </a:r>
            <a:r>
              <a:rPr lang="en-US" altLang="zh-CN" sz="2800" b="1" err="1">
                <a:solidFill>
                  <a:srgbClr val="FF0000"/>
                </a:solidFill>
                <a:ea typeface="印品黑体" panose="00000500000000000000" pitchFamily="2" charset="-122"/>
              </a:rPr>
              <a:t>xiè</a:t>
            </a:r>
            <a:r>
              <a:rPr lang="zh-CN" altLang="zh-CN" sz="2800">
                <a:solidFill>
                  <a:srgbClr val="4C4C4C"/>
                </a:solidFill>
                <a:ea typeface="印品黑体" panose="00000500000000000000" pitchFamily="2" charset="-122"/>
              </a:rPr>
              <a:t>） </a:t>
            </a:r>
            <a:r>
              <a:rPr lang="en-US" altLang="zh-CN" sz="2800">
                <a:solidFill>
                  <a:srgbClr val="4C4C4C"/>
                </a:solidFill>
                <a:ea typeface="印品黑体" panose="00000500000000000000" pitchFamily="2" charset="-122"/>
              </a:rPr>
              <a:t>  </a:t>
            </a:r>
            <a:r>
              <a:rPr lang="zh-CN" altLang="zh-CN" sz="2800">
                <a:solidFill>
                  <a:srgbClr val="4C4C4C"/>
                </a:solidFill>
                <a:ea typeface="印品黑体" panose="00000500000000000000" pitchFamily="2" charset="-122"/>
              </a:rPr>
              <a:t>麦糟（</a:t>
            </a:r>
            <a:r>
              <a:rPr lang="en-US" altLang="zh-CN" sz="2800" b="1" err="1">
                <a:solidFill>
                  <a:srgbClr val="FF0000"/>
                </a:solidFill>
                <a:ea typeface="印品黑体" panose="00000500000000000000" pitchFamily="2" charset="-122"/>
              </a:rPr>
              <a:t>zāo</a:t>
            </a:r>
            <a:r>
              <a:rPr lang="zh-CN" altLang="zh-CN" sz="2800">
                <a:solidFill>
                  <a:srgbClr val="4C4C4C"/>
                </a:solidFill>
                <a:ea typeface="印品黑体" panose="00000500000000000000" pitchFamily="2" charset="-122"/>
              </a:rPr>
              <a:t>） </a:t>
            </a:r>
            <a:r>
              <a:rPr lang="en-US" altLang="zh-CN" sz="2800">
                <a:solidFill>
                  <a:srgbClr val="4C4C4C"/>
                </a:solidFill>
                <a:ea typeface="印品黑体" panose="00000500000000000000" pitchFamily="2" charset="-122"/>
              </a:rPr>
              <a:t>  </a:t>
            </a:r>
            <a:r>
              <a:rPr lang="zh-CN" altLang="en-US" sz="2800">
                <a:solidFill>
                  <a:srgbClr val="4C4C4C"/>
                </a:solidFill>
                <a:ea typeface="印品黑体" panose="00000500000000000000" pitchFamily="2" charset="-122"/>
              </a:rPr>
              <a:t> </a:t>
            </a:r>
            <a:r>
              <a:rPr lang="zh-CN" altLang="zh-CN" sz="2800">
                <a:solidFill>
                  <a:srgbClr val="4C4C4C"/>
                </a:solidFill>
                <a:ea typeface="印品黑体" panose="00000500000000000000" pitchFamily="2" charset="-122"/>
              </a:rPr>
              <a:t>团箕（</a:t>
            </a:r>
            <a:r>
              <a:rPr lang="en-US" altLang="zh-CN" sz="2800" b="1" err="1">
                <a:solidFill>
                  <a:srgbClr val="FF0000"/>
                </a:solidFill>
                <a:ea typeface="印品黑体" panose="00000500000000000000" pitchFamily="2" charset="-122"/>
              </a:rPr>
              <a:t>jī</a:t>
            </a:r>
            <a:r>
              <a:rPr lang="zh-CN" altLang="zh-CN" sz="2800">
                <a:solidFill>
                  <a:srgbClr val="4C4C4C"/>
                </a:solidFill>
                <a:ea typeface="印品黑体" panose="00000500000000000000" pitchFamily="2" charset="-122"/>
              </a:rPr>
              <a:t>）</a:t>
            </a:r>
          </a:p>
          <a:p>
            <a:pPr>
              <a:lnSpc>
                <a:spcPct val="150000"/>
              </a:lnSpc>
            </a:pPr>
            <a:r>
              <a:rPr lang="zh-CN" altLang="zh-CN" sz="2800">
                <a:solidFill>
                  <a:srgbClr val="4C4C4C"/>
                </a:solidFill>
                <a:ea typeface="印品黑体" panose="00000500000000000000" pitchFamily="2" charset="-122"/>
              </a:rPr>
              <a:t>叱骂（</a:t>
            </a:r>
            <a:r>
              <a:rPr lang="en-US" altLang="zh-CN" sz="2800" b="1" err="1">
                <a:solidFill>
                  <a:srgbClr val="FF0000"/>
                </a:solidFill>
                <a:ea typeface="印品黑体" panose="00000500000000000000" pitchFamily="2" charset="-122"/>
              </a:rPr>
              <a:t>chì</a:t>
            </a:r>
            <a:r>
              <a:rPr lang="zh-CN" altLang="zh-CN" sz="2800">
                <a:solidFill>
                  <a:srgbClr val="4C4C4C"/>
                </a:solidFill>
                <a:ea typeface="印品黑体" panose="00000500000000000000" pitchFamily="2" charset="-122"/>
              </a:rPr>
              <a:t>） </a:t>
            </a:r>
            <a:r>
              <a:rPr lang="en-US" altLang="zh-CN" sz="2800">
                <a:solidFill>
                  <a:srgbClr val="4C4C4C"/>
                </a:solidFill>
                <a:ea typeface="印品黑体" panose="00000500000000000000" pitchFamily="2" charset="-122"/>
              </a:rPr>
              <a:t>  </a:t>
            </a:r>
            <a:r>
              <a:rPr lang="zh-CN" altLang="zh-CN" sz="2800">
                <a:solidFill>
                  <a:srgbClr val="4C4C4C"/>
                </a:solidFill>
                <a:ea typeface="印品黑体" panose="00000500000000000000" pitchFamily="2" charset="-122"/>
              </a:rPr>
              <a:t>糯米（</a:t>
            </a:r>
            <a:r>
              <a:rPr lang="en-US" altLang="zh-CN" sz="2800" b="1" err="1">
                <a:solidFill>
                  <a:srgbClr val="FF0000"/>
                </a:solidFill>
                <a:ea typeface="印品黑体" panose="00000500000000000000" pitchFamily="2" charset="-122"/>
              </a:rPr>
              <a:t>nuò</a:t>
            </a:r>
            <a:r>
              <a:rPr lang="zh-CN" altLang="zh-CN" sz="2800">
                <a:solidFill>
                  <a:srgbClr val="4C4C4C"/>
                </a:solidFill>
                <a:ea typeface="印品黑体" panose="00000500000000000000" pitchFamily="2" charset="-122"/>
              </a:rPr>
              <a:t>） </a:t>
            </a:r>
            <a:r>
              <a:rPr lang="en-US" altLang="zh-CN" sz="2800">
                <a:solidFill>
                  <a:srgbClr val="4C4C4C"/>
                </a:solidFill>
                <a:ea typeface="印品黑体" panose="00000500000000000000" pitchFamily="2" charset="-122"/>
              </a:rPr>
              <a:t>  </a:t>
            </a:r>
            <a:r>
              <a:rPr lang="zh-CN" altLang="zh-CN" sz="2800">
                <a:solidFill>
                  <a:srgbClr val="4C4C4C"/>
                </a:solidFill>
                <a:ea typeface="印品黑体" panose="00000500000000000000" pitchFamily="2" charset="-122"/>
              </a:rPr>
              <a:t>忸怩</a:t>
            </a:r>
            <a:r>
              <a:rPr lang="en-US" altLang="zh-CN" sz="2800">
                <a:solidFill>
                  <a:srgbClr val="4C4C4C"/>
                </a:solidFill>
                <a:ea typeface="印品黑体" panose="00000500000000000000" pitchFamily="2" charset="-122"/>
              </a:rPr>
              <a:t>(</a:t>
            </a:r>
            <a:r>
              <a:rPr lang="en-US" altLang="zh-CN" sz="2800" b="1" err="1">
                <a:solidFill>
                  <a:srgbClr val="FF0000"/>
                </a:solidFill>
                <a:ea typeface="印品黑体" panose="00000500000000000000" pitchFamily="2" charset="-122"/>
              </a:rPr>
              <a:t>niǔ</a:t>
            </a:r>
            <a:r>
              <a:rPr lang="en-US" altLang="zh-CN" sz="2800">
                <a:solidFill>
                  <a:srgbClr val="4C4C4C"/>
                </a:solidFill>
                <a:ea typeface="印品黑体" panose="00000500000000000000" pitchFamily="2" charset="-122"/>
              </a:rPr>
              <a:t> </a:t>
            </a:r>
            <a:r>
              <a:rPr lang="en-US" altLang="zh-CN" sz="2800" b="1" err="1">
                <a:solidFill>
                  <a:srgbClr val="FF0000"/>
                </a:solidFill>
                <a:ea typeface="印品黑体" panose="00000500000000000000" pitchFamily="2" charset="-122"/>
              </a:rPr>
              <a:t>ní</a:t>
            </a:r>
            <a:r>
              <a:rPr lang="en-US" altLang="zh-CN" sz="2800">
                <a:solidFill>
                  <a:srgbClr val="4C4C4C"/>
                </a:solidFill>
                <a:ea typeface="印品黑体" panose="00000500000000000000" pitchFamily="2" charset="-122"/>
              </a:rPr>
              <a:t>)</a:t>
            </a:r>
            <a:endParaRPr lang="zh-CN" altLang="zh-CN" sz="2800">
              <a:solidFill>
                <a:srgbClr val="4C4C4C"/>
              </a:solidFill>
              <a:ea typeface="印品黑体" panose="00000500000000000000" pitchFamily="2" charset="-122"/>
            </a:endParaRPr>
          </a:p>
          <a:p>
            <a:pPr>
              <a:lnSpc>
                <a:spcPct val="150000"/>
              </a:lnSpc>
            </a:pPr>
            <a:endParaRPr kumimoji="1" lang="zh-CN" altLang="en-US" sz="280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43285395"/>
      </p:ext>
    </p:extLst>
  </p:cSld>
  <p:clrMapOvr>
    <a:masterClrMapping/>
  </p:clrMapOvr>
  <p:transition spd="med" advClick="0">
    <p:pull/>
  </p:transition>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LAYERS_CUSTOMIZATION" val="UEsDBBQAAgAIAOdaeEo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CngyZ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p4MmSM0WweooAwAAhgwAACcAAAB1bml2ZXJzYWwvZmxhc2hfcHVibGlzaGluZ19zZXR0aW5ncy54bWzVV91u2jAUvucpLE+9LKEdXTsUqKYCGmoLqLCtvapMbIhVx85iG0qv9jR7sD3JjmOgoHZd+oO0ISHi8/Od/xMTHt8mAk1ZprmSdbxXrmDEZKQol5M6/jJs7x5hpA2RlAglWR1LhdFxoxSmdiS4jgfMGBDVCGCkrqWmjmNj0loQzGazMtdp5rhKWAP4uhypJEgzppk0LAtSQebwY+Yp03iBUAAAvomSC7VGqYRQ6JHOFbWCIU7Bc8ldUES0BdExDrzYiEQ3k0xZSU+UUBnKJqM6flfJP0sZD9XkCZMuJ7oBREc2NUIpd14QMeB3DMWMT2Jw97CK0YxTE9fxftWhgHTwECXH9qETh3KiIAfSLOATZgglhvijt2fYrdFLgifRuSQJj4bAQS7+Om4Orz9f9VsXZ53u6fWw1zsbdvreiVwn2MQJg01DITikbBaxlZ2QGEOiGPwGnTERmoXBOmkpNlZywzl3RiMlIPe5FrRRMmK0SxK2Vo3BDZdtkNzDaAyBiHkdf8o4ERhxQwSPVsrajrThJq96e10SARa0J0PnA3xv3mcnikmm2bpbS452OY8a35QVFM2VRYLfMGQUgvhtAk8xQ+vFQeNMJTkV2scgLThYnHI2Y/Q4z+kC8E+GrsBEYkETejUVzHgL3y2/QyM2VhngMjKFzgY61x6//CzglGh9D0qWPu4MzjrN1nWn22xd7rgACZ0SGT0THArOktRsBZ/MkVRmqQfpiIjVLC8K5TTnFYmt/PIyaJ5Y4cv81sVYg95iSbZj5TmF+asHhc3GZJoPohuuHBpGkENJPCYwIlgXXFpWFDAiEikp5ohEsNa0G+spV1YDxQ+wh9Yv99DrIy7z0wRWG1jMKMsKQVb29t9XDz4cHn2slYNfP37uPqm0WPh9QZw5v/FPnlz5q7X/cBuGgdvSjy9tk9l/c2f3L1pfi+S127ocFippa1AIrldEqndaROrCv2T6ay+YQi7AUpr4IYO1JHjCDaNv2WIvaJNXvdt9j22nTbYY82tG478J2Z9W18SNe2EYPHpxdZyES55AItxKXN12GwfVCtw0H2WVSoC2+d+hUfoNUEsDBBQAAgAIAKeDJkjdIlMWuAIAAFUKAAAhAAAAdW5pdmVyc2FsL2ZsYXNoX3NraW5fc2V0dGluZ3MueG1slVbbbuIwEH3fr0DsO+leu5VcpJZSqVJ3W22rvjvJkFg4dmRP6PL3ayd2YwOBwKgSnjlnPJ4bJXrNxPzTZEIyyaV6AUQmCm01Xjdh+fU0bRClmGVSIAicCakqyqfzz5f3VkjSIk+x5AaU4fy4snKCs6IZ9Nd8u7cyhuLuOE7IZFVTsX2UhZylNFsXSjYiN7T79jNEK7c1KM7E2iAvri4Xy8shJGcaHxCqKKblLyvjKLUCrcGG9HNp5SSL0xS4v+mi/Yzk9Fcdf/0ObcM0w5Z288XKEK2mBcRJPh6dKYzxfjYB4R/aun+1MgjldAvqLOeybupzeqRWsrAJjTnHi/jB4ZLmZvwM4e7CykmCfZC96GQVXHq+31kJQO5rOPfEjquS/NnmdWch2KKnHOaoGiCJP3U2Xcr3pwbNfMB8Rbk2gFDVg55N0M+00d5NrOtxf+GdiTz05TQ95E3ypoJFF3DgLtb3+MXitt0VodMPXRChgo1TBiH2yh75x+R1Dxkoe+QLZzk8Cb7dj2DX1JF8kW+pK+fx/BsrCGqOubP6k7famx7t6OogVKfwmErmMNc2nFdWga0bSVpdF1KyFxMRdMMKikyK3xaXbtvHaJLsGFyvHe4sggw5HGq4NkazpsN0tee4H501bsjuZ6F/XHeeoNni11OKSLOyMj9LejpxPDMmJjHT5DDD7kkDB/UgVjLgtHcPkSqq1qBepeRjrxESQY91L7vhGoKTJMgBSQ5nmTgnh9IvmioFtTRVY6B9lmNlByxZUXLzh28M3iHfYQxYOyqWxp+g7KMvA4VrAqAqK33XdofOUjUcGYcN+OEPFO2Th95GtOnSoYa7wUdYYdhyTjOqJ92u6Hsl3iGB/gD+zYQVOd6xjGh7pKluXxZNvl/DfSzRYvbrzDZfuMnas+ulyLGx72fQKO2/k/8BUEsDBBQAAgAIAKeDJkgsT7aL/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cUWB09ppTsEDnxlGMFKZB2hs+ZJZRYEobBnmV31swFQUSnkuQ87cMM8uEnuNW/Ob3uti/Pzy4+3fQ7nfP+WTc4UepEq5w4WjUUg0PK6ZQt7MTEWpJm4DfoDIkwLI6WRfNlQyVXnPNjNFACUl9qYTQET8U0wR81JwIjbong6WLWEj1i9oQLiMHr7taH0uIHYIg3zYg2bNnQfMb4LKbNb8oJiqbKIcFvGbIKQUQuh38ZQ8vpRkOt8lIqiLHICE4ZGnM2YfSozNIM+CdD12Aid6AJm68QzAYL3x2/RwM2VBq4jIxhq4Kcm8CvPwtcEGMeoGTu41bv/KzVvjm7aLWvtnyAhI6JTJ8JhxKyvLAb4ZMpksrO9SAdKXGGlUWhnJZzVWKrv7wMhudOhDK/djGW0BssyWasPKcwf/WgstmMjMuD6A9XiYYjyKEkgQkTKRx3Lh2rCkyJREqKKSIpNCrjj/WYK2dAEg5wQJuXexj0EZflaAQ3B1jUlOlKyJ3dvbf7794fHH5o1KNfP35ur1WatfCuIN5c6OHHa5v4opE/7oZx5Hvn023YavevunD3sv21SqYu2lf9SkVq9yrhOlVWdT5VWXUZro3u0pVRyQVoM6NwbKDRCJ5zy+hrbpoXFH79/Ru2xSsVfoNRrN2+/28QYbR4bq28r+LoyQdgDeSrj+lm7TdQSwMEFAACAAgAp4MmSD1kiNCZAQAAHwYAAB8AAAB1bml2ZXJzYWwvaHRtbF9za2luX3NldHRpbmdzLmpzjZTLbsIwEEX3fEXkbitEn5TuqgJSJRaVyq7qwglDiHDsyHZSKOLfm0l4OM6kxbOJb47v2GN5dr2gHCxiwXOwq76r+XtzXmmAmtU5XDd10aGnqDMjkgXMkxREIoF5SHFcepL3Z4IyZrIyDbcfaGscP6bwz5IL4+IZYaEJzVCLCwL8JrQNtfjnJPacc9Vncgod5tYq2Y+UtCBtXyqd8ophV8MphntED1YF6Bp9GGEQ6JJH0DC9m2J0kWfHNhepNONyO1Ox6oc8Wsda5XJR09NquPRqm4Eur3xdA4PR8HUydAGRGPtmIfUTT54wuslMgzFwyPs4wSBhwUMQju+gGn+gDeP2gTy6SExij/TLDYZLZzyGVpXaWygLWnpdylnY2MPt3GI0CMG3oC+xUlmeXXCBmVYxVqSFtmt+QoXii0TGNTceYJAcbhZtu6p3Puj9GIM1npDyntCKen5pV+/wQUOAttGWjnmNl3dG2QlKlEQORWhUtyroPmL9PoLzz4Bxa3m0Ssv2UDbHsgxcr0HPlRLl7r/+26efq7f/BVBLAwQUAAIACACngyZ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ngyZIsO1dV24AAAB2AAAAHAAAAHVuaXZlcnNhbC9sb2NhbF9zZXR0aW5ncy54bWwNzD0OwjAMQOG9p7C8l5+NoWk3NhAS5QBWY1Akx0aJheD2eHvDpzct3yrw4daLacLj7oDAulku+kr4WM/jCaE7aSYx5YRqCMs8TGIbyZ3dA3Z4C/24rVwjnK9UQ94ad1YnjzOMcInns3DG/Tz8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ngyZ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CngyZIEQ5x/AERAABjOQAAFwAAAHVuaXZlcnNhbC91bml2ZXJzYWwucG5n7dt5WFLZ3wBwSrOopiadsnIrtZx3plxyyg2hLM1+ubW4ZCqaZmMu6KCmrFo6TbllzqiNC1njUiaMY+4CZQuZJuVGiYqGioKCqAgCF16aead837/fP+F5uDwH7vme7/3w3HPP949zw8vj+Ffrd64HgUBfnXA9dhoE0gCDQKvx67RU31gXEMZVH6uQp487gYjd+tOqhualI+5HQKDanA3ykDWqNjjW9RwSBNKO//ReNRJulAQC2UpOHDtyNilodphaHXZlB02YEnxr3Sod8L3xq8ZbNHVvG6enfrNt27Yt+zW3bjvlurspPT3jv5xcIw06b5kHl71f7xNxeo8yFf96CilsLS7p6uIUL8cJuiCkJ7fDqEhOt7iL110qTp4cwYYfXObU0aHnHTGSWNFkEWJEgZq8c0n+08btwSmrtP45NDlpsIup3cpqjQolxFrBeXf/eKn8e8x8eunbi59PKgy9iwqWI/XARjhJ2eGv1220fALS+Ofwg41XoJcSskBQytf+PLl98tdyZtPqp//+umgZy1wrMjT1TMoxG1qYSQ7/HNJVK0Y2OjnpYlpo+iWY5ZMnNalKcerv/zl4sWSL1r9ppoZrQcbelMb6ggP2BK+IcOyq65em6rTKjaBVmhorkvsl7Yeg2hhN2uf4bz+kXD6bteIMy+Dbb5vXzw57rxgt7PDBhy5aK4wsT7hOhAUGWn/uFX/o7k5vk5UjFZrGE53QV7zTPqeza4dX1sPcVSviuGmftjvny/jSq+SrKpf+V6AVcfaCS6rfjgRuDVlxlWfvXw5bcZWr8tLOegz0H/zc6/AljYenDh5YgZhywonz3eMrvs5fxr69qr9q544VWk9Md/+Wl5DwRk2jplHTqGnUNGoaNY2aRk2jplHTqGnUNGoaNY2aRk2jplHTqGnUNGoaNY2aRk2jplHTqGnUNGoaNY2aRk2jplHTqGnUNGoaNc3/A01ntfAkXNrDnZwMF40+vdbPI1EpqIU3NnS+ryMRhRHZ8oTfPZug14VOFlr93Sk2UKuCE8tJUhwSW/XbBQHS7iuUuikIaQluZA3F8TkONObw02T+ATkdKpvhXofJxz44PyWakQwRjjEW8Z2lkbRO4YW/8xlFbYSIh5CX0HHiW3lz9vRq8p7qhKKTDtdLkAHcdkkxUMmuC8HuUPgGJU/cWx2iP4QaQusXS6zgskGGjyiyG8s4y+6EK+Z1Y2T9JFyCKAuBYS8xGFSF6Jz4IGeh2b0B+I2EmeioxSuWOQT7pV5OeUzjbNIA8lApVfSgv4eTUJQbisle9KOIahA1ibMLXp600sO/bwtnXYdego5YhasS7HvRg8SKacU6Y/FFArxSJpQ/iMnjc04zeM2OT9cIL8JBBf7BoqYc4IKvWQyJIuXOgj8WyxT8K1RZOtM7uE/AAEcA3z0RCezEnEOdMzH2QQkz32/iFuJlTBYFELQElrzN5twboIjJguiv2qRNLe7YqOEYTOlPp8xGTA5xqb3Iho5XSVHXMdmBOeVL/uhvOyv/usIF/xExNgbf0FGRQCtM7TzoRVogkZcG+0t35ejIwhZPawTz2USO5BWiFv4zjq/hSGPugZwc4P3x0GMdj4U0Ltu7rshDm/dauPg8KmA2cN5vKPHOWFzbyw6lRNlyE0o8lpnHrfU54kf3BvDpw0ndLmGZzN+uW517mMef1uVtxs1dyyqzgiYW5WJhx2dD3IiJjvmDC3OYh65NGeDxBxXpFMqSTPrTkL6NVjftMLCckM25SMO5dQzVwlh2Iyxb3xO0C5PSA885SYcnoRV31poGzdbIdiA6C9Gn4WZ3eIhLHxaT3LTzkyHjdgaIsTsjx0vcGEoS7XwJJKdavhVtosl9jpcKnx0tKSZ5rnn5/Edm6Eh4GIt+ikAqrqAdcDJ2pBzNFgW67fK02g8Jo0OX+JR8g0ja76mzWlwyF0nPMwcSO56WCxDdbIIM2DHtB+CxHzI6i9cmERvvJB8Od25vIjXnevle7l1X5eGWE5CSsfTTTTayW9w83ayX+yeuHZKV5n6qlh/SO9t7QnLIhG01K7ObhOYvSjYlmwu4B8du0aZCC4Bzo0l2QRuLqan2gqZJwVE/Zd2eO23VsAy+bKGPmd1TW9hM2biMRchv0WELKfvs/0SahPSi39DYDyw++uuu69xnKMWUnjeNsjbWnlT+MnHUXSJpBXbGtxkgtDwiR3+nnrrSuxw8H//KbrwcGwUUMuIh4Y8sNFARayOkSZf0M1+sjfcw7WNmNmBZTmucsIhnxYjLji/YAgxBlF8WUehONSvD4aVnqitYeZaO4aLVEOCGNxutzRUP4HvaiYIT7y+Ov6VbiWsLTfeh98/I60MFjyxjFVpBqOnyQwjr+azOIosK8lz7hgx6JIPSUHAE5mPaJuO3Vk+TpgG+v8P4AuGjc7SH6Yz03e2EA/65lriWUwC6N+eE44tQAY6QUMx7jsXgOxZng7auE7WdfZ51S++dJfByYprWB7gdvevBrzSq49Hq9piYhOdjsqdtzOnJ+zjbwJuNoEOStQFkaBTaYCpmUFEAJE+qlBmXR/tgp/i3kLVncFEoqOdyM11IyZnLU+aTXfV5uwJOmnYto7UbyFlhbW+qBiqpkwryhumMp6iGQFrLSPcZqss3mWwfs8nQmr2abHElqwmy+sJQjHQoS0fqX530XpR3rYf5jlu7H9Bn6xXw4lSpVMrR2vltMfKp4zB/R9Ti1JJxe0WODvhDPQlL+yV1RGvTclxlQmo4wKDjFQtmJBpMIcwh+CtVk1Q9ilfT6ANb7vAsRb0ZiYeJ0FTJCwsfNpRLZcA5PAo3USTYg0/si86TlYt9G0m00+hi3ExSZn2OFBikNQADKAOqP8GQJgVaWFJAikQwaQL0vpdsxzmZTj529ywypRE4gv8qL02zR3oAns1IMCQ1k/RE7bJuBwHkzgGi53ae0rk9YaewXpB8cdRWdUdMIeFITjEhC1kfdy+A1MvTRdGUSoWYip9vbhyuMF/dzzEgiRKuQrD6eDnbCCHAF6dYfDh54PE45WU0DVrx7rQZXyRji1+m17ijibIHKQ/rBxfeI9YcBUZsDZnZvoCioUM6BOjPAeBOr27s4elExoETrrtqLBYmkgI5wkER6k9e+inTgMq1cE6pr5ZH6F0KdX8Jvlw0fYPXNOgIkLeAe3UY9mXKXoJisa8DkAKP8CONLJxsaam3ejFBBbh1/XRcjL8ncUn1r186O4vAyBtc3yco2aGXWVvXm9weCP1Rn7Vlswwy6W5kzaHNIWxxnXcNeU9vpl2kOT5t5CeV1qUeNQ5x2zSgJNONvuZgMiGH4M9Uj7mq1FD5D/fdzcRsLo7Mj7mZJgVYiqVGz8BAz1xLItHz2t2rZdCYXuatyWJ8BduGAx1AWDvCDUIee5r2Adls272bi/ZqVt5MC2TpNrOb9svuDXFACOn23D9nmswkAwZ05KFd2hLIJYKhHoFxYXQ750f2f3AljwZIcfNwX0plrpdZCxu7yGt8wIwu0vb0zKQthmBgz2xvBOE39AxhyzlxfMANYXOh0vC8wTUh8I1INj3rwutN2eIiqu3teL64UPKdNhf5Bzv09hwV8XGIvWt5Oy0rVWPjL5okh6ArO4JHF7WW7MAjCRMY1D0YZTqx+Hm2jrzFvQTCEJu4seytcVSPXyupFWeubtEVCYQ+91EO3RSZ68ulZtYWcCirnh6dlyYiD1AqCEjpofvRCDNtsN56JHmwwlKcfDpH6JNWAMcli1pZQIxIImRX4oD5AmoAWfIxw2PnZtsIN/irAU/l9Y5Aw9Dc2EA6J3BQ2Pw+JJiiEp99zVNFJhx4rEi8H9fehnMqHok5izd3o5Zdaev/ETAD7bdb6+aTP8Romo03Ysu+fclMHzADTyu+t3z5TQggs3pJK/1O+7WLPXQv2Noz6ntNqHTqfg0VKhm95j0cnqPBDw2Hrs2elcO2dwN+BtrgXl2uVftIIp6D04dQeFazzYsBpfdTEbiFIjQ8nRV/um26PrFXbJrZCK5Rxt+3Y2EcSlyj0Bs87JcNedN2d9CwIlV6VJsSzShU6zuijAR+vS47Qr9GOfX+jLPTB1facdMu2yNYdpZNolb7D4bcBrR+vJE1Ozk2gMTZPNZs0cW+2VdoSqR6ZaTxrMZ4TGTHk4iNkKS50bterjop0bDhH9ticqp5zJGYx4abQq96NcIJLl1AHZtoXAalS96VFxmHALMuIuXWVSKfh6iTA5LSn1sItQIRYTz+puu3Omgcef/RlkUwM1GGVM2uKL13RHB7RT1cKWVUf7qbq+kw5RBpg4PWp9WID17yzEg+GLcRt1RHmJV9nB9nq+Y4NyUxzd3Il2SwF9wZ1CiWPxsb5QxzRBCrWLEW12L5ETXiSgePv9iQcKGVF0b2QPEO8WCpVR4omo01A4i2DzGk2gCYhNWOODyBqheCgncwobSwXmFVo0EWqEr2iF0fTU1o4672qyEpy6PYuApE7U6a+G3wTvT+DReNDYr28zpBgr8nNeqsbFPimue7CfjuVQ8FR/w2p+IBHrzaE7o8vuQLiKVSmYBKRQnIYs329DXtv9jn3jKJ6GZ0E5n7gBYDPO8vV78lKWZqYZyteoISnz2xUlDSyklMTqxsXKxvyA6E/awblBTCOlyVc35pTRyjyGGSU1THoMonLDydn8CUy3SLYjlD4H50jKQadlZsVmgaMGnqbFoMN52RJcA4kUPR+eRJh6BsXY2CiFHVWloQ0U4hPRUDcR1cLIzSqpCT2uZf707dpT1wpMYT3FAiIbGILs7GR0wDImP/0B15jPO1yJyO86N25RnQizhZqcDGtqXByBqn3XbNqkVD99hCn6e1/Wi0i4l5/lOH61kC2XbtUn9dcEHyPbzr3UDeDcBKteSN5BQibOwnGJIytFDYqeiKbdO30OLTn9TRoei3YrMZmT8GblTwaJjBbsmhy4aQdAN7Z8sTfmvrVTeb1DBNpPNWJDg5l3i/c1NGaKkbnIct/5TZK5t3b7BxNfRcw+simcO5uBkDtBafdphshuXzpspZ5jtaF4E3WLkFebGnVgEJ+DmRrwH5tOKsp0zrFSgBAR4GTpcK3FlNcg5M+YGZhWHP9yt+/cMO7tAac0aQARFFtm8ZQSc/0vUW182hhzeJJtgFgB0/SaSaqIQ7MVyGxE5MiKI355ykvslV7gtYevGTrq+mp1DzDfm1H75zvscoVVrEkoeLhDSjjLQNmWmeMGDxsudMzsH+KqN3+UFJvdIHx0dEokCCieMmXmeQwMCClpHKs4qdYhFibyLrQkc4xdRTku14E5GV0UKtgJdC3RzCJBA6KSDzepeCX72lzPzKLWOIwKBJmpEtNseXDJv/Bu/ajzWcJhcYP9NU1TLEgScPLAb0ZWlXpoE3dvTWPuR7O9rHY7qd+SWPA4z/wm4a8sRLe0t00jdDJcHejXE9rV057Imk/ymoYFrcq6/LKSZhjBvzQwttJyHXS/TWmbX4NehzHxDXddt9fRKBfOX90heOTfg0m1o8dyJn3R/JH3eOaTagdVmF/lNMKTYG9NgNFSMp5ZzkYTF1LlKguGuOuevxOit1RV3bpKdhfOTR/9oCd0YrBXR1ZbF57KpV/3DmA/1LtDufux3TsLGxKW06ifkICY/5Es8jeLRhsyEUMzVaOjq603fHuS9ldsC9VCZUMlNH/7/b5s5rNGL/lLJgOYaOV1evXzHu73pV5lX4GJMyRbJ4+ErZj9kftWkhhnVW5v/mGquv0a/BJpjlelGFYqoS641vLdHAFmvM2tpnfymEOTF3/9lfKNfNvndxz4fc39xBqtcJZ49jRKfgq/8NUEsDBBQAAgAIAKeDJkhjUB02SwAAAGoAAAAbAAAAdW5pdmVyc2FsL3VuaXZlcnNhbC5wbmcueG1ss7GvyM1RKEstKs7Mz7NVMtQzULK34+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
  <p:tag name="ISPRING_PRESENTATION_TITLE" val="HG000773"/>
  <p:tag name="ISPRING_SCORM_ENDPOINT" val="&lt;endpoint&gt;&lt;enable&gt;0&lt;/enable&gt;&lt;lrs&gt;http://&lt;/lrs&gt;&lt;auth&gt;0&lt;/auth&gt;&lt;login&gt;&lt;/login&gt;&lt;password&gt;&lt;/password&gt;&lt;key&gt;&lt;/key&gt;&lt;name&gt;&lt;/name&gt;&lt;email&gt;&lt;/email&gt;&lt;/endpoint&gt;&#10;"/>
  <p:tag name="ISPRING_SCORM_PASSING_SCORE" val="100.000000"/>
  <p:tag name="ISPRING_SCORM_RATE_SLIDES" val="1"/>
  <p:tag name="ISPRING_ULTRA_SCORM_COURSE_ID" val="6711571B-384C-4F8B-828C-E071D9F183B8"/>
  <p:tag name="ISPRINGCLOUDFOLDERID" val="0"/>
  <p:tag name="ISPRINGCLOUDFOLDERPATH" val="Repository"/>
  <p:tag name="ISPRINGONLINEFOLDERID" val="0"/>
  <p:tag name="ISPRINGONLINEFOLDERPATH" val="Content List"/>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66</Paragraphs>
  <Slides>23</Slides>
  <Notes>23</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23</vt:i4>
      </vt:variant>
    </vt:vector>
  </HeadingPairs>
  <TitlesOfParts>
    <vt:vector baseType="lpstr" size="32">
      <vt:lpstr>Arial</vt:lpstr>
      <vt:lpstr>Calibri Light</vt:lpstr>
      <vt:lpstr>Calibri</vt:lpstr>
      <vt:lpstr>印品黑体</vt:lpstr>
      <vt:lpstr>微软雅黑</vt:lpstr>
      <vt:lpstr>Wingdings</vt:lpstr>
      <vt:lpstr>Times New Roman</vt:lpstr>
      <vt:lpstr>Microsoft YaHei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2021-04-20T18:05:40.624</cp:lastPrinted>
  <dcterms:created xsi:type="dcterms:W3CDTF">2021-04-20T18:05:40Z</dcterms:created>
  <dcterms:modified xsi:type="dcterms:W3CDTF">2021-05-18T05:51:40Z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