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58"/>
  </p:notesMasterIdLst>
  <p:sldIdLst>
    <p:sldId id="680" r:id="rId3"/>
    <p:sldId id="1055" r:id="rId4"/>
    <p:sldId id="835" r:id="rId5"/>
    <p:sldId id="996" r:id="rId6"/>
    <p:sldId id="849" r:id="rId7"/>
    <p:sldId id="697" r:id="rId8"/>
    <p:sldId id="895" r:id="rId9"/>
    <p:sldId id="914" r:id="rId10"/>
    <p:sldId id="818" r:id="rId11"/>
    <p:sldId id="947" r:id="rId12"/>
    <p:sldId id="946" r:id="rId13"/>
    <p:sldId id="862" r:id="rId14"/>
    <p:sldId id="896" r:id="rId15"/>
    <p:sldId id="897" r:id="rId16"/>
    <p:sldId id="948" r:id="rId17"/>
    <p:sldId id="1056" r:id="rId18"/>
    <p:sldId id="1153" r:id="rId19"/>
    <p:sldId id="1057" r:id="rId20"/>
    <p:sldId id="1058" r:id="rId21"/>
    <p:sldId id="1059" r:id="rId22"/>
    <p:sldId id="1061" r:id="rId23"/>
    <p:sldId id="1063" r:id="rId24"/>
    <p:sldId id="1154" r:id="rId25"/>
    <p:sldId id="1065" r:id="rId26"/>
    <p:sldId id="1155" r:id="rId27"/>
    <p:sldId id="1156" r:id="rId28"/>
    <p:sldId id="1066" r:id="rId29"/>
    <p:sldId id="1068" r:id="rId30"/>
    <p:sldId id="1070" r:id="rId31"/>
    <p:sldId id="1071" r:id="rId32"/>
    <p:sldId id="1072" r:id="rId33"/>
    <p:sldId id="1073" r:id="rId34"/>
    <p:sldId id="1074" r:id="rId35"/>
    <p:sldId id="1075" r:id="rId36"/>
    <p:sldId id="1076" r:id="rId37"/>
    <p:sldId id="1077" r:id="rId38"/>
    <p:sldId id="1078" r:id="rId39"/>
    <p:sldId id="1080" r:id="rId40"/>
    <p:sldId id="1082" r:id="rId41"/>
    <p:sldId id="1081" r:id="rId42"/>
    <p:sldId id="1083" r:id="rId43"/>
    <p:sldId id="1084" r:id="rId44"/>
    <p:sldId id="1085" r:id="rId45"/>
    <p:sldId id="1086" r:id="rId46"/>
    <p:sldId id="1087" r:id="rId47"/>
    <p:sldId id="1089" r:id="rId48"/>
    <p:sldId id="1090" r:id="rId49"/>
    <p:sldId id="1145" r:id="rId50"/>
    <p:sldId id="1146" r:id="rId51"/>
    <p:sldId id="1147" r:id="rId52"/>
    <p:sldId id="1148" r:id="rId53"/>
    <p:sldId id="1149" r:id="rId54"/>
    <p:sldId id="1150" r:id="rId55"/>
    <p:sldId id="1151" r:id="rId56"/>
    <p:sldId id="1152" r:id="rId5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9"/>
    <p:restoredTop sz="86437"/>
  </p:normalViewPr>
  <p:slideViewPr>
    <p:cSldViewPr showGuides="1">
      <p:cViewPr varScale="1">
        <p:scale>
          <a:sx n="98" d="100"/>
          <a:sy n="98" d="100"/>
        </p:scale>
        <p:origin x="-2004" y="-96"/>
      </p:cViewPr>
      <p:guideLst>
        <p:guide orient="horz" pos="2160"/>
        <p:guide pos="29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8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91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1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algn="r" eaLnBrk="1" fontAlgn="base" hangingPunct="1"/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11" name="Freeform 3"/>
            <p:cNvSpPr/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Arc 4"/>
            <p:cNvSpPr/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T0" fmla="*/ 0 w 21600"/>
                <a:gd name="T1" fmla="*/ 0 h 21231"/>
                <a:gd name="T2" fmla="*/ 0 w 21600"/>
                <a:gd name="T3" fmla="*/ 0 h 21231"/>
                <a:gd name="T4" fmla="*/ 0 w 21600"/>
                <a:gd name="T5" fmla="*/ 0 h 212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lnTo>
                    <a:pt x="3976" y="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5845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</p:spPr>
        <p:txBody>
          <a:bodyPr lIns="92075" tIns="46038" rIns="92075" bIns="46038" anchor="ctr"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13" name="Rectangle 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11" name="Freeform 3"/>
            <p:cNvSpPr/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Arc 4"/>
            <p:cNvSpPr/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T0" fmla="*/ 0 w 21600"/>
                <a:gd name="T1" fmla="*/ 0 h 21231"/>
                <a:gd name="T2" fmla="*/ 0 w 21600"/>
                <a:gd name="T3" fmla="*/ 0 h 21231"/>
                <a:gd name="T4" fmla="*/ 0 w 21600"/>
                <a:gd name="T5" fmla="*/ 0 h 212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lnTo>
                    <a:pt x="3976" y="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5845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</p:spPr>
        <p:txBody>
          <a:bodyPr lIns="92075" tIns="46038" rIns="92075" bIns="46038" anchor="ctr"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13" name="Rectangle 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34819" name="Freeform 3"/>
            <p:cNvSpPr/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3" name="Arc 4"/>
            <p:cNvSpPr/>
            <p:nvPr/>
          </p:nvSpPr>
          <p:spPr bwMode="auto">
            <a:xfrm>
              <a:off x="0" y="1"/>
              <a:ext cx="5298" cy="431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482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/>
          <a:p>
            <a:pPr lvl="0" fontAlgn="base"/>
            <a:r>
              <a:rPr lang="zh-CN" altLang="en-US" strike="noStrike" noProof="1" smtClean="0"/>
              <a:t>单击此处编辑母版标题样式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  <p:sp>
        <p:nvSpPr>
          <p:cNvPr id="2" name="Rectangle 9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34819" name="Freeform 3"/>
            <p:cNvSpPr/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3" name="Arc 4"/>
            <p:cNvSpPr/>
            <p:nvPr/>
          </p:nvSpPr>
          <p:spPr bwMode="auto">
            <a:xfrm>
              <a:off x="0" y="1"/>
              <a:ext cx="5298" cy="431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482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/>
          <a:p>
            <a:pPr lvl="0" fontAlgn="base"/>
            <a:r>
              <a:rPr lang="zh-CN" altLang="en-US" strike="noStrike" noProof="1" smtClean="0"/>
              <a:t>单击此处编辑母版标题样式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  <p:sp>
        <p:nvSpPr>
          <p:cNvPr id="2057" name="Rectangle 9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1541463" y="749300"/>
            <a:ext cx="8137525" cy="825500"/>
          </a:xfrm>
        </p:spPr>
        <p:txBody>
          <a:bodyPr vert="horz" wrap="square" lIns="92075" tIns="46038" rIns="92075" bIns="46038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/>
            </a:r>
            <a:br>
              <a:rPr kumimoji="1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</a:br>
            <a:r>
              <a:rPr kumimoji="1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/>
            </a:r>
            <a:br>
              <a:rPr kumimoji="1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</a:br>
            <a:r>
              <a:rPr kumimoji="0" lang="zh-CN" altLang="en-US" sz="4000" b="1" strike="noStrike" kern="1200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高考作文复习不过五句话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65563" y="1946275"/>
            <a:ext cx="4327525" cy="584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仿宋_GB2312" pitchFamily="49" charset="-122"/>
                <a:cs typeface="+mn-cs"/>
                <a:sym typeface="+mn-ea"/>
              </a:rPr>
              <a:t>——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仿宋_GB2312" pitchFamily="49" charset="-122"/>
                <a:cs typeface="+mn-cs"/>
                <a:sym typeface="+mn-ea"/>
              </a:rPr>
              <a:t>浅谈高考作文备考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仿宋_GB2312" pitchFamily="49" charset="-122"/>
              <a:sym typeface="+mn-ea"/>
            </a:endParaRPr>
          </a:p>
        </p:txBody>
      </p:sp>
      <p:sp>
        <p:nvSpPr>
          <p:cNvPr id="17411" name="TextBox 3"/>
          <p:cNvSpPr txBox="1"/>
          <p:nvPr/>
        </p:nvSpPr>
        <p:spPr>
          <a:xfrm>
            <a:off x="3736975" y="4425950"/>
            <a:ext cx="4584700" cy="1284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lnSpc>
                <a:spcPts val="1865"/>
              </a:lnSpc>
            </a:pP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湖南省永州市教科院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•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吴春来</a:t>
            </a:r>
            <a:endParaRPr lang="en-US" altLang="zh-CN" sz="2800" b="1">
              <a:latin typeface="华文仿宋" panose="02010600040101010101" charset="-122"/>
              <a:ea typeface="华文仿宋" panose="02010600040101010101" charset="-122"/>
            </a:endParaRPr>
          </a:p>
          <a:p>
            <a:pPr algn="ctr">
              <a:lnSpc>
                <a:spcPts val="1865"/>
              </a:lnSpc>
            </a:pPr>
            <a:endParaRPr lang="en-US" altLang="zh-CN" sz="2800" b="1">
              <a:latin typeface="华文仿宋" panose="02010600040101010101" charset="-122"/>
              <a:ea typeface="华文仿宋" panose="02010600040101010101" charset="-122"/>
            </a:endParaRPr>
          </a:p>
          <a:p>
            <a:pPr algn="ctr">
              <a:lnSpc>
                <a:spcPts val="1865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湖南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﹒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长沙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ts val="1865"/>
              </a:lnSpc>
            </a:pP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ts val="1865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2018.09.08|</a:t>
            </a:r>
            <a:endParaRPr lang="en-US" altLang="zh-CN" sz="2800" b="1" dirty="0">
              <a:latin typeface="宋体" panose="02010600030101010101" pitchFamily="2" charset="-122"/>
              <a:ea typeface="华文仿宋" panose="02010600040101010101" charset="-122"/>
            </a:endParaRPr>
          </a:p>
        </p:txBody>
      </p:sp>
      <p:pic>
        <p:nvPicPr>
          <p:cNvPr id="17412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5505" y="3912235"/>
            <a:ext cx="2614295" cy="1980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矩形 84998"/>
          <p:cNvSpPr/>
          <p:nvPr/>
        </p:nvSpPr>
        <p:spPr>
          <a:xfrm>
            <a:off x="1541463" y="6215063"/>
            <a:ext cx="5019675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个人微信公众号：</a:t>
            </a:r>
            <a:r>
              <a:rPr lang="en-US" altLang="zh-CN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guzhouhuayu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（春来咏语）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5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5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29800">
                                          <p:val>
                                            <p:strVal val="#ppt_h/2"/>
                                          </p:val>
                                        </p:tav>
                                        <p:tav tm="398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59700">
                                          <p:val>
                                            <p:strVal val="#ppt_h"/>
                                          </p:val>
                                        </p:tav>
                                        <p:tav tm="69800">
                                          <p:val>
                                            <p:strVal val="#ppt_h/2"/>
                                          </p:val>
                                        </p:tav>
                                        <p:tav tm="799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5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5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19900">
                                          <p:val>
                                            <p:strVal val="#ppt_y-.2"/>
                                          </p:val>
                                        </p:tav>
                                        <p:tav tm="29800">
                                          <p:val>
                                            <p:strVal val="#ppt_y"/>
                                          </p:val>
                                        </p:tav>
                                        <p:tav tm="398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597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800">
                                          <p:val>
                                            <p:strVal val="#ppt_y"/>
                                          </p:val>
                                        </p:tav>
                                        <p:tav tm="799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979" name="Rectangle 3"/>
          <p:cNvSpPr>
            <a:spLocks noGrp="1"/>
          </p:cNvSpPr>
          <p:nvPr>
            <p:ph idx="1"/>
          </p:nvPr>
        </p:nvSpPr>
        <p:spPr>
          <a:xfrm>
            <a:off x="560388" y="393700"/>
            <a:ext cx="8050212" cy="4114800"/>
          </a:xfrm>
        </p:spPr>
        <p:txBody>
          <a:bodyPr vert="horz" wrap="square" lIns="91440" tIns="45720" rIns="91440" bIns="45720" anchor="t"/>
          <a:lstStyle/>
          <a:p>
            <a:pPr marL="365125" indent="-255270">
              <a:spcBef>
                <a:spcPts val="400"/>
              </a:spcBef>
              <a:buClr>
                <a:srgbClr val="2DA2BF"/>
              </a:buClr>
              <a:buFont typeface="Wingdings 3" panose="05040102010807070707"/>
              <a:buChar char=""/>
            </a:pPr>
            <a:r>
              <a:rPr lang="en-US" altLang="zh-CN" sz="2400" b="1">
                <a:solidFill>
                  <a:srgbClr val="FF0000"/>
                </a:solidFill>
                <a:sym typeface="宋体" panose="02010600030101010101" pitchFamily="2" charset="-122"/>
              </a:rPr>
              <a:t>【2011】</a:t>
            </a:r>
            <a:r>
              <a:rPr lang="zh-CN" altLang="en-US" sz="2400" b="1" dirty="0">
                <a:solidFill>
                  <a:srgbClr val="FF0000"/>
                </a:solidFill>
                <a:latin typeface="Lucida Sans Unicode" panose="020B0602030504020204" charset="0"/>
              </a:rPr>
              <a:t>作文（</a:t>
            </a:r>
            <a:r>
              <a:rPr lang="en-US" altLang="zh-CN" sz="2400" b="1">
                <a:solidFill>
                  <a:srgbClr val="FF0000"/>
                </a:solidFill>
                <a:latin typeface="Lucida Sans Unicode" panose="020B0602030504020204" charset="0"/>
              </a:rPr>
              <a:t>60</a:t>
            </a:r>
            <a:r>
              <a:rPr lang="zh-CN" altLang="en-US" sz="2400" b="1" dirty="0">
                <a:solidFill>
                  <a:srgbClr val="FF0000"/>
                </a:solidFill>
                <a:latin typeface="Lucida Sans Unicode" panose="020B0602030504020204" charset="0"/>
              </a:rPr>
              <a:t>分）</a:t>
            </a:r>
            <a:br>
              <a:rPr lang="zh-CN" altLang="en-US" sz="2400" b="1" dirty="0">
                <a:solidFill>
                  <a:srgbClr val="FF0000"/>
                </a:solidFill>
                <a:latin typeface="Lucida Sans Unicode" panose="020B0602030504020204" charset="0"/>
              </a:rPr>
            </a:br>
            <a:r>
              <a:rPr lang="zh-CN" altLang="en-US" sz="2400" b="1" dirty="0">
                <a:latin typeface="Lucida Sans Unicode" panose="020B0602030504020204" charset="0"/>
              </a:rPr>
              <a:t>美国全球语言研究所最近公布了</a:t>
            </a:r>
            <a:r>
              <a:rPr lang="en-US" altLang="zh-CN" sz="2400" b="1">
                <a:latin typeface="Lucida Sans Unicode" panose="020B0602030504020204" charset="0"/>
              </a:rPr>
              <a:t>21</a:t>
            </a:r>
            <a:r>
              <a:rPr lang="zh-CN" altLang="en-US" sz="2400" b="1" dirty="0">
                <a:latin typeface="Lucida Sans Unicode" panose="020B0602030504020204" charset="0"/>
              </a:rPr>
              <a:t>世纪全球十大新闻，中国作为经济和政治大国的崛起排在第一位，是新世纪的最大新闻。该所跟踪全球</a:t>
            </a:r>
            <a:r>
              <a:rPr lang="en-US" altLang="zh-CN" sz="2400" b="1">
                <a:latin typeface="Lucida Sans Unicode" panose="020B0602030504020204" charset="0"/>
              </a:rPr>
              <a:t>75</a:t>
            </a:r>
            <a:r>
              <a:rPr lang="zh-CN" altLang="en-US" sz="2400" b="1" dirty="0">
                <a:latin typeface="Lucida Sans Unicode" panose="020B0602030504020204" charset="0"/>
              </a:rPr>
              <a:t>万家主要纸媒体、电子媒体和互联</a:t>
            </a:r>
            <a:br>
              <a:rPr lang="zh-CN" altLang="en-US" sz="2400" b="1" dirty="0">
                <a:latin typeface="Lucida Sans Unicode" panose="020B0602030504020204" charset="0"/>
              </a:rPr>
            </a:br>
            <a:r>
              <a:rPr lang="zh-CN" altLang="en-US" sz="2400" b="1" dirty="0">
                <a:latin typeface="Lucida Sans Unicode" panose="020B0602030504020204" charset="0"/>
              </a:rPr>
              <a:t>网进行调查，结果显示，有关中国崛起的新闻已经播发了</a:t>
            </a:r>
            <a:r>
              <a:rPr lang="en-US" altLang="zh-CN" sz="2400" b="1">
                <a:latin typeface="Lucida Sans Unicode" panose="020B0602030504020204" charset="0"/>
              </a:rPr>
              <a:t>3</a:t>
            </a:r>
            <a:r>
              <a:rPr lang="zh-CN" altLang="en-US" sz="2400" b="1" dirty="0">
                <a:latin typeface="Lucida Sans Unicode" panose="020B0602030504020204" charset="0"/>
              </a:rPr>
              <a:t>亿次。</a:t>
            </a:r>
            <a:br>
              <a:rPr lang="zh-CN" altLang="en-US" sz="2400" b="1" dirty="0">
                <a:latin typeface="Lucida Sans Unicode" panose="020B0602030504020204" charset="0"/>
              </a:rPr>
            </a:br>
            <a:r>
              <a:rPr lang="zh-CN" altLang="en-US" sz="2400" b="1" dirty="0">
                <a:latin typeface="Lucida Sans Unicode" panose="020B0602030504020204" charset="0"/>
              </a:rPr>
              <a:t>对于中国的巨大变化，其中最值得展示的突出变化又是什么呢</a:t>
            </a:r>
            <a:r>
              <a:rPr lang="en-US" altLang="zh-CN" sz="2400" b="1">
                <a:latin typeface="Lucida Sans Unicode" panose="020B0602030504020204" charset="0"/>
              </a:rPr>
              <a:t>?</a:t>
            </a:r>
            <a:r>
              <a:rPr lang="zh-CN" altLang="en-US" sz="2400" b="1" dirty="0">
                <a:latin typeface="Lucida Sans Unicode" panose="020B0602030504020204" charset="0"/>
              </a:rPr>
              <a:t>据</a:t>
            </a:r>
            <a:r>
              <a:rPr lang="en-US" altLang="zh-CN" sz="2400" b="1">
                <a:latin typeface="Lucida Sans Unicode" panose="020B0602030504020204" charset="0"/>
              </a:rPr>
              <a:t>《</a:t>
            </a:r>
            <a:r>
              <a:rPr lang="zh-CN" altLang="en-US" sz="2400" b="1" dirty="0">
                <a:latin typeface="Lucida Sans Unicode" panose="020B0602030504020204" charset="0"/>
              </a:rPr>
              <a:t>中国青年报</a:t>
            </a:r>
            <a:r>
              <a:rPr lang="en-US" altLang="zh-CN" sz="2400" b="1">
                <a:latin typeface="Lucida Sans Unicode" panose="020B0602030504020204" charset="0"/>
              </a:rPr>
              <a:t>》</a:t>
            </a:r>
            <a:r>
              <a:rPr lang="zh-CN" altLang="en-US" sz="2400" b="1" dirty="0">
                <a:latin typeface="Lucida Sans Unicode" panose="020B0602030504020204" charset="0"/>
              </a:rPr>
              <a:t>和新浪网对中国公众的调查，得票率依次是“经济成就”、“国际影响”、“民生改善”、“科技水平”、“城市化进程”、“开放程度”。</a:t>
            </a:r>
            <a:br>
              <a:rPr lang="zh-CN" altLang="en-US" sz="2400" b="1" dirty="0">
                <a:latin typeface="Lucida Sans Unicode" panose="020B0602030504020204" charset="0"/>
              </a:rPr>
            </a:br>
            <a:r>
              <a:rPr lang="zh-CN" altLang="en-US" sz="2400" b="1" dirty="0">
                <a:latin typeface="Lucida Sans Unicode" panose="020B0602030504020204" charset="0"/>
              </a:rPr>
              <a:t>对于中国的这些变化，你有什么所见所闻所思所感</a:t>
            </a:r>
            <a:r>
              <a:rPr lang="en-US" altLang="zh-CN" sz="2400" b="1">
                <a:latin typeface="Lucida Sans Unicode" panose="020B0602030504020204" charset="0"/>
              </a:rPr>
              <a:t>?</a:t>
            </a:r>
            <a:endParaRPr lang="en-US" altLang="zh-CN" sz="2400" b="1"/>
          </a:p>
          <a:p>
            <a:pPr marL="365125" indent="-255270">
              <a:spcBef>
                <a:spcPts val="400"/>
              </a:spcBef>
              <a:buClr>
                <a:srgbClr val="2DA2BF"/>
              </a:buClr>
              <a:buFont typeface="Wingdings 3" panose="05040102010807070707"/>
              <a:buChar char=""/>
            </a:pPr>
            <a:endParaRPr lang="en-US" altLang="zh-CN" sz="2400" b="1"/>
          </a:p>
          <a:p>
            <a:pPr marL="365125" indent="-255270">
              <a:spcBef>
                <a:spcPts val="400"/>
              </a:spcBef>
              <a:buClr>
                <a:srgbClr val="2DA2BF"/>
              </a:buClr>
              <a:buFont typeface="Wingdings 3" panose="05040102010807070707"/>
              <a:buNone/>
            </a:pPr>
            <a:r>
              <a:rPr lang="en-US" altLang="zh-CN" sz="2400">
                <a:solidFill>
                  <a:srgbClr val="000000"/>
                </a:solidFill>
                <a:latin typeface="Lucida Sans Unicode" panose="020B0602030504020204" charset="0"/>
              </a:rPr>
              <a:t>       </a:t>
            </a:r>
            <a:r>
              <a:rPr lang="en-US" altLang="zh-CN" sz="2400" b="1">
                <a:solidFill>
                  <a:srgbClr val="000000"/>
                </a:solidFill>
                <a:latin typeface="Lucida Sans Unicode" panose="020B0602030504020204" charset="0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Lucida Sans Unicode" panose="020B0602030504020204" charset="0"/>
              </a:rPr>
              <a:t>要求选好角度，</a:t>
            </a:r>
            <a:r>
              <a:rPr lang="zh-CN" altLang="en-US" sz="2400" b="1" dirty="0">
                <a:latin typeface="Lucida Sans Unicode" panose="020B0602030504020204" charset="0"/>
              </a:rPr>
              <a:t>确定立意，明确文体，自拟标题；不要脱离材料内容及含意的范围作文，不要套作，不得抄袭。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6979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内容占位符 1"/>
          <p:cNvSpPr>
            <a:spLocks noGrp="1"/>
          </p:cNvSpPr>
          <p:nvPr>
            <p:ph idx="1"/>
          </p:nvPr>
        </p:nvSpPr>
        <p:spPr>
          <a:xfrm>
            <a:off x="519113" y="882650"/>
            <a:ext cx="8105775" cy="4114800"/>
          </a:xfrm>
        </p:spPr>
        <p:txBody>
          <a:bodyPr anchor="t"/>
          <a:lstStyle/>
          <a:p>
            <a:pPr latinLnBrk="0">
              <a:lnSpc>
                <a:spcPts val="28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六、写作</a:t>
            </a:r>
            <a:r>
              <a:rPr lang="en-US" altLang="zh-CN" sz="2400" b="1">
                <a:solidFill>
                  <a:srgbClr val="FF0000"/>
                </a:solidFill>
              </a:rPr>
              <a:t>(60</a:t>
            </a:r>
            <a:r>
              <a:rPr lang="zh-CN" altLang="en-US" sz="2400" b="1" dirty="0">
                <a:solidFill>
                  <a:srgbClr val="FF0000"/>
                </a:solidFill>
              </a:rPr>
              <a:t>分</a:t>
            </a:r>
            <a:r>
              <a:rPr lang="en-US" altLang="zh-CN" sz="2400" b="1">
                <a:solidFill>
                  <a:srgbClr val="FF0000"/>
                </a:solidFill>
              </a:rPr>
              <a:t>)【2012】</a:t>
            </a:r>
            <a:r>
              <a:rPr lang="zh-CN" altLang="en-US" sz="2400" b="1" dirty="0">
                <a:solidFill>
                  <a:srgbClr val="FF0000"/>
                </a:solidFill>
              </a:rPr>
              <a:t/>
            </a:r>
            <a:br>
              <a:rPr lang="zh-CN" altLang="en-US" sz="2400" b="1" dirty="0">
                <a:solidFill>
                  <a:srgbClr val="FF0000"/>
                </a:solidFill>
              </a:rPr>
            </a:br>
            <a:r>
              <a:rPr lang="zh-CN" altLang="en-US" sz="2000" dirty="0"/>
              <a:t>　</a:t>
            </a:r>
            <a:r>
              <a:rPr lang="zh-CN" altLang="en-US" sz="2000" b="1" dirty="0"/>
              <a:t>　</a:t>
            </a:r>
            <a:r>
              <a:rPr lang="en-US" altLang="zh-CN" sz="2000" b="1"/>
              <a:t>18</a:t>
            </a:r>
            <a:r>
              <a:rPr lang="zh-CN" altLang="en-US" sz="2000" b="1" dirty="0"/>
              <a:t>．阅读下面的材料，根据要求写一篇不少于</a:t>
            </a:r>
            <a:r>
              <a:rPr lang="en-US" altLang="zh-CN" sz="2000" b="1"/>
              <a:t>800</a:t>
            </a:r>
            <a:r>
              <a:rPr lang="zh-CN" altLang="en-US" sz="2000" b="1" dirty="0"/>
              <a:t>字的文章。</a:t>
            </a:r>
            <a:r>
              <a:rPr lang="en-US" altLang="zh-CN" sz="2000" b="1"/>
              <a:t>(60</a:t>
            </a:r>
            <a:r>
              <a:rPr lang="zh-CN" altLang="en-US" sz="2000" b="1" dirty="0"/>
              <a:t>分</a:t>
            </a:r>
            <a:r>
              <a:rPr lang="en-US" altLang="zh-CN" sz="2000" b="1"/>
              <a:t>)</a:t>
            </a:r>
            <a:r>
              <a:rPr lang="zh-CN" altLang="en-US" sz="2000" b="1" dirty="0"/>
              <a:t/>
            </a:r>
            <a:br>
              <a:rPr lang="zh-CN" altLang="en-US" sz="2000" b="1" dirty="0"/>
            </a:br>
            <a:r>
              <a:rPr lang="zh-CN" altLang="en-US" sz="2000" b="1" dirty="0"/>
              <a:t>　　船主请一位修船工给自己的小船刷油漆。修船工刷漆的时候，发现船底有个小洞，就顺手给补了。</a:t>
            </a:r>
            <a:br>
              <a:rPr lang="zh-CN" altLang="en-US" sz="2000" b="1" dirty="0"/>
            </a:br>
            <a:r>
              <a:rPr lang="zh-CN" altLang="en-US" sz="2000" b="1" dirty="0"/>
              <a:t>　　过了些日子，船主来到他家里道谢，送上一个大红包。</a:t>
            </a:r>
            <a:br>
              <a:rPr lang="zh-CN" altLang="en-US" sz="2000" b="1" dirty="0"/>
            </a:br>
            <a:r>
              <a:rPr lang="zh-CN" altLang="en-US" sz="2000" b="1" dirty="0"/>
              <a:t>　　修船工感到奇怪，说：“您已经给过工钱了。”</a:t>
            </a:r>
            <a:br>
              <a:rPr lang="zh-CN" altLang="en-US" sz="2000" b="1" dirty="0"/>
            </a:br>
            <a:r>
              <a:rPr lang="zh-CN" altLang="en-US" sz="2000" b="1" dirty="0"/>
              <a:t>　　船主说：“对，那是刷油漆的钱，这是补洞的报酬。”</a:t>
            </a:r>
            <a:br>
              <a:rPr lang="zh-CN" altLang="en-US" sz="2000" b="1" dirty="0"/>
            </a:br>
            <a:r>
              <a:rPr lang="zh-CN" altLang="en-US" sz="2000" b="1" dirty="0"/>
              <a:t>　　修船工说：“哦，那只是顺手做的一件小事</a:t>
            </a:r>
            <a:r>
              <a:rPr lang="en-US" altLang="zh-CN" sz="2000" b="1"/>
              <a:t>……”</a:t>
            </a:r>
            <a:r>
              <a:rPr lang="zh-CN" altLang="en-US" sz="2000" b="1" dirty="0"/>
              <a:t/>
            </a:r>
            <a:br>
              <a:rPr lang="zh-CN" altLang="en-US" sz="2000" b="1" dirty="0"/>
            </a:br>
            <a:r>
              <a:rPr lang="zh-CN" altLang="en-US" sz="2000" b="1" dirty="0"/>
              <a:t>　　船主感激地说：“当得知孩子们划船去海上之后，我才想起船底有洞这事儿，绝望极了，觉得他们肯定回不来了。等到他们平安归来，我才明白是您救了他们。”</a:t>
            </a:r>
            <a:br>
              <a:rPr lang="zh-CN" altLang="en-US" sz="2000" b="1" dirty="0"/>
            </a:br>
            <a:r>
              <a:rPr lang="zh-CN" altLang="en-US" sz="2000" b="1" dirty="0"/>
              <a:t>　　</a:t>
            </a:r>
            <a:r>
              <a:rPr lang="zh-CN" altLang="en-US" sz="2000" b="1" dirty="0">
                <a:solidFill>
                  <a:srgbClr val="FF0000"/>
                </a:solidFill>
              </a:rPr>
              <a:t>要求选好角度，</a:t>
            </a:r>
            <a:r>
              <a:rPr lang="zh-CN" altLang="en-US" sz="2000" b="1" dirty="0"/>
              <a:t>确定立意，明确文体，自拟标题；不要脱离材料内容及含意的范围作文，不要套作，不得抄袭。</a:t>
            </a:r>
            <a:endParaRPr lang="zh-CN" altLang="en-US" b="1" dirty="0"/>
          </a:p>
          <a:p>
            <a:pPr latinLnBrk="0">
              <a:lnSpc>
                <a:spcPts val="2800"/>
              </a:lnSpc>
              <a:spcBef>
                <a:spcPct val="0"/>
              </a:spcBef>
            </a:pPr>
            <a:endParaRPr lang="zh-CN" altLang="en-US"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979" name="Rectangle 3"/>
          <p:cNvSpPr>
            <a:spLocks noGrp="1"/>
          </p:cNvSpPr>
          <p:nvPr>
            <p:ph idx="1"/>
          </p:nvPr>
        </p:nvSpPr>
        <p:spPr>
          <a:xfrm>
            <a:off x="685800" y="590550"/>
            <a:ext cx="7772400" cy="4114800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sz="2400" b="1">
                <a:solidFill>
                  <a:srgbClr val="FF0000"/>
                </a:solidFill>
                <a:sym typeface="宋体" panose="02010600030101010101" pitchFamily="2" charset="-122"/>
              </a:rPr>
              <a:t>【2013】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六、写作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(60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分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</a:p>
          <a:p>
            <a:pPr latinLnBrk="0">
              <a:lnSpc>
                <a:spcPts val="2800"/>
              </a:lnSpc>
              <a:spcBef>
                <a:spcPct val="0"/>
              </a:spcBef>
            </a:pPr>
            <a:r>
              <a:rPr lang="en-US" altLang="zh-CN" sz="2000" b="1">
                <a:latin typeface="Arial" panose="020B0604020202020204" pitchFamily="34" charset="0"/>
              </a:rPr>
              <a:t>18.</a:t>
            </a:r>
            <a:r>
              <a:rPr lang="zh-CN" altLang="en-US" sz="2000" b="1" dirty="0">
                <a:latin typeface="Arial" panose="020B0604020202020204" pitchFamily="34" charset="0"/>
              </a:rPr>
              <a:t>阅读下面的材料，根据要求写一篇不少于</a:t>
            </a:r>
            <a:r>
              <a:rPr lang="en-US" altLang="zh-CN" sz="2000" b="1">
                <a:latin typeface="Arial" panose="020B0604020202020204" pitchFamily="34" charset="0"/>
              </a:rPr>
              <a:t>800</a:t>
            </a:r>
            <a:r>
              <a:rPr lang="zh-CN" altLang="en-US" sz="2000" b="1" dirty="0">
                <a:latin typeface="Arial" panose="020B0604020202020204" pitchFamily="34" charset="0"/>
              </a:rPr>
              <a:t>字的文章</a:t>
            </a:r>
            <a:r>
              <a:rPr lang="en-US" altLang="zh-CN" sz="2000" b="1">
                <a:latin typeface="Arial" panose="020B0604020202020204" pitchFamily="34" charset="0"/>
              </a:rPr>
              <a:t>.(60</a:t>
            </a:r>
            <a:r>
              <a:rPr lang="zh-CN" altLang="en-US" sz="2000" b="1" dirty="0">
                <a:latin typeface="Arial" panose="020B0604020202020204" pitchFamily="34" charset="0"/>
              </a:rPr>
              <a:t>分</a:t>
            </a:r>
            <a:r>
              <a:rPr lang="en-US" altLang="zh-CN" sz="2000" b="1">
                <a:latin typeface="Arial" panose="020B0604020202020204" pitchFamily="34" charset="0"/>
              </a:rPr>
              <a:t>)</a:t>
            </a:r>
          </a:p>
          <a:p>
            <a:pPr latinLnBrk="0">
              <a:lnSpc>
                <a:spcPts val="2800"/>
              </a:lnSpc>
              <a:spcBef>
                <a:spcPct val="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一位商人发现并买下一块晶莹剔透、大如蛋黄的钻石。他请专家检验，专家大加赞赏，但为钻石中有道裂纹表示惋惜，并说：“如果沿裂纹切割成两块，能使钻石增值</a:t>
            </a:r>
            <a:r>
              <a:rPr lang="en-US" altLang="zh-CN" sz="2000" b="1">
                <a:latin typeface="Arial" panose="020B0604020202020204" pitchFamily="34" charset="0"/>
              </a:rPr>
              <a:t>;</a:t>
            </a:r>
            <a:r>
              <a:rPr lang="zh-CN" altLang="en-US" sz="2000" b="1" dirty="0">
                <a:latin typeface="Arial" panose="020B0604020202020204" pitchFamily="34" charset="0"/>
              </a:rPr>
              <a:t>只是一旦失败，损失就大了。”怎样切割这块钻石呢</a:t>
            </a:r>
            <a:r>
              <a:rPr lang="en-US" altLang="zh-CN" sz="2000" b="1">
                <a:latin typeface="Arial" panose="020B0604020202020204" pitchFamily="34" charset="0"/>
              </a:rPr>
              <a:t>?</a:t>
            </a:r>
            <a:r>
              <a:rPr lang="zh-CN" altLang="en-US" sz="2000" b="1" dirty="0">
                <a:latin typeface="Arial" panose="020B0604020202020204" pitchFamily="34" charset="0"/>
              </a:rPr>
              <a:t>商人咨询了很多切割师，他们都不愿动手，说是风险太大。</a:t>
            </a:r>
          </a:p>
          <a:p>
            <a:pPr latinLnBrk="0">
              <a:lnSpc>
                <a:spcPts val="2800"/>
              </a:lnSpc>
              <a:spcBef>
                <a:spcPct val="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后来，一位技艺高超的老切割师答应试试。他设计了周密的切割方案，然后指导年轻的徒弟动手操作。当着商人的面，徒弟一下子就把钻石切成两块。商人捧起两块钻石，十分感慨。老切割师说</a:t>
            </a:r>
            <a:r>
              <a:rPr lang="en-US" altLang="zh-CN" sz="2000" b="1">
                <a:latin typeface="Arial" panose="020B0604020202020204" pitchFamily="34" charset="0"/>
              </a:rPr>
              <a:t>:“</a:t>
            </a:r>
            <a:r>
              <a:rPr lang="zh-CN" altLang="en-US" sz="2000" b="1" dirty="0">
                <a:latin typeface="Arial" panose="020B0604020202020204" pitchFamily="34" charset="0"/>
              </a:rPr>
              <a:t>要有经验、技术，更要有勇气。不去想价值的事，手就不会发抖。”</a:t>
            </a:r>
            <a:endParaRPr lang="en-US" altLang="zh-CN" sz="2000" b="1">
              <a:latin typeface="Arial" panose="020B0604020202020204" pitchFamily="34" charset="0"/>
            </a:endParaRPr>
          </a:p>
          <a:p>
            <a:pPr latinLnBrk="0">
              <a:lnSpc>
                <a:spcPts val="2800"/>
              </a:lnSpc>
              <a:spcBef>
                <a:spcPct val="0"/>
              </a:spcBef>
            </a:pPr>
            <a:endParaRPr lang="zh-CN" altLang="en-US" sz="2000" b="1" dirty="0">
              <a:latin typeface="Arial" panose="020B0604020202020204" pitchFamily="34" charset="0"/>
            </a:endParaRPr>
          </a:p>
          <a:p>
            <a:pPr latinLnBrk="0">
              <a:lnSpc>
                <a:spcPts val="2800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要求选好角度</a:t>
            </a:r>
            <a:r>
              <a:rPr lang="zh-CN" altLang="en-US" sz="2000" b="1" dirty="0">
                <a:latin typeface="Arial" panose="020B0604020202020204" pitchFamily="34" charset="0"/>
              </a:rPr>
              <a:t>，确定立意，明确文体，自拟标题</a:t>
            </a:r>
            <a:r>
              <a:rPr lang="en-US" altLang="zh-CN" sz="2000" b="1">
                <a:latin typeface="Arial" panose="020B0604020202020204" pitchFamily="34" charset="0"/>
              </a:rPr>
              <a:t>;</a:t>
            </a:r>
            <a:r>
              <a:rPr lang="zh-CN" altLang="en-US" sz="2000" b="1" dirty="0">
                <a:latin typeface="Arial" panose="020B0604020202020204" pitchFamily="34" charset="0"/>
              </a:rPr>
              <a:t>不要脱离材料内容及含意的范围作文，不要套作，不得抄袭。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6979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979" name="Rectangle 3"/>
          <p:cNvSpPr>
            <a:spLocks noGrp="1"/>
          </p:cNvSpPr>
          <p:nvPr>
            <p:ph idx="1"/>
          </p:nvPr>
        </p:nvSpPr>
        <p:spPr>
          <a:xfrm>
            <a:off x="685800" y="673100"/>
            <a:ext cx="7772400" cy="4114800"/>
          </a:xfrm>
        </p:spPr>
        <p:txBody>
          <a:bodyPr vert="horz" wrap="square" lIns="91440" tIns="45720" rIns="91440" bIns="45720" anchor="t"/>
          <a:lstStyle/>
          <a:p>
            <a:pPr indent="-255270" fontAlgn="base" latinLnBrk="0">
              <a:lnSpc>
                <a:spcPts val="2800"/>
              </a:lnSpc>
              <a:spcBef>
                <a:spcPts val="0"/>
              </a:spcBef>
            </a:pPr>
            <a:r>
              <a:rPr lang="en-US" altLang="zh-CN" sz="2400" b="1" strike="noStrike" noProof="1">
                <a:solidFill>
                  <a:srgbClr val="FF0000"/>
                </a:solidFill>
                <a:sym typeface="+mn-ea"/>
              </a:rPr>
              <a:t>【2014】</a:t>
            </a:r>
            <a:r>
              <a:rPr lang="zh-CN" altLang="en-US" sz="2400" b="1" strike="noStrike" noProof="1">
                <a:solidFill>
                  <a:srgbClr val="FF0000"/>
                </a:solidFill>
                <a:sym typeface="+mn-ea"/>
              </a:rPr>
              <a:t>新课标</a:t>
            </a:r>
            <a:r>
              <a:rPr lang="en-US" altLang="zh-CN" sz="2400" b="1" strike="noStrike" noProof="1">
                <a:solidFill>
                  <a:srgbClr val="FF0000"/>
                </a:solidFill>
                <a:sym typeface="+mn-ea"/>
              </a:rPr>
              <a:t>I</a:t>
            </a:r>
            <a:r>
              <a:rPr lang="zh-CN" altLang="en-US" sz="2400" b="1" strike="noStrike" noProof="1">
                <a:solidFill>
                  <a:srgbClr val="FF0000"/>
                </a:solidFill>
                <a:sym typeface="+mn-ea"/>
              </a:rPr>
              <a:t>卷</a:t>
            </a:r>
            <a:r>
              <a:rPr lang="en-US" altLang="zh-CN" sz="2400" b="1" strike="noStrike" noProof="1">
                <a:solidFill>
                  <a:srgbClr val="FF0000"/>
                </a:solidFill>
                <a:sym typeface="+mn-ea"/>
              </a:rPr>
              <a:t>(</a:t>
            </a:r>
            <a:r>
              <a:rPr lang="zh-CN" altLang="en-US" sz="2400" b="1" strike="noStrike" noProof="1">
                <a:solidFill>
                  <a:srgbClr val="FF0000"/>
                </a:solidFill>
                <a:sym typeface="+mn-ea"/>
              </a:rPr>
              <a:t>适用于山西、河南、陕西、河北等</a:t>
            </a:r>
            <a:r>
              <a:rPr lang="en-US" altLang="zh-CN" sz="2400" b="1" strike="noStrike" noProof="1">
                <a:solidFill>
                  <a:srgbClr val="FF0000"/>
                </a:solidFill>
                <a:sym typeface="+mn-ea"/>
              </a:rPr>
              <a:t>)</a:t>
            </a:r>
            <a:r>
              <a:rPr lang="zh-CN" altLang="en-US" sz="2400" b="1" strike="noStrike" noProof="1">
                <a:solidFill>
                  <a:srgbClr val="FF0000"/>
                </a:solidFill>
                <a:sym typeface="+mn-ea"/>
              </a:rPr>
              <a:t>阅读下面的材料，根据要求写一篇不少于</a:t>
            </a:r>
            <a:r>
              <a:rPr lang="en-US" altLang="zh-CN" sz="2400" b="1" strike="noStrike" noProof="1">
                <a:solidFill>
                  <a:srgbClr val="FF0000"/>
                </a:solidFill>
                <a:sym typeface="+mn-ea"/>
              </a:rPr>
              <a:t>800</a:t>
            </a:r>
            <a:r>
              <a:rPr lang="zh-CN" altLang="en-US" sz="2400" b="1" strike="noStrike" noProof="1">
                <a:solidFill>
                  <a:srgbClr val="FF0000"/>
                </a:solidFill>
                <a:sym typeface="+mn-ea"/>
              </a:rPr>
              <a:t>字的文章。</a:t>
            </a:r>
            <a:endParaRPr lang="zh-CN" altLang="en-US" sz="2400" strike="noStrike" noProof="1">
              <a:solidFill>
                <a:srgbClr val="FF0000"/>
              </a:solidFill>
            </a:endParaRPr>
          </a:p>
          <a:p>
            <a:pPr indent="-255270" fontAlgn="base" latinLnBrk="0">
              <a:lnSpc>
                <a:spcPts val="2800"/>
              </a:lnSpc>
              <a:spcBef>
                <a:spcPts val="0"/>
              </a:spcBef>
            </a:pPr>
            <a:r>
              <a:rPr lang="zh-CN" altLang="en-US" sz="2000" b="1" strike="noStrike" noProof="1">
                <a:sym typeface="+mn-ea"/>
              </a:rPr>
              <a:t>      “山羊过独木桥”是为民学校传统的团体比赛项目。规则是，双方队员两两对决，同时相向而行，走上仅容一人通行的低矮独木桥，能突破对方阻拦成功过桥者获胜，最后以全队通过人数多少决定胜负。因此习惯上，双方相遇时，会像山羊抵角一样，尽力使对方落下桥，自己通过。不过，今年预赛中出现了新情况：有一组比赛，双方选手相遇时，互相抱住，转身换位，全都顺利过了桥。这种做法当场就引发了观众、运动员和裁判员的激烈争论。</a:t>
            </a:r>
            <a:endParaRPr lang="zh-CN" altLang="en-US" sz="2000" strike="noStrike" noProof="1"/>
          </a:p>
          <a:p>
            <a:pPr indent="-255270" fontAlgn="base" latinLnBrk="0">
              <a:lnSpc>
                <a:spcPts val="2800"/>
              </a:lnSpc>
              <a:spcBef>
                <a:spcPts val="0"/>
              </a:spcBef>
            </a:pPr>
            <a:r>
              <a:rPr lang="zh-CN" altLang="en-US" sz="2000" b="1" strike="noStrike" noProof="1">
                <a:sym typeface="+mn-ea"/>
              </a:rPr>
              <a:t>       </a:t>
            </a:r>
            <a:r>
              <a:rPr lang="zh-CN" altLang="en-US" sz="2000" b="1" strike="noStrike" noProof="1">
                <a:solidFill>
                  <a:srgbClr val="FF0000"/>
                </a:solidFill>
                <a:sym typeface="+mn-ea"/>
              </a:rPr>
              <a:t>事后，相关的思考还在继续。</a:t>
            </a:r>
            <a:endParaRPr lang="zh-CN" altLang="en-US" sz="2000" strike="noStrike" noProof="1">
              <a:solidFill>
                <a:srgbClr val="FF0000"/>
              </a:solidFill>
            </a:endParaRPr>
          </a:p>
          <a:p>
            <a:pPr indent="-255270" fontAlgn="base" latinLnBrk="0">
              <a:lnSpc>
                <a:spcPts val="2800"/>
              </a:lnSpc>
              <a:spcBef>
                <a:spcPts val="0"/>
              </a:spcBef>
            </a:pPr>
            <a:r>
              <a:rPr lang="zh-CN" altLang="en-US" sz="2000" b="1" strike="noStrike" noProof="1">
                <a:sym typeface="+mn-ea"/>
              </a:rPr>
              <a:t>      </a:t>
            </a:r>
            <a:r>
              <a:rPr lang="zh-CN" altLang="en-US" sz="2000" b="1" strike="noStrike" noProof="1">
                <a:solidFill>
                  <a:srgbClr val="FF0000"/>
                </a:solidFill>
                <a:sym typeface="+mn-ea"/>
              </a:rPr>
              <a:t>要求选好角度</a:t>
            </a:r>
            <a:r>
              <a:rPr lang="zh-CN" altLang="en-US" sz="2000" b="1" strike="noStrike" noProof="1">
                <a:sym typeface="+mn-ea"/>
              </a:rPr>
              <a:t>，确定立意，明确文体，自拟标题；不要脱离材料内容及含意的范围作文，不要套作，不得抄袭。</a:t>
            </a:r>
            <a:endParaRPr lang="zh-CN" altLang="en-US" strike="noStrike" noProof="1"/>
          </a:p>
          <a:p>
            <a:pPr marL="0" indent="0" eaLnBrk="1" fontAlgn="base" hangingPunct="1">
              <a:buNone/>
            </a:pPr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697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"/>
          <p:cNvSpPr txBox="1"/>
          <p:nvPr/>
        </p:nvSpPr>
        <p:spPr>
          <a:xfrm>
            <a:off x="701675" y="442913"/>
            <a:ext cx="7740650" cy="57546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266700" eaLnBrk="0" hangingPunct="0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【2015】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年全国课标乙卷阅读下面的材料，根据要求写一篇不少于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800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字的文章。（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分）</a:t>
            </a:r>
            <a:endParaRPr lang="en-US" altLang="zh-CN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因父亲总是在高速路上开车时接电话，家人屡劝不改，女大学生小陈迫于无奈，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更出于生命安全的考虑，通过微博私信向警方举报了自己的父亲；警方查实后，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依法对老陈进行了教育和处罚，并将这起举报发在官方微博上。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此事赢得众多网友点赞，也引发一些质疑，经媒体报道后，激起了更大范围、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更多角度的讨论。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对于以上事情，你怎么看？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请给小陈、老陈或其他相关方写一封信，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表明你的态度，阐述你的看法。</a:t>
            </a: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要求：综合材料内容及含意，选好角度，确定立意，完成写作任务。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明确收信人，统一以“明华”为写信人，不得泄露个人信息。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1675" y="403225"/>
            <a:ext cx="7740650" cy="5772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占位符 86017"/>
          <p:cNvSpPr>
            <a:spLocks noGrp="1"/>
          </p:cNvSpPr>
          <p:nvPr/>
        </p:nvSpPr>
        <p:spPr>
          <a:xfrm>
            <a:off x="723900" y="806450"/>
            <a:ext cx="7696200" cy="5759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109855" eaLnBrk="0" hangingPunct="0">
              <a:lnSpc>
                <a:spcPts val="32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/>
              <a:buNone/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【2017】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年高考全国卷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作文</a:t>
            </a:r>
          </a:p>
          <a:p>
            <a:pPr marL="109855" eaLnBrk="0" hangingPunct="0">
              <a:lnSpc>
                <a:spcPts val="32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      据近期一项对来华留学生的调查，他们较为关注的“中国关键词”有：一带一路、大熊猫、广场舞、中华美食、长城、共享单车、京剧、空气污染、美丽乡村、食品安全、高铁、移动支付。</a:t>
            </a:r>
            <a:b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       </a:t>
            </a:r>
          </a:p>
          <a:p>
            <a:pPr marL="109855" eaLnBrk="0" hangingPunct="0">
              <a:lnSpc>
                <a:spcPts val="32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请从中选择两三个关键词来呈现你所认识的中国，写一篇文章帮助外国青年读懂中国。要求选好关键词，使之形成有机的关联；选好角度，明确文体，自拟标题；不要套作，不得抄袭，不少于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800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字。</a:t>
            </a:r>
            <a:b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09855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/>
              <a:buNone/>
            </a:pPr>
            <a:r>
              <a:rPr lang="zh-CN" altLang="en-US" sz="2700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sz="27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27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36855" y="340360"/>
            <a:ext cx="832358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7970"/>
            <a:r>
              <a:rPr lang="zh-CN" sz="2000" b="1" dirty="0">
                <a:latin typeface="Calibri" panose="020F0502020204030204" pitchFamily="34" charset="0"/>
                <a:ea typeface="宋体" panose="02010600030101010101" pitchFamily="2" charset="-122"/>
              </a:rPr>
              <a:t>【</a:t>
            </a:r>
            <a:r>
              <a:rPr lang="en-US" sz="20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sz="2000" b="1" dirty="0">
                <a:latin typeface="Calibri" panose="020F0502020204030204" pitchFamily="34" charset="0"/>
                <a:ea typeface="宋体" panose="02010600030101010101" pitchFamily="2" charset="-122"/>
              </a:rPr>
              <a:t>年全国高考作文】</a:t>
            </a:r>
            <a:endParaRPr lang="en-US" sz="2000" b="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000" b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sz="2000" b="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sz="2000" b="0" dirty="0">
                <a:latin typeface="Calibri" panose="020F0502020204030204" pitchFamily="34" charset="0"/>
                <a:ea typeface="宋体" panose="02010600030101010101" pitchFamily="2" charset="-122"/>
              </a:rPr>
              <a:t>阅读下面的材料，根据要求写作。</a:t>
            </a:r>
            <a:endParaRPr lang="en-US" sz="2000" b="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000" b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sz="2000" b="0" dirty="0">
              <a:ea typeface="宋体" panose="02010600030101010101" pitchFamily="2" charset="-122"/>
            </a:endParaRPr>
          </a:p>
          <a:p>
            <a:r>
              <a:rPr lang="zh-CN" sz="2000" b="0" dirty="0">
                <a:ea typeface="宋体" panose="02010600030101010101" pitchFamily="2" charset="-122"/>
              </a:rPr>
              <a:t>2000 年，农历庚辰龙年，人类迈进新千年，中国千万“世纪宝宝”出生。</a:t>
            </a:r>
          </a:p>
          <a:p>
            <a:r>
              <a:rPr lang="zh-CN" sz="2000" b="0" dirty="0">
                <a:ea typeface="宋体" panose="02010600030101010101" pitchFamily="2" charset="-122"/>
              </a:rPr>
              <a:t>2008 年，汶川大地震。北京奥运会。</a:t>
            </a:r>
          </a:p>
          <a:p>
            <a:r>
              <a:rPr lang="zh-CN" sz="2000" b="0" dirty="0">
                <a:ea typeface="宋体" panose="02010600030101010101" pitchFamily="2" charset="-122"/>
              </a:rPr>
              <a:t>2013 年，“天宫一号”首次太空授课。公路“村村通”接近完成；“精准扶贫”开始推动。</a:t>
            </a:r>
          </a:p>
          <a:p>
            <a:r>
              <a:rPr lang="zh-CN" sz="2000" b="0" dirty="0">
                <a:ea typeface="宋体" panose="02010600030101010101" pitchFamily="2" charset="-122"/>
              </a:rPr>
              <a:t>2017 年，网民规模达 7.72 亿，互联网普及率超全球平均水平。</a:t>
            </a:r>
          </a:p>
          <a:p>
            <a:r>
              <a:rPr lang="zh-CN" sz="2000" b="0" dirty="0">
                <a:ea typeface="宋体" panose="02010600030101010101" pitchFamily="2" charset="-122"/>
              </a:rPr>
              <a:t>2018 年，“世纪宝宝”一代长大成人。</a:t>
            </a:r>
            <a:endParaRPr lang="en-US" sz="2000" b="0" dirty="0">
              <a:latin typeface="楷体" panose="02010609060101010101" charset="-122"/>
              <a:ea typeface="宋体" panose="02010600030101010101" pitchFamily="2" charset="-122"/>
            </a:endParaRPr>
          </a:p>
          <a:p>
            <a:r>
              <a:rPr lang="en-US" sz="2000" b="0" dirty="0">
                <a:latin typeface="楷体" panose="02010609060101010101" charset="-122"/>
                <a:ea typeface="宋体" panose="02010600030101010101" pitchFamily="2" charset="-122"/>
              </a:rPr>
              <a:t>……</a:t>
            </a:r>
            <a:endParaRPr lang="zh-CN" sz="2000" b="0" dirty="0">
              <a:ea typeface="宋体" panose="02010600030101010101" pitchFamily="2" charset="-122"/>
            </a:endParaRPr>
          </a:p>
          <a:p>
            <a:r>
              <a:rPr lang="zh-CN" sz="2000" b="0" dirty="0">
                <a:ea typeface="宋体" panose="02010600030101010101" pitchFamily="2" charset="-122"/>
              </a:rPr>
              <a:t>2020 年，全面建成小康社会。</a:t>
            </a:r>
          </a:p>
          <a:p>
            <a:r>
              <a:rPr lang="zh-CN" sz="2000" b="0" dirty="0">
                <a:ea typeface="宋体" panose="02010600030101010101" pitchFamily="2" charset="-122"/>
              </a:rPr>
              <a:t>2035 年，基本实现社会主义现代化。</a:t>
            </a:r>
            <a:endParaRPr lang="en-US" sz="2000" b="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2000" b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sz="2000" b="0" dirty="0">
              <a:ea typeface="宋体" panose="02010600030101010101" pitchFamily="2" charset="-122"/>
            </a:endParaRPr>
          </a:p>
          <a:p>
            <a:r>
              <a:rPr lang="zh-CN" sz="2000" b="0" dirty="0">
                <a:solidFill>
                  <a:srgbClr val="FF0000"/>
                </a:solidFill>
                <a:ea typeface="宋体" panose="02010600030101010101" pitchFamily="2" charset="-122"/>
              </a:rPr>
              <a:t>一代人有一代人的际遇和机缘、使命和挑战。你们与新世纪的中国一路同行、成长，和中国的新时代一起追梦、圆梦。</a:t>
            </a:r>
            <a:r>
              <a:rPr lang="zh-CN" sz="2000" b="0" dirty="0">
                <a:ea typeface="宋体" panose="02010600030101010101" pitchFamily="2" charset="-122"/>
              </a:rPr>
              <a:t>以上材料触发了你怎样的联想和思考？请据此写一篇文章，想象它装进“时光瓶”留待 2035 年开启，</a:t>
            </a:r>
            <a:r>
              <a:rPr lang="zh-CN" sz="2000" b="0" dirty="0">
                <a:solidFill>
                  <a:srgbClr val="FF0000"/>
                </a:solidFill>
                <a:ea typeface="宋体" panose="02010600030101010101" pitchFamily="2" charset="-122"/>
              </a:rPr>
              <a:t>给那时 18 岁的一代人阅读</a:t>
            </a:r>
            <a:r>
              <a:rPr lang="zh-CN" sz="2000" b="0" dirty="0">
                <a:ea typeface="宋体" panose="02010600030101010101" pitchFamily="2" charset="-122"/>
              </a:rPr>
              <a:t>。</a:t>
            </a:r>
            <a:endParaRPr lang="en-US" sz="2000" b="0" dirty="0">
              <a:latin typeface="楷体" panose="02010609060101010101" charset="-122"/>
              <a:ea typeface="宋体" panose="02010600030101010101" pitchFamily="2" charset="-122"/>
            </a:endParaRPr>
          </a:p>
          <a:p>
            <a:r>
              <a:rPr lang="en-US" sz="2000" b="0" dirty="0">
                <a:latin typeface="楷体" panose="02010609060101010101" charset="-122"/>
                <a:ea typeface="宋体" panose="02010600030101010101" pitchFamily="2" charset="-122"/>
              </a:rPr>
              <a:t> </a:t>
            </a:r>
            <a:endParaRPr lang="zh-CN" sz="2000" b="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sz="2000" b="0" dirty="0">
                <a:latin typeface="Calibri" panose="020F0502020204030204" pitchFamily="34" charset="0"/>
                <a:ea typeface="宋体" panose="02010600030101010101" pitchFamily="2" charset="-122"/>
              </a:rPr>
              <a:t>要求：选好角度，确定立意，明确文体，自拟标题，不要套作，不得抄袭，不得泄露个人信息；不少于</a:t>
            </a:r>
            <a:r>
              <a:rPr lang="en-US" sz="2000" b="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800 </a:t>
            </a:r>
            <a:r>
              <a:rPr lang="zh-CN" sz="2000" b="0" dirty="0">
                <a:latin typeface="Calibri" panose="020F0502020204030204" pitchFamily="34" charset="0"/>
                <a:ea typeface="宋体" panose="02010600030101010101" pitchFamily="2" charset="-122"/>
              </a:rPr>
              <a:t>字。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内容占位符 1"/>
          <p:cNvSpPr>
            <a:spLocks noGrp="1"/>
          </p:cNvSpPr>
          <p:nvPr/>
        </p:nvSpPr>
        <p:spPr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sz="4000" b="1" dirty="0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任选一点，各抒己见，罔顾他人</a:t>
            </a:r>
            <a:endParaRPr lang="en-US" altLang="zh-CN" sz="4000" b="1">
              <a:solidFill>
                <a:srgbClr val="FF0000"/>
              </a:solidFill>
              <a:latin typeface="Lucida Sans Unicode" panose="020B0602030504020204" charset="0"/>
              <a:ea typeface="宋体" panose="02010600030101010101" pitchFamily="2" charset="-122"/>
            </a:endParaRPr>
          </a:p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endParaRPr lang="en-US" altLang="zh-CN" sz="2700">
              <a:solidFill>
                <a:srgbClr val="000000"/>
              </a:solidFill>
              <a:latin typeface="Lucida Sans Unicode" panose="020B0602030504020204" charset="0"/>
              <a:ea typeface="宋体" panose="02010600030101010101" pitchFamily="2" charset="-122"/>
            </a:endParaRPr>
          </a:p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sz="4000" b="1" dirty="0">
                <a:latin typeface="Lucida Sans Unicode" panose="020B0602030504020204" charset="0"/>
                <a:ea typeface="宋体" panose="02010600030101010101" pitchFamily="2" charset="-122"/>
              </a:rPr>
              <a:t>综合观点，思想交锋，目中有人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内容占位符 1"/>
          <p:cNvSpPr>
            <a:spLocks noGrp="1"/>
          </p:cNvSpPr>
          <p:nvPr/>
        </p:nvSpPr>
        <p:spPr>
          <a:xfrm>
            <a:off x="457200" y="1328738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sz="2700" b="1" dirty="0">
                <a:latin typeface="Lucida Sans Unicode" panose="020B0602030504020204" charset="0"/>
                <a:ea typeface="宋体" panose="02010600030101010101" pitchFamily="2" charset="-122"/>
              </a:rPr>
              <a:t>一则材料多种观点，观点之间不冲突，只要任选一点</a:t>
            </a:r>
            <a:endParaRPr lang="en-US" altLang="zh-CN" sz="2700" b="1">
              <a:latin typeface="Lucida Sans Unicode" panose="020B0602030504020204" charset="0"/>
              <a:ea typeface="宋体" panose="02010600030101010101" pitchFamily="2" charset="-122"/>
            </a:endParaRPr>
          </a:p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endParaRPr lang="en-US" altLang="zh-CN" sz="2700" b="1">
              <a:latin typeface="Lucida Sans Unicode" panose="020B0602030504020204" charset="0"/>
              <a:ea typeface="宋体" panose="02010600030101010101" pitchFamily="2" charset="-122"/>
            </a:endParaRPr>
          </a:p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sz="2700" b="1" dirty="0">
                <a:latin typeface="Lucida Sans Unicode" panose="020B0602030504020204" charset="0"/>
                <a:ea typeface="宋体" panose="02010600030101010101" pitchFamily="2" charset="-122"/>
              </a:rPr>
              <a:t>一则材料两种观点，观点对立，要求两者兼顾，突出重点</a:t>
            </a:r>
          </a:p>
        </p:txBody>
      </p:sp>
      <p:sp>
        <p:nvSpPr>
          <p:cNvPr id="34818" name="文本框 44035"/>
          <p:cNvSpPr txBox="1"/>
          <p:nvPr/>
        </p:nvSpPr>
        <p:spPr>
          <a:xfrm>
            <a:off x="328613" y="4522788"/>
            <a:ext cx="8763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多则材料，多则观点，有对立，有统一，要求选择、提炼、概括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/>
        </p:nvSpPr>
        <p:spPr>
          <a:xfrm>
            <a:off x="532448" y="2327275"/>
            <a:ext cx="7772400" cy="1828800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4800" b="1" kern="1200" cap="none" baseline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Lucida Sans Unicode" panose="020B0602030504020204" charset="0"/>
                <a:ea typeface="+mn-ea"/>
                <a:cs typeface="+mn-ea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464646"/>
                </a:solidFill>
                <a:latin typeface="Lucida Sans Unicode" panose="020B0602030504020204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464646"/>
                </a:solidFill>
                <a:latin typeface="Lucida Sans Unicode" panose="020B0602030504020204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464646"/>
                </a:solidFill>
                <a:latin typeface="Lucida Sans Unicode" panose="020B0602030504020204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464646"/>
                </a:solidFill>
                <a:latin typeface="Lucida Sans Unicode" panose="020B0602030504020204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464646"/>
                </a:solidFill>
                <a:latin typeface="Lucida Sans Unicode" panose="020B0602030504020204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464646"/>
                </a:solidFill>
                <a:latin typeface="Lucida Sans Unicode" panose="020B0602030504020204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464646"/>
                </a:solidFill>
                <a:latin typeface="Lucida Sans Unicode" panose="020B0602030504020204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464646"/>
                </a:solidFill>
                <a:latin typeface="Lucida Sans Unicode" panose="020B0602030504020204" charset="0"/>
                <a:ea typeface="黑体" panose="02010609060101010101" pitchFamily="49" charset="-122"/>
              </a:defRPr>
            </a:lvl9pPr>
          </a:lstStyle>
          <a:p>
            <a:pPr fontAlgn="base"/>
            <a:r>
              <a:rPr lang="zh-CN" altLang="en-US" strike="noStrike" noProof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做遵守“学情”的复习教学</a:t>
            </a:r>
          </a:p>
        </p:txBody>
      </p:sp>
      <p:sp>
        <p:nvSpPr>
          <p:cNvPr id="766978" name="Rectangle 2"/>
          <p:cNvSpPr>
            <a:spLocks noGrp="1" noChangeArrowheads="1"/>
          </p:cNvSpPr>
          <p:nvPr/>
        </p:nvSpPr>
        <p:spPr>
          <a:xfrm>
            <a:off x="-552450" y="970915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6600" b="1" strike="noStrike" kern="1200" noProof="1">
                <a:ln w="22225">
                  <a:solidFill>
                    <a:srgbClr val="DA1F28"/>
                  </a:solidFill>
                  <a:prstDash val="solid"/>
                </a:ln>
                <a:solidFill>
                  <a:srgbClr val="DA1F28">
                    <a:lumMod val="40000"/>
                    <a:lumOff val="60000"/>
                  </a:srgb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黑体" panose="02010609060101010101" pitchFamily="49" charset="-122"/>
              </a:rPr>
              <a:t>第一句话：</a:t>
            </a:r>
            <a:endParaRPr kumimoji="0" lang="zh-CN" altLang="en-US" sz="4800" b="1" i="0" u="none" strike="noStrike" kern="1200" cap="none" spc="0" normalizeH="0" baseline="0" noProof="0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琥珀" panose="02010800040101010101" charset="-122"/>
              <a:ea typeface="华文琥珀" panose="0201080004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6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6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6697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9975" y="1916113"/>
            <a:ext cx="2232025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 息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</a:t>
            </a:r>
          </a:p>
        </p:txBody>
      </p:sp>
      <p:sp>
        <p:nvSpPr>
          <p:cNvPr id="5" name="下箭头 4"/>
          <p:cNvSpPr/>
          <p:nvPr/>
        </p:nvSpPr>
        <p:spPr>
          <a:xfrm>
            <a:off x="3071813" y="3068638"/>
            <a:ext cx="484188" cy="979488"/>
          </a:xfrm>
          <a:prstGeom prst="downArrow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 panose="020B0602030504020204" charset="0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050" y="4508500"/>
            <a:ext cx="2274888" cy="923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写  作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4140200" y="1916113"/>
            <a:ext cx="503238" cy="1441450"/>
          </a:xfrm>
          <a:prstGeom prst="leftBrace">
            <a:avLst/>
          </a:prstGeom>
          <a:noFill/>
          <a:ln w="9525" cap="flat" cmpd="sng" algn="ctr">
            <a:solidFill>
              <a:srgbClr val="2DA2B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 panose="020B0602030504020204" charset="0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1700213"/>
            <a:ext cx="1239838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文 字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3438" y="2347913"/>
            <a:ext cx="11223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图 表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43438" y="3068638"/>
            <a:ext cx="1239837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漫 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6" grpId="0"/>
      <p:bldP spid="7" grpId="0" animBg="1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1"/>
          <p:cNvSpPr>
            <a:spLocks noGrp="1"/>
          </p:cNvSpPr>
          <p:nvPr/>
        </p:nvSpPr>
        <p:spPr>
          <a:xfrm>
            <a:off x="579438" y="1168400"/>
            <a:ext cx="8229600" cy="39497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en-US" altLang="zh-CN" sz="2700" dirty="0">
                <a:latin typeface="Lucida Sans Unicode" panose="020B0602030504020204" charset="0"/>
                <a:ea typeface="宋体" panose="02010600030101010101" pitchFamily="2" charset="-122"/>
              </a:rPr>
              <a:t>2011                        </a:t>
            </a:r>
            <a:r>
              <a:rPr lang="en-US" altLang="zh-CN" sz="1600" dirty="0">
                <a:latin typeface="Lucida Sans Unicode" panose="020B0602030504020204" charset="0"/>
                <a:ea typeface="宋体" panose="02010600030101010101" pitchFamily="2" charset="-122"/>
              </a:rPr>
              <a:t>2010  2014  2015  </a:t>
            </a:r>
            <a:r>
              <a:rPr lang="en-US" altLang="zh-CN" sz="1600" dirty="0" smtClean="0">
                <a:latin typeface="Lucida Sans Unicode" panose="020B0602030504020204" charset="0"/>
                <a:ea typeface="宋体" panose="02010600030101010101" pitchFamily="2" charset="-122"/>
              </a:rPr>
              <a:t>2016  2017  2018</a:t>
            </a:r>
            <a:endParaRPr lang="en-US" altLang="zh-CN" sz="1600" dirty="0">
              <a:latin typeface="Lucida Sans Unicode" panose="020B0602030504020204" charset="0"/>
              <a:ea typeface="宋体" panose="02010600030101010101" pitchFamily="2" charset="-122"/>
            </a:endParaRPr>
          </a:p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en-US" altLang="zh-CN" sz="2700" dirty="0">
                <a:latin typeface="Lucida Sans Unicode" panose="020B0602030504020204" charset="0"/>
                <a:ea typeface="宋体" panose="02010600030101010101" pitchFamily="2" charset="-122"/>
              </a:rPr>
              <a:t>2012</a:t>
            </a:r>
          </a:p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en-US" altLang="zh-CN" sz="2700" dirty="0">
                <a:latin typeface="Lucida Sans Unicode" panose="020B0602030504020204" charset="0"/>
                <a:ea typeface="宋体" panose="02010600030101010101" pitchFamily="2" charset="-122"/>
              </a:rPr>
              <a:t>2013</a:t>
            </a:r>
          </a:p>
        </p:txBody>
      </p:sp>
      <p:sp>
        <p:nvSpPr>
          <p:cNvPr id="4" name="椭圆 3"/>
          <p:cNvSpPr/>
          <p:nvPr/>
        </p:nvSpPr>
        <p:spPr>
          <a:xfrm>
            <a:off x="2051050" y="3284538"/>
            <a:ext cx="1368425" cy="987425"/>
          </a:xfrm>
          <a:prstGeom prst="ellipse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黑体" panose="02010609060101010101" pitchFamily="49" charset="-122"/>
              </a:rPr>
              <a:t>信息</a:t>
            </a:r>
          </a:p>
        </p:txBody>
      </p:sp>
      <p:sp>
        <p:nvSpPr>
          <p:cNvPr id="6" name="下箭头 5"/>
          <p:cNvSpPr/>
          <p:nvPr/>
        </p:nvSpPr>
        <p:spPr>
          <a:xfrm flipH="1" flipV="1">
            <a:off x="2411413" y="2276475"/>
            <a:ext cx="647700" cy="1008063"/>
          </a:xfrm>
          <a:prstGeom prst="downArrow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 panose="020B0602030504020204" charset="0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7" name="右箭头 6"/>
          <p:cNvSpPr/>
          <p:nvPr/>
        </p:nvSpPr>
        <p:spPr>
          <a:xfrm flipH="1">
            <a:off x="684213" y="3429000"/>
            <a:ext cx="1366838" cy="647700"/>
          </a:xfrm>
          <a:prstGeom prst="rightArrow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 panose="020B0602030504020204" charset="0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2492375" y="4271963"/>
            <a:ext cx="484188" cy="979488"/>
          </a:xfrm>
          <a:prstGeom prst="downArrow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 panose="020B0602030504020204" charset="0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3419475" y="3500438"/>
            <a:ext cx="979488" cy="485775"/>
          </a:xfrm>
          <a:prstGeom prst="rightArrow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 panose="020B0602030504020204" charset="0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443663" y="3429000"/>
            <a:ext cx="914400" cy="914400"/>
          </a:xfrm>
          <a:prstGeom prst="ellipse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黑体" panose="02010609060101010101" pitchFamily="49" charset="-122"/>
              </a:rPr>
              <a:t>信息</a:t>
            </a:r>
          </a:p>
        </p:txBody>
      </p:sp>
      <p:sp>
        <p:nvSpPr>
          <p:cNvPr id="10" name="下箭头 9"/>
          <p:cNvSpPr/>
          <p:nvPr/>
        </p:nvSpPr>
        <p:spPr>
          <a:xfrm>
            <a:off x="6659563" y="2420938"/>
            <a:ext cx="504825" cy="1008063"/>
          </a:xfrm>
          <a:prstGeom prst="downArrow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 panose="020B0602030504020204" charset="0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5435600" y="3573463"/>
            <a:ext cx="979488" cy="484188"/>
          </a:xfrm>
          <a:prstGeom prst="rightArrow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 panose="020B0602030504020204" charset="0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3" name="下箭头 12"/>
          <p:cNvSpPr/>
          <p:nvPr/>
        </p:nvSpPr>
        <p:spPr>
          <a:xfrm flipV="1">
            <a:off x="6659563" y="4343400"/>
            <a:ext cx="576263" cy="1008063"/>
          </a:xfrm>
          <a:prstGeom prst="downArrow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 panose="020B0602030504020204" charset="0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2" name="右箭头 11"/>
          <p:cNvSpPr/>
          <p:nvPr/>
        </p:nvSpPr>
        <p:spPr>
          <a:xfrm flipH="1">
            <a:off x="7380288" y="3573463"/>
            <a:ext cx="1152525" cy="503238"/>
          </a:xfrm>
          <a:prstGeom prst="rightArrow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 panose="020B0602030504020204" charset="0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2" name="Group 36"/>
          <p:cNvGrpSpPr>
            <a:grpSpLocks noGrp="1"/>
          </p:cNvGrpSpPr>
          <p:nvPr/>
        </p:nvGrpSpPr>
        <p:grpSpPr>
          <a:xfrm>
            <a:off x="196850" y="330200"/>
            <a:ext cx="8334375" cy="1054100"/>
            <a:chOff x="-504918" y="0"/>
            <a:chExt cx="5764670" cy="505218"/>
          </a:xfrm>
        </p:grpSpPr>
        <p:sp>
          <p:nvSpPr>
            <p:cNvPr id="5" name="矩形 35"/>
            <p:cNvSpPr>
              <a:spLocks noChangeArrowheads="1"/>
            </p:cNvSpPr>
            <p:nvPr/>
          </p:nvSpPr>
          <p:spPr bwMode="auto">
            <a:xfrm>
              <a:off x="177" y="62391"/>
              <a:ext cx="5043263" cy="442827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n-ea"/>
              </a:endParaRPr>
            </a:p>
          </p:txBody>
        </p:sp>
        <p:grpSp>
          <p:nvGrpSpPr>
            <p:cNvPr id="37891" name="Group 38"/>
            <p:cNvGrpSpPr/>
            <p:nvPr/>
          </p:nvGrpSpPr>
          <p:grpSpPr>
            <a:xfrm>
              <a:off x="-504918" y="54413"/>
              <a:ext cx="484558" cy="380658"/>
              <a:chOff x="-629386" y="-38989"/>
              <a:chExt cx="484443" cy="505968"/>
            </a:xfrm>
          </p:grpSpPr>
          <p:pic>
            <p:nvPicPr>
              <p:cNvPr id="37892" name="椭圆 36"/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-629386" y="-38989"/>
                <a:ext cx="377952" cy="5059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7893" name="Text Box 40"/>
              <p:cNvSpPr txBox="1"/>
              <p:nvPr/>
            </p:nvSpPr>
            <p:spPr>
              <a:xfrm>
                <a:off x="-413278" y="104818"/>
                <a:ext cx="268335" cy="356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 sz="1600" dirty="0">
                  <a:latin typeface="华文楷体" panose="02010600040101010101" charset="-122"/>
                  <a:ea typeface="华文楷体" panose="02010600040101010101" charset="-122"/>
                </a:endParaRPr>
              </a:p>
            </p:txBody>
          </p:sp>
        </p:grpSp>
        <p:sp>
          <p:nvSpPr>
            <p:cNvPr id="37894" name="矩形 37"/>
            <p:cNvSpPr/>
            <p:nvPr/>
          </p:nvSpPr>
          <p:spPr>
            <a:xfrm>
              <a:off x="34933" y="0"/>
              <a:ext cx="601805" cy="37588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endParaRPr lang="en-US" altLang="zh-CN" sz="2000" b="1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TextBox 38"/>
            <p:cNvSpPr txBox="1">
              <a:spLocks noChangeArrowheads="1"/>
            </p:cNvSpPr>
            <p:nvPr/>
          </p:nvSpPr>
          <p:spPr bwMode="auto">
            <a:xfrm>
              <a:off x="177" y="144717"/>
              <a:ext cx="5259575" cy="2777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buFont typeface="Arial" panose="020B0604020202020204" pitchFamily="34" charset="0"/>
                <a:buNone/>
              </a:pPr>
              <a:r>
                <a:rPr kumimoji="0" lang="zh-CN" altLang="en-US" sz="3200" kern="1200" cap="none" spc="0" normalizeH="0" baseline="0" noProof="1">
                  <a:solidFill>
                    <a:sysClr val="window" lastClr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黑体" panose="02010609060101010101" pitchFamily="49" charset="-122"/>
                </a:rPr>
                <a:t>                   高考作文选材</a:t>
              </a: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258888" y="1916113"/>
            <a:ext cx="24701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None/>
            </a:pPr>
            <a:r>
              <a:rPr kumimoji="0" lang="zh-CN" altLang="en-US" sz="3600" b="1" kern="1200" cap="none" spc="0" normalizeH="0" baseline="0" noProof="1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寓言故事类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258888" y="3068638"/>
            <a:ext cx="26193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None/>
            </a:pPr>
            <a:r>
              <a:rPr kumimoji="0" lang="zh-CN" altLang="en-US" sz="3600" b="1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漫画故事类</a:t>
            </a:r>
            <a:r>
              <a:rPr kumimoji="0" lang="zh-CN" altLang="en-US" sz="4000" b="1" kern="1200" cap="none" spc="0" normalizeH="0" baseline="0" noProof="1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35088" y="4343400"/>
            <a:ext cx="2468563" cy="6445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noProof="1">
                <a:solidFill>
                  <a:srgbClr val="0070C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生活故事类</a:t>
            </a:r>
            <a:endParaRPr lang="zh-CN" altLang="en-US" sz="3600" b="1" noProof="1">
              <a:solidFill>
                <a:srgbClr val="0070C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335088" y="5554663"/>
            <a:ext cx="24685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None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国家意志类</a:t>
            </a:r>
          </a:p>
        </p:txBody>
      </p:sp>
      <p:sp>
        <p:nvSpPr>
          <p:cNvPr id="87058" name="文本框 87057"/>
          <p:cNvSpPr txBox="1"/>
          <p:nvPr/>
        </p:nvSpPr>
        <p:spPr>
          <a:xfrm>
            <a:off x="4787900" y="2200275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以小见大</a:t>
            </a:r>
          </a:p>
        </p:txBody>
      </p:sp>
      <p:sp>
        <p:nvSpPr>
          <p:cNvPr id="87059" name="文本框 87058"/>
          <p:cNvSpPr txBox="1"/>
          <p:nvPr/>
        </p:nvSpPr>
        <p:spPr>
          <a:xfrm>
            <a:off x="4787900" y="325596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化虚为实</a:t>
            </a:r>
          </a:p>
        </p:txBody>
      </p:sp>
      <p:sp>
        <p:nvSpPr>
          <p:cNvPr id="87060" name="文本框 87059"/>
          <p:cNvSpPr txBox="1"/>
          <p:nvPr/>
        </p:nvSpPr>
        <p:spPr>
          <a:xfrm>
            <a:off x="4787900" y="446881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化多为少</a:t>
            </a:r>
          </a:p>
        </p:txBody>
      </p:sp>
      <p:sp>
        <p:nvSpPr>
          <p:cNvPr id="87061" name="文本框 87060"/>
          <p:cNvSpPr txBox="1"/>
          <p:nvPr/>
        </p:nvSpPr>
        <p:spPr>
          <a:xfrm>
            <a:off x="6877050" y="2262188"/>
            <a:ext cx="161290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化大为小</a:t>
            </a:r>
          </a:p>
        </p:txBody>
      </p:sp>
      <p:sp>
        <p:nvSpPr>
          <p:cNvPr id="87062" name="文本框 87061"/>
          <p:cNvSpPr txBox="1"/>
          <p:nvPr/>
        </p:nvSpPr>
        <p:spPr>
          <a:xfrm>
            <a:off x="6877050" y="325596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化实为虚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87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87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87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87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2000"/>
                                        <p:tgtEl>
                                          <p:spTgt spid="87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6" grpId="0"/>
      <p:bldP spid="14" grpId="0"/>
      <p:bldP spid="87058" grpId="0"/>
      <p:bldP spid="87059" grpId="0"/>
      <p:bldP spid="87060" grpId="0"/>
      <p:bldP spid="87061" grpId="0"/>
      <p:bldP spid="8706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7724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样题  与  热点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72816"/>
            <a:ext cx="6719270" cy="3665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内容占位符 4"/>
          <p:cNvSpPr>
            <a:spLocks noGrp="1"/>
          </p:cNvSpPr>
          <p:nvPr/>
        </p:nvSpPr>
        <p:spPr>
          <a:xfrm>
            <a:off x="0" y="2348880"/>
            <a:ext cx="8892480" cy="6858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65125" indent="-255270" eaLnBrk="0" hangingPunct="0">
              <a:lnSpc>
                <a:spcPts val="354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sz="1600" b="1" dirty="0">
                <a:latin typeface="Lucida Sans Unicode" panose="020B0602030504020204" charset="0"/>
                <a:ea typeface="宋体" panose="02010600030101010101" pitchFamily="2" charset="-122"/>
              </a:rPr>
              <a:t>为落实2015年9月习近平主席对美国进行国事访问的成果，应教育部邀请，2016年10月11日-18日，由中国教育国际交流协会负责接待的美国林肯中学代表团一行120人来华进行访问活动。教育部副部长林蕙青、国际合作与交流司副司长方军、中国教育国际交流协会秘书长生建学出席了在北京举办的总结会。代表团先后在福州、成都和北京进行了参观、访问，并与中国中学生进行交流。 </a:t>
            </a:r>
          </a:p>
          <a:p>
            <a:pPr marL="365125" indent="-255270" eaLnBrk="0" hangingPunct="0">
              <a:lnSpc>
                <a:spcPts val="354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sz="1600" b="1" dirty="0">
                <a:latin typeface="Lucida Sans Unicode" panose="020B0602030504020204" charset="0"/>
                <a:ea typeface="宋体" panose="02010600030101010101" pitchFamily="2" charset="-122"/>
              </a:rPr>
              <a:t> 通过交流，中美两国师生加深了相互了解，建立了珍贵的友谊。代表团通过</a:t>
            </a:r>
            <a:r>
              <a:rPr lang="zh-CN" altLang="en-US" sz="1600" b="1" dirty="0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参观名胜古迹、体验中国多元文化和各地风土人情、领略不同自然风光，深感中国文化的深厚底蕴，对悠久灿烂的中华文明</a:t>
            </a:r>
            <a:r>
              <a:rPr lang="zh-CN" altLang="en-US" sz="1600" b="1" dirty="0">
                <a:latin typeface="Lucida Sans Unicode" panose="020B0602030504020204" charset="0"/>
                <a:ea typeface="宋体" panose="02010600030101010101" pitchFamily="2" charset="-122"/>
              </a:rPr>
              <a:t>有了更直观与深入的认识。</a:t>
            </a:r>
          </a:p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endParaRPr lang="zh-CN" altLang="en-US" b="1" dirty="0">
              <a:latin typeface="Lucida Sans Unicode" panose="020B0602030504020204" charset="0"/>
              <a:ea typeface="宋体" panose="0201060003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63907" cy="2403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283968" y="980728"/>
            <a:ext cx="46923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毛笔行书2.0版" pitchFamily="2" charset="-122"/>
                <a:ea typeface="叶根友毛笔行书2.0版" pitchFamily="2" charset="-122"/>
              </a:rPr>
              <a:t>林肯中学代表团访问中国</a:t>
            </a:r>
            <a:endParaRPr lang="zh-CN" altLang="en-US" sz="32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占位符 86017"/>
          <p:cNvSpPr>
            <a:spLocks noGrp="1"/>
          </p:cNvSpPr>
          <p:nvPr/>
        </p:nvSpPr>
        <p:spPr>
          <a:xfrm>
            <a:off x="723900" y="806450"/>
            <a:ext cx="7696200" cy="5759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109855" eaLnBrk="0" hangingPunct="0">
              <a:lnSpc>
                <a:spcPts val="32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/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【2017】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年高考全国卷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作文</a:t>
            </a:r>
          </a:p>
          <a:p>
            <a:pPr marL="109855" eaLnBrk="0" hangingPunct="0">
              <a:lnSpc>
                <a:spcPts val="32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      据近期一项对来华留学生的调查，他们较为关注的“中国关键词”有：一带一路、大熊猫、广场舞、中华美食、长城、共享单车、京剧、空气污染、美丽乡村、食品安全、高铁、移动支付。</a:t>
            </a:r>
            <a:b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       </a:t>
            </a:r>
          </a:p>
          <a:p>
            <a:pPr marL="109855" eaLnBrk="0" hangingPunct="0">
              <a:lnSpc>
                <a:spcPts val="32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请从中选择两三个关键词来呈现你所认识的中国，写一篇文章帮助外国青年读懂中国。要求选好关键词，使之形成有机的关联；选好角度，明确文体，自拟标题；不要套作，不得抄袭，不少于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800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字。</a:t>
            </a:r>
            <a:b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09855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/>
              <a:buNone/>
            </a:pPr>
            <a:r>
              <a:rPr lang="zh-CN" altLang="en-US" sz="2700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sz="27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27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2400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关键词</a:t>
            </a:r>
            <a:r>
              <a:rPr lang="zh-CN" altLang="en-US" dirty="0" smtClean="0"/>
              <a:t>：</a:t>
            </a:r>
            <a:r>
              <a:rPr lang="zh-CN" altLang="en-US" b="1" dirty="0" smtClean="0">
                <a:latin typeface="叶根友毛笔行书2.0版" pitchFamily="2" charset="-122"/>
                <a:ea typeface="叶根友毛笔行书2.0版" pitchFamily="2" charset="-122"/>
              </a:rPr>
              <a:t>青年与十九大</a:t>
            </a:r>
            <a:endParaRPr lang="zh-CN" altLang="en-US" b="1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7304617" cy="1956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4561" y="3717032"/>
            <a:ext cx="3869439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3"/>
          <p:cNvSpPr txBox="1"/>
          <p:nvPr/>
        </p:nvSpPr>
        <p:spPr>
          <a:xfrm>
            <a:off x="852488" y="969963"/>
            <a:ext cx="7437437" cy="41544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高考作文，</a:t>
            </a:r>
            <a:endParaRPr lang="en-US" altLang="zh-CN" sz="4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不过</a:t>
            </a:r>
            <a:r>
              <a:rPr lang="zh-CN" altLang="en-US" sz="72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五</a:t>
            </a:r>
            <a:r>
              <a:rPr lang="zh-CN" altLang="en-US" sz="7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句话</a:t>
            </a:r>
          </a:p>
        </p:txBody>
      </p:sp>
      <p:sp>
        <p:nvSpPr>
          <p:cNvPr id="766978" name="Rectangle 2"/>
          <p:cNvSpPr>
            <a:spLocks noGrp="1" noChangeArrowheads="1"/>
          </p:cNvSpPr>
          <p:nvPr/>
        </p:nvSpPr>
        <p:spPr>
          <a:xfrm>
            <a:off x="-552450" y="970915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6600" b="1" strike="noStrike" kern="1200" noProof="1">
                <a:ln w="22225">
                  <a:solidFill>
                    <a:srgbClr val="DA1F28"/>
                  </a:solidFill>
                  <a:prstDash val="solid"/>
                </a:ln>
                <a:solidFill>
                  <a:srgbClr val="DA1F28">
                    <a:lumMod val="40000"/>
                    <a:lumOff val="60000"/>
                  </a:srgb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黑体" panose="02010609060101010101" pitchFamily="49" charset="-122"/>
              </a:rPr>
              <a:t>第四句话：</a:t>
            </a:r>
            <a:endParaRPr kumimoji="0" lang="zh-CN" altLang="en-US" sz="4800" b="1" i="0" u="none" strike="noStrike" kern="1200" cap="none" spc="0" normalizeH="0" baseline="0" noProof="0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琥珀" panose="02010800040101010101" charset="-122"/>
              <a:ea typeface="华文琥珀" panose="0201080004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6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6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697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1"/>
          <p:cNvSpPr>
            <a:spLocks noGrp="1"/>
          </p:cNvSpPr>
          <p:nvPr/>
        </p:nvSpPr>
        <p:spPr>
          <a:xfrm>
            <a:off x="1484313" y="2659063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marL="365125" indent="-25527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sz="8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我 是 谁？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52830" y="1183005"/>
            <a:ext cx="2225040" cy="70675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ClrTx/>
              <a:buSzTx/>
              <a:buFontTx/>
              <a:defRPr/>
            </a:pPr>
            <a:r>
              <a:rPr lang="zh-CN" altLang="en-US" sz="4000" b="1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第一句话</a:t>
            </a: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内容占位符 1"/>
          <p:cNvSpPr>
            <a:spLocks noGrp="1"/>
          </p:cNvSpPr>
          <p:nvPr/>
        </p:nvSpPr>
        <p:spPr>
          <a:xfrm>
            <a:off x="804863" y="609600"/>
            <a:ext cx="7534275" cy="45259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marL="365125" indent="-255270" eaLnBrk="0" hangingPunct="0">
              <a:lnSpc>
                <a:spcPts val="28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b="1" dirty="0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六、写作</a:t>
            </a:r>
            <a:r>
              <a:rPr lang="en-US" altLang="zh-CN" b="1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(60</a:t>
            </a:r>
            <a:r>
              <a:rPr lang="zh-CN" altLang="en-US" b="1" dirty="0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分</a:t>
            </a:r>
            <a:r>
              <a:rPr lang="en-US" altLang="zh-CN" b="1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)【2012】</a:t>
            </a:r>
            <a:r>
              <a:rPr lang="zh-CN" altLang="en-US" b="1" dirty="0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/>
            </a:r>
            <a:br>
              <a:rPr lang="zh-CN" altLang="en-US" b="1" dirty="0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</a:br>
            <a:r>
              <a:rPr lang="zh-CN" altLang="en-US" sz="2000" dirty="0">
                <a:solidFill>
                  <a:srgbClr val="00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　　</a:t>
            </a:r>
            <a:r>
              <a:rPr lang="en-US" altLang="zh-CN" sz="2000" b="1">
                <a:latin typeface="Lucida Sans Unicode" panose="020B0602030504020204" charset="0"/>
                <a:ea typeface="宋体" panose="02010600030101010101" pitchFamily="2" charset="-122"/>
              </a:rPr>
              <a:t>18</a:t>
            </a: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>．阅读下面的材料，根据要求写一篇不少于</a:t>
            </a:r>
            <a:r>
              <a:rPr lang="en-US" altLang="zh-CN" sz="2000" b="1">
                <a:latin typeface="Lucida Sans Unicode" panose="020B0602030504020204" charset="0"/>
                <a:ea typeface="宋体" panose="02010600030101010101" pitchFamily="2" charset="-122"/>
              </a:rPr>
              <a:t>800</a:t>
            </a: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>字的文章。</a:t>
            </a:r>
            <a:r>
              <a:rPr lang="en-US" altLang="zh-CN" sz="2000" b="1">
                <a:latin typeface="Lucida Sans Unicode" panose="020B0602030504020204" charset="0"/>
                <a:ea typeface="宋体" panose="02010600030101010101" pitchFamily="2" charset="-122"/>
              </a:rPr>
              <a:t>(60</a:t>
            </a: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>分</a:t>
            </a:r>
            <a:r>
              <a:rPr lang="en-US" altLang="zh-CN" sz="2000" b="1">
                <a:latin typeface="Lucida Sans Unicode" panose="020B0602030504020204" charset="0"/>
                <a:ea typeface="宋体" panose="02010600030101010101" pitchFamily="2" charset="-122"/>
              </a:rPr>
              <a:t>)</a:t>
            </a: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/>
            </a:r>
            <a:b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>　　船主请一位修船工给自己的小船刷油漆。修船工刷漆的时候，发现船底有个小洞，就顺手给补了。</a:t>
            </a:r>
            <a:b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>　　过了些日子，船主来到他家里道谢，送上一个大红包。</a:t>
            </a:r>
            <a:b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>　　修船工感到奇怪，说：“您已经给过工钱了。”</a:t>
            </a:r>
            <a:b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>　　船主说：“对，那是刷油漆的钱，这是补洞的报酬。”</a:t>
            </a:r>
            <a:b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>　　修船工说：“哦，那只是顺手做的一件小事</a:t>
            </a:r>
            <a:r>
              <a:rPr lang="en-US" altLang="zh-CN" sz="2000" b="1">
                <a:latin typeface="Lucida Sans Unicode" panose="020B0602030504020204" charset="0"/>
                <a:ea typeface="宋体" panose="02010600030101010101" pitchFamily="2" charset="-122"/>
              </a:rPr>
              <a:t>……”</a:t>
            </a: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/>
            </a:r>
            <a:b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>　　船主感激地说：“当得知孩子们划船去海上之后，我才想起船底有洞这事儿，绝望极了，觉得他们肯定回不来了。等到他们平安归来，我才明白是您救了他们。”</a:t>
            </a:r>
            <a:b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>　　要求选好角度，确定立意，明确文体，自拟标题；不要脱离材料内容及含意的范围作文，不要套作，不得抄袭。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73025" y="-275590"/>
            <a:ext cx="9013825" cy="1828800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4800" b="1" kern="1200" cap="none" baseline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Lucida Sans Unicode" panose="020B0602030504020204" charset="0"/>
                <a:ea typeface="+mn-ea"/>
                <a:cs typeface="+mn-ea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464646"/>
                </a:solidFill>
                <a:latin typeface="Lucida Sans Unicode" panose="020B0602030504020204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464646"/>
                </a:solidFill>
                <a:latin typeface="Lucida Sans Unicode" panose="020B0602030504020204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464646"/>
                </a:solidFill>
                <a:latin typeface="Lucida Sans Unicode" panose="020B0602030504020204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464646"/>
                </a:solidFill>
                <a:latin typeface="Lucida Sans Unicode" panose="020B0602030504020204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464646"/>
                </a:solidFill>
                <a:latin typeface="Lucida Sans Unicode" panose="020B0602030504020204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464646"/>
                </a:solidFill>
                <a:latin typeface="Lucida Sans Unicode" panose="020B0602030504020204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464646"/>
                </a:solidFill>
                <a:latin typeface="Lucida Sans Unicode" panose="020B0602030504020204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464646"/>
                </a:solidFill>
                <a:latin typeface="Lucida Sans Unicode" panose="020B0602030504020204" charset="0"/>
                <a:ea typeface="黑体" panose="02010609060101010101" pitchFamily="49" charset="-122"/>
              </a:defRPr>
            </a:lvl9pPr>
          </a:lstStyle>
          <a:p>
            <a:pPr fontAlgn="base"/>
            <a:r>
              <a:rPr lang="zh-CN" altLang="en-US" sz="4000" strike="noStrike" noProof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第一句话：</a:t>
            </a:r>
            <a:r>
              <a:rPr lang="zh-CN" altLang="en-US" sz="4000" strike="noStrike" noProof="1">
                <a:solidFill>
                  <a:schemeClr val="tx1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做遵守“学情”的复习教学</a:t>
            </a:r>
          </a:p>
        </p:txBody>
      </p:sp>
      <p:sp>
        <p:nvSpPr>
          <p:cNvPr id="6" name="TextBox 2"/>
          <p:cNvSpPr txBox="1"/>
          <p:nvPr/>
        </p:nvSpPr>
        <p:spPr>
          <a:xfrm>
            <a:off x="3059113" y="1989138"/>
            <a:ext cx="3040062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571500" indent="-571500">
              <a:buFont typeface="Wingdings" panose="05000000000000000000" charset="0"/>
              <a:buChar char="p"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爱写也会写</a:t>
            </a:r>
          </a:p>
        </p:txBody>
      </p:sp>
      <p:sp>
        <p:nvSpPr>
          <p:cNvPr id="7" name="TextBox 3"/>
          <p:cNvSpPr txBox="1"/>
          <p:nvPr/>
        </p:nvSpPr>
        <p:spPr>
          <a:xfrm>
            <a:off x="3059113" y="2997200"/>
            <a:ext cx="3497262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571500" indent="-571500">
              <a:buFont typeface="Wingdings" panose="05000000000000000000" charset="0"/>
              <a:buChar char="p"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爱写但不会写</a:t>
            </a:r>
          </a:p>
        </p:txBody>
      </p:sp>
      <p:sp>
        <p:nvSpPr>
          <p:cNvPr id="20484" name="TextBox 4"/>
          <p:cNvSpPr txBox="1"/>
          <p:nvPr/>
        </p:nvSpPr>
        <p:spPr>
          <a:xfrm>
            <a:off x="3059113" y="4076700"/>
            <a:ext cx="3497262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571500" indent="-571500">
              <a:buFont typeface="Wingdings" panose="05000000000000000000" charset="0"/>
              <a:buChar char="p"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不写也不会写</a:t>
            </a:r>
          </a:p>
        </p:txBody>
      </p:sp>
      <p:sp>
        <p:nvSpPr>
          <p:cNvPr id="20485" name="TextBox 5"/>
          <p:cNvSpPr txBox="1"/>
          <p:nvPr/>
        </p:nvSpPr>
        <p:spPr>
          <a:xfrm>
            <a:off x="3059113" y="5157788"/>
            <a:ext cx="3040062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571500" indent="-571500">
              <a:buFont typeface="Wingdings" panose="05000000000000000000" charset="0"/>
              <a:buChar char="p"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不写但会写</a:t>
            </a:r>
          </a:p>
        </p:txBody>
      </p:sp>
      <p:sp>
        <p:nvSpPr>
          <p:cNvPr id="20486" name="TextBox 6"/>
          <p:cNvSpPr txBox="1"/>
          <p:nvPr/>
        </p:nvSpPr>
        <p:spPr>
          <a:xfrm>
            <a:off x="971550" y="2506663"/>
            <a:ext cx="1292225" cy="2214562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7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 情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0484" grpId="0"/>
      <p:bldP spid="20485" grpId="0"/>
      <p:bldP spid="2048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矩形 3"/>
          <p:cNvSpPr/>
          <p:nvPr/>
        </p:nvSpPr>
        <p:spPr>
          <a:xfrm>
            <a:off x="377825" y="558800"/>
            <a:ext cx="8388350" cy="5078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[2013]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六、写作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(60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ts val="3000"/>
              </a:lnSpc>
            </a:pP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18.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阅读下面的材料，根据要求写一篇不少于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800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字的文章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.(60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分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  <a:p>
            <a:pPr eaLnBrk="0" hangingPunct="0">
              <a:lnSpc>
                <a:spcPts val="3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一位商人发现并买下一块晶莹剔透、大如蛋黄的钻石。他请专家检验，专家大加赞赏，但为钻石中有道裂纹表示惋惜，并说：“如果沿裂纹切割成两块，能使钻石增值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只是一旦失败，损失就大了。”怎样切割这块钻石呢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商人咨询了很多切割师，他们都不愿动手，说是风险太大。</a:t>
            </a:r>
          </a:p>
          <a:p>
            <a:pPr eaLnBrk="0" hangingPunct="0">
              <a:lnSpc>
                <a:spcPts val="3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后来，一位技艺高超的老切割师答应试试。他设计了周密的切割方案，然后指导年轻的徒弟动手操作。当着商人的面，徒弟一下子就把钻石切成两块。商人捧起两块钻石，十分感慨。老切割师说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要有经验、技术，更要有勇气。不去想价值的事，手就不会发抖。”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ts val="3000"/>
              </a:lnSpc>
            </a:pP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ts val="3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要求选好角度，确定立意，明确文体，自拟标题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不要脱离材料内容及含意的范围作文，不要套作，不得抄袭。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/>
          <p:nvPr/>
        </p:nvSpPr>
        <p:spPr>
          <a:xfrm>
            <a:off x="520700" y="384175"/>
            <a:ext cx="8104188" cy="56927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66700" eaLnBrk="0" hangingPunct="0"/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2015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年全国课标乙卷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阅读下面的材料，根据要求写一篇不少于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800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字的文章。（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60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分）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因父亲总是在高速路上开车时接电话，家人屡劝不改，女大学生小陈迫于无奈，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更出于生命安全的考虑，通过微博私信向警方举报了自己的父亲；警方查实后，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依法对老陈进行了教育和处罚，并将这起举报发在官方微博上。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此事赢得众多网友点赞，也引发一些质疑，经媒体报道后，激起了更大范围、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更多角度的讨论。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对于以上事情，你怎么看？请给小陈、老陈或其他相关方写一封信，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表明你的态度，阐述你的看法。</a:t>
            </a: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要求：综合材料内容及含意，选好角度，确定立意，完成写作任务。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明确收信人，统一以“明华”为写信人，不得泄露个人信息。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1050" y="981075"/>
            <a:ext cx="498157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 eaLnBrk="0" hangingPunct="0"/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身 份  职 业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… …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575" y="2420938"/>
            <a:ext cx="1724025" cy="1938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当事人</a:t>
            </a:r>
            <a:endParaRPr lang="en-US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endParaRPr lang="en-US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旁观者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52830" y="1183005"/>
            <a:ext cx="2225040" cy="70675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ClrTx/>
              <a:buSzTx/>
              <a:buFontTx/>
              <a:defRPr/>
            </a:pPr>
            <a:r>
              <a:rPr lang="zh-CN" altLang="en-US" sz="4000" b="1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第二句话</a:t>
            </a:r>
            <a:endParaRPr lang="zh-CN" altLang="en-US" noProof="1"/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1735138" y="2687638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marL="365125" indent="-25527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sz="8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/>
          <p:nvPr/>
        </p:nvSpPr>
        <p:spPr>
          <a:xfrm>
            <a:off x="496888" y="439738"/>
            <a:ext cx="7942262" cy="56927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66700" eaLnBrk="0" hangingPunct="0"/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2015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年全国课标乙卷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阅读下面的材料，根据要求写一篇不少于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800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字的文章。（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60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分）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因父亲总是在高速路上开车时接电话，家人屡劝不改，女大学生小陈迫于无奈，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更出于生命安全的考虑，通过微博私信向警方举报了自己的父亲；警方查实后，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依法对老陈进行了教育和处罚，并将这起举报发在官方微博上。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此事赢得众多网友点赞，也引发一些质疑，经媒体报道后，激起了更大范围、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更多角度的讨论。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对于以上事情，你怎么看？请给小陈、老陈或其他相关方写一封信，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表明你的态度，阐述你的看法。</a:t>
            </a: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要求：综合材料内容及含意，选好角度，确定立意，完成写作任务。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明确收信人，统一以“明华”为写信人，不得泄露个人信息。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内容占位符 1"/>
          <p:cNvSpPr>
            <a:spLocks noGrp="1"/>
          </p:cNvSpPr>
          <p:nvPr/>
        </p:nvSpPr>
        <p:spPr>
          <a:xfrm>
            <a:off x="558800" y="1004888"/>
            <a:ext cx="8026400" cy="45974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en-US" altLang="zh-CN" b="1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[2014]</a:t>
            </a:r>
            <a:r>
              <a:rPr lang="zh-CN" altLang="en-US" b="1" dirty="0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新课标</a:t>
            </a:r>
            <a:r>
              <a:rPr lang="en-US" altLang="zh-CN" b="1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I</a:t>
            </a:r>
            <a:r>
              <a:rPr lang="zh-CN" altLang="en-US" b="1" dirty="0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卷</a:t>
            </a:r>
            <a:r>
              <a:rPr lang="en-US" altLang="zh-CN" b="1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适用于山西、河南、陕西、河北等</a:t>
            </a:r>
            <a:r>
              <a:rPr lang="en-US" altLang="zh-CN" b="1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阅读下面的材料，根据要求写一篇不少于</a:t>
            </a:r>
            <a:r>
              <a:rPr lang="en-US" altLang="zh-CN" b="1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800</a:t>
            </a:r>
            <a:r>
              <a:rPr lang="zh-CN" altLang="en-US" b="1" dirty="0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字的文章。</a:t>
            </a:r>
          </a:p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sz="2700" b="1" dirty="0">
                <a:solidFill>
                  <a:srgbClr val="00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    </a:t>
            </a: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>  “山羊过独木桥”是为民学校传统的团体比赛项目。规则是，双方队员两两对决，同时相向而行，走上仅容一人通行的低矮独木桥，能突破对方阻拦成功过桥者获胜，最后以全队通过人数多少决定胜负。因此习惯上，双方相遇时，会像山羊抵角一样，尽力使对方落下桥，自己通过。不过，今年预赛中出现了新情况：有一组比赛，双方选手相遇时，互相抱住，转身换位，全都顺利过了桥。这种做法当场就引发了观众、运动员和裁判员的激烈争论。</a:t>
            </a:r>
            <a:endParaRPr lang="zh-CN" altLang="en-US" sz="2000" dirty="0">
              <a:latin typeface="Lucida Sans Unicode" panose="020B0602030504020204" charset="0"/>
              <a:ea typeface="宋体" panose="02010600030101010101" pitchFamily="2" charset="-122"/>
            </a:endParaRPr>
          </a:p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>       事后，相关的思考还在继续。</a:t>
            </a:r>
            <a:endParaRPr lang="zh-CN" altLang="en-US" sz="2000" dirty="0">
              <a:latin typeface="Lucida Sans Unicode" panose="020B0602030504020204" charset="0"/>
              <a:ea typeface="宋体" panose="02010600030101010101" pitchFamily="2" charset="-122"/>
            </a:endParaRPr>
          </a:p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>      要求选好角度，确定立意，明确文体，自拟标题；不要脱离材料内容及含意的范围作文，不要套作，不得抄袭。</a:t>
            </a:r>
            <a:endParaRPr lang="zh-CN" altLang="en-US" sz="2000" dirty="0">
              <a:latin typeface="Lucida Sans Unicode" panose="020B0602030504020204" charset="0"/>
              <a:ea typeface="宋体" panose="02010600030101010101" pitchFamily="2" charset="-122"/>
            </a:endParaRPr>
          </a:p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endParaRPr lang="zh-CN" altLang="en-US" sz="2000" dirty="0">
              <a:latin typeface="Lucida Sans Unicode" panose="020B060203050402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文本占位符 88065"/>
          <p:cNvSpPr>
            <a:spLocks noGrp="1"/>
          </p:cNvSpPr>
          <p:nvPr/>
        </p:nvSpPr>
        <p:spPr>
          <a:xfrm>
            <a:off x="576263" y="960438"/>
            <a:ext cx="7526337" cy="5759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en-US" altLang="zh-CN" b="1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2017</a:t>
            </a:r>
            <a:r>
              <a:rPr lang="zh-CN" altLang="en-US" b="1" dirty="0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年高考全国卷</a:t>
            </a:r>
            <a:r>
              <a:rPr lang="en-US" altLang="zh-CN" b="1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作文</a:t>
            </a:r>
          </a:p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sz="2700" dirty="0">
                <a:solidFill>
                  <a:srgbClr val="00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>   </a:t>
            </a: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> 据近期一项对来华留学生的调查，他们较为关注的“中国关键词”有：一带一路、大熊猫、广场舞、中华美食、长城、共享单车、京剧、空气污染、美丽乡村、食品安全、高铁、移动支付。</a:t>
            </a:r>
            <a:b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/>
            </a:r>
            <a:b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>    请从中选择两三个关键词来呈现你所认识的中国，写一篇文章帮助外国青年读懂中国。要求选好关键词，使之形成有机的关联；选好角度，明确文体，自拟标题；不要套作，不得抄袭，不少于</a:t>
            </a:r>
            <a:r>
              <a:rPr lang="en-US" altLang="zh-CN" sz="2000" b="1">
                <a:latin typeface="Lucida Sans Unicode" panose="020B0602030504020204" charset="0"/>
                <a:ea typeface="宋体" panose="02010600030101010101" pitchFamily="2" charset="-122"/>
              </a:rPr>
              <a:t>800</a:t>
            </a:r>
            <a: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  <a:t>字。</a:t>
            </a:r>
            <a:br>
              <a:rPr lang="zh-CN" altLang="en-US" sz="2000" b="1" dirty="0">
                <a:latin typeface="Lucida Sans Unicode" panose="020B0602030504020204" charset="0"/>
                <a:ea typeface="宋体" panose="02010600030101010101" pitchFamily="2" charset="-122"/>
              </a:rPr>
            </a:br>
            <a:endParaRPr lang="zh-CN" altLang="en-US" sz="2000" b="1" dirty="0">
              <a:latin typeface="Lucida Sans Unicode" panose="020B0602030504020204" charset="0"/>
              <a:ea typeface="宋体" panose="02010600030101010101" pitchFamily="2" charset="-122"/>
            </a:endParaRPr>
          </a:p>
          <a:p>
            <a:pPr marL="365125" indent="-255270" eaLnBrk="0" hangingPunct="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sz="2700" dirty="0">
                <a:solidFill>
                  <a:srgbClr val="000000"/>
                </a:solidFill>
                <a:latin typeface="Lucida Sans Unicode" panose="020B0602030504020204" charset="0"/>
                <a:ea typeface="宋体" panose="02010600030101010101" pitchFamily="2" charset="-122"/>
              </a:rPr>
              <a:t/>
            </a:r>
            <a:br>
              <a:rPr lang="zh-CN" altLang="en-US" sz="2700" dirty="0">
                <a:solidFill>
                  <a:srgbClr val="000000"/>
                </a:solidFill>
                <a:latin typeface="Lucida Sans Unicode" panose="020B0602030504020204" charset="0"/>
                <a:ea typeface="宋体" panose="02010600030101010101" pitchFamily="2" charset="-122"/>
              </a:rPr>
            </a:br>
            <a:endParaRPr lang="zh-CN" altLang="en-US" sz="2700" dirty="0">
              <a:solidFill>
                <a:srgbClr val="000000"/>
              </a:solidFill>
              <a:latin typeface="Lucida Sans Unicode" panose="020B060203050402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52830" y="1183005"/>
            <a:ext cx="2225040" cy="70675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ClrTx/>
              <a:buSzTx/>
              <a:buFontTx/>
              <a:defRPr/>
            </a:pPr>
            <a:r>
              <a:rPr lang="zh-CN" altLang="en-US" sz="4000" b="1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第三句话</a:t>
            </a:r>
            <a:endParaRPr lang="zh-CN" altLang="en-US" noProof="1"/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1735138" y="2687638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marL="365125" indent="-25527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sz="8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为何写？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/>
          <p:nvPr/>
        </p:nvSpPr>
        <p:spPr>
          <a:xfrm>
            <a:off x="393700" y="639763"/>
            <a:ext cx="8356600" cy="53848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66700" eaLnBrk="0" hangingPunct="0"/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2015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年全国课标乙卷</a:t>
            </a: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阅读下面的材料，根据要求写一篇不少于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800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字的文章。（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60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分）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因父亲总是在高速路上开车时接电话，家人屡劝不改，女大学生小陈迫于无奈，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更出于生命安全的考虑，通过微博私信向警方举报了自己的父亲；警方查实后，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依法对老陈进行了教育和处罚，并将这起举报发在官方微博上。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此事赢得众多网友点赞，也引发一些质疑，经媒体报道后，激起了更大范围、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更多角度的讨论。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对于以上事情，你怎么看？请给小陈、老陈或其他相关方写一封信，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表明你的态度，阐述你的看法。</a:t>
            </a: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要求：综合材料内容及含意，选好角度，确定立意，完成写作任务。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明确收信人，统一以“明华”为写信人，不得泄露个人信息。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1675" y="403225"/>
            <a:ext cx="7740650" cy="5772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138" name="Group 36"/>
          <p:cNvGrpSpPr>
            <a:grpSpLocks noGrp="1"/>
          </p:cNvGrpSpPr>
          <p:nvPr/>
        </p:nvGrpSpPr>
        <p:grpSpPr>
          <a:xfrm>
            <a:off x="685800" y="263525"/>
            <a:ext cx="8229600" cy="1054100"/>
            <a:chOff x="-504918" y="0"/>
            <a:chExt cx="5692200" cy="505218"/>
          </a:xfrm>
        </p:grpSpPr>
        <p:sp>
          <p:nvSpPr>
            <p:cNvPr id="5" name="矩形 35"/>
            <p:cNvSpPr>
              <a:spLocks noChangeArrowheads="1"/>
            </p:cNvSpPr>
            <p:nvPr/>
          </p:nvSpPr>
          <p:spPr bwMode="auto">
            <a:xfrm>
              <a:off x="177" y="62391"/>
              <a:ext cx="5043263" cy="442827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n-ea"/>
              </a:endParaRPr>
            </a:p>
          </p:txBody>
        </p:sp>
        <p:grpSp>
          <p:nvGrpSpPr>
            <p:cNvPr id="20483" name="Group 38"/>
            <p:cNvGrpSpPr/>
            <p:nvPr/>
          </p:nvGrpSpPr>
          <p:grpSpPr>
            <a:xfrm>
              <a:off x="-504918" y="54413"/>
              <a:ext cx="484558" cy="380658"/>
              <a:chOff x="-629386" y="-38989"/>
              <a:chExt cx="484443" cy="505968"/>
            </a:xfrm>
          </p:grpSpPr>
          <p:pic>
            <p:nvPicPr>
              <p:cNvPr id="20484" name="椭圆 36"/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-629386" y="-38989"/>
                <a:ext cx="377952" cy="5059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85" name="Text Box 40"/>
              <p:cNvSpPr txBox="1"/>
              <p:nvPr/>
            </p:nvSpPr>
            <p:spPr>
              <a:xfrm>
                <a:off x="-413278" y="104818"/>
                <a:ext cx="268335" cy="356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 sz="1600" dirty="0">
                  <a:latin typeface="华文楷体" panose="02010600040101010101" charset="-122"/>
                  <a:ea typeface="华文楷体" panose="02010600040101010101" charset="-122"/>
                </a:endParaRPr>
              </a:p>
            </p:txBody>
          </p:sp>
        </p:grpSp>
        <p:sp>
          <p:nvSpPr>
            <p:cNvPr id="20486" name="矩形 37"/>
            <p:cNvSpPr/>
            <p:nvPr/>
          </p:nvSpPr>
          <p:spPr>
            <a:xfrm>
              <a:off x="35314" y="0"/>
              <a:ext cx="601722" cy="2632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endParaRPr lang="en-US" altLang="zh-CN" sz="2000" b="1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TextBox 38"/>
            <p:cNvSpPr txBox="1">
              <a:spLocks noChangeArrowheads="1"/>
            </p:cNvSpPr>
            <p:nvPr/>
          </p:nvSpPr>
          <p:spPr bwMode="auto">
            <a:xfrm>
              <a:off x="-72293" y="108805"/>
              <a:ext cx="5259575" cy="3387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kern="1200" cap="none" spc="0" normalizeH="0" baseline="0" noProof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黑体" panose="02010609060101010101" pitchFamily="49" charset="-122"/>
                </a:rPr>
                <a:t>         </a:t>
              </a:r>
              <a:r>
                <a:rPr kumimoji="0" lang="zh-CN" altLang="en-US" sz="4000" b="1" kern="1200" cap="none" spc="0" normalizeH="0" baseline="0" noProof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黑体" panose="02010609060101010101" pitchFamily="49" charset="-122"/>
                </a:rPr>
                <a:t>复习教学的认知规律</a:t>
              </a:r>
            </a:p>
          </p:txBody>
        </p:sp>
      </p:grpSp>
      <p:sp>
        <p:nvSpPr>
          <p:cNvPr id="6" name="TextBox 10"/>
          <p:cNvSpPr txBox="1"/>
          <p:nvPr/>
        </p:nvSpPr>
        <p:spPr>
          <a:xfrm>
            <a:off x="468313" y="1484313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不知</a:t>
            </a:r>
          </a:p>
        </p:txBody>
      </p:sp>
      <p:sp>
        <p:nvSpPr>
          <p:cNvPr id="7" name="椭圆 17"/>
          <p:cNvSpPr>
            <a:spLocks noChangeArrowheads="1"/>
          </p:cNvSpPr>
          <p:nvPr/>
        </p:nvSpPr>
        <p:spPr bwMode="auto">
          <a:xfrm>
            <a:off x="1547813" y="2060575"/>
            <a:ext cx="444500" cy="490538"/>
          </a:xfrm>
          <a:prstGeom prst="ellipse">
            <a:avLst/>
          </a:prstGeom>
          <a:solidFill>
            <a:srgbClr val="464646"/>
          </a:solidFill>
          <a:ln>
            <a:noFill/>
          </a:ln>
          <a:effectLst>
            <a:outerShdw blurRad="63500" dist="63500" algn="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24075" y="2276475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知之</a:t>
            </a:r>
          </a:p>
        </p:txBody>
      </p:sp>
      <p:sp>
        <p:nvSpPr>
          <p:cNvPr id="9" name="椭圆 17"/>
          <p:cNvSpPr>
            <a:spLocks noChangeArrowheads="1"/>
          </p:cNvSpPr>
          <p:nvPr/>
        </p:nvSpPr>
        <p:spPr bwMode="auto">
          <a:xfrm>
            <a:off x="3419475" y="2852738"/>
            <a:ext cx="444500" cy="490538"/>
          </a:xfrm>
          <a:prstGeom prst="ellipse">
            <a:avLst/>
          </a:prstGeom>
          <a:solidFill>
            <a:srgbClr val="464646"/>
          </a:solidFill>
          <a:ln>
            <a:noFill/>
          </a:ln>
          <a:effectLst>
            <a:outerShdw blurRad="63500" dist="63500" algn="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5738" y="299720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行之</a:t>
            </a: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5580063" y="3429000"/>
            <a:ext cx="444500" cy="490538"/>
          </a:xfrm>
          <a:prstGeom prst="ellipse">
            <a:avLst/>
          </a:prstGeom>
          <a:solidFill>
            <a:srgbClr val="464646"/>
          </a:solidFill>
          <a:ln>
            <a:noFill/>
          </a:ln>
          <a:effectLst>
            <a:outerShdw blurRad="63500" dist="63500" algn="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00788" y="3500438"/>
            <a:ext cx="221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知行合一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04838" y="5259388"/>
            <a:ext cx="8310563" cy="70643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noProof="0">
                <a:solidFill>
                  <a:srgbClr val="CCCC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黑体" panose="02010609060101010101" pitchFamily="49" charset="-122"/>
              </a:rPr>
              <a:t>没有遵守规律的训练就没有复习教学</a:t>
            </a:r>
            <a:endParaRPr lang="zh-CN" altLang="en-US" noProof="1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63955" y="1071880"/>
            <a:ext cx="2225040" cy="70675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ClrTx/>
              <a:buSzTx/>
              <a:buFontTx/>
              <a:defRPr/>
            </a:pPr>
            <a:r>
              <a:rPr lang="zh-CN" altLang="en-US" sz="4000" b="1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第四句话</a:t>
            </a:r>
            <a:endParaRPr lang="zh-CN" altLang="en-US" noProof="1"/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1416050" y="2325688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marL="365125" indent="-25527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sz="8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为谁写？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278188" y="4043363"/>
            <a:ext cx="5032375" cy="923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写给谁看？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/>
          <p:nvPr/>
        </p:nvSpPr>
        <p:spPr>
          <a:xfrm>
            <a:off x="430213" y="552450"/>
            <a:ext cx="8283575" cy="50768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66700" eaLnBrk="0" hangingPunct="0"/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2015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年全国课标乙卷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阅读下面的材料，根据要求写一篇不少于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800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字的文章。（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60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分）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因父亲总是在高速路上开车时接电话，家人屡劝不改，女大学生小陈迫于无奈，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更出于生命安全的考虑，通过微博私信向警方举报了自己的父亲；警方查实后，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依法对老陈进行了教育和处罚，并将这起举报发在官方微博上。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此事赢得众多网友点赞，也引发一些质疑，经媒体报道后，激起了更大范围、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更多角度的讨论。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对于以上事情，你怎么看？请给小陈、老陈或其他相关方写一封信，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表明你的态度，阐述你的看法。</a:t>
            </a: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要求：综合材料内容及含意，选好角度，确定立意，完成写作任务。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明确收信人，统一以“明华”为写信人，不得泄露个人信息。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1675" y="403225"/>
            <a:ext cx="7740650" cy="5772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占位符 89089"/>
          <p:cNvSpPr>
            <a:spLocks noGrp="1"/>
          </p:cNvSpPr>
          <p:nvPr/>
        </p:nvSpPr>
        <p:spPr>
          <a:xfrm>
            <a:off x="1174750" y="946150"/>
            <a:ext cx="6594475" cy="5759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/>
              <a:buChar char=""/>
              <a:defRPr sz="2700" kern="1200">
                <a:solidFill>
                  <a:sysClr val="windowText" lastClr="000000"/>
                </a:solidFill>
                <a:latin typeface="Lucida Sans Unicode" panose="020B0602030504020204" charset="0"/>
                <a:ea typeface="+mn-ea"/>
                <a:cs typeface="+mn-ea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rgbClr val="2DA2BF"/>
              </a:buClr>
              <a:buFont typeface="Verdana" panose="020B0604030504040204" pitchFamily="34" charset="0"/>
              <a:buChar char="◦"/>
              <a:defRPr sz="2300" kern="1200">
                <a:solidFill>
                  <a:sysClr val="windowText" lastClr="000000"/>
                </a:solidFill>
                <a:latin typeface="Lucida Sans Unicode" panose="020B0602030504020204" charset="0"/>
                <a:ea typeface="+mn-ea"/>
                <a:cs typeface="+mn-ea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rgbClr val="DA1F28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ysClr val="windowText" lastClr="000000"/>
                </a:solidFill>
                <a:latin typeface="Lucida Sans Unicode" panose="020B0602030504020204" charset="0"/>
                <a:ea typeface="+mn-ea"/>
                <a:cs typeface="+mn-ea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rgbClr val="DA1F28"/>
              </a:buClr>
              <a:buFont typeface="Wingdings 2" panose="05020102010507070707" pitchFamily="18" charset="2"/>
              <a:buChar char=""/>
              <a:defRPr sz="1900" kern="1200">
                <a:solidFill>
                  <a:sysClr val="windowText" lastClr="000000"/>
                </a:solidFill>
                <a:latin typeface="Lucida Sans Unicode" panose="020B0602030504020204" charset="0"/>
                <a:ea typeface="+mn-ea"/>
                <a:cs typeface="+mn-ea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rgbClr val="DA1F28"/>
              </a:buClr>
              <a:buFont typeface="Wingdings 2" panose="05020102010507070707" pitchFamily="18" charset="2"/>
              <a:buChar char=""/>
              <a:defRPr kern="1200">
                <a:solidFill>
                  <a:sysClr val="windowText" lastClr="000000"/>
                </a:solidFill>
                <a:latin typeface="Lucida Sans Unicode" panose="020B0602030504020204" charset="0"/>
                <a:ea typeface="+mn-ea"/>
                <a:cs typeface="+mn-ea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rgbClr val="EB641B"/>
              </a:buClr>
              <a:buFont typeface="Wingdings 2" panose="05020102010507070707"/>
              <a:buChar char=""/>
              <a:defRPr kumimoji="0" sz="1800" kern="1200">
                <a:solidFill>
                  <a:sysClr val="windowText" lastClr="000000"/>
                </a:solidFill>
                <a:latin typeface="Lucida Sans Unicode" panose="020B0602030504020204" charset="0"/>
                <a:ea typeface="+mn-ea"/>
                <a:cs typeface="+mn-ea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rgbClr val="EB641B"/>
              </a:buClr>
              <a:buFont typeface="Wingdings 2" panose="05020102010507070707"/>
              <a:buChar char=""/>
              <a:defRPr kumimoji="0" sz="1600" kern="1200">
                <a:solidFill>
                  <a:sysClr val="windowText" lastClr="000000"/>
                </a:solidFill>
                <a:latin typeface="Lucida Sans Unicode" panose="020B0602030504020204" charset="0"/>
                <a:ea typeface="+mn-ea"/>
                <a:cs typeface="+mn-ea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rgbClr val="EB641B"/>
              </a:buClr>
              <a:buFont typeface="Wingdings 2" panose="05020102010507070707"/>
              <a:buChar char=""/>
              <a:defRPr kumimoji="0" sz="1600" kern="1200">
                <a:solidFill>
                  <a:sysClr val="windowText" lastClr="000000"/>
                </a:solidFill>
                <a:latin typeface="Lucida Sans Unicode" panose="020B0602030504020204" charset="0"/>
                <a:ea typeface="+mn-ea"/>
                <a:cs typeface="+mn-ea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rgbClr val="EB641B"/>
              </a:buClr>
              <a:buFont typeface="Wingdings 2" panose="05020102010507070707"/>
              <a:buChar char=""/>
              <a:defRPr kumimoji="0" sz="1600" kern="1200" baseline="0">
                <a:solidFill>
                  <a:sysClr val="windowText" lastClr="000000"/>
                </a:solidFill>
                <a:latin typeface="Lucida Sans Unicode" panose="020B0602030504020204" charset="0"/>
                <a:ea typeface="+mn-ea"/>
                <a:cs typeface="+mn-ea"/>
              </a:defRPr>
            </a:lvl9pPr>
          </a:lstStyle>
          <a:p>
            <a:pPr indent="-255270" fontAlgn="base"/>
            <a:r>
              <a:rPr lang="en-US" altLang="zh-CN" sz="2400" b="1" strike="noStrike" noProof="1">
                <a:solidFill>
                  <a:srgbClr val="FF0000"/>
                </a:solidFill>
                <a:latin typeface="Lucida Sans Unicode" panose="020B0602030504020204" charset="0"/>
                <a:ea typeface="+mn-ea"/>
                <a:cs typeface="+mn-ea"/>
              </a:rPr>
              <a:t>2017</a:t>
            </a:r>
            <a:r>
              <a:rPr lang="zh-CN" altLang="en-US" sz="2400" b="1" strike="noStrike" noProof="1">
                <a:solidFill>
                  <a:srgbClr val="FF0000"/>
                </a:solidFill>
                <a:latin typeface="Lucida Sans Unicode" panose="020B0602030504020204" charset="0"/>
                <a:ea typeface="+mn-ea"/>
                <a:cs typeface="+mn-ea"/>
              </a:rPr>
              <a:t>年高考全国卷</a:t>
            </a:r>
            <a:r>
              <a:rPr lang="en-US" altLang="zh-CN" sz="2400" b="1" strike="noStrike" noProof="1">
                <a:solidFill>
                  <a:srgbClr val="FF0000"/>
                </a:solidFill>
                <a:latin typeface="Lucida Sans Unicode" panose="020B0602030504020204" charset="0"/>
                <a:ea typeface="+mn-ea"/>
                <a:cs typeface="+mn-ea"/>
              </a:rPr>
              <a:t>1</a:t>
            </a:r>
            <a:r>
              <a:rPr lang="zh-CN" altLang="en-US" sz="2400" b="1" strike="noStrike" noProof="1">
                <a:solidFill>
                  <a:srgbClr val="FF0000"/>
                </a:solidFill>
                <a:latin typeface="Lucida Sans Unicode" panose="020B0602030504020204" charset="0"/>
                <a:ea typeface="+mn-ea"/>
                <a:cs typeface="+mn-ea"/>
              </a:rPr>
              <a:t>作文</a:t>
            </a:r>
            <a:endParaRPr lang="zh-CN" altLang="en-US" strike="noStrike" noProof="1"/>
          </a:p>
          <a:p>
            <a:pPr marL="109855" indent="0" fontAlgn="base">
              <a:buNone/>
            </a:pPr>
            <a:r>
              <a:rPr lang="zh-CN" altLang="en-US" strike="noStrike" noProof="1">
                <a:latin typeface="Lucida Sans Unicode" panose="020B0602030504020204" charset="0"/>
                <a:ea typeface="+mn-ea"/>
                <a:cs typeface="+mn-ea"/>
              </a:rPr>
              <a:t>    </a:t>
            </a:r>
            <a:endParaRPr lang="zh-CN" altLang="en-US" strike="noStrike" noProof="1"/>
          </a:p>
          <a:p>
            <a:pPr indent="-255270" fontAlgn="base"/>
            <a:r>
              <a:rPr lang="zh-CN" altLang="en-US" sz="2000" b="1" strike="noStrike" noProof="1">
                <a:solidFill>
                  <a:schemeClr val="tx1"/>
                </a:solidFill>
                <a:latin typeface="Lucida Sans Unicode" panose="020B0602030504020204" charset="0"/>
                <a:ea typeface="+mn-ea"/>
                <a:cs typeface="+mn-ea"/>
              </a:rPr>
              <a:t>据近期一项对来华留学生的调查，他们较为关注的“中国关键词”有：一带一路、大熊猫、广场舞、中华美食、长城、共享单车、京剧、空气污染、美丽乡村、食品安全、高铁、移动支付。</a:t>
            </a:r>
            <a:r>
              <a:rPr lang="zh-CN" altLang="en-US" sz="2000" b="1" dirty="0">
                <a:solidFill>
                  <a:schemeClr val="tx1"/>
                </a:solidFill>
              </a:rPr>
              <a:t/>
            </a:r>
            <a:br>
              <a:rPr lang="zh-CN" altLang="en-US" sz="2000" b="1" dirty="0">
                <a:solidFill>
                  <a:schemeClr val="tx1"/>
                </a:solidFill>
              </a:rPr>
            </a:br>
            <a:r>
              <a:rPr lang="zh-CN" altLang="en-US" sz="2000" b="1" dirty="0">
                <a:solidFill>
                  <a:schemeClr val="tx1"/>
                </a:solidFill>
              </a:rPr>
              <a:t/>
            </a:r>
            <a:br>
              <a:rPr lang="zh-CN" altLang="en-US" sz="2000" b="1" dirty="0">
                <a:solidFill>
                  <a:schemeClr val="tx1"/>
                </a:solidFill>
              </a:rPr>
            </a:br>
            <a:r>
              <a:rPr lang="zh-CN" altLang="en-US" sz="2000" b="1" strike="noStrike" noProof="1">
                <a:solidFill>
                  <a:schemeClr val="tx1"/>
                </a:solidFill>
                <a:latin typeface="Lucida Sans Unicode" panose="020B0602030504020204" charset="0"/>
                <a:ea typeface="+mn-ea"/>
                <a:cs typeface="+mn-ea"/>
              </a:rPr>
              <a:t>    请从中选择两三个关键词来呈现你所认识的中国，写一篇文章帮助外国青年读懂中国。要求选好关键词，使之形成有机的关联；选好角度，明确文体，自拟标题；不要套作，不得抄袭，不少于</a:t>
            </a:r>
            <a:r>
              <a:rPr lang="en-US" altLang="zh-CN" sz="2000" b="1" strike="noStrike" noProof="1">
                <a:solidFill>
                  <a:schemeClr val="tx1"/>
                </a:solidFill>
                <a:latin typeface="Lucida Sans Unicode" panose="020B0602030504020204" charset="0"/>
                <a:ea typeface="+mn-ea"/>
                <a:cs typeface="+mn-ea"/>
              </a:rPr>
              <a:t>800</a:t>
            </a:r>
            <a:r>
              <a:rPr lang="zh-CN" altLang="en-US" sz="2000" b="1" strike="noStrike" noProof="1">
                <a:solidFill>
                  <a:schemeClr val="tx1"/>
                </a:solidFill>
                <a:latin typeface="Lucida Sans Unicode" panose="020B0602030504020204" charset="0"/>
                <a:ea typeface="+mn-ea"/>
                <a:cs typeface="+mn-ea"/>
              </a:rPr>
              <a:t>字。</a:t>
            </a:r>
            <a:r>
              <a:rPr lang="zh-CN" altLang="en-US" sz="2000" b="1" dirty="0">
                <a:solidFill>
                  <a:schemeClr val="tx1"/>
                </a:solidFill>
              </a:rPr>
              <a:t/>
            </a:r>
            <a:br>
              <a:rPr lang="zh-CN" altLang="en-US" sz="2000" b="1" dirty="0">
                <a:solidFill>
                  <a:schemeClr val="tx1"/>
                </a:solidFill>
              </a:rPr>
            </a:br>
            <a:endParaRPr lang="zh-CN" altLang="en-US" sz="2000" b="1" strike="noStrike" noProof="1">
              <a:solidFill>
                <a:schemeClr val="tx1"/>
              </a:solidFill>
            </a:endParaRPr>
          </a:p>
          <a:p>
            <a:pPr indent="-255270" fontAlgn="base"/>
            <a:r>
              <a:rPr lang="zh-CN" altLang="en-US" sz="2000" b="1" dirty="0">
                <a:solidFill>
                  <a:schemeClr val="tx1"/>
                </a:solidFill>
              </a:rPr>
              <a:t/>
            </a:r>
            <a:br>
              <a:rPr lang="zh-CN" altLang="en-US" sz="2000" b="1" dirty="0">
                <a:solidFill>
                  <a:schemeClr val="tx1"/>
                </a:solidFill>
              </a:rPr>
            </a:br>
            <a:endParaRPr lang="zh-CN" altLang="en-US" sz="2000" b="1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55040" y="696594"/>
            <a:ext cx="22250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ClrTx/>
              <a:buSzTx/>
              <a:buFontTx/>
              <a:defRPr/>
            </a:pPr>
            <a:r>
              <a:rPr lang="zh-CN" altLang="en-US" sz="4000" b="1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第五句话</a:t>
            </a:r>
            <a:endParaRPr lang="zh-CN" altLang="en-US" noProof="1"/>
          </a:p>
        </p:txBody>
      </p:sp>
      <p:sp>
        <p:nvSpPr>
          <p:cNvPr id="5" name="内容占位符 1"/>
          <p:cNvSpPr>
            <a:spLocks noGrp="1"/>
          </p:cNvSpPr>
          <p:nvPr/>
        </p:nvSpPr>
        <p:spPr>
          <a:xfrm>
            <a:off x="-6350" y="164782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marL="365125" indent="-255270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/>
              <a:buChar char=""/>
            </a:pPr>
            <a:r>
              <a:rPr lang="zh-CN" altLang="en-US" sz="8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如何写？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37063" y="1306513"/>
            <a:ext cx="430530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我是谁（语气语调语言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4498975" y="2528888"/>
            <a:ext cx="4090988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写什么（写作的内容）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4019550" y="3457575"/>
            <a:ext cx="4090988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为何写（写作的缘由）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3022600" y="4224338"/>
            <a:ext cx="5567363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为谁写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（思维的方向与内容）</a:t>
            </a:r>
          </a:p>
        </p:txBody>
      </p:sp>
      <p:sp>
        <p:nvSpPr>
          <p:cNvPr id="10" name="TextBox 7"/>
          <p:cNvSpPr txBox="1"/>
          <p:nvPr/>
        </p:nvSpPr>
        <p:spPr>
          <a:xfrm>
            <a:off x="2352675" y="5241925"/>
            <a:ext cx="587057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命题的要求（用怎样的文体等等）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  <p:bldP spid="7" grpId="0"/>
      <p:bldP spid="8" grpId="0"/>
      <p:bldP spid="9" grpId="0"/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212" name="Group 36"/>
          <p:cNvGrpSpPr>
            <a:grpSpLocks noGrp="1"/>
          </p:cNvGrpSpPr>
          <p:nvPr/>
        </p:nvGrpSpPr>
        <p:grpSpPr>
          <a:xfrm>
            <a:off x="885825" y="282575"/>
            <a:ext cx="7604125" cy="2349500"/>
            <a:chOff x="-305694" y="-862815"/>
            <a:chExt cx="5259575" cy="1126076"/>
          </a:xfrm>
        </p:grpSpPr>
        <p:sp>
          <p:nvSpPr>
            <p:cNvPr id="59394" name="矩形 35"/>
            <p:cNvSpPr/>
            <p:nvPr/>
          </p:nvSpPr>
          <p:spPr>
            <a:xfrm>
              <a:off x="-256283" y="-862815"/>
              <a:ext cx="5043263" cy="442822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>
              <a:outerShdw dist="38100" dir="2699999" algn="ctr" rotWithShape="0">
                <a:srgbClr val="000000">
                  <a:alpha val="39000"/>
                </a:srgbClr>
              </a:outerShdw>
            </a:effectLst>
          </p:spPr>
          <p:txBody>
            <a:bodyPr lIns="0" tIns="0" rIns="0" bIns="0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600" dirty="0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  <p:sp>
          <p:nvSpPr>
            <p:cNvPr id="59395" name="矩形 37"/>
            <p:cNvSpPr/>
            <p:nvPr/>
          </p:nvSpPr>
          <p:spPr>
            <a:xfrm>
              <a:off x="35314" y="0"/>
              <a:ext cx="601722" cy="2632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endParaRPr lang="en-US" altLang="zh-CN" sz="2000" b="1">
                <a:solidFill>
                  <a:srgbClr val="262626"/>
                </a:solidFill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94215" name="TextBox 38"/>
            <p:cNvSpPr txBox="1"/>
            <p:nvPr/>
          </p:nvSpPr>
          <p:spPr>
            <a:xfrm>
              <a:off x="-305694" y="-793577"/>
              <a:ext cx="5259575" cy="2777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R="0" indent="266700" algn="ctr" defTabSz="914400">
                <a:buNone/>
              </a:pPr>
              <a:r>
                <a:rPr kumimoji="0" lang="zh-CN" altLang="en-US" sz="3200" kern="1200" cap="none" spc="0" normalizeH="0" baseline="0" noProof="1">
                  <a:solidFill>
                    <a:sysClr val="window" lastClr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黑体" panose="02010609060101010101" pitchFamily="49" charset="-122"/>
                </a:rPr>
                <a:t>训练写“文脉句”</a:t>
              </a:r>
            </a:p>
          </p:txBody>
        </p:sp>
      </p:grpSp>
      <p:sp>
        <p:nvSpPr>
          <p:cNvPr id="71681" name="Rectangle 1"/>
          <p:cNvSpPr/>
          <p:nvPr/>
        </p:nvSpPr>
        <p:spPr>
          <a:xfrm>
            <a:off x="373063" y="1551623"/>
            <a:ext cx="8802687" cy="47180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诚信事在人为</a:t>
            </a:r>
          </a:p>
          <a:p>
            <a:pPr eaLnBrk="0" hangingPunct="0">
              <a:lnSpc>
                <a:spcPts val="2075"/>
              </a:lnSpc>
            </a:pPr>
            <a:endParaRPr lang="zh-CN" altLang="en-US" dirty="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>
              <a:lnSpc>
                <a:spcPts val="2075"/>
              </a:lnSpc>
            </a:pPr>
            <a:r>
              <a:rPr lang="zh-CN" altLang="en-US" dirty="0">
                <a:latin typeface="Calibri" panose="020F0502020204030204" pitchFamily="34" charset="0"/>
                <a:ea typeface="黑体" panose="02010609060101010101" pitchFamily="49" charset="-122"/>
              </a:rPr>
              <a:t>我们总在抱怨：</a:t>
            </a:r>
            <a:endParaRPr lang="en-US" altLang="zh-CN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>
              <a:lnSpc>
                <a:spcPts val="2075"/>
              </a:lnSpc>
            </a:pP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0" hangingPunct="0">
              <a:lnSpc>
                <a:spcPts val="2075"/>
              </a:lnSpc>
            </a:pPr>
            <a:r>
              <a:rPr lang="zh-CN" altLang="en-US" dirty="0">
                <a:latin typeface="Calibri" panose="020F0502020204030204" pitchFamily="34" charset="0"/>
                <a:ea typeface="黑体" panose="02010609060101010101" pitchFamily="49" charset="-122"/>
              </a:rPr>
              <a:t>街上的路人见到从天而降的百元大钞</a:t>
            </a:r>
            <a:r>
              <a:rPr lang="en-US" altLang="zh-CN">
                <a:latin typeface="Calibri" panose="020F0502020204030204" pitchFamily="34" charset="0"/>
                <a:ea typeface="黑体" panose="02010609060101010101" pitchFamily="49" charset="-122"/>
              </a:rPr>
              <a:t>……</a:t>
            </a:r>
          </a:p>
          <a:p>
            <a:pPr eaLnBrk="0" hangingPunct="0">
              <a:lnSpc>
                <a:spcPts val="2075"/>
              </a:lnSpc>
            </a:pPr>
            <a:endParaRPr lang="zh-CN" altLang="zh-CN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0" hangingPunct="0">
              <a:lnSpc>
                <a:spcPts val="2075"/>
              </a:lnSpc>
            </a:pPr>
            <a:r>
              <a:rPr lang="zh-CN" altLang="en-US" dirty="0">
                <a:latin typeface="Calibri" panose="020F0502020204030204" pitchFamily="34" charset="0"/>
                <a:ea typeface="黑体" panose="02010609060101010101" pitchFamily="49" charset="-122"/>
              </a:rPr>
              <a:t>很多时候，抱怨其实是最无能的一种顺从。</a:t>
            </a:r>
            <a:endParaRPr lang="en-US" altLang="zh-CN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>
              <a:lnSpc>
                <a:spcPts val="2075"/>
              </a:lnSpc>
            </a:pP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0" hangingPunct="0">
              <a:lnSpc>
                <a:spcPts val="2075"/>
              </a:lnSpc>
            </a:pPr>
            <a:r>
              <a:rPr lang="zh-CN" altLang="en-US" dirty="0">
                <a:latin typeface="Calibri" panose="020F0502020204030204" pitchFamily="34" charset="0"/>
                <a:ea typeface="黑体" panose="02010609060101010101" pitchFamily="49" charset="-122"/>
              </a:rPr>
              <a:t>诚信是中国人的传统美德。</a:t>
            </a:r>
            <a:endParaRPr lang="en-US" altLang="zh-CN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>
              <a:lnSpc>
                <a:spcPts val="2075"/>
              </a:lnSpc>
            </a:pP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0" hangingPunct="0">
              <a:lnSpc>
                <a:spcPts val="2075"/>
              </a:lnSpc>
            </a:pPr>
            <a:r>
              <a:rPr lang="zh-CN" altLang="en-US" dirty="0">
                <a:latin typeface="Calibri" panose="020F0502020204030204" pitchFamily="34" charset="0"/>
                <a:ea typeface="黑体" panose="02010609060101010101" pitchFamily="49" charset="-122"/>
              </a:rPr>
              <a:t>而在今天，这个社会物欲横流</a:t>
            </a:r>
            <a:endParaRPr lang="en-US" altLang="zh-CN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>
              <a:lnSpc>
                <a:spcPts val="2075"/>
              </a:lnSpc>
            </a:pPr>
            <a:r>
              <a:rPr lang="zh-CN" altLang="en-US" dirty="0">
                <a:latin typeface="Calibri" panose="020F0502020204030204" pitchFamily="34" charset="0"/>
                <a:ea typeface="黑体" panose="02010609060101010101" pitchFamily="49" charset="-122"/>
              </a:rPr>
              <a:t>。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0" hangingPunct="0">
              <a:lnSpc>
                <a:spcPts val="2075"/>
              </a:lnSpc>
            </a:pPr>
            <a:r>
              <a:rPr lang="zh-CN" altLang="en-US" dirty="0">
                <a:latin typeface="Calibri" panose="020F0502020204030204" pitchFamily="34" charset="0"/>
                <a:ea typeface="黑体" panose="02010609060101010101" pitchFamily="49" charset="-122"/>
              </a:rPr>
              <a:t>诚信也是整个社会平稳安定的基础。</a:t>
            </a:r>
            <a:endParaRPr lang="en-US" altLang="zh-CN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>
              <a:lnSpc>
                <a:spcPts val="2075"/>
              </a:lnSpc>
            </a:pP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0" hangingPunct="0">
              <a:lnSpc>
                <a:spcPts val="2075"/>
              </a:lnSpc>
            </a:pPr>
            <a:r>
              <a:rPr lang="zh-CN" altLang="en-US" dirty="0">
                <a:latin typeface="Calibri" panose="020F0502020204030204" pitchFamily="34" charset="0"/>
                <a:ea typeface="黑体" panose="02010609060101010101" pitchFamily="49" charset="-122"/>
              </a:rPr>
              <a:t>如果我们每个人都痛心疾首地看着这一现状，却拿不出任何行动</a:t>
            </a:r>
            <a:endParaRPr lang="en-US" altLang="zh-CN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eaLnBrk="0" hangingPunct="0">
              <a:lnSpc>
                <a:spcPts val="2075"/>
              </a:lnSpc>
            </a:pP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0" hangingPunct="0">
              <a:lnSpc>
                <a:spcPts val="2075"/>
              </a:lnSpc>
            </a:pPr>
            <a:r>
              <a:rPr lang="zh-CN" altLang="en-US" dirty="0">
                <a:latin typeface="Calibri" panose="020F0502020204030204" pitchFamily="34" charset="0"/>
                <a:ea typeface="黑体" panose="02010609060101010101" pitchFamily="49" charset="-122"/>
              </a:rPr>
              <a:t>诚信事在人为，只要</a:t>
            </a:r>
            <a:r>
              <a:rPr lang="en-US" altLang="zh-CN">
                <a:latin typeface="Calibri" panose="020F0502020204030204" pitchFamily="34" charset="0"/>
                <a:ea typeface="黑体" panose="02010609060101010101" pitchFamily="49" charset="-122"/>
              </a:rPr>
              <a:t>……</a:t>
            </a:r>
            <a:endParaRPr lang="zh-CN" altLang="zh-CN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16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16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矩形 3"/>
          <p:cNvSpPr/>
          <p:nvPr/>
        </p:nvSpPr>
        <p:spPr>
          <a:xfrm>
            <a:off x="685800" y="1522413"/>
            <a:ext cx="7770813" cy="2614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无论何种体裁的文章，都有一个贯穿始终的脉络，我们把它叫做</a:t>
            </a:r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“文脉”</a:t>
            </a:r>
            <a:r>
              <a:rPr lang="zh-CN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，体现文脉的句子就叫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脉络句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矩形 3"/>
          <p:cNvSpPr/>
          <p:nvPr/>
        </p:nvSpPr>
        <p:spPr>
          <a:xfrm>
            <a:off x="395288" y="476250"/>
            <a:ext cx="7997825" cy="2552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秦孝公</a:t>
            </a:r>
            <a:r>
              <a:rPr lang="zh-CN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固守以窥周室，有席卷天下，包举宇内，囊括四海之意，并吞八荒之心。</a:t>
            </a: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孝公既没</a:t>
            </a:r>
            <a:r>
              <a:rPr lang="zh-CN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，惠文、武、昭襄蒙故业，因遗策，南取汉中，西举巴、蜀，东割膏腴之地，北收要害之郡。</a:t>
            </a: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及至始皇</a:t>
            </a:r>
            <a:r>
              <a:rPr lang="zh-CN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，奋六世之余烈，振长策而御宇内，吞二周而亡诸侯，履至尊而制六合，执敲扑而鞭笞天下，威振四海。</a:t>
            </a: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始皇既没</a:t>
            </a:r>
            <a:r>
              <a:rPr lang="zh-CN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，余威震于殊俗。</a:t>
            </a: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0" name="Rectangle 2"/>
          <p:cNvSpPr/>
          <p:nvPr/>
        </p:nvSpPr>
        <p:spPr>
          <a:xfrm>
            <a:off x="395288" y="2894013"/>
            <a:ext cx="8096250" cy="38608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152400" eaLnBrk="0" hangingPunct="0">
              <a:lnSpc>
                <a:spcPts val="2700"/>
              </a:lnSpc>
            </a:pP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）正像达尔文发现有机界的发展规律一样，马克思发现了人类历史的发展规律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en-US" altLang="zh-CN" sz="2000" b="1">
                <a:latin typeface="Calibri" panose="020F0502020204030204" pitchFamily="34" charset="0"/>
                <a:ea typeface="宋体" panose="02010600030101010101" pitchFamily="2" charset="-122"/>
              </a:rPr>
              <a:t/>
            </a:r>
            <a:br>
              <a:rPr lang="en-US" altLang="zh-CN" sz="2000" b="1">
                <a:latin typeface="Calibri" panose="020F0502020204030204" pitchFamily="34" charset="0"/>
                <a:ea typeface="宋体" panose="02010600030101010101" pitchFamily="2" charset="-122"/>
              </a:rPr>
            </a:br>
            <a:r>
              <a:rPr lang="en-US" altLang="zh-CN" sz="2000" b="1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不仅如此</a:t>
            </a: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，马克思还发现了现代资本主义生产方式</a:t>
            </a:r>
            <a:endParaRPr lang="en-US" altLang="zh-CN" sz="20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152400" eaLnBrk="0" hangingPunct="0">
              <a:lnSpc>
                <a:spcPts val="2700"/>
              </a:lnSpc>
            </a:pP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和它所产生的资产阶级社会的特殊的运动规律。</a:t>
            </a:r>
            <a:b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  （</a:t>
            </a:r>
            <a:r>
              <a:rPr lang="en-US" altLang="zh-CN" sz="2000" b="1"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）一生中能</a:t>
            </a:r>
            <a:r>
              <a:rPr lang="zh-CN" alt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有这样两个发现</a:t>
            </a: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，该是很够了，</a:t>
            </a:r>
            <a:endParaRPr lang="en-US" altLang="zh-CN" sz="20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152400" eaLnBrk="0" hangingPunct="0">
              <a:lnSpc>
                <a:spcPts val="2700"/>
              </a:lnSpc>
            </a:pP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甚至只要能作出一个这样的发现，也已经是幸福的了。</a:t>
            </a:r>
            <a:b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  （</a:t>
            </a:r>
            <a:r>
              <a:rPr lang="en-US" altLang="zh-CN" sz="2000" b="1"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）他</a:t>
            </a:r>
            <a:r>
              <a:rPr lang="zh-CN" alt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作为科学家</a:t>
            </a: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就是这样，但是这在他身上远不是主要的。</a:t>
            </a:r>
            <a:b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  （</a:t>
            </a:r>
            <a:r>
              <a:rPr lang="en-US" altLang="zh-CN" sz="2000" b="1">
                <a:latin typeface="Calibri" panose="020F050202020403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因为</a:t>
            </a: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马克思首先是一个革命家。</a:t>
            </a:r>
            <a:b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  （</a:t>
            </a:r>
            <a:r>
              <a:rPr lang="en-US" altLang="zh-CN" sz="2000" b="1">
                <a:latin typeface="Calibri" panose="020F050202020403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正因为这样</a:t>
            </a: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，所以马克思是当代最遭忌恨和最受诬蔑的人。</a:t>
            </a:r>
            <a:b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  （</a:t>
            </a:r>
            <a:r>
              <a:rPr lang="en-US" altLang="zh-CN" sz="2000" b="1">
                <a:latin typeface="Calibri" panose="020F050202020403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）他的英名和事业将永垂不朽！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152400" eaLnBrk="0" hangingPunct="0"/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3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29" grpId="0"/>
      <p:bldP spid="7373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192" name="Group 36"/>
          <p:cNvGrpSpPr>
            <a:grpSpLocks noGrp="1"/>
          </p:cNvGrpSpPr>
          <p:nvPr/>
        </p:nvGrpSpPr>
        <p:grpSpPr>
          <a:xfrm>
            <a:off x="855028" y="268923"/>
            <a:ext cx="7604125" cy="2349500"/>
            <a:chOff x="-305694" y="-862815"/>
            <a:chExt cx="5259575" cy="1126076"/>
          </a:xfrm>
        </p:grpSpPr>
        <p:sp>
          <p:nvSpPr>
            <p:cNvPr id="4" name="矩形 35"/>
            <p:cNvSpPr/>
            <p:nvPr/>
          </p:nvSpPr>
          <p:spPr>
            <a:xfrm>
              <a:off x="-256283" y="-862815"/>
              <a:ext cx="5043263" cy="442822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>
              <a:outerShdw dist="38100" dir="2699999" algn="ctr" rotWithShape="0">
                <a:srgbClr val="000000">
                  <a:alpha val="39000"/>
                </a:srgbClr>
              </a:outerShdw>
            </a:effectLst>
          </p:spPr>
          <p:txBody>
            <a:bodyPr lIns="0" tIns="0" rIns="0" bIns="0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600" dirty="0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  <p:sp>
          <p:nvSpPr>
            <p:cNvPr id="75784" name="矩形 37"/>
            <p:cNvSpPr/>
            <p:nvPr/>
          </p:nvSpPr>
          <p:spPr>
            <a:xfrm>
              <a:off x="35314" y="0"/>
              <a:ext cx="601722" cy="2632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endParaRPr lang="en-US" altLang="zh-CN" sz="2000" b="1">
                <a:solidFill>
                  <a:srgbClr val="262626"/>
                </a:solidFill>
                <a:latin typeface="微软雅黑" panose="020B0503020204020204" charset="-122"/>
                <a:ea typeface="宋体" panose="02010600030101010101" pitchFamily="2" charset="-122"/>
              </a:endParaRPr>
            </a:p>
          </p:txBody>
        </p:sp>
        <p:sp>
          <p:nvSpPr>
            <p:cNvPr id="93195" name="TextBox 38"/>
            <p:cNvSpPr txBox="1"/>
            <p:nvPr/>
          </p:nvSpPr>
          <p:spPr>
            <a:xfrm>
              <a:off x="-305694" y="-793577"/>
              <a:ext cx="5259575" cy="2777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R="0" indent="266700" algn="ctr" defTabSz="914400">
                <a:buNone/>
              </a:pPr>
              <a:r>
                <a:rPr kumimoji="0" lang="zh-CN" altLang="en-US" sz="3200" kern="1200" cap="none" spc="0" normalizeH="0" baseline="0" noProof="1">
                  <a:solidFill>
                    <a:sysClr val="window" lastClr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黑体" panose="02010609060101010101" pitchFamily="49" charset="-122"/>
                </a:rPr>
                <a:t>以“五步联想法”训练搜集材料</a:t>
              </a:r>
            </a:p>
          </p:txBody>
        </p:sp>
      </p:grpSp>
      <p:sp>
        <p:nvSpPr>
          <p:cNvPr id="75777" name="TextBox 3"/>
          <p:cNvSpPr txBox="1"/>
          <p:nvPr/>
        </p:nvSpPr>
        <p:spPr>
          <a:xfrm>
            <a:off x="755650" y="1628775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联想自然万物</a:t>
            </a:r>
          </a:p>
        </p:txBody>
      </p:sp>
      <p:sp>
        <p:nvSpPr>
          <p:cNvPr id="75778" name="TextBox 4"/>
          <p:cNvSpPr txBox="1"/>
          <p:nvPr/>
        </p:nvSpPr>
        <p:spPr>
          <a:xfrm>
            <a:off x="755333" y="3106420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联想人文景观</a:t>
            </a:r>
          </a:p>
        </p:txBody>
      </p:sp>
      <p:sp>
        <p:nvSpPr>
          <p:cNvPr id="75780" name="TextBox 6"/>
          <p:cNvSpPr txBox="1"/>
          <p:nvPr/>
        </p:nvSpPr>
        <p:spPr>
          <a:xfrm>
            <a:off x="755333" y="4652963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联想新闻媒体</a:t>
            </a:r>
          </a:p>
        </p:txBody>
      </p:sp>
      <p:sp>
        <p:nvSpPr>
          <p:cNvPr id="75779" name="TextBox 5"/>
          <p:cNvSpPr txBox="1"/>
          <p:nvPr/>
        </p:nvSpPr>
        <p:spPr>
          <a:xfrm>
            <a:off x="4807268" y="2617788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联想历史名人</a:t>
            </a:r>
          </a:p>
        </p:txBody>
      </p:sp>
      <p:sp>
        <p:nvSpPr>
          <p:cNvPr id="75781" name="TextBox 7"/>
          <p:cNvSpPr txBox="1"/>
          <p:nvPr/>
        </p:nvSpPr>
        <p:spPr>
          <a:xfrm>
            <a:off x="4807268" y="4383405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联想自我生活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92480" y="2967990"/>
            <a:ext cx="7761605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54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黑体" panose="02010609060101010101" pitchFamily="49" charset="-122"/>
              </a:rPr>
              <a:t>高考作文不妨“下下水”</a:t>
            </a:r>
            <a:endParaRPr lang="zh-CN" altLang="en-US" sz="54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黑体" panose="02010609060101010101" pitchFamily="49" charset="-122"/>
            </a:endParaRPr>
          </a:p>
        </p:txBody>
      </p:sp>
      <p:sp>
        <p:nvSpPr>
          <p:cNvPr id="766978" name="Rectangle 2"/>
          <p:cNvSpPr>
            <a:spLocks noGrp="1" noChangeArrowheads="1"/>
          </p:cNvSpPr>
          <p:nvPr/>
        </p:nvSpPr>
        <p:spPr>
          <a:xfrm>
            <a:off x="-552450" y="970915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6600" b="1" strike="noStrike" kern="1200" noProof="1">
                <a:ln w="22225">
                  <a:solidFill>
                    <a:srgbClr val="DA1F28"/>
                  </a:solidFill>
                  <a:prstDash val="solid"/>
                </a:ln>
                <a:solidFill>
                  <a:srgbClr val="DA1F28">
                    <a:lumMod val="40000"/>
                    <a:lumOff val="60000"/>
                  </a:srgb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黑体" panose="02010609060101010101" pitchFamily="49" charset="-122"/>
              </a:rPr>
              <a:t>第五句话：</a:t>
            </a:r>
            <a:endParaRPr kumimoji="0" lang="zh-CN" altLang="en-US" sz="4800" b="1" i="0" u="none" strike="noStrike" kern="1200" cap="none" spc="0" normalizeH="0" baseline="0" noProof="0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琥珀" panose="02010800040101010101" charset="-122"/>
              <a:ea typeface="华文琥珀" panose="0201080004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6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6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697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9938" y="163513"/>
            <a:ext cx="7772400" cy="1143000"/>
          </a:xfrm>
        </p:spPr>
        <p:txBody>
          <a:bodyPr vert="horz" wrap="square" lIns="92075" tIns="46038" rIns="92075" bIns="46038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strike="noStrike" kern="1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诚信事在人为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658435" name="Rectangle 3"/>
          <p:cNvSpPr>
            <a:spLocks noGrp="1"/>
          </p:cNvSpPr>
          <p:nvPr>
            <p:ph type="body" sz="half" idx="1"/>
          </p:nvPr>
        </p:nvSpPr>
        <p:spPr>
          <a:xfrm>
            <a:off x="684213" y="931863"/>
            <a:ext cx="8207375" cy="4114800"/>
          </a:xfrm>
        </p:spPr>
        <p:txBody>
          <a:bodyPr vert="horz" wrap="square" lIns="91440" tIns="45720" rIns="91440" bIns="45720" anchor="t"/>
          <a:lstStyle/>
          <a:p>
            <a:pPr marL="0" algn="ctr" fontAlgn="base"/>
            <a:endParaRPr lang="zh-CN" altLang="en-US" sz="24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r>
              <a:rPr kumimoji="0" lang="zh-CN" altLang="en-US" sz="2800" b="1" strike="noStrike" kern="1200" noProof="1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n-ea"/>
                <a:sym typeface="+mn-ea"/>
              </a:rPr>
              <a:t>我们总在抱怨：</a:t>
            </a:r>
            <a:endParaRPr lang="en-US" altLang="zh-CN" sz="2800" b="1" strike="noStrike" noProof="1">
              <a:solidFill>
                <a:schemeClr val="tx1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endParaRPr lang="zh-CN" altLang="en-US" sz="2800" b="1" strike="noStrike" noProof="1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r>
              <a:rPr kumimoji="0" lang="zh-CN" altLang="en-US" sz="2800" b="1" strike="noStrike" kern="1200" noProof="1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n-ea"/>
                <a:sym typeface="+mn-ea"/>
              </a:rPr>
              <a:t>街上的路人见到从天而降的百元大钞</a:t>
            </a:r>
            <a:r>
              <a:rPr kumimoji="0" lang="en-US" altLang="zh-CN" sz="2800" b="1" strike="noStrike" kern="1200" noProof="1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n-ea"/>
                <a:sym typeface="+mn-ea"/>
              </a:rPr>
              <a:t>……</a:t>
            </a:r>
            <a:endParaRPr lang="en-US" altLang="zh-CN" sz="2800" b="1" strike="noStrike" noProof="1">
              <a:solidFill>
                <a:schemeClr val="tx1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endParaRPr lang="zh-CN" altLang="zh-CN" sz="2800" b="1" strike="noStrike" noProof="1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r>
              <a:rPr kumimoji="0" lang="zh-CN" altLang="en-US" sz="2800" b="1" strike="noStrike" kern="1200" noProof="1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n-ea"/>
                <a:sym typeface="+mn-ea"/>
              </a:rPr>
              <a:t>很多时候，抱怨其实是最无能的一种顺从。</a:t>
            </a:r>
            <a:endParaRPr lang="en-US" altLang="zh-CN" sz="2800" b="1" strike="noStrike" noProof="1">
              <a:solidFill>
                <a:schemeClr val="tx1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endParaRPr lang="zh-CN" altLang="en-US" sz="2800" b="1" strike="noStrike" noProof="1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r>
              <a:rPr kumimoji="0" lang="zh-CN" altLang="en-US" sz="2800" b="1" strike="noStrike" kern="1200" noProof="1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n-ea"/>
                <a:sym typeface="+mn-ea"/>
              </a:rPr>
              <a:t>诚信是中国人的传统美德。</a:t>
            </a:r>
            <a:endParaRPr lang="en-US" altLang="zh-CN" sz="2800" b="1" strike="noStrike" noProof="1">
              <a:solidFill>
                <a:schemeClr val="tx1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endParaRPr lang="zh-CN" altLang="en-US" sz="2800" b="1" strike="noStrike" noProof="1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r>
              <a:rPr kumimoji="0" lang="zh-CN" altLang="en-US" sz="2800" b="1" strike="noStrike" kern="1200" noProof="1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n-ea"/>
                <a:sym typeface="+mn-ea"/>
              </a:rPr>
              <a:t>而在今天，这个社会物欲横流。</a:t>
            </a:r>
            <a:endParaRPr lang="zh-CN" altLang="en-US" sz="2800" b="1" strike="noStrike" noProof="1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endParaRPr kumimoji="0" lang="zh-CN" altLang="en-US" sz="2800" b="1" strike="noStrike" kern="1200" noProof="1">
              <a:solidFill>
                <a:schemeClr val="tx1"/>
              </a:solidFill>
              <a:latin typeface="Calibri" panose="020F0502020204030204" pitchFamily="34" charset="0"/>
              <a:ea typeface="黑体" panose="02010609060101010101" pitchFamily="49" charset="-122"/>
              <a:cs typeface="+mn-ea"/>
              <a:sym typeface="+mn-ea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r>
              <a:rPr kumimoji="0" lang="zh-CN" altLang="en-US" sz="2800" b="1" strike="noStrike" kern="1200" noProof="1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n-ea"/>
                <a:sym typeface="+mn-ea"/>
              </a:rPr>
              <a:t>诚信也是整个社会平稳安定的基础。</a:t>
            </a:r>
            <a:endParaRPr lang="en-US" altLang="zh-CN" sz="2800" b="1" strike="noStrike" noProof="1">
              <a:solidFill>
                <a:schemeClr val="tx1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endParaRPr lang="zh-CN" altLang="en-US" sz="2800" b="1" strike="noStrike" noProof="1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r>
              <a:rPr kumimoji="0" lang="zh-CN" altLang="en-US" sz="2800" b="1" strike="noStrike" kern="1200" noProof="1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n-ea"/>
                <a:sym typeface="+mn-ea"/>
              </a:rPr>
              <a:t>如果我们每个人都痛心疾首地看着这一现状，却</a:t>
            </a: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endParaRPr kumimoji="0" lang="zh-CN" altLang="en-US" sz="2800" b="1" strike="noStrike" kern="1200" noProof="1">
              <a:solidFill>
                <a:schemeClr val="tx1"/>
              </a:solidFill>
              <a:latin typeface="Calibri" panose="020F0502020204030204" pitchFamily="34" charset="0"/>
              <a:ea typeface="黑体" panose="02010609060101010101" pitchFamily="49" charset="-122"/>
              <a:cs typeface="+mn-ea"/>
              <a:sym typeface="+mn-ea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r>
              <a:rPr kumimoji="0" lang="zh-CN" altLang="en-US" sz="2800" b="1" strike="noStrike" kern="1200" noProof="1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n-ea"/>
                <a:sym typeface="+mn-ea"/>
              </a:rPr>
              <a:t>拿不出任何行动</a:t>
            </a: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endParaRPr kumimoji="0" lang="zh-CN" altLang="en-US" sz="2800" b="1" strike="noStrike" kern="1200" noProof="1">
              <a:solidFill>
                <a:schemeClr val="tx1"/>
              </a:solidFill>
              <a:latin typeface="Calibri" panose="020F0502020204030204" pitchFamily="34" charset="0"/>
              <a:ea typeface="黑体" panose="02010609060101010101" pitchFamily="49" charset="-122"/>
              <a:cs typeface="+mn-ea"/>
              <a:sym typeface="+mn-ea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r>
              <a:rPr kumimoji="0" lang="zh-CN" altLang="en-US" sz="2800" b="1" kern="1200" dirty="0">
                <a:latin typeface="Calibri" panose="020F0502020204030204" pitchFamily="34" charset="0"/>
                <a:ea typeface="黑体" panose="02010609060101010101" pitchFamily="49" charset="-122"/>
                <a:cs typeface="+mn-ea"/>
                <a:sym typeface="+mn-ea"/>
              </a:rPr>
              <a:t>诚信事在人为只要</a:t>
            </a:r>
            <a:r>
              <a:rPr kumimoji="0" lang="en-US" altLang="zh-CN" sz="2800" b="1" kern="1200" dirty="0">
                <a:latin typeface="Calibri" panose="020F0502020204030204" pitchFamily="34" charset="0"/>
                <a:ea typeface="黑体" panose="02010609060101010101" pitchFamily="49" charset="-122"/>
                <a:cs typeface="+mn-ea"/>
                <a:sym typeface="+mn-ea"/>
              </a:rPr>
              <a:t>……</a:t>
            </a:r>
            <a:endParaRPr lang="zh-CN" altLang="zh-CN" sz="2800" b="1" strike="noStrike" noProof="1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indent="0" algn="l" eaLnBrk="1" fontAlgn="base" latinLnBrk="0" hangingPunct="1">
              <a:lnSpc>
                <a:spcPts val="2080"/>
              </a:lnSpc>
              <a:spcBef>
                <a:spcPts val="0"/>
              </a:spcBef>
              <a:buNone/>
            </a:pPr>
            <a:endParaRPr lang="zh-CN" altLang="zh-CN" sz="2800" b="1" strike="noStrike" noProof="1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endParaRPr lang="en-US" altLang="zh-CN" sz="2800" b="1" strike="noStrike" noProof="1">
              <a:solidFill>
                <a:schemeClr val="tx1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marL="0" indent="0" algn="l" fontAlgn="base" latinLnBrk="0">
              <a:lnSpc>
                <a:spcPts val="2080"/>
              </a:lnSpc>
              <a:spcBef>
                <a:spcPts val="0"/>
              </a:spcBef>
              <a:buNone/>
            </a:pPr>
            <a:endParaRPr lang="zh-CN" altLang="en-US" sz="2800" b="1" strike="noStrike" noProof="1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indent="0" algn="l" eaLnBrk="1" fontAlgn="base" latinLnBrk="0" hangingPunct="1">
              <a:lnSpc>
                <a:spcPts val="2080"/>
              </a:lnSpc>
              <a:spcBef>
                <a:spcPts val="0"/>
              </a:spcBef>
              <a:buNone/>
            </a:pPr>
            <a:endParaRPr lang="zh-CN" altLang="zh-CN" sz="2800" b="1" strike="noStrike" noProof="1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5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5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5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5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5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5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5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5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5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5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584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584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584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5843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5843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5843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5843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5843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5843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5843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5843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5843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5843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5843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5843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8434" grpId="0" bldLvl="0" animBg="1"/>
      <p:bldP spid="658435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1165" y="861695"/>
            <a:ext cx="7922260" cy="4276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   这无非希望老师深知作文的甘苦，无论取材布局、遣词造句，知其然又知其所以然，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而且非常熟练，具有敏感，几乎不假思索，而且能左右逢源。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   这样的时候，随时给学生引导一下，指点几句，全是最有益的启发、最切用的经验，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学生只要用心领会，努力实践，作一回文就有一回的进步。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</a:t>
            </a:r>
          </a:p>
          <a:p>
            <a:pPr eaLnBrk="0" hangingPunct="0"/>
            <a:endParaRPr lang="en-US" altLang="zh-CN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叶圣陶</a:t>
            </a:r>
          </a:p>
        </p:txBody>
      </p:sp>
      <p:pic>
        <p:nvPicPr>
          <p:cNvPr id="28679" name="Picture 1" descr="D:\用户目录\我的文档\Tencent Files\1328337874\Image\C2C\AF%H5`L7N$YFYJTIZ(~UOQ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9475" y="3735705"/>
            <a:ext cx="3863975" cy="266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1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4815" y="414655"/>
            <a:ext cx="8294370" cy="60064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5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2120" y="247015"/>
            <a:ext cx="8281035" cy="635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4810" y="308610"/>
            <a:ext cx="8374380" cy="62407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3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0035" y="254635"/>
            <a:ext cx="8472805" cy="63487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1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115" y="188595"/>
            <a:ext cx="8489950" cy="64382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19225" y="525463"/>
            <a:ext cx="6832600" cy="545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09625" y="1246188"/>
            <a:ext cx="8639175" cy="2860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 eaLnBrk="0" hangingPunct="0">
              <a:buNone/>
            </a:pPr>
            <a:endParaRPr kumimoji="0" lang="zh-CN" sz="660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  <a:sym typeface="黑体" panose="02010609060101010101" pitchFamily="49" charset="-122"/>
            </a:endParaRPr>
          </a:p>
          <a:p>
            <a:pPr marR="0" defTabSz="914400" eaLnBrk="0" hangingPunct="0">
              <a:buNone/>
            </a:pPr>
            <a:endParaRPr kumimoji="0" lang="zh-CN" sz="660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  <a:sym typeface="黑体" panose="02010609060101010101" pitchFamily="49" charset="-122"/>
            </a:endParaRPr>
          </a:p>
          <a:p>
            <a:pPr marR="0" defTabSz="914400" eaLnBrk="0" hangingPunct="0">
              <a:buNone/>
            </a:pPr>
            <a:r>
              <a:rPr kumimoji="0" lang="zh-CN" sz="4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黑体" panose="02010609060101010101" pitchFamily="49" charset="-122"/>
              </a:rPr>
              <a:t>做</a:t>
            </a:r>
            <a:r>
              <a:rPr kumimoji="0" lang="zh-CN" sz="4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黑体" panose="02010609060101010101" pitchFamily="49" charset="-122"/>
              </a:rPr>
              <a:t>“</a:t>
            </a:r>
            <a:r>
              <a:rPr kumimoji="0" lang="zh-CN" sz="4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黑体" panose="02010609060101010101" pitchFamily="49" charset="-122"/>
              </a:rPr>
              <a:t>静、慢、细、坐</a:t>
            </a:r>
            <a:r>
              <a:rPr kumimoji="0" lang="zh-CN" sz="4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黑体" panose="02010609060101010101" pitchFamily="49" charset="-122"/>
              </a:rPr>
              <a:t>”功夫</a:t>
            </a:r>
            <a:endParaRPr kumimoji="0" lang="zh-CN" altLang="en-US" sz="48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  <a:sym typeface="黑体" panose="02010609060101010101" pitchFamily="49" charset="-122"/>
            </a:endParaRPr>
          </a:p>
        </p:txBody>
      </p:sp>
      <p:sp>
        <p:nvSpPr>
          <p:cNvPr id="766978" name="Rectangle 2"/>
          <p:cNvSpPr>
            <a:spLocks noGrp="1" noChangeArrowheads="1"/>
          </p:cNvSpPr>
          <p:nvPr/>
        </p:nvSpPr>
        <p:spPr>
          <a:xfrm>
            <a:off x="-552450" y="73406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6600" b="1" strike="noStrike" kern="1200" noProof="1">
                <a:ln w="22225">
                  <a:solidFill>
                    <a:srgbClr val="DA1F28"/>
                  </a:solidFill>
                  <a:prstDash val="solid"/>
                </a:ln>
                <a:solidFill>
                  <a:srgbClr val="DA1F28">
                    <a:lumMod val="40000"/>
                    <a:lumOff val="60000"/>
                  </a:srgb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黑体" panose="02010609060101010101" pitchFamily="49" charset="-122"/>
              </a:rPr>
              <a:t>第二句话：</a:t>
            </a:r>
            <a:endParaRPr kumimoji="0" lang="zh-CN" altLang="en-US" sz="4800" b="1" i="0" u="none" strike="noStrike" kern="1200" cap="none" spc="0" normalizeH="0" baseline="0" noProof="0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琥珀" panose="02010800040101010101" charset="-122"/>
              <a:ea typeface="华文琥珀" panose="0201080004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6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6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6697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700088" y="1219200"/>
            <a:ext cx="8091488" cy="4114800"/>
          </a:xfrm>
        </p:spPr>
        <p:txBody>
          <a:bodyPr vert="horz" wrap="square" lIns="91440" tIns="45720" rIns="91440" bIns="45720" anchor="t"/>
          <a:lstStyle/>
          <a:p>
            <a:pPr marR="0" defTabSz="914400" eaLnBrk="0" fontAlgn="base" hangingPunct="0">
              <a:buClr>
                <a:srgbClr val="00B0F0"/>
              </a:buClr>
              <a:buFont typeface="Wingdings" panose="05000000000000000000" charset="0"/>
              <a:buChar char="u"/>
            </a:pPr>
            <a:r>
              <a:rPr kumimoji="0" lang="zh-CN" altLang="en-US" b="1" strike="noStrike" kern="12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努力使自己静下来，让学生有所思。</a:t>
            </a:r>
            <a:endParaRPr kumimoji="0" lang="zh-CN" altLang="en-US" b="1" strike="noStrike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fontAlgn="base" hangingPunct="0">
              <a:buClr>
                <a:srgbClr val="00B0F0"/>
              </a:buClr>
              <a:buFont typeface="Wingdings" panose="05000000000000000000" charset="0"/>
              <a:buChar char="u"/>
            </a:pPr>
            <a:endParaRPr kumimoji="0" lang="en-US" altLang="zh-CN" b="1" strike="noStrike" kern="120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R="0" defTabSz="914400" eaLnBrk="0" fontAlgn="base" hangingPunct="0">
              <a:buClr>
                <a:srgbClr val="00B0F0"/>
              </a:buClr>
              <a:buFont typeface="Wingdings" panose="05000000000000000000" charset="0"/>
              <a:buChar char="u"/>
            </a:pPr>
            <a:r>
              <a:rPr kumimoji="0" lang="zh-CN" altLang="en-US" b="1" strike="noStrike" kern="12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努力使教学慢下来，让学生有所见。</a:t>
            </a:r>
            <a:endParaRPr kumimoji="0" lang="zh-CN" altLang="en-US" b="1" strike="noStrike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fontAlgn="base" hangingPunct="0">
              <a:buClr>
                <a:srgbClr val="00B0F0"/>
              </a:buClr>
              <a:buFont typeface="Wingdings" panose="05000000000000000000" charset="0"/>
              <a:buChar char="u"/>
            </a:pPr>
            <a:endParaRPr kumimoji="0" lang="zh-CN" altLang="en-US" b="1" strike="noStrike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fontAlgn="base" hangingPunct="0">
              <a:buClr>
                <a:srgbClr val="00B0F0"/>
              </a:buClr>
              <a:buFont typeface="Wingdings" panose="05000000000000000000" charset="0"/>
              <a:buChar char="u"/>
            </a:pPr>
            <a:r>
              <a:rPr kumimoji="0" lang="zh-CN" altLang="en-US" b="1" strike="noStrike" kern="12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努力使内容细下来，让学生有所得。</a:t>
            </a:r>
            <a:endParaRPr kumimoji="0" lang="zh-CN" altLang="en-US" b="1" strike="noStrike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fontAlgn="base" hangingPunct="0">
              <a:buClr>
                <a:srgbClr val="00B0F0"/>
              </a:buClr>
              <a:buFont typeface="Wingdings" panose="05000000000000000000" charset="0"/>
              <a:buChar char="u"/>
            </a:pPr>
            <a:endParaRPr kumimoji="0" lang="zh-CN" altLang="en-US" b="1" strike="noStrike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fontAlgn="base" hangingPunct="0">
              <a:buClr>
                <a:srgbClr val="00B0F0"/>
              </a:buClr>
              <a:buFont typeface="Wingdings" panose="05000000000000000000" charset="0"/>
              <a:buChar char="u"/>
            </a:pPr>
            <a:r>
              <a:rPr kumimoji="0" lang="zh-CN" altLang="en-US" b="1" strike="noStrike" kern="12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努力使自己“坐”下来，让学生有所乐。</a:t>
            </a:r>
            <a:endParaRPr lang="en-US" altLang="zh-CN" strike="noStrike" noProof="1"/>
          </a:p>
          <a:p>
            <a:pPr marR="0" fontAlgn="base">
              <a:buClr>
                <a:srgbClr val="00B0F0"/>
              </a:buClr>
              <a:buFont typeface="Wingdings" panose="05000000000000000000" charset="0"/>
              <a:buChar char="u"/>
            </a:pPr>
            <a:endParaRPr lang="en-US" altLang="zh-CN" strike="noStrike" noProof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-552450" y="734060"/>
            <a:ext cx="7772400" cy="1143000"/>
          </a:xfrm>
        </p:spPr>
        <p:txBody>
          <a:bodyPr vert="horz" wrap="square" lIns="92075" tIns="46038" rIns="92075" bIns="4603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6600" b="1" strike="noStrike" kern="1200" noProof="1">
                <a:ln w="22225">
                  <a:solidFill>
                    <a:srgbClr val="DA1F28"/>
                  </a:solidFill>
                  <a:prstDash val="solid"/>
                </a:ln>
                <a:solidFill>
                  <a:srgbClr val="DA1F28">
                    <a:lumMod val="40000"/>
                    <a:lumOff val="60000"/>
                  </a:srgb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黑体" panose="02010609060101010101" pitchFamily="49" charset="-122"/>
              </a:rPr>
              <a:t>第三句话：</a:t>
            </a:r>
            <a:endParaRPr kumimoji="0" lang="zh-CN" altLang="en-US" sz="4800" b="1" i="0" u="none" strike="noStrike" kern="1200" cap="none" spc="0" normalizeH="0" baseline="0" noProof="0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琥珀" panose="02010800040101010101" charset="-122"/>
              <a:ea typeface="华文琥珀" panose="02010800040101010101" charset="-122"/>
              <a:cs typeface="+mn-cs"/>
              <a:sym typeface="+mn-ea"/>
            </a:endParaRPr>
          </a:p>
        </p:txBody>
      </p:sp>
      <p:sp>
        <p:nvSpPr>
          <p:cNvPr id="766979" name="Rectangle 3"/>
          <p:cNvSpPr>
            <a:spLocks noGrp="1"/>
          </p:cNvSpPr>
          <p:nvPr>
            <p:ph idx="1"/>
          </p:nvPr>
        </p:nvSpPr>
        <p:spPr>
          <a:xfrm>
            <a:off x="685800" y="2370138"/>
            <a:ext cx="7772400" cy="4114800"/>
          </a:xfrm>
        </p:spPr>
        <p:txBody>
          <a:bodyPr vert="horz" wrap="square" lIns="91440" tIns="45720" rIns="91440" bIns="45720" anchor="t"/>
          <a:lstStyle/>
          <a:p>
            <a:pPr marR="0" defTabSz="914400" eaLnBrk="0" fontAlgn="base" hangingPunct="0">
              <a:buNone/>
            </a:pPr>
            <a:r>
              <a:rPr kumimoji="0" lang="zh-CN" altLang="en-US" sz="4800" b="1" strike="noStrike" kern="12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做高考作文命题思维研究者</a:t>
            </a:r>
            <a:endParaRPr kumimoji="0" lang="zh-CN" altLang="en-US" sz="4800" b="1" strike="noStrike" kern="120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6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6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6978" grpId="0" bldLvl="0" animBg="1"/>
      <p:bldP spid="766979" grpId="0" build="p"/>
    </p:bldLst>
  </p:timing>
</p:sld>
</file>

<file path=ppt/theme/theme1.xml><?xml version="1.0" encoding="utf-8"?>
<a:theme xmlns:a="http://schemas.openxmlformats.org/drawingml/2006/main" name="Soaring">
  <a:themeElements>
    <a:clrScheme name="Soar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FFFF"/>
      </a:accent1>
      <a:accent2>
        <a:srgbClr val="3366FF"/>
      </a:accent2>
      <a:accent3>
        <a:srgbClr val="AAAAFF"/>
      </a:accent3>
      <a:accent4>
        <a:srgbClr val="DADADA"/>
      </a:accent4>
      <a:accent5>
        <a:srgbClr val="AAFFFF"/>
      </a:accent5>
      <a:accent6>
        <a:srgbClr val="2D5CE7"/>
      </a:accent6>
      <a:hlink>
        <a:srgbClr val="FF0033"/>
      </a:hlink>
      <a:folHlink>
        <a:srgbClr val="FFFF00"/>
      </a:folHlink>
    </a:clrScheme>
    <a:fontScheme name="Soaring">
      <a:majorFont>
        <a:latin typeface="Arial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oar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ar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ar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oaring">
  <a:themeElements>
    <a:clrScheme name="Soar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FFFF"/>
      </a:accent1>
      <a:accent2>
        <a:srgbClr val="3366FF"/>
      </a:accent2>
      <a:accent3>
        <a:srgbClr val="AAAAFF"/>
      </a:accent3>
      <a:accent4>
        <a:srgbClr val="DADADA"/>
      </a:accent4>
      <a:accent5>
        <a:srgbClr val="AAFFFF"/>
      </a:accent5>
      <a:accent6>
        <a:srgbClr val="2D5CE7"/>
      </a:accent6>
      <a:hlink>
        <a:srgbClr val="FF0033"/>
      </a:hlink>
      <a:folHlink>
        <a:srgbClr val="FFFF00"/>
      </a:folHlink>
    </a:clrScheme>
    <a:fontScheme name="Soaring">
      <a:majorFont>
        <a:latin typeface="Arial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oar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ar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ar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Designs\Soaring.pot</Template>
  <TotalTime>385</TotalTime>
  <Words>3971</Words>
  <Application>Microsoft Office PowerPoint</Application>
  <PresentationFormat>全屏显示(4:3)</PresentationFormat>
  <Paragraphs>273</Paragraphs>
  <Slides>55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55</vt:i4>
      </vt:variant>
    </vt:vector>
  </HeadingPairs>
  <TitlesOfParts>
    <vt:vector size="57" baseType="lpstr">
      <vt:lpstr>Soaring</vt:lpstr>
      <vt:lpstr>1_Soaring</vt:lpstr>
      <vt:lpstr>  高考作文复习不过五句话</vt:lpstr>
      <vt:lpstr>幻灯片 2</vt:lpstr>
      <vt:lpstr>幻灯片 3</vt:lpstr>
      <vt:lpstr>幻灯片 4</vt:lpstr>
      <vt:lpstr>诚信事在人为</vt:lpstr>
      <vt:lpstr>幻灯片 6</vt:lpstr>
      <vt:lpstr>幻灯片 7</vt:lpstr>
      <vt:lpstr>幻灯片 8</vt:lpstr>
      <vt:lpstr>第三句话：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样题  与  热点</vt:lpstr>
      <vt:lpstr>幻灯片 24</vt:lpstr>
      <vt:lpstr>幻灯片 25</vt:lpstr>
      <vt:lpstr>2018关键词：青年与十九大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</vt:vector>
  </TitlesOfParts>
  <Company>lll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jinlimin</dc:creator>
  <cp:lastModifiedBy>Administrator</cp:lastModifiedBy>
  <cp:revision>165</cp:revision>
  <dcterms:created xsi:type="dcterms:W3CDTF">2002-01-10T14:16:00Z</dcterms:created>
  <dcterms:modified xsi:type="dcterms:W3CDTF">2018-09-04T06:11:40Z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