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9" r:id="rId2"/>
    <p:sldId id="271" r:id="rId3"/>
    <p:sldId id="269" r:id="rId4"/>
    <p:sldId id="266" r:id="rId5"/>
    <p:sldId id="267" r:id="rId6"/>
    <p:sldId id="259" r:id="rId7"/>
    <p:sldId id="263" r:id="rId8"/>
    <p:sldId id="280" r:id="rId9"/>
    <p:sldId id="27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650" autoAdjust="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56DAE-1830-4008-94D3-5F50D29CBF22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89856-C357-4BE1-A0D2-EECE3549F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389856-C357-4BE1-A0D2-EECE3549F70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2010-12-9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6714"/>
          </a:xfrm>
          <a:prstGeom prst="rect">
            <a:avLst/>
          </a:prstGeom>
        </p:spPr>
      </p:pic>
      <p:pic>
        <p:nvPicPr>
          <p:cNvPr id="4" name="内容占位符 3" descr="小美人鱼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5786446" cy="6856939"/>
          </a:xfrm>
        </p:spPr>
      </p:pic>
      <p:sp>
        <p:nvSpPr>
          <p:cNvPr id="6" name="TextBox 5"/>
          <p:cNvSpPr txBox="1"/>
          <p:nvPr/>
        </p:nvSpPr>
        <p:spPr>
          <a:xfrm>
            <a:off x="6511555" y="785794"/>
            <a:ext cx="1846659" cy="55007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上海世博会丹麦馆小美人鱼雕塑</a:t>
            </a:r>
            <a:endParaRPr lang="zh-CN" altLang="en-US" sz="54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23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 dirty="0"/>
          </a:p>
        </p:txBody>
      </p:sp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4414" y="285728"/>
            <a:ext cx="5072098" cy="114300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6600" b="1" dirty="0" smtClean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皇帝的新装</a:t>
            </a:r>
            <a:endParaRPr lang="zh-CN" altLang="en-US" sz="4000" b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88420" name="Picture 4" descr="Untitled-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14476"/>
            <a:ext cx="8143932" cy="5057796"/>
          </a:xfrm>
          <a:noFill/>
          <a:ln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215074" y="642918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安徒生</a:t>
            </a:r>
            <a:endParaRPr lang="zh-CN" altLang="en-US" sz="3600" b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66" y="6000768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8" grpId="2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786182" y="142852"/>
            <a:ext cx="5072098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3600" dirty="0">
                <a:latin typeface="隶书" pitchFamily="49" charset="-122"/>
                <a:ea typeface="隶书" pitchFamily="49" charset="-122"/>
              </a:rPr>
              <a:t>   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安徒生</a:t>
            </a:r>
            <a:r>
              <a:rPr kumimoji="1" lang="zh-CN" altLang="en-US" sz="2800" dirty="0" smtClean="0">
                <a:latin typeface="隶书" pitchFamily="49" charset="-122"/>
                <a:ea typeface="隶书" pitchFamily="49" charset="-122"/>
              </a:rPr>
              <a:t>（</a:t>
            </a:r>
            <a:r>
              <a:rPr kumimoji="1" lang="en-US" altLang="zh-CN" sz="2800" dirty="0" smtClean="0">
                <a:latin typeface="隶书" pitchFamily="49" charset="-122"/>
                <a:ea typeface="隶书" pitchFamily="49" charset="-122"/>
              </a:rPr>
              <a:t>1805——1875</a:t>
            </a:r>
            <a:r>
              <a:rPr kumimoji="1" lang="zh-CN" altLang="en-US" sz="2800" dirty="0" smtClean="0">
                <a:latin typeface="隶书" pitchFamily="49" charset="-122"/>
                <a:ea typeface="隶书" pitchFamily="49" charset="-122"/>
              </a:rPr>
              <a:t>），</a:t>
            </a:r>
            <a:r>
              <a:rPr kumimoji="1" lang="en-US" altLang="zh-CN" sz="2800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19</a:t>
            </a:r>
            <a:r>
              <a:rPr kumimoji="1" lang="zh-CN" altLang="en-US" sz="2800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世纪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丹麦</a:t>
            </a:r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著名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童话作家，世界文学童话的创始人。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生于鞋匠家庭，</a:t>
            </a:r>
            <a:r>
              <a:rPr kumimoji="1" lang="en-US" altLang="zh-CN" sz="2800" b="1" dirty="0" smtClean="0">
                <a:latin typeface="隶书" pitchFamily="49" charset="-122"/>
                <a:ea typeface="隶书" pitchFamily="49" charset="-122"/>
              </a:rPr>
              <a:t>11</a:t>
            </a:r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岁父亲病故，母亲改嫁，童年生活穷苦。早期写有诗歌、剧本和长篇小说</a:t>
            </a:r>
            <a:r>
              <a:rPr kumimoji="1" lang="en-US" altLang="zh-CN" sz="2800" b="1" dirty="0" smtClean="0">
                <a:latin typeface="隶书" pitchFamily="49" charset="-122"/>
                <a:ea typeface="隶书" pitchFamily="49" charset="-122"/>
              </a:rPr>
              <a:t>《</a:t>
            </a:r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即兴诗人</a:t>
            </a:r>
            <a:r>
              <a:rPr kumimoji="1" lang="en-US" altLang="zh-CN" sz="2800" b="1" dirty="0" smtClean="0">
                <a:latin typeface="隶书" pitchFamily="49" charset="-122"/>
                <a:ea typeface="隶书" pitchFamily="49" charset="-122"/>
              </a:rPr>
              <a:t>》</a:t>
            </a:r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等。</a:t>
            </a:r>
            <a:r>
              <a:rPr kumimoji="1" lang="en-US" altLang="zh-CN" sz="2800" dirty="0" smtClean="0">
                <a:latin typeface="隶书" pitchFamily="49" charset="-122"/>
                <a:ea typeface="隶书" pitchFamily="49" charset="-122"/>
              </a:rPr>
              <a:t>1835</a:t>
            </a:r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年开始写童话，共写了</a:t>
            </a:r>
            <a:r>
              <a:rPr kumimoji="1" lang="en-US" altLang="zh-CN" sz="2800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168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篇。</a:t>
            </a:r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著有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丑小鸭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皇帝的新装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卖火柴的小女孩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海的女儿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 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拇指姑娘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 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kumimoji="1" lang="zh-CN" altLang="en-US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夜莺</a:t>
            </a:r>
            <a:r>
              <a:rPr kumimoji="1" lang="en-US" altLang="zh-CN" sz="2800" b="1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等童话。</a:t>
            </a:r>
            <a:endParaRPr kumimoji="1"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705600" y="549275"/>
            <a:ext cx="45878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>
              <a:latin typeface="Arial" charset="0"/>
            </a:endParaRPr>
          </a:p>
        </p:txBody>
      </p:sp>
      <p:pic>
        <p:nvPicPr>
          <p:cNvPr id="6154" name="Picture 10" descr="安徒生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34623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43306" y="5643578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名、时、地、评、作、历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6714"/>
          </a:xfrm>
          <a:prstGeom prst="rect">
            <a:avLst/>
          </a:prstGeom>
        </p:spPr>
      </p:pic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755650" y="1003300"/>
            <a:ext cx="817082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latin typeface="华文行楷" pitchFamily="2" charset="-122"/>
                <a:ea typeface="华文行楷" pitchFamily="2" charset="-122"/>
              </a:rPr>
              <a:t>给文章</a:t>
            </a:r>
            <a:r>
              <a:rPr lang="zh-CN" altLang="en-US" sz="6000" b="1" dirty="0" smtClean="0">
                <a:latin typeface="华文行楷" pitchFamily="2" charset="-122"/>
                <a:ea typeface="华文行楷" pitchFamily="2" charset="-122"/>
              </a:rPr>
              <a:t>加一个副标题</a:t>
            </a:r>
            <a:r>
              <a:rPr lang="zh-CN" altLang="en-US" sz="6000" b="1" dirty="0">
                <a:latin typeface="华文行楷" pitchFamily="2" charset="-122"/>
                <a:ea typeface="华文行楷" pitchFamily="2" charset="-122"/>
              </a:rPr>
              <a:t>：</a:t>
            </a:r>
          </a:p>
          <a:p>
            <a:r>
              <a:rPr lang="zh-CN" altLang="en-US" sz="6000" b="1" dirty="0" smtClean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       皇帝的新装</a:t>
            </a:r>
            <a:endParaRPr lang="en-US" altLang="zh-CN" sz="6000" b="1" dirty="0" smtClean="0">
              <a:solidFill>
                <a:srgbClr val="FF660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000" b="1" dirty="0" smtClean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         </a:t>
            </a:r>
            <a:r>
              <a:rPr lang="en-US" altLang="zh-CN" sz="4000" b="1" dirty="0" smtClean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——</a:t>
            </a:r>
            <a:r>
              <a:rPr lang="zh-CN" altLang="en-US" sz="4000" b="1" dirty="0" smtClean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一</a:t>
            </a:r>
            <a:r>
              <a:rPr lang="zh-CN" altLang="en-US" sz="4000" b="1" dirty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个 </a:t>
            </a:r>
            <a:r>
              <a:rPr lang="en-US" altLang="zh-CN" sz="4000" b="1" dirty="0" smtClean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……</a:t>
            </a:r>
            <a:r>
              <a:rPr lang="zh-CN" altLang="en-US" sz="4000" b="1" dirty="0" smtClean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的</a:t>
            </a:r>
            <a:r>
              <a:rPr lang="zh-CN" altLang="en-US" sz="4000" b="1" dirty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皇帝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 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865218" y="4429132"/>
            <a:ext cx="8064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（愚蠢 </a:t>
            </a:r>
            <a:r>
              <a:rPr lang="zh-CN" altLang="en-US" sz="36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、臭美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36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虚荣、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不可救药、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昏庸 、无能、无知、不称职  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6714"/>
          </a:xfrm>
          <a:prstGeom prst="rect">
            <a:avLst/>
          </a:prstGeom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142976" y="785794"/>
            <a:ext cx="700092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600" b="1" dirty="0">
                <a:solidFill>
                  <a:srgbClr val="000000"/>
                </a:solidFill>
                <a:ea typeface="隶书" pitchFamily="49" charset="-122"/>
              </a:rPr>
              <a:t>谁能用一个字概括这篇童话的故事情节？或者说这个故事是围绕哪一个字展开的？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356"/>
            <a:ext cx="9144000" cy="6866714"/>
          </a:xfrm>
          <a:prstGeom prst="rect">
            <a:avLst/>
          </a:prstGeom>
        </p:spPr>
      </p:pic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4395788" y="2763838"/>
            <a:ext cx="0" cy="792162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476375" y="1738334"/>
            <a:ext cx="6043613" cy="4691062"/>
            <a:chOff x="994" y="981"/>
            <a:chExt cx="3807" cy="2955"/>
          </a:xfrm>
        </p:grpSpPr>
        <p:sp>
          <p:nvSpPr>
            <p:cNvPr id="24581" name="Oval 5"/>
            <p:cNvSpPr>
              <a:spLocks noChangeArrowheads="1"/>
            </p:cNvSpPr>
            <p:nvPr/>
          </p:nvSpPr>
          <p:spPr bwMode="auto">
            <a:xfrm>
              <a:off x="994" y="1986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4582" name="Oval 6"/>
            <p:cNvSpPr>
              <a:spLocks noChangeArrowheads="1"/>
            </p:cNvSpPr>
            <p:nvPr/>
          </p:nvSpPr>
          <p:spPr bwMode="auto">
            <a:xfrm>
              <a:off x="3515" y="3347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4583" name="Oval 7"/>
            <p:cNvSpPr>
              <a:spLocks noChangeArrowheads="1"/>
            </p:cNvSpPr>
            <p:nvPr/>
          </p:nvSpPr>
          <p:spPr bwMode="auto">
            <a:xfrm>
              <a:off x="1493" y="3347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4584" name="Oval 8"/>
            <p:cNvSpPr>
              <a:spLocks noChangeArrowheads="1"/>
            </p:cNvSpPr>
            <p:nvPr/>
          </p:nvSpPr>
          <p:spPr bwMode="auto">
            <a:xfrm>
              <a:off x="3936" y="1895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4585" name="Oval 9"/>
            <p:cNvSpPr>
              <a:spLocks noChangeArrowheads="1"/>
            </p:cNvSpPr>
            <p:nvPr/>
          </p:nvSpPr>
          <p:spPr bwMode="auto">
            <a:xfrm>
              <a:off x="2491" y="981"/>
              <a:ext cx="817" cy="589"/>
            </a:xfrm>
            <a:prstGeom prst="ellipse">
              <a:avLst/>
            </a:prstGeom>
            <a:solidFill>
              <a:srgbClr val="CCFFFF">
                <a:alpha val="50000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0" lang="zh-CN" altLang="zh-CN" sz="1800">
                <a:solidFill>
                  <a:srgbClr val="CCFFFF"/>
                </a:solidFill>
                <a:latin typeface="Arial" charset="0"/>
              </a:endParaRPr>
            </a:p>
          </p:txBody>
        </p:sp>
        <p:sp>
          <p:nvSpPr>
            <p:cNvPr id="24586" name="Text Box 10"/>
            <p:cNvSpPr txBox="1">
              <a:spLocks noChangeArrowheads="1"/>
            </p:cNvSpPr>
            <p:nvPr/>
          </p:nvSpPr>
          <p:spPr bwMode="auto">
            <a:xfrm>
              <a:off x="1584" y="3437"/>
              <a:ext cx="816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骗子</a:t>
              </a:r>
            </a:p>
          </p:txBody>
        </p:sp>
        <p:sp>
          <p:nvSpPr>
            <p:cNvPr id="24587" name="Text Box 11"/>
            <p:cNvSpPr txBox="1">
              <a:spLocks noChangeArrowheads="1"/>
            </p:cNvSpPr>
            <p:nvPr/>
          </p:nvSpPr>
          <p:spPr bwMode="auto">
            <a:xfrm>
              <a:off x="1049" y="2069"/>
              <a:ext cx="74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皇帝</a:t>
              </a:r>
            </a:p>
          </p:txBody>
        </p:sp>
        <p:sp>
          <p:nvSpPr>
            <p:cNvPr id="24588" name="Text Box 12"/>
            <p:cNvSpPr txBox="1">
              <a:spLocks noChangeArrowheads="1"/>
            </p:cNvSpPr>
            <p:nvPr/>
          </p:nvSpPr>
          <p:spPr bwMode="auto">
            <a:xfrm>
              <a:off x="2562" y="1026"/>
              <a:ext cx="726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官员</a:t>
              </a:r>
            </a:p>
          </p:txBody>
        </p:sp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3985" y="1968"/>
              <a:ext cx="816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百姓</a:t>
              </a:r>
            </a:p>
          </p:txBody>
        </p: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3606" y="3434"/>
              <a:ext cx="726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3600" b="1">
                  <a:solidFill>
                    <a:srgbClr val="0033CC"/>
                  </a:solidFill>
                  <a:latin typeface="Arial" charset="0"/>
                  <a:ea typeface="楷体_GB2312" pitchFamily="49" charset="-122"/>
                </a:rPr>
                <a:t>孩子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3059113" y="2965464"/>
            <a:ext cx="2843212" cy="2535238"/>
            <a:chOff x="1973" y="1669"/>
            <a:chExt cx="1791" cy="1597"/>
          </a:xfrm>
        </p:grpSpPr>
        <p:sp>
          <p:nvSpPr>
            <p:cNvPr id="24592" name="Text Box 16"/>
            <p:cNvSpPr txBox="1">
              <a:spLocks noChangeArrowheads="1"/>
            </p:cNvSpPr>
            <p:nvPr/>
          </p:nvSpPr>
          <p:spPr bwMode="auto">
            <a:xfrm rot="972975">
              <a:off x="1973" y="2069"/>
              <a:ext cx="3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kumimoji="0" lang="zh-CN" altLang="en-US" sz="2800" dirty="0">
                  <a:latin typeface="Arial" charset="0"/>
                  <a:ea typeface="黑体" pitchFamily="2" charset="-122"/>
                </a:rPr>
                <a:t>受</a:t>
              </a:r>
            </a:p>
          </p:txBody>
        </p:sp>
        <p:sp>
          <p:nvSpPr>
            <p:cNvPr id="24594" name="Text Box 18"/>
            <p:cNvSpPr txBox="1">
              <a:spLocks noChangeArrowheads="1"/>
            </p:cNvSpPr>
            <p:nvPr/>
          </p:nvSpPr>
          <p:spPr bwMode="auto">
            <a:xfrm rot="-1190474">
              <a:off x="3398" y="1986"/>
              <a:ext cx="33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0" lang="zh-CN" altLang="en-US" sz="2800" dirty="0">
                  <a:latin typeface="Arial" charset="0"/>
                  <a:ea typeface="黑体" pitchFamily="2" charset="-122"/>
                </a:rPr>
                <a:t>传</a:t>
              </a:r>
            </a:p>
          </p:txBody>
        </p:sp>
        <p:sp>
          <p:nvSpPr>
            <p:cNvPr id="24595" name="Text Box 19"/>
            <p:cNvSpPr txBox="1">
              <a:spLocks noChangeArrowheads="1"/>
            </p:cNvSpPr>
            <p:nvPr/>
          </p:nvSpPr>
          <p:spPr bwMode="auto">
            <a:xfrm rot="-2457679">
              <a:off x="2128" y="2939"/>
              <a:ext cx="31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zh-CN" altLang="en-US" sz="2800" dirty="0">
                  <a:latin typeface="Arial" charset="0"/>
                  <a:ea typeface="黑体" pitchFamily="2" charset="-122"/>
                </a:rPr>
                <a:t>行</a:t>
              </a:r>
            </a:p>
          </p:txBody>
        </p:sp>
        <p:sp>
          <p:nvSpPr>
            <p:cNvPr id="24596" name="Text Box 20"/>
            <p:cNvSpPr txBox="1">
              <a:spLocks noChangeArrowheads="1"/>
            </p:cNvSpPr>
            <p:nvPr/>
          </p:nvSpPr>
          <p:spPr bwMode="auto">
            <a:xfrm rot="2680347">
              <a:off x="3424" y="2931"/>
              <a:ext cx="3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kumimoji="0" lang="zh-CN" altLang="en-US" sz="2800" dirty="0">
                  <a:latin typeface="Arial" charset="0"/>
                  <a:ea typeface="黑体" pitchFamily="2" charset="-122"/>
                </a:rPr>
                <a:t>揭</a:t>
              </a:r>
            </a:p>
          </p:txBody>
        </p:sp>
        <p:sp>
          <p:nvSpPr>
            <p:cNvPr id="24593" name="Text Box 17"/>
            <p:cNvSpPr txBox="1">
              <a:spLocks noChangeArrowheads="1"/>
            </p:cNvSpPr>
            <p:nvPr/>
          </p:nvSpPr>
          <p:spPr bwMode="auto">
            <a:xfrm>
              <a:off x="2901" y="1669"/>
              <a:ext cx="340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kumimoji="0" lang="zh-CN" altLang="en-US" sz="2800" dirty="0">
                  <a:latin typeface="Arial" charset="0"/>
                  <a:ea typeface="黑体" pitchFamily="2" charset="-122"/>
                </a:rPr>
                <a:t>助</a:t>
              </a:r>
            </a:p>
          </p:txBody>
        </p:sp>
      </p:grpSp>
      <p:sp>
        <p:nvSpPr>
          <p:cNvPr id="24609" name="Rectangle 33"/>
          <p:cNvSpPr>
            <a:spLocks noChangeArrowheads="1"/>
          </p:cNvSpPr>
          <p:nvPr/>
        </p:nvSpPr>
        <p:spPr bwMode="auto">
          <a:xfrm>
            <a:off x="857224" y="285728"/>
            <a:ext cx="81343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   文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中各种人物是怎样围绕</a:t>
            </a:r>
            <a:r>
              <a:rPr lang="zh-CN" altLang="en-US" sz="36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骗</a:t>
            </a:r>
            <a:r>
              <a:rPr lang="zh-CN" altLang="en-US" sz="36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字进行活动的？（用一个字加以概括）</a:t>
            </a:r>
          </a:p>
        </p:txBody>
      </p:sp>
      <p:sp>
        <p:nvSpPr>
          <p:cNvPr id="39" name="Line 29"/>
          <p:cNvSpPr>
            <a:spLocks noChangeShapeType="1"/>
          </p:cNvSpPr>
          <p:nvPr/>
        </p:nvSpPr>
        <p:spPr bwMode="auto">
          <a:xfrm flipH="1" flipV="1">
            <a:off x="2214544" y="4357694"/>
            <a:ext cx="571505" cy="114300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" name="Line 29"/>
          <p:cNvSpPr>
            <a:spLocks noChangeShapeType="1"/>
          </p:cNvSpPr>
          <p:nvPr/>
        </p:nvSpPr>
        <p:spPr bwMode="auto">
          <a:xfrm flipV="1">
            <a:off x="2500298" y="2285992"/>
            <a:ext cx="1357322" cy="114300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" name="Line 29"/>
          <p:cNvSpPr>
            <a:spLocks noChangeShapeType="1"/>
          </p:cNvSpPr>
          <p:nvPr/>
        </p:nvSpPr>
        <p:spPr bwMode="auto">
          <a:xfrm>
            <a:off x="5143504" y="2285992"/>
            <a:ext cx="1428760" cy="100013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2" name="Line 29"/>
          <p:cNvSpPr>
            <a:spLocks noChangeShapeType="1"/>
          </p:cNvSpPr>
          <p:nvPr/>
        </p:nvSpPr>
        <p:spPr bwMode="auto">
          <a:xfrm flipH="1">
            <a:off x="6286512" y="4143380"/>
            <a:ext cx="571504" cy="142876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2771775" y="2746396"/>
            <a:ext cx="3416300" cy="2963863"/>
            <a:chOff x="1791" y="1570"/>
            <a:chExt cx="2152" cy="1867"/>
          </a:xfrm>
        </p:grpSpPr>
        <p:sp>
          <p:nvSpPr>
            <p:cNvPr id="24601" name="Line 25"/>
            <p:cNvSpPr>
              <a:spLocks noChangeShapeType="1"/>
            </p:cNvSpPr>
            <p:nvPr/>
          </p:nvSpPr>
          <p:spPr bwMode="auto">
            <a:xfrm>
              <a:off x="2880" y="1570"/>
              <a:ext cx="0" cy="59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2400" y="2115"/>
              <a:ext cx="998" cy="1005"/>
              <a:chOff x="2400" y="2115"/>
              <a:chExt cx="998" cy="1005"/>
            </a:xfrm>
          </p:grpSpPr>
          <p:sp>
            <p:nvSpPr>
              <p:cNvPr id="24599" name="Oval 23"/>
              <p:cNvSpPr>
                <a:spLocks noChangeArrowheads="1"/>
              </p:cNvSpPr>
              <p:nvPr/>
            </p:nvSpPr>
            <p:spPr bwMode="auto">
              <a:xfrm>
                <a:off x="2400" y="2122"/>
                <a:ext cx="998" cy="998"/>
              </a:xfrm>
              <a:prstGeom prst="ellipse">
                <a:avLst/>
              </a:prstGeom>
              <a:solidFill>
                <a:schemeClr val="accent1">
                  <a:alpha val="30000"/>
                </a:schemeClr>
              </a:solidFill>
              <a:ln w="28575">
                <a:solidFill>
                  <a:srgbClr val="0099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kumimoji="0" lang="zh-CN" altLang="zh-CN" sz="1800">
                  <a:latin typeface="Arial" charset="0"/>
                </a:endParaRPr>
              </a:p>
            </p:txBody>
          </p:sp>
          <p:sp>
            <p:nvSpPr>
              <p:cNvPr id="24600" name="Text Box 24"/>
              <p:cNvSpPr txBox="1">
                <a:spLocks noChangeArrowheads="1"/>
              </p:cNvSpPr>
              <p:nvPr/>
            </p:nvSpPr>
            <p:spPr bwMode="auto">
              <a:xfrm>
                <a:off x="2517" y="2115"/>
                <a:ext cx="759" cy="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kumimoji="0" lang="zh-CN" altLang="en-US" sz="8000" b="1" dirty="0">
                    <a:solidFill>
                      <a:srgbClr val="FF0000"/>
                    </a:solidFill>
                    <a:latin typeface="Arial" charset="0"/>
                    <a:ea typeface="隶书" pitchFamily="49" charset="-122"/>
                  </a:rPr>
                  <a:t>骗</a:t>
                </a:r>
              </a:p>
            </p:txBody>
          </p:sp>
        </p:grpSp>
        <p:sp>
          <p:nvSpPr>
            <p:cNvPr id="24602" name="Line 26"/>
            <p:cNvSpPr>
              <a:spLocks noChangeShapeType="1"/>
            </p:cNvSpPr>
            <p:nvPr/>
          </p:nvSpPr>
          <p:spPr bwMode="auto">
            <a:xfrm flipV="1">
              <a:off x="2174" y="3029"/>
              <a:ext cx="453" cy="408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Line 27"/>
            <p:cNvSpPr>
              <a:spLocks noChangeShapeType="1"/>
            </p:cNvSpPr>
            <p:nvPr/>
          </p:nvSpPr>
          <p:spPr bwMode="auto">
            <a:xfrm flipH="1" flipV="1">
              <a:off x="3262" y="2984"/>
              <a:ext cx="434" cy="401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Line 28"/>
            <p:cNvSpPr>
              <a:spLocks noChangeShapeType="1"/>
            </p:cNvSpPr>
            <p:nvPr/>
          </p:nvSpPr>
          <p:spPr bwMode="auto">
            <a:xfrm flipH="1">
              <a:off x="3353" y="2213"/>
              <a:ext cx="590" cy="22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Line 29"/>
            <p:cNvSpPr>
              <a:spLocks noChangeShapeType="1"/>
            </p:cNvSpPr>
            <p:nvPr/>
          </p:nvSpPr>
          <p:spPr bwMode="auto">
            <a:xfrm>
              <a:off x="1791" y="2341"/>
              <a:ext cx="635" cy="182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9" grpId="0" autoUpdateAnimBg="0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6714"/>
          </a:xfrm>
          <a:prstGeom prst="rect">
            <a:avLst/>
          </a:prstGeom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2051050" y="2420938"/>
            <a:ext cx="52276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4400" b="1" dirty="0">
                <a:solidFill>
                  <a:srgbClr val="FF0000"/>
                </a:solidFill>
                <a:latin typeface="Comic Sans MS" pitchFamily="66" charset="0"/>
              </a:rPr>
              <a:t>展开想象，续写课文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684213" y="3716338"/>
            <a:ext cx="77787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en-US" altLang="zh-CN" sz="3600" b="1" dirty="0">
                <a:solidFill>
                  <a:srgbClr val="009900"/>
                </a:solidFill>
                <a:latin typeface="宋体" pitchFamily="2" charset="-122"/>
              </a:rPr>
              <a:t>    </a:t>
            </a:r>
            <a:r>
              <a:rPr kumimoji="0" lang="zh-CN" altLang="en-US" sz="3600" b="1" dirty="0">
                <a:solidFill>
                  <a:srgbClr val="009900"/>
                </a:solidFill>
                <a:latin typeface="宋体" pitchFamily="2" charset="-122"/>
              </a:rPr>
              <a:t>游行大典完毕，皇帝回宫后，事情将会怎样呢？大家展开想像，续写</a:t>
            </a:r>
            <a:r>
              <a:rPr kumimoji="0" lang="en-US" altLang="zh-CN" sz="3600" b="1" dirty="0">
                <a:solidFill>
                  <a:srgbClr val="009900"/>
                </a:solidFill>
                <a:latin typeface="宋体" pitchFamily="2" charset="-122"/>
              </a:rPr>
              <a:t>《</a:t>
            </a:r>
            <a:r>
              <a:rPr kumimoji="0" lang="zh-CN" altLang="en-US" sz="3600" b="1" dirty="0">
                <a:solidFill>
                  <a:srgbClr val="009900"/>
                </a:solidFill>
                <a:latin typeface="宋体" pitchFamily="2" charset="-122"/>
              </a:rPr>
              <a:t>皇帝的新装</a:t>
            </a:r>
            <a:r>
              <a:rPr kumimoji="0" lang="en-US" altLang="zh-CN" sz="3600" b="1" dirty="0">
                <a:solidFill>
                  <a:srgbClr val="009900"/>
                </a:solidFill>
                <a:latin typeface="宋体" pitchFamily="2" charset="-122"/>
              </a:rPr>
              <a:t>》</a:t>
            </a:r>
            <a:r>
              <a:rPr kumimoji="0" lang="zh-CN" altLang="en-US" sz="3600" b="1" dirty="0">
                <a:solidFill>
                  <a:srgbClr val="009900"/>
                </a:solidFill>
                <a:latin typeface="宋体" pitchFamily="2" charset="-122"/>
              </a:rPr>
              <a:t>。 </a:t>
            </a:r>
          </a:p>
        </p:txBody>
      </p:sp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3816350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布置作业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43608" y="1052736"/>
            <a:ext cx="74168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皇</a:t>
            </a:r>
            <a:r>
              <a:rPr lang="zh-CN" altLang="en-US" dirty="0" smtClean="0"/>
              <a:t>帝的新装续写：</a:t>
            </a:r>
          </a:p>
          <a:p>
            <a:r>
              <a:rPr lang="en-US" dirty="0" smtClean="0"/>
              <a:t> </a:t>
            </a:r>
            <a:endParaRPr lang="zh-CN" altLang="en-US" dirty="0" smtClean="0"/>
          </a:p>
          <a:p>
            <a:r>
              <a:rPr lang="zh-CN" altLang="en-US" dirty="0" smtClean="0"/>
              <a:t>         皇</a:t>
            </a:r>
            <a:r>
              <a:rPr lang="zh-CN" altLang="en-US" dirty="0" smtClean="0"/>
              <a:t>帝参加完游行大典，知道人们在议论他什么衣服也没穿，所以他非常生气，回到宫中，便下令立即</a:t>
            </a:r>
            <a:r>
              <a:rPr lang="en-US" altLang="zh-CN" dirty="0" smtClean="0"/>
              <a:t>·</a:t>
            </a:r>
            <a:r>
              <a:rPr lang="zh-CN" altLang="en-US" dirty="0" smtClean="0"/>
              <a:t>把那两个“御聘织师”请到跟前。</a:t>
            </a:r>
          </a:p>
          <a:p>
            <a:r>
              <a:rPr lang="zh-CN" altLang="en-US" dirty="0" smtClean="0"/>
              <a:t>    “</a:t>
            </a:r>
            <a:r>
              <a:rPr lang="zh-CN" altLang="en-US" dirty="0" smtClean="0"/>
              <a:t>寂然你们敢骗皇帝，那么就选择是被狗吃，还是被火烧死？”哪位善良的大臣说。“我们并没有骗您。”这两个骗子面不改心不跳地说，</a:t>
            </a:r>
            <a:r>
              <a:rPr lang="en-US" dirty="0" smtClean="0"/>
              <a:t>”</a:t>
            </a:r>
            <a:r>
              <a:rPr lang="zh-CN" altLang="en-US" dirty="0" smtClean="0"/>
              <a:t>我们的确是世界上最好的织工。陛下，请你想想，他们是一些愚蠢的百姓而您和您的大臣都是至高无上的，您的眼光能和他们老百姓的眼光一样吗？尊敬的陛下，您的眼光绝对不同于老百姓，要不然怎么能做皇帝呢？“</a:t>
            </a:r>
          </a:p>
          <a:p>
            <a:r>
              <a:rPr lang="zh-CN" altLang="en-US" dirty="0" smtClean="0"/>
              <a:t>     “</a:t>
            </a:r>
            <a:r>
              <a:rPr lang="zh-CN" altLang="en-US" dirty="0" smtClean="0"/>
              <a:t>是啊“在场的人们都纷纷议论起来，这些人觉得自己比老百姓要高一等或几等，听了两个骗子的马屁，皇帝又高兴起来，他有发给骗子许多金子，并把两个骗子升为太尉。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626" y="0"/>
            <a:ext cx="9145626" cy="6858000"/>
          </a:xfrm>
        </p:spPr>
      </p:pic>
      <p:sp>
        <p:nvSpPr>
          <p:cNvPr id="5" name="TextBox 4"/>
          <p:cNvSpPr txBox="1"/>
          <p:nvPr/>
        </p:nvSpPr>
        <p:spPr>
          <a:xfrm>
            <a:off x="1571604" y="2000240"/>
            <a:ext cx="61436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再 见 ！</a:t>
            </a:r>
            <a:endParaRPr lang="zh-CN" altLang="en-US" sz="15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374</Words>
  <Application>Microsoft Office PowerPoint</Application>
  <PresentationFormat>全屏显示(4:3)</PresentationFormat>
  <Paragraphs>33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皇帝的新装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64</cp:revision>
  <dcterms:modified xsi:type="dcterms:W3CDTF">2010-12-09T11:45:57Z</dcterms:modified>
</cp:coreProperties>
</file>