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78" r:id="rId3"/>
    <p:sldId id="343" r:id="rId4"/>
    <p:sldId id="344" r:id="rId5"/>
    <p:sldId id="345" r:id="rId6"/>
    <p:sldId id="389" r:id="rId7"/>
    <p:sldId id="308" r:id="rId8"/>
    <p:sldId id="381" r:id="rId9"/>
    <p:sldId id="382" r:id="rId10"/>
    <p:sldId id="383" r:id="rId11"/>
    <p:sldId id="384" r:id="rId12"/>
    <p:sldId id="390" r:id="rId13"/>
    <p:sldId id="391" r:id="rId14"/>
    <p:sldId id="385" r:id="rId15"/>
    <p:sldId id="386" r:id="rId16"/>
    <p:sldId id="387" r:id="rId17"/>
    <p:sldId id="289" r:id="rId18"/>
  </p:sldIdLst>
  <p:sldSz cx="12192000" cy="6858000"/>
  <p:notesSz cx="6858000" cy="9144000"/>
  <p:embeddedFontLst>
    <p:embeddedFont>
      <p:font typeface="方正字迹-曾正国楷体" panose="02010600010101010101" charset="-122"/>
      <p:regular r:id="rId20"/>
    </p:embeddedFont>
    <p:embeddedFont>
      <p:font typeface="华光魏体_CNKI" panose="02000500000000000000" charset="-122"/>
      <p:regular r:id="rId21"/>
    </p:embeddedFont>
    <p:embeddedFont>
      <p:font typeface="微软雅黑" panose="020B0503020204020204" pitchFamily="34" charset="-122"/>
      <p:regular r:id="rId22"/>
    </p:embeddedFont>
    <p:embeddedFont>
      <p:font typeface="方正姚体" panose="02010601030101010101" pitchFamily="2" charset="-122"/>
      <p:regular r:id="rId23"/>
    </p:embeddedFont>
    <p:embeddedFont>
      <p:font typeface="Calibri" panose="020F0502020204030204" charset="0"/>
      <p:regular r:id="rId24"/>
      <p:bold r:id="rId25"/>
      <p:italic r:id="rId26"/>
      <p:boldItalic r:id="rId27"/>
    </p:embeddedFont>
    <p:embeddedFont>
      <p:font typeface="Calibri Light" panose="020F0302020204030204" charset="0"/>
      <p:regular r:id="rId28"/>
      <p:italic r:id="rId29"/>
    </p:embeddedFont>
  </p:embeddedFontLst>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86" autoAdjust="0"/>
    <p:restoredTop sz="97823" autoAdjust="0"/>
  </p:normalViewPr>
  <p:slideViewPr>
    <p:cSldViewPr snapToGrid="0" showGuides="1">
      <p:cViewPr varScale="1">
        <p:scale>
          <a:sx n="110" d="100"/>
          <a:sy n="110" d="100"/>
        </p:scale>
        <p:origin x="-648" y="-96"/>
      </p:cViewPr>
      <p:guideLst>
        <p:guide orient="horz" pos="2222"/>
        <p:guide pos="3866"/>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tags" Target="tags/tag2.xml" /><Relationship Id="rId2" Type="http://schemas.openxmlformats.org/officeDocument/2006/relationships/notesMaster" Target="notesMasters/notesMaster1.xml" /><Relationship Id="rId20" Type="http://schemas.openxmlformats.org/officeDocument/2006/relationships/font" Target="fonts/font1.fntdata" /><Relationship Id="rId21" Type="http://schemas.openxmlformats.org/officeDocument/2006/relationships/font" Target="fonts/font2.fntdata" /><Relationship Id="rId22" Type="http://schemas.openxmlformats.org/officeDocument/2006/relationships/font" Target="fonts/font3.fntdata" /><Relationship Id="rId23" Type="http://schemas.openxmlformats.org/officeDocument/2006/relationships/font" Target="fonts/font4.fntdata" /><Relationship Id="rId24" Type="http://schemas.openxmlformats.org/officeDocument/2006/relationships/font" Target="fonts/font5.fntdata" /><Relationship Id="rId25" Type="http://schemas.openxmlformats.org/officeDocument/2006/relationships/font" Target="fonts/font6.fntdata" /><Relationship Id="rId26" Type="http://schemas.openxmlformats.org/officeDocument/2006/relationships/font" Target="fonts/font7.fntdata" /><Relationship Id="rId27" Type="http://schemas.openxmlformats.org/officeDocument/2006/relationships/font" Target="fonts/font8.fntdata" /><Relationship Id="rId28" Type="http://schemas.openxmlformats.org/officeDocument/2006/relationships/font" Target="fonts/font9.fntdata" /><Relationship Id="rId29" Type="http://schemas.openxmlformats.org/officeDocument/2006/relationships/font" Target="fonts/font10.fntdata"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686335-EC70-4FE9-B5ED-95B2FCCD261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45CA4-D13A-461A-A99B-E8ACAC0E1C7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 亮亮图文旗舰店</a:t>
            </a:r>
            <a:r>
              <a:rPr lang="en-US" altLang="zh-CN" smtClean="0"/>
              <a:t>https://liangliangtuwen.tmall.com</a:t>
            </a:r>
            <a:endParaRPr lang="en-US" altLang="zh-CN"/>
          </a:p>
        </p:txBody>
      </p:sp>
      <p:sp>
        <p:nvSpPr>
          <p:cNvPr id="4" name="灯片编号占位符 3"/>
          <p:cNvSpPr>
            <a:spLocks noGrp="1"/>
          </p:cNvSpPr>
          <p:nvPr>
            <p:ph type="sldNum" sz="quarter" idx="10"/>
          </p:nvPr>
        </p:nvSpPr>
        <p:spPr/>
        <p:txBody>
          <a:bodyPr/>
          <a:lstStyle/>
          <a:p>
            <a:fld id="{A7045CA4-D13A-461A-A99B-E8ACAC0E1C7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内容页_1">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2DB74B1-8DDB-4128-9837-BB3658DDA4A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1.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8F856-347C-49F7-A05C-381B70552340}"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slide" Target="slide1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slide" Target="slide1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8.jpeg" /><Relationship Id="rId4"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5.jpeg" /><Relationship Id="rId4" Type="http://schemas.openxmlformats.org/officeDocument/2006/relationships/tags" Target="../tags/tag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sp>
        <p:nvSpPr>
          <p:cNvPr id="4" name="椭圆 3"/>
          <p:cNvSpPr/>
          <p:nvPr/>
        </p:nvSpPr>
        <p:spPr>
          <a:xfrm>
            <a:off x="4300220" y="1372870"/>
            <a:ext cx="3592195" cy="3496310"/>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34940" y="1372870"/>
            <a:ext cx="1721485" cy="3507740"/>
          </a:xfrm>
          <a:prstGeom prst="rect">
            <a:avLst/>
          </a:prstGeom>
          <a:noFill/>
        </p:spPr>
        <p:txBody>
          <a:bodyPr vert="eaVert" wrap="square" rtlCol="0">
            <a:spAutoFit/>
          </a:bodyPr>
          <a:lstStyle/>
          <a:p>
            <a:pPr algn="r"/>
            <a:r>
              <a:rPr lang="zh-CN" altLang="en-US" sz="4000" b="1">
                <a:solidFill>
                  <a:schemeClr val="tx1">
                    <a:lumMod val="50000"/>
                    <a:lumOff val="50000"/>
                  </a:schemeClr>
                </a:solidFill>
                <a:latin typeface="方正字迹-曾正国楷体" panose="02010600010101010101" charset="-122"/>
                <a:ea typeface="方正字迹-曾正国楷体" panose="02010600010101010101" charset="-122"/>
              </a:rPr>
              <a:t>（其一）</a:t>
            </a:r>
            <a:endParaRPr lang="zh-CN" altLang="en-US" sz="6000" b="1">
              <a:solidFill>
                <a:schemeClr val="tx1">
                  <a:lumMod val="50000"/>
                  <a:lumOff val="50000"/>
                </a:schemeClr>
              </a:solidFill>
              <a:latin typeface="方正字迹-曾正国楷体" panose="02010600010101010101" charset="-122"/>
              <a:ea typeface="方正字迹-曾正国楷体" panose="02010600010101010101" charset="-122"/>
            </a:endParaRPr>
          </a:p>
          <a:p>
            <a:pPr algn="ctr"/>
            <a:r>
              <a:rPr lang="zh-CN" altLang="en-US" sz="6000" b="1">
                <a:solidFill>
                  <a:schemeClr val="tx1">
                    <a:lumMod val="50000"/>
                    <a:lumOff val="50000"/>
                  </a:schemeClr>
                </a:solidFill>
                <a:latin typeface="方正字迹-曾正国楷体" panose="02010600010101010101" charset="-122"/>
                <a:ea typeface="方正字迹-曾正国楷体" panose="02010600010101010101" charset="-122"/>
              </a:rPr>
              <a:t>归园田居</a:t>
            </a:r>
            <a:endParaRPr lang="zh-CN" altLang="en-US" sz="6000" b="1">
              <a:solidFill>
                <a:schemeClr val="tx1">
                  <a:lumMod val="50000"/>
                  <a:lumOff val="50000"/>
                </a:schemeClr>
              </a:solidFill>
              <a:latin typeface="方正字迹-曾正国楷体" panose="02010600010101010101" charset="-122"/>
              <a:ea typeface="方正字迹-曾正国楷体" panose="02010600010101010101" charset="-122"/>
            </a:endParaRPr>
          </a:p>
        </p:txBody>
      </p:sp>
      <p:sp useBgFill="1">
        <p:nvSpPr>
          <p:cNvPr id="6" name="矩形 5"/>
          <p:cNvSpPr/>
          <p:nvPr/>
        </p:nvSpPr>
        <p:spPr>
          <a:xfrm>
            <a:off x="3761740" y="3268980"/>
            <a:ext cx="1119505" cy="7442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7399655" y="2000885"/>
            <a:ext cx="946150" cy="690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6585" y="2000885"/>
            <a:ext cx="1379220" cy="643255"/>
          </a:xfrm>
          <a:prstGeom prst="rect">
            <a:avLst/>
          </a:prstGeom>
          <a:ln>
            <a:noFill/>
          </a:ln>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1954" y="3362865"/>
            <a:ext cx="1193953" cy="556355"/>
          </a:xfrm>
          <a:prstGeom prst="rect">
            <a:avLst/>
          </a:prstGeom>
          <a:ln>
            <a:noFill/>
          </a:ln>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
        <p:nvSpPr>
          <p:cNvPr id="3" name="文本框 2"/>
          <p:cNvSpPr txBox="1"/>
          <p:nvPr/>
        </p:nvSpPr>
        <p:spPr>
          <a:xfrm>
            <a:off x="8465820" y="3919220"/>
            <a:ext cx="2054860" cy="768350"/>
          </a:xfrm>
          <a:prstGeom prst="rect">
            <a:avLst/>
          </a:prstGeom>
          <a:noFill/>
        </p:spPr>
        <p:txBody>
          <a:bodyPr wrap="square" rtlCol="0">
            <a:spAutoFit/>
          </a:bodyPr>
          <a:lstStyle/>
          <a:p>
            <a:r>
              <a:rPr lang="zh-CN" altLang="en-US" sz="4400">
                <a:solidFill>
                  <a:schemeClr val="tx1">
                    <a:lumMod val="50000"/>
                    <a:lumOff val="50000"/>
                  </a:schemeClr>
                </a:solidFill>
                <a:latin typeface="方正字迹-曾正国楷体" panose="02010600010101010101" charset="-122"/>
                <a:ea typeface="方正字迹-曾正国楷体" panose="02010600010101010101" charset="-122"/>
              </a:rPr>
              <a:t>陶渊明</a:t>
            </a:r>
            <a:endParaRPr lang="zh-CN" altLang="en-US" sz="4400">
              <a:solidFill>
                <a:schemeClr val="tx1">
                  <a:lumMod val="50000"/>
                  <a:lumOff val="50000"/>
                </a:schemeClr>
              </a:solidFill>
              <a:latin typeface="方正字迹-曾正国楷体" panose="02010600010101010101" charset="-122"/>
              <a:ea typeface="方正字迹-曾正国楷体" panose="0201060001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pPr algn="l"/>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归向何处</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叁</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16389" name="TextBox 12"/>
          <p:cNvSpPr txBox="1"/>
          <p:nvPr/>
        </p:nvSpPr>
        <p:spPr>
          <a:xfrm>
            <a:off x="4959985" y="199898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草屋</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0" name="TextBox 13"/>
          <p:cNvSpPr txBox="1"/>
          <p:nvPr/>
        </p:nvSpPr>
        <p:spPr>
          <a:xfrm>
            <a:off x="3314065" y="2857500"/>
            <a:ext cx="1186180" cy="521970"/>
          </a:xfrm>
          <a:prstGeom prst="rect">
            <a:avLst/>
          </a:prstGeom>
          <a:noFill/>
          <a:ln w="9525">
            <a:noFill/>
          </a:ln>
        </p:spPr>
        <p:txBody>
          <a:bodyPr wrap="square">
            <a:spAutoFit/>
          </a:bodyPr>
          <a:lstStyle/>
          <a:p>
            <a:pPr algn="ctr"/>
            <a:r>
              <a:rPr lang="zh-CN" altLang="en-US" sz="2800" b="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 </a:t>
            </a:r>
            <a:r>
              <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榆柳</a:t>
            </a:r>
            <a:endPar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6391" name="TextBox 14"/>
          <p:cNvSpPr txBox="1"/>
          <p:nvPr/>
        </p:nvSpPr>
        <p:spPr>
          <a:xfrm>
            <a:off x="4959985" y="285750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桃李</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2" name="TextBox 15"/>
          <p:cNvSpPr txBox="1"/>
          <p:nvPr/>
        </p:nvSpPr>
        <p:spPr>
          <a:xfrm>
            <a:off x="3364865" y="3670300"/>
            <a:ext cx="1085215"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村庄</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3" name="TextBox 16"/>
          <p:cNvSpPr txBox="1"/>
          <p:nvPr/>
        </p:nvSpPr>
        <p:spPr>
          <a:xfrm>
            <a:off x="4852035" y="3670300"/>
            <a:ext cx="1241425"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炊烟</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20490" name="TextBox 17"/>
          <p:cNvSpPr txBox="1"/>
          <p:nvPr/>
        </p:nvSpPr>
        <p:spPr>
          <a:xfrm>
            <a:off x="3314065" y="4478020"/>
            <a:ext cx="1051560" cy="521970"/>
          </a:xfrm>
          <a:prstGeom prst="rect">
            <a:avLst/>
          </a:prstGeom>
          <a:noFill/>
          <a:ln w="9525">
            <a:noFill/>
          </a:ln>
        </p:spPr>
        <p:txBody>
          <a:bodyPr wrap="square">
            <a:spAutoFit/>
          </a:bodyPr>
          <a:lstStyle/>
          <a:p>
            <a:pPr algn="ctr"/>
            <a:r>
              <a:rPr lang="zh-CN" altLang="en-US" sz="2800" b="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 </a:t>
            </a:r>
            <a:r>
              <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狗吠</a:t>
            </a:r>
            <a:endPar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6395" name="TextBox 18"/>
          <p:cNvSpPr txBox="1"/>
          <p:nvPr/>
        </p:nvSpPr>
        <p:spPr>
          <a:xfrm>
            <a:off x="4959985" y="447802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鸡鸣</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406" name="TextBox 34">
            <a:hlinkClick r:id="rId3" action="ppaction://hlinksldjump"/>
          </p:cNvPr>
          <p:cNvSpPr txBox="1"/>
          <p:nvPr/>
        </p:nvSpPr>
        <p:spPr>
          <a:xfrm>
            <a:off x="4193540" y="1255395"/>
            <a:ext cx="1130300" cy="521970"/>
          </a:xfrm>
          <a:prstGeom prst="rect">
            <a:avLst/>
          </a:prstGeom>
          <a:solidFill>
            <a:srgbClr val="E4E6DB"/>
          </a:solid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白描</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1" name="TextBox 12"/>
          <p:cNvSpPr txBox="1"/>
          <p:nvPr/>
        </p:nvSpPr>
        <p:spPr>
          <a:xfrm>
            <a:off x="3398520" y="199898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方宅</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389"/>
                                        </p:tgtEl>
                                        <p:attrNameLst>
                                          <p:attrName>style.visibility</p:attrName>
                                        </p:attrNameLst>
                                      </p:cBhvr>
                                      <p:to>
                                        <p:strVal val="visible"/>
                                      </p:to>
                                    </p:set>
                                    <p:anim calcmode="lin" valueType="num">
                                      <p:cBhvr additive="base">
                                        <p:cTn id="11" dur="500" fill="hold"/>
                                        <p:tgtEl>
                                          <p:spTgt spid="16389"/>
                                        </p:tgtEl>
                                        <p:attrNameLst>
                                          <p:attrName>ppt_x</p:attrName>
                                        </p:attrNameLst>
                                      </p:cBhvr>
                                      <p:tavLst>
                                        <p:tav tm="0">
                                          <p:val>
                                            <p:strVal val="#ppt_x"/>
                                          </p:val>
                                        </p:tav>
                                        <p:tav tm="100000">
                                          <p:val>
                                            <p:strVal val="#ppt_x"/>
                                          </p:val>
                                        </p:tav>
                                      </p:tavLst>
                                    </p:anim>
                                    <p:anim calcmode="lin" valueType="num">
                                      <p:cBhvr additive="base">
                                        <p:cTn id="12" dur="500" fill="hold"/>
                                        <p:tgtEl>
                                          <p:spTgt spid="1638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390"/>
                                        </p:tgtEl>
                                        <p:attrNameLst>
                                          <p:attrName>style.visibility</p:attrName>
                                        </p:attrNameLst>
                                      </p:cBhvr>
                                      <p:to>
                                        <p:strVal val="visible"/>
                                      </p:to>
                                    </p:set>
                                    <p:anim calcmode="lin" valueType="num">
                                      <p:cBhvr additive="base">
                                        <p:cTn id="15" dur="500" fill="hold"/>
                                        <p:tgtEl>
                                          <p:spTgt spid="16390"/>
                                        </p:tgtEl>
                                        <p:attrNameLst>
                                          <p:attrName>ppt_x</p:attrName>
                                        </p:attrNameLst>
                                      </p:cBhvr>
                                      <p:tavLst>
                                        <p:tav tm="0">
                                          <p:val>
                                            <p:strVal val="#ppt_x"/>
                                          </p:val>
                                        </p:tav>
                                        <p:tav tm="100000">
                                          <p:val>
                                            <p:strVal val="#ppt_x"/>
                                          </p:val>
                                        </p:tav>
                                      </p:tavLst>
                                    </p:anim>
                                    <p:anim calcmode="lin" valueType="num">
                                      <p:cBhvr additive="base">
                                        <p:cTn id="16" dur="500" fill="hold"/>
                                        <p:tgtEl>
                                          <p:spTgt spid="1639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391"/>
                                        </p:tgtEl>
                                        <p:attrNameLst>
                                          <p:attrName>style.visibility</p:attrName>
                                        </p:attrNameLst>
                                      </p:cBhvr>
                                      <p:to>
                                        <p:strVal val="visible"/>
                                      </p:to>
                                    </p:set>
                                    <p:anim calcmode="lin" valueType="num">
                                      <p:cBhvr additive="base">
                                        <p:cTn id="19" dur="500" fill="hold"/>
                                        <p:tgtEl>
                                          <p:spTgt spid="16391"/>
                                        </p:tgtEl>
                                        <p:attrNameLst>
                                          <p:attrName>ppt_x</p:attrName>
                                        </p:attrNameLst>
                                      </p:cBhvr>
                                      <p:tavLst>
                                        <p:tav tm="0">
                                          <p:val>
                                            <p:strVal val="#ppt_x"/>
                                          </p:val>
                                        </p:tav>
                                        <p:tav tm="100000">
                                          <p:val>
                                            <p:strVal val="#ppt_x"/>
                                          </p:val>
                                        </p:tav>
                                      </p:tavLst>
                                    </p:anim>
                                    <p:anim calcmode="lin" valueType="num">
                                      <p:cBhvr additive="base">
                                        <p:cTn id="20" dur="500" fill="hold"/>
                                        <p:tgtEl>
                                          <p:spTgt spid="1639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392"/>
                                        </p:tgtEl>
                                        <p:attrNameLst>
                                          <p:attrName>style.visibility</p:attrName>
                                        </p:attrNameLst>
                                      </p:cBhvr>
                                      <p:to>
                                        <p:strVal val="visible"/>
                                      </p:to>
                                    </p:set>
                                    <p:anim calcmode="lin" valueType="num">
                                      <p:cBhvr additive="base">
                                        <p:cTn id="23" dur="500" fill="hold"/>
                                        <p:tgtEl>
                                          <p:spTgt spid="16392"/>
                                        </p:tgtEl>
                                        <p:attrNameLst>
                                          <p:attrName>ppt_x</p:attrName>
                                        </p:attrNameLst>
                                      </p:cBhvr>
                                      <p:tavLst>
                                        <p:tav tm="0">
                                          <p:val>
                                            <p:strVal val="#ppt_x"/>
                                          </p:val>
                                        </p:tav>
                                        <p:tav tm="100000">
                                          <p:val>
                                            <p:strVal val="#ppt_x"/>
                                          </p:val>
                                        </p:tav>
                                      </p:tavLst>
                                    </p:anim>
                                    <p:anim calcmode="lin" valueType="num">
                                      <p:cBhvr additive="base">
                                        <p:cTn id="24" dur="500" fill="hold"/>
                                        <p:tgtEl>
                                          <p:spTgt spid="1639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393"/>
                                        </p:tgtEl>
                                        <p:attrNameLst>
                                          <p:attrName>style.visibility</p:attrName>
                                        </p:attrNameLst>
                                      </p:cBhvr>
                                      <p:to>
                                        <p:strVal val="visible"/>
                                      </p:to>
                                    </p:set>
                                    <p:anim calcmode="lin" valueType="num">
                                      <p:cBhvr additive="base">
                                        <p:cTn id="27" dur="500" fill="hold"/>
                                        <p:tgtEl>
                                          <p:spTgt spid="16393"/>
                                        </p:tgtEl>
                                        <p:attrNameLst>
                                          <p:attrName>ppt_x</p:attrName>
                                        </p:attrNameLst>
                                      </p:cBhvr>
                                      <p:tavLst>
                                        <p:tav tm="0">
                                          <p:val>
                                            <p:strVal val="#ppt_x"/>
                                          </p:val>
                                        </p:tav>
                                        <p:tav tm="100000">
                                          <p:val>
                                            <p:strVal val="#ppt_x"/>
                                          </p:val>
                                        </p:tav>
                                      </p:tavLst>
                                    </p:anim>
                                    <p:anim calcmode="lin" valueType="num">
                                      <p:cBhvr additive="base">
                                        <p:cTn id="28" dur="500" fill="hold"/>
                                        <p:tgtEl>
                                          <p:spTgt spid="1639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490"/>
                                        </p:tgtEl>
                                        <p:attrNameLst>
                                          <p:attrName>style.visibility</p:attrName>
                                        </p:attrNameLst>
                                      </p:cBhvr>
                                      <p:to>
                                        <p:strVal val="visible"/>
                                      </p:to>
                                    </p:set>
                                    <p:anim calcmode="lin" valueType="num">
                                      <p:cBhvr additive="base">
                                        <p:cTn id="31" dur="500" fill="hold"/>
                                        <p:tgtEl>
                                          <p:spTgt spid="20490"/>
                                        </p:tgtEl>
                                        <p:attrNameLst>
                                          <p:attrName>ppt_x</p:attrName>
                                        </p:attrNameLst>
                                      </p:cBhvr>
                                      <p:tavLst>
                                        <p:tav tm="0">
                                          <p:val>
                                            <p:strVal val="#ppt_x"/>
                                          </p:val>
                                        </p:tav>
                                        <p:tav tm="100000">
                                          <p:val>
                                            <p:strVal val="#ppt_x"/>
                                          </p:val>
                                        </p:tav>
                                      </p:tavLst>
                                    </p:anim>
                                    <p:anim calcmode="lin" valueType="num">
                                      <p:cBhvr additive="base">
                                        <p:cTn id="32" dur="500" fill="hold"/>
                                        <p:tgtEl>
                                          <p:spTgt spid="2049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395"/>
                                        </p:tgtEl>
                                        <p:attrNameLst>
                                          <p:attrName>style.visibility</p:attrName>
                                        </p:attrNameLst>
                                      </p:cBhvr>
                                      <p:to>
                                        <p:strVal val="visible"/>
                                      </p:to>
                                    </p:set>
                                    <p:anim calcmode="lin" valueType="num">
                                      <p:cBhvr additive="base">
                                        <p:cTn id="35" dur="500" fill="hold"/>
                                        <p:tgtEl>
                                          <p:spTgt spid="16395"/>
                                        </p:tgtEl>
                                        <p:attrNameLst>
                                          <p:attrName>ppt_x</p:attrName>
                                        </p:attrNameLst>
                                      </p:cBhvr>
                                      <p:tavLst>
                                        <p:tav tm="0">
                                          <p:val>
                                            <p:strVal val="#ppt_x"/>
                                          </p:val>
                                        </p:tav>
                                        <p:tav tm="100000">
                                          <p:val>
                                            <p:strVal val="#ppt_x"/>
                                          </p:val>
                                        </p:tav>
                                      </p:tavLst>
                                    </p:anim>
                                    <p:anim calcmode="lin" valueType="num">
                                      <p:cBhvr additive="base">
                                        <p:cTn id="36" dur="500" fill="hold"/>
                                        <p:tgtEl>
                                          <p:spTgt spid="1639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406"/>
                                        </p:tgtEl>
                                        <p:attrNameLst>
                                          <p:attrName>style.visibility</p:attrName>
                                        </p:attrNameLst>
                                      </p:cBhvr>
                                      <p:to>
                                        <p:strVal val="visible"/>
                                      </p:to>
                                    </p:set>
                                    <p:anim calcmode="lin" valueType="num">
                                      <p:cBhvr additive="base">
                                        <p:cTn id="41" dur="500" fill="hold"/>
                                        <p:tgtEl>
                                          <p:spTgt spid="16406"/>
                                        </p:tgtEl>
                                        <p:attrNameLst>
                                          <p:attrName>ppt_x</p:attrName>
                                        </p:attrNameLst>
                                      </p:cBhvr>
                                      <p:tavLst>
                                        <p:tav tm="0">
                                          <p:val>
                                            <p:strVal val="#ppt_x"/>
                                          </p:val>
                                        </p:tav>
                                        <p:tav tm="100000">
                                          <p:val>
                                            <p:strVal val="#ppt_x"/>
                                          </p:val>
                                        </p:tav>
                                      </p:tavLst>
                                    </p:anim>
                                    <p:anim calcmode="lin" valueType="num">
                                      <p:cBhvr additive="base">
                                        <p:cTn id="42" dur="500" fill="hold"/>
                                        <p:tgtEl>
                                          <p:spTgt spid="164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389" grpId="0"/>
      <p:bldP spid="16390" grpId="0"/>
      <p:bldP spid="16391" grpId="0"/>
      <p:bldP spid="16392" grpId="0"/>
      <p:bldP spid="16393" grpId="0"/>
      <p:bldP spid="20490" grpId="0"/>
      <p:bldP spid="16395" grpId="0"/>
      <p:bldP spid="1640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pPr algn="l"/>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归向何处</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贰</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5" name="文本框 4"/>
          <p:cNvSpPr txBox="1"/>
          <p:nvPr/>
        </p:nvSpPr>
        <p:spPr>
          <a:xfrm>
            <a:off x="877570" y="2307590"/>
            <a:ext cx="10436860" cy="645160"/>
          </a:xfrm>
          <a:prstGeom prst="rect">
            <a:avLst/>
          </a:prstGeom>
          <a:noFill/>
        </p:spPr>
        <p:txBody>
          <a:bodyPr wrap="square" rtlCol="0">
            <a:spAutoFit/>
          </a:bodyPr>
          <a:lstStyle/>
          <a:p>
            <a:pPr indent="711200" algn="just">
              <a:lnSpc>
                <a:spcPct val="150000"/>
              </a:lnSpc>
              <a:buClrTx/>
              <a:buSzTx/>
              <a:buFontTx/>
            </a:pPr>
            <a:r>
              <a:rPr lang="zh-CN" altLang="en-US" sz="2800">
                <a:solidFill>
                  <a:schemeClr val="bg2">
                    <a:lumMod val="50000"/>
                  </a:schemeClr>
                </a:solidFill>
                <a:latin typeface="华光魏体_CNKI" panose="02000500000000000000" charset="-122"/>
                <a:ea typeface="华光魏体_CNKI" panose="02000500000000000000" charset="-122"/>
              </a:rPr>
              <a:t>白描原是中国画的一种技法，指描绘人物和花卉时用墨线勾勒物象，不着颜色。在文学创作上，白描作为一种表现手法，是指用最朴素简练的笔墨，不加烘托，描绘出鲜明生动的形象。</a:t>
            </a:r>
            <a:endParaRPr lang="zh-CN" altLang="en-US" sz="2800">
              <a:solidFill>
                <a:schemeClr val="bg2">
                  <a:lumMod val="50000"/>
                </a:schemeClr>
              </a:solidFill>
              <a:latin typeface="华光魏体_CNKI" panose="02000500000000000000" charset="-122"/>
              <a:ea typeface="华光魏体_CNKI" panose="02000500000000000000" charset="-122"/>
            </a:endParaRPr>
          </a:p>
        </p:txBody>
      </p:sp>
      <p:sp>
        <p:nvSpPr>
          <p:cNvPr id="16406" name="TextBox 34"/>
          <p:cNvSpPr txBox="1"/>
          <p:nvPr/>
        </p:nvSpPr>
        <p:spPr>
          <a:xfrm>
            <a:off x="5530850" y="1508760"/>
            <a:ext cx="1130300" cy="645160"/>
          </a:xfrm>
          <a:prstGeom prst="rect">
            <a:avLst/>
          </a:prstGeom>
          <a:solidFill>
            <a:srgbClr val="E4E6DB"/>
          </a:solidFill>
          <a:ln w="9525">
            <a:noFill/>
          </a:ln>
        </p:spPr>
        <p:txBody>
          <a:bodyPr wrap="square">
            <a:spAutoFit/>
          </a:bodyPr>
          <a:lstStyle/>
          <a:p>
            <a:pPr lvl="0" algn="ctr">
              <a:buClrTx/>
              <a:buSzTx/>
              <a:buFontTx/>
            </a:pPr>
            <a:r>
              <a:rPr lang="zh-CN" altLang="en-US" sz="3600">
                <a:solidFill>
                  <a:schemeClr val="bg1">
                    <a:lumMod val="50000"/>
                  </a:schemeClr>
                </a:solidFill>
                <a:latin typeface="华光魏体_CNKI" panose="02000500000000000000" charset="-122"/>
                <a:ea typeface="华光魏体_CNKI" panose="02000500000000000000" charset="-122"/>
                <a:sym typeface="+mn-ea"/>
              </a:rPr>
              <a:t>白描</a:t>
            </a:r>
            <a:endParaRPr lang="zh-CN" altLang="en-US" sz="3600">
              <a:solidFill>
                <a:schemeClr val="bg1">
                  <a:lumMod val="50000"/>
                </a:schemeClr>
              </a:solidFill>
              <a:latin typeface="华光魏体_CNKI" panose="02000500000000000000" charset="-122"/>
              <a:ea typeface="华光魏体_CNKI" panose="02000500000000000000" charset="-122"/>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竖卷形 8"/>
          <p:cNvSpPr/>
          <p:nvPr/>
        </p:nvSpPr>
        <p:spPr>
          <a:xfrm>
            <a:off x="9057005" y="1638300"/>
            <a:ext cx="2414270" cy="3590290"/>
          </a:xfrm>
          <a:prstGeom prst="verticalScroll">
            <a:avLst/>
          </a:prstGeom>
          <a:solidFill>
            <a:schemeClr val="bg2"/>
          </a:solidFill>
          <a:ln w="28575" cmpd="sng">
            <a:solidFill>
              <a:srgbClr val="99978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8706" y="747547"/>
            <a:ext cx="2166620" cy="645160"/>
          </a:xfrm>
          <a:prstGeom prst="rect">
            <a:avLst/>
          </a:prstGeom>
        </p:spPr>
        <p:txBody>
          <a:bodyPr wrap="none">
            <a:spAutoFit/>
          </a:bodyPr>
          <a:lstStyle/>
          <a:p>
            <a:pPr algn="l"/>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归向何处</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叁</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16388" name="TextBox 11"/>
          <p:cNvSpPr txBox="1"/>
          <p:nvPr/>
        </p:nvSpPr>
        <p:spPr>
          <a:xfrm>
            <a:off x="9467215" y="2269490"/>
            <a:ext cx="1593215" cy="2517775"/>
          </a:xfrm>
          <a:prstGeom prst="rect">
            <a:avLst/>
          </a:prstGeom>
          <a:noFill/>
          <a:ln w="9525">
            <a:noFill/>
          </a:ln>
        </p:spPr>
        <p:txBody>
          <a:bodyPr vert="eaVert" wrap="square">
            <a:spAutoFit/>
          </a:bodyPr>
          <a:lstStyle/>
          <a:p>
            <a:pPr algn="ctr" fontAlgn="auto">
              <a:lnSpc>
                <a:spcPts val="5500"/>
              </a:lnSpc>
            </a:pPr>
            <a:r>
              <a:rPr lang="zh-CN" altLang="en-US" sz="4400">
                <a:solidFill>
                  <a:schemeClr val="bg1">
                    <a:lumMod val="50000"/>
                  </a:schemeClr>
                </a:solidFill>
                <a:latin typeface="华光魏体_CNKI" panose="02000500000000000000" charset="-122"/>
                <a:ea typeface="华光魏体_CNKI" panose="02000500000000000000" charset="-122"/>
              </a:rPr>
              <a:t>宁静安谧</a:t>
            </a:r>
            <a:endParaRPr lang="zh-CN" altLang="en-US" sz="4400">
              <a:solidFill>
                <a:schemeClr val="bg1">
                  <a:lumMod val="50000"/>
                </a:schemeClr>
              </a:solidFill>
              <a:latin typeface="华光魏体_CNKI" panose="02000500000000000000" charset="-122"/>
              <a:ea typeface="华光魏体_CNKI" panose="02000500000000000000" charset="-122"/>
            </a:endParaRPr>
          </a:p>
          <a:p>
            <a:pPr algn="ctr" fontAlgn="auto">
              <a:lnSpc>
                <a:spcPts val="5500"/>
              </a:lnSpc>
            </a:pPr>
            <a:r>
              <a:rPr lang="zh-CN" altLang="en-US" sz="4400">
                <a:solidFill>
                  <a:schemeClr val="bg1">
                    <a:lumMod val="50000"/>
                  </a:schemeClr>
                </a:solidFill>
                <a:latin typeface="华光魏体_CNKI" panose="02000500000000000000" charset="-122"/>
                <a:ea typeface="华光魏体_CNKI" panose="02000500000000000000" charset="-122"/>
              </a:rPr>
              <a:t>淳朴自然</a:t>
            </a:r>
            <a:endParaRPr lang="zh-CN" altLang="en-US" sz="4400">
              <a:solidFill>
                <a:schemeClr val="bg1">
                  <a:lumMod val="50000"/>
                </a:schemeClr>
              </a:solidFill>
              <a:latin typeface="华光魏体_CNKI" panose="02000500000000000000" charset="-122"/>
              <a:ea typeface="华光魏体_CNKI" panose="02000500000000000000" charset="-122"/>
            </a:endParaRPr>
          </a:p>
        </p:txBody>
      </p:sp>
      <p:sp>
        <p:nvSpPr>
          <p:cNvPr id="16389" name="TextBox 12"/>
          <p:cNvSpPr txBox="1"/>
          <p:nvPr/>
        </p:nvSpPr>
        <p:spPr>
          <a:xfrm>
            <a:off x="4959985" y="199898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草屋</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0" name="TextBox 13"/>
          <p:cNvSpPr txBox="1"/>
          <p:nvPr/>
        </p:nvSpPr>
        <p:spPr>
          <a:xfrm>
            <a:off x="3314065" y="2857500"/>
            <a:ext cx="1186180" cy="521970"/>
          </a:xfrm>
          <a:prstGeom prst="rect">
            <a:avLst/>
          </a:prstGeom>
          <a:noFill/>
          <a:ln w="9525">
            <a:noFill/>
          </a:ln>
        </p:spPr>
        <p:txBody>
          <a:bodyPr wrap="square">
            <a:spAutoFit/>
          </a:bodyPr>
          <a:lstStyle/>
          <a:p>
            <a:pPr algn="ctr"/>
            <a:r>
              <a:rPr lang="zh-CN" altLang="en-US" sz="2800" b="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 </a:t>
            </a:r>
            <a:r>
              <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榆柳</a:t>
            </a:r>
            <a:endPar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6391" name="TextBox 14"/>
          <p:cNvSpPr txBox="1"/>
          <p:nvPr/>
        </p:nvSpPr>
        <p:spPr>
          <a:xfrm>
            <a:off x="4959985" y="285750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桃李</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2" name="TextBox 15"/>
          <p:cNvSpPr txBox="1"/>
          <p:nvPr/>
        </p:nvSpPr>
        <p:spPr>
          <a:xfrm>
            <a:off x="3364865" y="3670300"/>
            <a:ext cx="1085215"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村庄</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393" name="TextBox 16"/>
          <p:cNvSpPr txBox="1"/>
          <p:nvPr/>
        </p:nvSpPr>
        <p:spPr>
          <a:xfrm>
            <a:off x="4852035" y="3670300"/>
            <a:ext cx="1241425"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炊烟</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20490" name="TextBox 17"/>
          <p:cNvSpPr txBox="1"/>
          <p:nvPr/>
        </p:nvSpPr>
        <p:spPr>
          <a:xfrm>
            <a:off x="3314065" y="4478020"/>
            <a:ext cx="1051560" cy="521970"/>
          </a:xfrm>
          <a:prstGeom prst="rect">
            <a:avLst/>
          </a:prstGeom>
          <a:noFill/>
          <a:ln w="9525">
            <a:noFill/>
          </a:ln>
        </p:spPr>
        <p:txBody>
          <a:bodyPr wrap="square">
            <a:spAutoFit/>
          </a:bodyPr>
          <a:lstStyle/>
          <a:p>
            <a:pPr algn="ctr"/>
            <a:r>
              <a:rPr lang="zh-CN" altLang="en-US" sz="2800" b="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 </a:t>
            </a:r>
            <a:r>
              <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rPr>
              <a:t>狗吠</a:t>
            </a:r>
            <a:endParaRPr lang="zh-CN" altLang="en-US" sz="2800">
              <a:solidFill>
                <a:schemeClr val="bg1">
                  <a:lumMod val="5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6395" name="TextBox 18"/>
          <p:cNvSpPr txBox="1"/>
          <p:nvPr/>
        </p:nvSpPr>
        <p:spPr>
          <a:xfrm>
            <a:off x="4959985" y="447802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鸡鸣</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
        <p:nvSpPr>
          <p:cNvPr id="16400" name="TextBox 28"/>
          <p:cNvSpPr txBox="1"/>
          <p:nvPr/>
        </p:nvSpPr>
        <p:spPr>
          <a:xfrm>
            <a:off x="6363970" y="2520950"/>
            <a:ext cx="910590" cy="460375"/>
          </a:xfrm>
          <a:prstGeom prst="rect">
            <a:avLst/>
          </a:prstGeom>
          <a:no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近景</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6401" name="TextBox 29"/>
          <p:cNvSpPr txBox="1"/>
          <p:nvPr/>
        </p:nvSpPr>
        <p:spPr>
          <a:xfrm>
            <a:off x="6363970" y="3670300"/>
            <a:ext cx="910590" cy="460375"/>
          </a:xfrm>
          <a:prstGeom prst="rect">
            <a:avLst/>
          </a:prstGeom>
          <a:no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远景</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6402" name="TextBox 30"/>
          <p:cNvSpPr txBox="1"/>
          <p:nvPr/>
        </p:nvSpPr>
        <p:spPr>
          <a:xfrm>
            <a:off x="2517140" y="2856865"/>
            <a:ext cx="481965" cy="460375"/>
          </a:xfrm>
          <a:prstGeom prst="rect">
            <a:avLst/>
          </a:prstGeom>
          <a:no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静</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6403" name="TextBox 31"/>
          <p:cNvSpPr txBox="1"/>
          <p:nvPr/>
        </p:nvSpPr>
        <p:spPr>
          <a:xfrm>
            <a:off x="2463800" y="4478020"/>
            <a:ext cx="589280" cy="460375"/>
          </a:xfrm>
          <a:prstGeom prst="rect">
            <a:avLst/>
          </a:prstGeom>
          <a:no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动</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6404" name="TextBox 32"/>
          <p:cNvSpPr txBox="1"/>
          <p:nvPr/>
        </p:nvSpPr>
        <p:spPr>
          <a:xfrm>
            <a:off x="3338830" y="5128260"/>
            <a:ext cx="2840355" cy="953135"/>
          </a:xfrm>
          <a:prstGeom prst="rect">
            <a:avLst/>
          </a:prstGeom>
          <a:solidFill>
            <a:srgbClr val="E4E6DB"/>
          </a:solid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有声衬无声</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  (视听结合)</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16406" name="TextBox 34">
            <a:hlinkClick r:id="rId3" action="ppaction://hlinksldjump"/>
          </p:cNvPr>
          <p:cNvSpPr txBox="1"/>
          <p:nvPr/>
        </p:nvSpPr>
        <p:spPr>
          <a:xfrm>
            <a:off x="4193540" y="1255395"/>
            <a:ext cx="1130300" cy="521970"/>
          </a:xfrm>
          <a:prstGeom prst="rect">
            <a:avLst/>
          </a:prstGeom>
          <a:solidFill>
            <a:srgbClr val="E4E6DB"/>
          </a:solidFill>
          <a:ln w="9525">
            <a:noFill/>
          </a:ln>
        </p:spPr>
        <p:txBody>
          <a:bodyPr wrap="square">
            <a:spAutoFit/>
          </a:bodyPr>
          <a:lstStyle/>
          <a:p>
            <a:pPr lvl="0" algn="ctr">
              <a:buClrTx/>
              <a:buSzTx/>
              <a:buFontTx/>
            </a:pPr>
            <a:r>
              <a:rPr lang="zh-CN" altLang="en-US" sz="2800">
                <a:solidFill>
                  <a:schemeClr val="bg1">
                    <a:lumMod val="50000"/>
                  </a:schemeClr>
                </a:solidFill>
                <a:latin typeface="华光魏体_CNKI" panose="02000500000000000000" charset="-122"/>
                <a:ea typeface="华光魏体_CNKI" panose="02000500000000000000" charset="-122"/>
                <a:sym typeface="+mn-ea"/>
              </a:rPr>
              <a:t>白描</a:t>
            </a:r>
            <a:endParaRPr lang="zh-CN" altLang="en-US" sz="2800">
              <a:solidFill>
                <a:schemeClr val="bg1">
                  <a:lumMod val="50000"/>
                </a:schemeClr>
              </a:solidFill>
              <a:latin typeface="华光魏体_CNKI" panose="02000500000000000000" charset="-122"/>
              <a:ea typeface="华光魏体_CNKI" panose="02000500000000000000" charset="-122"/>
              <a:sym typeface="+mn-ea"/>
            </a:endParaRPr>
          </a:p>
        </p:txBody>
      </p:sp>
      <p:sp>
        <p:nvSpPr>
          <p:cNvPr id="22552" name="AutoShape 22"/>
          <p:cNvSpPr/>
          <p:nvPr/>
        </p:nvSpPr>
        <p:spPr>
          <a:xfrm rot="10800000">
            <a:off x="7521575" y="2857500"/>
            <a:ext cx="323850" cy="971550"/>
          </a:xfrm>
          <a:prstGeom prst="leftBrace">
            <a:avLst>
              <a:gd name="adj1" fmla="val 39319"/>
              <a:gd name="adj2" fmla="val 50000"/>
            </a:avLst>
          </a:prstGeom>
          <a:noFill/>
          <a:ln w="57150" cap="flat" cmpd="sng">
            <a:solidFill>
              <a:schemeClr val="accent1"/>
            </a:solidFill>
            <a:prstDash val="solid"/>
            <a:headEnd type="none" w="med" len="med"/>
            <a:tailEnd type="none" w="med" len="med"/>
          </a:ln>
        </p:spPr>
        <p:txBody>
          <a:bodyPr rot="10800000" wrap="none" anchor="ctr"/>
          <a:lstStyle/>
          <a:p>
            <a:endParaRPr lang="zh-CN" altLang="en-US" sz="1350" b="0">
              <a:solidFill>
                <a:schemeClr val="tx1"/>
              </a:solidFill>
              <a:latin typeface="Arial" pitchFamily="34" charset="0"/>
              <a:ea typeface="宋体" pitchFamily="2" charset="-122"/>
            </a:endParaRPr>
          </a:p>
        </p:txBody>
      </p:sp>
      <p:sp>
        <p:nvSpPr>
          <p:cNvPr id="16409" name="AutoShape 22"/>
          <p:cNvSpPr/>
          <p:nvPr/>
        </p:nvSpPr>
        <p:spPr>
          <a:xfrm>
            <a:off x="2194560" y="3181985"/>
            <a:ext cx="269240" cy="1488440"/>
          </a:xfrm>
          <a:prstGeom prst="leftBrace">
            <a:avLst>
              <a:gd name="adj1" fmla="val 48319"/>
              <a:gd name="adj2" fmla="val 50000"/>
            </a:avLst>
          </a:prstGeom>
          <a:noFill/>
          <a:ln w="57150" cap="flat" cmpd="sng">
            <a:solidFill>
              <a:schemeClr val="accent1"/>
            </a:solidFill>
            <a:prstDash val="solid"/>
            <a:headEnd type="none" w="med" len="med"/>
            <a:tailEnd type="none" w="med" len="med"/>
          </a:ln>
        </p:spPr>
        <p:txBody>
          <a:bodyPr wrap="none" anchor="ctr"/>
          <a:lstStyle/>
          <a:p>
            <a:endParaRPr lang="zh-CN" altLang="en-US" sz="1350" b="0">
              <a:solidFill>
                <a:srgbClr val="008000"/>
              </a:solidFill>
              <a:latin typeface="Arial" pitchFamily="34" charset="0"/>
              <a:ea typeface="宋体" pitchFamily="2" charset="-122"/>
            </a:endParaRPr>
          </a:p>
        </p:txBody>
      </p:sp>
      <p:sp>
        <p:nvSpPr>
          <p:cNvPr id="16410" name="TextBox 30"/>
          <p:cNvSpPr txBox="1"/>
          <p:nvPr/>
        </p:nvSpPr>
        <p:spPr>
          <a:xfrm>
            <a:off x="1108710" y="3054985"/>
            <a:ext cx="864235" cy="1753235"/>
          </a:xfrm>
          <a:prstGeom prst="rect">
            <a:avLst/>
          </a:prstGeom>
          <a:noFill/>
          <a:ln w="9525">
            <a:noFill/>
          </a:ln>
        </p:spPr>
        <p:txBody>
          <a:bodyPr wrap="square">
            <a:spAutoFit/>
          </a:bodyPr>
          <a:lstStyle/>
          <a:p>
            <a:pPr lvl="0" algn="ctr">
              <a:buClrTx/>
              <a:buSzTx/>
              <a:buFontTx/>
            </a:pPr>
            <a:r>
              <a:rPr lang="zh-CN" altLang="en-US" sz="2800">
                <a:solidFill>
                  <a:schemeClr val="accent1"/>
                </a:solidFill>
                <a:latin typeface="华光魏体_CNKI" panose="02000500000000000000" charset="-122"/>
                <a:ea typeface="华光魏体_CNKI" panose="02000500000000000000" charset="-122"/>
                <a:sym typeface="+mn-ea"/>
              </a:rPr>
              <a:t>动静结合</a:t>
            </a:r>
            <a:endParaRPr lang="zh-CN" altLang="en-US" sz="2800">
              <a:solidFill>
                <a:schemeClr val="accent1"/>
              </a:solidFill>
              <a:latin typeface="华光魏体_CNKI" panose="02000500000000000000" charset="-122"/>
              <a:ea typeface="华光魏体_CNKI" panose="02000500000000000000" charset="-122"/>
              <a:sym typeface="+mn-ea"/>
            </a:endParaRPr>
          </a:p>
        </p:txBody>
      </p:sp>
      <p:sp>
        <p:nvSpPr>
          <p:cNvPr id="16412" name="TextBox 34"/>
          <p:cNvSpPr txBox="1"/>
          <p:nvPr/>
        </p:nvSpPr>
        <p:spPr>
          <a:xfrm>
            <a:off x="7995920" y="2397125"/>
            <a:ext cx="641985" cy="1814830"/>
          </a:xfrm>
          <a:prstGeom prst="rect">
            <a:avLst/>
          </a:prstGeom>
          <a:noFill/>
          <a:ln w="9525">
            <a:noFill/>
          </a:ln>
        </p:spPr>
        <p:txBody>
          <a:bodyPr wrap="square">
            <a:spAutoFit/>
          </a:bodyPr>
          <a:lstStyle/>
          <a:p>
            <a:pPr lvl="0" algn="ctr">
              <a:buClrTx/>
              <a:buSzTx/>
              <a:buFontTx/>
            </a:pPr>
            <a:r>
              <a:rPr lang="zh-CN" altLang="en-US" sz="2800">
                <a:solidFill>
                  <a:schemeClr val="accent1"/>
                </a:solidFill>
                <a:latin typeface="华光魏体_CNKI" panose="02000500000000000000" charset="-122"/>
                <a:ea typeface="华光魏体_CNKI" panose="02000500000000000000" charset="-122"/>
                <a:sym typeface="+mn-ea"/>
              </a:rPr>
              <a:t>远近结合</a:t>
            </a:r>
            <a:endParaRPr lang="zh-CN" altLang="en-US" sz="2800">
              <a:solidFill>
                <a:schemeClr val="accent1"/>
              </a:solidFill>
              <a:latin typeface="华光魏体_CNKI" panose="02000500000000000000" charset="-122"/>
              <a:ea typeface="华光魏体_CNKI" panose="02000500000000000000" charset="-122"/>
              <a:sym typeface="+mn-ea"/>
            </a:endParaRPr>
          </a:p>
        </p:txBody>
      </p:sp>
      <p:sp>
        <p:nvSpPr>
          <p:cNvPr id="16413" name="AutoShape 29"/>
          <p:cNvSpPr/>
          <p:nvPr/>
        </p:nvSpPr>
        <p:spPr>
          <a:xfrm>
            <a:off x="5975985" y="3683635"/>
            <a:ext cx="320675" cy="508635"/>
          </a:xfrm>
          <a:prstGeom prst="rightArrow">
            <a:avLst>
              <a:gd name="adj1" fmla="val 50000"/>
              <a:gd name="adj2" fmla="val 25000"/>
            </a:avLst>
          </a:prstGeom>
          <a:solidFill>
            <a:schemeClr val="accent1"/>
          </a:solidFill>
          <a:ln w="9525">
            <a:noFill/>
          </a:ln>
        </p:spPr>
        <p:txBody>
          <a:bodyPr wrap="square" anchor="ctr">
            <a:spAutoFit/>
          </a:bodyPr>
          <a:lstStyle/>
          <a:p>
            <a:pPr algn="ctr"/>
            <a:endParaRPr lang="zh-CN" altLang="en-US" sz="1050">
              <a:solidFill>
                <a:srgbClr val="800080"/>
              </a:solidFill>
              <a:latin typeface="黑体" pitchFamily="2" charset="-122"/>
            </a:endParaRPr>
          </a:p>
        </p:txBody>
      </p:sp>
      <p:sp>
        <p:nvSpPr>
          <p:cNvPr id="5" name="AutoShape 22"/>
          <p:cNvSpPr/>
          <p:nvPr/>
        </p:nvSpPr>
        <p:spPr>
          <a:xfrm rot="10800000">
            <a:off x="5975985" y="2187575"/>
            <a:ext cx="323850" cy="971550"/>
          </a:xfrm>
          <a:prstGeom prst="leftBrace">
            <a:avLst>
              <a:gd name="adj1" fmla="val 39319"/>
              <a:gd name="adj2" fmla="val 50000"/>
            </a:avLst>
          </a:prstGeom>
          <a:noFill/>
          <a:ln w="57150" cap="flat" cmpd="sng">
            <a:solidFill>
              <a:schemeClr val="accent1"/>
            </a:solidFill>
            <a:prstDash val="solid"/>
            <a:headEnd type="none" w="med" len="med"/>
            <a:tailEnd type="none" w="med" len="med"/>
          </a:ln>
        </p:spPr>
        <p:txBody>
          <a:bodyPr rot="10800000" wrap="none" anchor="ctr"/>
          <a:lstStyle/>
          <a:p>
            <a:endParaRPr lang="zh-CN" altLang="en-US" sz="1350" b="0">
              <a:solidFill>
                <a:schemeClr val="tx1"/>
              </a:solidFill>
              <a:latin typeface="Arial" panose="020b0604020202020204" pitchFamily="34" charset="0"/>
              <a:ea typeface="宋体" panose="02010600030101010101" pitchFamily="2" charset="-122"/>
            </a:endParaRPr>
          </a:p>
        </p:txBody>
      </p:sp>
      <p:sp>
        <p:nvSpPr>
          <p:cNvPr id="6" name="AutoShape 22"/>
          <p:cNvSpPr/>
          <p:nvPr/>
        </p:nvSpPr>
        <p:spPr>
          <a:xfrm>
            <a:off x="3129280" y="2374265"/>
            <a:ext cx="269240" cy="1488440"/>
          </a:xfrm>
          <a:prstGeom prst="leftBrace">
            <a:avLst>
              <a:gd name="adj1" fmla="val 48319"/>
              <a:gd name="adj2" fmla="val 50000"/>
            </a:avLst>
          </a:prstGeom>
          <a:noFill/>
          <a:ln w="57150" cap="flat" cmpd="sng">
            <a:solidFill>
              <a:schemeClr val="accent1"/>
            </a:solidFill>
            <a:prstDash val="solid"/>
            <a:headEnd type="none" w="med" len="med"/>
            <a:tailEnd type="none" w="med" len="med"/>
          </a:ln>
        </p:spPr>
        <p:txBody>
          <a:bodyPr wrap="none" anchor="ctr"/>
          <a:lstStyle/>
          <a:p>
            <a:endParaRPr lang="zh-CN" altLang="en-US" sz="1350" b="0">
              <a:solidFill>
                <a:srgbClr val="008000"/>
              </a:solidFill>
              <a:latin typeface="Arial" panose="020b0604020202020204" pitchFamily="34" charset="0"/>
              <a:ea typeface="宋体" panose="02010600030101010101" pitchFamily="2" charset="-122"/>
            </a:endParaRPr>
          </a:p>
        </p:txBody>
      </p:sp>
      <p:sp>
        <p:nvSpPr>
          <p:cNvPr id="7" name="AutoShape 29"/>
          <p:cNvSpPr/>
          <p:nvPr/>
        </p:nvSpPr>
        <p:spPr>
          <a:xfrm rot="10800000">
            <a:off x="3077845" y="4478020"/>
            <a:ext cx="320675" cy="508635"/>
          </a:xfrm>
          <a:prstGeom prst="rightArrow">
            <a:avLst>
              <a:gd name="adj1" fmla="val 50000"/>
              <a:gd name="adj2" fmla="val 25000"/>
            </a:avLst>
          </a:prstGeom>
          <a:solidFill>
            <a:schemeClr val="accent1"/>
          </a:solidFill>
          <a:ln w="9525">
            <a:noFill/>
          </a:ln>
        </p:spPr>
        <p:txBody>
          <a:bodyPr wrap="square" anchor="ctr">
            <a:spAutoFit/>
          </a:bodyPr>
          <a:lstStyle/>
          <a:p>
            <a:pPr algn="ctr"/>
            <a:endParaRPr lang="zh-CN" altLang="en-US" sz="1050">
              <a:solidFill>
                <a:srgbClr val="800080"/>
              </a:solidFill>
              <a:latin typeface="黑体" panose="02010609060101010101" pitchFamily="2" charset="-122"/>
            </a:endParaRPr>
          </a:p>
        </p:txBody>
      </p:sp>
      <p:sp>
        <p:nvSpPr>
          <p:cNvPr id="11" name="TextBox 12"/>
          <p:cNvSpPr txBox="1"/>
          <p:nvPr/>
        </p:nvSpPr>
        <p:spPr>
          <a:xfrm>
            <a:off x="3398520" y="1998980"/>
            <a:ext cx="1016000" cy="521970"/>
          </a:xfrm>
          <a:prstGeom prst="rect">
            <a:avLst/>
          </a:prstGeom>
          <a:noFill/>
          <a:ln w="9525">
            <a:noFill/>
          </a:ln>
        </p:spPr>
        <p:txBody>
          <a:bodyPr wrap="square">
            <a:spAutoFit/>
          </a:bodyPr>
          <a:lstStyle/>
          <a:p>
            <a:pPr algn="ctr"/>
            <a:r>
              <a:rPr lang="zh-CN" altLang="en-US" sz="2800">
                <a:solidFill>
                  <a:schemeClr val="bg1">
                    <a:lumMod val="50000"/>
                  </a:schemeClr>
                </a:solidFill>
                <a:latin typeface="华光魏体_CNKI" panose="02000500000000000000" charset="-122"/>
                <a:ea typeface="华光魏体_CNKI" panose="02000500000000000000" charset="-122"/>
              </a:rPr>
              <a:t>方宅</a:t>
            </a:r>
            <a:endParaRPr lang="zh-CN" altLang="en-US" sz="2800">
              <a:solidFill>
                <a:schemeClr val="bg1">
                  <a:lumMod val="50000"/>
                </a:schemeClr>
              </a:solidFill>
              <a:latin typeface="华光魏体_CNKI" panose="02000500000000000000" charset="-122"/>
              <a:ea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400"/>
                                        </p:tgtEl>
                                        <p:attrNameLst>
                                          <p:attrName>style.visibility</p:attrName>
                                        </p:attrNameLst>
                                      </p:cBhvr>
                                      <p:to>
                                        <p:strVal val="visible"/>
                                      </p:to>
                                    </p:set>
                                    <p:anim calcmode="lin" valueType="num">
                                      <p:cBhvr additive="base">
                                        <p:cTn id="11" dur="500" fill="hold"/>
                                        <p:tgtEl>
                                          <p:spTgt spid="16400"/>
                                        </p:tgtEl>
                                        <p:attrNameLst>
                                          <p:attrName>ppt_x</p:attrName>
                                        </p:attrNameLst>
                                      </p:cBhvr>
                                      <p:tavLst>
                                        <p:tav tm="0">
                                          <p:val>
                                            <p:strVal val="#ppt_x"/>
                                          </p:val>
                                        </p:tav>
                                        <p:tav tm="100000">
                                          <p:val>
                                            <p:strVal val="#ppt_x"/>
                                          </p:val>
                                        </p:tav>
                                      </p:tavLst>
                                    </p:anim>
                                    <p:anim calcmode="lin" valueType="num">
                                      <p:cBhvr additive="base">
                                        <p:cTn id="12" dur="500" fill="hold"/>
                                        <p:tgtEl>
                                          <p:spTgt spid="1640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01"/>
                                        </p:tgtEl>
                                        <p:attrNameLst>
                                          <p:attrName>style.visibility</p:attrName>
                                        </p:attrNameLst>
                                      </p:cBhvr>
                                      <p:to>
                                        <p:strVal val="visible"/>
                                      </p:to>
                                    </p:set>
                                    <p:anim calcmode="lin" valueType="num">
                                      <p:cBhvr additive="base">
                                        <p:cTn id="19" dur="500" fill="hold"/>
                                        <p:tgtEl>
                                          <p:spTgt spid="16401"/>
                                        </p:tgtEl>
                                        <p:attrNameLst>
                                          <p:attrName>ppt_x</p:attrName>
                                        </p:attrNameLst>
                                      </p:cBhvr>
                                      <p:tavLst>
                                        <p:tav tm="0">
                                          <p:val>
                                            <p:strVal val="#ppt_x"/>
                                          </p:val>
                                        </p:tav>
                                        <p:tav tm="100000">
                                          <p:val>
                                            <p:strVal val="#ppt_x"/>
                                          </p:val>
                                        </p:tav>
                                      </p:tavLst>
                                    </p:anim>
                                    <p:anim calcmode="lin" valueType="num">
                                      <p:cBhvr additive="base">
                                        <p:cTn id="20" dur="500" fill="hold"/>
                                        <p:tgtEl>
                                          <p:spTgt spid="1640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552"/>
                                        </p:tgtEl>
                                        <p:attrNameLst>
                                          <p:attrName>style.visibility</p:attrName>
                                        </p:attrNameLst>
                                      </p:cBhvr>
                                      <p:to>
                                        <p:strVal val="visible"/>
                                      </p:to>
                                    </p:set>
                                    <p:anim calcmode="lin" valueType="num">
                                      <p:cBhvr additive="base">
                                        <p:cTn id="23" dur="500" fill="hold"/>
                                        <p:tgtEl>
                                          <p:spTgt spid="22552"/>
                                        </p:tgtEl>
                                        <p:attrNameLst>
                                          <p:attrName>ppt_x</p:attrName>
                                        </p:attrNameLst>
                                      </p:cBhvr>
                                      <p:tavLst>
                                        <p:tav tm="0">
                                          <p:val>
                                            <p:strVal val="#ppt_x"/>
                                          </p:val>
                                        </p:tav>
                                        <p:tav tm="100000">
                                          <p:val>
                                            <p:strVal val="#ppt_x"/>
                                          </p:val>
                                        </p:tav>
                                      </p:tavLst>
                                    </p:anim>
                                    <p:anim calcmode="lin" valueType="num">
                                      <p:cBhvr additive="base">
                                        <p:cTn id="24" dur="500" fill="hold"/>
                                        <p:tgtEl>
                                          <p:spTgt spid="225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412"/>
                                        </p:tgtEl>
                                        <p:attrNameLst>
                                          <p:attrName>style.visibility</p:attrName>
                                        </p:attrNameLst>
                                      </p:cBhvr>
                                      <p:to>
                                        <p:strVal val="visible"/>
                                      </p:to>
                                    </p:set>
                                    <p:anim calcmode="lin" valueType="num">
                                      <p:cBhvr additive="base">
                                        <p:cTn id="27" dur="500" fill="hold"/>
                                        <p:tgtEl>
                                          <p:spTgt spid="16412"/>
                                        </p:tgtEl>
                                        <p:attrNameLst>
                                          <p:attrName>ppt_x</p:attrName>
                                        </p:attrNameLst>
                                      </p:cBhvr>
                                      <p:tavLst>
                                        <p:tav tm="0">
                                          <p:val>
                                            <p:strVal val="#ppt_x"/>
                                          </p:val>
                                        </p:tav>
                                        <p:tav tm="100000">
                                          <p:val>
                                            <p:strVal val="#ppt_x"/>
                                          </p:val>
                                        </p:tav>
                                      </p:tavLst>
                                    </p:anim>
                                    <p:anim calcmode="lin" valueType="num">
                                      <p:cBhvr additive="base">
                                        <p:cTn id="28" dur="500" fill="hold"/>
                                        <p:tgtEl>
                                          <p:spTgt spid="1641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1"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402"/>
                                        </p:tgtEl>
                                        <p:attrNameLst>
                                          <p:attrName>style.visibility</p:attrName>
                                        </p:attrNameLst>
                                      </p:cBhvr>
                                      <p:to>
                                        <p:strVal val="visible"/>
                                      </p:to>
                                    </p:set>
                                    <p:anim calcmode="lin" valueType="num">
                                      <p:cBhvr additive="base">
                                        <p:cTn id="45" dur="500" fill="hold"/>
                                        <p:tgtEl>
                                          <p:spTgt spid="16402"/>
                                        </p:tgtEl>
                                        <p:attrNameLst>
                                          <p:attrName>ppt_x</p:attrName>
                                        </p:attrNameLst>
                                      </p:cBhvr>
                                      <p:tavLst>
                                        <p:tav tm="0">
                                          <p:val>
                                            <p:strVal val="#ppt_x"/>
                                          </p:val>
                                        </p:tav>
                                        <p:tav tm="100000">
                                          <p:val>
                                            <p:strVal val="#ppt_x"/>
                                          </p:val>
                                        </p:tav>
                                      </p:tavLst>
                                    </p:anim>
                                    <p:anim calcmode="lin" valueType="num">
                                      <p:cBhvr additive="base">
                                        <p:cTn id="46" dur="500" fill="hold"/>
                                        <p:tgtEl>
                                          <p:spTgt spid="1640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03"/>
                                        </p:tgtEl>
                                        <p:attrNameLst>
                                          <p:attrName>style.visibility</p:attrName>
                                        </p:attrNameLst>
                                      </p:cBhvr>
                                      <p:to>
                                        <p:strVal val="visible"/>
                                      </p:to>
                                    </p:set>
                                    <p:anim calcmode="lin" valueType="num">
                                      <p:cBhvr additive="base">
                                        <p:cTn id="49" dur="500" fill="hold"/>
                                        <p:tgtEl>
                                          <p:spTgt spid="16403"/>
                                        </p:tgtEl>
                                        <p:attrNameLst>
                                          <p:attrName>ppt_x</p:attrName>
                                        </p:attrNameLst>
                                      </p:cBhvr>
                                      <p:tavLst>
                                        <p:tav tm="0">
                                          <p:val>
                                            <p:strVal val="#ppt_x"/>
                                          </p:val>
                                        </p:tav>
                                        <p:tav tm="100000">
                                          <p:val>
                                            <p:strVal val="#ppt_x"/>
                                          </p:val>
                                        </p:tav>
                                      </p:tavLst>
                                    </p:anim>
                                    <p:anim calcmode="lin" valueType="num">
                                      <p:cBhvr additive="base">
                                        <p:cTn id="50" dur="500" fill="hold"/>
                                        <p:tgtEl>
                                          <p:spTgt spid="1640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409"/>
                                        </p:tgtEl>
                                        <p:attrNameLst>
                                          <p:attrName>style.visibility</p:attrName>
                                        </p:attrNameLst>
                                      </p:cBhvr>
                                      <p:to>
                                        <p:strVal val="visible"/>
                                      </p:to>
                                    </p:set>
                                    <p:anim calcmode="lin" valueType="num">
                                      <p:cBhvr additive="base">
                                        <p:cTn id="53" dur="500" fill="hold"/>
                                        <p:tgtEl>
                                          <p:spTgt spid="16409"/>
                                        </p:tgtEl>
                                        <p:attrNameLst>
                                          <p:attrName>ppt_x</p:attrName>
                                        </p:attrNameLst>
                                      </p:cBhvr>
                                      <p:tavLst>
                                        <p:tav tm="0">
                                          <p:val>
                                            <p:strVal val="#ppt_x"/>
                                          </p:val>
                                        </p:tav>
                                        <p:tav tm="100000">
                                          <p:val>
                                            <p:strVal val="#ppt_x"/>
                                          </p:val>
                                        </p:tav>
                                      </p:tavLst>
                                    </p:anim>
                                    <p:anim calcmode="lin" valueType="num">
                                      <p:cBhvr additive="base">
                                        <p:cTn id="54" dur="500" fill="hold"/>
                                        <p:tgtEl>
                                          <p:spTgt spid="1640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6410"/>
                                        </p:tgtEl>
                                        <p:attrNameLst>
                                          <p:attrName>style.visibility</p:attrName>
                                        </p:attrNameLst>
                                      </p:cBhvr>
                                      <p:to>
                                        <p:strVal val="visible"/>
                                      </p:to>
                                    </p:set>
                                    <p:anim calcmode="lin" valueType="num">
                                      <p:cBhvr additive="base">
                                        <p:cTn id="57" dur="500" fill="hold"/>
                                        <p:tgtEl>
                                          <p:spTgt spid="16410"/>
                                        </p:tgtEl>
                                        <p:attrNameLst>
                                          <p:attrName>ppt_x</p:attrName>
                                        </p:attrNameLst>
                                      </p:cBhvr>
                                      <p:tavLst>
                                        <p:tav tm="0">
                                          <p:val>
                                            <p:strVal val="#ppt_x"/>
                                          </p:val>
                                        </p:tav>
                                        <p:tav tm="100000">
                                          <p:val>
                                            <p:strVal val="#ppt_x"/>
                                          </p:val>
                                        </p:tav>
                                      </p:tavLst>
                                    </p:anim>
                                    <p:anim calcmode="lin" valueType="num">
                                      <p:cBhvr additive="base">
                                        <p:cTn id="58"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6404"/>
                                        </p:tgtEl>
                                        <p:attrNameLst>
                                          <p:attrName>style.visibility</p:attrName>
                                        </p:attrNameLst>
                                      </p:cBhvr>
                                      <p:to>
                                        <p:strVal val="visible"/>
                                      </p:to>
                                    </p:set>
                                    <p:anim calcmode="lin" valueType="num">
                                      <p:cBhvr additive="base">
                                        <p:cTn id="63" dur="500" fill="hold"/>
                                        <p:tgtEl>
                                          <p:spTgt spid="16404"/>
                                        </p:tgtEl>
                                        <p:attrNameLst>
                                          <p:attrName>ppt_x</p:attrName>
                                        </p:attrNameLst>
                                      </p:cBhvr>
                                      <p:tavLst>
                                        <p:tav tm="0">
                                          <p:val>
                                            <p:strVal val="#ppt_x"/>
                                          </p:val>
                                        </p:tav>
                                        <p:tav tm="100000">
                                          <p:val>
                                            <p:strVal val="#ppt_x"/>
                                          </p:val>
                                        </p:tav>
                                      </p:tavLst>
                                    </p:anim>
                                    <p:anim calcmode="lin" valueType="num">
                                      <p:cBhvr additive="base">
                                        <p:cTn id="64" dur="500" fill="hold"/>
                                        <p:tgtEl>
                                          <p:spTgt spid="16404"/>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blinds(horizontal)">
                                      <p:cBhvr>
                                        <p:cTn id="69" dur="500"/>
                                        <p:tgtEl>
                                          <p:spTgt spid="9"/>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16388"/>
                                        </p:tgtEl>
                                        <p:attrNameLst>
                                          <p:attrName>style.visibility</p:attrName>
                                        </p:attrNameLst>
                                      </p:cBhvr>
                                      <p:to>
                                        <p:strVal val="visible"/>
                                      </p:to>
                                    </p:set>
                                    <p:animEffect transition="in" filter="blinds(horizontal)">
                                      <p:cBhvr>
                                        <p:cTn id="72"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400" grpId="0"/>
      <p:bldP spid="16413" grpId="0"/>
      <p:bldP spid="16401" grpId="0"/>
      <p:bldP spid="22552" grpId="0"/>
      <p:bldP spid="16412" grpId="0"/>
      <p:bldP spid="16404" grpId="0"/>
      <p:bldP spid="9" grpId="0"/>
      <p:bldP spid="16388" grpId="0"/>
      <p:bldP spid="7" grpId="0"/>
      <p:bldP spid="6" grpId="0"/>
      <p:bldP spid="7" grpId="1"/>
      <p:bldP spid="16402" grpId="0"/>
      <p:bldP spid="16403" grpId="0"/>
      <p:bldP spid="16409" grpId="0"/>
      <p:bldP spid="164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pPr algn="l"/>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归去如何</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肆</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2" name="文本框 1"/>
          <p:cNvSpPr txBox="1"/>
          <p:nvPr/>
        </p:nvSpPr>
        <p:spPr>
          <a:xfrm>
            <a:off x="2211705" y="1423670"/>
            <a:ext cx="7768590" cy="829945"/>
          </a:xfrm>
          <a:prstGeom prst="rect">
            <a:avLst/>
          </a:prstGeom>
          <a:noFill/>
          <a:ln w="9525">
            <a:noFill/>
          </a:ln>
        </p:spPr>
        <p:txBody>
          <a:bodyPr wrap="square">
            <a:spAutoFit/>
          </a:bodyPr>
          <a:lstStyle/>
          <a:p>
            <a:pPr indent="812800" algn="ctr" fontAlgn="auto">
              <a:lnSpc>
                <a:spcPct val="150000"/>
              </a:lnSpc>
              <a:buClrTx/>
              <a:buSzTx/>
              <a:buFontTx/>
            </a:pPr>
            <a:r>
              <a:rPr lang="zh-CN" sz="3200" b="0">
                <a:solidFill>
                  <a:srgbClr val="7F7F7F"/>
                </a:solidFill>
                <a:latin typeface="华光魏体_CNKI" panose="02000500000000000000" charset="-122"/>
                <a:ea typeface="华光魏体_CNKI" panose="02000500000000000000" charset="-122"/>
                <a:cs typeface="华光魏体_CNKI" panose="02000500000000000000" charset="-122"/>
              </a:rPr>
              <a:t>开荒南野际，守拙归园田。</a:t>
            </a:r>
            <a:endParaRPr lang="zh-CN" sz="32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2" name="文本框 11"/>
          <p:cNvSpPr txBox="1"/>
          <p:nvPr/>
        </p:nvSpPr>
        <p:spPr>
          <a:xfrm>
            <a:off x="2979420" y="3022600"/>
            <a:ext cx="6233160" cy="829945"/>
          </a:xfrm>
          <a:prstGeom prst="rect">
            <a:avLst/>
          </a:prstGeom>
          <a:noFill/>
        </p:spPr>
        <p:txBody>
          <a:bodyPr wrap="square" rtlCol="0" anchor="t">
            <a:spAutoFit/>
          </a:bodyPr>
          <a:lstStyle/>
          <a:p>
            <a:pPr indent="812800" algn="ctr" fontAlgn="auto">
              <a:lnSpc>
                <a:spcPct val="150000"/>
              </a:lnSpc>
              <a:buClrTx/>
              <a:buSzTx/>
              <a:buFontTx/>
            </a:pPr>
            <a:r>
              <a:rPr lang="zh-CN" sz="3200">
                <a:solidFill>
                  <a:srgbClr val="7F7F7F"/>
                </a:solidFill>
                <a:latin typeface="华光魏体_CNKI" panose="02000500000000000000" charset="-122"/>
                <a:ea typeface="华光魏体_CNKI" panose="02000500000000000000" charset="-122"/>
                <a:cs typeface="华光魏体_CNKI" panose="02000500000000000000" charset="-122"/>
                <a:sym typeface="+mn-ea"/>
              </a:rPr>
              <a:t>户庭无尘杂，虚室有余闲。</a:t>
            </a:r>
            <a:endParaRPr lang="zh-CN" sz="3200">
              <a:solidFill>
                <a:srgbClr val="7F7F7F"/>
              </a:solidFill>
              <a:latin typeface="华光魏体_CNKI" panose="02000500000000000000" charset="-122"/>
              <a:ea typeface="华光魏体_CNKI" panose="02000500000000000000" charset="-122"/>
              <a:cs typeface="华光魏体_CNKI" panose="02000500000000000000" charset="-122"/>
              <a:sym typeface="+mn-ea"/>
            </a:endParaRPr>
          </a:p>
        </p:txBody>
      </p:sp>
      <p:sp>
        <p:nvSpPr>
          <p:cNvPr id="13" name="文本框 12"/>
          <p:cNvSpPr txBox="1"/>
          <p:nvPr/>
        </p:nvSpPr>
        <p:spPr>
          <a:xfrm>
            <a:off x="621665" y="2313305"/>
            <a:ext cx="10948670" cy="521970"/>
          </a:xfrm>
          <a:prstGeom prst="rect">
            <a:avLst/>
          </a:prstGeom>
          <a:noFill/>
          <a:ln w="9525">
            <a:noFill/>
          </a:ln>
        </p:spPr>
        <p:txBody>
          <a:bodyPr wrap="square">
            <a:spAutoFit/>
          </a:bodyPr>
          <a:lstStyle/>
          <a:p>
            <a:pPr indent="0" algn="ctr"/>
            <a:r>
              <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“守拙”，即强调自己不会顺应世俗的潮流，要坚守自己的纯真本性。</a:t>
            </a:r>
            <a:endPar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4" name="文本框 13"/>
          <p:cNvSpPr txBox="1"/>
          <p:nvPr/>
        </p:nvSpPr>
        <p:spPr>
          <a:xfrm>
            <a:off x="735965" y="3948430"/>
            <a:ext cx="10834370" cy="1630045"/>
          </a:xfrm>
          <a:prstGeom prst="rect">
            <a:avLst/>
          </a:prstGeom>
          <a:noFill/>
          <a:ln w="9525">
            <a:noFill/>
          </a:ln>
        </p:spPr>
        <p:txBody>
          <a:bodyPr wrap="square">
            <a:spAutoFit/>
          </a:bodyPr>
          <a:lstStyle/>
          <a:p>
            <a:pPr indent="711200" algn="just" fontAlgn="auto">
              <a:lnSpc>
                <a:spcPts val="4000"/>
              </a:lnSpc>
            </a:pPr>
            <a:r>
              <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尘杂是指尘俗杂事，虚室就是静室。如今俗务全都摆脱了，在虚静的居所里生活得很悠闲。最令作者愉快的，倒不在这悠闲，而在于从此可以按照自己的意愿生活。</a:t>
            </a:r>
            <a:endPar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43280" y="2350770"/>
            <a:ext cx="10570210" cy="2030095"/>
          </a:xfrm>
          <a:prstGeom prst="rect">
            <a:avLst/>
          </a:prstGeom>
          <a:noFill/>
        </p:spPr>
        <p:txBody>
          <a:bodyPr vert="horz" wrap="square" rtlCol="0">
            <a:spAutoFit/>
          </a:bodyPr>
          <a:lstStyle/>
          <a:p>
            <a:pPr indent="711200" algn="just" fontAlgn="auto">
              <a:lnSpc>
                <a:spcPct val="150000"/>
              </a:lnSpc>
            </a:pPr>
            <a:r>
              <a:rPr lang="zh-CN" altLang="en-US" sz="2800">
                <a:solidFill>
                  <a:schemeClr val="bg2">
                    <a:lumMod val="50000"/>
                  </a:schemeClr>
                </a:solidFill>
                <a:latin typeface="华光魏体_CNKI" panose="02000500000000000000" charset="-122"/>
                <a:ea typeface="华光魏体_CNKI" panose="02000500000000000000" charset="-122"/>
              </a:rPr>
              <a:t>这首诗主要描写了诗人摆脱污浊官场来到清新的农村后的自由生活和愉快心情，表达了诗人渴望自由、渴求摆脱官场束缚、向往回归自然的急迫心境以及对宁静淡泊的田园生活的热爱。</a:t>
            </a:r>
            <a:endParaRPr lang="zh-CN" altLang="en-US" sz="2800">
              <a:solidFill>
                <a:schemeClr val="bg2">
                  <a:lumMod val="50000"/>
                </a:schemeClr>
              </a:solidFill>
              <a:latin typeface="华光魏体_CNKI" panose="02000500000000000000" charset="-122"/>
              <a:ea typeface="华光魏体_CNKI" panose="02000500000000000000" charset="-122"/>
            </a:endParaRPr>
          </a:p>
        </p:txBody>
      </p:sp>
      <p:grpSp>
        <p:nvGrpSpPr>
          <p:cNvPr id="2" name="组合 1"/>
          <p:cNvGrpSpPr/>
          <p:nvPr/>
        </p:nvGrpSpPr>
        <p:grpSpPr>
          <a:xfrm>
            <a:off x="485619" y="1490232"/>
            <a:ext cx="11172982" cy="609601"/>
            <a:chOff x="-190500" y="1490232"/>
            <a:chExt cx="12382500" cy="609601"/>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44868" b="46243"/>
            <a:stretch>
              <a:fillRect/>
            </a:stretch>
          </p:blipFill>
          <p:spPr>
            <a:xfrm>
              <a:off x="5334000" y="1490232"/>
              <a:ext cx="6858000" cy="609601"/>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19444" t="45112" b="46243"/>
            <a:stretch>
              <a:fillRect/>
            </a:stretch>
          </p:blipFill>
          <p:spPr>
            <a:xfrm>
              <a:off x="-190500" y="1504950"/>
              <a:ext cx="5524500" cy="592894"/>
            </a:xfrm>
            <a:prstGeom prst="rect">
              <a:avLst/>
            </a:prstGeom>
          </p:spPr>
        </p:pic>
      </p:grpSp>
      <p:sp>
        <p:nvSpPr>
          <p:cNvPr id="19" name="矩形 18"/>
          <p:cNvSpPr/>
          <p:nvPr/>
        </p:nvSpPr>
        <p:spPr>
          <a:xfrm rot="16200000">
            <a:off x="5672455" y="-2924175"/>
            <a:ext cx="847090" cy="7981950"/>
          </a:xfrm>
          <a:prstGeom prst="rect">
            <a:avLst/>
          </a:prstGeom>
        </p:spPr>
        <p:txBody>
          <a:bodyPr vert="eaVert" wrap="square">
            <a:spAutoFit/>
          </a:bodyPr>
          <a:lstStyle/>
          <a:p>
            <a:pPr algn="ctr">
              <a:lnSpc>
                <a:spcPct val="120000"/>
              </a:lnSpc>
            </a:pPr>
            <a:r>
              <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anose="020b0503020204020204" pitchFamily="34" charset="-122"/>
              </a:rPr>
              <a:t>这首诗表达了诗人怎样的思想情感？</a:t>
            </a:r>
            <a:endPar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41655" y="2583815"/>
            <a:ext cx="11130280" cy="3553460"/>
          </a:xfrm>
          <a:prstGeom prst="rect">
            <a:avLst/>
          </a:prstGeom>
          <a:noFill/>
        </p:spPr>
        <p:txBody>
          <a:bodyPr vert="horz" wrap="square" rtlCol="0">
            <a:spAutoFit/>
          </a:bodyPr>
          <a:lstStyle/>
          <a:p>
            <a:pPr marL="457200" indent="-457200" algn="just" fontAlgn="auto">
              <a:lnSpc>
                <a:spcPts val="4500"/>
              </a:lnSpc>
              <a:buFont typeface="Wingdings" panose="05000000000000000000" charset="0"/>
              <a:buChar char="Ø"/>
            </a:pPr>
            <a:r>
              <a:rPr lang="zh-CN" altLang="en-US" sz="2800">
                <a:solidFill>
                  <a:schemeClr val="bg2">
                    <a:lumMod val="50000"/>
                  </a:schemeClr>
                </a:solidFill>
                <a:latin typeface="华光魏体_CNKI" panose="02000500000000000000" charset="-122"/>
                <a:ea typeface="华光魏体_CNKI" panose="02000500000000000000" charset="-122"/>
              </a:rPr>
              <a:t>从当时的社会来看，陶渊明坚持高尚的志趣是一种对黑暗官场的反叛，具有积极意义。陶渊明辞官归隐是在对污浊的现实社会绝望之后选择的一条追求独立人格、渴望自由的道路。</a:t>
            </a:r>
            <a:endParaRPr lang="zh-CN" altLang="en-US" sz="2800">
              <a:solidFill>
                <a:schemeClr val="bg2">
                  <a:lumMod val="50000"/>
                </a:schemeClr>
              </a:solidFill>
              <a:latin typeface="华光魏体_CNKI" panose="02000500000000000000" charset="-122"/>
              <a:ea typeface="华光魏体_CNKI" panose="02000500000000000000" charset="-122"/>
            </a:endParaRPr>
          </a:p>
          <a:p>
            <a:pPr marL="457200" indent="-457200" algn="just" fontAlgn="auto">
              <a:lnSpc>
                <a:spcPts val="4500"/>
              </a:lnSpc>
              <a:buFont typeface="Wingdings" panose="05000000000000000000" charset="0"/>
              <a:buChar char="Ø"/>
            </a:pPr>
            <a:r>
              <a:rPr lang="zh-CN" altLang="en-US" sz="2800">
                <a:solidFill>
                  <a:schemeClr val="bg2">
                    <a:lumMod val="50000"/>
                  </a:schemeClr>
                </a:solidFill>
                <a:latin typeface="华光魏体_CNKI" panose="02000500000000000000" charset="-122"/>
                <a:ea typeface="华光魏体_CNKI" panose="02000500000000000000" charset="-122"/>
              </a:rPr>
              <a:t>陶渊明放弃了大济苍生的理想则有其消极的一面。要改造社会，要清除污浊，不能单靠“归隐”与“善”，应该兼济天下、积极地参加社会活动。</a:t>
            </a:r>
            <a:endParaRPr lang="zh-CN" altLang="en-US" sz="2800">
              <a:solidFill>
                <a:schemeClr val="bg2">
                  <a:lumMod val="50000"/>
                </a:schemeClr>
              </a:solidFill>
              <a:latin typeface="华光魏体_CNKI" panose="02000500000000000000" charset="-122"/>
              <a:ea typeface="华光魏体_CNKI" panose="02000500000000000000" charset="-122"/>
            </a:endParaRPr>
          </a:p>
        </p:txBody>
      </p:sp>
      <p:grpSp>
        <p:nvGrpSpPr>
          <p:cNvPr id="2" name="组合 1"/>
          <p:cNvGrpSpPr/>
          <p:nvPr/>
        </p:nvGrpSpPr>
        <p:grpSpPr>
          <a:xfrm>
            <a:off x="541499" y="1909332"/>
            <a:ext cx="11168536" cy="612057"/>
            <a:chOff x="-232724" y="1487692"/>
            <a:chExt cx="12377573" cy="612057"/>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44868" b="46243"/>
            <a:stretch>
              <a:fillRect/>
            </a:stretch>
          </p:blipFill>
          <p:spPr>
            <a:xfrm>
              <a:off x="5286849" y="1487692"/>
              <a:ext cx="6858000" cy="609601"/>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19444" t="45112" b="46243"/>
            <a:stretch>
              <a:fillRect/>
            </a:stretch>
          </p:blipFill>
          <p:spPr>
            <a:xfrm>
              <a:off x="-232724" y="1506855"/>
              <a:ext cx="5524500" cy="592894"/>
            </a:xfrm>
            <a:prstGeom prst="rect">
              <a:avLst/>
            </a:prstGeom>
          </p:spPr>
        </p:pic>
      </p:grpSp>
      <p:sp>
        <p:nvSpPr>
          <p:cNvPr id="19" name="矩形 18"/>
          <p:cNvSpPr/>
          <p:nvPr/>
        </p:nvSpPr>
        <p:spPr>
          <a:xfrm>
            <a:off x="541655" y="654050"/>
            <a:ext cx="11173460" cy="1198880"/>
          </a:xfrm>
          <a:prstGeom prst="rect">
            <a:avLst/>
          </a:prstGeom>
        </p:spPr>
        <p:txBody>
          <a:bodyPr vert="horz" wrap="square">
            <a:spAutoFit/>
          </a:bodyPr>
          <a:lstStyle/>
          <a:p>
            <a:pPr algn="ctr" fontAlgn="auto">
              <a:lnSpc>
                <a:spcPct val="100000"/>
              </a:lnSpc>
            </a:pPr>
            <a:r>
              <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anose="020b0503020204020204" pitchFamily="34" charset="-122"/>
              </a:rPr>
              <a:t>你如何看待陶渊明的隐居生活?</a:t>
            </a:r>
            <a:endPar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anose="020b0503020204020204" pitchFamily="34" charset="-122"/>
            </a:endParaRPr>
          </a:p>
          <a:p>
            <a:pPr algn="ctr" fontAlgn="auto">
              <a:lnSpc>
                <a:spcPct val="100000"/>
              </a:lnSpc>
            </a:pPr>
            <a:r>
              <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anose="020b0503020204020204" pitchFamily="34" charset="-122"/>
              </a:rPr>
              <a:t>你是陶渊明的话会和他做一样的选择吗?</a:t>
            </a:r>
            <a:endParaRPr lang="zh-CN" altLang="en-US" sz="3600" b="1" spc="300" smtClean="0">
              <a:solidFill>
                <a:schemeClr val="bg1">
                  <a:lumMod val="50000"/>
                </a:schemeClr>
              </a:solidFill>
              <a:latin typeface="方正字迹-曾正国楷体" panose="02010600010101010101" charset="-122"/>
              <a:ea typeface="方正字迹-曾正国楷体" panose="02010600010101010101" charset="-122"/>
              <a:sym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Desktop\timg.jpgtimg"/>
          <p:cNvPicPr>
            <a:picLocks noChangeAspect="1"/>
          </p:cNvPicPr>
          <p:nvPr/>
        </p:nvPicPr>
        <p:blipFill>
          <a:blip r:embed="rId3"/>
          <a:stretch>
            <a:fillRect/>
          </a:stretch>
        </p:blipFill>
        <p:spPr>
          <a:xfrm>
            <a:off x="784820" y="691583"/>
            <a:ext cx="4371340" cy="5474834"/>
          </a:xfrm>
          <a:prstGeom prst="rect">
            <a:avLst/>
          </a:prstGeom>
        </p:spPr>
      </p:pic>
      <p:cxnSp>
        <p:nvCxnSpPr>
          <p:cNvPr id="11" name="直接连接符 10"/>
          <p:cNvCxnSpPr/>
          <p:nvPr/>
        </p:nvCxnSpPr>
        <p:spPr>
          <a:xfrm>
            <a:off x="5405120" y="1390650"/>
            <a:ext cx="2414270" cy="1397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405120" y="697865"/>
            <a:ext cx="2790190" cy="706755"/>
          </a:xfrm>
          <a:prstGeom prst="rect">
            <a:avLst/>
          </a:prstGeom>
        </p:spPr>
        <p:txBody>
          <a:bodyPr vert="horz" wrap="square">
            <a:spAutoFit/>
          </a:bodyPr>
          <a:lstStyle/>
          <a:p>
            <a:r>
              <a:rPr lang="zh-CN" altLang="en-US" sz="4000" b="1" spc="300">
                <a:solidFill>
                  <a:schemeClr val="bg2">
                    <a:lumMod val="50000"/>
                  </a:schemeClr>
                </a:solidFill>
                <a:latin typeface="方正字迹-曾正国楷体" panose="02010600010101010101" charset="-122"/>
                <a:ea typeface="方正字迹-曾正国楷体" panose="02010600010101010101" charset="-122"/>
                <a:sym typeface="微软雅黑" panose="020b0503020204020204" pitchFamily="34" charset="-122"/>
              </a:rPr>
              <a:t>课后作业</a:t>
            </a:r>
            <a:endParaRPr lang="zh-CN" altLang="en-US" sz="4000" b="1" spc="300">
              <a:solidFill>
                <a:schemeClr val="bg2">
                  <a:lumMod val="50000"/>
                </a:schemeClr>
              </a:solidFill>
              <a:latin typeface="方正字迹-曾正国楷体" panose="02010600010101010101" charset="-122"/>
              <a:ea typeface="方正字迹-曾正国楷体" panose="02010600010101010101" charset="-122"/>
              <a:sym typeface="微软雅黑" pitchFamily="34" charset="-122"/>
            </a:endParaRPr>
          </a:p>
        </p:txBody>
      </p:sp>
      <p:sp>
        <p:nvSpPr>
          <p:cNvPr id="100" name="文本框 99"/>
          <p:cNvSpPr txBox="1"/>
          <p:nvPr/>
        </p:nvSpPr>
        <p:spPr>
          <a:xfrm>
            <a:off x="5405120" y="2216150"/>
            <a:ext cx="6155690" cy="2306955"/>
          </a:xfrm>
          <a:prstGeom prst="rect">
            <a:avLst/>
          </a:prstGeom>
          <a:noFill/>
          <a:ln w="9525">
            <a:noFill/>
          </a:ln>
        </p:spPr>
        <p:txBody>
          <a:bodyPr wrap="square">
            <a:spAutoFit/>
          </a:bodyPr>
          <a:lstStyle/>
          <a:p>
            <a:pPr indent="812800" algn="just" fontAlgn="auto">
              <a:lnSpc>
                <a:spcPct val="150000"/>
              </a:lnSpc>
            </a:pPr>
            <a:r>
              <a:rPr lang="zh-CN" sz="3200" b="0">
                <a:solidFill>
                  <a:schemeClr val="bg2">
                    <a:lumMod val="50000"/>
                  </a:schemeClr>
                </a:solidFill>
                <a:latin typeface="华光魏体_CNKI" panose="02000500000000000000" charset="-122"/>
                <a:ea typeface="华光魏体_CNKI" panose="02000500000000000000" charset="-122"/>
              </a:rPr>
              <a:t>请以曹操的身份给陶渊明写</a:t>
            </a:r>
            <a:r>
              <a:rPr lang="zh-CN" sz="3200">
                <a:solidFill>
                  <a:schemeClr val="bg2">
                    <a:lumMod val="50000"/>
                  </a:schemeClr>
                </a:solidFill>
                <a:latin typeface="华光魏体_CNKI" panose="02000500000000000000" charset="-122"/>
                <a:ea typeface="华光魏体_CNKI" panose="02000500000000000000" charset="-122"/>
                <a:sym typeface="+mn-ea"/>
              </a:rPr>
              <a:t>一封</a:t>
            </a:r>
            <a:r>
              <a:rPr lang="en-US" altLang="zh-CN" sz="3200" b="0">
                <a:solidFill>
                  <a:schemeClr val="bg2">
                    <a:lumMod val="50000"/>
                  </a:schemeClr>
                </a:solidFill>
                <a:latin typeface="华光魏体_CNKI" panose="02000500000000000000" charset="-122"/>
                <a:ea typeface="华光魏体_CNKI" panose="02000500000000000000" charset="-122"/>
              </a:rPr>
              <a:t>500</a:t>
            </a:r>
            <a:r>
              <a:rPr lang="zh-CN" altLang="en-US" sz="3200" b="0">
                <a:solidFill>
                  <a:schemeClr val="bg2">
                    <a:lumMod val="50000"/>
                  </a:schemeClr>
                </a:solidFill>
                <a:latin typeface="华光魏体_CNKI" panose="02000500000000000000" charset="-122"/>
                <a:ea typeface="华光魏体_CNKI" panose="02000500000000000000" charset="-122"/>
              </a:rPr>
              <a:t>字左右的</a:t>
            </a:r>
            <a:r>
              <a:rPr lang="zh-CN" sz="3200" b="0">
                <a:solidFill>
                  <a:schemeClr val="bg2">
                    <a:lumMod val="50000"/>
                  </a:schemeClr>
                </a:solidFill>
                <a:latin typeface="华光魏体_CNKI" panose="02000500000000000000" charset="-122"/>
                <a:ea typeface="华光魏体_CNKI" panose="02000500000000000000" charset="-122"/>
              </a:rPr>
              <a:t>信，劝说或者安慰陶渊明。</a:t>
            </a:r>
            <a:endParaRPr lang="zh-CN" altLang="en-US" sz="3200" b="0">
              <a:solidFill>
                <a:schemeClr val="bg2">
                  <a:lumMod val="50000"/>
                </a:schemeClr>
              </a:solidFill>
              <a:latin typeface="华光魏体_CNKI" panose="02000500000000000000" charset="-122"/>
              <a:ea typeface="华光魏体_CNKI" panose="02000500000000000000" charset="-122"/>
            </a:endParaRPr>
          </a:p>
        </p:txBody>
      </p:sp>
      <p:pic>
        <p:nvPicPr>
          <p:cNvPr id="101" name="New picture" hidden="1"/>
          <p:cNvPicPr/>
          <p:nvPr/>
        </p:nvPicPr>
        <p:blipFill>
          <a:blip r:embed="rId4"/>
          <a:stretch>
            <a:fillRect/>
          </a:stretch>
        </p:blipFill>
        <p:spPr>
          <a:xfrm>
            <a:off x="11303000" y="12039600"/>
            <a:ext cx="266700" cy="2540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52" name="图片 3"/>
          <p:cNvPicPr>
            <a:picLocks noChangeAspect="1"/>
          </p:cNvPicPr>
          <p:nvPr>
            <p:custDataLst>
              <p:tags r:id="rId4"/>
            </p:custDataLst>
          </p:nvPr>
        </p:nvPicPr>
        <p:blipFill>
          <a:blip r:embed="rId3"/>
          <a:stretch>
            <a:fillRect/>
          </a:stretch>
        </p:blipFill>
        <p:spPr>
          <a:xfrm>
            <a:off x="1952625" y="619125"/>
            <a:ext cx="3810000" cy="4114800"/>
          </a:xfrm>
          <a:prstGeom prst="rect">
            <a:avLst/>
          </a:prstGeom>
          <a:noFill/>
          <a:ln w="9525">
            <a:noFill/>
          </a:ln>
        </p:spPr>
      </p:pic>
      <p:sp>
        <p:nvSpPr>
          <p:cNvPr id="4" name="矩形 3"/>
          <p:cNvSpPr/>
          <p:nvPr/>
        </p:nvSpPr>
        <p:spPr>
          <a:xfrm>
            <a:off x="6102985" y="619760"/>
            <a:ext cx="5310505" cy="4114165"/>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09030" y="889000"/>
            <a:ext cx="5097780" cy="36360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685800" algn="just" fontAlgn="auto">
              <a:lnSpc>
                <a:spcPct val="120000"/>
              </a:lnSpc>
              <a:buNone/>
            </a:pPr>
            <a:r>
              <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mn-ea"/>
              </a:rPr>
              <a:t>二十九岁时开始出仕，任江州祭酒，不久归隐。后陆续做过镇军参军、建威参军等小官，过着时隐时仕的生活。四十一岁再出为彭泽县令，八十多天便弃职而去，从此归隐田园。</a:t>
            </a:r>
            <a:endPar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mn-ea"/>
            </a:endParaRPr>
          </a:p>
          <a:p>
            <a:pPr indent="685800" algn="just" fontAlgn="auto">
              <a:lnSpc>
                <a:spcPct val="120000"/>
              </a:lnSpc>
              <a:buNone/>
            </a:pPr>
            <a:r>
              <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mn-ea"/>
              </a:rPr>
              <a:t>因曾任彭泽县令，后人又称为“陶彭泽”。</a:t>
            </a:r>
            <a:endPar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mn-ea"/>
            </a:endParaRPr>
          </a:p>
        </p:txBody>
      </p:sp>
      <p:sp>
        <p:nvSpPr>
          <p:cNvPr id="8" name="矩形 7"/>
          <p:cNvSpPr/>
          <p:nvPr/>
        </p:nvSpPr>
        <p:spPr>
          <a:xfrm>
            <a:off x="841375" y="749935"/>
            <a:ext cx="921385" cy="4048125"/>
          </a:xfrm>
          <a:prstGeom prst="rect">
            <a:avLst/>
          </a:prstGeom>
        </p:spPr>
        <p:txBody>
          <a:bodyPr vert="eaVert" wrap="square">
            <a:spAutoFit/>
          </a:bodyPr>
          <a:lstStyle/>
          <a:p>
            <a:pPr algn="ctr"/>
            <a:r>
              <a:rPr lang="zh-CN" altLang="en-US" sz="4800" b="1" spc="300">
                <a:solidFill>
                  <a:srgbClr val="A6A6A6"/>
                </a:solidFill>
                <a:latin typeface="方正字迹-曾正国楷体" panose="02010600010101010101" charset="-122"/>
                <a:ea typeface="方正字迹-曾正国楷体" panose="02010600010101010101" charset="-122"/>
                <a:cs typeface="方正字迹-曾正国楷体" panose="02010600010101010101" charset="-122"/>
                <a:sym typeface="微软雅黑" panose="020b0503020204020204" pitchFamily="34" charset="-122"/>
              </a:rPr>
              <a:t>陶 渊 明</a:t>
            </a:r>
            <a:endParaRPr lang="zh-CN" altLang="en-US" sz="4800" b="1" spc="300">
              <a:solidFill>
                <a:srgbClr val="A6A6A6"/>
              </a:solidFill>
              <a:latin typeface="方正字迹-曾正国楷体" panose="02010600010101010101" charset="-122"/>
              <a:ea typeface="方正字迹-曾正国楷体" panose="02010600010101010101" charset="-122"/>
              <a:cs typeface="方正字迹-曾正国楷体" panose="02010600010101010101" charset="-122"/>
              <a:sym typeface="微软雅黑" pitchFamily="34" charset="-122"/>
            </a:endParaRPr>
          </a:p>
        </p:txBody>
      </p:sp>
      <p:sp>
        <p:nvSpPr>
          <p:cNvPr id="9" name="矩形 8"/>
          <p:cNvSpPr/>
          <p:nvPr/>
        </p:nvSpPr>
        <p:spPr>
          <a:xfrm>
            <a:off x="841669" y="972110"/>
            <a:ext cx="875471" cy="3469342"/>
          </a:xfrm>
          <a:prstGeom prst="rect">
            <a:avLst/>
          </a:prstGeom>
          <a:noFill/>
          <a:ln w="2857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7"/>
          <p:cNvCxnSpPr>
            <a:cxnSpLocks noChangeShapeType="1"/>
          </p:cNvCxnSpPr>
          <p:nvPr/>
        </p:nvCxnSpPr>
        <p:spPr bwMode="auto">
          <a:xfrm>
            <a:off x="717639" y="4881438"/>
            <a:ext cx="504484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12" name="矩形 11"/>
          <p:cNvSpPr/>
          <p:nvPr/>
        </p:nvSpPr>
        <p:spPr>
          <a:xfrm>
            <a:off x="647065" y="5082540"/>
            <a:ext cx="10897870" cy="9118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685800" algn="just" fontAlgn="auto">
              <a:lnSpc>
                <a:spcPts val="3200"/>
              </a:lnSpc>
              <a:defRPr/>
            </a:pPr>
            <a:r>
              <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微软雅黑" panose="020b0503020204020204" pitchFamily="34" charset="-122"/>
              </a:rPr>
              <a:t>陶渊明，又名陶潜，字元亮，东晋田园诗人，隐逸诗人，浔阳柴桑人。后人称之为“靖节先生”(私谥)。又自称作“五柳先生”。</a:t>
            </a:r>
            <a:endParaRPr lang="zh-CN" altLang="en-US" sz="2400" spc="300">
              <a:solidFill>
                <a:schemeClr val="tx1">
                  <a:lumMod val="50000"/>
                  <a:lumOff val="50000"/>
                </a:schemeClr>
              </a:solidFill>
              <a:latin typeface="华光魏体_CNKI" panose="02000500000000000000" charset="-122"/>
              <a:ea typeface="华光魏体_CNKI" panose="02000500000000000000" charset="-122"/>
              <a:cs typeface="华光魏体_CNKI" panose="02000500000000000000" charset="-122"/>
              <a:sym typeface="微软雅黑"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583446" y="2540001"/>
            <a:ext cx="3759954" cy="1923852"/>
            <a:chOff x="583446" y="2540001"/>
            <a:chExt cx="3759954" cy="1923852"/>
          </a:xfrm>
        </p:grpSpPr>
        <p:sp>
          <p:nvSpPr>
            <p:cNvPr id="5" name="矩形 4"/>
            <p:cNvSpPr/>
            <p:nvPr/>
          </p:nvSpPr>
          <p:spPr>
            <a:xfrm>
              <a:off x="583446" y="2540001"/>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446" y="4407974"/>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036445" y="1332230"/>
            <a:ext cx="9283700" cy="4194810"/>
          </a:xfrm>
          <a:prstGeom prst="rect">
            <a:avLst/>
          </a:prstGeom>
        </p:spPr>
        <p:txBody>
          <a:bodyPr wrap="square">
            <a:spAutoFit/>
          </a:bodyPr>
          <a:lstStyle/>
          <a:p>
            <a:pPr indent="762000" algn="just" fontAlgn="auto">
              <a:lnSpc>
                <a:spcPts val="4000"/>
              </a:lnSpc>
              <a:defRPr/>
            </a:pPr>
            <a:r>
              <a:rPr lang="zh-CN" altLang="en-US" sz="2700" spc="300">
                <a:solidFill>
                  <a:srgbClr val="7F7F7F"/>
                </a:solidFill>
                <a:latin typeface="华光魏体_CNKI" panose="02000500000000000000" charset="-122"/>
                <a:ea typeface="华光魏体_CNKI" panose="02000500000000000000" charset="-122"/>
                <a:cs typeface="华光魏体_CNKI" panose="02000500000000000000" charset="-122"/>
                <a:sym typeface="微软雅黑" panose="020b0503020204020204" pitchFamily="34" charset="-122"/>
              </a:rPr>
              <a:t>义熙元年（405）8月的一天，担任彭泽县令的陶渊明听说郡里派了督邮（代表太守督察各地的官员）来县巡视。县吏劝他穿戴整齐的官服去迎见督邮。陶渊明生平最恨那些狐假虎威，以督邮为名敲诈勒索的官员，气愤地说：“我决不能为五斗米（指俸禄）折腰，去迎奉伺候这种乡里小人。”当天，他就推说在武昌的妹妹病故，要去奔丧；就这样，只当了八十多天的彭泽县令就辞官归田了。后终老田园，不再出仕。</a:t>
            </a:r>
            <a:endParaRPr lang="zh-CN" altLang="en-US" sz="2700" spc="300">
              <a:solidFill>
                <a:srgbClr val="7F7F7F"/>
              </a:solidFill>
              <a:latin typeface="华光魏体_CNKI" panose="02000500000000000000" charset="-122"/>
              <a:ea typeface="华光魏体_CNKI" panose="02000500000000000000" charset="-122"/>
              <a:cs typeface="华光魏体_CNKI" panose="02000500000000000000" charset="-122"/>
              <a:sym typeface="微软雅黑" pitchFamily="34" charset="-122"/>
            </a:endParaRPr>
          </a:p>
        </p:txBody>
      </p:sp>
      <p:sp>
        <p:nvSpPr>
          <p:cNvPr id="15" name="矩形 14"/>
          <p:cNvSpPr/>
          <p:nvPr/>
        </p:nvSpPr>
        <p:spPr>
          <a:xfrm>
            <a:off x="792480" y="916305"/>
            <a:ext cx="921385" cy="5026025"/>
          </a:xfrm>
          <a:prstGeom prst="rect">
            <a:avLst/>
          </a:prstGeom>
        </p:spPr>
        <p:txBody>
          <a:bodyPr vert="eaVert" wrap="square">
            <a:spAutoFit/>
          </a:bodyPr>
          <a:lstStyle/>
          <a:p>
            <a:pPr algn="dist"/>
            <a:r>
              <a:rPr lang="zh-CN" altLang="en-US" sz="4800" b="1" spc="300">
                <a:solidFill>
                  <a:srgbClr val="7F7F7F"/>
                </a:solidFill>
                <a:latin typeface="方正姚体" panose="02010601030101010101" pitchFamily="2" charset="-122"/>
                <a:ea typeface="方正姚体" panose="02010601030101010101" pitchFamily="2" charset="-122"/>
                <a:sym typeface="微软雅黑" panose="020b0503020204020204" pitchFamily="34" charset="-122"/>
              </a:rPr>
              <a:t>不为五斗米折腰</a:t>
            </a:r>
            <a:endParaRPr lang="zh-CN" altLang="en-US" sz="4800" b="1" spc="300">
              <a:solidFill>
                <a:srgbClr val="7F7F7F"/>
              </a:solidFill>
              <a:latin typeface="方正姚体" panose="02010601030101010101" pitchFamily="2" charset="-122"/>
              <a:ea typeface="方正姚体" pitchFamily="2" charset="-122"/>
              <a:sym typeface="微软雅黑" pitchFamily="34" charset="-122"/>
            </a:endParaRPr>
          </a:p>
        </p:txBody>
      </p:sp>
      <p:sp>
        <p:nvSpPr>
          <p:cNvPr id="16" name="矩形 15"/>
          <p:cNvSpPr/>
          <p:nvPr/>
        </p:nvSpPr>
        <p:spPr>
          <a:xfrm>
            <a:off x="838200" y="768985"/>
            <a:ext cx="875665" cy="52438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1195705"/>
            <a:ext cx="11278235" cy="4467225"/>
          </a:xfrm>
          <a:prstGeom prst="rect">
            <a:avLst/>
          </a:prstGeom>
          <a:noFill/>
          <a:ln>
            <a:noFill/>
          </a:ln>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308735" y="1844675"/>
            <a:ext cx="9574530" cy="3169285"/>
          </a:xfrm>
          <a:prstGeom prst="rect">
            <a:avLst/>
          </a:prstGeom>
          <a:noFill/>
        </p:spPr>
        <p:txBody>
          <a:bodyPr wrap="square" rtlCol="0">
            <a:spAutoFit/>
          </a:bodyPr>
          <a:lstStyle/>
          <a:p>
            <a:pPr indent="711200" algn="just" fontAlgn="auto">
              <a:lnSpc>
                <a:spcPts val="4000"/>
              </a:lnSpc>
            </a:pPr>
            <a:r>
              <a:rPr lang="zh-CN" altLang="en-US" sz="2800">
                <a:solidFill>
                  <a:schemeClr val="tx1">
                    <a:lumMod val="50000"/>
                    <a:lumOff val="50000"/>
                  </a:schemeClr>
                </a:solidFill>
                <a:latin typeface="华光魏体_CNKI" panose="02000500000000000000" charset="-122"/>
                <a:ea typeface="华光魏体_CNKI" panose="02000500000000000000" charset="-122"/>
              </a:rPr>
              <a:t>陶渊明开创了田园诗题材，为古典诗歌开辟了一个新的境界。田园诗指歌咏田园生活的诗歌，多以农村景物和百姓、牧人、渔父等的劳动为题材。从此以后，田园诗不断得到发展，到唐代已形成了田园山水诗派《桃花源记》、《饮酒》、《归去来兮辞》和《归园田居》等诗文都是田园诗的代表作。他开创的诗歌传统，被后代许多诗人继承和发扬。</a:t>
            </a:r>
            <a:endParaRPr lang="zh-CN" altLang="en-US" sz="2800">
              <a:solidFill>
                <a:schemeClr val="tx1">
                  <a:lumMod val="50000"/>
                  <a:lumOff val="50000"/>
                </a:schemeClr>
              </a:solidFill>
              <a:latin typeface="华光魏体_CNKI" panose="02000500000000000000" charset="-122"/>
              <a:ea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35175" y="91821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少小时就没有随俗气韵，自己的天性是热爱自然。</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8" name="文本框 7"/>
          <p:cNvSpPr txBox="1"/>
          <p:nvPr/>
        </p:nvSpPr>
        <p:spPr>
          <a:xfrm>
            <a:off x="2035175" y="143256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偶失足落入了仕途罗网，转眼间离田园已十余年。</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1" name="文本框 10"/>
          <p:cNvSpPr txBox="1"/>
          <p:nvPr/>
        </p:nvSpPr>
        <p:spPr>
          <a:xfrm>
            <a:off x="2035175" y="194691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笼中鸟常依恋往日山林，池里鱼向往着从前深渊。</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2" name="文本框 11"/>
          <p:cNvSpPr txBox="1"/>
          <p:nvPr/>
        </p:nvSpPr>
        <p:spPr>
          <a:xfrm>
            <a:off x="2035175" y="246126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我愿在南野际开垦荒地，保持着拙朴性归耕田园。</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3" name="文本框 12"/>
          <p:cNvSpPr txBox="1"/>
          <p:nvPr/>
        </p:nvSpPr>
        <p:spPr>
          <a:xfrm>
            <a:off x="2035175" y="297561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绕房宅方圆有十余亩地，还有那茅屋草舍八九间。</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4" name="文本框 13"/>
          <p:cNvSpPr txBox="1"/>
          <p:nvPr/>
        </p:nvSpPr>
        <p:spPr>
          <a:xfrm>
            <a:off x="2035175" y="348996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榆柳树荫盖着房屋后檐，争春的桃与李列满院前。</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5" name="文本框 14"/>
          <p:cNvSpPr txBox="1"/>
          <p:nvPr/>
        </p:nvSpPr>
        <p:spPr>
          <a:xfrm>
            <a:off x="2035175" y="400431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远处的邻村舍依稀可见，村落里飘荡着袅袅炊烟。</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6" name="文本框 15"/>
          <p:cNvSpPr txBox="1"/>
          <p:nvPr/>
        </p:nvSpPr>
        <p:spPr>
          <a:xfrm>
            <a:off x="2035175" y="451866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深巷中传来了几声狗吠，桑树顶有雄鸡不停啼唤。</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7" name="文本框 16"/>
          <p:cNvSpPr txBox="1"/>
          <p:nvPr/>
        </p:nvSpPr>
        <p:spPr>
          <a:xfrm>
            <a:off x="2035175" y="503301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庭院内没有那尘杂干扰，静室里有的是安适悠闲。</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8" name="文本框 17"/>
          <p:cNvSpPr txBox="1"/>
          <p:nvPr/>
        </p:nvSpPr>
        <p:spPr>
          <a:xfrm>
            <a:off x="2034540" y="5554980"/>
            <a:ext cx="8122285" cy="521970"/>
          </a:xfrm>
          <a:prstGeom prst="rect">
            <a:avLst/>
          </a:prstGeom>
          <a:noFill/>
          <a:ln w="9525">
            <a:noFill/>
          </a:ln>
        </p:spPr>
        <p:txBody>
          <a:bodyPr wrap="square">
            <a:spAutoFit/>
          </a:bodyPr>
          <a:lstStyle/>
          <a:p>
            <a:pPr indent="0" algn="ctr" fontAlgn="auto"/>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久困于樊笼里毫无自由，我今日总算又归返林山。</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xfrm>
      </p:grpSpPr>
      <p:grpSp>
        <p:nvGrpSpPr>
          <p:cNvPr id="3" name="组合 2"/>
          <p:cNvGrpSpPr/>
          <p:nvPr/>
        </p:nvGrpSpPr>
        <p:grpSpPr>
          <a:xfrm>
            <a:off x="8540735" y="1655031"/>
            <a:ext cx="847090" cy="3654570"/>
            <a:chOff x="2108395" y="2597094"/>
            <a:chExt cx="847090" cy="3654570"/>
          </a:xfrm>
        </p:grpSpPr>
        <p:grpSp>
          <p:nvGrpSpPr>
            <p:cNvPr id="10" name="组合 9"/>
            <p:cNvGrpSpPr/>
            <p:nvPr/>
          </p:nvGrpSpPr>
          <p:grpSpPr>
            <a:xfrm>
              <a:off x="2164245" y="2597094"/>
              <a:ext cx="790996" cy="745983"/>
              <a:chOff x="2612431" y="2641660"/>
              <a:chExt cx="820428" cy="773743"/>
            </a:xfrm>
          </p:grpSpPr>
          <p:sp>
            <p:nvSpPr>
              <p:cNvPr id="12" name="矩形 11"/>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09275" y="2641660"/>
                <a:ext cx="723584" cy="734225"/>
              </a:xfrm>
              <a:prstGeom prst="rect">
                <a:avLst/>
              </a:prstGeom>
            </p:spPr>
            <p:txBody>
              <a:bodyPr wrap="none">
                <a:spAutoFit/>
              </a:bodyPr>
              <a:lstStyle/>
              <a:p>
                <a:r>
                  <a:rPr lang="zh-CN" altLang="en-US" sz="4000" smtClean="0">
                    <a:latin typeface="方正姚体" panose="02010601030101010101" pitchFamily="2" charset="-122"/>
                    <a:ea typeface="方正姚体" panose="02010601030101010101" pitchFamily="2" charset="-122"/>
                  </a:rPr>
                  <a:t>壹</a:t>
                </a:r>
                <a:endParaRPr lang="zh-CN" altLang="en-US" sz="4000">
                  <a:latin typeface="方正姚体" panose="02010601030101010101" pitchFamily="2" charset="-122"/>
                  <a:ea typeface="方正姚体" pitchFamily="2" charset="-122"/>
                </a:endParaRPr>
              </a:p>
            </p:txBody>
          </p:sp>
        </p:grpSp>
        <p:sp>
          <p:nvSpPr>
            <p:cNvPr id="15" name="矩形 14"/>
            <p:cNvSpPr/>
            <p:nvPr/>
          </p:nvSpPr>
          <p:spPr>
            <a:xfrm>
              <a:off x="2108395" y="3343287"/>
              <a:ext cx="847090"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rPr>
                <a:t>从何而归？</a:t>
              </a:r>
              <a:endParaRPr lang="zh-CN" altLang="en-US" sz="3600" b="1" spc="300">
                <a:latin typeface="方正字迹-曾正国楷体" panose="02010600010101010101" charset="-122"/>
                <a:ea typeface="方正字迹-曾正国楷体" panose="02010600010101010101" charset="-122"/>
                <a:sym typeface="微软雅黑" pitchFamily="34" charset="-122"/>
              </a:endParaRPr>
            </a:p>
          </p:txBody>
        </p:sp>
      </p:grpSp>
      <p:grpSp>
        <p:nvGrpSpPr>
          <p:cNvPr id="58" name="组合 57"/>
          <p:cNvGrpSpPr/>
          <p:nvPr/>
        </p:nvGrpSpPr>
        <p:grpSpPr>
          <a:xfrm>
            <a:off x="6625524" y="1655031"/>
            <a:ext cx="847090" cy="3808875"/>
            <a:chOff x="2124905" y="2597094"/>
            <a:chExt cx="847090" cy="3808875"/>
          </a:xfrm>
        </p:grpSpPr>
        <p:grpSp>
          <p:nvGrpSpPr>
            <p:cNvPr id="59" name="组合 58"/>
            <p:cNvGrpSpPr/>
            <p:nvPr/>
          </p:nvGrpSpPr>
          <p:grpSpPr>
            <a:xfrm>
              <a:off x="2164246" y="2597094"/>
              <a:ext cx="768134" cy="745983"/>
              <a:chOff x="2612431" y="2641660"/>
              <a:chExt cx="796715" cy="773743"/>
            </a:xfrm>
          </p:grpSpPr>
          <p:sp>
            <p:nvSpPr>
              <p:cNvPr id="63" name="矩形 62"/>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664113" y="2641660"/>
                <a:ext cx="723585" cy="734228"/>
              </a:xfrm>
              <a:prstGeom prst="rect">
                <a:avLst/>
              </a:prstGeom>
            </p:spPr>
            <p:txBody>
              <a:bodyPr wrap="none">
                <a:spAutoFit/>
              </a:bodyPr>
              <a:lstStyle/>
              <a:p>
                <a:r>
                  <a:rPr lang="zh-CN" altLang="en-US" sz="4000" smtClean="0">
                    <a:latin typeface="方正姚体" panose="02010601030101010101" pitchFamily="2" charset="-122"/>
                    <a:ea typeface="方正姚体" panose="02010601030101010101" pitchFamily="2" charset="-122"/>
                  </a:rPr>
                  <a:t>贰</a:t>
                </a:r>
                <a:endParaRPr lang="zh-CN" altLang="en-US" sz="4000">
                  <a:latin typeface="方正姚体" panose="02010601030101010101" pitchFamily="2" charset="-122"/>
                  <a:ea typeface="方正姚体" panose="02010601030101010101" pitchFamily="2" charset="-122"/>
                </a:endParaRPr>
              </a:p>
            </p:txBody>
          </p:sp>
        </p:grpSp>
        <p:sp>
          <p:nvSpPr>
            <p:cNvPr id="61" name="矩形 60"/>
            <p:cNvSpPr/>
            <p:nvPr/>
          </p:nvSpPr>
          <p:spPr>
            <a:xfrm>
              <a:off x="2124905" y="3497592"/>
              <a:ext cx="847090"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rPr>
                <a:t>为何而归？</a:t>
              </a:r>
              <a:endPar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endParaRPr>
            </a:p>
          </p:txBody>
        </p:sp>
      </p:grpSp>
      <p:grpSp>
        <p:nvGrpSpPr>
          <p:cNvPr id="65" name="组合 64"/>
          <p:cNvGrpSpPr/>
          <p:nvPr/>
        </p:nvGrpSpPr>
        <p:grpSpPr>
          <a:xfrm>
            <a:off x="4693804" y="1655031"/>
            <a:ext cx="847090" cy="3808875"/>
            <a:chOff x="2124905" y="2597094"/>
            <a:chExt cx="847090" cy="3808875"/>
          </a:xfrm>
        </p:grpSpPr>
        <p:grpSp>
          <p:nvGrpSpPr>
            <p:cNvPr id="66" name="组合 65"/>
            <p:cNvGrpSpPr/>
            <p:nvPr/>
          </p:nvGrpSpPr>
          <p:grpSpPr>
            <a:xfrm>
              <a:off x="2164246" y="2597094"/>
              <a:ext cx="768134" cy="745983"/>
              <a:chOff x="2612431" y="2641660"/>
              <a:chExt cx="796715" cy="773743"/>
            </a:xfrm>
          </p:grpSpPr>
          <p:sp>
            <p:nvSpPr>
              <p:cNvPr id="70" name="矩形 69"/>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664113" y="2641660"/>
                <a:ext cx="723585" cy="734228"/>
              </a:xfrm>
              <a:prstGeom prst="rect">
                <a:avLst/>
              </a:prstGeom>
            </p:spPr>
            <p:txBody>
              <a:bodyPr wrap="none">
                <a:spAutoFit/>
              </a:bodyPr>
              <a:lstStyle/>
              <a:p>
                <a:r>
                  <a:rPr lang="zh-CN" altLang="en-US" sz="4000" smtClean="0">
                    <a:latin typeface="方正姚体" panose="02010601030101010101" pitchFamily="2" charset="-122"/>
                    <a:ea typeface="方正姚体" panose="02010601030101010101" pitchFamily="2" charset="-122"/>
                  </a:rPr>
                  <a:t>叁</a:t>
                </a:r>
                <a:endParaRPr lang="zh-CN" altLang="en-US" sz="4000">
                  <a:latin typeface="方正姚体" panose="02010601030101010101" pitchFamily="2" charset="-122"/>
                  <a:ea typeface="方正姚体" panose="02010601030101010101" pitchFamily="2" charset="-122"/>
                </a:endParaRPr>
              </a:p>
            </p:txBody>
          </p:sp>
        </p:grpSp>
        <p:sp>
          <p:nvSpPr>
            <p:cNvPr id="68" name="矩形 67"/>
            <p:cNvSpPr/>
            <p:nvPr/>
          </p:nvSpPr>
          <p:spPr>
            <a:xfrm>
              <a:off x="2124905" y="3497592"/>
              <a:ext cx="847090"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rPr>
                <a:t>归向何处？</a:t>
              </a:r>
              <a:endPar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endParaRPr>
            </a:p>
          </p:txBody>
        </p:sp>
      </p:grpSp>
      <p:grpSp>
        <p:nvGrpSpPr>
          <p:cNvPr id="72" name="组合 71"/>
          <p:cNvGrpSpPr/>
          <p:nvPr/>
        </p:nvGrpSpPr>
        <p:grpSpPr>
          <a:xfrm>
            <a:off x="2762084" y="1655031"/>
            <a:ext cx="847090" cy="3654570"/>
            <a:chOff x="2124905" y="2597094"/>
            <a:chExt cx="847090" cy="3654570"/>
          </a:xfrm>
        </p:grpSpPr>
        <p:grpSp>
          <p:nvGrpSpPr>
            <p:cNvPr id="73" name="组合 72"/>
            <p:cNvGrpSpPr/>
            <p:nvPr/>
          </p:nvGrpSpPr>
          <p:grpSpPr>
            <a:xfrm>
              <a:off x="2164246" y="2597094"/>
              <a:ext cx="768134" cy="745983"/>
              <a:chOff x="2612431" y="2641660"/>
              <a:chExt cx="796715" cy="773743"/>
            </a:xfrm>
          </p:grpSpPr>
          <p:sp>
            <p:nvSpPr>
              <p:cNvPr id="77" name="矩形 76"/>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664113" y="2641660"/>
                <a:ext cx="723585" cy="734228"/>
              </a:xfrm>
              <a:prstGeom prst="rect">
                <a:avLst/>
              </a:prstGeom>
            </p:spPr>
            <p:txBody>
              <a:bodyPr wrap="none">
                <a:spAutoFit/>
              </a:bodyPr>
              <a:lstStyle/>
              <a:p>
                <a:r>
                  <a:rPr lang="zh-CN" altLang="en-US" sz="4000" smtClean="0">
                    <a:latin typeface="方正姚体" panose="02010601030101010101" pitchFamily="2" charset="-122"/>
                    <a:ea typeface="方正姚体" panose="02010601030101010101" pitchFamily="2" charset="-122"/>
                  </a:rPr>
                  <a:t>肆</a:t>
                </a:r>
                <a:endParaRPr lang="zh-CN" altLang="en-US" sz="4000">
                  <a:latin typeface="方正姚体" panose="02010601030101010101" pitchFamily="2" charset="-122"/>
                  <a:ea typeface="方正姚体" panose="02010601030101010101" pitchFamily="2" charset="-122"/>
                </a:endParaRPr>
              </a:p>
            </p:txBody>
          </p:sp>
        </p:grpSp>
        <p:sp>
          <p:nvSpPr>
            <p:cNvPr id="75" name="矩形 74"/>
            <p:cNvSpPr/>
            <p:nvPr/>
          </p:nvSpPr>
          <p:spPr>
            <a:xfrm>
              <a:off x="2124905" y="3343287"/>
              <a:ext cx="847090"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rPr>
                <a:t>归去如何？</a:t>
              </a:r>
              <a:endParaRPr lang="zh-CN" altLang="en-US" sz="3600" b="1" spc="300">
                <a:latin typeface="方正字迹-曾正国楷体" panose="02010600010101010101" charset="-122"/>
                <a:ea typeface="方正字迹-曾正国楷体" panose="02010600010101010101" charset="-122"/>
                <a:sym typeface="微软雅黑" panose="020b0503020204020204" pitchFamily="34" charset="-122"/>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up)">
                                      <p:cBhvr>
                                        <p:cTn id="11" dur="500"/>
                                        <p:tgtEl>
                                          <p:spTgt spid="58"/>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up)">
                                      <p:cBhvr>
                                        <p:cTn id="15" dur="500"/>
                                        <p:tgtEl>
                                          <p:spTgt spid="65"/>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up)">
                                      <p:cBhvr>
                                        <p:cTn id="1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从何而归</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壹</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5" name="文本框 4"/>
          <p:cNvSpPr txBox="1"/>
          <p:nvPr/>
        </p:nvSpPr>
        <p:spPr>
          <a:xfrm>
            <a:off x="1431925" y="1993265"/>
            <a:ext cx="1329055" cy="645160"/>
          </a:xfrm>
          <a:prstGeom prst="rect">
            <a:avLst/>
          </a:prstGeom>
          <a:solidFill>
            <a:srgbClr val="E4E6DB"/>
          </a:solidFill>
          <a:ln>
            <a:noFill/>
          </a:ln>
        </p:spPr>
        <p:txBody>
          <a:bodyPr wrap="square" rtlCol="0">
            <a:spAutoFit/>
          </a:bodyPr>
          <a:lstStyle/>
          <a:p>
            <a:pPr algn="ctr"/>
            <a:r>
              <a:rPr lang="zh-CN" altLang="en-US" sz="3600">
                <a:solidFill>
                  <a:srgbClr val="99978E"/>
                </a:solidFill>
                <a:latin typeface="华光魏体_CNKI" panose="02000500000000000000" charset="-122"/>
                <a:ea typeface="华光魏体_CNKI" panose="02000500000000000000" charset="-122"/>
              </a:rPr>
              <a:t>尘网</a:t>
            </a:r>
            <a:endParaRPr lang="zh-CN" altLang="en-US" sz="3600">
              <a:solidFill>
                <a:srgbClr val="99978E"/>
              </a:solidFill>
              <a:latin typeface="华光魏体_CNKI" panose="02000500000000000000" charset="-122"/>
              <a:ea typeface="华光魏体_CNKI" panose="02000500000000000000" charset="-122"/>
            </a:endParaRPr>
          </a:p>
        </p:txBody>
      </p:sp>
      <p:sp>
        <p:nvSpPr>
          <p:cNvPr id="6" name="文本框 5"/>
          <p:cNvSpPr txBox="1"/>
          <p:nvPr/>
        </p:nvSpPr>
        <p:spPr>
          <a:xfrm>
            <a:off x="2973705" y="1993265"/>
            <a:ext cx="1329055" cy="645160"/>
          </a:xfrm>
          <a:prstGeom prst="rect">
            <a:avLst/>
          </a:prstGeom>
          <a:solidFill>
            <a:srgbClr val="E4E6DB"/>
          </a:solidFill>
          <a:ln>
            <a:noFill/>
          </a:ln>
        </p:spPr>
        <p:txBody>
          <a:bodyPr wrap="square" rtlCol="0">
            <a:spAutoFit/>
          </a:bodyPr>
          <a:lstStyle/>
          <a:p>
            <a:pPr algn="ctr"/>
            <a:r>
              <a:rPr lang="zh-CN" altLang="en-US" sz="3600">
                <a:solidFill>
                  <a:srgbClr val="99978E"/>
                </a:solidFill>
                <a:latin typeface="华光魏体_CNKI" panose="02000500000000000000" charset="-122"/>
                <a:ea typeface="华光魏体_CNKI" panose="02000500000000000000" charset="-122"/>
              </a:rPr>
              <a:t>樊笼</a:t>
            </a:r>
            <a:endParaRPr lang="zh-CN" altLang="en-US" sz="3600">
              <a:solidFill>
                <a:srgbClr val="99978E"/>
              </a:solidFill>
              <a:latin typeface="华光魏体_CNKI" panose="02000500000000000000" charset="-122"/>
              <a:ea typeface="华光魏体_CNKI" panose="02000500000000000000" charset="-122"/>
            </a:endParaRPr>
          </a:p>
        </p:txBody>
      </p:sp>
      <p:sp>
        <p:nvSpPr>
          <p:cNvPr id="7" name="文本框 6"/>
          <p:cNvSpPr txBox="1"/>
          <p:nvPr/>
        </p:nvSpPr>
        <p:spPr>
          <a:xfrm>
            <a:off x="5439410" y="2023745"/>
            <a:ext cx="6278880" cy="583565"/>
          </a:xfrm>
          <a:prstGeom prst="rect">
            <a:avLst/>
          </a:prstGeom>
          <a:noFill/>
        </p:spPr>
        <p:txBody>
          <a:bodyPr wrap="square" rtlCol="0">
            <a:spAutoFit/>
          </a:bodyPr>
          <a:lstStyle/>
          <a:p>
            <a:r>
              <a:rPr lang="zh-CN" altLang="en-US" sz="3200">
                <a:solidFill>
                  <a:srgbClr val="99978E"/>
                </a:solidFill>
                <a:latin typeface="华光魏体_CNKI" panose="02000500000000000000" charset="-122"/>
                <a:ea typeface="华光魏体_CNKI" panose="02000500000000000000" charset="-122"/>
              </a:rPr>
              <a:t>比喻庸俗污浊的官场生活</a:t>
            </a:r>
            <a:endParaRPr lang="zh-CN" altLang="en-US" sz="3200">
              <a:solidFill>
                <a:srgbClr val="99978E"/>
              </a:solidFill>
              <a:latin typeface="华光魏体_CNKI" panose="02000500000000000000" charset="-122"/>
              <a:ea typeface="华光魏体_CNKI" panose="02000500000000000000" charset="-122"/>
            </a:endParaRPr>
          </a:p>
        </p:txBody>
      </p:sp>
      <p:cxnSp>
        <p:nvCxnSpPr>
          <p:cNvPr id="9" name="直接箭头连接符 8"/>
          <p:cNvCxnSpPr>
            <a:stCxn id="6" idx="3"/>
            <a:endCxn id="7" idx="1"/>
          </p:cNvCxnSpPr>
          <p:nvPr/>
        </p:nvCxnSpPr>
        <p:spPr>
          <a:xfrm>
            <a:off x="4302760" y="2315845"/>
            <a:ext cx="1136650" cy="0"/>
          </a:xfrm>
          <a:prstGeom prst="straightConnector1">
            <a:avLst/>
          </a:prstGeom>
          <a:ln w="57150" cmpd="dbl">
            <a:solidFill>
              <a:srgbClr val="A6A6A6"/>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88745" y="3369945"/>
            <a:ext cx="9887585" cy="2030095"/>
          </a:xfrm>
          <a:prstGeom prst="rect">
            <a:avLst/>
          </a:prstGeom>
          <a:noFill/>
          <a:ln w="9525">
            <a:noFill/>
          </a:ln>
        </p:spPr>
        <p:txBody>
          <a:bodyPr wrap="square">
            <a:spAutoFit/>
          </a:bodyPr>
          <a:lstStyle/>
          <a:p>
            <a:pPr indent="711200" algn="just" fontAlgn="auto">
              <a:lnSpc>
                <a:spcPct val="150000"/>
              </a:lnSpc>
            </a:pPr>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“尘网”“樊笼”比喻官场，写出了官场的污浊、肮脏、压抑，以及对人性的束缚。这两个比喻，表明诗人已经看透了官场的污秽黑暗，从而表达了他对官场极大的厌恶。</a:t>
            </a:r>
            <a:endParaRPr lang="zh-CN" altLang="en-US"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blinds(horizontal)">
                                      <p:cBhvr>
                                        <p:cTn id="2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从何而归</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壹</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100" name="文本框 99"/>
          <p:cNvSpPr txBox="1"/>
          <p:nvPr/>
        </p:nvSpPr>
        <p:spPr>
          <a:xfrm>
            <a:off x="3774440" y="1889125"/>
            <a:ext cx="7768590" cy="829945"/>
          </a:xfrm>
          <a:prstGeom prst="rect">
            <a:avLst/>
          </a:prstGeom>
          <a:noFill/>
          <a:ln w="9525">
            <a:noFill/>
          </a:ln>
        </p:spPr>
        <p:txBody>
          <a:bodyPr wrap="square">
            <a:spAutoFit/>
          </a:bodyPr>
          <a:lstStyle/>
          <a:p>
            <a:pPr indent="812800" algn="ctr" fontAlgn="auto">
              <a:lnSpc>
                <a:spcPct val="150000"/>
              </a:lnSpc>
            </a:pPr>
            <a:r>
              <a:rPr lang="zh-CN" sz="32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误</a:t>
            </a:r>
            <a:r>
              <a:rPr lang="zh-CN" sz="3200" b="0">
                <a:solidFill>
                  <a:srgbClr val="7F7F7F"/>
                </a:solidFill>
                <a:latin typeface="华光魏体_CNKI" panose="02000500000000000000" charset="-122"/>
                <a:ea typeface="华光魏体_CNKI" panose="02000500000000000000" charset="-122"/>
                <a:cs typeface="华光魏体_CNKI" panose="02000500000000000000" charset="-122"/>
              </a:rPr>
              <a:t>入尘网中，一去</a:t>
            </a:r>
            <a:r>
              <a:rPr lang="zh-CN" sz="32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三十</a:t>
            </a:r>
            <a:r>
              <a:rPr lang="zh-CN" sz="3200" b="0">
                <a:solidFill>
                  <a:srgbClr val="7F7F7F"/>
                </a:solidFill>
                <a:latin typeface="华光魏体_CNKI" panose="02000500000000000000" charset="-122"/>
                <a:ea typeface="华光魏体_CNKI" panose="02000500000000000000" charset="-122"/>
                <a:cs typeface="华光魏体_CNKI" panose="02000500000000000000" charset="-122"/>
              </a:rPr>
              <a:t>年</a:t>
            </a:r>
            <a:endParaRPr lang="zh-CN" sz="32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2" name="线形标注 1(带强调线) 1"/>
          <p:cNvSpPr/>
          <p:nvPr/>
        </p:nvSpPr>
        <p:spPr>
          <a:xfrm rot="10800000">
            <a:off x="2059305" y="1493520"/>
            <a:ext cx="2627630" cy="3164205"/>
          </a:xfrm>
          <a:prstGeom prst="accentCallout1">
            <a:avLst>
              <a:gd name="adj1" fmla="val 18750"/>
              <a:gd name="adj2" fmla="val -8333"/>
              <a:gd name="adj3" fmla="val 62512"/>
              <a:gd name="adj4" fmla="val -43716"/>
            </a:avLst>
          </a:prstGeom>
          <a:solidFill>
            <a:srgbClr val="E7E8E5"/>
          </a:solidFill>
          <a:ln w="28575" cmpd="sng">
            <a:solidFill>
              <a:srgbClr val="A6A6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059305" y="1493520"/>
            <a:ext cx="2628265" cy="3169285"/>
          </a:xfrm>
          <a:prstGeom prst="rect">
            <a:avLst/>
          </a:prstGeom>
          <a:noFill/>
          <a:ln w="9525">
            <a:noFill/>
          </a:ln>
        </p:spPr>
        <p:txBody>
          <a:bodyPr wrap="square">
            <a:spAutoFit/>
          </a:bodyPr>
          <a:lstStyle/>
          <a:p>
            <a:pPr indent="711200" algn="just" fontAlgn="auto">
              <a:lnSpc>
                <a:spcPts val="4000"/>
              </a:lnSpc>
            </a:pPr>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“误”字，既写出了自己对官场的厌恶，又写出自己久居官场的悔恨之情。</a:t>
            </a:r>
            <a:endParaRPr lang="zh-CN" altLang="en-US"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1" name="线形标注 1(带强调线) 10"/>
          <p:cNvSpPr/>
          <p:nvPr/>
        </p:nvSpPr>
        <p:spPr>
          <a:xfrm rot="10800000">
            <a:off x="6229350" y="2895600"/>
            <a:ext cx="2627630" cy="2651125"/>
          </a:xfrm>
          <a:prstGeom prst="accentCallout1">
            <a:avLst>
              <a:gd name="adj1" fmla="val 18750"/>
              <a:gd name="adj2" fmla="val -8333"/>
              <a:gd name="adj3" fmla="val 108669"/>
              <a:gd name="adj4" fmla="val -27114"/>
            </a:avLst>
          </a:prstGeom>
          <a:solidFill>
            <a:srgbClr val="E7E8E5"/>
          </a:solidFill>
          <a:ln w="28575" cmpd="sng">
            <a:solidFill>
              <a:srgbClr val="A6A6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228715" y="2890520"/>
            <a:ext cx="2628265" cy="2656205"/>
          </a:xfrm>
          <a:prstGeom prst="rect">
            <a:avLst/>
          </a:prstGeom>
          <a:noFill/>
          <a:ln w="9525">
            <a:noFill/>
          </a:ln>
        </p:spPr>
        <p:txBody>
          <a:bodyPr wrap="square">
            <a:spAutoFit/>
          </a:bodyPr>
          <a:lstStyle/>
          <a:p>
            <a:pPr indent="711200" algn="just" fontAlgn="auto">
              <a:lnSpc>
                <a:spcPts val="4000"/>
              </a:lnSpc>
            </a:pPr>
            <a:r>
              <a:rPr lang="zh-CN" sz="2800" b="0">
                <a:solidFill>
                  <a:srgbClr val="7F7F7F"/>
                </a:solidFill>
                <a:latin typeface="华光魏体_CNKI" panose="02000500000000000000" charset="-122"/>
                <a:ea typeface="华光魏体_CNKI" panose="02000500000000000000" charset="-122"/>
                <a:cs typeface="华光魏体_CNKI" panose="02000500000000000000" charset="-122"/>
              </a:rPr>
              <a:t>实应为“十三年”用夸大了的数字，说明了时间之长，痛苦之深。</a:t>
            </a:r>
            <a:endParaRPr lang="zh-CN" sz="2800" b="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p:bldP spid="2" grpId="0"/>
      <p:bldP spid="12"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88706" y="747547"/>
            <a:ext cx="2166620" cy="645160"/>
          </a:xfrm>
          <a:prstGeom prst="rect">
            <a:avLst/>
          </a:prstGeom>
        </p:spPr>
        <p:txBody>
          <a:bodyPr wrap="none">
            <a:spAutoFit/>
          </a:bodyPr>
          <a:lstStyle/>
          <a:p>
            <a:pPr algn="l"/>
            <a:r>
              <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rPr>
              <a:t>为何而归</a:t>
            </a:r>
            <a:endParaRPr lang="zh-CN" altLang="en-US" sz="3600" b="1" spc="300" smtClean="0">
              <a:solidFill>
                <a:srgbClr val="99978E"/>
              </a:solidFill>
              <a:latin typeface="方正字迹-曾正国楷体" panose="02010600010101010101" charset="-122"/>
              <a:ea typeface="方正字迹-曾正国楷体" panose="02010600010101010101" charset="-122"/>
              <a:sym typeface="微软雅黑" panose="020b0503020204020204" pitchFamily="34" charset="-122"/>
            </a:endParaRPr>
          </a:p>
        </p:txBody>
      </p:sp>
      <p:sp>
        <p:nvSpPr>
          <p:cNvPr id="3" name="矩形 2"/>
          <p:cNvSpPr/>
          <p:nvPr/>
        </p:nvSpPr>
        <p:spPr>
          <a:xfrm>
            <a:off x="620350" y="715865"/>
            <a:ext cx="768134" cy="70788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5330" y="778510"/>
            <a:ext cx="538480" cy="645160"/>
          </a:xfrm>
          <a:prstGeom prst="rect">
            <a:avLst/>
          </a:prstGeom>
        </p:spPr>
        <p:txBody>
          <a:bodyPr wrap="square">
            <a:spAutoFit/>
          </a:bodyPr>
          <a:lstStyle/>
          <a:p>
            <a:pPr algn="ctr"/>
            <a:r>
              <a:rPr lang="zh-CN" altLang="en-US" sz="3600" smtClean="0">
                <a:solidFill>
                  <a:srgbClr val="99978E"/>
                </a:solidFill>
                <a:latin typeface="方正字迹-曾正国楷体" panose="02010600010101010101" charset="-122"/>
                <a:ea typeface="方正字迹-曾正国楷体" panose="02010600010101010101" charset="-122"/>
              </a:rPr>
              <a:t>贰</a:t>
            </a:r>
            <a:endParaRPr lang="zh-CN" altLang="en-US" sz="3600" smtClean="0">
              <a:solidFill>
                <a:srgbClr val="99978E"/>
              </a:solidFill>
              <a:latin typeface="方正字迹-曾正国楷体" panose="02010600010101010101" charset="-122"/>
              <a:ea typeface="方正字迹-曾正国楷体" panose="02010600010101010101" charset="-122"/>
            </a:endParaRPr>
          </a:p>
        </p:txBody>
      </p:sp>
      <p:sp>
        <p:nvSpPr>
          <p:cNvPr id="2" name="文本框 1"/>
          <p:cNvSpPr txBox="1"/>
          <p:nvPr/>
        </p:nvSpPr>
        <p:spPr>
          <a:xfrm>
            <a:off x="2211705" y="1423670"/>
            <a:ext cx="7768590" cy="829945"/>
          </a:xfrm>
          <a:prstGeom prst="rect">
            <a:avLst/>
          </a:prstGeom>
          <a:noFill/>
          <a:ln w="9525">
            <a:noFill/>
          </a:ln>
        </p:spPr>
        <p:txBody>
          <a:bodyPr wrap="square">
            <a:spAutoFit/>
          </a:bodyPr>
          <a:lstStyle/>
          <a:p>
            <a:pPr indent="812800" algn="ctr" fontAlgn="auto">
              <a:lnSpc>
                <a:spcPct val="150000"/>
              </a:lnSpc>
              <a:buClrTx/>
              <a:buSzTx/>
              <a:buFontTx/>
            </a:pPr>
            <a:r>
              <a:rPr lang="zh-CN" sz="3200" b="0">
                <a:solidFill>
                  <a:srgbClr val="7F7F7F"/>
                </a:solidFill>
                <a:latin typeface="华光魏体_CNKI" panose="02000500000000000000" charset="-122"/>
                <a:ea typeface="华光魏体_CNKI" panose="02000500000000000000" charset="-122"/>
                <a:cs typeface="华光魏体_CNKI" panose="02000500000000000000" charset="-122"/>
              </a:rPr>
              <a:t>少无适俗韵，性本爱丘山。</a:t>
            </a:r>
            <a:endParaRPr lang="zh-CN" sz="32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endParaRPr>
          </a:p>
        </p:txBody>
      </p:sp>
      <p:sp>
        <p:nvSpPr>
          <p:cNvPr id="12" name="文本框 11"/>
          <p:cNvSpPr txBox="1"/>
          <p:nvPr/>
        </p:nvSpPr>
        <p:spPr>
          <a:xfrm>
            <a:off x="2979420" y="3022600"/>
            <a:ext cx="6233160" cy="829945"/>
          </a:xfrm>
          <a:prstGeom prst="rect">
            <a:avLst/>
          </a:prstGeom>
          <a:noFill/>
        </p:spPr>
        <p:txBody>
          <a:bodyPr wrap="square" rtlCol="0" anchor="t">
            <a:spAutoFit/>
          </a:bodyPr>
          <a:lstStyle/>
          <a:p>
            <a:pPr indent="812800" algn="ctr" fontAlgn="auto">
              <a:lnSpc>
                <a:spcPct val="150000"/>
              </a:lnSpc>
              <a:buClrTx/>
              <a:buSzTx/>
              <a:buFontTx/>
            </a:pPr>
            <a:r>
              <a:rPr lang="zh-CN" sz="3200">
                <a:solidFill>
                  <a:srgbClr val="7F7F7F"/>
                </a:solidFill>
                <a:latin typeface="华光魏体_CNKI" panose="02000500000000000000" charset="-122"/>
                <a:ea typeface="华光魏体_CNKI" panose="02000500000000000000" charset="-122"/>
                <a:cs typeface="华光魏体_CNKI" panose="02000500000000000000" charset="-122"/>
                <a:sym typeface="+mn-ea"/>
              </a:rPr>
              <a:t>羁鸟恋旧林，池鱼思故渊。</a:t>
            </a:r>
            <a:endParaRPr lang="zh-CN" sz="3200">
              <a:solidFill>
                <a:srgbClr val="7F7F7F"/>
              </a:solidFill>
              <a:latin typeface="华光魏体_CNKI" panose="02000500000000000000" charset="-122"/>
              <a:ea typeface="华光魏体_CNKI" panose="02000500000000000000" charset="-122"/>
              <a:cs typeface="华光魏体_CNKI" panose="02000500000000000000" charset="-122"/>
            </a:endParaRPr>
          </a:p>
        </p:txBody>
      </p:sp>
      <p:sp>
        <p:nvSpPr>
          <p:cNvPr id="13" name="文本框 12"/>
          <p:cNvSpPr txBox="1"/>
          <p:nvPr/>
        </p:nvSpPr>
        <p:spPr>
          <a:xfrm>
            <a:off x="621665" y="2313305"/>
            <a:ext cx="10948670" cy="521970"/>
          </a:xfrm>
          <a:prstGeom prst="rect">
            <a:avLst/>
          </a:prstGeom>
          <a:noFill/>
          <a:ln w="9525">
            <a:noFill/>
          </a:ln>
        </p:spPr>
        <p:txBody>
          <a:bodyPr wrap="square">
            <a:spAutoFit/>
          </a:bodyPr>
          <a:lstStyle/>
          <a:p>
            <a:pPr indent="0" algn="ctr"/>
            <a:r>
              <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陶渊明的性格无法适应</a:t>
            </a:r>
            <a:r>
              <a:rPr lang="zh-CN" sz="280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sym typeface="+mn-ea"/>
              </a:rPr>
              <a:t>官场繁缛礼节的限制和尔虞我诈的权势之争</a:t>
            </a:r>
            <a:endParaRPr lang="zh-CN" sz="280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sym typeface="+mn-ea"/>
            </a:endParaRPr>
          </a:p>
        </p:txBody>
      </p:sp>
      <p:sp>
        <p:nvSpPr>
          <p:cNvPr id="14" name="文本框 13"/>
          <p:cNvSpPr txBox="1"/>
          <p:nvPr/>
        </p:nvSpPr>
        <p:spPr>
          <a:xfrm>
            <a:off x="735965" y="3948430"/>
            <a:ext cx="10834370" cy="1630045"/>
          </a:xfrm>
          <a:prstGeom prst="rect">
            <a:avLst/>
          </a:prstGeom>
          <a:noFill/>
          <a:ln w="9525">
            <a:noFill/>
          </a:ln>
        </p:spPr>
        <p:txBody>
          <a:bodyPr wrap="square">
            <a:spAutoFit/>
          </a:bodyPr>
          <a:lstStyle/>
          <a:p>
            <a:pPr indent="711200" algn="just" fontAlgn="auto">
              <a:lnSpc>
                <a:spcPts val="4000"/>
              </a:lnSpc>
            </a:pPr>
            <a:r>
              <a:rPr lang="zh-CN" sz="2800" b="0">
                <a:solidFill>
                  <a:schemeClr val="tx2">
                    <a:lumMod val="60000"/>
                    <a:lumOff val="40000"/>
                  </a:schemeClr>
                </a:solidFill>
                <a:latin typeface="华光魏体_CNKI" panose="02000500000000000000" charset="-122"/>
                <a:ea typeface="华光魏体_CNKI" panose="02000500000000000000" charset="-122"/>
                <a:cs typeface="华光魏体_CNKI" panose="02000500000000000000" charset="-122"/>
              </a:rPr>
              <a:t>陶渊明在官场就如同“羁鸟”、“池鱼”一般，失去自由。“羁鸟”“池鱼”是陶渊明的自比。自己就像关在笼子中的鸟一样向往自由自在的田园，像养在池塘里的鱼一样渴望闲适恬淡的生活。</a:t>
            </a:r>
            <a:endParaRPr lang="zh-CN" altLang="en-US" sz="2000" b="0">
              <a:latin typeface="华光魏体_CNKI" panose="02000500000000000000" charset="-122"/>
              <a:ea typeface="华光魏体_CNKI" panose="02000500000000000000" charset="-122"/>
              <a:cs typeface="华光魏体_CNKI" panose="02000500000000000000"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Lst>
  </p:timing>
</p:sld>
</file>

<file path=ppt/tags/tag1.xml><?xml version="1.0" encoding="utf-8"?>
<p:tagLst xmlns:p="http://schemas.openxmlformats.org/presentationml/2006/main">
  <p:tag name="KSO_WM_UNIT_PLACING_PICTURE_USER_VIEWPORT" val="{&quot;height&quot;:6480,&quot;width&quot;:6000}"/>
</p:tagLst>
</file>

<file path=ppt/tags/tag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microsoft</Company>
  <PresentationFormat>自定义</PresentationFormat>
  <Paragraphs>95</Paragraphs>
  <Slides>16</Slides>
  <Notes>16</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16</vt:i4>
      </vt:variant>
    </vt:vector>
  </HeadingPairs>
  <TitlesOfParts>
    <vt:vector baseType="lpstr" size="27">
      <vt:lpstr>Arial</vt:lpstr>
      <vt:lpstr>Calibri Light</vt:lpstr>
      <vt:lpstr>Calibri</vt:lpstr>
      <vt:lpstr>方正字迹-曾正国楷体</vt:lpstr>
      <vt:lpstr>华光魏体_CNKI</vt:lpstr>
      <vt:lpstr>微软雅黑</vt:lpstr>
      <vt:lpstr>方正姚体</vt:lpstr>
      <vt:lpstr>宋体</vt:lpstr>
      <vt:lpstr>黑体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山居秋暝小清新中国风唯美意境通用模板</dc:title>
  <dc:creator>CJ</dc:creator>
  <cp:lastModifiedBy>弋1421465728</cp:lastModifiedBy>
  <cp:revision>96</cp:revision>
  <dcterms:created xsi:type="dcterms:W3CDTF">2017-05-18T02:32:00Z</dcterms:created>
  <dcterms:modified xsi:type="dcterms:W3CDTF">2020-09-26T02:07:50Z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