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60" r:id="rId2"/>
    <p:sldId id="261" r:id="rId3"/>
    <p:sldId id="494" r:id="rId4"/>
    <p:sldId id="533" r:id="rId5"/>
    <p:sldId id="534" r:id="rId6"/>
    <p:sldId id="535" r:id="rId7"/>
    <p:sldId id="725" r:id="rId8"/>
    <p:sldId id="537" r:id="rId9"/>
    <p:sldId id="538" r:id="rId10"/>
    <p:sldId id="272" r:id="rId11"/>
    <p:sldId id="565" r:id="rId12"/>
    <p:sldId id="566" r:id="rId13"/>
    <p:sldId id="567" r:id="rId14"/>
    <p:sldId id="568" r:id="rId15"/>
    <p:sldId id="569" r:id="rId16"/>
    <p:sldId id="570" r:id="rId17"/>
    <p:sldId id="571" r:id="rId18"/>
    <p:sldId id="572" r:id="rId19"/>
    <p:sldId id="573" r:id="rId20"/>
    <p:sldId id="496" r:id="rId21"/>
    <p:sldId id="259"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AC15EF6-0012-47B0-87B2-CE4327F01C81}"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6B85A9E-C4BD-4E93-BF3C-230A8FAD717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0A0AAED8-B0A5-4230-83F1-14BE1DCBD1F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806CFA5-7A5C-4F7C-BE00-2F91E799773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0FD44F63-2ED6-4704-9DFF-6C78E01AA68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777814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EE91854D-6A72-4367-9823-82E11D47CDFD}"/>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0EBB0F14-8BA1-4477-AD88-CB625199ED2D}"/>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C5F27294-2FEF-4106-95C4-A123BD1A804A}"/>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B7A8CDE0-1D9D-4E11-B0EE-39BCAE7F5C12}"/>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770F9E93-E440-4FEF-AEE9-37FF928E3C3D}"/>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AAAE686F-FC7B-40D3-9320-16507004BCDE}"/>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BB5CC562-1386-4DC3-A199-B83B8D22617F}"/>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E6EF2334-CE7B-4477-8932-F4040B8F6A74}"/>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B75B7095-ECD9-4204-9BBB-260C8F834B5A}"/>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022B00F8-C7FF-44CD-B888-5177875FD4F5}"/>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05536C04-4C8E-44FF-9A76-5B962564F3A8}"/>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56D98AAF-DD22-4329-B538-F966259A4D33}"/>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2805E7F5-1F74-4D03-BC87-9EBD047BD517}"/>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099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1E9559F-7664-439F-80A9-283280828C85}"/>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880A4AD8-B7D8-4FA2-AD89-1B1A78E359B9}"/>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FBEBCB4E-B81B-4681-98F4-D123C60A0140}"/>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A8A376F1-8C0D-480F-B966-ABFA42D0BFB8}"/>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1D6B976F-1691-4C97-AF79-877C8756BEBA}"/>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8D8120E1-AF16-4A8F-B764-8487309D2906}"/>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867E7D89-CE81-4F19-9535-C062115DDBED}"/>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D775BF3F-5788-4A15-A286-F5EF4220FB5B}"/>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239EBDD8-A2B5-448D-B2BB-AF8A78F33395}"/>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0A68E51B-1102-4974-9CA9-91FD373D3F12}"/>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8F5F3CF5-8CDF-457B-BBA5-81472848BF51}"/>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2C9DD93B-CB0B-439F-8F6E-60CD55D904FC}"/>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04EDBD7C-217C-4B67-B9EE-F6CB1F68B2A0}"/>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D1567A19-38EA-44AB-AE6D-993EE77F3AA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ECD0999C-9407-4708-BCAC-372FBF15D6C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ABFAF02F-B719-409A-A722-E08461EB19B0}"/>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5FCD03D5-44D9-40D7-AE2D-41C7749ED92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CE9198A4-F06D-4E58-8B54-CE7AF71CDBA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CDAAD413-6AB4-41A5-8D24-2727423CCC39}"/>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CC7EDD23-E220-4E27-877F-2EA67E44F16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D1F5DC02-F2D9-4C81-AA2C-7000259499A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A3476B4F-4B3F-4E68-8526-003B5DA13C8E}"/>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C42A1640-75C2-4DA1-8457-E7FB802BA9A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1F0B0D7C-ED30-4075-B756-38376D3887D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24DB91C3-6056-4A72-915C-E259CA5C4F24}"/>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EDF95011-F017-44D7-8C59-A6FFC0AFE728}"/>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3A6DC9ED-9FE3-468A-ADBC-AC637B1D7A5A}"/>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401981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50410C79-7BE0-4DBF-9EB2-2EEA5410E6A9}"/>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E24B88F2-F43A-49EF-A773-B1544283FFEF}"/>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D09B8937-A9E0-4519-9592-41FE2FDF83DF}"/>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846B690D-B271-4778-A486-D1110DE74349}"/>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93F92A31-36ED-4A54-BE8C-B6F941688793}"/>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5F84DE6-C5F2-4B12-B8D7-0AF6DFF77CB1}"/>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43293DDA-F75F-4E9E-B2FF-89D80C451A65}"/>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BC848196-F281-46AD-B4EE-494C9F926ACC}"/>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5C57C940-9D65-4901-A8EA-31F744154D8B}"/>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F22FDF2F-F73F-45E5-B246-473F43D3B1BB}"/>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D397A1C3-1A76-45EA-BA09-A6BC7C58D473}"/>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C5E0749C-B878-4C4A-831C-F640A2A0A188}"/>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A5904ED1-E056-4986-A491-E18BAFECE5AD}"/>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5AF44055-62CB-43BD-96AD-5DA8309B5646}"/>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C8F5E300-4C9E-4FE3-B11F-374A4837777C}"/>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8F30E00B-54E4-4ADA-B7A5-AE75B9CAA439}"/>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C601A65D-A399-487A-A442-200D09CB8150}"/>
              </a:ext>
            </a:extLst>
          </p:cNvPr>
          <p:cNvSpPr>
            <a:spLocks noGrp="1"/>
          </p:cNvSpPr>
          <p:nvPr>
            <p:ph type="sldNum" sz="quarter" idx="10"/>
          </p:nvPr>
        </p:nvSpPr>
        <p:spPr>
          <a:xfrm>
            <a:off x="488950" y="6430963"/>
            <a:ext cx="373063" cy="365125"/>
          </a:xfrm>
        </p:spPr>
        <p:txBody>
          <a:bodyPr/>
          <a:lstStyle>
            <a:lvl1pPr>
              <a:defRPr/>
            </a:lvl1pPr>
          </a:lstStyle>
          <a:p>
            <a:pPr>
              <a:defRPr/>
            </a:pPr>
            <a:fld id="{600FE3F4-78EC-4AF7-909C-8EB63CDADBA1}" type="slidenum">
              <a:rPr lang="zh-CN" altLang="en-US"/>
              <a:pPr>
                <a:defRPr/>
              </a:pPr>
              <a:t>‹#›</a:t>
            </a:fld>
            <a:endParaRPr lang="zh-CN" altLang="en-US"/>
          </a:p>
        </p:txBody>
      </p:sp>
    </p:spTree>
    <p:extLst>
      <p:ext uri="{BB962C8B-B14F-4D97-AF65-F5344CB8AC3E}">
        <p14:creationId xmlns:p14="http://schemas.microsoft.com/office/powerpoint/2010/main" val="2782619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27C0D25E-4CEB-4597-B3C5-E336396F831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FE3D7C30-0B84-4A26-AD8B-93622A2A9060}"/>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AE6C96DE-60B9-4C7B-8D10-D8B773C11B09}"/>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082117A7-5C39-444F-BB93-95CC4A85551B}"/>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3802B6AD-B90F-452E-9D95-872391B085A0}"/>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0D6EC3FC-A4E1-421E-AFE3-C56E66F960FC}"/>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639221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BBB3515F-5912-4804-8045-2284433D208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5F8A6D7E-A19A-49EB-AF98-C4646725557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F6B027EE-89A1-41B5-ADC1-91DF588C623B}"/>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74962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29C4F9A8-9A3B-432C-8E69-18E7A9072818}"/>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250D1EBC-B0D7-46B4-A010-21C6CCC000AC}"/>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FC382B0A-8D26-4069-BFA1-FB3A0D2E82D5}"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F4EA95A4-EDD8-49FF-8C11-8096EF4E2AF3}" type="slidenum">
              <a:rPr lang="zh-CN" altLang="en-US"/>
              <a:pPr>
                <a:defRPr/>
              </a:pPr>
              <a:t>‹#›</a:t>
            </a:fld>
            <a:endParaRPr lang="zh-CN" altLang="en-US"/>
          </a:p>
        </p:txBody>
      </p:sp>
      <p:pic>
        <p:nvPicPr>
          <p:cNvPr id="1031" name="图片 6">
            <a:extLst>
              <a:ext uri="{FF2B5EF4-FFF2-40B4-BE49-F238E27FC236}">
                <a16:creationId xmlns:a16="http://schemas.microsoft.com/office/drawing/2014/main" id="{C4D2FE21-7408-4D04-89F0-8DCCD1D1DB66}"/>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68A616A-A212-4DCC-B4C1-CFE4B22B5636}"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8925" y="2348862"/>
            <a:ext cx="2964273" cy="1217834"/>
          </a:xfrm>
          <a:prstGeom prst="rect">
            <a:avLst/>
          </a:prstGeom>
        </p:spPr>
        <p:txBody>
          <a:bodyPr wrap="none">
            <a:spAutoFit/>
          </a:bodyPr>
          <a:lstStyle/>
          <a:p>
            <a:pPr algn="ctr">
              <a:lnSpc>
                <a:spcPct val="240000"/>
              </a:lnSpc>
              <a:spcBef>
                <a:spcPts val="1700"/>
              </a:spcBef>
              <a:spcAft>
                <a:spcPts val="1650"/>
              </a:spcAft>
            </a:pPr>
            <a:r>
              <a:rPr lang="zh-CN" altLang="zh-CN" sz="3600" b="1" kern="2200" dirty="0">
                <a:latin typeface="Times New Roman"/>
                <a:ea typeface="方正小标宋_GBK"/>
              </a:rPr>
              <a:t>单元学习任务</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2632292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975165" y="908678"/>
            <a:ext cx="7721295"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0235"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写作任务指导</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学写文学评论</a:t>
            </a:r>
            <a:endParaRPr lang="zh-CN" altLang="zh-CN" sz="1100" kern="100" dirty="0">
              <a:effectLst/>
              <a:latin typeface="宋体"/>
              <a:cs typeface="Courier New"/>
            </a:endParaRPr>
          </a:p>
        </p:txBody>
      </p:sp>
      <p:sp>
        <p:nvSpPr>
          <p:cNvPr id="7" name="矩形 6"/>
          <p:cNvSpPr>
            <a:spLocks noChangeArrowheads="1"/>
          </p:cNvSpPr>
          <p:nvPr/>
        </p:nvSpPr>
        <p:spPr bwMode="auto">
          <a:xfrm>
            <a:off x="226537" y="1808978"/>
            <a:ext cx="11647294"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【知识导引】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文学评论又叫</a:t>
            </a:r>
            <a:r>
              <a:rPr lang="en-US" altLang="zh-CN" sz="2400" b="1" kern="100" dirty="0">
                <a:latin typeface="宋体"/>
                <a:cs typeface="Times New Roman"/>
              </a:rPr>
              <a:t>“</a:t>
            </a:r>
            <a:r>
              <a:rPr lang="zh-CN" altLang="zh-CN" sz="2400" b="1" kern="100" dirty="0">
                <a:latin typeface="Times New Roman"/>
                <a:cs typeface="Times New Roman"/>
              </a:rPr>
              <a:t>文艺评论</a:t>
            </a:r>
            <a:r>
              <a:rPr lang="en-US" altLang="zh-CN" sz="2400" b="1" kern="100" dirty="0">
                <a:latin typeface="宋体"/>
                <a:cs typeface="Times New Roman"/>
              </a:rPr>
              <a:t>”</a:t>
            </a:r>
            <a:r>
              <a:rPr lang="zh-CN" altLang="zh-CN" sz="2400" b="1" kern="100" dirty="0">
                <a:latin typeface="Times New Roman"/>
                <a:cs typeface="Times New Roman"/>
              </a:rPr>
              <a:t>，既是指运用一定的理论和方法对各种文学现象进行探讨、体会、评价的科学研究活动，又是指反映这种研究成果的一种文章样式。其任务在于揭示艺术现象中的审美价值和思想意义，探讨艺术创作的方法和规律，以提高文艺创作的水平；还要帮助读者正确理解作品，培养和提高读者的艺术欣赏能力和健康的艺术情趣。</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文学评论的写作大致有三步：阅读</a:t>
            </a:r>
            <a:r>
              <a:rPr lang="en-US" altLang="zh-CN" sz="2400" b="1" kern="100" dirty="0">
                <a:latin typeface="Times New Roman"/>
                <a:cs typeface="Courier New"/>
              </a:rPr>
              <a:t>—</a:t>
            </a:r>
            <a:r>
              <a:rPr lang="zh-CN" altLang="zh-CN" sz="2400" b="1" kern="100" dirty="0">
                <a:latin typeface="Times New Roman"/>
                <a:cs typeface="Times New Roman"/>
              </a:rPr>
              <a:t>选题</a:t>
            </a:r>
            <a:r>
              <a:rPr lang="en-US" altLang="zh-CN" sz="2400" b="1" kern="100" dirty="0">
                <a:latin typeface="Times New Roman"/>
                <a:cs typeface="Courier New"/>
              </a:rPr>
              <a:t>—</a:t>
            </a:r>
            <a:r>
              <a:rPr lang="zh-CN" altLang="zh-CN" sz="2400" b="1" kern="100" dirty="0">
                <a:latin typeface="Times New Roman"/>
                <a:cs typeface="Times New Roman"/>
              </a:rPr>
              <a:t>写作。</a:t>
            </a:r>
            <a:endParaRPr lang="zh-CN" altLang="zh-CN" sz="1050" kern="100" dirty="0">
              <a:effectLst/>
              <a:latin typeface="宋体"/>
              <a:cs typeface="Courier New"/>
            </a:endParaRPr>
          </a:p>
        </p:txBody>
      </p:sp>
    </p:spTree>
    <p:extLst>
      <p:ext uri="{BB962C8B-B14F-4D97-AF65-F5344CB8AC3E}">
        <p14:creationId xmlns:p14="http://schemas.microsoft.com/office/powerpoint/2010/main" val="527391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66186"/>
            <a:ext cx="11647294" cy="58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一、阅读</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阅读对于文学评论来说，是占有材料、调查研究的过程。就写作要求看，阅读要做到两个结合，即</a:t>
            </a:r>
            <a:r>
              <a:rPr lang="en-US" altLang="zh-CN" sz="2400" b="1" kern="100" dirty="0">
                <a:latin typeface="宋体"/>
                <a:cs typeface="Times New Roman"/>
              </a:rPr>
              <a:t>“</a:t>
            </a:r>
            <a:r>
              <a:rPr lang="zh-CN" altLang="zh-CN" sz="2400" b="1" kern="100" dirty="0">
                <a:latin typeface="Times New Roman"/>
                <a:cs typeface="Times New Roman"/>
              </a:rPr>
              <a:t>点面结合</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深浅结合</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点面结合</a:t>
            </a:r>
            <a:r>
              <a:rPr lang="en-US" altLang="zh-CN" sz="2400" b="1" kern="100" dirty="0">
                <a:latin typeface="宋体"/>
                <a:cs typeface="Times New Roman"/>
              </a:rPr>
              <a:t>”</a:t>
            </a:r>
            <a:r>
              <a:rPr lang="zh-CN" altLang="zh-CN" sz="2400" b="1" kern="100" dirty="0">
                <a:latin typeface="Times New Roman"/>
                <a:cs typeface="Times New Roman"/>
              </a:rPr>
              <a:t>的</a:t>
            </a:r>
            <a:r>
              <a:rPr lang="en-US" altLang="zh-CN" sz="2400" b="1" kern="100" dirty="0">
                <a:latin typeface="宋体"/>
                <a:cs typeface="Times New Roman"/>
              </a:rPr>
              <a:t>“</a:t>
            </a:r>
            <a:r>
              <a:rPr lang="zh-CN" altLang="zh-CN" sz="2400" b="1" kern="100" dirty="0">
                <a:latin typeface="Times New Roman"/>
                <a:cs typeface="Times New Roman"/>
              </a:rPr>
              <a:t>点</a:t>
            </a:r>
            <a:r>
              <a:rPr lang="en-US" altLang="zh-CN" sz="2400" b="1" kern="100" dirty="0">
                <a:latin typeface="宋体"/>
                <a:cs typeface="Times New Roman"/>
              </a:rPr>
              <a:t>”</a:t>
            </a:r>
            <a:r>
              <a:rPr lang="zh-CN" altLang="zh-CN" sz="2400" b="1" kern="100" dirty="0">
                <a:latin typeface="Times New Roman"/>
                <a:cs typeface="Times New Roman"/>
              </a:rPr>
              <a:t>指的是要评论的作品，</a:t>
            </a:r>
            <a:r>
              <a:rPr lang="en-US" altLang="zh-CN" sz="2400" b="1" kern="100" dirty="0">
                <a:latin typeface="宋体"/>
                <a:cs typeface="Times New Roman"/>
              </a:rPr>
              <a:t>“</a:t>
            </a:r>
            <a:r>
              <a:rPr lang="zh-CN" altLang="zh-CN" sz="2400" b="1" kern="100" dirty="0">
                <a:latin typeface="Times New Roman"/>
                <a:cs typeface="Times New Roman"/>
              </a:rPr>
              <a:t>面</a:t>
            </a:r>
            <a:r>
              <a:rPr lang="en-US" altLang="zh-CN" sz="2400" b="1" kern="100" dirty="0">
                <a:latin typeface="宋体"/>
                <a:cs typeface="Times New Roman"/>
              </a:rPr>
              <a:t>”</a:t>
            </a:r>
            <a:r>
              <a:rPr lang="zh-CN" altLang="zh-CN" sz="2400" b="1" kern="100" dirty="0">
                <a:latin typeface="Times New Roman"/>
                <a:cs typeface="Times New Roman"/>
              </a:rPr>
              <a:t>是指作家生平、作家其他作品、其他作家的作品等方面。</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深浅结合</a:t>
            </a:r>
            <a:r>
              <a:rPr lang="en-US" altLang="zh-CN" sz="2400" b="1" kern="100" dirty="0">
                <a:latin typeface="宋体"/>
                <a:cs typeface="Times New Roman"/>
              </a:rPr>
              <a:t>”</a:t>
            </a:r>
            <a:r>
              <a:rPr lang="zh-CN" altLang="zh-CN" sz="2400" b="1" kern="100" dirty="0">
                <a:latin typeface="Times New Roman"/>
                <a:cs typeface="Times New Roman"/>
              </a:rPr>
              <a:t>之</a:t>
            </a:r>
            <a:r>
              <a:rPr lang="en-US" altLang="zh-CN" sz="2400" b="1" kern="100" dirty="0">
                <a:latin typeface="宋体"/>
                <a:cs typeface="Times New Roman"/>
              </a:rPr>
              <a:t>“</a:t>
            </a:r>
            <a:r>
              <a:rPr lang="zh-CN" altLang="zh-CN" sz="2400" b="1" kern="100" dirty="0">
                <a:latin typeface="Times New Roman"/>
                <a:cs typeface="Times New Roman"/>
              </a:rPr>
              <a:t>深</a:t>
            </a:r>
            <a:r>
              <a:rPr lang="en-US" altLang="zh-CN" sz="2400" b="1" kern="100" dirty="0">
                <a:latin typeface="宋体"/>
                <a:cs typeface="Times New Roman"/>
              </a:rPr>
              <a:t>”</a:t>
            </a:r>
            <a:r>
              <a:rPr lang="zh-CN" altLang="zh-CN" sz="2400" b="1" kern="100" dirty="0">
                <a:latin typeface="Times New Roman"/>
                <a:cs typeface="Times New Roman"/>
              </a:rPr>
              <a:t>是针对所评论的作品而言的，应该对作品反复、深入地阅读，力求读深读透，务求掌握它的精神和实质。因为只有仔细阅读作品，才能使自己对评论的对象了如指掌，不可作蜻蜓点水式的阅读。对作品的阅读要深一点，直到能够产生真知灼见为止。为了深，就要多读几遍。比如列宁为了对小说《怎么办》进行评论，在一个夏天把这部小说读了五遍，</a:t>
            </a:r>
            <a:r>
              <a:rPr lang="zh-CN" altLang="zh-CN" sz="2400" b="1" kern="100" dirty="0">
                <a:latin typeface="宋体"/>
                <a:cs typeface="Times New Roman"/>
              </a:rPr>
              <a:t>“</a:t>
            </a:r>
            <a:r>
              <a:rPr lang="zh-CN" altLang="zh-CN" sz="2400" b="1" kern="100" dirty="0">
                <a:latin typeface="Times New Roman"/>
                <a:cs typeface="Times New Roman"/>
              </a:rPr>
              <a:t>每一次都在这个作品里发现了一些新的令人激动的思想</a:t>
            </a:r>
            <a:r>
              <a:rPr lang="zh-CN"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《列宁论文学艺术》</a:t>
            </a:r>
            <a:r>
              <a:rPr lang="en-US" altLang="zh-CN" sz="2400" b="1" kern="100" dirty="0">
                <a:latin typeface="Times New Roman"/>
                <a:cs typeface="Courier New"/>
              </a:rPr>
              <a:t>)</a:t>
            </a:r>
            <a:r>
              <a:rPr lang="zh-CN" altLang="zh-CN" sz="2400" b="1" kern="100" dirty="0">
                <a:latin typeface="Times New Roman"/>
                <a:cs typeface="Times New Roman"/>
              </a:rPr>
              <a:t>。而对于作家生平和其他作品材料的阅读不妨</a:t>
            </a:r>
            <a:r>
              <a:rPr lang="zh-CN" altLang="zh-CN" sz="2400" b="1" kern="100" dirty="0">
                <a:latin typeface="宋体"/>
                <a:cs typeface="Times New Roman"/>
              </a:rPr>
              <a:t>“</a:t>
            </a:r>
            <a:r>
              <a:rPr lang="zh-CN" altLang="zh-CN" sz="2400" b="1" kern="100" dirty="0">
                <a:latin typeface="Times New Roman"/>
                <a:cs typeface="Times New Roman"/>
              </a:rPr>
              <a:t>浅</a:t>
            </a:r>
            <a:r>
              <a:rPr lang="zh-CN" altLang="zh-CN" sz="2400" b="1" kern="100" dirty="0">
                <a:latin typeface="宋体"/>
                <a:cs typeface="Times New Roman"/>
              </a:rPr>
              <a:t>”</a:t>
            </a:r>
            <a:r>
              <a:rPr lang="zh-CN" altLang="zh-CN" sz="2400" b="1" kern="100" dirty="0">
                <a:latin typeface="Times New Roman"/>
                <a:cs typeface="Times New Roman"/>
              </a:rPr>
              <a:t>一点，浏览一遍有一个直觉印象即可。</a:t>
            </a:r>
            <a:endParaRPr lang="zh-CN" altLang="zh-CN" sz="1050" kern="100" dirty="0">
              <a:effectLst/>
              <a:latin typeface="宋体"/>
              <a:cs typeface="Courier New"/>
            </a:endParaRPr>
          </a:p>
        </p:txBody>
      </p:sp>
    </p:spTree>
    <p:extLst>
      <p:ext uri="{BB962C8B-B14F-4D97-AF65-F5344CB8AC3E}">
        <p14:creationId xmlns:p14="http://schemas.microsoft.com/office/powerpoint/2010/main" val="290060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48711"/>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二、选题</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评论要做到</a:t>
            </a:r>
            <a:r>
              <a:rPr lang="en-US" altLang="zh-CN" sz="2400" b="1" kern="100" dirty="0">
                <a:latin typeface="宋体"/>
                <a:cs typeface="Times New Roman"/>
              </a:rPr>
              <a:t>“</a:t>
            </a:r>
            <a:r>
              <a:rPr lang="zh-CN" altLang="zh-CN" sz="2400" b="1" kern="100" dirty="0">
                <a:latin typeface="Times New Roman"/>
                <a:cs typeface="Times New Roman"/>
              </a:rPr>
              <a:t>有的放矢</a:t>
            </a:r>
            <a:r>
              <a:rPr lang="en-US" altLang="zh-CN" sz="2400" b="1" kern="100" dirty="0">
                <a:latin typeface="宋体"/>
                <a:cs typeface="Times New Roman"/>
              </a:rPr>
              <a:t>”</a:t>
            </a:r>
            <a:r>
              <a:rPr lang="zh-CN" altLang="zh-CN" sz="2400" b="1" kern="100" dirty="0">
                <a:latin typeface="Times New Roman"/>
                <a:cs typeface="Times New Roman"/>
              </a:rPr>
              <a:t>，要有明确的目标和社会责任感，这就是</a:t>
            </a:r>
            <a:r>
              <a:rPr lang="en-US" altLang="zh-CN" sz="2400" b="1" kern="100" dirty="0">
                <a:latin typeface="宋体"/>
                <a:cs typeface="Times New Roman"/>
              </a:rPr>
              <a:t>“</a:t>
            </a:r>
            <a:r>
              <a:rPr lang="zh-CN" altLang="zh-CN" sz="2400" b="1" kern="100" dirty="0">
                <a:latin typeface="Times New Roman"/>
                <a:cs typeface="Times New Roman"/>
              </a:rPr>
              <a:t>选题</a:t>
            </a:r>
            <a:r>
              <a:rPr lang="en-US" altLang="zh-CN" sz="2400" b="1" kern="100" dirty="0">
                <a:latin typeface="宋体"/>
                <a:cs typeface="Times New Roman"/>
              </a:rPr>
              <a:t>”</a:t>
            </a:r>
            <a:r>
              <a:rPr lang="zh-CN" altLang="zh-CN" sz="2400" b="1" kern="100" dirty="0">
                <a:latin typeface="Times New Roman"/>
                <a:cs typeface="Times New Roman"/>
              </a:rPr>
              <a:t>。评论的范围可以是某个作家的全部作品，也可以是某一部或一篇作品，也可以只选某一问题或某一文艺现象或某种艺术手法来评。初写评论选题不宜太大，可根据作品的特点，从不同的角度来评论，要抓住特点，写出新意。但关键还是要根据个人的专长，也就是要选自己有所研究的，有把握的，有心得的来评，要具备一双慧眼，培养</a:t>
            </a:r>
            <a:r>
              <a:rPr lang="zh-CN" altLang="zh-CN" sz="2400" b="1" kern="100" dirty="0">
                <a:latin typeface="宋体"/>
                <a:cs typeface="Times New Roman"/>
              </a:rPr>
              <a:t>“</a:t>
            </a:r>
            <a:r>
              <a:rPr lang="zh-CN" altLang="zh-CN" sz="2400" b="1" kern="100" dirty="0">
                <a:latin typeface="Times New Roman"/>
                <a:cs typeface="Times New Roman"/>
              </a:rPr>
              <a:t>眼力</a:t>
            </a:r>
            <a:r>
              <a:rPr lang="zh-CN" altLang="zh-CN" sz="2400" b="1" kern="100" dirty="0">
                <a:latin typeface="宋体"/>
                <a:cs typeface="Times New Roman"/>
              </a:rPr>
              <a:t>”</a:t>
            </a:r>
            <a:r>
              <a:rPr lang="zh-CN" altLang="zh-CN" sz="2400" b="1" kern="100" dirty="0">
                <a:latin typeface="Times New Roman"/>
                <a:cs typeface="Times New Roman"/>
              </a:rPr>
              <a:t>，有两点要做到：一是选取。选取作品有意义之点来评。鲁迅说：</a:t>
            </a:r>
            <a:r>
              <a:rPr lang="zh-CN" altLang="zh-CN" sz="2400" b="1" kern="100" dirty="0">
                <a:latin typeface="宋体"/>
                <a:cs typeface="Times New Roman"/>
              </a:rPr>
              <a:t>“</a:t>
            </a:r>
            <a:r>
              <a:rPr lang="zh-CN" altLang="zh-CN" sz="2400" b="1" kern="100" dirty="0">
                <a:latin typeface="Times New Roman"/>
                <a:cs typeface="Times New Roman"/>
              </a:rPr>
              <a:t>选取有意义之点，指示出来，使那意义格外分明、扩大，那是正确的批评家的任务。</a:t>
            </a:r>
            <a:r>
              <a:rPr lang="zh-CN" altLang="zh-CN" sz="2400" b="1" kern="100" dirty="0">
                <a:latin typeface="宋体"/>
                <a:cs typeface="Times New Roman"/>
              </a:rPr>
              <a:t>”</a:t>
            </a:r>
            <a:r>
              <a:rPr lang="zh-CN" altLang="zh-CN" sz="2400" b="1" kern="100" dirty="0">
                <a:latin typeface="Times New Roman"/>
                <a:cs typeface="Times New Roman"/>
              </a:rPr>
              <a:t>在开始时可以选取一些名篇，自己确定一个具体的范围，选取一些有意义之点，比如评价鲁迅</a:t>
            </a:r>
            <a:endParaRPr lang="zh-CN" altLang="zh-CN" sz="1050" kern="100" dirty="0">
              <a:effectLst/>
              <a:latin typeface="宋体"/>
              <a:cs typeface="Courier New"/>
            </a:endParaRPr>
          </a:p>
        </p:txBody>
      </p:sp>
    </p:spTree>
    <p:extLst>
      <p:ext uri="{BB962C8B-B14F-4D97-AF65-F5344CB8AC3E}">
        <p14:creationId xmlns:p14="http://schemas.microsoft.com/office/powerpoint/2010/main" val="1384383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9403"/>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350645" algn="l"/>
                <a:tab pos="3870960" algn="l"/>
              </a:tabLst>
            </a:pPr>
            <a:r>
              <a:rPr lang="zh-CN" altLang="zh-CN" sz="2400" b="1" kern="100" dirty="0">
                <a:solidFill>
                  <a:prstClr val="black"/>
                </a:solidFill>
                <a:latin typeface="Times New Roman"/>
                <a:cs typeface="Times New Roman"/>
              </a:rPr>
              <a:t>的小说《祝福》，确定一个范围：评论祥林嫂的形象塑造技巧，这样既可以从总的方面</a:t>
            </a: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祥林嫂是一个什么样的典型，成功在哪里等方面来选取；也可以从局部的方面</a:t>
            </a: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鲁迅怎样刻画祥林嫂的眼睛、语言、性格等方面来选取。二是甄别。主要从三方面锻炼自己的甄别能力：一、作品中什么是应选取的有意义之点，什么是要舍弃的无意义之点；二、什么是自己对于作品的真知灼见，什么是旧调重弹；三、哪些是自己评论时能够驾驭的，哪些是偏大偏难自己力所不及的。</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752853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95426"/>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三、写作</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文学评论属于议论文。它具有议论文的一般特点，但是由于它是对文学作品发表的评论，所以又不同于其他的议论文，要有点文学色彩。</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要有正确而鲜明的观点。我们对一篇文学作品发表议论，总要有个基本看法：是好还是坏？是大体上过得去，还是基本上不行而尚有可取之处？这个基本的看法就是文章的中心论点，这个论点必须是正确、鲜明的。</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要有准确、充分而有说服力的论据。要对作品的人物形象、故事情节、艺术描写和语言运用等方面进行深入细致的具体的分析，从而引用能够说明自己论点的材料来充当论据，这些论据一定要准确可靠。</a:t>
            </a:r>
            <a:endParaRPr lang="zh-CN" altLang="zh-CN" sz="1050" kern="100" dirty="0">
              <a:latin typeface="宋体"/>
              <a:cs typeface="Courier New"/>
            </a:endParaRPr>
          </a:p>
        </p:txBody>
      </p:sp>
    </p:spTree>
    <p:extLst>
      <p:ext uri="{BB962C8B-B14F-4D97-AF65-F5344CB8AC3E}">
        <p14:creationId xmlns:p14="http://schemas.microsoft.com/office/powerpoint/2010/main" val="4009916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733378"/>
            <a:ext cx="11647294"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350645" algn="l"/>
                <a:tab pos="3870960" algn="l"/>
              </a:tabLst>
            </a:pPr>
            <a:r>
              <a:rPr lang="en-US" altLang="zh-CN" sz="2400" b="1" kern="100" dirty="0">
                <a:solidFill>
                  <a:prstClr val="black"/>
                </a:solidFill>
                <a:latin typeface="Times New Roman"/>
                <a:cs typeface="Courier New"/>
              </a:rPr>
              <a:t>3.</a:t>
            </a:r>
            <a:r>
              <a:rPr lang="zh-CN" altLang="zh-CN" sz="2400" b="1" kern="100" dirty="0">
                <a:solidFill>
                  <a:prstClr val="black"/>
                </a:solidFill>
                <a:latin typeface="Times New Roman"/>
                <a:cs typeface="Times New Roman"/>
              </a:rPr>
              <a:t>要运用科学的符合逻辑推理的论证方法。是用归纳法，还是用演绎法，或者是类比法，应深思熟虑。</a:t>
            </a:r>
            <a:endParaRPr lang="zh-CN" altLang="zh-CN" sz="1050" kern="100" dirty="0">
              <a:solidFill>
                <a:prstClr val="black"/>
              </a:solidFill>
              <a:latin typeface="宋体"/>
              <a:cs typeface="Courier New"/>
            </a:endParaRPr>
          </a:p>
          <a:p>
            <a:pPr lvl="0" indent="612140" algn="just">
              <a:lnSpc>
                <a:spcPct val="150000"/>
              </a:lnSpc>
              <a:tabLst>
                <a:tab pos="1350645" algn="l"/>
                <a:tab pos="3870960" algn="l"/>
              </a:tabLst>
            </a:pPr>
            <a:r>
              <a:rPr lang="en-US" altLang="zh-CN" sz="2400" b="1" kern="100" dirty="0">
                <a:solidFill>
                  <a:prstClr val="black"/>
                </a:solidFill>
                <a:latin typeface="Times New Roman"/>
                <a:cs typeface="Courier New"/>
              </a:rPr>
              <a:t>4.</a:t>
            </a:r>
            <a:r>
              <a:rPr lang="zh-CN" altLang="zh-CN" sz="2400" b="1" kern="100" dirty="0">
                <a:solidFill>
                  <a:prstClr val="black"/>
                </a:solidFill>
                <a:latin typeface="Times New Roman"/>
                <a:cs typeface="Times New Roman"/>
              </a:rPr>
              <a:t>文学观念在不断更新，因此文学评论的理论和术语也要不断更新，为此就要努力学习文学理论知识、美学知识、语言学和修辞学知识，使得评论的语言既有文学性，又有形象性。</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91427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91477"/>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【写作任务】</a:t>
            </a:r>
            <a:r>
              <a:rPr lang="zh-CN" altLang="zh-CN" sz="2400" b="1" kern="100" dirty="0">
                <a:latin typeface="宋体"/>
                <a:ea typeface="Times New Roman"/>
                <a:cs typeface="Courier New"/>
              </a:rPr>
              <a:t> </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细读《山居秋暝》后，写一篇诗歌鉴赏评论。</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山居秋暝</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王　维</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空山新雨后，天气晚来秋。</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明月松间照，清泉石上流。</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竹喧归浣女，莲动下渔舟。</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随意春芳歇，王孙自可留。</a:t>
            </a:r>
            <a:endParaRPr lang="zh-CN" altLang="zh-CN" sz="1050" kern="100" dirty="0">
              <a:effectLst/>
              <a:latin typeface="宋体"/>
              <a:cs typeface="Courier New"/>
            </a:endParaRPr>
          </a:p>
        </p:txBody>
      </p:sp>
    </p:spTree>
    <p:extLst>
      <p:ext uri="{BB962C8B-B14F-4D97-AF65-F5344CB8AC3E}">
        <p14:creationId xmlns:p14="http://schemas.microsoft.com/office/powerpoint/2010/main" val="4195218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8899"/>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【写作示例】</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山水的画卷与人生的感怀</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王维《山居秋暝》细读</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这是一首山水诗歌的名篇，充分体现了王维诗歌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诗中有画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的特点，于诗情画意之中寄托着诗人高洁的情怀和对理想境界的追求。</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首联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空山新雨后，天气晚来秋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，属于全景式的描写，交代了时间</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晚</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、时令</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秋</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和地点</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山</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，似一幅水墨山水的画卷，营造出清新淡远、恬静舒畅的世外桃源景象。其中，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字不仅是对山的实写，也在一定意义上渲染了山的空灵之美，为全诗表现诗人的空旷寂静的心境做好了铺垫。而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字用得尤其出色，点出了山雨初霁、万物为之一新的山间气象，同样为诗人表现自己返璞归真的纯净理想进行了铺垫。</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7078172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55738"/>
            <a:ext cx="11647294" cy="58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8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颔联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明月松间照，清泉石上流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，由首联的全景转入山中的近景，同样是一幅动人的山水画卷：皓月当空，青松如盖。山泉清冽，淙淙流泻于山石之上。诗人通过描写如此清幽明净的自然之美，表现了自己理想的人生境界。</a:t>
            </a:r>
            <a:endParaRPr lang="zh-CN" altLang="zh-CN" sz="1050" kern="100" dirty="0">
              <a:solidFill>
                <a:srgbClr val="FF0000"/>
              </a:solidFill>
              <a:latin typeface="宋体"/>
              <a:cs typeface="Courier New"/>
            </a:endParaRPr>
          </a:p>
          <a:p>
            <a:pPr indent="612140" algn="just">
              <a:lnSpc>
                <a:spcPts val="38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颈联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竹喧归浣女，莲动下渔舟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则由山间自然景色转入人世之景。竹林里传来了一阵阵的欢歌笑语，那是天真无邪的姑娘们洗罢衣服笑逐着归来了；亭亭玉立的荷叶纷纷向两旁披分，那是顺流而下的渔舟划破了荷塘月色的宁静。在这青松明月之下，翠竹青莲之中，生活着这样一群无忧无虑的人们。这幅图画生动地传达了诗人向往纯朴本真的生活愿望。正因为此，作者在尾联自然而然地转入了感情的直接抒发：随意春芳歇，王孙自可留。虽然春天已去，芳华不再，但山间的秋色也格外动人，面对如此清新的山水，面对如此朴素单纯的生活，有什么理由不留下来呢？至此，诗人通过对山间景色和田园生活的描绘，表达了自己渴望归隐田园的理想与志趣，抒发了自己对淡泊宁静生活的向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393206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这首诗在艺术上也非常成功。首先，诗歌一如既往地承继了王维诗歌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诗中有画，画中有诗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的特点，可以说，首联、颔联和颈联，就分别是三幅关于山水田园的精致的画卷，诗人的理想和志趣则寄托在这样的画卷之中。其次，意境的清新淡远，诗人以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空山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新雨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明月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清泉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翠竹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荷花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等意象，营造出清新淡雅悠远的诗歌意境。第三，陌生化的语言也是本诗的一个亮点，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竹喧归浣女，莲动下渔舟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两句，采用了倒装的手法，将耳所听、眼所见放在前面，将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喧</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的原因放在后面，不仅造成了阅读的陌生化效果，而且也非常符合当时的情景，因为浣女隐在竹林之中，渔舟被莲叶遮蔽，诗人先是听到竹林里的喧声，看到荷叶的动静，才发现</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或许是推测</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浣女归、莲舟下的。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8439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646816"/>
            <a:ext cx="1164729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是一种思想高度凝练、高度集中的文学体裁，我们学习古诗，就是要将这种被集中、被凝练化的语言具体化，所谓具体化，我想就是用自己的语言将诗的意境重组，将诗人的感情再现，让诗歌掺入读者的思想。了解这些，那么我们在学习、鉴赏古诗时就能有条理、有步骤地去解析古诗，领会诗中蕴含的意思。</a:t>
            </a:r>
          </a:p>
        </p:txBody>
      </p:sp>
      <p:sp>
        <p:nvSpPr>
          <p:cNvPr id="5" name="矩形 4"/>
          <p:cNvSpPr>
            <a:spLocks noChangeArrowheads="1"/>
          </p:cNvSpPr>
          <p:nvPr/>
        </p:nvSpPr>
        <p:spPr bwMode="auto">
          <a:xfrm>
            <a:off x="194997" y="862474"/>
            <a:ext cx="11647294"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关键能力培养</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鉴赏古诗词</a:t>
            </a:r>
            <a:endParaRPr lang="zh-CN" altLang="zh-CN" sz="1100" kern="100" dirty="0">
              <a:effectLst/>
              <a:latin typeface="宋体"/>
              <a:cs typeface="Courier New"/>
            </a:endParaRPr>
          </a:p>
        </p:txBody>
      </p:sp>
    </p:spTree>
    <p:extLst>
      <p:ext uri="{BB962C8B-B14F-4D97-AF65-F5344CB8AC3E}">
        <p14:creationId xmlns:p14="http://schemas.microsoft.com/office/powerpoint/2010/main" val="4106430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679444"/>
            <a:ext cx="1188140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最后，需要特别指出的是，魏晋六朝时期，陶谢将自然山水作为一种独立的审美对象，表达自己的人生理想与人生感怀，为山水田园诗开宗立派。到唐代，王孟继承陶谢的诗歌传统，山水田园诗派蔚为大观，在这个过程中，诗人的创作日臻完美，手法也趋于圆熟，尤其是王维的山水诗作，如《鹿柴》《鸟鸣涧》等，能够通过一种淡远幽深的意境，表现诗人归隐林下的志趣，以境写心，了无痕迹，象外有象，韵外有致，在看似简略的描写中隐含无限丰富的意蕴，在我看来，这首《山居秋暝》正是如此。</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【名师点评】</a:t>
            </a:r>
            <a:r>
              <a:rPr lang="zh-CN" altLang="zh-CN" sz="2400" b="1" kern="100" dirty="0">
                <a:solidFill>
                  <a:srgbClr val="FF0000"/>
                </a:solidFill>
                <a:latin typeface="宋体"/>
                <a:ea typeface="Times New Roman"/>
                <a:cs typeface="Courier New"/>
              </a:rPr>
              <a:t> </a:t>
            </a:r>
            <a:r>
              <a:rPr lang="zh-CN" altLang="zh-CN" sz="2400" b="1" kern="100" dirty="0">
                <a:solidFill>
                  <a:srgbClr val="FF0000"/>
                </a:solidFill>
                <a:latin typeface="Times New Roman"/>
                <a:ea typeface="仿宋_GB2312"/>
                <a:cs typeface="Times New Roman"/>
              </a:rPr>
              <a:t>作者由诗句剖析入手分析，抓住了诗句中的关键字眼，结合具体的写作手法，由浅入深，予以分析评论，重点结合诗中的景与情的描写，突出表现王维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仿宋_GB2312"/>
                <a:cs typeface="Times New Roman"/>
              </a:rPr>
              <a:t>诗中有画，画中有诗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仿宋_GB2312"/>
                <a:cs typeface="Times New Roman"/>
              </a:rPr>
              <a:t>的特点，将诗人寄情山水田园并对隐居生活怡然自得的满足心情也联系时代背景进行了深入剖析。</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16048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204826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鉴赏古诗词，需要从以下几方面着手：</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一、紧扣诗题，了解内容</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有些古诗，诗题便是内容的眼，如辛弃疾的《西江月</a:t>
            </a:r>
            <a:r>
              <a:rPr lang="en-US" altLang="zh-CN" sz="2400" b="1" kern="100" dirty="0">
                <a:latin typeface="Times New Roman"/>
                <a:cs typeface="Courier New"/>
              </a:rPr>
              <a:t>·</a:t>
            </a:r>
            <a:r>
              <a:rPr lang="zh-CN" altLang="zh-CN" sz="2400" b="1" kern="100" dirty="0">
                <a:latin typeface="Times New Roman"/>
                <a:cs typeface="Times New Roman"/>
              </a:rPr>
              <a:t>夜行黄沙道中》，词中主要写了夏夜词人在黄沙道上见到的、听到的以及想到的；再如查慎行的《舟夜书所见》，这首诗写诗人夜晚在船上的见闻。学习这类古诗时，应先理解题目，然后紧扣题目，猜想内容，在猜想过程中了解诗人写作的内容。</a:t>
            </a:r>
            <a:endParaRPr lang="zh-CN" altLang="zh-CN" sz="1050" kern="100" dirty="0">
              <a:latin typeface="宋体"/>
              <a:cs typeface="Courier New"/>
            </a:endParaRPr>
          </a:p>
        </p:txBody>
      </p:sp>
    </p:spTree>
    <p:extLst>
      <p:ext uri="{BB962C8B-B14F-4D97-AF65-F5344CB8AC3E}">
        <p14:creationId xmlns:p14="http://schemas.microsoft.com/office/powerpoint/2010/main" val="201129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65452"/>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350645" algn="l"/>
                <a:tab pos="3870960" algn="l"/>
              </a:tabLst>
            </a:pPr>
            <a:r>
              <a:rPr lang="zh-CN" altLang="zh-CN" sz="2400" b="1" kern="100" dirty="0">
                <a:solidFill>
                  <a:prstClr val="black"/>
                </a:solidFill>
                <a:latin typeface="Times New Roman"/>
                <a:ea typeface="黑体"/>
                <a:cs typeface="Times New Roman"/>
              </a:rPr>
              <a:t>二、围绕诗句，猜想主题</a:t>
            </a:r>
            <a:endParaRPr lang="zh-CN" altLang="zh-CN" sz="1050" kern="100" dirty="0">
              <a:solidFill>
                <a:prstClr val="black"/>
              </a:solidFill>
              <a:latin typeface="宋体"/>
              <a:cs typeface="Courier New"/>
            </a:endParaRPr>
          </a:p>
          <a:p>
            <a:pPr lvl="0" indent="612140" algn="just">
              <a:lnSpc>
                <a:spcPct val="150000"/>
              </a:lnSpc>
              <a:tabLst>
                <a:tab pos="1350645" algn="l"/>
                <a:tab pos="3870960" algn="l"/>
              </a:tabLst>
            </a:pPr>
            <a:r>
              <a:rPr lang="zh-CN" altLang="zh-CN" sz="2400" b="1" kern="100" dirty="0">
                <a:solidFill>
                  <a:prstClr val="black"/>
                </a:solidFill>
                <a:latin typeface="Times New Roman"/>
                <a:cs typeface="Times New Roman"/>
              </a:rPr>
              <a:t>由于古诗短小、精悍，因而留给我们联想的空间极为广阔，也正因为诗歌以极简略表现极丰富，所以读诗时难免靠</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猜想</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，这就意味着我们必须把握住有限的诗句，去了解诗歌的主题：或反映民间疾苦，或抒发个人胸臆，或痛斥朝政腐败，或自怜悲惨身世</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如龚自珍的</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落红不是无情物，化作春泥更护花</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，表面是写残花并不是无情的，到来年春天它便化作泥土去滋养、保护花朵，其实是在暗喻自己，虽然遭到迫害，但理想与信念是不会变的。这一点是需要我们去猜想的。</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088935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9403"/>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三、把握重点，品味意象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中国古代诗歌形象，往往是借助客观物象，如花、草、山、河等表现主观感情，所以，我们在学习古诗时，还应透过这些事物的表象，看到内蕴的情感。如王维的诗句</a:t>
            </a:r>
            <a:r>
              <a:rPr lang="zh-CN" altLang="zh-CN" sz="2400" b="1" kern="100" dirty="0">
                <a:latin typeface="宋体"/>
                <a:cs typeface="Times New Roman"/>
              </a:rPr>
              <a:t>“</a:t>
            </a:r>
            <a:r>
              <a:rPr lang="zh-CN" altLang="zh-CN" sz="2400" b="1" kern="100" dirty="0">
                <a:latin typeface="Times New Roman"/>
                <a:cs typeface="Times New Roman"/>
              </a:rPr>
              <a:t>大漠孤烟直，长河落日圆</a:t>
            </a:r>
            <a:r>
              <a:rPr lang="zh-CN" altLang="zh-CN" sz="2400" b="1" kern="100" dirty="0">
                <a:latin typeface="宋体"/>
                <a:cs typeface="Times New Roman"/>
              </a:rPr>
              <a:t>”</a:t>
            </a:r>
            <a:r>
              <a:rPr lang="zh-CN" altLang="zh-CN" sz="2400" b="1" kern="100" dirty="0">
                <a:latin typeface="Times New Roman"/>
                <a:cs typeface="Times New Roman"/>
              </a:rPr>
              <a:t>，为何</a:t>
            </a:r>
            <a:r>
              <a:rPr lang="zh-CN" altLang="zh-CN" sz="2400" b="1" kern="100" dirty="0">
                <a:latin typeface="宋体"/>
                <a:cs typeface="Times New Roman"/>
              </a:rPr>
              <a:t>“</a:t>
            </a:r>
            <a:r>
              <a:rPr lang="zh-CN" altLang="zh-CN" sz="2400" b="1" kern="100" dirty="0">
                <a:latin typeface="Times New Roman"/>
                <a:cs typeface="Times New Roman"/>
              </a:rPr>
              <a:t>烟</a:t>
            </a:r>
            <a:r>
              <a:rPr lang="zh-CN" altLang="zh-CN" sz="2400" b="1" kern="100" dirty="0">
                <a:latin typeface="宋体"/>
                <a:cs typeface="Times New Roman"/>
              </a:rPr>
              <a:t>”</a:t>
            </a:r>
            <a:r>
              <a:rPr lang="zh-CN" altLang="zh-CN" sz="2400" b="1" kern="100" dirty="0">
                <a:latin typeface="Times New Roman"/>
                <a:cs typeface="Times New Roman"/>
              </a:rPr>
              <a:t>会</a:t>
            </a:r>
            <a:r>
              <a:rPr lang="zh-CN" altLang="zh-CN" sz="2400" b="1" kern="100" dirty="0">
                <a:latin typeface="宋体"/>
                <a:cs typeface="Times New Roman"/>
              </a:rPr>
              <a:t>“</a:t>
            </a:r>
            <a:r>
              <a:rPr lang="zh-CN" altLang="zh-CN" sz="2400" b="1" kern="100" dirty="0">
                <a:latin typeface="Times New Roman"/>
                <a:cs typeface="Times New Roman"/>
              </a:rPr>
              <a:t>直</a:t>
            </a:r>
            <a:r>
              <a:rPr lang="zh-CN" altLang="zh-CN" sz="2400" b="1" kern="100" dirty="0">
                <a:latin typeface="宋体"/>
                <a:cs typeface="Times New Roman"/>
              </a:rPr>
              <a:t>”</a:t>
            </a:r>
            <a:r>
              <a:rPr lang="zh-CN" altLang="zh-CN" sz="2400" b="1" kern="100" dirty="0">
                <a:latin typeface="Times New Roman"/>
                <a:cs typeface="Times New Roman"/>
              </a:rPr>
              <a:t>？为何</a:t>
            </a:r>
            <a:r>
              <a:rPr lang="zh-CN" altLang="zh-CN" sz="2400" b="1" kern="100" dirty="0">
                <a:latin typeface="宋体"/>
                <a:cs typeface="Times New Roman"/>
              </a:rPr>
              <a:t>“</a:t>
            </a:r>
            <a:r>
              <a:rPr lang="zh-CN" altLang="zh-CN" sz="2400" b="1" kern="100" dirty="0">
                <a:latin typeface="Times New Roman"/>
                <a:cs typeface="Times New Roman"/>
              </a:rPr>
              <a:t>长河</a:t>
            </a:r>
            <a:r>
              <a:rPr lang="zh-CN" altLang="zh-CN" sz="2400" b="1" kern="100" dirty="0">
                <a:latin typeface="宋体"/>
                <a:cs typeface="Times New Roman"/>
              </a:rPr>
              <a:t>”</a:t>
            </a:r>
            <a:r>
              <a:rPr lang="zh-CN" altLang="zh-CN" sz="2400" b="1" kern="100" dirty="0">
                <a:latin typeface="Times New Roman"/>
                <a:cs typeface="Times New Roman"/>
              </a:rPr>
              <a:t>会</a:t>
            </a:r>
            <a:r>
              <a:rPr lang="zh-CN" altLang="zh-CN" sz="2400" b="1" kern="100" dirty="0">
                <a:latin typeface="宋体"/>
                <a:cs typeface="Times New Roman"/>
              </a:rPr>
              <a:t>“</a:t>
            </a:r>
            <a:r>
              <a:rPr lang="zh-CN" altLang="zh-CN" sz="2400" b="1" kern="100" dirty="0">
                <a:latin typeface="Times New Roman"/>
                <a:cs typeface="Times New Roman"/>
              </a:rPr>
              <a:t>圆</a:t>
            </a:r>
            <a:r>
              <a:rPr lang="zh-CN" altLang="zh-CN" sz="2400" b="1" kern="100" dirty="0">
                <a:latin typeface="宋体"/>
                <a:cs typeface="Times New Roman"/>
              </a:rPr>
              <a:t>”</a:t>
            </a:r>
            <a:r>
              <a:rPr lang="zh-CN" altLang="zh-CN" sz="2400" b="1" kern="100" dirty="0">
                <a:latin typeface="Times New Roman"/>
                <a:cs typeface="Times New Roman"/>
              </a:rPr>
              <a:t>？其实这句诗写出了边塞烽烟的坚毅、劲拔之美，同时</a:t>
            </a:r>
            <a:r>
              <a:rPr lang="zh-CN" altLang="zh-CN" sz="2400" b="1" kern="100" dirty="0">
                <a:latin typeface="宋体"/>
                <a:cs typeface="Times New Roman"/>
              </a:rPr>
              <a:t>“</a:t>
            </a:r>
            <a:r>
              <a:rPr lang="zh-CN" altLang="zh-CN" sz="2400" b="1" kern="100" dirty="0">
                <a:latin typeface="Times New Roman"/>
                <a:cs typeface="Times New Roman"/>
              </a:rPr>
              <a:t>圆</a:t>
            </a:r>
            <a:r>
              <a:rPr lang="zh-CN" altLang="zh-CN" sz="2400" b="1" kern="100" dirty="0">
                <a:latin typeface="宋体"/>
                <a:cs typeface="Times New Roman"/>
              </a:rPr>
              <a:t>”</a:t>
            </a:r>
            <a:r>
              <a:rPr lang="zh-CN" altLang="zh-CN" sz="2400" b="1" kern="100" dirty="0">
                <a:latin typeface="Times New Roman"/>
                <a:cs typeface="Times New Roman"/>
              </a:rPr>
              <a:t>字给人以亲切而略带苍茫的感受，这也是当时被排挤出京城的王维的内心感受。</a:t>
            </a:r>
            <a:endParaRPr lang="zh-CN" altLang="zh-CN" sz="1050" kern="100" dirty="0">
              <a:effectLst/>
              <a:latin typeface="宋体"/>
              <a:cs typeface="Courier New"/>
            </a:endParaRPr>
          </a:p>
        </p:txBody>
      </p:sp>
    </p:spTree>
    <p:extLst>
      <p:ext uri="{BB962C8B-B14F-4D97-AF65-F5344CB8AC3E}">
        <p14:creationId xmlns:p14="http://schemas.microsoft.com/office/powerpoint/2010/main" val="893243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27664"/>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四、了解作者、历史背景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许多古诗的创作与作者的身份及历史背景有相当关联。如文天祥写作《过零丁洋》时，正值宋兵被金兵围攻，宋军面临着兵败的危险，看到这一切，作为爱国将领的文天祥，发出</a:t>
            </a:r>
            <a:r>
              <a:rPr lang="en-US" altLang="zh-CN" sz="2400" b="1" kern="100" dirty="0">
                <a:latin typeface="宋体"/>
                <a:cs typeface="Times New Roman"/>
              </a:rPr>
              <a:t>“</a:t>
            </a:r>
            <a:r>
              <a:rPr lang="zh-CN" altLang="zh-CN" sz="2400" b="1" kern="100" dirty="0">
                <a:latin typeface="Times New Roman"/>
                <a:cs typeface="Times New Roman"/>
              </a:rPr>
              <a:t>山河破碎风飘絮，身世浮沉雨打萍</a:t>
            </a:r>
            <a:r>
              <a:rPr lang="en-US" altLang="zh-CN" sz="2400" b="1" kern="100" dirty="0">
                <a:latin typeface="宋体"/>
                <a:cs typeface="Times New Roman"/>
              </a:rPr>
              <a:t>”</a:t>
            </a:r>
            <a:r>
              <a:rPr lang="zh-CN" altLang="zh-CN" sz="2400" b="1" kern="100" dirty="0">
                <a:latin typeface="Times New Roman"/>
                <a:cs typeface="Times New Roman"/>
              </a:rPr>
              <a:t>的感叹。可是，由于朝廷的腐败无能，他眼见报国无望，最后以一句流传千古的</a:t>
            </a:r>
            <a:r>
              <a:rPr lang="zh-CN" altLang="zh-CN" sz="2400" b="1" kern="100" dirty="0">
                <a:latin typeface="宋体"/>
                <a:cs typeface="Times New Roman"/>
              </a:rPr>
              <a:t>“</a:t>
            </a:r>
            <a:r>
              <a:rPr lang="zh-CN" altLang="zh-CN" sz="2400" b="1" kern="100" dirty="0">
                <a:latin typeface="Times New Roman"/>
                <a:cs typeface="Times New Roman"/>
              </a:rPr>
              <a:t>人生自古谁无死，留取丹心照汗青</a:t>
            </a:r>
            <a:r>
              <a:rPr lang="zh-CN" altLang="zh-CN" sz="2400" b="1" kern="100" dirty="0">
                <a:latin typeface="宋体"/>
                <a:cs typeface="Times New Roman"/>
              </a:rPr>
              <a:t>”</a:t>
            </a:r>
            <a:r>
              <a:rPr lang="zh-CN" altLang="zh-CN" sz="2400" b="1" kern="100" dirty="0">
                <a:latin typeface="Times New Roman"/>
                <a:cs typeface="Times New Roman"/>
              </a:rPr>
              <a:t>来表达自己的赤子之心。</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五、反复诵读，悟出诗情</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俗话说</a:t>
            </a:r>
            <a:r>
              <a:rPr lang="en-US" altLang="zh-CN" sz="2400" b="1" kern="100" dirty="0">
                <a:latin typeface="宋体"/>
                <a:cs typeface="Times New Roman"/>
              </a:rPr>
              <a:t>“</a:t>
            </a:r>
            <a:r>
              <a:rPr lang="zh-CN" altLang="zh-CN" sz="2400" b="1" kern="100" dirty="0">
                <a:latin typeface="Times New Roman"/>
                <a:cs typeface="Times New Roman"/>
              </a:rPr>
              <a:t>熟读百遍，其意自见</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读</a:t>
            </a:r>
            <a:r>
              <a:rPr lang="en-US" altLang="zh-CN" sz="2400" b="1" kern="100" dirty="0">
                <a:latin typeface="宋体"/>
                <a:cs typeface="Times New Roman"/>
              </a:rPr>
              <a:t>”</a:t>
            </a:r>
            <a:r>
              <a:rPr lang="zh-CN" altLang="zh-CN" sz="2400" b="1" kern="100" dirty="0">
                <a:latin typeface="Times New Roman"/>
                <a:cs typeface="Times New Roman"/>
              </a:rPr>
              <a:t>对于古诗学习来说应该是个关键。一首诗，首先要将它读通，这是基础。然后在理解诗句大致内容的基础上读出感情，这是重点，也是古诗课堂学习的最后一个环节。</a:t>
            </a:r>
            <a:endParaRPr lang="zh-CN" altLang="zh-CN" sz="1050" kern="100" dirty="0">
              <a:effectLst/>
              <a:latin typeface="宋体"/>
              <a:cs typeface="Courier New"/>
            </a:endParaRPr>
          </a:p>
        </p:txBody>
      </p:sp>
    </p:spTree>
    <p:extLst>
      <p:ext uri="{BB962C8B-B14F-4D97-AF65-F5344CB8AC3E}">
        <p14:creationId xmlns:p14="http://schemas.microsoft.com/office/powerpoint/2010/main" val="3261732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4943"/>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latin typeface="Times New Roman"/>
                <a:ea typeface="黑体"/>
                <a:cs typeface="Times New Roman"/>
              </a:rPr>
              <a:t>【实践任务】</a:t>
            </a:r>
            <a:r>
              <a:rPr lang="zh-CN" altLang="zh-CN" sz="2400" b="1" kern="100" dirty="0">
                <a:latin typeface="宋体"/>
                <a:ea typeface="Times New Roman"/>
                <a:cs typeface="Courier New"/>
              </a:rPr>
              <a:t> </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课下搜集关于诗歌鉴赏方面的资料，分组解决如下问题：</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从诗歌内容表达的主题角度来看，古典诗歌有哪些基本类型？</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从诗歌内容表达的主题角度来看，对古典诗歌的考查基本类型有以下几种。</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送别类，以抒发离情为主。</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怀古类，以抒发对古人的缅怀之情或表达昔盛今衰的感叹之情为主。</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思乡怀人类，以表达对家乡或亲人的思念为主。</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战争或边塞类，以表达对战争的厌恶或对和平的向往或对国家的忠勇之情为主。</a:t>
            </a:r>
            <a:r>
              <a:rPr lang="en-US"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闲适类，以表达清闲恬淡心情或对田园、隐居生活的向往之情为主。</a:t>
            </a:r>
            <a:r>
              <a:rPr lang="en-US" altLang="zh-CN" sz="2400" b="1" kern="100" dirty="0">
                <a:solidFill>
                  <a:srgbClr val="FF0000"/>
                </a:solidFill>
                <a:latin typeface="宋体"/>
                <a:cs typeface="Times New Roman"/>
              </a:rPr>
              <a:t>⑥</a:t>
            </a:r>
            <a:r>
              <a:rPr lang="zh-CN" altLang="zh-CN" sz="2400" b="1" kern="100" dirty="0">
                <a:solidFill>
                  <a:srgbClr val="FF0000"/>
                </a:solidFill>
                <a:latin typeface="Times New Roman"/>
                <a:cs typeface="Times New Roman"/>
              </a:rPr>
              <a:t>借景抒情类，以借景物表达自己的美好志向或借景物体现不愿与世俗同流合污的品质为主。</a:t>
            </a:r>
            <a:r>
              <a:rPr lang="en-US" altLang="zh-CN" sz="2400" b="1" kern="100" dirty="0">
                <a:solidFill>
                  <a:srgbClr val="FF0000"/>
                </a:solidFill>
                <a:latin typeface="宋体"/>
                <a:cs typeface="Times New Roman"/>
              </a:rPr>
              <a:t>⑦</a:t>
            </a:r>
            <a:r>
              <a:rPr lang="zh-CN" altLang="zh-CN" sz="2400" b="1" kern="100" dirty="0">
                <a:solidFill>
                  <a:srgbClr val="FF0000"/>
                </a:solidFill>
                <a:latin typeface="Times New Roman"/>
                <a:cs typeface="Times New Roman"/>
              </a:rPr>
              <a:t>托物言志类，以托物显示自己的高洁品质或抒发怀才不遇的伤感之情为主。</a:t>
            </a:r>
            <a:r>
              <a:rPr lang="zh-CN" altLang="zh-CN" sz="2400" b="1" kern="100" dirty="0">
                <a:solidFill>
                  <a:srgbClr val="FF0000"/>
                </a:solidFill>
                <a:latin typeface="宋体"/>
                <a:cs typeface="Times New Roman"/>
              </a:rPr>
              <a:t>⑧</a:t>
            </a:r>
            <a:r>
              <a:rPr lang="zh-CN" altLang="zh-CN" sz="2400" b="1" kern="100" dirty="0">
                <a:solidFill>
                  <a:srgbClr val="FF0000"/>
                </a:solidFill>
                <a:latin typeface="Times New Roman"/>
                <a:cs typeface="Times New Roman"/>
              </a:rPr>
              <a:t>爱情类，以抒发男女的相悦之情、相思之情为主。</a:t>
            </a:r>
            <a:r>
              <a:rPr lang="zh-CN" altLang="zh-CN" sz="2400" b="1" kern="100" dirty="0">
                <a:solidFill>
                  <a:srgbClr val="FF0000"/>
                </a:solidFill>
                <a:latin typeface="宋体"/>
                <a:cs typeface="Times New Roman"/>
              </a:rPr>
              <a:t>⑨</a:t>
            </a:r>
            <a:r>
              <a:rPr lang="zh-CN" altLang="zh-CN" sz="2400" b="1" kern="100" dirty="0">
                <a:solidFill>
                  <a:srgbClr val="FF0000"/>
                </a:solidFill>
                <a:latin typeface="Times New Roman"/>
                <a:cs typeface="Times New Roman"/>
              </a:rPr>
              <a:t>民生类，以抒发对人民疾苦的深切同情为主。</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821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52864"/>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什么是诗歌的意象？古典诗歌常见的意象有哪些？</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诗歌的意象，即诗歌中所描写的形象</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人、物、景、事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而古典诗歌当中许多的意象都是有它们各自的喻意的。虽然这种意象的喻意在不同的意境当中有可能不同，但多数情况之下却是有其共通之处的。比如说梅的清高芳洁、傲雪凌霜；兰、荷的高洁；笛声的思乡怀远；菊的高洁、脱俗、隐逸；梧桐的凄凉、悲伤；杨花的离散、漂泊之意；杜鹃的凄凉哀伤、有归家之意。</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0178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5960"/>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鉴赏诗歌的表达技巧时，通常从哪几方面考虑？</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诗歌的表达技巧主要有表达方式、修辞手法和表现手法三个方面。</a:t>
            </a:r>
            <a:endParaRPr lang="zh-CN" altLang="zh-CN" sz="1050" kern="100" dirty="0">
              <a:solidFill>
                <a:srgbClr val="FF0000"/>
              </a:solidFill>
              <a:latin typeface="宋体"/>
              <a:cs typeface="Courier New"/>
            </a:endParaRPr>
          </a:p>
          <a:p>
            <a:pPr indent="612140" algn="just">
              <a:lnSpc>
                <a:spcPts val="4100"/>
              </a:lnSpc>
              <a:spcAft>
                <a:spcPts val="0"/>
              </a:spcAft>
              <a:tabLst>
                <a:tab pos="135064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表达方式：叙述、描写、抒情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直接抒情、间接抒情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、议论、说明五种。</a:t>
            </a:r>
            <a:endParaRPr lang="zh-CN" altLang="zh-CN" sz="1050" kern="100" dirty="0">
              <a:solidFill>
                <a:srgbClr val="FF0000"/>
              </a:solidFill>
              <a:latin typeface="宋体"/>
              <a:cs typeface="Courier New"/>
            </a:endParaRPr>
          </a:p>
          <a:p>
            <a:pPr indent="612140" algn="just">
              <a:lnSpc>
                <a:spcPts val="4100"/>
              </a:lnSpc>
              <a:spcAft>
                <a:spcPts val="0"/>
              </a:spcAft>
              <a:tabLst>
                <a:tab pos="135064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修辞手法：夸张、拟人、对比、比兴、比喻、借代、设问、反问、对偶、反复、重章叠唱等。</a:t>
            </a:r>
            <a:endParaRPr lang="zh-CN" altLang="zh-CN" sz="1050" kern="100" dirty="0">
              <a:solidFill>
                <a:srgbClr val="FF0000"/>
              </a:solidFill>
              <a:latin typeface="宋体"/>
              <a:cs typeface="Courier New"/>
            </a:endParaRPr>
          </a:p>
          <a:p>
            <a:pPr indent="612140" algn="just">
              <a:lnSpc>
                <a:spcPts val="4100"/>
              </a:lnSpc>
              <a:spcAft>
                <a:spcPts val="0"/>
              </a:spcAft>
              <a:tabLst>
                <a:tab pos="135064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表现手法：象征、烘托、对比、想象、照应、借景抒情、寓情于景、托物言志、虚实相生、卒章显志、明贬实褒、由远及近、由外而内、即事抒怀、欲扬先抑、以乐景写哀情等。</a:t>
            </a:r>
            <a:endParaRPr lang="zh-CN" altLang="zh-CN" sz="1050" kern="100" dirty="0">
              <a:solidFill>
                <a:srgbClr val="FF0000"/>
              </a:solidFill>
              <a:latin typeface="宋体"/>
              <a:cs typeface="Courier New"/>
            </a:endParaRPr>
          </a:p>
          <a:p>
            <a:pPr indent="612140" algn="just">
              <a:lnSpc>
                <a:spcPts val="4100"/>
              </a:lnSpc>
              <a:spcAft>
                <a:spcPts val="0"/>
              </a:spcAft>
              <a:tabLst>
                <a:tab pos="1350645" algn="l"/>
                <a:tab pos="3870960" algn="l"/>
              </a:tabLst>
            </a:pPr>
            <a:r>
              <a:rPr lang="en-US" altLang="zh-CN" sz="2400" b="1" kern="100" dirty="0">
                <a:latin typeface="Times New Roman"/>
                <a:cs typeface="Courier New"/>
              </a:rPr>
              <a:t>4.</a:t>
            </a:r>
            <a:r>
              <a:rPr lang="zh-CN" altLang="zh-CN" sz="2400" b="1" kern="100" dirty="0">
                <a:latin typeface="Times New Roman"/>
                <a:cs typeface="Times New Roman"/>
              </a:rPr>
              <a:t>古典诗歌常见的语言风格有哪些？</a:t>
            </a:r>
            <a:endParaRPr lang="zh-CN" altLang="zh-CN" sz="1050" kern="100" dirty="0">
              <a:latin typeface="宋体"/>
              <a:cs typeface="Courier New"/>
            </a:endParaRPr>
          </a:p>
          <a:p>
            <a:pPr indent="612140">
              <a:lnSpc>
                <a:spcPts val="41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诗歌常见的语言风格：刚健、雄奇、豪放、悲慨、旷达、苍凉、沉郁、飘逸、含蓄、缠绵、清新、明丽、秀丽、绚丽、恬淡、凄美、明快、自然等。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210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linds(horizontal)">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2542</Words>
  <Application>Microsoft Office PowerPoint</Application>
  <PresentationFormat>宽屏</PresentationFormat>
  <Paragraphs>63</Paragraphs>
  <Slides>21</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