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256" r:id="rId2"/>
    <p:sldId id="261" r:id="rId3"/>
    <p:sldId id="262" r:id="rId4"/>
    <p:sldId id="263" r:id="rId5"/>
    <p:sldId id="264" r:id="rId6"/>
    <p:sldId id="265" r:id="rId7"/>
    <p:sldId id="271" r:id="rId8"/>
    <p:sldId id="272" r:id="rId9"/>
    <p:sldId id="273" r:id="rId10"/>
    <p:sldId id="274" r:id="rId11"/>
    <p:sldId id="270" r:id="rId12"/>
    <p:sldId id="283" r:id="rId13"/>
    <p:sldId id="266" r:id="rId14"/>
    <p:sldId id="267" r:id="rId15"/>
    <p:sldId id="268" r:id="rId16"/>
    <p:sldId id="279" r:id="rId17"/>
    <p:sldId id="280" r:id="rId18"/>
  </p:sldIdLst>
  <p:sldSz cx="9144000" cy="6858000" type="screen4x3"/>
  <p:notesSz cx="6797675" cy="9928225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04800" y="2286000"/>
            <a:ext cx="8458200" cy="1143000"/>
          </a:xfrm>
        </p:spPr>
        <p:txBody>
          <a:bodyPr/>
          <a:lstStyle>
            <a:lvl1pPr>
              <a:defRPr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14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en-US" altLang="zh-CN" sz="1400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5000"/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eaLnBrk="1" hangingPunct="1"/>
            <a:r>
              <a:rPr lang="en-US" altLang="zh-CN" sz="8000" kern="1200" dirty="0">
                <a:latin typeface="+mj-lt"/>
                <a:ea typeface="楷体_GB2312" pitchFamily="49" charset="-122"/>
                <a:cs typeface="+mj-cs"/>
              </a:rPr>
              <a:t>《</a:t>
            </a:r>
            <a:r>
              <a:rPr lang="zh-CN" altLang="en-US" sz="8000" kern="1200" dirty="0">
                <a:latin typeface="+mj-lt"/>
                <a:ea typeface="楷体_GB2312" pitchFamily="49" charset="-122"/>
                <a:cs typeface="+mj-cs"/>
              </a:rPr>
              <a:t>世说新语</a:t>
            </a:r>
            <a:r>
              <a:rPr lang="en-US" altLang="zh-CN" sz="8000" kern="1200" dirty="0">
                <a:latin typeface="+mj-lt"/>
                <a:ea typeface="楷体_GB2312" pitchFamily="49" charset="-122"/>
                <a:cs typeface="+mj-cs"/>
              </a:rPr>
              <a:t>》</a:t>
            </a:r>
            <a:r>
              <a:rPr lang="zh-CN" altLang="en-US" sz="8000" kern="1200" dirty="0">
                <a:latin typeface="+mj-lt"/>
                <a:ea typeface="楷体_GB2312" pitchFamily="49" charset="-122"/>
                <a:cs typeface="+mj-cs"/>
              </a:rPr>
              <a:t>两则</a:t>
            </a:r>
          </a:p>
        </p:txBody>
      </p:sp>
      <p:sp>
        <p:nvSpPr>
          <p:cNvPr id="4098" name="Rectangle 3"/>
          <p:cNvSpPr>
            <a:spLocks noGrp="1" noRot="1"/>
          </p:cNvSpPr>
          <p:nvPr>
            <p:ph type="subTitle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eaLnBrk="1" hangingPunct="1">
              <a:buSzPct val="95000"/>
              <a:buFont typeface="Wingdings" panose="05000000000000000000" pitchFamily="2" charset="2"/>
              <a:buNone/>
            </a:pPr>
            <a:r>
              <a:rPr lang="en-US" altLang="zh-CN" sz="4400" kern="1200" dirty="0">
                <a:latin typeface="+mn-lt"/>
                <a:ea typeface="+mn-ea"/>
                <a:cs typeface="+mn-cs"/>
              </a:rPr>
              <a:t>——</a:t>
            </a:r>
            <a:r>
              <a:rPr lang="zh-CN" altLang="en-US" sz="4400" b="1" kern="1200" dirty="0">
                <a:latin typeface="+mn-lt"/>
                <a:ea typeface="+mn-ea"/>
                <a:cs typeface="+mn-cs"/>
              </a:rPr>
              <a:t>（南朝</a:t>
            </a:r>
            <a:r>
              <a:rPr lang="en-US" altLang="zh-CN" b="1" kern="1200" dirty="0">
                <a:latin typeface="+mn-lt"/>
                <a:ea typeface="+mn-ea"/>
                <a:cs typeface="+mn-cs"/>
              </a:rPr>
              <a:t>·</a:t>
            </a:r>
            <a:r>
              <a:rPr lang="zh-CN" altLang="en-US" sz="4400" b="1" kern="1200" dirty="0">
                <a:latin typeface="+mn-lt"/>
                <a:ea typeface="+mn-ea"/>
                <a:cs typeface="+mn-cs"/>
              </a:rPr>
              <a:t>宋）刘义庆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991600" cy="1371600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l" fontAlgn="base"/>
            <a:r>
              <a:rPr lang="en-US" altLang="zh-CN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4: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把雪比作盐，比作柳絮，到底哪一</a:t>
            </a:r>
            <a:r>
              <a:rPr lang="zh-CN" altLang="en-US" sz="32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个好？</a:t>
            </a:r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还有更好的形容雪的比喻吗？（请你也仿写一两句） 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 strike="noStrike" noProof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内容占位符 2"/>
          <p:cNvSpPr>
            <a:spLocks noGrp="1" noRot="1"/>
          </p:cNvSpPr>
          <p:nvPr>
            <p:ph idx="1"/>
          </p:nvPr>
        </p:nvSpPr>
        <p:spPr>
          <a:xfrm>
            <a:off x="0" y="1447800"/>
            <a:ext cx="8842375" cy="2286000"/>
          </a:xfrm>
          <a:ln/>
        </p:spPr>
        <p:txBody>
          <a:bodyPr wrap="square" lIns="91440" tIns="45720" rIns="91440" bIns="45720" anchor="t"/>
          <a:lstStyle/>
          <a:p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撒盐空中</a:t>
            </a:r>
            <a:r>
              <a:rPr lang="zh-CN" altLang="en-US" b="1" dirty="0">
                <a:ea typeface="楷体_GB2312" pitchFamily="49" charset="-122"/>
              </a:rPr>
              <a:t>”：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雪的颜色和下落之态跟盐比较接近。写物必须要做到形似。</a:t>
            </a:r>
            <a:endParaRPr lang="zh-CN" altLang="en-US" dirty="0"/>
          </a:p>
        </p:txBody>
      </p:sp>
      <p:sp>
        <p:nvSpPr>
          <p:cNvPr id="17412" name="TextBox 3"/>
          <p:cNvSpPr txBox="1"/>
          <p:nvPr/>
        </p:nvSpPr>
        <p:spPr>
          <a:xfrm>
            <a:off x="457200" y="3352800"/>
            <a:ext cx="86868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柳絮因风起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”写出雪花纷纷扬扬飘落的轻盈美感，神形兼备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。而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撒盐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一喻所缺乏的恰恰是意蕴和美感。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/>
          </p:cNvSpPr>
          <p:nvPr>
            <p:ph type="title"/>
          </p:nvPr>
        </p:nvSpPr>
        <p:spPr>
          <a:xfrm>
            <a:off x="228600" y="0"/>
            <a:ext cx="8540750" cy="1143000"/>
          </a:xfrm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b="1" dirty="0">
                <a:solidFill>
                  <a:srgbClr val="C00000"/>
                </a:solidFill>
              </a:rPr>
              <a:t>陈太丘与友期行</a:t>
            </a:r>
            <a:r>
              <a:rPr lang="en-US" altLang="zh-CN" b="1" dirty="0">
                <a:solidFill>
                  <a:srgbClr val="C00000"/>
                </a:solidFill>
              </a:rPr>
              <a:t>——《</a:t>
            </a:r>
            <a:r>
              <a:rPr lang="zh-CN" altLang="en-US" b="1" dirty="0">
                <a:solidFill>
                  <a:srgbClr val="C00000"/>
                </a:solidFill>
              </a:rPr>
              <a:t>方正</a:t>
            </a:r>
            <a:r>
              <a:rPr lang="en-US" altLang="zh-CN" b="1" dirty="0">
                <a:solidFill>
                  <a:srgbClr val="C00000"/>
                </a:solidFill>
              </a:rPr>
              <a:t>》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8600" y="990600"/>
            <a:ext cx="8915400" cy="5867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/>
            </a:pP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陈太丘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与友</a:t>
            </a: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期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行，期</a:t>
            </a: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日中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，过中不</a:t>
            </a: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至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，太丘</a:t>
            </a: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舍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去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，去后</a:t>
            </a:r>
            <a:r>
              <a:rPr kumimoji="0" lang="zh-CN" altLang="en-US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乃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至。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陈太丘：陈寔，曾做过太丘县令。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（查成语“难兄难弟”）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期：约定。日中：正午时分。至：到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舍：舍弃。去：离开 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乃：才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Char char="w"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译文：陈太丘跟一位朋友相约同行，约定的时间是中午。过了正午朋友还没到，太丘不再等候就离开了。太丘离开后，朋友才到。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r>
              <a:rPr lang="zh-CN" altLang="en-US" dirty="0"/>
              <a:t>成语：难兄难弟：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21506" name="内容占位符 2"/>
          <p:cNvSpPr>
            <a:spLocks noGrp="1" noRot="1"/>
          </p:cNvSpPr>
          <p:nvPr>
            <p:ph idx="1"/>
          </p:nvPr>
        </p:nvSpPr>
        <p:spPr>
          <a:xfrm>
            <a:off x="0" y="1600200"/>
            <a:ext cx="9144000" cy="4498975"/>
          </a:xfrm>
          <a:ln/>
        </p:spPr>
        <p:txBody>
          <a:bodyPr wrap="square" lIns="91440" tIns="45720" rIns="91440" bIns="45720" anchor="t"/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世说新语</a:t>
            </a:r>
            <a:r>
              <a:rPr lang="en-US" altLang="zh-CN" b="1" dirty="0"/>
              <a:t>·</a:t>
            </a:r>
            <a:r>
              <a:rPr lang="zh-CN" altLang="en-US" b="1" dirty="0"/>
              <a:t>德行</a:t>
            </a:r>
            <a:r>
              <a:rPr lang="en-US" altLang="zh-CN" b="1" dirty="0"/>
              <a:t>》</a:t>
            </a:r>
            <a:r>
              <a:rPr lang="zh-CN" altLang="en-US" b="1" dirty="0"/>
              <a:t>：“陈元方子长文；有英才；与季方子孝先各论其父功德；争之不能决；咨子太丘。太丘曰：‘元方难为兄；季方难为弟。’”</a:t>
            </a:r>
            <a:endParaRPr lang="en-US" altLang="zh-CN" b="1" dirty="0"/>
          </a:p>
          <a:p>
            <a:r>
              <a:rPr lang="zh-CN" altLang="en-US" b="1" dirty="0"/>
              <a:t>原指兄弟二人都很好；才德相当；难分高下。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endParaRPr lang="zh-CN" altLang="en-US" dirty="0"/>
          </a:p>
        </p:txBody>
      </p:sp>
      <p:sp>
        <p:nvSpPr>
          <p:cNvPr id="18435" name="Rectangle 3"/>
          <p:cNvSpPr>
            <a:spLocks noGrp="1" noRot="1"/>
          </p:cNvSpPr>
          <p:nvPr>
            <p:ph idx="1"/>
          </p:nvPr>
        </p:nvSpPr>
        <p:spPr>
          <a:xfrm>
            <a:off x="0" y="914400"/>
            <a:ext cx="9144000" cy="5715000"/>
          </a:xfrm>
          <a:ln/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3600" b="1" u="sng" dirty="0">
                <a:solidFill>
                  <a:schemeClr val="hlink"/>
                </a:solidFill>
              </a:rPr>
              <a:t>元方</a:t>
            </a:r>
            <a:r>
              <a:rPr lang="zh-CN" altLang="en-US" sz="3600" b="1" dirty="0"/>
              <a:t>时年七岁，门外戏。客问元方：“</a:t>
            </a:r>
            <a:r>
              <a:rPr lang="zh-CN" altLang="en-US" sz="3600" b="1" u="sng" dirty="0">
                <a:solidFill>
                  <a:schemeClr val="hlink"/>
                </a:solidFill>
              </a:rPr>
              <a:t>尊君</a:t>
            </a:r>
            <a:r>
              <a:rPr lang="zh-CN" altLang="en-US" sz="3600" b="1" dirty="0"/>
              <a:t>在</a:t>
            </a:r>
            <a:r>
              <a:rPr lang="zh-CN" altLang="en-US" sz="3600" b="1" u="sng" dirty="0">
                <a:solidFill>
                  <a:schemeClr val="hlink"/>
                </a:solidFill>
              </a:rPr>
              <a:t>不</a:t>
            </a:r>
            <a:r>
              <a:rPr lang="zh-CN" altLang="en-US" sz="3600" b="1" dirty="0"/>
              <a:t>？”答曰：“待</a:t>
            </a:r>
            <a:r>
              <a:rPr lang="zh-CN" altLang="en-US" sz="3600" b="1" dirty="0">
                <a:solidFill>
                  <a:schemeClr val="hlink"/>
                </a:solidFill>
              </a:rPr>
              <a:t>君</a:t>
            </a:r>
            <a:r>
              <a:rPr lang="zh-CN" altLang="en-US" sz="3600" b="1" dirty="0"/>
              <a:t>久不至，已去。”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元方：陈纪，字元方，陈太丘的长子。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尊君：对别人父亲的一种尊称。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不：通“否”（</a:t>
            </a:r>
            <a:r>
              <a:rPr lang="en-US" altLang="zh-CN" b="1" dirty="0"/>
              <a:t>f ǒ u</a:t>
            </a:r>
            <a:r>
              <a:rPr lang="zh-CN" altLang="en-US" b="1" dirty="0"/>
              <a:t>），表疑问语气。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君：对对方的尊称。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002060"/>
                </a:solidFill>
              </a:rPr>
              <a:t>译文：元方那年七岁，当时正在门外玩。友人便问元方：“你父亲在家吗？”元方答道：“我父亲等您好久您都不到，他已经离开了。”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dirty="0"/>
              <a:t>陈太丘与友期</a:t>
            </a:r>
          </a:p>
        </p:txBody>
      </p:sp>
      <p:sp>
        <p:nvSpPr>
          <p:cNvPr id="19459" name="Rectangle 3"/>
          <p:cNvSpPr>
            <a:spLocks noGrp="1" noRot="1"/>
          </p:cNvSpPr>
          <p:nvPr>
            <p:ph idx="1"/>
          </p:nvPr>
        </p:nvSpPr>
        <p:spPr>
          <a:xfrm>
            <a:off x="0" y="1600200"/>
            <a:ext cx="9144000" cy="4498975"/>
          </a:xfrm>
          <a:ln/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友人便怒：“非人哉！与人期行，相</a:t>
            </a:r>
            <a:r>
              <a:rPr lang="zh-CN" altLang="en-US" sz="3600" b="1" u="sng" dirty="0">
                <a:solidFill>
                  <a:schemeClr val="hlink"/>
                </a:solidFill>
              </a:rPr>
              <a:t>委</a:t>
            </a:r>
            <a:r>
              <a:rPr lang="zh-CN" altLang="en-US" sz="3600" b="1" dirty="0"/>
              <a:t>而</a:t>
            </a:r>
            <a:r>
              <a:rPr lang="zh-CN" altLang="en-US" sz="3600" b="1" u="sng" dirty="0">
                <a:solidFill>
                  <a:schemeClr val="hlink"/>
                </a:solidFill>
              </a:rPr>
              <a:t>去</a:t>
            </a:r>
            <a:r>
              <a:rPr lang="zh-CN" altLang="en-US" sz="3600" b="1" dirty="0"/>
              <a:t>。”</a:t>
            </a:r>
          </a:p>
          <a:p>
            <a:pPr eaLnBrk="1" hangingPunct="1"/>
            <a:r>
              <a:rPr lang="zh-CN" altLang="en-US" b="1" dirty="0"/>
              <a:t>委：舍弃。</a:t>
            </a:r>
          </a:p>
          <a:p>
            <a:pPr eaLnBrk="1" hangingPunct="1"/>
            <a:r>
              <a:rPr lang="zh-CN" altLang="en-US" sz="3600" b="1" dirty="0">
                <a:solidFill>
                  <a:srgbClr val="002060"/>
                </a:solidFill>
              </a:rPr>
              <a:t>译文：友人就发怒道：“真不是人！和别人相约同行，却丢下我就离开了。”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charRg st="2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/>
          </p:cNvSpPr>
          <p:nvPr>
            <p:ph type="title"/>
          </p:nvPr>
        </p:nvSpPr>
        <p:spPr>
          <a:xfrm>
            <a:off x="228600" y="0"/>
            <a:ext cx="8540750" cy="1143000"/>
          </a:xfrm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dirty="0"/>
              <a:t>陈太丘与友期</a:t>
            </a:r>
          </a:p>
        </p:txBody>
      </p:sp>
      <p:sp>
        <p:nvSpPr>
          <p:cNvPr id="20483" name="Rectangle 3"/>
          <p:cNvSpPr>
            <a:spLocks noGrp="1" noRot="1"/>
          </p:cNvSpPr>
          <p:nvPr>
            <p:ph idx="1"/>
          </p:nvPr>
        </p:nvSpPr>
        <p:spPr>
          <a:xfrm>
            <a:off x="0" y="838200"/>
            <a:ext cx="9144000" cy="6019800"/>
          </a:xfrm>
          <a:ln/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元方曰：“君与</a:t>
            </a:r>
            <a:r>
              <a:rPr lang="zh-CN" altLang="en-US" b="1" u="sng" dirty="0">
                <a:solidFill>
                  <a:schemeClr val="hlink"/>
                </a:solidFill>
              </a:rPr>
              <a:t>家君</a:t>
            </a:r>
            <a:r>
              <a:rPr lang="zh-CN" altLang="en-US" b="1" dirty="0"/>
              <a:t>期日中。日中不至，</a:t>
            </a:r>
            <a:r>
              <a:rPr lang="zh-CN" altLang="en-US" b="1" u="sng" dirty="0">
                <a:solidFill>
                  <a:schemeClr val="tx2"/>
                </a:solidFill>
              </a:rPr>
              <a:t>则</a:t>
            </a:r>
            <a:r>
              <a:rPr lang="zh-CN" altLang="en-US" b="1" dirty="0"/>
              <a:t>是无信；对子骂父，则是无礼。”友人惭，下车</a:t>
            </a:r>
            <a:r>
              <a:rPr lang="zh-CN" altLang="en-US" b="1" u="sng" dirty="0">
                <a:solidFill>
                  <a:schemeClr val="hlink"/>
                </a:solidFill>
              </a:rPr>
              <a:t>引</a:t>
            </a:r>
            <a:r>
              <a:rPr lang="zh-CN" altLang="en-US" b="1" dirty="0"/>
              <a:t>之，元方入门不</a:t>
            </a:r>
            <a:r>
              <a:rPr lang="zh-CN" altLang="en-US" b="1" u="sng" dirty="0">
                <a:solidFill>
                  <a:schemeClr val="hlink"/>
                </a:solidFill>
              </a:rPr>
              <a:t>顾</a:t>
            </a:r>
            <a:r>
              <a:rPr lang="zh-CN" altLang="en-US" b="1" dirty="0"/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/>
              <a:t>家君：谦辞，对人称呼自己的父亲。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/>
              <a:t>则：便，就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/>
              <a:t>引：拉。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/>
              <a:t>顾：回头看。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002060"/>
                </a:solidFill>
              </a:rPr>
              <a:t>译文：元方说：“您跟我父亲约好正午一同出发。正午你还没到，就是不讲信用。对着人家儿子骂他的父亲，就是失礼。”  友人感到惭愧，便从车里下来，想拉元方的手，元方连头也不回地走进了自家的大门。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403350" y="333375"/>
            <a:ext cx="6119813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lvl="0" eaLnBrk="1" fontAlgn="base" hangingPunct="1"/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元方的性格特点如何？ 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3400" y="1524000"/>
            <a:ext cx="8024813" cy="34163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lvl="0" eaLnBrk="1" fontAlgn="base" hangingPunct="1">
              <a:lnSpc>
                <a:spcPct val="150000"/>
              </a:lnSpc>
            </a:pPr>
            <a:r>
              <a:rPr lang="en-US" altLang="zh-CN" sz="3600" b="1" strike="noStrike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   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楷体_GB2312" pitchFamily="49" charset="-122"/>
                <a:cs typeface="+mn-ea"/>
              </a:rPr>
              <a:t> </a:t>
            </a:r>
            <a:r>
              <a:rPr lang="en-US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楷体_GB2312" pitchFamily="49" charset="-122"/>
                <a:cs typeface="+mn-ea"/>
              </a:rPr>
              <a:t>元方批评友人有理有据，可见元方家教优良，懂礼识义守信。元方对粗俗的友人“入门不顾”则体现其性格直率，好恶分明的特点，正直不阿的性格特征。 </a:t>
            </a:r>
            <a:endParaRPr lang="en-US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11188" y="188913"/>
            <a:ext cx="7921625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lvl="0" eaLnBrk="1" fontAlgn="base" hangingPunct="1"/>
            <a:r>
              <a:rPr lang="en-US" altLang="zh-CN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    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在友人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“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惭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”“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下车引之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”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时，元方却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“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入门不顾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”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是否失礼？ 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152400" y="3333750"/>
            <a:ext cx="8839200" cy="3440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>
              <a:lnSpc>
                <a:spcPct val="16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认为元方并非无礼：元方年仅七岁，我们不应对其求全责备；友人失信于人，不知自责且对子骂父，品行低劣，对这样的人就应该断然拒之不理。</a:t>
            </a:r>
          </a:p>
        </p:txBody>
      </p:sp>
      <p:sp>
        <p:nvSpPr>
          <p:cNvPr id="20485" name="Rectangle 5"/>
          <p:cNvSpPr/>
          <p:nvPr/>
        </p:nvSpPr>
        <p:spPr>
          <a:xfrm>
            <a:off x="304800" y="1031875"/>
            <a:ext cx="8839200" cy="2252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5000"/>
              </a:lnSpc>
            </a:pPr>
            <a:r>
              <a:rPr lang="" altLang="zh-CN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" altLang="en-US" sz="3200" b="1" dirty="0">
                <a:latin typeface="宋体" panose="02010600030101010101" pitchFamily="2" charset="-122"/>
                <a:ea typeface="楷体_GB2312" pitchFamily="49" charset="-122"/>
              </a:rPr>
              <a:t>认为元方失礼：人非圣贤，孰能无过？知错能改仍不失为有识之人，原谅一个知错能改的人，表现出一个人宽广胸襟和容人的雅量。</a:t>
            </a:r>
          </a:p>
        </p:txBody>
      </p:sp>
      <p:pic>
        <p:nvPicPr>
          <p:cNvPr id="26628" name="Picture 6" descr="25-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188" y="6469063"/>
            <a:ext cx="1547812" cy="388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3" grpId="1" bldLvl="0" animBg="1"/>
      <p:bldP spid="2048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en-US" altLang="zh-CN" sz="4800" dirty="0"/>
              <a:t>《</a:t>
            </a:r>
            <a:r>
              <a:rPr lang="zh-CN" altLang="en-US" sz="4800" dirty="0"/>
              <a:t>咏雪</a:t>
            </a:r>
            <a:r>
              <a:rPr lang="en-US" altLang="zh-CN" sz="4800" dirty="0"/>
              <a:t>》——</a:t>
            </a:r>
            <a:r>
              <a:rPr lang="zh-CN" altLang="en-US" sz="4800" dirty="0"/>
              <a:t>言语</a:t>
            </a:r>
          </a:p>
        </p:txBody>
      </p:sp>
      <p:sp>
        <p:nvSpPr>
          <p:cNvPr id="14339" name="Rectangle 3"/>
          <p:cNvSpPr>
            <a:spLocks noGrp="1" noRot="1"/>
          </p:cNvSpPr>
          <p:nvPr>
            <p:ph idx="1"/>
          </p:nvPr>
        </p:nvSpPr>
        <p:spPr>
          <a:xfrm>
            <a:off x="301625" y="1179513"/>
            <a:ext cx="8540750" cy="4498975"/>
          </a:xfrm>
          <a:ln/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3600" b="1" u="sng" dirty="0">
                <a:solidFill>
                  <a:schemeClr val="hlink"/>
                </a:solidFill>
              </a:rPr>
              <a:t>谢太傅</a:t>
            </a:r>
            <a:r>
              <a:rPr lang="zh-CN" altLang="en-US" sz="3600" b="1" dirty="0"/>
              <a:t>寒雪日</a:t>
            </a:r>
            <a:r>
              <a:rPr lang="zh-CN" altLang="en-US" sz="3600" b="1" u="sng" dirty="0">
                <a:solidFill>
                  <a:schemeClr val="hlink"/>
                </a:solidFill>
              </a:rPr>
              <a:t>内集</a:t>
            </a:r>
            <a:r>
              <a:rPr lang="zh-CN" altLang="en-US" sz="3600" b="1" dirty="0"/>
              <a:t>，与</a:t>
            </a:r>
            <a:r>
              <a:rPr lang="zh-CN" altLang="en-US" sz="3600" b="1" u="sng" dirty="0">
                <a:solidFill>
                  <a:schemeClr val="tx2"/>
                </a:solidFill>
              </a:rPr>
              <a:t>儿女</a:t>
            </a:r>
            <a:r>
              <a:rPr lang="zh-CN" altLang="en-US" sz="3600" b="1" dirty="0">
                <a:solidFill>
                  <a:schemeClr val="tx2"/>
                </a:solidFill>
              </a:rPr>
              <a:t> </a:t>
            </a:r>
            <a:r>
              <a:rPr lang="zh-CN" altLang="en-US" sz="3600" b="1" u="sng" dirty="0">
                <a:solidFill>
                  <a:schemeClr val="hlink"/>
                </a:solidFill>
              </a:rPr>
              <a:t>讲论文义</a:t>
            </a:r>
            <a:r>
              <a:rPr lang="zh-CN" altLang="en-US" sz="3600" b="1" dirty="0"/>
              <a:t>。</a:t>
            </a:r>
          </a:p>
          <a:p>
            <a:pPr eaLnBrk="1" hangingPunct="1"/>
            <a:r>
              <a:rPr lang="zh-CN" altLang="en-US" b="1" dirty="0"/>
              <a:t>谢太傅：谢安。东晋的谢氏家族是个赫赫有名的诗礼之家，为首的是谢太傅，即谢安。</a:t>
            </a:r>
          </a:p>
          <a:p>
            <a:pPr eaLnBrk="1" hangingPunct="1"/>
            <a:r>
              <a:rPr lang="zh-CN" altLang="en-US" b="1" dirty="0"/>
              <a:t>内集：把家里人聚在一起。</a:t>
            </a:r>
            <a:endParaRPr lang="en-US" altLang="zh-CN" b="1" dirty="0"/>
          </a:p>
          <a:p>
            <a:pPr eaLnBrk="1" hangingPunct="1"/>
            <a:r>
              <a:rPr lang="zh-CN" altLang="en-US" b="1" dirty="0"/>
              <a:t>儿女：泛指小辈，包括侄子侄女。（古今差异）</a:t>
            </a:r>
          </a:p>
          <a:p>
            <a:pPr eaLnBrk="1" hangingPunct="1"/>
            <a:r>
              <a:rPr lang="zh-CN" altLang="en-US" b="1" dirty="0"/>
              <a:t>文义：诗文的义理。</a:t>
            </a:r>
          </a:p>
          <a:p>
            <a:pPr eaLnBrk="1" hangingPunct="1"/>
            <a:r>
              <a:rPr lang="zh-CN" altLang="en-US" sz="3600" b="1" dirty="0">
                <a:solidFill>
                  <a:srgbClr val="002060"/>
                </a:solidFill>
              </a:rPr>
              <a:t>译文：一个寒冷的雪天，谢太傅把家人聚会在一起，跟侄子侄女谈论诗文的义理。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en-US" altLang="zh-CN" sz="4800" dirty="0"/>
              <a:t>《</a:t>
            </a:r>
            <a:r>
              <a:rPr lang="zh-CN" altLang="en-US" sz="4800" dirty="0"/>
              <a:t>咏雪</a:t>
            </a:r>
            <a:r>
              <a:rPr lang="en-US" altLang="zh-CN" sz="4800" dirty="0"/>
              <a:t>》</a:t>
            </a:r>
            <a:endParaRPr lang="zh-CN" altLang="en-US" sz="4800" dirty="0"/>
          </a:p>
        </p:txBody>
      </p:sp>
      <p:sp>
        <p:nvSpPr>
          <p:cNvPr id="10243" name="Rectangle 3"/>
          <p:cNvSpPr>
            <a:spLocks noGrp="1" noRot="1"/>
          </p:cNvSpPr>
          <p:nvPr>
            <p:ph idx="1"/>
          </p:nvPr>
        </p:nvSpPr>
        <p:spPr>
          <a:xfrm>
            <a:off x="0" y="1676400"/>
            <a:ext cx="9372600" cy="4422775"/>
          </a:xfrm>
          <a:ln/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3600" b="1" u="sng" dirty="0">
                <a:solidFill>
                  <a:schemeClr val="hlink"/>
                </a:solidFill>
              </a:rPr>
              <a:t>俄而</a:t>
            </a:r>
            <a:r>
              <a:rPr lang="zh-CN" altLang="en-US" sz="3600" b="1" dirty="0"/>
              <a:t>雪</a:t>
            </a:r>
            <a:r>
              <a:rPr lang="zh-CN" altLang="en-US" sz="3600" b="1" u="sng" dirty="0">
                <a:solidFill>
                  <a:schemeClr val="hlink"/>
                </a:solidFill>
              </a:rPr>
              <a:t>骤</a:t>
            </a:r>
            <a:r>
              <a:rPr lang="zh-CN" altLang="en-US" sz="3600" b="1" dirty="0"/>
              <a:t>， 公</a:t>
            </a:r>
            <a:r>
              <a:rPr lang="zh-CN" altLang="en-US" sz="3600" b="1" u="sng" dirty="0">
                <a:solidFill>
                  <a:schemeClr val="hlink"/>
                </a:solidFill>
              </a:rPr>
              <a:t>欣然</a:t>
            </a:r>
            <a:r>
              <a:rPr lang="zh-CN" altLang="en-US" sz="3600" b="1" dirty="0"/>
              <a:t>曰：“白雪纷纷何所似？”</a:t>
            </a:r>
          </a:p>
          <a:p>
            <a:pPr eaLnBrk="1" hangingPunct="1"/>
            <a:r>
              <a:rPr lang="zh-CN" altLang="en-US" b="1" dirty="0"/>
              <a:t>俄而：不久，一会儿。</a:t>
            </a:r>
          </a:p>
          <a:p>
            <a:pPr eaLnBrk="1" hangingPunct="1"/>
            <a:r>
              <a:rPr lang="zh-CN" altLang="en-US" b="1" dirty="0"/>
              <a:t>骤：急</a:t>
            </a:r>
          </a:p>
          <a:p>
            <a:pPr eaLnBrk="1" hangingPunct="1"/>
            <a:r>
              <a:rPr lang="zh-CN" altLang="en-US" b="1" dirty="0"/>
              <a:t>欣然：高兴的样子。然，</a:t>
            </a:r>
            <a:r>
              <a:rPr lang="en-US" altLang="zh-CN" b="1" dirty="0"/>
              <a:t>……</a:t>
            </a:r>
            <a:r>
              <a:rPr lang="zh-CN" altLang="en-US" b="1" dirty="0"/>
              <a:t>的样子。</a:t>
            </a:r>
          </a:p>
          <a:p>
            <a:pPr eaLnBrk="1" hangingPunct="1"/>
            <a:r>
              <a:rPr lang="zh-CN" altLang="en-US" sz="3600" b="1" dirty="0">
                <a:solidFill>
                  <a:srgbClr val="002060"/>
                </a:solidFill>
              </a:rPr>
              <a:t>译文：过了一会儿，雪下得急了，太傅高兴地说：“这纷纷扬扬的大雪像什么呢？”</a:t>
            </a:r>
          </a:p>
          <a:p>
            <a:pPr eaLnBrk="1" hangingPunct="1"/>
            <a:endParaRPr lang="en-US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5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charRg st="5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en-US" altLang="zh-CN" sz="4800" dirty="0"/>
              <a:t>《</a:t>
            </a:r>
            <a:r>
              <a:rPr lang="zh-CN" altLang="en-US" sz="4800" dirty="0"/>
              <a:t>咏雪</a:t>
            </a:r>
            <a:r>
              <a:rPr lang="en-US" altLang="zh-CN" sz="4800" dirty="0"/>
              <a:t>》</a:t>
            </a:r>
            <a:endParaRPr lang="zh-CN" altLang="en-US" sz="4800" dirty="0"/>
          </a:p>
        </p:txBody>
      </p:sp>
      <p:sp>
        <p:nvSpPr>
          <p:cNvPr id="11267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兄子</a:t>
            </a:r>
            <a:r>
              <a:rPr lang="zh-CN" altLang="en-US" sz="3600" b="1" u="sng" dirty="0">
                <a:solidFill>
                  <a:schemeClr val="hlink"/>
                </a:solidFill>
              </a:rPr>
              <a:t>胡儿</a:t>
            </a:r>
            <a:r>
              <a:rPr lang="zh-CN" altLang="en-US" sz="3600" b="1" dirty="0"/>
              <a:t>曰：“撒盐空中</a:t>
            </a:r>
            <a:r>
              <a:rPr lang="zh-CN" altLang="en-US" sz="3600" b="1" u="sng" dirty="0">
                <a:solidFill>
                  <a:schemeClr val="hlink"/>
                </a:solidFill>
              </a:rPr>
              <a:t>差可拟</a:t>
            </a:r>
            <a:r>
              <a:rPr lang="zh-CN" altLang="en-US" sz="3600" b="1" dirty="0"/>
              <a:t>。”</a:t>
            </a:r>
          </a:p>
          <a:p>
            <a:pPr eaLnBrk="1" hangingPunct="1"/>
            <a:r>
              <a:rPr lang="zh-CN" altLang="en-US" b="1" dirty="0"/>
              <a:t>胡儿：即谢朗。哥哥的长子。</a:t>
            </a:r>
          </a:p>
          <a:p>
            <a:pPr eaLnBrk="1" hangingPunct="1"/>
            <a:r>
              <a:rPr lang="zh-CN" altLang="en-US" b="1" dirty="0"/>
              <a:t>差：大体。</a:t>
            </a:r>
          </a:p>
          <a:p>
            <a:pPr eaLnBrk="1" hangingPunct="1"/>
            <a:r>
              <a:rPr lang="zh-CN" altLang="en-US" b="1" dirty="0"/>
              <a:t>差可：大体可以。</a:t>
            </a:r>
          </a:p>
          <a:p>
            <a:pPr eaLnBrk="1" hangingPunct="1"/>
            <a:r>
              <a:rPr lang="zh-CN" altLang="en-US" b="1" dirty="0"/>
              <a:t>拟：相比</a:t>
            </a:r>
            <a:r>
              <a:rPr lang="zh-CN" altLang="en-US" sz="3600" b="1" dirty="0"/>
              <a:t>。</a:t>
            </a:r>
          </a:p>
          <a:p>
            <a:pPr eaLnBrk="1" hangingPunct="1"/>
            <a:r>
              <a:rPr lang="zh-CN" altLang="en-US" sz="3600" b="1" dirty="0"/>
              <a:t>译文：谢太傅哥哥的长子谢朗说：“把盐撒在空中大体可以相比。”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charRg st="54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en-US" altLang="zh-CN" sz="4800" dirty="0"/>
              <a:t>《</a:t>
            </a:r>
            <a:r>
              <a:rPr lang="zh-CN" altLang="en-US" sz="4800" dirty="0"/>
              <a:t>咏雪</a:t>
            </a:r>
            <a:r>
              <a:rPr lang="en-US" altLang="zh-CN" sz="4800" dirty="0"/>
              <a:t>》</a:t>
            </a:r>
            <a:endParaRPr lang="zh-CN" altLang="en-US" sz="4800" dirty="0"/>
          </a:p>
        </p:txBody>
      </p:sp>
      <p:sp>
        <p:nvSpPr>
          <p:cNvPr id="12291" name="Rectangle 3"/>
          <p:cNvSpPr>
            <a:spLocks noGrp="1" noRot="1"/>
          </p:cNvSpPr>
          <p:nvPr>
            <p:ph idx="1"/>
          </p:nvPr>
        </p:nvSpPr>
        <p:spPr>
          <a:xfrm>
            <a:off x="0" y="1600200"/>
            <a:ext cx="9372600" cy="4498975"/>
          </a:xfrm>
          <a:ln/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兄女曰：“</a:t>
            </a:r>
            <a:r>
              <a:rPr lang="zh-CN" altLang="en-US" sz="3600" b="1" dirty="0">
                <a:solidFill>
                  <a:schemeClr val="hlink"/>
                </a:solidFill>
              </a:rPr>
              <a:t>未若</a:t>
            </a:r>
            <a:r>
              <a:rPr lang="zh-CN" altLang="en-US" sz="3600" b="1" dirty="0"/>
              <a:t>柳絮</a:t>
            </a:r>
            <a:r>
              <a:rPr lang="zh-CN" altLang="en-US" sz="3600" b="1" dirty="0">
                <a:solidFill>
                  <a:schemeClr val="hlink"/>
                </a:solidFill>
              </a:rPr>
              <a:t>因</a:t>
            </a:r>
            <a:r>
              <a:rPr lang="zh-CN" altLang="en-US" sz="3600" b="1" dirty="0"/>
              <a:t>风起。”公大笑乐。</a:t>
            </a:r>
          </a:p>
          <a:p>
            <a:pPr eaLnBrk="1" hangingPunct="1"/>
            <a:r>
              <a:rPr lang="zh-CN" altLang="en-US" b="1" dirty="0"/>
              <a:t>未若：不如、不及。</a:t>
            </a:r>
          </a:p>
          <a:p>
            <a:pPr eaLnBrk="1" hangingPunct="1"/>
            <a:r>
              <a:rPr lang="zh-CN" altLang="en-US" b="1" dirty="0"/>
              <a:t>因：趁、乘</a:t>
            </a:r>
            <a:r>
              <a:rPr lang="zh-CN" altLang="en-US" sz="3600" b="1" dirty="0"/>
              <a:t>。</a:t>
            </a:r>
          </a:p>
          <a:p>
            <a:pPr eaLnBrk="1" hangingPunct="1"/>
            <a:r>
              <a:rPr lang="zh-CN" altLang="en-US" sz="3600" b="1" dirty="0"/>
              <a:t>译文：太傅哥哥的女儿谢道韫说：“不如比作风把柳絮吹得满天飞舞。”太傅高兴得大笑。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charRg st="3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en-US" altLang="zh-CN" sz="4800" dirty="0"/>
              <a:t>《</a:t>
            </a:r>
            <a:r>
              <a:rPr lang="zh-CN" altLang="en-US" sz="4800" dirty="0"/>
              <a:t>咏雪</a:t>
            </a:r>
            <a:r>
              <a:rPr lang="en-US" altLang="zh-CN" sz="4800" dirty="0"/>
              <a:t>》</a:t>
            </a:r>
            <a:endParaRPr lang="zh-CN" altLang="en-US" sz="4800" dirty="0"/>
          </a:p>
        </p:txBody>
      </p:sp>
      <p:sp>
        <p:nvSpPr>
          <p:cNvPr id="13315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3600" b="1" u="sng" dirty="0">
                <a:solidFill>
                  <a:srgbClr val="FF0000"/>
                </a:solidFill>
              </a:rPr>
              <a:t>即</a:t>
            </a:r>
            <a:r>
              <a:rPr lang="zh-CN" altLang="en-US" sz="3600" b="1" u="sng" dirty="0"/>
              <a:t>公大兄无奕女，左将军王凝之妻</a:t>
            </a:r>
            <a:r>
              <a:rPr lang="zh-CN" altLang="en-US" sz="3600" b="1" u="sng" dirty="0">
                <a:solidFill>
                  <a:srgbClr val="FF0000"/>
                </a:solidFill>
              </a:rPr>
              <a:t>也</a:t>
            </a:r>
            <a:r>
              <a:rPr lang="zh-CN" altLang="en-US" sz="3600" b="1" dirty="0"/>
              <a:t>。</a:t>
            </a:r>
            <a:endParaRPr lang="en-US" altLang="zh-CN" sz="3600" b="1" dirty="0"/>
          </a:p>
          <a:p>
            <a:pPr eaLnBrk="1" hangingPunct="1"/>
            <a:r>
              <a:rPr lang="zh-CN" altLang="en-US" sz="3600" b="1" dirty="0"/>
              <a:t>特殊句式：省略句、判断句</a:t>
            </a:r>
          </a:p>
          <a:p>
            <a:pPr eaLnBrk="1" hangingPunct="1"/>
            <a:endParaRPr lang="en-US" altLang="zh-CN" sz="3600" b="1" dirty="0">
              <a:solidFill>
                <a:srgbClr val="002060"/>
              </a:solidFill>
            </a:endParaRPr>
          </a:p>
          <a:p>
            <a:pPr eaLnBrk="1" hangingPunct="1"/>
            <a:r>
              <a:rPr lang="zh-CN" altLang="en-US" sz="3600" b="1" dirty="0">
                <a:solidFill>
                  <a:srgbClr val="002060"/>
                </a:solidFill>
              </a:rPr>
              <a:t>译文：（谢道韫）</a:t>
            </a:r>
            <a:r>
              <a:rPr lang="zh-CN" altLang="en-US" sz="3600" b="1" dirty="0">
                <a:solidFill>
                  <a:srgbClr val="FF0000"/>
                </a:solidFill>
              </a:rPr>
              <a:t>就是</a:t>
            </a:r>
            <a:r>
              <a:rPr lang="zh-CN" altLang="en-US" sz="3600" b="1" dirty="0">
                <a:solidFill>
                  <a:srgbClr val="002060"/>
                </a:solidFill>
              </a:rPr>
              <a:t>太傅大哥谢无奕的女儿，左将军王凝之的妻子。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1143000"/>
            <a:ext cx="20574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判断动词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05600" y="914400"/>
            <a:ext cx="24384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判断句标志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l" fontAlgn="base"/>
            <a:r>
              <a:rPr lang="en-US" altLang="zh-CN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en-US" altLang="zh-CN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1:</a:t>
            </a:r>
            <a:r>
              <a:rPr lang="en-US" altLang="zh-CN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谢家聚会吟诗，为什么选择一个寒雪日？ </a:t>
            </a:r>
          </a:p>
        </p:txBody>
      </p:sp>
      <p:sp>
        <p:nvSpPr>
          <p:cNvPr id="14339" name="内容占位符 2"/>
          <p:cNvSpPr>
            <a:spLocks noGrp="1" noRot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lstStyle/>
          <a:p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endParaRPr lang="en-US" altLang="zh-CN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寒雪日</a:t>
            </a:r>
            <a:r>
              <a:rPr lang="zh-CN" altLang="en-US" b="1" dirty="0">
                <a:ea typeface="楷体_GB2312" pitchFamily="49" charset="-122"/>
              </a:rPr>
              <a:t>”“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俄而雪骤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，引出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咏雪</a:t>
            </a:r>
            <a:r>
              <a:rPr lang="zh-CN" altLang="en-US" b="1" dirty="0">
                <a:ea typeface="楷体_GB2312" pitchFamily="49" charset="-122"/>
              </a:rPr>
              <a:t>”这件事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，是咏雪的起因。烘托出谢家浓浓的书香气息。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Rot="1"/>
          </p:cNvSpPr>
          <p:nvPr>
            <p:ph type="title"/>
          </p:nvPr>
        </p:nvSpPr>
        <p:spPr>
          <a:xfrm>
            <a:off x="0" y="228600"/>
            <a:ext cx="8845550" cy="1143000"/>
          </a:xfrm>
          <a:ln/>
        </p:spPr>
        <p:txBody>
          <a:bodyPr wrap="square" lIns="91440" tIns="45720" rIns="91440" bIns="45720" anchor="ctr"/>
          <a:lstStyle/>
          <a:p>
            <a:pPr algn="l"/>
            <a:r>
              <a:rPr lang="en-US" altLang="zh-CN" sz="4000" b="1" dirty="0"/>
              <a:t>2:</a:t>
            </a:r>
            <a:r>
              <a:rPr lang="zh-CN" altLang="en-US" sz="4000" b="1" dirty="0"/>
              <a:t>一家人咏雪的气氛如何？哪里看出？</a:t>
            </a:r>
          </a:p>
        </p:txBody>
      </p:sp>
      <p:sp>
        <p:nvSpPr>
          <p:cNvPr id="14339" name="内容占位符 2"/>
          <p:cNvSpPr>
            <a:spLocks noGrp="1" noRot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>
              <a:buNone/>
            </a:pPr>
            <a:endParaRPr lang="en-US" altLang="zh-CN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4000" b="1" dirty="0"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欣然</a:t>
            </a:r>
            <a:r>
              <a:rPr lang="zh-CN" altLang="en-US" sz="4000" b="1" dirty="0">
                <a:ea typeface="楷体_GB2312" pitchFamily="49" charset="-122"/>
              </a:rPr>
              <a:t>”“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大笑</a:t>
            </a:r>
            <a:r>
              <a:rPr lang="zh-CN" altLang="en-US" sz="4000" b="1" dirty="0">
                <a:ea typeface="楷体_GB2312" pitchFamily="49" charset="-122"/>
              </a:rPr>
              <a:t>”“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乐</a:t>
            </a:r>
            <a:r>
              <a:rPr lang="zh-CN" altLang="en-US" sz="4000" b="1" dirty="0"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等词可见融洽、欢快、轻松的气氛。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lstStyle/>
          <a:p>
            <a:pPr algn="l"/>
            <a:r>
              <a:rPr lang="en-US" altLang="zh-CN" sz="4000" b="1" dirty="0">
                <a:ea typeface="楷体_GB2312" pitchFamily="49" charset="-122"/>
              </a:rPr>
              <a:t>3:</a:t>
            </a:r>
            <a:r>
              <a:rPr lang="zh-CN" altLang="en-US" sz="4000" b="1" dirty="0">
                <a:ea typeface="楷体_GB2312" pitchFamily="49" charset="-122"/>
              </a:rPr>
              <a:t>文章并没有明确表达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谢太傅的评价，你觉得谢太傅认为谁回答得最好？哪里可以看出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000" dirty="0"/>
          </a:p>
        </p:txBody>
      </p:sp>
      <p:sp>
        <p:nvSpPr>
          <p:cNvPr id="16387" name="内容占位符 2"/>
          <p:cNvSpPr>
            <a:spLocks noGrp="1" noRot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公大笑乐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以及文末补充谢道韫的身份可以看出，作者分明是暗示读者谢太傅更赞赏谢道韫的才气。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theme/theme1.xml><?xml version="1.0" encoding="utf-8"?>
<a:theme xmlns:a="http://schemas.openxmlformats.org/drawingml/2006/main" name="京剧脸谱">
  <a:themeElements>
    <a:clrScheme name="京剧脸谱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CCECFF"/>
      </a:accent1>
      <a:accent2>
        <a:srgbClr val="FFFF66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5C"/>
      </a:accent6>
      <a:hlink>
        <a:srgbClr val="0000FF"/>
      </a:hlink>
      <a:folHlink>
        <a:srgbClr val="006666"/>
      </a:folHlink>
    </a:clrScheme>
    <a:fontScheme name="京剧脸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京剧脸谱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5C"/>
        </a:accent6>
        <a:hlink>
          <a:srgbClr val="0000FF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2">
        <a:dk1>
          <a:srgbClr val="000099"/>
        </a:dk1>
        <a:lt1>
          <a:srgbClr val="E9E9FF"/>
        </a:lt1>
        <a:dk2>
          <a:srgbClr val="000000"/>
        </a:dk2>
        <a:lt2>
          <a:srgbClr val="969696"/>
        </a:lt2>
        <a:accent1>
          <a:srgbClr val="FFCCCC"/>
        </a:accent1>
        <a:accent2>
          <a:srgbClr val="CC3300"/>
        </a:accent2>
        <a:accent3>
          <a:srgbClr val="F2F2FF"/>
        </a:accent3>
        <a:accent4>
          <a:srgbClr val="000082"/>
        </a:accent4>
        <a:accent5>
          <a:srgbClr val="FFE2E2"/>
        </a:accent5>
        <a:accent6>
          <a:srgbClr val="B92D00"/>
        </a:accent6>
        <a:hlink>
          <a:srgbClr val="993366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3">
        <a:dk1>
          <a:srgbClr val="000000"/>
        </a:dk1>
        <a:lt1>
          <a:srgbClr val="FFFFCC"/>
        </a:lt1>
        <a:dk2>
          <a:srgbClr val="000099"/>
        </a:dk2>
        <a:lt2>
          <a:srgbClr val="969696"/>
        </a:lt2>
        <a:accent1>
          <a:srgbClr val="C5D4BC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DFE6DA"/>
        </a:accent5>
        <a:accent6>
          <a:srgbClr val="E7B98A"/>
        </a:accent6>
        <a:hlink>
          <a:srgbClr val="5A5A8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4">
        <a:dk1>
          <a:srgbClr val="969696"/>
        </a:dk1>
        <a:lt1>
          <a:srgbClr val="FFFFFF"/>
        </a:lt1>
        <a:dk2>
          <a:srgbClr val="CCECFF"/>
        </a:dk2>
        <a:lt2>
          <a:srgbClr val="003300"/>
        </a:lt2>
        <a:accent1>
          <a:srgbClr val="CC9900"/>
        </a:accent1>
        <a:accent2>
          <a:srgbClr val="CCECFF"/>
        </a:accent2>
        <a:accent3>
          <a:srgbClr val="E2F4FF"/>
        </a:accent3>
        <a:accent4>
          <a:srgbClr val="DADADA"/>
        </a:accent4>
        <a:accent5>
          <a:srgbClr val="E2CAAA"/>
        </a:accent5>
        <a:accent6>
          <a:srgbClr val="B9D6E7"/>
        </a:accent6>
        <a:hlink>
          <a:srgbClr val="FFFF00"/>
        </a:hlink>
        <a:folHlink>
          <a:srgbClr val="66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京剧脸谱 5">
        <a:dk1>
          <a:srgbClr val="000099"/>
        </a:dk1>
        <a:lt1>
          <a:srgbClr val="CEE8DF"/>
        </a:lt1>
        <a:dk2>
          <a:srgbClr val="8A5667"/>
        </a:dk2>
        <a:lt2>
          <a:srgbClr val="B77A3D"/>
        </a:lt2>
        <a:accent1>
          <a:srgbClr val="E1F4FF"/>
        </a:accent1>
        <a:accent2>
          <a:srgbClr val="FFCC99"/>
        </a:accent2>
        <a:accent3>
          <a:srgbClr val="E3F2EC"/>
        </a:accent3>
        <a:accent4>
          <a:srgbClr val="000082"/>
        </a:accent4>
        <a:accent5>
          <a:srgbClr val="EEF8FF"/>
        </a:accent5>
        <a:accent6>
          <a:srgbClr val="E7B98A"/>
        </a:accent6>
        <a:hlink>
          <a:srgbClr val="993366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6">
        <a:dk1>
          <a:srgbClr val="000099"/>
        </a:dk1>
        <a:lt1>
          <a:srgbClr val="FEF5DA"/>
        </a:lt1>
        <a:dk2>
          <a:srgbClr val="CC0000"/>
        </a:dk2>
        <a:lt2>
          <a:srgbClr val="969696"/>
        </a:lt2>
        <a:accent1>
          <a:srgbClr val="F3F6DE"/>
        </a:accent1>
        <a:accent2>
          <a:srgbClr val="9999FF"/>
        </a:accent2>
        <a:accent3>
          <a:srgbClr val="FEF9EA"/>
        </a:accent3>
        <a:accent4>
          <a:srgbClr val="000082"/>
        </a:accent4>
        <a:accent5>
          <a:srgbClr val="F8FAEC"/>
        </a:accent5>
        <a:accent6>
          <a:srgbClr val="8A8AE7"/>
        </a:accent6>
        <a:hlink>
          <a:srgbClr val="9900CC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7">
        <a:dk1>
          <a:srgbClr val="660066"/>
        </a:dk1>
        <a:lt1>
          <a:srgbClr val="F0EBE0"/>
        </a:lt1>
        <a:dk2>
          <a:srgbClr val="006666"/>
        </a:dk2>
        <a:lt2>
          <a:srgbClr val="969696"/>
        </a:lt2>
        <a:accent1>
          <a:srgbClr val="D1E1D3"/>
        </a:accent1>
        <a:accent2>
          <a:srgbClr val="FF9933"/>
        </a:accent2>
        <a:accent3>
          <a:srgbClr val="F6F3ED"/>
        </a:accent3>
        <a:accent4>
          <a:srgbClr val="560056"/>
        </a:accent4>
        <a:accent5>
          <a:srgbClr val="E5EEE6"/>
        </a:accent5>
        <a:accent6>
          <a:srgbClr val="E78A2D"/>
        </a:accent6>
        <a:hlink>
          <a:srgbClr val="1C1C1C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8">
        <a:dk1>
          <a:srgbClr val="000000"/>
        </a:dk1>
        <a:lt1>
          <a:srgbClr val="FBF8E1"/>
        </a:lt1>
        <a:dk2>
          <a:srgbClr val="E40000"/>
        </a:dk2>
        <a:lt2>
          <a:srgbClr val="B77A3D"/>
        </a:lt2>
        <a:accent1>
          <a:srgbClr val="DDDDDD"/>
        </a:accent1>
        <a:accent2>
          <a:srgbClr val="FFCC00"/>
        </a:accent2>
        <a:accent3>
          <a:srgbClr val="FDFBEE"/>
        </a:accent3>
        <a:accent4>
          <a:srgbClr val="000000"/>
        </a:accent4>
        <a:accent5>
          <a:srgbClr val="EBEBEB"/>
        </a:accent5>
        <a:accent6>
          <a:srgbClr val="E7B900"/>
        </a:accent6>
        <a:hlink>
          <a:srgbClr val="9900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CDESIGNF</Template>
  <TotalTime>0</TotalTime>
  <Words>1143</Words>
  <Application>WPS 演示</Application>
  <PresentationFormat>全屏显示(4:3)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京剧脸谱</vt:lpstr>
      <vt:lpstr>《世说新语》两则</vt:lpstr>
      <vt:lpstr>《咏雪》——言语</vt:lpstr>
      <vt:lpstr>《咏雪》</vt:lpstr>
      <vt:lpstr>《咏雪》</vt:lpstr>
      <vt:lpstr>《咏雪》</vt:lpstr>
      <vt:lpstr>《咏雪》</vt:lpstr>
      <vt:lpstr> 思考1: 谢家聚会吟诗，为什么选择一个寒雪日？ </vt:lpstr>
      <vt:lpstr>2:一家人咏雪的气氛如何？哪里看出？</vt:lpstr>
      <vt:lpstr>3:文章并没有明确表达谢太傅的评价，你觉得谢太傅认为谁回答得最好？哪里可以看出?</vt:lpstr>
      <vt:lpstr>4:把雪比作盐，比作柳絮，到底哪一个好？ 还有更好的形容雪的比喻吗？（请你也仿写一两句）  </vt:lpstr>
      <vt:lpstr>陈太丘与友期行——《方正》</vt:lpstr>
      <vt:lpstr>成语：难兄难弟： </vt:lpstr>
      <vt:lpstr>幻灯片 13</vt:lpstr>
      <vt:lpstr>陈太丘与友期</vt:lpstr>
      <vt:lpstr>陈太丘与友期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cherry</dc:creator>
  <cp:lastModifiedBy>bsy</cp:lastModifiedBy>
  <cp:revision>42</cp:revision>
  <dcterms:created xsi:type="dcterms:W3CDTF">2016-10-11T15:36:10Z</dcterms:created>
  <dcterms:modified xsi:type="dcterms:W3CDTF">2016-11-08T09:14:08Z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2052-10.1.0.6029</vt:lpwstr>
  </property>
</Properties>
</file>