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8" r:id="rId7"/>
    <p:sldId id="261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310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11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/>
              <a:pPr lvl="0">
                <a:buClr>
                  <a:srgbClr val="000000"/>
                </a:buClr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/>
              <a:pPr lvl="0">
                <a:buClr>
                  <a:srgbClr val="000000"/>
                </a:buClr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k12.com.cn/teacher/resource/sucai/scinfo.php3?id=13467" TargetMode="Externa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框 71681"/>
          <p:cNvSpPr txBox="1"/>
          <p:nvPr/>
        </p:nvSpPr>
        <p:spPr>
          <a:xfrm>
            <a:off x="125730" y="485458"/>
            <a:ext cx="8712200" cy="585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、时间就是生命，无端的空耗别人的时间，其实无异于谋财害命。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、我们从古以来，就有埋头苦干的人，有拼命硬干的人，有为民请命的人，有舍身求法的人，</a:t>
            </a: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这就是中国的脊梁。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、时间就像海绵里的水，只要你愿意挤，总还是有的 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、我好象是一只牛，吃的是草，挤出的是牛奶。</a:t>
            </a:r>
            <a:b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、不满是向上的车轮，能够载着不自满的人前进。</a:t>
            </a:r>
            <a:b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、横眉冷对千夫指，俯首甘为孺子牛。</a:t>
            </a:r>
            <a:b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寄意寒星荃不察，我以我血荐轩辕</a:t>
            </a: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 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。 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、哪里有天才，我是把别人喝咖啡的工夫都用在了工作上了 。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框 102401"/>
          <p:cNvSpPr txBox="1"/>
          <p:nvPr/>
        </p:nvSpPr>
        <p:spPr>
          <a:xfrm>
            <a:off x="323850" y="476250"/>
            <a:ext cx="786955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人迹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罕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至：少有人来。       罕，稀少。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3" name="文本框 102402"/>
          <p:cNvSpPr txBox="1"/>
          <p:nvPr/>
        </p:nvSpPr>
        <p:spPr>
          <a:xfrm>
            <a:off x="323850" y="1052513"/>
            <a:ext cx="84740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鼎沸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：形容人声喧闹。</a:t>
            </a: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鼎沸，水开了，发出响声。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4" name="文本框 102403"/>
          <p:cNvSpPr txBox="1"/>
          <p:nvPr/>
        </p:nvSpPr>
        <p:spPr>
          <a:xfrm>
            <a:off x="323850" y="3357563"/>
            <a:ext cx="4362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无处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觅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mì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寻找）食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5" name="文本框 102404"/>
          <p:cNvSpPr txBox="1"/>
          <p:nvPr/>
        </p:nvSpPr>
        <p:spPr>
          <a:xfrm>
            <a:off x="395288" y="2205038"/>
            <a:ext cx="8229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高枕而卧：比喻无所顾忌。今多</a:t>
            </a: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比喻不加警惕。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6" name="文本框 102405"/>
          <p:cNvSpPr txBox="1"/>
          <p:nvPr/>
        </p:nvSpPr>
        <p:spPr>
          <a:xfrm>
            <a:off x="250825" y="4652963"/>
            <a:ext cx="628713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攒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cuán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凑在一块儿）成小球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7" name="文本框 102406"/>
          <p:cNvSpPr txBox="1"/>
          <p:nvPr/>
        </p:nvSpPr>
        <p:spPr>
          <a:xfrm>
            <a:off x="323850" y="5373688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拗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ǎo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用力弯曲）过去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8" name="文本框 102407"/>
          <p:cNvSpPr txBox="1"/>
          <p:nvPr/>
        </p:nvSpPr>
        <p:spPr>
          <a:xfrm>
            <a:off x="250825" y="3998913"/>
            <a:ext cx="424751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敛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err="1">
                <a:latin typeface="Times New Roman" panose="02020603050405020304" pitchFamily="18" charset="0"/>
                <a:ea typeface="宋体" panose="02010600030101010101" pitchFamily="2" charset="-122"/>
              </a:rPr>
              <a:t>liǎn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放）在盒里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/>
          <p:nvPr/>
        </p:nvSpPr>
        <p:spPr>
          <a:xfrm>
            <a:off x="304800" y="152400"/>
            <a:ext cx="3429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20212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理清文章思路</a:t>
            </a:r>
            <a:r>
              <a:rPr lang="zh-CN" altLang="en-US" sz="4000" dirty="0">
                <a:latin typeface="Calibri" panose="020F0502020204030204" charset="0"/>
                <a:ea typeface="幼圆" panose="02010509060101010101" pitchFamily="1" charset="-122"/>
              </a:rPr>
              <a:t>：</a:t>
            </a:r>
          </a:p>
        </p:txBody>
      </p:sp>
      <p:sp>
        <p:nvSpPr>
          <p:cNvPr id="8201" name="Text Box 9"/>
          <p:cNvSpPr txBox="1"/>
          <p:nvPr/>
        </p:nvSpPr>
        <p:spPr>
          <a:xfrm>
            <a:off x="1752600" y="914400"/>
            <a:ext cx="655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20212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空间</a:t>
            </a:r>
            <a:r>
              <a:rPr lang="zh-CN" altLang="en-US" sz="3600" b="1" dirty="0">
                <a:solidFill>
                  <a:srgbClr val="20212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变化为顺序安排材料</a:t>
            </a:r>
          </a:p>
        </p:txBody>
      </p:sp>
      <p:pic>
        <p:nvPicPr>
          <p:cNvPr id="8202" name="Picture 10" descr="从百草园到三味书屋-百草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3527425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1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828800"/>
            <a:ext cx="3341688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6" name="Text Box 14"/>
          <p:cNvSpPr txBox="1"/>
          <p:nvPr/>
        </p:nvSpPr>
        <p:spPr>
          <a:xfrm>
            <a:off x="609600" y="6248400"/>
            <a:ext cx="426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百草园的生活（</a:t>
            </a:r>
            <a:r>
              <a:rPr lang="en-US" altLang="zh-CN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1—8</a:t>
            </a: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8215" name="Text Box 23"/>
          <p:cNvSpPr txBox="1"/>
          <p:nvPr/>
        </p:nvSpPr>
        <p:spPr>
          <a:xfrm>
            <a:off x="3962400" y="35052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3300"/>
                </a:solidFill>
                <a:latin typeface="Calibri" panose="020F0502020204030204" charset="0"/>
                <a:ea typeface="幼圆" panose="02010509060101010101" pitchFamily="1" charset="-122"/>
              </a:rPr>
              <a:t>    </a:t>
            </a: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幼圆" panose="02010509060101010101" pitchFamily="1" charset="-122"/>
              </a:rPr>
              <a:t>过渡  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Calibri" panose="020F0502020204030204" charset="0"/>
                <a:ea typeface="幼圆" panose="02010509060101010101" pitchFamily="1" charset="-122"/>
              </a:rPr>
              <a:t>承上启下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Calibri" panose="020F0502020204030204" charset="0"/>
                <a:ea typeface="幼圆" panose="02010509060101010101" pitchFamily="1" charset="-122"/>
              </a:rPr>
              <a:t>  </a:t>
            </a: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幼圆" panose="02010509060101010101" pitchFamily="1" charset="-122"/>
              </a:rPr>
              <a:t>（</a:t>
            </a:r>
            <a:r>
              <a:rPr lang="en-US" altLang="zh-CN" sz="2000" b="1" dirty="0">
                <a:solidFill>
                  <a:srgbClr val="222324"/>
                </a:solidFill>
                <a:latin typeface="Calibri" panose="020F0502020204030204" charset="0"/>
                <a:ea typeface="幼圆" panose="02010509060101010101" pitchFamily="1" charset="-122"/>
              </a:rPr>
              <a:t>9</a:t>
            </a: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幼圆" panose="02010509060101010101" pitchFamily="1" charset="-122"/>
              </a:rPr>
              <a:t>）</a:t>
            </a:r>
          </a:p>
        </p:txBody>
      </p:sp>
      <p:sp>
        <p:nvSpPr>
          <p:cNvPr id="8219" name="AutoShape 27"/>
          <p:cNvSpPr/>
          <p:nvPr/>
        </p:nvSpPr>
        <p:spPr>
          <a:xfrm>
            <a:off x="4267200" y="2971800"/>
            <a:ext cx="762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4000" dirty="0">
              <a:latin typeface="Calibri" panose="020F0502020204030204" charset="0"/>
              <a:ea typeface="幼圆" panose="02010509060101010101" pitchFamily="1" charset="-122"/>
            </a:endParaRPr>
          </a:p>
        </p:txBody>
      </p:sp>
      <p:sp>
        <p:nvSpPr>
          <p:cNvPr id="8220" name="Text Box 28"/>
          <p:cNvSpPr txBox="1"/>
          <p:nvPr/>
        </p:nvSpPr>
        <p:spPr>
          <a:xfrm>
            <a:off x="5105400" y="6172200"/>
            <a:ext cx="3581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三味书屋的生活（</a:t>
            </a:r>
            <a:r>
              <a:rPr lang="en-US" altLang="zh-CN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10—</a:t>
            </a:r>
            <a:r>
              <a:rPr lang="zh-CN" altLang="en-US" sz="2000" b="1" dirty="0">
                <a:solidFill>
                  <a:srgbClr val="222324"/>
                </a:solidFill>
                <a:latin typeface="Calibri" panose="020F0502020204030204" charset="0"/>
                <a:ea typeface="楷体_GB2312" panose="02010609030101010101" pitchFamily="49" charset="-122"/>
              </a:rPr>
              <a:t>尾）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6" grpId="0"/>
      <p:bldP spid="8215" grpId="0"/>
      <p:bldP spid="8219" grpId="0" bldLvl="0" animBg="1"/>
      <p:bldP spid="82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矩形 36867"/>
          <p:cNvSpPr/>
          <p:nvPr/>
        </p:nvSpPr>
        <p:spPr>
          <a:xfrm>
            <a:off x="1565275" y="2249170"/>
            <a:ext cx="5143500" cy="860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从百草园到三味书屋</a:t>
            </a:r>
          </a:p>
        </p:txBody>
      </p:sp>
      <p:sp>
        <p:nvSpPr>
          <p:cNvPr id="36869" name="文本框 36868"/>
          <p:cNvSpPr txBox="1"/>
          <p:nvPr/>
        </p:nvSpPr>
        <p:spPr>
          <a:xfrm>
            <a:off x="5456555" y="363982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</a:t>
            </a:r>
          </a:p>
        </p:txBody>
      </p:sp>
      <p:sp>
        <p:nvSpPr>
          <p:cNvPr id="4" name="矩形 3"/>
          <p:cNvSpPr/>
          <p:nvPr/>
        </p:nvSpPr>
        <p:spPr>
          <a:xfrm>
            <a:off x="192147" y="5723061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课时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从百草园到三味书屋-百草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25" y="1518920"/>
            <a:ext cx="3527425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1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680" y="1518920"/>
            <a:ext cx="3342005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9" name="AutoShape 27"/>
          <p:cNvSpPr/>
          <p:nvPr/>
        </p:nvSpPr>
        <p:spPr>
          <a:xfrm>
            <a:off x="4191000" y="3601720"/>
            <a:ext cx="762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4000" dirty="0">
              <a:latin typeface="Calibri" panose="020F050202020403020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2330" y="1654810"/>
            <a:ext cx="7530465" cy="3014980"/>
          </a:xfrm>
        </p:spPr>
        <p:txBody>
          <a:bodyPr>
            <a:normAutofit/>
          </a:bodyPr>
          <a:lstStyle/>
          <a:p>
            <a:r>
              <a:rPr lang="zh-CN" altLang="en-US" sz="3200" b="1"/>
              <a:t>其中</a:t>
            </a:r>
            <a:r>
              <a:rPr lang="zh-CN" altLang="en-US" sz="3200" b="1">
                <a:solidFill>
                  <a:srgbClr val="FF0000"/>
                </a:solidFill>
              </a:rPr>
              <a:t>似乎确凿</a:t>
            </a:r>
            <a:r>
              <a:rPr lang="zh-CN" altLang="en-US" sz="3200" b="1"/>
              <a:t>，只有一些野草</a:t>
            </a:r>
            <a:r>
              <a:rPr lang="zh-CN" altLang="en-US" sz="3200" b="1">
                <a:solidFill>
                  <a:srgbClr val="FF0000"/>
                </a:solidFill>
              </a:rPr>
              <a:t>；</a:t>
            </a:r>
            <a:r>
              <a:rPr lang="zh-CN" altLang="en-US" sz="3200" b="1"/>
              <a:t>但那时却是我的</a:t>
            </a:r>
            <a:r>
              <a:rPr lang="zh-CN" altLang="en-US" sz="3200" b="1">
                <a:solidFill>
                  <a:srgbClr val="FF0000"/>
                </a:solidFill>
              </a:rPr>
              <a:t>乐园</a:t>
            </a:r>
            <a:r>
              <a:rPr lang="zh-CN" altLang="en-US" sz="3200" b="1"/>
              <a:t>。</a:t>
            </a:r>
          </a:p>
          <a:p>
            <a:endParaRPr lang="zh-CN" altLang="en-US" sz="3200" b="1"/>
          </a:p>
          <a:p>
            <a:r>
              <a:rPr lang="zh-CN" altLang="en-US" sz="3200" b="1"/>
              <a:t>鲁迅为什么要这样写，这是不是病句？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11275"/>
            <a:ext cx="7886700" cy="4351338"/>
          </a:xfrm>
        </p:spPr>
        <p:txBody>
          <a:bodyPr/>
          <a:lstStyle/>
          <a:p>
            <a:r>
              <a:rPr lang="zh-CN" altLang="en-US"/>
              <a:t>不是病句，应该说这是将相互矛盾的判断并置，这是鲁迅喜欢用的句式。</a:t>
            </a:r>
          </a:p>
          <a:p>
            <a:r>
              <a:rPr lang="zh-CN" altLang="en-US"/>
              <a:t>在我们熟悉的《孔乙己》里，就用过一回：</a:t>
            </a:r>
            <a:r>
              <a:rPr lang="en-US" altLang="zh-CN"/>
              <a:t>“</a:t>
            </a:r>
            <a:r>
              <a:rPr lang="zh-CN" altLang="en-US"/>
              <a:t>大约孔乙己的确死了</a:t>
            </a:r>
            <a:r>
              <a:rPr lang="en-US" altLang="zh-CN"/>
              <a:t>”</a:t>
            </a:r>
          </a:p>
          <a:p>
            <a:r>
              <a:rPr lang="en-US" altLang="zh-CN"/>
              <a:t>“</a:t>
            </a:r>
            <a:r>
              <a:rPr lang="zh-CN" altLang="en-US"/>
              <a:t>的确</a:t>
            </a:r>
            <a:r>
              <a:rPr lang="en-US" altLang="zh-CN"/>
              <a:t>”</a:t>
            </a:r>
            <a:r>
              <a:rPr lang="zh-CN" altLang="en-US"/>
              <a:t>肯定，孔乙己确凿死了；</a:t>
            </a:r>
            <a:r>
              <a:rPr lang="en-US" altLang="zh-CN"/>
              <a:t>“</a:t>
            </a:r>
            <a:r>
              <a:rPr lang="zh-CN" altLang="en-US"/>
              <a:t>大约</a:t>
            </a:r>
            <a:r>
              <a:rPr lang="en-US" altLang="zh-CN"/>
              <a:t>”</a:t>
            </a:r>
            <a:r>
              <a:rPr lang="zh-CN" altLang="en-US"/>
              <a:t>却又游离了：推想起来他大概四了吧。这背后的意思是孔乙己究竟死了没有，他是什么时候死的，怎么死的，谁知道呢？又有谁关心呢？这传递出来的言外之意是更重要的，需要我们研读时认真体味。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936115"/>
            <a:ext cx="7886700" cy="4351338"/>
          </a:xfrm>
        </p:spPr>
        <p:txBody>
          <a:bodyPr/>
          <a:lstStyle/>
          <a:p>
            <a:r>
              <a:rPr lang="zh-CN" altLang="en-US"/>
              <a:t>确凿只有一些野草</a:t>
            </a:r>
            <a:r>
              <a:rPr lang="en-US" altLang="zh-CN"/>
              <a:t>——</a:t>
            </a:r>
            <a:r>
              <a:rPr lang="zh-CN" altLang="en-US"/>
              <a:t>写实，和</a:t>
            </a:r>
            <a:r>
              <a:rPr lang="en-US" altLang="zh-CN"/>
              <a:t>“</a:t>
            </a:r>
            <a:r>
              <a:rPr lang="zh-CN" altLang="en-US"/>
              <a:t>荒园</a:t>
            </a:r>
            <a:r>
              <a:rPr lang="en-US" altLang="zh-CN"/>
              <a:t>”</a:t>
            </a:r>
            <a:r>
              <a:rPr lang="zh-CN" altLang="en-US"/>
              <a:t>命名相对应的或对应的成年人眼里的荒园；</a:t>
            </a:r>
          </a:p>
          <a:p>
            <a:r>
              <a:rPr lang="zh-CN" altLang="en-US"/>
              <a:t>似乎只有一些野草</a:t>
            </a:r>
            <a:r>
              <a:rPr lang="en-US" altLang="zh-CN"/>
              <a:t>——</a:t>
            </a:r>
            <a:r>
              <a:rPr lang="zh-CN" altLang="en-US"/>
              <a:t>也是写实，更是写意，就是说在</a:t>
            </a:r>
            <a:r>
              <a:rPr lang="en-US" altLang="zh-CN"/>
              <a:t>“</a:t>
            </a:r>
            <a:r>
              <a:rPr lang="zh-CN" altLang="en-US"/>
              <a:t>我</a:t>
            </a:r>
            <a:r>
              <a:rPr lang="en-US" altLang="zh-CN"/>
              <a:t>”</a:t>
            </a:r>
            <a:r>
              <a:rPr lang="zh-CN" altLang="en-US"/>
              <a:t>（小鲁迅）的观察与感觉中，就不仅仅</a:t>
            </a:r>
            <a:r>
              <a:rPr lang="en-US" altLang="zh-CN"/>
              <a:t>“</a:t>
            </a:r>
            <a:r>
              <a:rPr lang="zh-CN" altLang="en-US"/>
              <a:t>只有一些小草</a:t>
            </a:r>
            <a:r>
              <a:rPr lang="en-US" altLang="zh-CN"/>
              <a:t>”</a:t>
            </a:r>
            <a:r>
              <a:rPr lang="zh-CN" altLang="en-US"/>
              <a:t>，草丛里还有别的生命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84450" y="166370"/>
            <a:ext cx="262064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碧绿的</a:t>
            </a:r>
            <a:r>
              <a:rPr lang="zh-CN" altLang="en-US" sz="2400" b="1"/>
              <a:t>菜畦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光滑的</a:t>
            </a:r>
            <a:r>
              <a:rPr lang="zh-CN" altLang="en-US" sz="2400" b="1"/>
              <a:t>石井栏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高大的</a:t>
            </a:r>
            <a:r>
              <a:rPr lang="zh-CN" altLang="en-US" sz="2400" b="1"/>
              <a:t>皂荚树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紫红的</a:t>
            </a:r>
            <a:r>
              <a:rPr lang="zh-CN" altLang="en-US" sz="2400" b="1"/>
              <a:t>桑椹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340" y="1553845"/>
            <a:ext cx="18243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整体</a:t>
            </a:r>
          </a:p>
          <a:p>
            <a:endParaRPr lang="zh-CN" altLang="en-US" sz="2400"/>
          </a:p>
        </p:txBody>
      </p:sp>
      <p:sp>
        <p:nvSpPr>
          <p:cNvPr id="7" name="左大括号 6"/>
          <p:cNvSpPr/>
          <p:nvPr/>
        </p:nvSpPr>
        <p:spPr>
          <a:xfrm>
            <a:off x="2054860" y="200660"/>
            <a:ext cx="354965" cy="13347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78205" y="639445"/>
            <a:ext cx="12985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不必说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802640" y="754380"/>
            <a:ext cx="75565" cy="18002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8205" y="2239645"/>
            <a:ext cx="16408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也不必说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2286000" y="2017395"/>
            <a:ext cx="233045" cy="10166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50465" y="1936750"/>
            <a:ext cx="37445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鸣蝉在树叶里</a:t>
            </a:r>
            <a:r>
              <a:rPr lang="zh-CN" altLang="en-US" sz="2400" b="1">
                <a:solidFill>
                  <a:srgbClr val="FF0000"/>
                </a:solidFill>
              </a:rPr>
              <a:t>长吟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肥胖的</a:t>
            </a:r>
            <a:r>
              <a:rPr lang="zh-CN" altLang="en-US" sz="2400" b="1"/>
              <a:t>黄蜂</a:t>
            </a:r>
            <a:r>
              <a:rPr lang="zh-CN" altLang="en-US" sz="2400" b="1">
                <a:solidFill>
                  <a:srgbClr val="FF0000"/>
                </a:solidFill>
              </a:rPr>
              <a:t>伏在</a:t>
            </a:r>
            <a:r>
              <a:rPr lang="zh-CN" altLang="en-US" sz="2400" b="1"/>
              <a:t>菜花上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轻捷的</a:t>
            </a:r>
            <a:r>
              <a:rPr lang="zh-CN" altLang="en-US" sz="2400" b="1"/>
              <a:t>叫天子忽然从草原</a:t>
            </a:r>
          </a:p>
          <a:p>
            <a:r>
              <a:rPr lang="zh-CN" altLang="en-US" sz="2400" b="1"/>
              <a:t>              直</a:t>
            </a:r>
            <a:r>
              <a:rPr lang="zh-CN" altLang="en-US" sz="2400" b="1">
                <a:solidFill>
                  <a:srgbClr val="FF0000"/>
                </a:solidFill>
              </a:rPr>
              <a:t>窜</a:t>
            </a:r>
            <a:r>
              <a:rPr lang="zh-CN" altLang="en-US" sz="2400" b="1"/>
              <a:t>向云霄里去了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340" y="4545330"/>
            <a:ext cx="13119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局部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878205" y="4003675"/>
            <a:ext cx="285115" cy="15398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86510" y="3749675"/>
            <a:ext cx="4035425" cy="82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单是</a:t>
            </a:r>
            <a:r>
              <a:rPr lang="en-US" altLang="zh-CN" sz="2400" b="1"/>
              <a:t>...... </a:t>
            </a:r>
            <a:r>
              <a:rPr lang="zh-CN" altLang="en-US" sz="2400" b="1"/>
              <a:t>油蛉在这里低唱</a:t>
            </a:r>
          </a:p>
          <a:p>
            <a:r>
              <a:rPr lang="zh-CN" altLang="en-US" sz="2400" b="1"/>
              <a:t>                  蟋蟀们在这里弹琴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63320" y="4663440"/>
            <a:ext cx="5808980" cy="192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就</a:t>
            </a:r>
            <a:r>
              <a:rPr lang="en-US" altLang="zh-CN" sz="2400" b="1"/>
              <a:t>...... </a:t>
            </a:r>
            <a:r>
              <a:rPr lang="zh-CN" altLang="en-US" sz="2400" b="1"/>
              <a:t>遇见蜈蚣，斑蝥</a:t>
            </a:r>
            <a:r>
              <a:rPr lang="en-US" altLang="zh-CN" sz="2400" b="1"/>
              <a:t>......</a:t>
            </a:r>
            <a:r>
              <a:rPr lang="zh-CN" altLang="en-US" sz="2400" b="1"/>
              <a:t>喷出一阵烟雾</a:t>
            </a:r>
          </a:p>
          <a:p>
            <a:r>
              <a:rPr lang="zh-CN" altLang="en-US" sz="2400" b="1"/>
              <a:t>            木莲有莲房一般的果实</a:t>
            </a:r>
          </a:p>
          <a:p>
            <a:r>
              <a:rPr lang="zh-CN" altLang="en-US" sz="2400" b="1"/>
              <a:t>            何首乌有臃肿的根</a:t>
            </a:r>
          </a:p>
          <a:p>
            <a:r>
              <a:rPr lang="zh-CN" altLang="en-US" sz="2400" b="1"/>
              <a:t>            覆盆子，像小珊瑚攒成的小球，</a:t>
            </a:r>
          </a:p>
          <a:p>
            <a:r>
              <a:rPr lang="zh-CN" altLang="en-US" sz="2400" b="1"/>
              <a:t>                              又酸又甜</a:t>
            </a:r>
          </a:p>
        </p:txBody>
      </p:sp>
      <p:sp>
        <p:nvSpPr>
          <p:cNvPr id="18" name="右大括号 17"/>
          <p:cNvSpPr/>
          <p:nvPr/>
        </p:nvSpPr>
        <p:spPr>
          <a:xfrm>
            <a:off x="5445760" y="393700"/>
            <a:ext cx="189865" cy="4394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大括号 18"/>
          <p:cNvSpPr/>
          <p:nvPr/>
        </p:nvSpPr>
        <p:spPr>
          <a:xfrm>
            <a:off x="5445760" y="1000125"/>
            <a:ext cx="189865" cy="5054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779135" y="297180"/>
            <a:ext cx="6838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低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779135" y="1096645"/>
            <a:ext cx="4121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高</a:t>
            </a:r>
          </a:p>
        </p:txBody>
      </p:sp>
      <p:sp>
        <p:nvSpPr>
          <p:cNvPr id="22" name="右大括号 21"/>
          <p:cNvSpPr/>
          <p:nvPr/>
        </p:nvSpPr>
        <p:spPr>
          <a:xfrm>
            <a:off x="6339205" y="591820"/>
            <a:ext cx="209550" cy="7035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607810" y="754380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春（静）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11650" y="166370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（颜色）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01515" y="591820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（外形）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01515" y="957580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（外形）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87825" y="1355090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（颜色）</a:t>
            </a:r>
          </a:p>
        </p:txBody>
      </p:sp>
      <p:sp>
        <p:nvSpPr>
          <p:cNvPr id="28" name="右大括号 27"/>
          <p:cNvSpPr/>
          <p:nvPr/>
        </p:nvSpPr>
        <p:spPr>
          <a:xfrm>
            <a:off x="6895465" y="4907280"/>
            <a:ext cx="247015" cy="1569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83605" y="2841625"/>
            <a:ext cx="20701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（状态）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581650" y="2341880"/>
            <a:ext cx="172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（外形</a:t>
            </a:r>
            <a:r>
              <a:rPr lang="en-US" altLang="zh-CN"/>
              <a:t>+</a:t>
            </a:r>
            <a:r>
              <a:rPr lang="zh-CN" altLang="en-US"/>
              <a:t>状态）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32650" y="2239645"/>
            <a:ext cx="2978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928870" y="4175760"/>
            <a:ext cx="1054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（拟人）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724400" y="3749675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（声音）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43445" y="5543550"/>
            <a:ext cx="15398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（比喻）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39815" y="3841750"/>
            <a:ext cx="6083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秋</a:t>
            </a:r>
          </a:p>
        </p:txBody>
      </p:sp>
      <p:sp>
        <p:nvSpPr>
          <p:cNvPr id="31" name="右大括号 30"/>
          <p:cNvSpPr/>
          <p:nvPr/>
        </p:nvSpPr>
        <p:spPr>
          <a:xfrm>
            <a:off x="5854700" y="3842385"/>
            <a:ext cx="285115" cy="4565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大括号 35"/>
          <p:cNvSpPr/>
          <p:nvPr/>
        </p:nvSpPr>
        <p:spPr>
          <a:xfrm>
            <a:off x="7058025" y="2136775"/>
            <a:ext cx="174625" cy="5600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大括号 36"/>
          <p:cNvSpPr/>
          <p:nvPr/>
        </p:nvSpPr>
        <p:spPr>
          <a:xfrm>
            <a:off x="7723505" y="2357120"/>
            <a:ext cx="291465" cy="125349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014970" y="2750185"/>
            <a:ext cx="11087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夏（动）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2584450" y="166370"/>
            <a:ext cx="262064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碧绿的</a:t>
            </a:r>
            <a:r>
              <a:rPr lang="zh-CN" altLang="en-US" sz="2400" b="1"/>
              <a:t>菜畦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光滑的</a:t>
            </a:r>
            <a:r>
              <a:rPr lang="zh-CN" altLang="en-US" sz="2400" b="1"/>
              <a:t>石井栏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高大的</a:t>
            </a:r>
            <a:r>
              <a:rPr lang="zh-CN" altLang="en-US" sz="2400" b="1"/>
              <a:t>皂荚树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紫红的</a:t>
            </a:r>
            <a:r>
              <a:rPr lang="zh-CN" altLang="en-US" sz="2400" b="1"/>
              <a:t>桑椹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53340" y="1553845"/>
            <a:ext cx="18243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整体</a:t>
            </a:r>
          </a:p>
          <a:p>
            <a:endParaRPr lang="zh-CN" altLang="en-US" sz="2400"/>
          </a:p>
        </p:txBody>
      </p:sp>
      <p:sp>
        <p:nvSpPr>
          <p:cNvPr id="75" name="左大括号 74"/>
          <p:cNvSpPr/>
          <p:nvPr/>
        </p:nvSpPr>
        <p:spPr>
          <a:xfrm>
            <a:off x="2054860" y="200660"/>
            <a:ext cx="354965" cy="13347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878205" y="639445"/>
            <a:ext cx="12985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不必说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78205" y="2239645"/>
            <a:ext cx="16408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也不必说</a:t>
            </a:r>
          </a:p>
        </p:txBody>
      </p:sp>
      <p:sp>
        <p:nvSpPr>
          <p:cNvPr id="79" name="左大括号 78"/>
          <p:cNvSpPr/>
          <p:nvPr/>
        </p:nvSpPr>
        <p:spPr>
          <a:xfrm>
            <a:off x="2286000" y="2017395"/>
            <a:ext cx="233045" cy="10166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2450465" y="1936750"/>
            <a:ext cx="37445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鸣蝉在树叶里</a:t>
            </a:r>
            <a:r>
              <a:rPr lang="zh-CN" altLang="en-US" sz="2400" b="1">
                <a:solidFill>
                  <a:srgbClr val="FF0000"/>
                </a:solidFill>
              </a:rPr>
              <a:t>长吟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肥胖的</a:t>
            </a:r>
            <a:r>
              <a:rPr lang="zh-CN" altLang="en-US" sz="2400" b="1"/>
              <a:t>黄蜂</a:t>
            </a:r>
            <a:r>
              <a:rPr lang="zh-CN" altLang="en-US" sz="2400" b="1">
                <a:solidFill>
                  <a:srgbClr val="FF0000"/>
                </a:solidFill>
              </a:rPr>
              <a:t>伏在</a:t>
            </a:r>
            <a:r>
              <a:rPr lang="zh-CN" altLang="en-US" sz="2400" b="1"/>
              <a:t>菜花上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轻捷的</a:t>
            </a:r>
            <a:r>
              <a:rPr lang="zh-CN" altLang="en-US" sz="2400" b="1"/>
              <a:t>叫天子忽然从草原</a:t>
            </a:r>
          </a:p>
          <a:p>
            <a:r>
              <a:rPr lang="zh-CN" altLang="en-US" sz="2400" b="1"/>
              <a:t>              直</a:t>
            </a:r>
            <a:r>
              <a:rPr lang="zh-CN" altLang="en-US" sz="2400" b="1">
                <a:solidFill>
                  <a:srgbClr val="FF0000"/>
                </a:solidFill>
              </a:rPr>
              <a:t>窜</a:t>
            </a:r>
            <a:r>
              <a:rPr lang="zh-CN" altLang="en-US" sz="2400" b="1"/>
              <a:t>向云霄里去了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1286510" y="3749675"/>
            <a:ext cx="4035425" cy="82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单是</a:t>
            </a:r>
            <a:r>
              <a:rPr lang="en-US" altLang="zh-CN" sz="2400" b="1"/>
              <a:t>...... </a:t>
            </a:r>
            <a:r>
              <a:rPr lang="zh-CN" altLang="en-US" sz="2400" b="1"/>
              <a:t>油蛉在这里低唱</a:t>
            </a:r>
          </a:p>
          <a:p>
            <a:r>
              <a:rPr lang="zh-CN" altLang="en-US" sz="2400" b="1"/>
              <a:t>                  蟋蟀们在这里弹琴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163320" y="4663440"/>
            <a:ext cx="5808980" cy="192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就</a:t>
            </a:r>
            <a:r>
              <a:rPr lang="en-US" altLang="zh-CN" sz="2400" b="1"/>
              <a:t>...... </a:t>
            </a:r>
            <a:r>
              <a:rPr lang="zh-CN" altLang="en-US" sz="2400" b="1"/>
              <a:t>遇见蜈蚣，斑蝥</a:t>
            </a:r>
            <a:r>
              <a:rPr lang="en-US" altLang="zh-CN" sz="2400" b="1"/>
              <a:t>......</a:t>
            </a:r>
            <a:r>
              <a:rPr lang="zh-CN" altLang="en-US" sz="2400" b="1"/>
              <a:t>喷出一阵烟雾</a:t>
            </a:r>
          </a:p>
          <a:p>
            <a:r>
              <a:rPr lang="zh-CN" altLang="en-US" sz="2400" b="1"/>
              <a:t>            木莲有莲房一般的果实</a:t>
            </a:r>
          </a:p>
          <a:p>
            <a:r>
              <a:rPr lang="zh-CN" altLang="en-US" sz="2400" b="1"/>
              <a:t>            何首乌有臃肿的根</a:t>
            </a:r>
          </a:p>
          <a:p>
            <a:r>
              <a:rPr lang="zh-CN" altLang="en-US" sz="2400" b="1"/>
              <a:t>            覆盆子，像小珊瑚攒成的小球，</a:t>
            </a:r>
          </a:p>
          <a:p>
            <a:r>
              <a:rPr lang="zh-CN" altLang="en-US" sz="2400" b="1"/>
              <a:t>                              又酸又甜</a:t>
            </a:r>
          </a:p>
        </p:txBody>
      </p:sp>
      <p:sp>
        <p:nvSpPr>
          <p:cNvPr id="83" name="右大括号 82"/>
          <p:cNvSpPr/>
          <p:nvPr/>
        </p:nvSpPr>
        <p:spPr>
          <a:xfrm>
            <a:off x="5445760" y="393700"/>
            <a:ext cx="189865" cy="4394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右大括号 83"/>
          <p:cNvSpPr/>
          <p:nvPr/>
        </p:nvSpPr>
        <p:spPr>
          <a:xfrm>
            <a:off x="5445760" y="1000125"/>
            <a:ext cx="189865" cy="5054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5779135" y="297180"/>
            <a:ext cx="6838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低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5779135" y="1096645"/>
            <a:ext cx="4121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高</a:t>
            </a:r>
          </a:p>
        </p:txBody>
      </p:sp>
      <p:sp>
        <p:nvSpPr>
          <p:cNvPr id="87" name="右大括号 86"/>
          <p:cNvSpPr/>
          <p:nvPr/>
        </p:nvSpPr>
        <p:spPr>
          <a:xfrm>
            <a:off x="6339205" y="591820"/>
            <a:ext cx="209550" cy="7035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6607810" y="754380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春（静）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232650" y="2239645"/>
            <a:ext cx="2978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060950" y="2011045"/>
            <a:ext cx="1134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（声音）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724400" y="6221095"/>
            <a:ext cx="1054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（味道）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5791200" y="60960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何首乌</a:t>
            </a:r>
          </a:p>
        </p:txBody>
      </p:sp>
      <p:pic>
        <p:nvPicPr>
          <p:cNvPr id="23555" name="图片 23554" descr="2006929175385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1412875"/>
            <a:ext cx="3454400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0578125670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213100"/>
            <a:ext cx="4356100" cy="316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646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571500"/>
            <a:ext cx="4103688" cy="2713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动作按钮: 自定义 23557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3559" name="动作按钮: 后退或前一项 23558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动作按钮: 前进或下一项 23559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5699125" y="979488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覆盆子</a:t>
            </a:r>
          </a:p>
        </p:txBody>
      </p:sp>
      <p:pic>
        <p:nvPicPr>
          <p:cNvPr id="24579" name="图片 24578" descr="100440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2276475"/>
            <a:ext cx="3694112" cy="391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4579" descr="fupengz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981075"/>
            <a:ext cx="4103688" cy="516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动作按钮: 自定义 24580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4582" name="动作按钮: 后退或前一项 24581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动作按钮: 前进或下一项 24582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7" name="椭圆 4116" descr="2"/>
          <p:cNvSpPr/>
          <p:nvPr/>
        </p:nvSpPr>
        <p:spPr>
          <a:xfrm>
            <a:off x="72390" y="653415"/>
            <a:ext cx="3581400" cy="4648200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  <a:ln w="5715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36365" y="-67310"/>
            <a:ext cx="503872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dist">
              <a:spcBef>
                <a:spcPct val="50000"/>
              </a:spcBef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　鲁迅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(1881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－－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1936)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，原名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周树人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浙江绍兴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人，伟大的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文学家、思想家、革命家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。著有杂文、小说、散文、诗歌等。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1918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年，他发表了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我国现代文学史上第一篇白话小说《狂人日记》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，奠定了新文学运动的基石。　　　　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9725" y="5510530"/>
            <a:ext cx="84239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小说集：《呐喊》《彷徨》《故事新编》</a:t>
            </a:r>
          </a:p>
          <a:p>
            <a:r>
              <a:rPr 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散文集：《朝花夕拾》      散文诗集：《野草》 </a:t>
            </a:r>
          </a:p>
          <a:p>
            <a:r>
              <a:rPr 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杂文集：《华盖集》《坟》《且介亭杂文集》等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5724525" y="692150"/>
            <a:ext cx="915988" cy="2492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48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桑　　葚</a:t>
            </a:r>
          </a:p>
        </p:txBody>
      </p:sp>
      <p:pic>
        <p:nvPicPr>
          <p:cNvPr id="25603" name="图片 25602" descr="11610793316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765175"/>
            <a:ext cx="388937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5603" descr="qtsza-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357563"/>
            <a:ext cx="4379912" cy="290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动作按钮: 自定义 25604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5606" name="动作按钮: 后退或前一项 25605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7" name="动作按钮: 前进或下一项 25606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0575"/>
            <a:ext cx="5119688" cy="3519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323850" y="90805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大黄蜂</a:t>
            </a:r>
          </a:p>
        </p:txBody>
      </p:sp>
      <p:pic>
        <p:nvPicPr>
          <p:cNvPr id="26628" name="图片 26627" descr="Banma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476250"/>
            <a:ext cx="4025900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动作按钮: 自定义 26628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6630" name="动作按钮: 后退或前一项 26629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1" name="动作按钮: 前进或下一项 26630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云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2060575"/>
            <a:ext cx="3670300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1676400" y="838200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云雀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6248400" y="114300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FC2E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皂夹树</a:t>
            </a:r>
          </a:p>
        </p:txBody>
      </p:sp>
      <p:pic>
        <p:nvPicPr>
          <p:cNvPr id="27653" name="图片 27652" descr="200705081948317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2133600"/>
            <a:ext cx="4105275" cy="393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动作按钮: 自定义 27653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7655" name="动作按钮: 后退或前一项 27654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6" name="动作按钮: 前进或下一项 27655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533400" y="381000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阅读第七节，思考下列问题：</a:t>
            </a:r>
          </a:p>
        </p:txBody>
      </p:sp>
      <p:sp>
        <p:nvSpPr>
          <p:cNvPr id="29699" name="文本框 29698">
            <a:hlinkClick r:id="" action="ppaction://noaction"/>
          </p:cNvPr>
          <p:cNvSpPr txBox="1"/>
          <p:nvPr/>
        </p:nvSpPr>
        <p:spPr>
          <a:xfrm>
            <a:off x="990600" y="1143000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作者先写百草园冬天的“无味”，然后写下雪带来的乐趣，这是什么写法？起什么作用？</a:t>
            </a:r>
          </a:p>
        </p:txBody>
      </p:sp>
      <p:sp>
        <p:nvSpPr>
          <p:cNvPr id="29700" name="文本框 29699">
            <a:hlinkClick r:id="" action="ppaction://noaction"/>
          </p:cNvPr>
          <p:cNvSpPr txBox="1"/>
          <p:nvPr/>
        </p:nvSpPr>
        <p:spPr>
          <a:xfrm>
            <a:off x="900113" y="3429000"/>
            <a:ext cx="7467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找出表示捕鸟动作的词，说说这些词的作用。</a:t>
            </a:r>
          </a:p>
        </p:txBody>
      </p:sp>
      <p:pic>
        <p:nvPicPr>
          <p:cNvPr id="29701" name="图片 29700" descr="button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430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9701"/>
          <p:cNvGrpSpPr/>
          <p:nvPr/>
        </p:nvGrpSpPr>
        <p:grpSpPr>
          <a:xfrm>
            <a:off x="468313" y="2781300"/>
            <a:ext cx="7467600" cy="533400"/>
            <a:chOff x="0" y="0"/>
            <a:chExt cx="4704" cy="336"/>
          </a:xfrm>
        </p:grpSpPr>
        <p:sp>
          <p:nvSpPr>
            <p:cNvPr id="29703" name="文本框 29702">
              <a:hlinkClick r:id="" action="ppaction://noaction"/>
            </p:cNvPr>
            <p:cNvSpPr txBox="1"/>
            <p:nvPr/>
          </p:nvSpPr>
          <p:spPr>
            <a:xfrm>
              <a:off x="384" y="0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以没有雪的无味来衬托下雪带来的乐趣。</a:t>
              </a:r>
            </a:p>
          </p:txBody>
        </p:sp>
        <p:pic>
          <p:nvPicPr>
            <p:cNvPr id="29704" name="图片 29703" descr="button43"/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0" y="4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714" name="文本框 29713">
            <a:hlinkClick r:id="" action="ppaction://noaction"/>
          </p:cNvPr>
          <p:cNvSpPr txBox="1"/>
          <p:nvPr/>
        </p:nvSpPr>
        <p:spPr>
          <a:xfrm>
            <a:off x="1078230" y="4085908"/>
            <a:ext cx="7162800" cy="243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dirty="0">
                <a:sym typeface="+mn-ea"/>
              </a:rPr>
              <a:t>动词有：“扫开”、“露出”、“支起”、“撒”、“系”、“牵”、“看”、“拉”、“罩”。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九个表述动作的词，准确而生动地表现了雪地捕鸟的过程，写出了雪后捕鸟的乐趣。</a:t>
            </a:r>
          </a:p>
        </p:txBody>
      </p:sp>
      <p:pic>
        <p:nvPicPr>
          <p:cNvPr id="29715" name="图片 29714" descr="button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573463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9716"/>
          <p:cNvGrpSpPr/>
          <p:nvPr/>
        </p:nvGrpSpPr>
        <p:grpSpPr>
          <a:xfrm>
            <a:off x="468313" y="2205038"/>
            <a:ext cx="7467600" cy="533400"/>
            <a:chOff x="0" y="0"/>
            <a:chExt cx="4704" cy="336"/>
          </a:xfrm>
        </p:grpSpPr>
        <p:sp>
          <p:nvSpPr>
            <p:cNvPr id="29718" name="文本框 29717">
              <a:hlinkClick r:id="" action="ppaction://noaction"/>
            </p:cNvPr>
            <p:cNvSpPr txBox="1"/>
            <p:nvPr/>
          </p:nvSpPr>
          <p:spPr>
            <a:xfrm>
              <a:off x="384" y="0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先抑后扬，欲扬先抑。</a:t>
              </a:r>
            </a:p>
          </p:txBody>
        </p:sp>
        <p:pic>
          <p:nvPicPr>
            <p:cNvPr id="29719" name="图片 29718" descr="button43"/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0" y="4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720" name="图片 29719" descr="button4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95288" y="5229225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21" name="图片 29720" descr="wa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4103" y="0"/>
            <a:ext cx="2916237" cy="105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22" name="动作按钮: 自定义 29721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29723" name="动作按钮: 后退或前一项 29722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4" name="动作按钮: 前进或下一项 29723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pic>
        <p:nvPicPr>
          <p:cNvPr id="2765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463" y="22225"/>
            <a:ext cx="9142412" cy="6810375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内容占位符 15361"/>
          <p:cNvSpPr>
            <a:spLocks noGrp="1"/>
          </p:cNvSpPr>
          <p:nvPr>
            <p:ph idx="1"/>
          </p:nvPr>
        </p:nvSpPr>
        <p:spPr>
          <a:xfrm>
            <a:off x="179388" y="981075"/>
            <a:ext cx="8169275" cy="4759325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1905" indent="-359410" eaLnBrk="1" hangingPunct="1">
              <a:lnSpc>
                <a:spcPct val="100000"/>
              </a:lnSpc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“扫开”、“支起”、“撒”、“系”、“牵”、“看”、“拉”、“罩”准确而传神地写出捕鸟的过程。用词准确、层次分明。</a:t>
            </a:r>
          </a:p>
          <a:p>
            <a:pPr marL="1905" indent="-359410" eaLnBrk="1" hangingPunct="1">
              <a:lnSpc>
                <a:spcPct val="100000"/>
              </a:lnSpc>
              <a:buNone/>
            </a:pPr>
            <a:r>
              <a:rPr lang="zh-CN" altLang="en-US" sz="2800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明明见它们进去了，拉了绳，跑去一看，却什么都没有，费了半天力。捉住的不过三四只”。寥寥几笔，就让我们窥视到一个充满好奇，充满渴望，但最终却为“捉住的不过三四只”而黯然神伤的孩童的真实心理。于是便要询问闰土的父亲得失的缘由，童趣盎然。作家是在用一双儿童的眼睛关注着童年的乐园，更是在用一颗童心回忆着温暖的往事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内容占位符 31745" descr="图片2"/>
          <p:cNvPicPr>
            <a:picLocks noGrp="1" noRot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747" name="文本占位符 31746"/>
          <p:cNvSpPr>
            <a:spLocks noGrp="1" noRot="1"/>
          </p:cNvSpPr>
          <p:nvPr>
            <p:ph type="body" sz="half" idx="1"/>
          </p:nvPr>
        </p:nvSpPr>
        <p:spPr>
          <a:xfrm>
            <a:off x="3059113" y="1268413"/>
            <a:ext cx="4906962" cy="4525962"/>
          </a:xfrm>
        </p:spPr>
        <p:txBody>
          <a:bodyPr/>
          <a:lstStyle/>
          <a:p>
            <a:endParaRPr lang="en-US" altLang="zh-CN" sz="2800" kern="1200"/>
          </a:p>
          <a:p>
            <a:pPr>
              <a:buNone/>
            </a:pPr>
            <a:r>
              <a:rPr lang="en-US" altLang="zh-CN" b="1" kern="1200">
                <a:solidFill>
                  <a:srgbClr val="3333FF"/>
                </a:solidFill>
              </a:rPr>
              <a:t>        </a:t>
            </a:r>
            <a:r>
              <a:rPr lang="zh-CN" altLang="en-US" sz="3600" b="1" kern="1200">
                <a:solidFill>
                  <a:srgbClr val="FF0000"/>
                </a:solidFill>
              </a:rPr>
              <a:t>四、小结</a:t>
            </a:r>
          </a:p>
          <a:p>
            <a:pPr>
              <a:buNone/>
            </a:pPr>
            <a:r>
              <a:rPr lang="zh-CN" altLang="en-US" sz="2800" kern="1200"/>
              <a:t>        </a:t>
            </a:r>
            <a:r>
              <a:rPr lang="zh-CN" altLang="en-US" sz="2800" b="1" kern="1200">
                <a:solidFill>
                  <a:srgbClr val="FFFF00"/>
                </a:solidFill>
              </a:rPr>
              <a:t>写百草园，始终围绕着一个“乐”字</a:t>
            </a:r>
            <a:r>
              <a:rPr lang="en-US" altLang="zh-CN" sz="2800" b="1" kern="1200">
                <a:solidFill>
                  <a:srgbClr val="FFFF00"/>
                </a:solidFill>
              </a:rPr>
              <a:t>——</a:t>
            </a:r>
            <a:r>
              <a:rPr lang="zh-CN" altLang="en-US" sz="2800" b="1" kern="1200">
                <a:solidFill>
                  <a:srgbClr val="FFFF00"/>
                </a:solidFill>
              </a:rPr>
              <a:t>乐于观察百草园的景物，乐于听美女蛇的故事，乐于捕鸟活动，表现了儿童热爱大自然，喜欢自由快乐生活的心理。 </a:t>
            </a:r>
          </a:p>
          <a:p>
            <a:endParaRPr lang="zh-CN" altLang="en-US" sz="2800" b="1" kern="12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缺角矩形 32769" descr="5"/>
          <p:cNvSpPr/>
          <p:nvPr/>
        </p:nvSpPr>
        <p:spPr>
          <a:xfrm>
            <a:off x="0" y="3429000"/>
            <a:ext cx="4419600" cy="2698750"/>
          </a:xfrm>
          <a:prstGeom prst="plaque">
            <a:avLst>
              <a:gd name="adj" fmla="val 11296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1" name="缺角矩形 32770" descr="6"/>
          <p:cNvSpPr/>
          <p:nvPr/>
        </p:nvSpPr>
        <p:spPr>
          <a:xfrm>
            <a:off x="4724400" y="549275"/>
            <a:ext cx="4419600" cy="2663825"/>
          </a:xfrm>
          <a:prstGeom prst="plaque">
            <a:avLst>
              <a:gd name="adj" fmla="val 12648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2" name="缺角矩形 32771" descr="4"/>
          <p:cNvSpPr/>
          <p:nvPr/>
        </p:nvSpPr>
        <p:spPr>
          <a:xfrm>
            <a:off x="0" y="457200"/>
            <a:ext cx="4419600" cy="2698750"/>
          </a:xfrm>
          <a:prstGeom prst="plaque">
            <a:avLst>
              <a:gd name="adj" fmla="val 14116"/>
            </a:avLst>
          </a:prstGeom>
          <a:blipFill rotWithShape="0">
            <a:blip r:embed="rId4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32772"/>
          <p:cNvGrpSpPr/>
          <p:nvPr/>
        </p:nvGrpSpPr>
        <p:grpSpPr>
          <a:xfrm>
            <a:off x="4191000" y="2895600"/>
            <a:ext cx="763588" cy="687388"/>
            <a:chOff x="0" y="0"/>
            <a:chExt cx="481" cy="433"/>
          </a:xfrm>
        </p:grpSpPr>
        <p:pic>
          <p:nvPicPr>
            <p:cNvPr id="32774" name="图片 32773" descr="button13"/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5" name="图片 32774" descr="button14"/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48" y="240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6" name="图片 32775" descr="button18"/>
            <p:cNvPicPr preferRelativeResize="0"/>
            <p:nvPr/>
          </p:nvPicPr>
          <p:blipFill>
            <a:blip r:embed="rId7"/>
            <a:stretch>
              <a:fillRect/>
            </a:stretch>
          </p:blipFill>
          <p:spPr>
            <a:xfrm>
              <a:off x="288" y="48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2777" name="矩形 32776"/>
          <p:cNvSpPr/>
          <p:nvPr/>
        </p:nvSpPr>
        <p:spPr>
          <a:xfrm>
            <a:off x="5292725" y="3933825"/>
            <a:ext cx="2981325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33CC33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三味书屋</a:t>
            </a:r>
          </a:p>
        </p:txBody>
      </p:sp>
      <p:sp>
        <p:nvSpPr>
          <p:cNvPr id="32778" name="文本框 32777"/>
          <p:cNvSpPr txBox="1"/>
          <p:nvPr/>
        </p:nvSpPr>
        <p:spPr>
          <a:xfrm>
            <a:off x="5867400" y="5157788"/>
            <a:ext cx="19796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（</a:t>
            </a:r>
            <a:r>
              <a:rPr lang="en-US" altLang="zh-CN" sz="2400">
                <a:latin typeface="Gungsuh" panose="02030600000101010101" pitchFamily="2" charset="-127"/>
                <a:ea typeface="Gungsuh" panose="02030600000101010101" pitchFamily="2" charset="-127"/>
              </a:rPr>
              <a:t>10</a:t>
            </a: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－</a:t>
            </a:r>
            <a:r>
              <a:rPr lang="en-US" altLang="zh-CN" sz="2400">
                <a:latin typeface="Gungsuh" panose="02030600000101010101" pitchFamily="2" charset="-127"/>
                <a:ea typeface="Gungsuh" panose="02030600000101010101" pitchFamily="2" charset="-127"/>
              </a:rPr>
              <a:t>24</a:t>
            </a: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）</a:t>
            </a:r>
          </a:p>
        </p:txBody>
      </p:sp>
      <p:sp>
        <p:nvSpPr>
          <p:cNvPr id="32779" name="动作按钮: 自定义 32778">
            <a:hlinkClick r:id="" action="ppaction://noaction"/>
          </p:cNvPr>
          <p:cNvSpPr/>
          <p:nvPr/>
        </p:nvSpPr>
        <p:spPr>
          <a:xfrm>
            <a:off x="3059113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回首页</a:t>
            </a:r>
          </a:p>
        </p:txBody>
      </p:sp>
      <p:sp>
        <p:nvSpPr>
          <p:cNvPr id="32780" name="动作按钮: 后退或前一项 32779">
            <a:hlinkClick r:id="" action="ppaction://hlinkshowjump?jump=previousslide"/>
          </p:cNvPr>
          <p:cNvSpPr/>
          <p:nvPr/>
        </p:nvSpPr>
        <p:spPr>
          <a:xfrm>
            <a:off x="7451725" y="6524625"/>
            <a:ext cx="611188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1" name="动作按钮: 前进或下一项 32780">
            <a:hlinkClick r:id="" action="ppaction://hlinkshowjump?jump=nextslide"/>
          </p:cNvPr>
          <p:cNvSpPr/>
          <p:nvPr/>
        </p:nvSpPr>
        <p:spPr>
          <a:xfrm>
            <a:off x="8101013" y="6524625"/>
            <a:ext cx="64770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38263" y="5773166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第三课时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pic>
        <p:nvPicPr>
          <p:cNvPr id="29699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-14287"/>
            <a:ext cx="9137650" cy="6913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5170" y="384175"/>
            <a:ext cx="7915275" cy="5773420"/>
          </a:xfrm>
        </p:spPr>
        <p:txBody>
          <a:bodyPr>
            <a:normAutofit fontScale="77500" lnSpcReduction="10000"/>
          </a:bodyPr>
          <a:lstStyle/>
          <a:p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4800" b="1">
                <a:solidFill>
                  <a:srgbClr val="FF0000"/>
                </a:solidFill>
              </a:rPr>
              <a:t>扁和画 的象征寓意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三味的意思是：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经书之味，史书之味，子书之味。</a:t>
            </a:r>
            <a:r>
              <a:rPr lang="en-US" altLang="zh-CN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书中自有千种黍</a:t>
            </a:r>
            <a:r>
              <a:rPr lang="en-US" altLang="zh-CN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rgbClr val="2223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也。这鲜明地表现了这所私塾的办学宗旨和教育内容。</a:t>
            </a:r>
          </a:p>
          <a:p>
            <a:endParaRPr lang="zh-CN" altLang="en-US" sz="3200" b="1"/>
          </a:p>
          <a:p>
            <a:pPr algn="l"/>
            <a:r>
              <a:rPr lang="zh-CN" altLang="en-US" sz="4400" b="1"/>
              <a:t>鹿</a:t>
            </a:r>
            <a:r>
              <a:rPr lang="en-US" altLang="zh-CN" sz="4400" b="1"/>
              <a:t>——</a:t>
            </a:r>
            <a:r>
              <a:rPr lang="zh-CN" altLang="en-US" sz="4400" b="1"/>
              <a:t>禄  伏</a:t>
            </a:r>
            <a:r>
              <a:rPr lang="en-US" altLang="zh-CN" sz="4400" b="1"/>
              <a:t>——</a:t>
            </a:r>
            <a:r>
              <a:rPr lang="zh-CN" altLang="en-US" sz="4400" b="1"/>
              <a:t>福   古树</a:t>
            </a:r>
            <a:r>
              <a:rPr lang="en-US" altLang="zh-CN" sz="4400" b="1"/>
              <a:t>——</a:t>
            </a:r>
            <a:r>
              <a:rPr lang="zh-CN" altLang="en-US" sz="4400" b="1"/>
              <a:t>古书</a:t>
            </a:r>
          </a:p>
          <a:p>
            <a:pPr algn="l"/>
            <a:r>
              <a:rPr lang="zh-CN" altLang="en-US" sz="4400" b="1"/>
              <a:t>古树下有伏鹿</a:t>
            </a:r>
            <a:r>
              <a:rPr lang="en-US" altLang="zh-CN" sz="4400" b="1"/>
              <a:t>——</a:t>
            </a:r>
            <a:r>
              <a:rPr lang="zh-CN" altLang="en-US" sz="4400" b="1"/>
              <a:t>古书下有福禄</a:t>
            </a:r>
          </a:p>
          <a:p>
            <a:pPr algn="l"/>
            <a:endParaRPr lang="zh-CN" altLang="en-US" sz="4400" b="1"/>
          </a:p>
          <a:p>
            <a:endParaRPr lang="zh-CN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 descr="bcw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7800"/>
            <a:ext cx="4343400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36866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447800"/>
            <a:ext cx="41148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矩形 36867"/>
          <p:cNvSpPr/>
          <p:nvPr/>
        </p:nvSpPr>
        <p:spPr>
          <a:xfrm>
            <a:off x="1981200" y="228600"/>
            <a:ext cx="5143500" cy="860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从百草园到三味书屋</a:t>
            </a:r>
          </a:p>
        </p:txBody>
      </p:sp>
      <p:sp>
        <p:nvSpPr>
          <p:cNvPr id="36869" name="文本框 36868"/>
          <p:cNvSpPr txBox="1"/>
          <p:nvPr/>
        </p:nvSpPr>
        <p:spPr>
          <a:xfrm>
            <a:off x="7391400" y="7620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3313"/>
          <p:cNvSpPr>
            <a:spLocks noGrp="1" noRot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en-US" altLang="zh-CN" sz="5400">
                <a:ea typeface="隶书" panose="02010509060101010101" pitchFamily="1" charset="-122"/>
              </a:rPr>
              <a:t/>
            </a:r>
            <a:br>
              <a:rPr lang="en-US" altLang="zh-CN" sz="5400">
                <a:ea typeface="隶书" panose="02010509060101010101" pitchFamily="1" charset="-122"/>
              </a:rPr>
            </a:br>
            <a:r>
              <a:rPr lang="zh-CN" altLang="en-US" sz="5400" b="1">
                <a:hlinkClick r:id="rId2"/>
              </a:rPr>
              <a:t>鲁迅的塾师寿镜吾</a:t>
            </a:r>
            <a:r>
              <a:rPr lang="zh-CN" altLang="en-US" sz="5400">
                <a:ea typeface="隶书" panose="02010509060101010101" pitchFamily="1" charset="-122"/>
              </a:rPr>
              <a:t/>
            </a:r>
            <a:br>
              <a:rPr lang="zh-CN" altLang="en-US" sz="5400">
                <a:ea typeface="隶书" panose="02010509060101010101" pitchFamily="1" charset="-122"/>
              </a:rPr>
            </a:b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13315" name="文本占位符 13314"/>
          <p:cNvSpPr>
            <a:spLocks noGrp="1" noRot="1"/>
          </p:cNvSpPr>
          <p:nvPr>
            <p:ph type="body" sz="half" idx="1"/>
          </p:nvPr>
        </p:nvSpPr>
        <p:spPr>
          <a:xfrm>
            <a:off x="313690" y="1604010"/>
            <a:ext cx="4192588" cy="4194175"/>
          </a:xfrm>
        </p:spPr>
        <p:txBody>
          <a:bodyPr/>
          <a:lstStyle/>
          <a:p>
            <a:pPr>
              <a:buNone/>
            </a:pPr>
            <a:r>
              <a:rPr lang="en-US" altLang="zh-CN" sz="2800" kern="1200"/>
              <a:t>    </a:t>
            </a:r>
            <a:r>
              <a:rPr lang="zh-CN" altLang="en-US" sz="4800" b="1" kern="1200">
                <a:solidFill>
                  <a:srgbClr val="FF0000"/>
                </a:solidFill>
                <a:ea typeface="楷体_GB2312" panose="02010609030101010101" pitchFamily="1" charset="-122"/>
              </a:rPr>
              <a:t>先生是一位极方正、质朴、博学的人。</a:t>
            </a:r>
          </a:p>
        </p:txBody>
      </p:sp>
      <p:sp>
        <p:nvSpPr>
          <p:cNvPr id="13316" name="联机映像占位符 13315"/>
          <p:cNvSpPr>
            <a:spLocks noGrp="1" noRot="1" noTextEdit="1"/>
          </p:cNvSpPr>
          <p:nvPr>
            <p:ph type="clipArt" sz="half" idx="2"/>
          </p:nvPr>
        </p:nvSpPr>
        <p:spPr>
          <a:xfrm>
            <a:off x="4649788" y="1905000"/>
            <a:ext cx="4192587" cy="4194175"/>
          </a:xfrm>
        </p:spPr>
      </p:sp>
      <p:sp>
        <p:nvSpPr>
          <p:cNvPr id="13317" name="矩形 13316"/>
          <p:cNvSpPr/>
          <p:nvPr/>
        </p:nvSpPr>
        <p:spPr>
          <a:xfrm>
            <a:off x="3457575" y="18716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18" name="图片 13317" descr="shoujingw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871663"/>
            <a:ext cx="3810000" cy="430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690" y="4082415"/>
            <a:ext cx="400431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对学生严而不厉，和蔼可亲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8960" y="1766570"/>
            <a:ext cx="8004810" cy="5074920"/>
          </a:xfrm>
        </p:spPr>
        <p:txBody>
          <a:bodyPr>
            <a:normAutofit/>
          </a:bodyPr>
          <a:lstStyle/>
          <a:p>
            <a:r>
              <a:rPr lang="zh-CN" altLang="en-US" b="1"/>
              <a:t>小鲁迅角度：表现了孩子天真和兴趣广泛</a:t>
            </a:r>
          </a:p>
          <a:p>
            <a:endParaRPr lang="zh-CN" altLang="en-US" b="1"/>
          </a:p>
          <a:p>
            <a:r>
              <a:rPr lang="zh-CN" altLang="en-US" b="1"/>
              <a:t>先生角度：违反了教学的秩序和师道；或许对于这种传闻故事，</a:t>
            </a:r>
            <a:r>
              <a:rPr lang="zh-CN" altLang="en-US" b="1">
                <a:sym typeface="+mn-ea"/>
              </a:rPr>
              <a:t>像先生这</a:t>
            </a:r>
            <a:r>
              <a:rPr lang="zh-CN" altLang="en-US" b="1"/>
              <a:t>种博学的宿儒根本就不屑于回答。</a:t>
            </a:r>
          </a:p>
          <a:p>
            <a:endParaRPr lang="zh-CN" altLang="en-US" b="1"/>
          </a:p>
          <a:p>
            <a:r>
              <a:rPr lang="zh-CN" altLang="en-US" b="1"/>
              <a:t>教育角度：这是一种不允许独立思考，以追求高官厚禄为目的的</a:t>
            </a:r>
            <a:r>
              <a:rPr lang="en-US" altLang="zh-CN" b="1"/>
              <a:t>“</a:t>
            </a:r>
            <a:r>
              <a:rPr lang="zh-CN" altLang="en-US" b="1"/>
              <a:t>死读书，读死书</a:t>
            </a:r>
            <a:r>
              <a:rPr lang="en-US" altLang="zh-CN" b="1"/>
              <a:t>”</a:t>
            </a:r>
            <a:r>
              <a:rPr lang="zh-CN" altLang="en-US" b="1"/>
              <a:t>的教育</a:t>
            </a:r>
            <a:r>
              <a:rPr lang="en-US" altLang="zh-CN" b="1"/>
              <a:t>——</a:t>
            </a:r>
            <a:r>
              <a:rPr lang="zh-CN" altLang="en-US" b="1"/>
              <a:t>这就是三味书屋的教育，这也是当时的教育。反映了旧教育对孩子天性的压抑和对孩子们求知欲的扼杀束缚。</a:t>
            </a:r>
          </a:p>
        </p:txBody>
      </p:sp>
      <p:sp>
        <p:nvSpPr>
          <p:cNvPr id="6" name="矩形 5"/>
          <p:cNvSpPr/>
          <p:nvPr/>
        </p:nvSpPr>
        <p:spPr>
          <a:xfrm>
            <a:off x="464185" y="480060"/>
            <a:ext cx="8214995" cy="11938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看完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问怪哉遭拒绝这一段，你有什么想说的？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/>
          <p:nvPr/>
        </p:nvSpPr>
        <p:spPr>
          <a:xfrm>
            <a:off x="684213" y="620713"/>
            <a:ext cx="7829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作者对三味书屋的感受是什么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39939" name="文本框 39938"/>
          <p:cNvSpPr txBox="1"/>
          <p:nvPr/>
        </p:nvSpPr>
        <p:spPr>
          <a:xfrm>
            <a:off x="1906905" y="1724343"/>
            <a:ext cx="5329238" cy="399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与百草园的自由快乐相比，三味书屋显然是太受约束，且令人深感枯燥。但也应看到，孩子们也能随先生有板有眼的学习，并不抵触，况且也有游戏的乐趣。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4730" y="1108075"/>
            <a:ext cx="7545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童年鲁迅对他的老师是什么态度？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2815" y="2087245"/>
            <a:ext cx="690435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值得怀念：</a:t>
            </a:r>
          </a:p>
          <a:p>
            <a:r>
              <a:rPr lang="zh-CN" altLang="en-US" sz="4000" b="1"/>
              <a:t>敬慕先生、信服他渊博的知识，</a:t>
            </a:r>
          </a:p>
          <a:p>
            <a:r>
              <a:rPr lang="zh-CN" altLang="en-US" sz="4000" b="1"/>
              <a:t>同时也很爱先生，因为学生虽然很调皮很贪玩，但是很少体罚他们，通常只是瞪眼睛而已，可又有一点不满。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对象 43009"/>
          <p:cNvGraphicFramePr>
            <a:graphicFrameLocks/>
          </p:cNvGraphicFramePr>
          <p:nvPr/>
        </p:nvGraphicFramePr>
        <p:xfrm>
          <a:off x="838200" y="762000"/>
          <a:ext cx="482600" cy="495300"/>
        </p:xfrm>
        <a:graphic>
          <a:graphicData uri="http://schemas.openxmlformats.org/presentationml/2006/ole">
            <p:oleObj spid="_x0000_s1026" r:id="rId3" imgW="704948" imgH="724001" progId="PBrush">
              <p:embed/>
            </p:oleObj>
          </a:graphicData>
        </a:graphic>
      </p:graphicFrame>
      <p:sp>
        <p:nvSpPr>
          <p:cNvPr id="43011" name="矩形 43010"/>
          <p:cNvSpPr/>
          <p:nvPr/>
        </p:nvSpPr>
        <p:spPr>
          <a:xfrm>
            <a:off x="1828800" y="838200"/>
            <a:ext cx="14097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百草园</a:t>
            </a:r>
          </a:p>
        </p:txBody>
      </p:sp>
      <p:sp>
        <p:nvSpPr>
          <p:cNvPr id="43012" name="直接连接符 43011"/>
          <p:cNvSpPr/>
          <p:nvPr/>
        </p:nvSpPr>
        <p:spPr>
          <a:xfrm>
            <a:off x="3352800" y="1371600"/>
            <a:ext cx="2133600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13" name="矩形 43012"/>
          <p:cNvSpPr/>
          <p:nvPr/>
        </p:nvSpPr>
        <p:spPr>
          <a:xfrm>
            <a:off x="3733800" y="914400"/>
            <a:ext cx="12954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47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</a:rPr>
              <a:t>空间顺序</a:t>
            </a:r>
          </a:p>
        </p:txBody>
      </p:sp>
      <p:sp>
        <p:nvSpPr>
          <p:cNvPr id="43014" name="直接连接符 43013"/>
          <p:cNvSpPr/>
          <p:nvPr/>
        </p:nvSpPr>
        <p:spPr>
          <a:xfrm>
            <a:off x="6553200" y="4419600"/>
            <a:ext cx="0" cy="4572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15" name="文本框 43014"/>
          <p:cNvSpPr txBox="1"/>
          <p:nvPr/>
        </p:nvSpPr>
        <p:spPr>
          <a:xfrm>
            <a:off x="1676400" y="16002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400" b="1">
                <a:latin typeface="Gungsuh" panose="02030600000101010101" pitchFamily="2" charset="-127"/>
                <a:ea typeface="Gungsuh" panose="02030600000101010101" pitchFamily="2" charset="-127"/>
              </a:rPr>
              <a:t>（</a:t>
            </a:r>
            <a:r>
              <a:rPr lang="en-US" altLang="zh-CN" sz="2400" b="1">
                <a:latin typeface="Gungsuh" panose="02030600000101010101" pitchFamily="2" charset="-127"/>
                <a:ea typeface="Gungsuh" panose="02030600000101010101" pitchFamily="2" charset="-127"/>
              </a:rPr>
              <a:t>1</a:t>
            </a:r>
            <a:r>
              <a:rPr lang="zh-CN" altLang="en-US" sz="2400" b="1">
                <a:latin typeface="Gungsuh" panose="02030600000101010101" pitchFamily="2" charset="-127"/>
                <a:ea typeface="Gungsuh" panose="02030600000101010101" pitchFamily="2" charset="-127"/>
              </a:rPr>
              <a:t>－</a:t>
            </a:r>
            <a:r>
              <a:rPr lang="en-US" altLang="zh-CN" sz="2400" b="1">
                <a:latin typeface="Gungsuh" panose="02030600000101010101" pitchFamily="2" charset="-127"/>
                <a:ea typeface="Gungsuh" panose="02030600000101010101" pitchFamily="2" charset="-127"/>
              </a:rPr>
              <a:t>8</a:t>
            </a:r>
            <a:r>
              <a:rPr lang="zh-CN" altLang="en-US" sz="2400" b="1">
                <a:latin typeface="Gungsuh" panose="02030600000101010101" pitchFamily="2" charset="-127"/>
                <a:ea typeface="Gungsuh" panose="02030600000101010101" pitchFamily="2" charset="-127"/>
              </a:rPr>
              <a:t>）</a:t>
            </a:r>
          </a:p>
        </p:txBody>
      </p:sp>
      <p:sp>
        <p:nvSpPr>
          <p:cNvPr id="43016" name="文本框 43015"/>
          <p:cNvSpPr txBox="1"/>
          <p:nvPr/>
        </p:nvSpPr>
        <p:spPr>
          <a:xfrm>
            <a:off x="5676900" y="16002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（</a:t>
            </a:r>
            <a:r>
              <a:rPr lang="en-US" altLang="zh-CN" sz="2400">
                <a:latin typeface="Gungsuh" panose="02030600000101010101" pitchFamily="2" charset="-127"/>
                <a:ea typeface="Gungsuh" panose="02030600000101010101" pitchFamily="2" charset="-127"/>
              </a:rPr>
              <a:t>10</a:t>
            </a: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－</a:t>
            </a:r>
            <a:r>
              <a:rPr lang="en-US" altLang="zh-CN" sz="2400">
                <a:latin typeface="Gungsuh" panose="02030600000101010101" pitchFamily="2" charset="-127"/>
                <a:ea typeface="Gungsuh" panose="02030600000101010101" pitchFamily="2" charset="-127"/>
              </a:rPr>
              <a:t>24</a:t>
            </a: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）</a:t>
            </a:r>
          </a:p>
        </p:txBody>
      </p:sp>
      <p:sp>
        <p:nvSpPr>
          <p:cNvPr id="43017" name="文本框 43016"/>
          <p:cNvSpPr txBox="1"/>
          <p:nvPr/>
        </p:nvSpPr>
        <p:spPr>
          <a:xfrm>
            <a:off x="3962400" y="1600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（</a:t>
            </a:r>
            <a:r>
              <a:rPr lang="en-US" altLang="zh-CN" sz="2400">
                <a:latin typeface="Gungsuh" panose="02030600000101010101" pitchFamily="2" charset="-127"/>
                <a:ea typeface="Gungsuh" panose="02030600000101010101" pitchFamily="2" charset="-127"/>
              </a:rPr>
              <a:t>9</a:t>
            </a:r>
            <a:r>
              <a:rPr lang="zh-CN" altLang="en-US" sz="2400">
                <a:latin typeface="Gungsuh" panose="02030600000101010101" pitchFamily="2" charset="-127"/>
                <a:ea typeface="Gungsuh" panose="02030600000101010101" pitchFamily="2" charset="-127"/>
              </a:rPr>
              <a:t>）</a:t>
            </a:r>
          </a:p>
        </p:txBody>
      </p:sp>
      <p:sp>
        <p:nvSpPr>
          <p:cNvPr id="43018" name="矩形 43017"/>
          <p:cNvSpPr/>
          <p:nvPr/>
        </p:nvSpPr>
        <p:spPr>
          <a:xfrm>
            <a:off x="5638800" y="4876800"/>
            <a:ext cx="2514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33CC33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枯燥无味的书塾</a:t>
            </a:r>
          </a:p>
        </p:txBody>
      </p:sp>
      <p:sp>
        <p:nvSpPr>
          <p:cNvPr id="43019" name="直接连接符 43018"/>
          <p:cNvSpPr/>
          <p:nvPr/>
        </p:nvSpPr>
        <p:spPr>
          <a:xfrm>
            <a:off x="2514600" y="1905000"/>
            <a:ext cx="0" cy="4572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0" name="矩形 43019"/>
          <p:cNvSpPr/>
          <p:nvPr/>
        </p:nvSpPr>
        <p:spPr>
          <a:xfrm>
            <a:off x="5638800" y="838200"/>
            <a:ext cx="1828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33CC33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三味书屋</a:t>
            </a:r>
          </a:p>
        </p:txBody>
      </p:sp>
      <p:sp>
        <p:nvSpPr>
          <p:cNvPr id="43021" name="矩形 43020"/>
          <p:cNvSpPr/>
          <p:nvPr/>
        </p:nvSpPr>
        <p:spPr>
          <a:xfrm>
            <a:off x="1295400" y="4876800"/>
            <a:ext cx="2209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自由快乐的乐园</a:t>
            </a:r>
          </a:p>
        </p:txBody>
      </p:sp>
      <p:grpSp>
        <p:nvGrpSpPr>
          <p:cNvPr id="2" name="组合 43021"/>
          <p:cNvGrpSpPr/>
          <p:nvPr/>
        </p:nvGrpSpPr>
        <p:grpSpPr>
          <a:xfrm>
            <a:off x="914400" y="2438400"/>
            <a:ext cx="4838700" cy="519113"/>
            <a:chOff x="0" y="0"/>
            <a:chExt cx="3048" cy="327"/>
          </a:xfrm>
        </p:grpSpPr>
        <p:sp>
          <p:nvSpPr>
            <p:cNvPr id="43023" name="文本框 43022"/>
            <p:cNvSpPr txBox="1"/>
            <p:nvPr/>
          </p:nvSpPr>
          <p:spPr>
            <a:xfrm>
              <a:off x="168" y="0"/>
              <a:ext cx="28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景物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有声有色，充满乐趣。</a:t>
              </a:r>
            </a:p>
          </p:txBody>
        </p:sp>
        <p:pic>
          <p:nvPicPr>
            <p:cNvPr id="43024" name="图片 430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8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025" name="矩形 43024"/>
          <p:cNvSpPr/>
          <p:nvPr/>
        </p:nvSpPr>
        <p:spPr>
          <a:xfrm>
            <a:off x="838200" y="2438400"/>
            <a:ext cx="4876800" cy="19812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直接连接符 43025"/>
          <p:cNvSpPr/>
          <p:nvPr/>
        </p:nvSpPr>
        <p:spPr>
          <a:xfrm>
            <a:off x="6553200" y="1905000"/>
            <a:ext cx="0" cy="4572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7" name="矩形 43026"/>
          <p:cNvSpPr/>
          <p:nvPr/>
        </p:nvSpPr>
        <p:spPr>
          <a:xfrm>
            <a:off x="5867400" y="2438400"/>
            <a:ext cx="3136265" cy="2057400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43027"/>
          <p:cNvGrpSpPr/>
          <p:nvPr/>
        </p:nvGrpSpPr>
        <p:grpSpPr>
          <a:xfrm>
            <a:off x="5981700" y="2514600"/>
            <a:ext cx="3022600" cy="517525"/>
            <a:chOff x="0" y="0"/>
            <a:chExt cx="1904" cy="326"/>
          </a:xfrm>
        </p:grpSpPr>
        <p:sp>
          <p:nvSpPr>
            <p:cNvPr id="43029" name="文本框 43028"/>
            <p:cNvSpPr txBox="1"/>
            <p:nvPr/>
          </p:nvSpPr>
          <p:spPr>
            <a:xfrm>
              <a:off x="168" y="0"/>
              <a:ext cx="173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99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学习内容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：枯燥</a:t>
              </a:r>
            </a:p>
          </p:txBody>
        </p:sp>
        <p:pic>
          <p:nvPicPr>
            <p:cNvPr id="43030" name="图片 430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96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43030"/>
          <p:cNvGrpSpPr/>
          <p:nvPr/>
        </p:nvGrpSpPr>
        <p:grpSpPr>
          <a:xfrm>
            <a:off x="914400" y="2971800"/>
            <a:ext cx="4838700" cy="946150"/>
            <a:chOff x="0" y="0"/>
            <a:chExt cx="3048" cy="596"/>
          </a:xfrm>
        </p:grpSpPr>
        <p:sp>
          <p:nvSpPr>
            <p:cNvPr id="43032" name="文本框 43031"/>
            <p:cNvSpPr txBox="1"/>
            <p:nvPr/>
          </p:nvSpPr>
          <p:spPr>
            <a:xfrm>
              <a:off x="168" y="0"/>
              <a:ext cx="288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美女蛇的故事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，增添了神秘色彩，丰富了情趣。</a:t>
              </a:r>
            </a:p>
          </p:txBody>
        </p:sp>
        <p:pic>
          <p:nvPicPr>
            <p:cNvPr id="43033" name="图片 430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8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3033"/>
          <p:cNvGrpSpPr/>
          <p:nvPr/>
        </p:nvGrpSpPr>
        <p:grpSpPr>
          <a:xfrm>
            <a:off x="914400" y="3886200"/>
            <a:ext cx="4533900" cy="519113"/>
            <a:chOff x="0" y="0"/>
            <a:chExt cx="2856" cy="327"/>
          </a:xfrm>
        </p:grpSpPr>
        <p:sp>
          <p:nvSpPr>
            <p:cNvPr id="43035" name="文本框 43034"/>
            <p:cNvSpPr txBox="1"/>
            <p:nvPr/>
          </p:nvSpPr>
          <p:spPr>
            <a:xfrm>
              <a:off x="168" y="0"/>
              <a:ext cx="26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雪地捕鸟，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带来无穷乐趣。</a:t>
              </a:r>
            </a:p>
          </p:txBody>
        </p:sp>
        <p:pic>
          <p:nvPicPr>
            <p:cNvPr id="43036" name="图片 430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8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43036"/>
          <p:cNvGrpSpPr/>
          <p:nvPr/>
        </p:nvGrpSpPr>
        <p:grpSpPr>
          <a:xfrm>
            <a:off x="5867400" y="3124200"/>
            <a:ext cx="3137535" cy="517699"/>
            <a:chOff x="0" y="0"/>
            <a:chExt cx="1416" cy="326"/>
          </a:xfrm>
        </p:grpSpPr>
        <p:sp>
          <p:nvSpPr>
            <p:cNvPr id="43038" name="文本框 43037"/>
            <p:cNvSpPr txBox="1"/>
            <p:nvPr/>
          </p:nvSpPr>
          <p:spPr>
            <a:xfrm>
              <a:off x="168" y="0"/>
              <a:ext cx="1248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99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学习形式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：单调</a:t>
              </a:r>
            </a:p>
          </p:txBody>
        </p:sp>
        <p:pic>
          <p:nvPicPr>
            <p:cNvPr id="43039" name="图片 430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8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43039"/>
          <p:cNvGrpSpPr/>
          <p:nvPr/>
        </p:nvGrpSpPr>
        <p:grpSpPr>
          <a:xfrm>
            <a:off x="5981700" y="3657600"/>
            <a:ext cx="3133725" cy="517525"/>
            <a:chOff x="0" y="0"/>
            <a:chExt cx="1974" cy="326"/>
          </a:xfrm>
        </p:grpSpPr>
        <p:sp>
          <p:nvSpPr>
            <p:cNvPr id="43041" name="文本框 43040"/>
            <p:cNvSpPr txBox="1"/>
            <p:nvPr/>
          </p:nvSpPr>
          <p:spPr>
            <a:xfrm>
              <a:off x="168" y="0"/>
              <a:ext cx="180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99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学习环境</a:t>
              </a:r>
              <a:r>
                <a:rPr lang="zh-CN" altLang="en-US" sz="2800" b="1">
                  <a:latin typeface="Times New Roman" panose="02020603050405020304" pitchFamily="2" charset="0"/>
                  <a:ea typeface="宋体" panose="02010600030101010101" pitchFamily="2" charset="-122"/>
                </a:rPr>
                <a:t>：压抑</a:t>
              </a:r>
            </a:p>
          </p:txBody>
        </p:sp>
        <p:pic>
          <p:nvPicPr>
            <p:cNvPr id="43042" name="图片 430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48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043" name="直接连接符 43042"/>
          <p:cNvSpPr/>
          <p:nvPr/>
        </p:nvSpPr>
        <p:spPr>
          <a:xfrm>
            <a:off x="2514600" y="4419600"/>
            <a:ext cx="0" cy="4572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44" name="直接连接符 43043"/>
          <p:cNvSpPr/>
          <p:nvPr/>
        </p:nvSpPr>
        <p:spPr>
          <a:xfrm>
            <a:off x="3505200" y="5410200"/>
            <a:ext cx="2133600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45" name="矩形 43044"/>
          <p:cNvSpPr/>
          <p:nvPr/>
        </p:nvSpPr>
        <p:spPr>
          <a:xfrm>
            <a:off x="4038600" y="5029200"/>
            <a:ext cx="7620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475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</a:p>
        </p:txBody>
      </p:sp>
      <p:grpSp>
        <p:nvGrpSpPr>
          <p:cNvPr id="8" name="组合 43045"/>
          <p:cNvGrpSpPr/>
          <p:nvPr/>
        </p:nvGrpSpPr>
        <p:grpSpPr>
          <a:xfrm>
            <a:off x="1295400" y="5410200"/>
            <a:ext cx="1143000" cy="76200"/>
            <a:chOff x="0" y="0"/>
            <a:chExt cx="720" cy="48"/>
          </a:xfrm>
        </p:grpSpPr>
        <p:sp>
          <p:nvSpPr>
            <p:cNvPr id="43047" name="直接连接符 43046"/>
            <p:cNvSpPr/>
            <p:nvPr/>
          </p:nvSpPr>
          <p:spPr>
            <a:xfrm>
              <a:off x="0" y="0"/>
              <a:ext cx="720" cy="0"/>
            </a:xfrm>
            <a:prstGeom prst="line">
              <a:avLst/>
            </a:prstGeom>
            <a:ln w="2857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8" name="直接连接符 43047"/>
            <p:cNvSpPr/>
            <p:nvPr/>
          </p:nvSpPr>
          <p:spPr>
            <a:xfrm>
              <a:off x="0" y="48"/>
              <a:ext cx="720" cy="0"/>
            </a:xfrm>
            <a:prstGeom prst="line">
              <a:avLst/>
            </a:prstGeom>
            <a:ln w="2857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组合 43048"/>
          <p:cNvGrpSpPr/>
          <p:nvPr/>
        </p:nvGrpSpPr>
        <p:grpSpPr>
          <a:xfrm>
            <a:off x="5715000" y="5410200"/>
            <a:ext cx="1219200" cy="76200"/>
            <a:chOff x="0" y="0"/>
            <a:chExt cx="768" cy="48"/>
          </a:xfrm>
        </p:grpSpPr>
        <p:sp>
          <p:nvSpPr>
            <p:cNvPr id="43050" name="直接连接符 43049"/>
            <p:cNvSpPr/>
            <p:nvPr/>
          </p:nvSpPr>
          <p:spPr>
            <a:xfrm>
              <a:off x="0" y="0"/>
              <a:ext cx="76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1" name="直接连接符 43050"/>
            <p:cNvSpPr/>
            <p:nvPr/>
          </p:nvSpPr>
          <p:spPr>
            <a:xfrm>
              <a:off x="0" y="48"/>
              <a:ext cx="76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6" grpId="0"/>
      <p:bldP spid="430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k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5151438"/>
            <a:ext cx="2266950" cy="1706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0" y="0"/>
            <a:ext cx="2144713" cy="990600"/>
          </a:xfrm>
          <a:prstGeom prst="rect">
            <a:avLst/>
          </a:prstGeom>
          <a:gradFill rotWithShape="1">
            <a:gsLst>
              <a:gs pos="0">
                <a:srgbClr val="000082">
                  <a:alpha val="100000"/>
                </a:srgbClr>
              </a:gs>
              <a:gs pos="15000">
                <a:srgbClr val="66008F">
                  <a:alpha val="100000"/>
                </a:srgbClr>
              </a:gs>
              <a:gs pos="32500">
                <a:srgbClr val="BA0066">
                  <a:alpha val="100000"/>
                </a:srgbClr>
              </a:gs>
              <a:gs pos="45000">
                <a:srgbClr val="FF0000">
                  <a:alpha val="100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100000"/>
                </a:srgbClr>
              </a:gs>
              <a:gs pos="67500">
                <a:srgbClr val="BA0066">
                  <a:alpha val="100000"/>
                </a:srgbClr>
              </a:gs>
              <a:gs pos="85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lin ang="5400000" scaled="1"/>
            <a:tileRect/>
          </a:gradFill>
          <a:ln w="76200" cap="flat" cmpd="tri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小结</a:t>
            </a:r>
            <a:r>
              <a:rPr lang="zh-CN" altLang="en-US" sz="54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41988" name="文本框 41987"/>
          <p:cNvSpPr txBox="1"/>
          <p:nvPr/>
        </p:nvSpPr>
        <p:spPr>
          <a:xfrm>
            <a:off x="539750" y="1125538"/>
            <a:ext cx="8147050" cy="447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从百草园到三味书屋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鲁迅先生儿时生活的一段美好回忆。这段生活经历对鲁迅先生的人生发展产生过巨大的影响。我们要像鲁迅先生一样，保持儿童纯真活泼的天性，要有求知的欲望和进取心。今天，时代变了，我们的生活环境和学习环境也变了，我们的思想行为也应当为之一变。我们要从小努力学习，热爱自然、热爱生活，把自己培养成为对社会有用的人才。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745" y="636270"/>
            <a:ext cx="8767445" cy="4541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探究</a:t>
            </a:r>
          </a:p>
          <a:p>
            <a:endParaRPr lang="zh-CN" altLang="en-US" sz="2800"/>
          </a:p>
          <a:p>
            <a:r>
              <a:rPr lang="zh-CN" altLang="en-US" sz="2400"/>
              <a:t>百草园是充满着生机与活力的乐土，三味书屋是严肃凝重的学堂；百草园之乐源于自然的恩赐，三味书屋之乐源于对知识与快乐的追求；百草园生活可谓“快乐无极限”，三味书屋里只能暂借片刻逍遥；百草园里有朴素的自然情趣，三味书屋里有于平淡中开掘的美好情调。</a:t>
            </a:r>
          </a:p>
          <a:p>
            <a:endParaRPr lang="zh-CN" altLang="en-US" sz="2800"/>
          </a:p>
          <a:p>
            <a:r>
              <a:rPr lang="zh-CN" altLang="en-US" sz="2400"/>
              <a:t>这两者之间是统一和谐的关系，贯穿全文的，是甜美欢乐的回忆，是对自然的爱和对知识的追求，是一颗天真调皮的童心，这是这篇散文的意境美和蕴味美之所在。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4372" y="2267211"/>
            <a:ext cx="49102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鲁迅附带资料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p45068065_1448708634627_1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" y="36195"/>
            <a:ext cx="4957445" cy="4637405"/>
          </a:xfrm>
          <a:prstGeom prst="rect">
            <a:avLst/>
          </a:prstGeom>
        </p:spPr>
      </p:pic>
      <p:pic>
        <p:nvPicPr>
          <p:cNvPr id="4" name="图片 3" descr="4F53C0EEDD68BD7C4B20825E95EC88F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530" y="1927225"/>
            <a:ext cx="3479800" cy="43129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C559B5111ACC70393F22E40F43055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560070"/>
            <a:ext cx="4012565" cy="4918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77155" y="1022985"/>
            <a:ext cx="375475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文字晦涩难懂，</a:t>
            </a:r>
          </a:p>
          <a:p>
            <a:endParaRPr lang="zh-CN" altLang="en-US" sz="3200" b="1"/>
          </a:p>
          <a:p>
            <a:r>
              <a:rPr lang="zh-CN" altLang="en-US" sz="3200" b="1"/>
              <a:t>他须发直立、</a:t>
            </a:r>
          </a:p>
          <a:p>
            <a:r>
              <a:rPr lang="zh-CN" altLang="en-US" sz="3200" b="1"/>
              <a:t>横眉怒目的头像，简直是晚近代中国最具代表性的视觉符号之一</a:t>
            </a:r>
          </a:p>
          <a:p>
            <a:r>
              <a:rPr lang="zh-CN" altLang="en-US" sz="3200" b="1"/>
              <a:t>让人既尊敬崇拜又望而生畏。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/>
          <p:nvPr/>
        </p:nvSpPr>
        <p:spPr>
          <a:xfrm>
            <a:off x="134620" y="201295"/>
            <a:ext cx="8604250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朝花夕拾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是一部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回忆散文集</a:t>
            </a: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，书中收集了他写于</a:t>
            </a:r>
            <a:r>
              <a:rPr lang="en-US" altLang="zh-CN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1926</a:t>
            </a: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年的</a:t>
            </a:r>
            <a:r>
              <a:rPr lang="en-US" altLang="zh-CN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10</a:t>
            </a: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篇文章，大部分作品多侧面地反映了作者鲁迅青少年时期的生活，形象地反映了他的性格和志趣形成经过。</a:t>
            </a:r>
          </a:p>
          <a:p>
            <a:pPr lvl="0" algn="just"/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《朝花夕拾》原名为</a:t>
            </a:r>
          </a:p>
          <a:p>
            <a:pPr lvl="0" algn="just"/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《旧事重提》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72707" name="图片 72706" descr="从百草园到三味书屋-朝花夕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440" y="2816860"/>
            <a:ext cx="327533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8150" y="4714875"/>
            <a:ext cx="5131435" cy="231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早晨开的花到晚上拾起来。</a:t>
            </a:r>
          </a:p>
          <a:p>
            <a:pPr lvl="0" algn="just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（这里指鲁迅先生在晩年回忆童年时期、少年时期、青年时期的人和事）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图片201610250007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190" y="407035"/>
            <a:ext cx="4761865" cy="3780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1030" y="4945380"/>
            <a:ext cx="752856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一、视觉艺术天才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739777F29F34B829909AEA2464BA2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107315"/>
            <a:ext cx="6561455" cy="326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240" y="3367405"/>
            <a:ext cx="8571865" cy="341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北京大学延用</a:t>
            </a:r>
            <a:r>
              <a:rPr lang="en-US" altLang="zh-CN" sz="2800" b="1"/>
              <a:t>100</a:t>
            </a:r>
            <a:r>
              <a:rPr lang="zh-CN" altLang="en-US" sz="2800" b="1"/>
              <a:t>年的经典校徽由鲁迅于 </a:t>
            </a:r>
            <a:r>
              <a:rPr lang="en-US" altLang="zh-CN" sz="2800" b="1"/>
              <a:t>1917</a:t>
            </a:r>
            <a:r>
              <a:rPr lang="zh-CN" altLang="en-US" sz="2800" b="1"/>
              <a:t>年设计</a:t>
            </a:r>
          </a:p>
          <a:p>
            <a:endParaRPr lang="zh-CN" altLang="en-US" sz="3200" b="1"/>
          </a:p>
          <a:p>
            <a:r>
              <a:rPr lang="zh-CN" altLang="en-US" sz="2800" b="1"/>
              <a:t>设计界专业评价：中国传统建筑部件瓦当为灵感来源，以篆书为主要字体稍稍进行了变体，同时</a:t>
            </a:r>
            <a:r>
              <a:rPr lang="en-US" altLang="zh-CN" sz="2800" b="1"/>
              <a:t>“</a:t>
            </a:r>
            <a:r>
              <a:rPr lang="zh-CN" altLang="en-US" sz="2800" b="1"/>
              <a:t>北</a:t>
            </a:r>
            <a:r>
              <a:rPr lang="en-US" altLang="zh-CN" sz="2800" b="1"/>
              <a:t>”</a:t>
            </a:r>
            <a:r>
              <a:rPr lang="zh-CN" altLang="en-US" sz="2800" b="1"/>
              <a:t>和</a:t>
            </a:r>
            <a:r>
              <a:rPr lang="en-US" altLang="zh-CN" sz="2800" b="1"/>
              <a:t>“</a:t>
            </a:r>
            <a:r>
              <a:rPr lang="zh-CN" altLang="en-US" sz="2800" b="1"/>
              <a:t>大</a:t>
            </a:r>
            <a:r>
              <a:rPr lang="en-US" altLang="zh-CN" sz="2800" b="1"/>
              <a:t>”</a:t>
            </a:r>
            <a:r>
              <a:rPr lang="zh-CN" altLang="en-US" sz="2800" b="1"/>
              <a:t>两个字构成元素完全一致，都是北的一部分，没有割裂感。完全匹配得北大的地位和理念，也成了中国校徽设计史上的经典之作。</a:t>
            </a:r>
          </a:p>
          <a:p>
            <a:endParaRPr lang="zh-CN" altLang="en-US"/>
          </a:p>
        </p:txBody>
      </p:sp>
      <p:pic>
        <p:nvPicPr>
          <p:cNvPr id="4" name="图片 3" descr="BC3B71BEC7282477686F82E35FA55E0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405" y="3367405"/>
            <a:ext cx="4023360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DA362E1FD3DA6837CFFBFE87D057AC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0" y="729615"/>
            <a:ext cx="7689215" cy="43897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2885" y="5399405"/>
            <a:ext cx="604202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鲁迅和许寿裳、钱稻孙合作设计的中国民国国徽图样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58260ED6F0A22C92CBE581EAF23D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" y="381635"/>
            <a:ext cx="3900805" cy="5501005"/>
          </a:xfrm>
          <a:prstGeom prst="rect">
            <a:avLst/>
          </a:prstGeom>
        </p:spPr>
      </p:pic>
      <p:pic>
        <p:nvPicPr>
          <p:cNvPr id="3" name="图片 2" descr="09DCDBD50A91C8A24DFB476C7C5A30A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415" y="381635"/>
            <a:ext cx="3879215" cy="5547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9705" y="6111240"/>
            <a:ext cx="33477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《心的探险》封面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5825" y="6146165"/>
            <a:ext cx="27762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《而已集》封面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0A0E34F26590587575FD41151615D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209550"/>
            <a:ext cx="4175125" cy="4258945"/>
          </a:xfrm>
          <a:prstGeom prst="rect">
            <a:avLst/>
          </a:prstGeom>
        </p:spPr>
      </p:pic>
      <p:pic>
        <p:nvPicPr>
          <p:cNvPr id="3" name="图片 2" descr="064E157092564CFF8A3E85FAA24458E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025" y="209550"/>
            <a:ext cx="4227195" cy="4227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98390" y="4712335"/>
            <a:ext cx="374396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质朴而不拘挛，洒脱而有法度。远逾宋唐，直攀魏晋  </a:t>
            </a:r>
          </a:p>
          <a:p>
            <a:r>
              <a:rPr lang="zh-CN" altLang="en-US" sz="2800" b="1"/>
              <a:t>                   </a:t>
            </a:r>
            <a:r>
              <a:rPr lang="en-US" altLang="zh-CN" sz="2800" b="1"/>
              <a:t>——</a:t>
            </a:r>
            <a:r>
              <a:rPr lang="zh-CN" altLang="en-US" sz="2800" b="1"/>
              <a:t>郭沫若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2665" y="4921250"/>
            <a:ext cx="24028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自喻用意的猫头鹰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7905" y="163830"/>
            <a:ext cx="752856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二、花样文艺潮男</a:t>
            </a:r>
          </a:p>
        </p:txBody>
      </p:sp>
      <p:pic>
        <p:nvPicPr>
          <p:cNvPr id="3" name="图片 2" descr="414A2FFD41318902F892DC2394249E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30020"/>
            <a:ext cx="3249930" cy="4206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3230" y="5772785"/>
            <a:ext cx="364871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在日本东京弘文学院的毕业照</a:t>
            </a:r>
          </a:p>
        </p:txBody>
      </p:sp>
      <p:pic>
        <p:nvPicPr>
          <p:cNvPr id="5" name="图片 4" descr="9998DC91CE1295219674E18931219A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610" y="1430020"/>
            <a:ext cx="3392805" cy="51796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91830" y="3288665"/>
            <a:ext cx="72326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混搭风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2630" y="395605"/>
            <a:ext cx="29743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收藏成狂</a:t>
            </a:r>
          </a:p>
        </p:txBody>
      </p:sp>
      <p:pic>
        <p:nvPicPr>
          <p:cNvPr id="3" name="图片 2" descr="84402F1547E5AD192B7B2C19AF026A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" y="1289685"/>
            <a:ext cx="4376420" cy="3649980"/>
          </a:xfrm>
          <a:prstGeom prst="rect">
            <a:avLst/>
          </a:prstGeom>
        </p:spPr>
      </p:pic>
      <p:pic>
        <p:nvPicPr>
          <p:cNvPr id="4" name="图片 3" descr="D7A949748D1E878B8F18372A61D7CD7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310" y="1400175"/>
            <a:ext cx="3764915" cy="3644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9285" y="5329555"/>
            <a:ext cx="337121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鲁迅藏山东汉代画像石拓本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38140" y="5410835"/>
            <a:ext cx="334708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鲁迅所藏南宋瑞平通宝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B3CF93291947D7CD1A6BEBCDF2F0B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65" y="389255"/>
            <a:ext cx="3809365" cy="5985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1585" y="909320"/>
            <a:ext cx="3545840" cy="454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日记狂人，鲁迅说自己第二没人敢称第一。</a:t>
            </a:r>
          </a:p>
          <a:p>
            <a:endParaRPr lang="zh-CN" altLang="en-US" sz="4000" b="1"/>
          </a:p>
          <a:p>
            <a:r>
              <a:rPr lang="zh-CN" altLang="en-US" sz="3600" b="1"/>
              <a:t>从</a:t>
            </a:r>
            <a:r>
              <a:rPr lang="en-US" altLang="zh-CN" sz="3600" b="1"/>
              <a:t>1912</a:t>
            </a:r>
            <a:r>
              <a:rPr lang="zh-CN" altLang="en-US" sz="3600" b="1"/>
              <a:t>年记日记到</a:t>
            </a:r>
            <a:r>
              <a:rPr lang="en-US" altLang="zh-CN" sz="3600" b="1"/>
              <a:t>1946</a:t>
            </a:r>
            <a:r>
              <a:rPr lang="zh-CN" altLang="en-US" sz="3600" b="1"/>
              <a:t>年去世，一共留下</a:t>
            </a:r>
            <a:r>
              <a:rPr lang="en-US" altLang="zh-CN" sz="3600" b="1"/>
              <a:t>700</a:t>
            </a:r>
            <a:r>
              <a:rPr lang="zh-CN" altLang="en-US" sz="3600" b="1"/>
              <a:t>万字的日记。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6949408879BBBAAF6EAF8A88A416C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1240155"/>
            <a:ext cx="5080000" cy="3392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5745" y="168910"/>
            <a:ext cx="3685540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其他生活情趣上      </a:t>
            </a:r>
            <a:r>
              <a:rPr lang="en-US" altLang="zh-CN" sz="3200" b="1"/>
              <a:t>“</a:t>
            </a:r>
            <a:r>
              <a:rPr lang="zh-CN" altLang="en-US" sz="3200" b="1"/>
              <a:t>会玩儿</a:t>
            </a:r>
            <a:r>
              <a:rPr lang="en-US" altLang="zh-CN" sz="3200" b="1"/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4395" y="4944110"/>
            <a:ext cx="763968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他极讨厌传统戏曲，却是一个电影狂；</a:t>
            </a:r>
          </a:p>
          <a:p>
            <a:r>
              <a:rPr lang="zh-CN" altLang="en-US" sz="3200" b="1"/>
              <a:t>据许广平（鲁迅太太）回忆，鲁迅还特别爱坐小汽车。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0405" y="33909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三、撩妹高手</a:t>
            </a:r>
          </a:p>
        </p:txBody>
      </p:sp>
      <p:pic>
        <p:nvPicPr>
          <p:cNvPr id="3" name="图片 2" descr="81F81021CCB04C34FC8C6B106E6152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1885950"/>
            <a:ext cx="6886575" cy="41103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图片 72706" descr="从百草园到三味书屋-朝花夕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" y="1494155"/>
            <a:ext cx="3569335" cy="368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775075" y="1341120"/>
            <a:ext cx="467804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鲁迅：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带露折花，色香自然要好得多，但是我不能够，便是现在心目中的离奇和芜杂，我也还不能使他即刻幻化，专成离奇和芜杂的文章。或者，他日仰看流云时，会在我的眼前一闪烁罢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”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FB1F1FE38505F87A32DAB69FF5BB6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345" y="510540"/>
            <a:ext cx="6095365" cy="3571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7655" y="4291965"/>
            <a:ext cx="367411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鲁迅与许广平</a:t>
            </a:r>
          </a:p>
          <a:p>
            <a:endParaRPr lang="zh-CN" altLang="en-US" sz="3600" b="1"/>
          </a:p>
          <a:p>
            <a:r>
              <a:rPr lang="zh-CN" altLang="en-US" sz="3600" b="1"/>
              <a:t>   《两地书》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3D68DAE78A5E88A10B67A7D9F7AD3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" y="116205"/>
            <a:ext cx="3954145" cy="39884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6140" y="186690"/>
            <a:ext cx="3709035" cy="421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 </a:t>
            </a:r>
            <a:r>
              <a:rPr lang="zh-CN" altLang="en-US" sz="2800" b="1"/>
              <a:t>有一次，萧红在鲁迅家里玩，穿一身火红的衣服，鲁迅看了看没评价。</a:t>
            </a:r>
          </a:p>
          <a:p>
            <a:r>
              <a:rPr lang="zh-CN" altLang="en-US" sz="2800" b="1"/>
              <a:t>    萧红有点失望问：</a:t>
            </a:r>
            <a:r>
              <a:rPr lang="en-US" altLang="zh-CN" sz="2800" b="1"/>
              <a:t>“</a:t>
            </a:r>
            <a:r>
              <a:rPr lang="zh-CN" altLang="en-US" sz="2800" b="1"/>
              <a:t>先生，你看我的新衣服漂不漂亮？</a:t>
            </a:r>
            <a:r>
              <a:rPr lang="en-US" altLang="zh-CN" sz="2800" b="1"/>
              <a:t>”</a:t>
            </a:r>
          </a:p>
          <a:p>
            <a:r>
              <a:rPr lang="zh-CN" altLang="en-US" sz="2800" b="1"/>
              <a:t>    鲁迅直接回答：</a:t>
            </a:r>
            <a:r>
              <a:rPr lang="en-US" altLang="zh-CN" sz="2800" b="1"/>
              <a:t>“</a:t>
            </a:r>
            <a:r>
              <a:rPr lang="zh-CN" altLang="en-US" sz="2800" b="1"/>
              <a:t>不大漂亮。</a:t>
            </a:r>
            <a:r>
              <a:rPr lang="en-US" altLang="zh-CN" sz="2800" b="1"/>
              <a:t>”</a:t>
            </a:r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210185" y="4104640"/>
            <a:ext cx="8629650" cy="320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ym typeface="+mn-ea"/>
              </a:rPr>
              <a:t>    </a:t>
            </a:r>
            <a:r>
              <a:rPr lang="zh-CN" altLang="en-US" sz="2800" b="1">
                <a:sym typeface="+mn-ea"/>
              </a:rPr>
              <a:t>过了一会又说：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你的裙子配得颜色不对，并不是红上衣不好看，各种颜色都是好看的，红上衣要配红裙子，不然就是黑裙子，咖啡色就不行了，这两种颜色放一起很浑浊</a:t>
            </a:r>
            <a:r>
              <a:rPr lang="en-US" altLang="zh-CN" sz="2800" b="1">
                <a:sym typeface="+mn-ea"/>
              </a:rPr>
              <a:t>......</a:t>
            </a:r>
            <a:r>
              <a:rPr lang="zh-CN" altLang="en-US" sz="2800" b="1">
                <a:sym typeface="+mn-ea"/>
              </a:rPr>
              <a:t>所以把红衣裳也弄得不漂亮了。</a:t>
            </a:r>
            <a:r>
              <a:rPr lang="en-US" altLang="zh-CN" sz="3600" b="1">
                <a:sym typeface="+mn-ea"/>
              </a:rPr>
              <a:t>”</a:t>
            </a: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这是目前可考的，鲁迅萧红交往比较确凿的一个对话场景。</a:t>
            </a:r>
          </a:p>
          <a:p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31A92E992E805C41A619641A6E935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260" y="1735455"/>
            <a:ext cx="5238115" cy="3666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4720" y="5668010"/>
            <a:ext cx="506095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周氏三兄弟，左起：</a:t>
            </a:r>
          </a:p>
          <a:p>
            <a:r>
              <a:rPr lang="zh-CN" altLang="en-US" sz="2800" b="1"/>
              <a:t>周建人、周树人、周作人</a:t>
            </a:r>
          </a:p>
        </p:txBody>
      </p:sp>
      <p:sp>
        <p:nvSpPr>
          <p:cNvPr id="4" name="矩形 3"/>
          <p:cNvSpPr/>
          <p:nvPr/>
        </p:nvSpPr>
        <p:spPr>
          <a:xfrm>
            <a:off x="511810" y="222250"/>
            <a:ext cx="844677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四、赚钱养家小能手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305" y="290830"/>
            <a:ext cx="8176895" cy="606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前期（北京时期）</a:t>
            </a:r>
          </a:p>
          <a:p>
            <a:r>
              <a:rPr lang="zh-CN" altLang="en-US" sz="3200" b="1"/>
              <a:t>以公务员为主要职业，到处写稿赚钱，到大学做兼职教授。换算一下，他在这段时期的平均月收入相当于现在物价水平</a:t>
            </a:r>
            <a:r>
              <a:rPr lang="en-US" altLang="zh-CN" sz="3200" b="1"/>
              <a:t>2</a:t>
            </a:r>
            <a:r>
              <a:rPr lang="zh-CN" altLang="en-US" sz="3200" b="1"/>
              <a:t>万元左右。</a:t>
            </a:r>
          </a:p>
          <a:p>
            <a:endParaRPr lang="zh-CN" altLang="en-US" sz="3600" b="1"/>
          </a:p>
          <a:p>
            <a:r>
              <a:rPr lang="zh-CN" altLang="en-US" sz="3200" b="1"/>
              <a:t>中期（厦门广州时期）</a:t>
            </a:r>
          </a:p>
          <a:p>
            <a:r>
              <a:rPr lang="zh-CN" altLang="en-US" sz="3200" b="1"/>
              <a:t>辞去公务员任专职教授，平均月收入相当于现今</a:t>
            </a:r>
            <a:r>
              <a:rPr lang="en-US" altLang="zh-CN" sz="3200" b="1"/>
              <a:t>3</a:t>
            </a:r>
            <a:r>
              <a:rPr lang="zh-CN" altLang="en-US" sz="3200" b="1"/>
              <a:t>万元。</a:t>
            </a:r>
          </a:p>
          <a:p>
            <a:endParaRPr lang="zh-CN" altLang="en-US" sz="3600" b="1"/>
          </a:p>
          <a:p>
            <a:r>
              <a:rPr lang="zh-CN" altLang="en-US" sz="3200" b="1"/>
              <a:t>后期（上海时期）</a:t>
            </a:r>
          </a:p>
          <a:p>
            <a:r>
              <a:rPr lang="zh-CN" altLang="en-US" sz="3200" b="1"/>
              <a:t>没有任何公职，是完全的自由撰稿人，这段仅靠稿酬，月收入大约相当于当今</a:t>
            </a:r>
            <a:r>
              <a:rPr lang="en-US" altLang="zh-CN" sz="3200" b="1"/>
              <a:t>4</a:t>
            </a:r>
            <a:r>
              <a:rPr lang="zh-CN" altLang="en-US" sz="3200" b="1"/>
              <a:t>万多。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AEDCB0CA2E152B3CA2BDA73F7ED787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785" y="1402080"/>
            <a:ext cx="7204075" cy="4435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/>
          <p:nvPr/>
        </p:nvSpPr>
        <p:spPr>
          <a:xfrm>
            <a:off x="311468" y="1965325"/>
            <a:ext cx="83740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本文题为“从百草园到三味书屋”，你从这个题目得到了哪些信息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24765" y="3169603"/>
            <a:ext cx="894715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点明了文章发生在两个地点的事情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百草园、三味书屋，从题目上看文章是按空间顺序写的，时间上也有先后；据此可以把全文分为两部分。</a:t>
            </a:r>
          </a:p>
        </p:txBody>
      </p:sp>
      <p:sp>
        <p:nvSpPr>
          <p:cNvPr id="18440" name="TextBox 1"/>
          <p:cNvSpPr txBox="1"/>
          <p:nvPr/>
        </p:nvSpPr>
        <p:spPr>
          <a:xfrm>
            <a:off x="107950" y="0"/>
            <a:ext cx="3311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理清思路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400" y="1052195"/>
            <a:ext cx="8584565" cy="5904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、动眼不动嘴。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有速度地默读。</a:t>
            </a:r>
          </a:p>
          <a:p>
            <a:pPr marL="0" indent="0">
              <a:buNone/>
            </a:pPr>
            <a:r>
              <a:rPr lang="zh-CN" altLang="en-US" sz="2400"/>
              <a:t>不出声，不动唇，不指读，不回读，一气呵成。</a:t>
            </a:r>
          </a:p>
          <a:p>
            <a:pPr marL="0" indent="0">
              <a:buNone/>
            </a:pPr>
            <a:r>
              <a:rPr lang="zh-CN" altLang="en-US" sz="2400" b="1">
                <a:sym typeface="+mn-ea"/>
              </a:rPr>
              <a:t>           了解课文大意，</a:t>
            </a:r>
            <a:r>
              <a:rPr lang="zh-CN" altLang="en-US" sz="2400" b="1"/>
              <a:t>不将默读变成</a:t>
            </a:r>
            <a:r>
              <a:rPr lang="en-US" altLang="zh-CN" sz="2400" b="1"/>
              <a:t>“</a:t>
            </a:r>
            <a:r>
              <a:rPr lang="zh-CN" altLang="en-US" sz="2400" b="1"/>
              <a:t>默朗读</a:t>
            </a:r>
            <a:r>
              <a:rPr lang="en-US" altLang="zh-CN" sz="2400" b="1"/>
              <a:t>”。</a:t>
            </a:r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、边读边思考，边读边做点旁批，在思考型的默读中发现问题，把握重难点，加深课文内容的理解。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例如：对生字新词，妙语佳句或重点段落标记，写旁批；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分别找出写百草园和三味书屋的段落。</a:t>
            </a:r>
          </a:p>
          <a:p>
            <a:pPr marL="0" indent="0"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zh-CN" altLang="en-US" sz="2400" b="1">
                <a:solidFill>
                  <a:srgbClr val="FF0000"/>
                </a:solidFill>
              </a:rPr>
              <a:t>、整体性默读课文，在不回读基础上，从整体上感知、把握和理解全文。</a:t>
            </a:r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学会概括段意；</a:t>
            </a:r>
            <a:r>
              <a:rPr lang="zh-CN" altLang="en-US" sz="2400">
                <a:solidFill>
                  <a:schemeClr val="tx1"/>
                </a:solidFill>
              </a:rPr>
              <a:t>结合对文章</a:t>
            </a:r>
            <a:r>
              <a:rPr lang="zh-CN" altLang="en-US" sz="2400" u="sng">
                <a:solidFill>
                  <a:schemeClr val="tx1"/>
                </a:solidFill>
              </a:rPr>
              <a:t>标题、开头、结尾和关键语句的理解</a:t>
            </a:r>
            <a:r>
              <a:rPr lang="zh-CN" altLang="en-US" sz="2400">
                <a:solidFill>
                  <a:schemeClr val="tx1"/>
                </a:solidFill>
              </a:rPr>
              <a:t>，用一句话概括文章内容中心。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1365" y="16510"/>
            <a:ext cx="469963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默读要求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1524000" y="304800"/>
            <a:ext cx="685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注意下列词语的字音和字形：</a:t>
            </a:r>
          </a:p>
        </p:txBody>
      </p:sp>
      <p:sp>
        <p:nvSpPr>
          <p:cNvPr id="7171" name="矩形 7170"/>
          <p:cNvSpPr/>
          <p:nvPr/>
        </p:nvSpPr>
        <p:spPr>
          <a:xfrm>
            <a:off x="1905000" y="10668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确凿</a:t>
            </a:r>
          </a:p>
        </p:txBody>
      </p:sp>
      <p:sp>
        <p:nvSpPr>
          <p:cNvPr id="7172" name="矩形 7171"/>
          <p:cNvSpPr/>
          <p:nvPr/>
        </p:nvSpPr>
        <p:spPr>
          <a:xfrm>
            <a:off x="4038600" y="10668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菜畦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6096000" y="10668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蟋蟀</a:t>
            </a:r>
          </a:p>
        </p:txBody>
      </p:sp>
      <p:sp>
        <p:nvSpPr>
          <p:cNvPr id="7174" name="矩形 7173"/>
          <p:cNvSpPr/>
          <p:nvPr/>
        </p:nvSpPr>
        <p:spPr>
          <a:xfrm>
            <a:off x="1905000" y="1820863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缠络</a:t>
            </a:r>
          </a:p>
        </p:txBody>
      </p:sp>
      <p:sp>
        <p:nvSpPr>
          <p:cNvPr id="7175" name="矩形 7174"/>
          <p:cNvSpPr/>
          <p:nvPr/>
        </p:nvSpPr>
        <p:spPr>
          <a:xfrm>
            <a:off x="4038600" y="1819275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觅食</a:t>
            </a:r>
          </a:p>
        </p:txBody>
      </p:sp>
      <p:sp>
        <p:nvSpPr>
          <p:cNvPr id="7176" name="矩形 7175"/>
          <p:cNvSpPr/>
          <p:nvPr/>
        </p:nvSpPr>
        <p:spPr>
          <a:xfrm>
            <a:off x="6096000" y="1819275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竹筛</a:t>
            </a:r>
          </a:p>
        </p:txBody>
      </p:sp>
      <p:sp>
        <p:nvSpPr>
          <p:cNvPr id="7177" name="矩形 7176"/>
          <p:cNvSpPr/>
          <p:nvPr/>
        </p:nvSpPr>
        <p:spPr>
          <a:xfrm>
            <a:off x="4038600" y="25717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渊博</a:t>
            </a:r>
          </a:p>
        </p:txBody>
      </p:sp>
      <p:sp>
        <p:nvSpPr>
          <p:cNvPr id="7178" name="矩形 7177"/>
          <p:cNvSpPr/>
          <p:nvPr/>
        </p:nvSpPr>
        <p:spPr>
          <a:xfrm>
            <a:off x="6096000" y="25717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鼎沸</a:t>
            </a:r>
          </a:p>
        </p:txBody>
      </p:sp>
      <p:sp>
        <p:nvSpPr>
          <p:cNvPr id="7179" name="矩形 7178"/>
          <p:cNvSpPr/>
          <p:nvPr/>
        </p:nvSpPr>
        <p:spPr>
          <a:xfrm>
            <a:off x="1905000" y="2573338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宿儒</a:t>
            </a:r>
          </a:p>
        </p:txBody>
      </p:sp>
      <p:sp>
        <p:nvSpPr>
          <p:cNvPr id="7180" name="矩形 7179"/>
          <p:cNvSpPr/>
          <p:nvPr/>
        </p:nvSpPr>
        <p:spPr>
          <a:xfrm>
            <a:off x="6096000" y="3325813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倜傥</a:t>
            </a:r>
          </a:p>
        </p:txBody>
      </p:sp>
      <p:sp>
        <p:nvSpPr>
          <p:cNvPr id="7181" name="矩形 7180"/>
          <p:cNvSpPr/>
          <p:nvPr/>
        </p:nvSpPr>
        <p:spPr>
          <a:xfrm>
            <a:off x="4038600" y="3325813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锡箔</a:t>
            </a:r>
          </a:p>
        </p:txBody>
      </p:sp>
      <p:sp>
        <p:nvSpPr>
          <p:cNvPr id="7182" name="矩形 7181"/>
          <p:cNvSpPr/>
          <p:nvPr/>
        </p:nvSpPr>
        <p:spPr>
          <a:xfrm>
            <a:off x="1905000" y="33274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珊瑚</a:t>
            </a:r>
          </a:p>
        </p:txBody>
      </p:sp>
      <p:sp>
        <p:nvSpPr>
          <p:cNvPr id="7183" name="矩形 7182"/>
          <p:cNvSpPr/>
          <p:nvPr/>
        </p:nvSpPr>
        <p:spPr>
          <a:xfrm>
            <a:off x="6096000" y="4078288"/>
            <a:ext cx="44926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攒</a:t>
            </a:r>
          </a:p>
        </p:txBody>
      </p:sp>
      <p:sp>
        <p:nvSpPr>
          <p:cNvPr id="7184" name="矩形 7183"/>
          <p:cNvSpPr/>
          <p:nvPr/>
        </p:nvSpPr>
        <p:spPr>
          <a:xfrm>
            <a:off x="6172200" y="4832350"/>
            <a:ext cx="44926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敛</a:t>
            </a:r>
          </a:p>
        </p:txBody>
      </p:sp>
      <p:sp>
        <p:nvSpPr>
          <p:cNvPr id="7185" name="矩形 7184"/>
          <p:cNvSpPr/>
          <p:nvPr/>
        </p:nvSpPr>
        <p:spPr>
          <a:xfrm>
            <a:off x="1905000" y="4079875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脑髓</a:t>
            </a:r>
          </a:p>
        </p:txBody>
      </p:sp>
      <p:sp>
        <p:nvSpPr>
          <p:cNvPr id="7186" name="矩形 7185"/>
          <p:cNvSpPr/>
          <p:nvPr/>
        </p:nvSpPr>
        <p:spPr>
          <a:xfrm>
            <a:off x="4038600" y="4078288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蝉蜕</a:t>
            </a:r>
          </a:p>
        </p:txBody>
      </p:sp>
      <p:sp>
        <p:nvSpPr>
          <p:cNvPr id="7187" name="文本框 7186"/>
          <p:cNvSpPr txBox="1"/>
          <p:nvPr/>
        </p:nvSpPr>
        <p:spPr>
          <a:xfrm>
            <a:off x="2819400" y="9906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záo</a:t>
            </a:r>
          </a:p>
        </p:txBody>
      </p:sp>
      <p:sp>
        <p:nvSpPr>
          <p:cNvPr id="7188" name="文本框 7187"/>
          <p:cNvSpPr txBox="1"/>
          <p:nvPr/>
        </p:nvSpPr>
        <p:spPr>
          <a:xfrm>
            <a:off x="4876800" y="9906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qí</a:t>
            </a:r>
          </a:p>
        </p:txBody>
      </p:sp>
      <p:sp>
        <p:nvSpPr>
          <p:cNvPr id="7189" name="文本框 7188"/>
          <p:cNvSpPr txBox="1"/>
          <p:nvPr/>
        </p:nvSpPr>
        <p:spPr>
          <a:xfrm>
            <a:off x="7086600" y="9906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shuài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0" name="文本框 7189"/>
          <p:cNvSpPr txBox="1"/>
          <p:nvPr/>
        </p:nvSpPr>
        <p:spPr>
          <a:xfrm>
            <a:off x="2819400" y="1766888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chán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1" name="文本框 7190"/>
          <p:cNvSpPr txBox="1"/>
          <p:nvPr/>
        </p:nvSpPr>
        <p:spPr>
          <a:xfrm>
            <a:off x="4876800" y="1766888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mì</a:t>
            </a:r>
          </a:p>
        </p:txBody>
      </p:sp>
      <p:sp>
        <p:nvSpPr>
          <p:cNvPr id="7192" name="文本框 7191"/>
          <p:cNvSpPr txBox="1"/>
          <p:nvPr/>
        </p:nvSpPr>
        <p:spPr>
          <a:xfrm>
            <a:off x="7086600" y="1766888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shāi</a:t>
            </a:r>
          </a:p>
        </p:txBody>
      </p:sp>
      <p:sp>
        <p:nvSpPr>
          <p:cNvPr id="7193" name="文本框 7192"/>
          <p:cNvSpPr txBox="1"/>
          <p:nvPr/>
        </p:nvSpPr>
        <p:spPr>
          <a:xfrm>
            <a:off x="2819400" y="2544763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sù</a:t>
            </a:r>
          </a:p>
        </p:txBody>
      </p:sp>
      <p:sp>
        <p:nvSpPr>
          <p:cNvPr id="7194" name="文本框 7193"/>
          <p:cNvSpPr txBox="1"/>
          <p:nvPr/>
        </p:nvSpPr>
        <p:spPr>
          <a:xfrm>
            <a:off x="4876800" y="2544763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yuān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5" name="文本框 7194"/>
          <p:cNvSpPr txBox="1"/>
          <p:nvPr/>
        </p:nvSpPr>
        <p:spPr>
          <a:xfrm>
            <a:off x="7086600" y="2544763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dǐng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6" name="文本框 7195"/>
          <p:cNvSpPr txBox="1"/>
          <p:nvPr/>
        </p:nvSpPr>
        <p:spPr>
          <a:xfrm>
            <a:off x="7086600" y="332105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tìtǎng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7" name="文本框 7196"/>
          <p:cNvSpPr txBox="1"/>
          <p:nvPr/>
        </p:nvSpPr>
        <p:spPr>
          <a:xfrm>
            <a:off x="2819400" y="332105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shān</a:t>
            </a:r>
          </a:p>
        </p:txBody>
      </p:sp>
      <p:sp>
        <p:nvSpPr>
          <p:cNvPr id="7198" name="文本框 7197"/>
          <p:cNvSpPr txBox="1"/>
          <p:nvPr/>
        </p:nvSpPr>
        <p:spPr>
          <a:xfrm>
            <a:off x="4876800" y="33210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bó</a:t>
            </a:r>
          </a:p>
        </p:txBody>
      </p:sp>
      <p:sp>
        <p:nvSpPr>
          <p:cNvPr id="7199" name="文本框 7198"/>
          <p:cNvSpPr txBox="1"/>
          <p:nvPr/>
        </p:nvSpPr>
        <p:spPr>
          <a:xfrm>
            <a:off x="2819400" y="4098925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suǐ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0" name="文本框 7199"/>
          <p:cNvSpPr txBox="1"/>
          <p:nvPr/>
        </p:nvSpPr>
        <p:spPr>
          <a:xfrm>
            <a:off x="4876800" y="40989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tuì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1" name="文本框 7200"/>
          <p:cNvSpPr txBox="1"/>
          <p:nvPr/>
        </p:nvSpPr>
        <p:spPr>
          <a:xfrm>
            <a:off x="7086600" y="4098925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cuán</a:t>
            </a:r>
          </a:p>
        </p:txBody>
      </p:sp>
      <p:sp>
        <p:nvSpPr>
          <p:cNvPr id="7202" name="矩形 7201"/>
          <p:cNvSpPr/>
          <p:nvPr/>
        </p:nvSpPr>
        <p:spPr>
          <a:xfrm>
            <a:off x="1905000" y="48323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盔甲</a:t>
            </a:r>
          </a:p>
        </p:txBody>
      </p:sp>
      <p:sp>
        <p:nvSpPr>
          <p:cNvPr id="7203" name="矩形 7202"/>
          <p:cNvSpPr/>
          <p:nvPr/>
        </p:nvSpPr>
        <p:spPr>
          <a:xfrm>
            <a:off x="4038600" y="48323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东方朔</a:t>
            </a:r>
          </a:p>
        </p:txBody>
      </p:sp>
      <p:sp>
        <p:nvSpPr>
          <p:cNvPr id="7204" name="文本框 7203"/>
          <p:cNvSpPr txBox="1"/>
          <p:nvPr/>
        </p:nvSpPr>
        <p:spPr>
          <a:xfrm>
            <a:off x="2819400" y="48768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kuī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5" name="文本框 7204"/>
          <p:cNvSpPr txBox="1"/>
          <p:nvPr/>
        </p:nvSpPr>
        <p:spPr>
          <a:xfrm>
            <a:off x="4876800" y="48768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shuò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06" name="文本框 7205"/>
          <p:cNvSpPr txBox="1"/>
          <p:nvPr/>
        </p:nvSpPr>
        <p:spPr>
          <a:xfrm>
            <a:off x="7086600" y="48768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liǎn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1524000" y="4572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注意下列词语的字形：</a:t>
            </a:r>
          </a:p>
        </p:txBody>
      </p:sp>
      <p:sp>
        <p:nvSpPr>
          <p:cNvPr id="8195" name="矩形 8194"/>
          <p:cNvSpPr/>
          <p:nvPr/>
        </p:nvSpPr>
        <p:spPr>
          <a:xfrm>
            <a:off x="1828800" y="50292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和蔼</a:t>
            </a:r>
          </a:p>
        </p:txBody>
      </p:sp>
      <p:sp>
        <p:nvSpPr>
          <p:cNvPr id="8196" name="矩形 8195"/>
          <p:cNvSpPr/>
          <p:nvPr/>
        </p:nvSpPr>
        <p:spPr>
          <a:xfrm>
            <a:off x="1828800" y="12954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长吟</a:t>
            </a:r>
          </a:p>
        </p:txBody>
      </p:sp>
      <p:sp>
        <p:nvSpPr>
          <p:cNvPr id="8197" name="矩形 8196"/>
          <p:cNvSpPr/>
          <p:nvPr/>
        </p:nvSpPr>
        <p:spPr>
          <a:xfrm>
            <a:off x="3556000" y="12954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轻捷</a:t>
            </a:r>
          </a:p>
        </p:txBody>
      </p:sp>
      <p:sp>
        <p:nvSpPr>
          <p:cNvPr id="8198" name="矩形 8197"/>
          <p:cNvSpPr/>
          <p:nvPr/>
        </p:nvSpPr>
        <p:spPr>
          <a:xfrm>
            <a:off x="5167313" y="1295400"/>
            <a:ext cx="900112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云霄</a:t>
            </a:r>
          </a:p>
        </p:txBody>
      </p:sp>
      <p:sp>
        <p:nvSpPr>
          <p:cNvPr id="8199" name="矩形 8198"/>
          <p:cNvSpPr/>
          <p:nvPr/>
        </p:nvSpPr>
        <p:spPr>
          <a:xfrm>
            <a:off x="6629400" y="12954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弹琴</a:t>
            </a:r>
          </a:p>
        </p:txBody>
      </p:sp>
      <p:sp>
        <p:nvSpPr>
          <p:cNvPr id="8200" name="矩形 8199"/>
          <p:cNvSpPr/>
          <p:nvPr/>
        </p:nvSpPr>
        <p:spPr>
          <a:xfrm>
            <a:off x="1828800" y="22288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脊梁</a:t>
            </a:r>
          </a:p>
        </p:txBody>
      </p:sp>
      <p:sp>
        <p:nvSpPr>
          <p:cNvPr id="8201" name="矩形 8200"/>
          <p:cNvSpPr/>
          <p:nvPr/>
        </p:nvSpPr>
        <p:spPr>
          <a:xfrm>
            <a:off x="3556000" y="22288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臃肿</a:t>
            </a:r>
          </a:p>
        </p:txBody>
      </p:sp>
      <p:sp>
        <p:nvSpPr>
          <p:cNvPr id="8202" name="矩形 8201"/>
          <p:cNvSpPr/>
          <p:nvPr/>
        </p:nvSpPr>
        <p:spPr>
          <a:xfrm>
            <a:off x="6629400" y="2228850"/>
            <a:ext cx="19050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牵连不断</a:t>
            </a:r>
          </a:p>
        </p:txBody>
      </p:sp>
      <p:sp>
        <p:nvSpPr>
          <p:cNvPr id="8204" name="矩形 8203"/>
          <p:cNvSpPr/>
          <p:nvPr/>
        </p:nvSpPr>
        <p:spPr>
          <a:xfrm>
            <a:off x="3556000" y="31623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无妨</a:t>
            </a:r>
          </a:p>
        </p:txBody>
      </p:sp>
      <p:sp>
        <p:nvSpPr>
          <p:cNvPr id="8205" name="矩形 8204"/>
          <p:cNvSpPr/>
          <p:nvPr/>
        </p:nvSpPr>
        <p:spPr>
          <a:xfrm>
            <a:off x="5167313" y="5029200"/>
            <a:ext cx="4572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833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倘</a:t>
            </a:r>
          </a:p>
        </p:txBody>
      </p:sp>
      <p:sp>
        <p:nvSpPr>
          <p:cNvPr id="8206" name="矩形 8205"/>
          <p:cNvSpPr/>
          <p:nvPr/>
        </p:nvSpPr>
        <p:spPr>
          <a:xfrm>
            <a:off x="5167313" y="2228850"/>
            <a:ext cx="900112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机关</a:t>
            </a:r>
          </a:p>
        </p:txBody>
      </p:sp>
      <p:sp>
        <p:nvSpPr>
          <p:cNvPr id="8207" name="矩形 8206"/>
          <p:cNvSpPr/>
          <p:nvPr/>
        </p:nvSpPr>
        <p:spPr>
          <a:xfrm>
            <a:off x="5167313" y="3162300"/>
            <a:ext cx="9144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无味</a:t>
            </a:r>
          </a:p>
        </p:txBody>
      </p:sp>
      <p:sp>
        <p:nvSpPr>
          <p:cNvPr id="8208" name="矩形 8207"/>
          <p:cNvSpPr/>
          <p:nvPr/>
        </p:nvSpPr>
        <p:spPr>
          <a:xfrm>
            <a:off x="3556000" y="40957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啄食</a:t>
            </a:r>
          </a:p>
        </p:txBody>
      </p:sp>
      <p:sp>
        <p:nvSpPr>
          <p:cNvPr id="8209" name="矩形 8208"/>
          <p:cNvSpPr/>
          <p:nvPr/>
        </p:nvSpPr>
        <p:spPr>
          <a:xfrm>
            <a:off x="6629400" y="3162300"/>
            <a:ext cx="16764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高枕而卧</a:t>
            </a:r>
          </a:p>
        </p:txBody>
      </p:sp>
      <p:sp>
        <p:nvSpPr>
          <p:cNvPr id="8210" name="矩形 8209"/>
          <p:cNvSpPr/>
          <p:nvPr/>
        </p:nvSpPr>
        <p:spPr>
          <a:xfrm>
            <a:off x="1828800" y="31623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陌生</a:t>
            </a:r>
          </a:p>
        </p:txBody>
      </p:sp>
      <p:sp>
        <p:nvSpPr>
          <p:cNvPr id="8226" name="矩形 8225"/>
          <p:cNvSpPr/>
          <p:nvPr/>
        </p:nvSpPr>
        <p:spPr>
          <a:xfrm>
            <a:off x="1828800" y="409575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鉴赏</a:t>
            </a:r>
          </a:p>
        </p:txBody>
      </p:sp>
      <p:sp>
        <p:nvSpPr>
          <p:cNvPr id="8227" name="矩形 8226"/>
          <p:cNvSpPr/>
          <p:nvPr/>
        </p:nvSpPr>
        <p:spPr>
          <a:xfrm>
            <a:off x="6629400" y="4095750"/>
            <a:ext cx="17526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人迹罕至</a:t>
            </a:r>
          </a:p>
        </p:txBody>
      </p:sp>
      <p:sp>
        <p:nvSpPr>
          <p:cNvPr id="8232" name="矩形 8231"/>
          <p:cNvSpPr/>
          <p:nvPr/>
        </p:nvSpPr>
        <p:spPr>
          <a:xfrm>
            <a:off x="6629400" y="5029200"/>
            <a:ext cx="5334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躁</a:t>
            </a:r>
          </a:p>
        </p:txBody>
      </p:sp>
      <p:sp>
        <p:nvSpPr>
          <p:cNvPr id="8233" name="矩形 8232"/>
          <p:cNvSpPr/>
          <p:nvPr/>
        </p:nvSpPr>
        <p:spPr>
          <a:xfrm>
            <a:off x="5167313" y="4095750"/>
            <a:ext cx="900112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书塾</a:t>
            </a:r>
          </a:p>
        </p:txBody>
      </p:sp>
      <p:sp>
        <p:nvSpPr>
          <p:cNvPr id="8234" name="矩形 8233"/>
          <p:cNvSpPr/>
          <p:nvPr/>
        </p:nvSpPr>
        <p:spPr>
          <a:xfrm>
            <a:off x="3556000" y="5029200"/>
            <a:ext cx="900113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质朴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2650</Words>
  <Application>WPS 演示</Application>
  <PresentationFormat>全屏显示(4:3)</PresentationFormat>
  <Paragraphs>293</Paragraphs>
  <Slides>54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6" baseType="lpstr">
      <vt:lpstr>Office 主题</vt:lpstr>
      <vt:lpstr>画笔图片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 鲁迅的塾师寿镜吾  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hp</cp:lastModifiedBy>
  <cp:revision>8</cp:revision>
  <dcterms:created xsi:type="dcterms:W3CDTF">2016-10-18T21:25:00Z</dcterms:created>
  <dcterms:modified xsi:type="dcterms:W3CDTF">2016-10-31T04:00:29Z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