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803" r:id="rId3"/>
    <p:sldId id="805" r:id="rId4"/>
    <p:sldId id="766" r:id="rId5"/>
    <p:sldId id="780" r:id="rId6"/>
    <p:sldId id="748" r:id="rId7"/>
    <p:sldId id="800" r:id="rId8"/>
    <p:sldId id="799" r:id="rId9"/>
    <p:sldId id="749" r:id="rId10"/>
    <p:sldId id="743" r:id="rId11"/>
    <p:sldId id="774" r:id="rId12"/>
    <p:sldId id="775" r:id="rId13"/>
    <p:sldId id="763" r:id="rId14"/>
    <p:sldId id="744" r:id="rId15"/>
    <p:sldId id="768" r:id="rId16"/>
    <p:sldId id="767" r:id="rId17"/>
    <p:sldId id="769" r:id="rId18"/>
    <p:sldId id="777" r:id="rId19"/>
    <p:sldId id="747" r:id="rId20"/>
    <p:sldId id="764" r:id="rId21"/>
    <p:sldId id="778" r:id="rId22"/>
    <p:sldId id="801" r:id="rId23"/>
    <p:sldId id="734" r:id="rId24"/>
    <p:sldId id="735" r:id="rId25"/>
    <p:sldId id="771" r:id="rId26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1506" y="66"/>
      </p:cViewPr>
      <p:guideLst>
        <p:guide orient="horz" pos="2164"/>
        <p:guide pos="298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colorful5#10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5E6590A4-9632-4481-B10E-4DC4F3CF4B7D}" type="doc">
      <dgm:prSet loTypeId="urn:microsoft.com/office/officeart/2005/8/layout/process1" loCatId="process" qsTypeId="urn:microsoft.com/office/officeart/2005/8/quickstyle/simple1#9" qsCatId="simple" csTypeId="urn:microsoft.com/office/officeart/2005/8/colors/colorful5#10" csCatId="colorful" phldr="1"/>
      <dgm:spPr/>
      <dgm:t>
        <a:bodyPr/>
        <a:lstStyle/>
        <a:p/>
      </dgm:t>
    </dgm:pt>
    <dgm:pt modelId="{D7C32C2E-85A1-4858-8DCE-D2C44EA44818}" type="parTrans" cxnId="{8571A76C-B0C2-4B78-B0F4-0FDBC700245B}">
      <dgm:prSet/>
      <dgm:spPr/>
      <dgm:t>
        <a:bodyPr/>
        <a:lstStyle/>
        <a:p>
          <a:endParaRPr lang="zh-CN" altLang="en-US"/>
        </a:p>
      </dgm:t>
    </dgm:pt>
    <dgm:pt modelId="{7D8D6538-FFA5-4057-BF95-1F41051BDCCD}">
      <dgm:prSet phldrT="[文本]"/>
      <dgm:spPr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r>
            <a:rPr lang="zh-CN" altLang="en-US"/>
            <a:t>导入</a:t>
          </a:r>
        </a:p>
      </dgm:t>
    </dgm:pt>
    <dgm:pt modelId="{A3CED38E-EB10-4769-9108-B2573FA8FBE4}" type="sibTrans" cxnId="{8571A76C-B0C2-4B78-B0F4-0FDBC700245B}">
      <dgm:prSet/>
      <dgm:spPr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B6E305E-F4E3-4867-AAD6-977FB8C4455F}" type="parTrans" cxnId="{20E95E84-1CCD-490D-BD1D-EB648FEB275C}">
      <dgm:prSet/>
      <dgm:spPr/>
      <dgm:t>
        <a:bodyPr/>
        <a:lstStyle/>
        <a:p>
          <a:endParaRPr lang="zh-CN" altLang="en-US"/>
        </a:p>
      </dgm:t>
    </dgm:pt>
    <dgm:pt modelId="{5CBB7CE5-C92F-46EB-BF11-93A21D2FF561}">
      <dgm:prSet phldrT="[文本]"/>
      <dgm:spPr>
        <a:solidFill>
          <a:schemeClr val="accent5">
            <a:hueOff val="785595"/>
            <a:satOff val="-3757"/>
            <a:lumOff val="411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r>
            <a:rPr lang="zh-CN" altLang="en-US"/>
            <a:t>知识讲解</a:t>
          </a:r>
        </a:p>
      </dgm:t>
    </dgm:pt>
    <dgm:pt modelId="{F01835B3-05F2-46DA-BD7C-EE7438DAD7CE}" type="sibTrans" cxnId="{20E95E84-1CCD-490D-BD1D-EB648FEB275C}">
      <dgm:prSet/>
      <dgm:spPr>
        <a:solidFill>
          <a:schemeClr val="accent5">
            <a:hueOff val="1178392"/>
            <a:satOff val="-5635"/>
            <a:lumOff val="6177"/>
            <a:alphaOff val="0"/>
          </a:schemeClr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6CCC2A86-F85B-44CC-98A3-C46FF64B3170}" type="parTrans" cxnId="{793A6AED-14CB-48AB-92D2-F25773781E61}">
      <dgm:prSet/>
      <dgm:spPr/>
      <dgm:t>
        <a:bodyPr/>
        <a:lstStyle/>
        <a:p>
          <a:endParaRPr lang="zh-CN" altLang="en-US"/>
        </a:p>
      </dgm:t>
    </dgm:pt>
    <dgm:pt modelId="{B8B470CB-DF17-4CB3-90CB-F1BF4FDB0D59}">
      <dgm:prSet phldrT="[文本]"/>
      <dgm:spPr>
        <a:solidFill>
          <a:schemeClr val="accent5">
            <a:hueOff val="1571189"/>
            <a:satOff val="-7513"/>
            <a:lumOff val="823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r>
            <a:rPr lang="zh-CN" altLang="en-US"/>
            <a:t>课堂练习</a:t>
          </a:r>
        </a:p>
      </dgm:t>
    </dgm:pt>
    <dgm:pt modelId="{715DB15F-B18C-408D-AF4D-0B689BA0E58F}" type="sibTrans" cxnId="{793A6AED-14CB-48AB-92D2-F25773781E61}">
      <dgm:prSet/>
      <dgm:spPr>
        <a:solidFill>
          <a:schemeClr val="accent5">
            <a:hueOff val="2356783"/>
            <a:satOff val="-11270"/>
            <a:lumOff val="12353"/>
            <a:alphaOff val="0"/>
          </a:schemeClr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4C59B78-86C3-4A2A-B0F6-61CC32DC173C}" type="parTrans" cxnId="{1DD24631-BF16-4AF3-BACD-0C88616C1D15}">
      <dgm:prSet/>
      <dgm:spPr/>
      <dgm:t>
        <a:bodyPr/>
        <a:lstStyle/>
        <a:p>
          <a:endParaRPr lang="zh-CN" altLang="en-US"/>
        </a:p>
      </dgm:t>
    </dgm:pt>
    <dgm:pt modelId="{A71BEDD8-220D-4CBD-929B-E387BF7E5B89}">
      <dgm:prSet phldrT="[文本]" custT="0"/>
      <dgm:spPr>
        <a:solidFill>
          <a:schemeClr val="accent5">
            <a:hueOff val="2356783"/>
            <a:satOff val="-11270"/>
            <a:lumOff val="1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小结</a:t>
          </a:r>
        </a:p>
      </dgm:t>
    </dgm:pt>
    <dgm:pt modelId="{EF0640CF-9B5B-4A2A-8EA1-B1435C113D4F}" type="sibTrans" cxnId="{1DD24631-BF16-4AF3-BACD-0C88616C1D15}">
      <dgm:prSet/>
      <dgm:spPr/>
      <dgm:t>
        <a:bodyPr/>
        <a:lstStyle/>
        <a:p>
          <a:endParaRPr lang="zh-CN" altLang="en-US"/>
        </a:p>
      </dgm:t>
    </dgm:pt>
    <dgm:pt modelId="{946525A1-11BE-4473-BD1E-5A02F57FAFE1}" type="pres">
      <dgm:prSet presAssocID="{5E6590A4-9632-4481-B10E-4DC4F3CF4B7D}" presName="Name0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6BE8C442-C27B-4EE9-A58B-9E5BDD49A0C6}" type="pres">
      <dgm:prSet presAssocID="{7D8D6538-FFA5-4057-BF95-1F41051BDCCD}" presName="node" presStyleLbl="node1" presStyleCnt="4">
        <dgm:presLayoutVars>
          <dgm:bulletEnabled val="1"/>
        </dgm:presLayoutVars>
      </dgm:prSet>
      <dgm:spPr/>
      <dgm:t>
        <a:bodyPr/>
        <a:lstStyle/>
        <a:p/>
      </dgm:t>
    </dgm:pt>
    <dgm:pt modelId="{15B0F1CA-E9C1-436F-A000-48C2317E1AEE}" type="pres">
      <dgm:prSet presAssocID="{A3CED38E-EB10-4769-9108-B2573FA8FBE4}" presName="sibTrans" presStyleLbl="sibTrans2D1" presStyleCnt="3"/>
      <dgm:spPr/>
      <dgm:t>
        <a:bodyPr/>
        <a:lstStyle/>
        <a:p/>
      </dgm:t>
    </dgm:pt>
    <dgm:pt modelId="{655E6FA8-D806-4120-92B4-695524B5F569}" type="pres">
      <dgm:prSet presAssocID="{A3CED38E-EB10-4769-9108-B2573FA8FBE4}" presName="connectorText" presStyleLbl="sibTrans2D1" presStyleCnt="3"/>
      <dgm:spPr/>
      <dgm:t>
        <a:bodyPr/>
        <a:lstStyle/>
        <a:p/>
      </dgm:t>
    </dgm:pt>
    <dgm:pt modelId="{FAE70EB4-13DE-4207-8EEE-64892F90D980}" type="pres">
      <dgm:prSet presAssocID="{5CBB7CE5-C92F-46EB-BF11-93A21D2FF561}" presName="node" presStyleLbl="node1" presStyleIdx="1" presStyleCnt="4">
        <dgm:presLayoutVars>
          <dgm:bulletEnabled val="1"/>
        </dgm:presLayoutVars>
      </dgm:prSet>
      <dgm:spPr/>
      <dgm:t>
        <a:bodyPr/>
        <a:lstStyle/>
        <a:p/>
      </dgm:t>
    </dgm:pt>
    <dgm:pt modelId="{41B76FD1-4D28-4EF4-BF3A-265F6D2C909C}" type="pres">
      <dgm:prSet presAssocID="{F01835B3-05F2-46DA-BD7C-EE7438DAD7CE}" presName="sibTrans" presStyleLbl="sibTrans2D1" presStyleIdx="1" presStyleCnt="3"/>
      <dgm:spPr/>
      <dgm:t>
        <a:bodyPr/>
        <a:lstStyle/>
        <a:p/>
      </dgm:t>
    </dgm:pt>
    <dgm:pt modelId="{D789DD17-C468-41E2-88AD-4B7F7990EB39}" type="pres">
      <dgm:prSet presAssocID="{F01835B3-05F2-46DA-BD7C-EE7438DAD7CE}" presName="connectorText" presStyleLbl="sibTrans2D1" presStyleIdx="1" presStyleCnt="3"/>
      <dgm:spPr/>
      <dgm:t>
        <a:bodyPr/>
        <a:lstStyle/>
        <a:p/>
      </dgm:t>
    </dgm:pt>
    <dgm:pt modelId="{2D20D324-F089-495B-A6AB-B3CA71D2E04A}" type="pres">
      <dgm:prSet presAssocID="{B8B470CB-DF17-4CB3-90CB-F1BF4FDB0D59}" presName="node" presStyleLbl="node1" presStyleIdx="2" presStyleCnt="4">
        <dgm:presLayoutVars>
          <dgm:bulletEnabled val="1"/>
        </dgm:presLayoutVars>
      </dgm:prSet>
      <dgm:spPr/>
      <dgm:t>
        <a:bodyPr/>
        <a:lstStyle/>
        <a:p/>
      </dgm:t>
    </dgm:pt>
    <dgm:pt modelId="{A363207B-3AD6-472F-AB35-5DE074AB6BC2}" type="pres">
      <dgm:prSet presAssocID="{715DB15F-B18C-408D-AF4D-0B689BA0E58F}" presName="sibTrans" presStyleLbl="sibTrans2D1" presStyleIdx="2" presStyleCnt="3"/>
      <dgm:spPr/>
      <dgm:t>
        <a:bodyPr/>
        <a:lstStyle/>
        <a:p/>
      </dgm:t>
    </dgm:pt>
    <dgm:pt modelId="{9F1752A6-F0C6-4116-8969-5F3A3113DEB4}" type="pres">
      <dgm:prSet presAssocID="{715DB15F-B18C-408D-AF4D-0B689BA0E58F}" presName="connectorText" presStyleLbl="sibTrans2D1" presStyleIdx="2" presStyleCnt="3"/>
      <dgm:spPr/>
      <dgm:t>
        <a:bodyPr/>
        <a:lstStyle/>
        <a:p/>
      </dgm:t>
    </dgm:pt>
    <dgm:pt modelId="{C31FA319-1B76-4D24-8E64-6A83C1E0D876}" type="pres">
      <dgm:prSet presAssocID="{A71BEDD8-220D-4CBD-929B-E387BF7E5B89}" presName="node" presStyleLbl="node1" presStyleIdx="3" presStyleCnt="4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8571A76C-B0C2-4B78-B0F4-0FDBC700245B}" srcId="{5E6590A4-9632-4481-B10E-4DC4F3CF4B7D}" destId="{7D8D6538-FFA5-4057-BF95-1F41051BDCCD}" srcOrd="0" destOrd="0" parTransId="{D7C32C2E-85A1-4858-8DCE-D2C44EA44818}" sibTransId="{A3CED38E-EB10-4769-9108-B2573FA8FBE4}"/>
    <dgm:cxn modelId="{20E95E84-1CCD-490D-BD1D-EB648FEB275C}" srcId="{5E6590A4-9632-4481-B10E-4DC4F3CF4B7D}" destId="{5CBB7CE5-C92F-46EB-BF11-93A21D2FF561}" srcOrd="1" destOrd="0" parTransId="{BB6E305E-F4E3-4867-AAD6-977FB8C4455F}" sibTransId="{F01835B3-05F2-46DA-BD7C-EE7438DAD7CE}"/>
    <dgm:cxn modelId="{793A6AED-14CB-48AB-92D2-F25773781E61}" srcId="{5E6590A4-9632-4481-B10E-4DC4F3CF4B7D}" destId="{B8B470CB-DF17-4CB3-90CB-F1BF4FDB0D59}" srcOrd="2" destOrd="0" parTransId="{6CCC2A86-F85B-44CC-98A3-C46FF64B3170}" sibTransId="{715DB15F-B18C-408D-AF4D-0B689BA0E58F}"/>
    <dgm:cxn modelId="{1DD24631-BF16-4AF3-BACD-0C88616C1D15}" srcId="{5E6590A4-9632-4481-B10E-4DC4F3CF4B7D}" destId="{A71BEDD8-220D-4CBD-929B-E387BF7E5B89}" srcOrd="3" destOrd="0" parTransId="{B4C59B78-86C3-4A2A-B0F6-61CC32DC173C}" sibTransId="{EF0640CF-9B5B-4A2A-8EA1-B1435C113D4F}"/>
    <dgm:cxn modelId="{A2841D4A-C538-4EFE-87F6-7D91FB4315AD}" type="presOf" srcId="{5E6590A4-9632-4481-B10E-4DC4F3CF4B7D}" destId="{946525A1-11BE-4473-BD1E-5A02F57FAFE1}" srcOrd="0" destOrd="0" presId="urn:microsoft.com/office/officeart/2005/8/layout/process1"/>
    <dgm:cxn modelId="{2AE7DDB4-F1CB-4A68-AC83-EFA9E00E1E66}" type="presParOf" srcId="{946525A1-11BE-4473-BD1E-5A02F57FAFE1}" destId="{6BE8C442-C27B-4EE9-A58B-9E5BDD49A0C6}" srcOrd="0" destOrd="0" presId="urn:microsoft.com/office/officeart/2005/8/layout/process1"/>
    <dgm:cxn modelId="{BC2468C5-5232-4B5C-BF84-C1F0BDC2D30B}" type="presOf" srcId="{7D8D6538-FFA5-4057-BF95-1F41051BDCCD}" destId="{6BE8C442-C27B-4EE9-A58B-9E5BDD49A0C6}" srcOrd="0" destOrd="0" presId="urn:microsoft.com/office/officeart/2005/8/layout/process1"/>
    <dgm:cxn modelId="{326AA90B-0F7D-4F71-A78D-9F3AD85BECB8}" type="presParOf" srcId="{946525A1-11BE-4473-BD1E-5A02F57FAFE1}" destId="{15B0F1CA-E9C1-436F-A000-48C2317E1AEE}" srcOrd="1" destOrd="0" presId="urn:microsoft.com/office/officeart/2005/8/layout/process1"/>
    <dgm:cxn modelId="{61A6CF63-8713-43C6-8429-561464202E7A}" type="presOf" srcId="{A3CED38E-EB10-4769-9108-B2573FA8FBE4}" destId="{15B0F1CA-E9C1-436F-A000-48C2317E1AEE}" srcOrd="0" destOrd="0" presId="urn:microsoft.com/office/officeart/2005/8/layout/process1"/>
    <dgm:cxn modelId="{5B91B656-A0A0-4FD0-8E98-607EFCA7A823}" type="presParOf" srcId="{15B0F1CA-E9C1-436F-A000-48C2317E1AEE}" destId="{655E6FA8-D806-4120-92B4-695524B5F569}" srcOrd="0" destOrd="0" presId="urn:microsoft.com/office/officeart/2005/8/layout/process1"/>
    <dgm:cxn modelId="{2592D4F6-B38E-4BBE-A00A-554B3EE326E4}" type="presOf" srcId="{A3CED38E-EB10-4769-9108-B2573FA8FBE4}" destId="{655E6FA8-D806-4120-92B4-695524B5F569}" srcOrd="1" destOrd="0" presId="urn:microsoft.com/office/officeart/2005/8/layout/process1"/>
    <dgm:cxn modelId="{4A1ED090-24AC-445D-91D6-6854EEFB8145}" type="presParOf" srcId="{946525A1-11BE-4473-BD1E-5A02F57FAFE1}" destId="{FAE70EB4-13DE-4207-8EEE-64892F90D980}" srcOrd="2" destOrd="0" presId="urn:microsoft.com/office/officeart/2005/8/layout/process1"/>
    <dgm:cxn modelId="{5C4F0544-E9BF-426A-AEAA-82B11D0E0CFB}" type="presOf" srcId="{5CBB7CE5-C92F-46EB-BF11-93A21D2FF561}" destId="{FAE70EB4-13DE-4207-8EEE-64892F90D980}" srcOrd="0" destOrd="0" presId="urn:microsoft.com/office/officeart/2005/8/layout/process1"/>
    <dgm:cxn modelId="{35483CC7-27AF-45E4-9DF4-17D46BC51B62}" type="presParOf" srcId="{946525A1-11BE-4473-BD1E-5A02F57FAFE1}" destId="{41B76FD1-4D28-4EF4-BF3A-265F6D2C909C}" srcOrd="3" destOrd="0" presId="urn:microsoft.com/office/officeart/2005/8/layout/process1"/>
    <dgm:cxn modelId="{51A8A678-B20F-41EC-AF45-953C279F9A84}" type="presOf" srcId="{F01835B3-05F2-46DA-BD7C-EE7438DAD7CE}" destId="{41B76FD1-4D28-4EF4-BF3A-265F6D2C909C}" srcOrd="0" destOrd="0" presId="urn:microsoft.com/office/officeart/2005/8/layout/process1"/>
    <dgm:cxn modelId="{D12B2468-A0F5-4FE5-B45E-C9AFCD7DB92D}" type="presParOf" srcId="{41B76FD1-4D28-4EF4-BF3A-265F6D2C909C}" destId="{D789DD17-C468-41E2-88AD-4B7F7990EB39}" srcOrd="0" destOrd="0" presId="urn:microsoft.com/office/officeart/2005/8/layout/process1"/>
    <dgm:cxn modelId="{7FD45D3C-7634-4239-A455-16828CD09405}" type="presOf" srcId="{F01835B3-05F2-46DA-BD7C-EE7438DAD7CE}" destId="{D789DD17-C468-41E2-88AD-4B7F7990EB39}" srcOrd="1" destOrd="0" presId="urn:microsoft.com/office/officeart/2005/8/layout/process1"/>
    <dgm:cxn modelId="{89AE8143-D7CB-4989-8D79-7A3481DD4F07}" type="presParOf" srcId="{946525A1-11BE-4473-BD1E-5A02F57FAFE1}" destId="{2D20D324-F089-495B-A6AB-B3CA71D2E04A}" srcOrd="4" destOrd="0" presId="urn:microsoft.com/office/officeart/2005/8/layout/process1"/>
    <dgm:cxn modelId="{88448940-F516-4B05-8057-5AF564A52011}" type="presOf" srcId="{B8B470CB-DF17-4CB3-90CB-F1BF4FDB0D59}" destId="{2D20D324-F089-495B-A6AB-B3CA71D2E04A}" srcOrd="0" destOrd="0" presId="urn:microsoft.com/office/officeart/2005/8/layout/process1"/>
    <dgm:cxn modelId="{35FF7292-FBB5-480E-A429-84E789D5B3B8}" type="presParOf" srcId="{946525A1-11BE-4473-BD1E-5A02F57FAFE1}" destId="{A363207B-3AD6-472F-AB35-5DE074AB6BC2}" srcOrd="5" destOrd="0" presId="urn:microsoft.com/office/officeart/2005/8/layout/process1"/>
    <dgm:cxn modelId="{6458EF61-3A8B-4297-AB7E-DE55D0085636}" type="presOf" srcId="{715DB15F-B18C-408D-AF4D-0B689BA0E58F}" destId="{A363207B-3AD6-472F-AB35-5DE074AB6BC2}" srcOrd="0" destOrd="0" presId="urn:microsoft.com/office/officeart/2005/8/layout/process1"/>
    <dgm:cxn modelId="{87A07FAB-4DF1-4677-973B-43AD0D1A930B}" type="presParOf" srcId="{A363207B-3AD6-472F-AB35-5DE074AB6BC2}" destId="{9F1752A6-F0C6-4116-8969-5F3A3113DEB4}" srcOrd="0" destOrd="0" presId="urn:microsoft.com/office/officeart/2005/8/layout/process1"/>
    <dgm:cxn modelId="{74589C58-460F-4499-A008-3D71239C5398}" type="presOf" srcId="{715DB15F-B18C-408D-AF4D-0B689BA0E58F}" destId="{9F1752A6-F0C6-4116-8969-5F3A3113DEB4}" srcOrd="1" destOrd="0" presId="urn:microsoft.com/office/officeart/2005/8/layout/process1"/>
    <dgm:cxn modelId="{AAF8714B-12AD-49F4-BBB0-4D50C6636596}" type="presParOf" srcId="{946525A1-11BE-4473-BD1E-5A02F57FAFE1}" destId="{C31FA319-1B76-4D24-8E64-6A83C1E0D876}" srcOrd="6" destOrd="0" presId="urn:microsoft.com/office/officeart/2005/8/layout/process1"/>
    <dgm:cxn modelId="{38B91F55-1CE5-4CF3-98C3-3A1CD7F3150E}" type="presOf" srcId="{A71BEDD8-220D-4CBD-929B-E387BF7E5B89}" destId="{C31FA319-1B76-4D24-8E64-6A83C1E0D87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47" name=""/>
      <dsp:cNvGrpSpPr/>
    </dsp:nvGrpSpPr>
    <dsp:grpSpPr/>
    <dsp:sp modelId="{6BE8C442-C27B-4EE9-A58B-9E5BDD49A0C6}">
      <dsp:nvSpPr>
        <dsp:cNvPr id="48" name=""/>
        <dsp:cNvSpPr/>
      </dsp:nvSpPr>
      <dsp:spPr>
        <a:xfrm>
          <a:off x="3571" y="525571"/>
          <a:ext cx="1561703" cy="9370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/>
            <a:t>导入</a:t>
          </a:r>
        </a:p>
      </dsp:txBody>
      <dsp:txXfrm>
        <a:off x="31015" y="553015"/>
        <a:ext cx="1506814" cy="882132"/>
      </dsp:txXfrm>
    </dsp:sp>
    <dsp:sp modelId="{15B0F1CA-E9C1-436F-A000-48C2317E1AEE}">
      <dsp:nvSpPr>
        <dsp:cNvPr id="49" name=""/>
        <dsp:cNvSpPr/>
      </dsp:nvSpPr>
      <dsp:spPr>
        <a:xfrm>
          <a:off x="1721445" y="800431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kern="1200"/>
        </a:p>
      </dsp:txBody>
      <dsp:txXfrm>
        <a:off x="1721445" y="877891"/>
        <a:ext cx="231757" cy="232382"/>
      </dsp:txXfrm>
    </dsp:sp>
    <dsp:sp modelId="{FAE70EB4-13DE-4207-8EEE-64892F90D980}">
      <dsp:nvSpPr>
        <dsp:cNvPr id="50" name=""/>
        <dsp:cNvSpPr/>
      </dsp:nvSpPr>
      <dsp:spPr>
        <a:xfrm>
          <a:off x="2189956" y="525571"/>
          <a:ext cx="1561703" cy="937021"/>
        </a:xfrm>
        <a:prstGeom prst="roundRect">
          <a:avLst>
            <a:gd name="adj" fmla="val 10000"/>
          </a:avLst>
        </a:prstGeom>
        <a:solidFill>
          <a:schemeClr val="accent5">
            <a:hueOff val="785595"/>
            <a:satOff val="-3757"/>
            <a:lumOff val="411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/>
            <a:t>知识讲解</a:t>
          </a:r>
        </a:p>
      </dsp:txBody>
      <dsp:txXfrm>
        <a:off x="2217401" y="553015"/>
        <a:ext cx="1506814" cy="882132"/>
      </dsp:txXfrm>
    </dsp:sp>
    <dsp:sp modelId="{41B76FD1-4D28-4EF4-BF3A-265F6D2C909C}">
      <dsp:nvSpPr>
        <dsp:cNvPr id="51" name=""/>
        <dsp:cNvSpPr/>
      </dsp:nvSpPr>
      <dsp:spPr>
        <a:xfrm>
          <a:off x="3907829" y="800431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178392"/>
            <a:satOff val="-5635"/>
            <a:lumOff val="617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kern="1200"/>
        </a:p>
      </dsp:txBody>
      <dsp:txXfrm>
        <a:off x="3907829" y="877891"/>
        <a:ext cx="231757" cy="232382"/>
      </dsp:txXfrm>
    </dsp:sp>
    <dsp:sp modelId="{2D20D324-F089-495B-A6AB-B3CA71D2E04A}">
      <dsp:nvSpPr>
        <dsp:cNvPr id="52" name=""/>
        <dsp:cNvSpPr/>
      </dsp:nvSpPr>
      <dsp:spPr>
        <a:xfrm>
          <a:off x="4376340" y="525571"/>
          <a:ext cx="1561703" cy="937021"/>
        </a:xfrm>
        <a:prstGeom prst="roundRect">
          <a:avLst>
            <a:gd name="adj" fmla="val 10000"/>
          </a:avLst>
        </a:prstGeom>
        <a:solidFill>
          <a:schemeClr val="accent5">
            <a:hueOff val="1571189"/>
            <a:satOff val="-7513"/>
            <a:lumOff val="823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/>
            <a:t>课堂练习</a:t>
          </a:r>
        </a:p>
      </dsp:txBody>
      <dsp:txXfrm>
        <a:off x="4403784" y="553015"/>
        <a:ext cx="1506814" cy="882132"/>
      </dsp:txXfrm>
    </dsp:sp>
    <dsp:sp modelId="{A363207B-3AD6-472F-AB35-5DE074AB6BC2}">
      <dsp:nvSpPr>
        <dsp:cNvPr id="53" name=""/>
        <dsp:cNvSpPr/>
      </dsp:nvSpPr>
      <dsp:spPr>
        <a:xfrm>
          <a:off x="6094214" y="800431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2356783"/>
            <a:satOff val="-11270"/>
            <a:lumOff val="1235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kern="1200"/>
        </a:p>
      </dsp:txBody>
      <dsp:txXfrm>
        <a:off x="6094214" y="877891"/>
        <a:ext cx="231757" cy="232382"/>
      </dsp:txXfrm>
    </dsp:sp>
    <dsp:sp modelId="{C31FA319-1B76-4D24-8E64-6A83C1E0D876}">
      <dsp:nvSpPr>
        <dsp:cNvPr id="54" name=""/>
        <dsp:cNvSpPr/>
      </dsp:nvSpPr>
      <dsp:spPr>
        <a:xfrm>
          <a:off x="6562724" y="525571"/>
          <a:ext cx="1561703" cy="937021"/>
        </a:xfrm>
        <a:prstGeom prst="roundRect">
          <a:avLst>
            <a:gd name="adj" fmla="val 10000"/>
          </a:avLst>
        </a:prstGeom>
        <a:solidFill>
          <a:schemeClr val="accent5">
            <a:hueOff val="2356783"/>
            <a:satOff val="-11270"/>
            <a:lumOff val="1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/>
            <a:t>小结</a:t>
          </a:r>
        </a:p>
      </dsp:txBody>
      <dsp:txXfrm>
        <a:off x="6590169" y="553015"/>
        <a:ext cx="1506814" cy="882132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/>
          <dgm:rule type="h" fact="1.5"/>
          <dgm:rule type="primFontSz" val="5"/>
          <dgm:rule type="h" val="INF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/>
            </dgm:ruleLst>
          </dgm:layoutNode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20AD1E4-63F8-463F-8A97-087EAE5E677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说课：主要从教学设计、教学过程、达标评测三个方面进行分析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7920038" y="260350"/>
            <a:ext cx="1260475" cy="647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7883525" y="260350"/>
            <a:ext cx="126047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eaLnBrk="1" hangingPunct="1">
              <a:buFontTx/>
              <a:buNone/>
              <a:defRPr sz="10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9F17236-7AD0-4082-9778-700D35D91A36}" type="datetimeFigureOut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B9266B1-66C7-4C85-9A40-EF0AD2D1057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lang="zh-CN" altLang="en-US" sz="2100" kern="1200" noProof="1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>
            <a:lvl1pPr>
              <a:defRPr lang="zh-CN" altLang="en-US" sz="220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0"/>
            <a:r>
              <a:rPr lang="zh-CN" altLang="en-US" noProof="1"/>
              <a:t>第二级</a:t>
            </a:r>
            <a:endParaRPr lang="zh-CN" altLang="en-US" noProof="1"/>
          </a:p>
          <a:p>
            <a:pPr lvl="0"/>
            <a:r>
              <a:rPr lang="zh-CN" altLang="en-US" noProof="1"/>
              <a:t>第三级</a:t>
            </a:r>
            <a:endParaRPr lang="zh-CN" altLang="en-US" noProof="1"/>
          </a:p>
          <a:p>
            <a:pPr lvl="0"/>
            <a:r>
              <a:rPr lang="zh-CN" altLang="en-US" noProof="1"/>
              <a:t>第四级</a:t>
            </a:r>
            <a:endParaRPr lang="zh-CN" altLang="en-US" noProof="1"/>
          </a:p>
          <a:p>
            <a:pPr lvl="0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1.jpe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3" descr="D:\图库\bg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文本框 1"/>
          <p:cNvSpPr txBox="1">
            <a:spLocks noChangeArrowheads="1"/>
          </p:cNvSpPr>
          <p:nvPr/>
        </p:nvSpPr>
        <p:spPr bwMode="auto">
          <a:xfrm>
            <a:off x="7866063" y="188913"/>
            <a:ext cx="1243013" cy="647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.xml" /><Relationship Id="rId3" Type="http://schemas.microsoft.com/office/2007/relationships/diagramDrawing" Target="../diagrams/drawing1.xml" /><Relationship Id="rId4" Type="http://schemas.openxmlformats.org/officeDocument/2006/relationships/diagramData" Target="../diagrams/data1.xml" /><Relationship Id="rId5" Type="http://schemas.openxmlformats.org/officeDocument/2006/relationships/diagramLayout" Target="../diagrams/layout1.xml" /><Relationship Id="rId6" Type="http://schemas.openxmlformats.org/officeDocument/2006/relationships/diagramQuickStyle" Target="../diagrams/quickStyle1.xml" /><Relationship Id="rId7" Type="http://schemas.openxmlformats.org/officeDocument/2006/relationships/diagramColors" Target="../diagrams/colors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303530" y="381000"/>
            <a:ext cx="2677795" cy="4508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rgbClr val="2089F4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八年级</a:t>
            </a:r>
            <a:r>
              <a:rPr lang="en-US" altLang="zh-CN">
                <a:solidFill>
                  <a:srgbClr val="2089F4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-</a:t>
            </a:r>
            <a:r>
              <a:rPr lang="zh-CN" altLang="en-US">
                <a:solidFill>
                  <a:srgbClr val="2089F4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上册</a:t>
            </a:r>
            <a:r>
              <a:rPr lang="en-US" altLang="zh-CN">
                <a:solidFill>
                  <a:srgbClr val="2089F4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-</a:t>
            </a:r>
            <a:r>
              <a:rPr lang="zh-CN" altLang="en-US">
                <a:solidFill>
                  <a:srgbClr val="2089F4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第五单元</a:t>
            </a:r>
            <a:endParaRPr lang="zh-CN" altLang="en-US">
              <a:solidFill>
                <a:srgbClr val="2089F4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295" y="1855470"/>
            <a:ext cx="8741410" cy="23069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i="1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课题：</a:t>
            </a:r>
            <a:r>
              <a:rPr lang="zh-CN" altLang="en-US" sz="4000" i="1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  <a:sym typeface="+mn-ea"/>
              </a:rPr>
              <a:t>说明事物要抓住特征</a:t>
            </a:r>
            <a:endParaRPr lang="en-US" altLang="zh-CN" sz="4000" i="1">
              <a:solidFill>
                <a:srgbClr val="29AAF8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000" i="1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难点名称：</a:t>
            </a:r>
            <a:r>
              <a:rPr lang="zh-CN" altLang="en-US" sz="4000" b="1">
                <a:latin typeface="Arial" panose="020b0604020202020204" pitchFamily="34" charset="0"/>
                <a:sym typeface="+mn-ea"/>
              </a:rPr>
              <a:t>了解什么是“事物的特征”，学习抓住事物特征的方法和技巧</a:t>
            </a:r>
            <a:endParaRPr lang="zh-CN" altLang="en-US" sz="4000" i="1">
              <a:solidFill>
                <a:srgbClr val="29AAF8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2946" name="Picture 2"/>
          <p:cNvPicPr>
            <a:picLocks noGrp="1" noChangeAspect="1"/>
          </p:cNvPicPr>
          <p:nvPr>
            <p:ph idx="1" hasCustomPrompt="1"/>
          </p:nvPr>
        </p:nvPicPr>
        <p:blipFill>
          <a:blip r:embed="rId2"/>
          <a:stretch>
            <a:fillRect/>
          </a:stretch>
        </p:blipFill>
        <p:spPr>
          <a:xfrm>
            <a:off x="179388" y="404813"/>
            <a:ext cx="8640762" cy="5976937"/>
          </a:xfrm>
        </p:spPr>
      </p:pic>
      <p:sp>
        <p:nvSpPr>
          <p:cNvPr id="5" name="内容占位符 2"/>
          <p:cNvSpPr txBox="1"/>
          <p:nvPr/>
        </p:nvSpPr>
        <p:spPr>
          <a:xfrm>
            <a:off x="0" y="260350"/>
            <a:ext cx="8964613" cy="6121400"/>
          </a:xfrm>
          <a:prstGeom prst="rect">
            <a:avLst/>
          </a:prstGeom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400" kern="1200" cap="none" spc="0" normalizeH="0" baseline="0" noProof="1">
                <a:latin typeface="宋体" panose="02010600030101010101" pitchFamily="2" charset="-122"/>
                <a:ea typeface="+mn-ea"/>
                <a:cs typeface="+mn-cs"/>
              </a:rPr>
              <a:t>       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</a:rPr>
              <a:t>我的身体分为笔帽、笔杆和笔芯三部分。笔帽的上方有一个小挂钩，那是我的手，你可别嘲笑我这小小的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</a:rPr>
              <a:t>“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</a:rPr>
              <a:t>独臂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</a:rPr>
              <a:t>”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</a:rPr>
              <a:t>，我有了它，就能紧紧攀伏在小主人的衣兜上，随主人到处工作。摘下笔帽就是笔杆，它与笔帽一样都是我的衣服。他们不但使我变得更加俊俏，而且还忠诚地保护着我的内部器官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</a:rPr>
              <a:t>——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</a:rPr>
              <a:t>笔芯。笔芯可分为油管和笔尖两部分。油管是根直径约两毫米的小塑料管，里面盛满了油墨。笔尖是一个直径比油管稍小的金属，管的后端紧紧插进油管里。前端镶嵌着一个极小的圆珠，当主人拿我在纸上划动时，油墨随小圆珠的滚动而滚出来，就写出了字。</a:t>
            </a:r>
            <a:endParaRPr kumimoji="0" lang="zh-CN" altLang="en-US" sz="2400" b="1" kern="1200" cap="none" spc="0" normalizeH="0" baseline="0" noProof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397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476250"/>
            <a:ext cx="8423275" cy="583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1" name="矩形 4"/>
          <p:cNvSpPr/>
          <p:nvPr/>
        </p:nvSpPr>
        <p:spPr>
          <a:xfrm>
            <a:off x="323850" y="549275"/>
            <a:ext cx="8567738" cy="5078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</a:rPr>
              <a:t>      小粉笔可神奇了，它只是用一小撮白色的石灰做成的，虽然他只有六七厘米长，但它的用途可大了，它能教会我们识字、做题，还能描绘出祖国的大好山河。</a:t>
            </a:r>
            <a:b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</a:rPr>
              <a:t>       小粉笔有很多特点，它不像钢笔一样让小主人帮忙吸水；也不像铅笔穿着华丽的外衣，还得让小主人为它削尖；而小粉笔只要一块黑板就能写字、画画，它带领我们在里知识的海洋遨游。</a:t>
            </a:r>
            <a:endParaRPr lang="zh-CN" altLang="en-US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2" name="矩形 1"/>
          <p:cNvSpPr/>
          <p:nvPr/>
        </p:nvSpPr>
        <p:spPr>
          <a:xfrm>
            <a:off x="395288" y="1700213"/>
            <a:ext cx="799306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latin typeface="Arial" panose="020b0604020202020204" pitchFamily="34" charset="0"/>
              </a:rPr>
              <a:t>        学校是大家非常熟悉的地方，根据你的了解和收集的资料，梳理出“我们的学校” 的特点：建筑布局和办学特色两个方面的。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84995" name="WordArt 3"/>
          <p:cNvSpPr>
            <a:spLocks noTextEdit="1"/>
          </p:cNvSpPr>
          <p:nvPr/>
        </p:nvSpPr>
        <p:spPr>
          <a:xfrm>
            <a:off x="179388" y="260350"/>
            <a:ext cx="324008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课堂训练一</a:t>
            </a:r>
            <a:endParaRPr lang="zh-CN" altLang="en-US" sz="2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6804" name="TextBox 3"/>
          <p:cNvSpPr txBox="1"/>
          <p:nvPr/>
        </p:nvSpPr>
        <p:spPr>
          <a:xfrm>
            <a:off x="539750" y="4231323"/>
            <a:ext cx="79930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建筑布局：布局整齐   环境优美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539750" y="5300663"/>
            <a:ext cx="79930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办学特点： 以人为本  以德治校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4" name="Rectangle 3"/>
          <p:cNvSpPr>
            <a:spLocks noGrp="1" noRot="1" noChangeArrowheads="1"/>
          </p:cNvSpPr>
          <p:nvPr>
            <p:ph idx="1" hasCustomPrompt="1"/>
          </p:nvPr>
        </p:nvSpPr>
        <p:spPr>
          <a:xfrm>
            <a:off x="250825" y="620713"/>
            <a:ext cx="8569325" cy="2879725"/>
          </a:xfrm>
        </p:spPr>
        <p:txBody>
          <a:bodyPr vert="horz" wrap="square" lIns="91440" tIns="45720" rIns="91440" bIns="45720" numCol="1" rtlCol="0" anchor="t" anchorCtr="0" compatLnSpc="1">
            <a:normAutofit fontScale="70000" lnSpcReduction="20000"/>
          </a:bodyPr>
          <a:lstStyle/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、实地调查 或引用资料</a:t>
            </a:r>
            <a:endParaRPr kumimoji="0" altLang="zh-CN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/>
                <a:cs typeface="楷体_GB2312"/>
              </a:rPr>
              <a:t>             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楷体_GB2312"/>
                <a:cs typeface="楷体_GB2312"/>
              </a:rPr>
              <a:t>任何事物总有其功用、特殊价值和文化意义等。这些内在特征不是单靠眼睛观察就可以抓住的，需要通过试验、调查等才能准确把握。</a:t>
            </a:r>
            <a:endParaRPr kumimoji="0" altLang="zh-CN" sz="36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楷体_GB2312"/>
              <a:cs typeface="楷体_GB2312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说明文要求特征准确、材料详实，而我们不可能事事亲身经历，有些特征就需要引用相关的资料(包括数据、图表、历史文献、研究资料等) ，靠前人总结出来的经验来印证。</a:t>
            </a:r>
            <a:endParaRPr kumimoji="0" sz="36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楷体_GB2312"/>
              <a:cs typeface="楷体_GB231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9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042" name="内容占位符 2"/>
          <p:cNvSpPr>
            <a:spLocks noGrp="1"/>
          </p:cNvSpPr>
          <p:nvPr>
            <p:ph idx="1" hasCustomPrompt="1"/>
          </p:nvPr>
        </p:nvSpPr>
        <p:spPr>
          <a:xfrm>
            <a:off x="323850" y="1600200"/>
            <a:ext cx="8362950" cy="45259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600" b="1"/>
              <a:t>            从《中国石拱桥》和《苏州园林》两篇课文中找找，哪些属于实地调查？哪些属于引用资料？有什么作用？</a:t>
            </a:r>
            <a:endParaRPr lang="zh-CN" altLang="zh-CN" sz="3600" b="1"/>
          </a:p>
        </p:txBody>
      </p:sp>
    </p:spTree>
  </p:cSld>
  <p:clrMapOvr>
    <a:masterClrMapping/>
  </p:clrMapOvr>
  <p:transition>
    <p:fade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2" name="内容占位符 2"/>
          <p:cNvSpPr>
            <a:spLocks noGrp="1"/>
          </p:cNvSpPr>
          <p:nvPr>
            <p:ph idx="1" hasCustomPrompt="1"/>
          </p:nvPr>
        </p:nvSpPr>
        <p:spPr>
          <a:xfrm>
            <a:off x="684213" y="692150"/>
            <a:ext cx="8712200" cy="4525963"/>
          </a:xfrm>
        </p:spPr>
        <p:txBody>
          <a:bodyPr vert="horz" wrap="square" lIns="91440" tIns="45720" rIns="91440" bIns="45720" numCol="1" rtlCol="0" anchor="t" anchorCtr="0" compatLnSpc="1">
            <a:normAutofit fontScale="92500" lnSpcReduction="10000"/>
          </a:bodyPr>
          <a:lstStyle/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例</a:t>
            </a:r>
            <a:r>
              <a:rPr kumimoji="0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：永定河上的卢沟桥，修建于公元</a:t>
            </a:r>
            <a:r>
              <a:rPr kumimoji="0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1189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到</a:t>
            </a:r>
            <a:r>
              <a:rPr kumimoji="0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1192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年间。桥长</a:t>
            </a:r>
            <a:r>
              <a:rPr kumimoji="0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265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米，由</a:t>
            </a:r>
            <a:r>
              <a:rPr kumimoji="0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个半圆形的石拱组成，每个石拱长度不一，自</a:t>
            </a:r>
            <a:r>
              <a:rPr kumimoji="0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16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米到</a:t>
            </a:r>
            <a:r>
              <a:rPr kumimoji="0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21.6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米。桥宽约</a:t>
            </a:r>
            <a:r>
              <a:rPr kumimoji="0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米，路面平坦，几乎与河面平行。</a:t>
            </a:r>
            <a:endParaRPr kumimoji="0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例</a:t>
            </a:r>
            <a:r>
              <a:rPr kumimoji="0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：桥的设计完全合乎科学原理，施工技术更是巧妙绝伦。唐朝的张嘉贞说它“制造奇特，人不知其所以为”。</a:t>
            </a:r>
            <a:endParaRPr kumimoji="0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例</a:t>
            </a:r>
            <a:r>
              <a:rPr kumimoji="0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：有几个园林还在适当的位置装上一面大镜子，层次就更多了，几乎可以说把整个园林翻了一番。</a:t>
            </a:r>
            <a:endParaRPr kumimoji="0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8067" name="矩形 3"/>
          <p:cNvSpPr/>
          <p:nvPr/>
        </p:nvSpPr>
        <p:spPr>
          <a:xfrm>
            <a:off x="684213" y="4793298"/>
            <a:ext cx="8567737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latin typeface="Arial" panose="020b0604020202020204" pitchFamily="34" charset="0"/>
              </a:rPr>
              <a:t>例</a:t>
            </a:r>
            <a:r>
              <a:rPr lang="en-US" altLang="zh-CN" sz="3200" b="1">
                <a:latin typeface="Arial" panose="020b0604020202020204" pitchFamily="34" charset="0"/>
              </a:rPr>
              <a:t>4</a:t>
            </a:r>
            <a:r>
              <a:rPr lang="zh-CN" altLang="en-US" sz="3200" b="1">
                <a:latin typeface="Arial" panose="020b0604020202020204" pitchFamily="34" charset="0"/>
              </a:rPr>
              <a:t>：池沼里养着金鱼或各色鲤鱼，夏秋季节荷花或睡莲开放，游览者看“鱼戏莲叶间”，又是入画的一景。</a:t>
            </a:r>
            <a:r>
              <a:rPr lang="zh-CN" altLang="en-US" sz="3200">
                <a:latin typeface="Arial" panose="020b0604020202020204" pitchFamily="34" charset="0"/>
              </a:rPr>
              <a:t> </a:t>
            </a:r>
            <a:endParaRPr lang="zh-CN" altLang="en-US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9090" name="WordArt 3"/>
          <p:cNvSpPr>
            <a:spLocks noTextEdit="1"/>
          </p:cNvSpPr>
          <p:nvPr/>
        </p:nvSpPr>
        <p:spPr>
          <a:xfrm>
            <a:off x="179388" y="260350"/>
            <a:ext cx="324008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课堂训练二</a:t>
            </a:r>
            <a:endParaRPr lang="zh-CN" altLang="en-US" sz="2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091" name="矩形 2"/>
          <p:cNvSpPr/>
          <p:nvPr/>
        </p:nvSpPr>
        <p:spPr>
          <a:xfrm>
            <a:off x="323850" y="1916113"/>
            <a:ext cx="7993063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latin typeface="Arial" panose="020b0604020202020204" pitchFamily="34" charset="0"/>
              </a:rPr>
              <a:t>        根据训练一的内容，抓住我们学校的建筑布局的特征，写一段</a:t>
            </a:r>
            <a:r>
              <a:rPr lang="en-US" altLang="zh-CN" sz="3600" b="1">
                <a:latin typeface="Arial" panose="020b0604020202020204" pitchFamily="34" charset="0"/>
              </a:rPr>
              <a:t>100</a:t>
            </a:r>
            <a:r>
              <a:rPr lang="zh-CN" altLang="en-US" sz="3600" b="1">
                <a:latin typeface="Arial" panose="020b0604020202020204" pitchFamily="34" charset="0"/>
              </a:rPr>
              <a:t>字左右的片段，看看哪些资料还需要你去调查，哪些可以引用老师提供的资料或自己收集的资料。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4" name="矩形 1"/>
          <p:cNvSpPr/>
          <p:nvPr/>
        </p:nvSpPr>
        <p:spPr>
          <a:xfrm>
            <a:off x="252413" y="117475"/>
            <a:ext cx="8423275" cy="7847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800">
                <a:latin typeface="Arial" panose="020b0604020202020204" pitchFamily="34" charset="0"/>
              </a:rPr>
              <a:t>      </a:t>
            </a:r>
            <a:r>
              <a:rPr lang="en-US" altLang="zh-CN" sz="2800">
                <a:latin typeface="Arial" panose="020b0604020202020204" pitchFamily="34" charset="0"/>
              </a:rPr>
              <a:t> 新源县喀拉布拉镇中学地处新源最西端，与巩留三乡接壤。于2007年7月合并后重新组建的一所九年一贯制民汉合校。学校占地面积103亩（68070平方米），绿化面积23645.2平方米，占32.6%，硬化面积15800平方米，占21.8%，校舍建筑面积23957.1平方米。</a:t>
            </a:r>
            <a:endParaRPr lang="en-US" altLang="zh-CN" sz="280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r>
              <a:rPr lang="en-US" altLang="zh-CN" sz="2800">
                <a:latin typeface="Arial" panose="020b0604020202020204" pitchFamily="34" charset="0"/>
              </a:rPr>
              <a:t>     中心校现有教学综合楼四栋，一栋四层学生公寓楼，一栋两层师生餐厅，一栋5层教师周转房，2012国家投资500万元新建400米塑胶跑道。标准化的物理、化学、生物、微机室等11室教学仪器都已配齐。学校图书室藏书39219余册，有一个师生阅览室，学校图书室每年为师生订阅报刊杂志30余种，各工具书和各类教学参考书累计种类达110种。    </a:t>
            </a:r>
            <a:endParaRPr lang="en-US" altLang="zh-CN" sz="280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r>
              <a:rPr lang="en-US" altLang="zh-CN" sz="2800">
                <a:latin typeface="Arial" panose="020b0604020202020204" pitchFamily="34" charset="0"/>
              </a:rPr>
              <a:t>       </a:t>
            </a:r>
            <a:br>
              <a:rPr lang="zh-CN" altLang="en-US" sz="2800">
                <a:latin typeface="Arial" panose="020b0604020202020204" pitchFamily="34" charset="0"/>
              </a:rPr>
            </a:br>
            <a:br>
              <a:rPr lang="zh-CN" altLang="en-US" sz="2800">
                <a:latin typeface="Arial" panose="020b0604020202020204" pitchFamily="34" charset="0"/>
              </a:rPr>
            </a:br>
            <a:br>
              <a:rPr lang="zh-CN" altLang="en-US" sz="2800">
                <a:latin typeface="Arial" panose="020b0604020202020204" pitchFamily="34" charset="0"/>
              </a:rPr>
            </a:br>
            <a:br>
              <a:rPr lang="zh-CN" altLang="en-US" sz="2800">
                <a:latin typeface="Arial" panose="020b0604020202020204" pitchFamily="34" charset="0"/>
              </a:rPr>
            </a:br>
            <a:endParaRPr lang="zh-CN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23850" y="1196975"/>
            <a:ext cx="8496300" cy="15700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b="1" kern="1200" cap="none" spc="0" normalizeH="0" baseline="0" noProof="0">
                <a:latin typeface="楷体" panose="02010609060101010101" pitchFamily="49" charset="-122"/>
                <a:ea typeface="黑体" panose="02010609060101010101" charset="-122"/>
                <a:cs typeface="楷体" panose="02010609060101010101" pitchFamily="49" charset="-122"/>
              </a:rPr>
              <a:t>常见说明方法</a:t>
            </a:r>
            <a:r>
              <a:rPr kumimoji="0" lang="en-US" altLang="zh-CN" sz="3200" b="1" kern="1200" cap="none" spc="0" normalizeH="0" baseline="0" noProof="0">
                <a:latin typeface="楷体" panose="02010609060101010101" pitchFamily="49" charset="-122"/>
                <a:ea typeface="黑体" panose="02010609060101010101" charset="-122"/>
                <a:cs typeface="楷体" panose="02010609060101010101" pitchFamily="49" charset="-122"/>
              </a:rPr>
              <a:t>10</a:t>
            </a:r>
            <a:r>
              <a:rPr kumimoji="0" lang="zh-CN" altLang="en-US" sz="3200" b="1" kern="1200" cap="none" spc="0" normalizeH="0" baseline="0" noProof="0">
                <a:latin typeface="楷体" panose="02010609060101010101" pitchFamily="49" charset="-122"/>
                <a:ea typeface="黑体" panose="02010609060101010101" charset="-122"/>
                <a:cs typeface="楷体" panose="02010609060101010101" pitchFamily="49" charset="-122"/>
              </a:rPr>
              <a:t>种：举例子、分类别、列数据、作比较、画图表、下定义、打比方、作诠释、摹状貌、引资料。</a:t>
            </a:r>
            <a:endParaRPr kumimoji="1" lang="zh-CN" altLang="en-US" sz="32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850" y="2852738"/>
            <a:ext cx="8424863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latin typeface="Arial" panose="020b0604020202020204" pitchFamily="34" charset="0"/>
              </a:rPr>
              <a:t>说明方法很多，我们在写作的时候，可以根据写作的需要恰当地选用，</a:t>
            </a:r>
            <a:r>
              <a:rPr lang="zh-CN" altLang="en-US" sz="36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charset="-122"/>
              </a:rPr>
              <a:t>既突出事物的特征，也避免了文章的枯燥乏味。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8313" y="404813"/>
            <a:ext cx="551180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3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、选择合适的说明方法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：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850" y="4868863"/>
            <a:ext cx="84248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6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charset="-122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中国石拱桥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》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和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苏州园林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》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运用了哪些说明方法，起到怎样的作用。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62" name="WordArt 3"/>
          <p:cNvSpPr>
            <a:spLocks noTextEdit="1"/>
          </p:cNvSpPr>
          <p:nvPr/>
        </p:nvSpPr>
        <p:spPr>
          <a:xfrm>
            <a:off x="179388" y="260350"/>
            <a:ext cx="324008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课堂训练三</a:t>
            </a:r>
            <a:endParaRPr lang="zh-CN" altLang="en-US" sz="2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63" name="矩形 2"/>
          <p:cNvSpPr/>
          <p:nvPr/>
        </p:nvSpPr>
        <p:spPr>
          <a:xfrm>
            <a:off x="395288" y="1700213"/>
            <a:ext cx="82804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latin typeface="Arial" panose="020b0604020202020204" pitchFamily="34" charset="0"/>
              </a:rPr>
              <a:t>        在课堂训练二的基础上，扩充作文内容，让说明事物的特征更突出，合理利用学到的说明方法，在刚才《我们的学校》原有基础上，写一段</a:t>
            </a:r>
            <a:r>
              <a:rPr lang="en-US" altLang="zh-CN" sz="3600" b="1">
                <a:latin typeface="Arial" panose="020b0604020202020204" pitchFamily="34" charset="0"/>
              </a:rPr>
              <a:t>200</a:t>
            </a:r>
            <a:r>
              <a:rPr lang="zh-CN" altLang="en-US" sz="3600" b="1">
                <a:latin typeface="Arial" panose="020b0604020202020204" pitchFamily="34" charset="0"/>
              </a:rPr>
              <a:t>字左右的课堂练笔。（至少运用两种说明方法）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3928764" y="1787108"/>
            <a:ext cx="1286472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000" b="1">
                <a:solidFill>
                  <a:srgbClr val="29AAF8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目录</a:t>
            </a:r>
            <a:endParaRPr lang="en-US" altLang="zh-CN" sz="3000" b="1">
              <a:solidFill>
                <a:srgbClr val="29AA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466035" y="2204158"/>
            <a:ext cx="2211932" cy="5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CONTENTS</a:t>
            </a:r>
            <a:endParaRPr lang="en-US" altLang="zh-CN" sz="2400">
              <a:solidFill>
                <a:srgbClr val="29AAF8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z="675" smtClean="0"/>
              <a:t>2</a:t>
            </a:fld>
            <a:endParaRPr lang="zh-CN" altLang="en-US" sz="675"/>
          </a:p>
        </p:txBody>
      </p:sp>
      <p:graphicFrame>
        <p:nvGraphicFramePr>
          <p:cNvPr id="3" name="图示 2"/>
          <p:cNvGraphicFramePr/>
          <p:nvPr/>
        </p:nvGraphicFramePr>
        <p:xfrm>
          <a:off x="1524000" y="2917790"/>
          <a:ext cx="6096000" cy="1491124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186" name="矩形 1"/>
          <p:cNvSpPr/>
          <p:nvPr/>
        </p:nvSpPr>
        <p:spPr>
          <a:xfrm>
            <a:off x="252413" y="117475"/>
            <a:ext cx="8423275" cy="61239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800">
                <a:latin typeface="Arial" panose="020b0604020202020204" pitchFamily="34" charset="0"/>
              </a:rPr>
              <a:t>        我们学校</a:t>
            </a:r>
            <a:r>
              <a:rPr lang="en-US" altLang="zh-CN" sz="2800">
                <a:sym typeface="+mn-ea"/>
              </a:rPr>
              <a:t>地处新源</a:t>
            </a:r>
            <a:r>
              <a:rPr lang="zh-CN" altLang="en-US" sz="2800">
                <a:sym typeface="+mn-ea"/>
              </a:rPr>
              <a:t>县</a:t>
            </a:r>
            <a:r>
              <a:rPr lang="en-US" altLang="zh-CN" sz="2800">
                <a:sym typeface="+mn-ea"/>
              </a:rPr>
              <a:t>最西端</a:t>
            </a:r>
            <a:r>
              <a:rPr lang="zh-CN" altLang="en-US" sz="2800">
                <a:sym typeface="+mn-ea"/>
              </a:rPr>
              <a:t>，学校整体布局整齐优美，好似一盘围棋整齐大方。来这里，你首先就会被那刻在石头上的苍劲大字所吸引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喀拉布拉镇中学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latin typeface="Arial" panose="020b0604020202020204" pitchFamily="34" charset="0"/>
              </a:rPr>
              <a:t> ，  进入大门， 首先映入眼帘的是</a:t>
            </a:r>
            <a:r>
              <a:rPr lang="zh-CN" altLang="en-US" sz="2800">
                <a:sym typeface="+mn-ea"/>
              </a:rPr>
              <a:t>大门的正前方挺立着一根十几米高的旗杆，</a:t>
            </a:r>
            <a:r>
              <a:rPr lang="zh-CN" altLang="en-US" sz="2800">
                <a:latin typeface="Arial" panose="020b0604020202020204" pitchFamily="34" charset="0"/>
              </a:rPr>
              <a:t>它像笔挺的军人般屹立于严寒酷暑间，</a:t>
            </a:r>
            <a:r>
              <a:rPr lang="zh-CN" altLang="en-US" sz="2800">
                <a:sym typeface="+mn-ea"/>
              </a:rPr>
              <a:t>每当我看着迎风招展的五星红旗，心中充满了对祖国的热爱和对美好未来的崇敬。</a:t>
            </a:r>
            <a:br>
              <a:rPr lang="zh-CN" altLang="en-US" sz="2800">
                <a:sym typeface="+mn-ea"/>
              </a:rPr>
            </a:br>
            <a:r>
              <a:rPr lang="zh-CN" altLang="en-US" sz="2800">
                <a:sym typeface="+mn-ea"/>
              </a:rPr>
              <a:t>      </a:t>
            </a:r>
            <a:r>
              <a:rPr lang="zh-CN" altLang="en-US" sz="2800">
                <a:latin typeface="Arial" panose="020b0604020202020204" pitchFamily="34" charset="0"/>
              </a:rPr>
              <a:t>往右转能看到挺拔的松树旁花圃四季更新，有黄色的菊花、红色的牡丹、淡黄的月季，它们争奇斗艳，既美丽又温馨，使校园增添了几分活力。</a:t>
            </a:r>
            <a:endParaRPr lang="zh-CN" altLang="en-US" sz="280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r>
              <a:rPr lang="zh-CN" altLang="en-US" sz="2800">
                <a:latin typeface="Arial" panose="020b0604020202020204" pitchFamily="34" charset="0"/>
              </a:rPr>
              <a:t>        伴着迷人的花香走十几步就能到我们初中的教学楼，教学楼身穿黄色外套，共有四层之高，共有</a:t>
            </a:r>
            <a:r>
              <a:rPr lang="en-US" altLang="zh-CN" sz="2800">
                <a:latin typeface="Arial" panose="020b0604020202020204" pitchFamily="34" charset="0"/>
              </a:rPr>
              <a:t>27</a:t>
            </a:r>
            <a:r>
              <a:rPr lang="zh-CN" altLang="en-US" sz="2800">
                <a:latin typeface="Arial" panose="020b0604020202020204" pitchFamily="34" charset="0"/>
              </a:rPr>
              <a:t>个班级。早晨我们伴随着轻快的音乐和广播踏入教室。</a:t>
            </a:r>
            <a:br>
              <a:rPr lang="zh-CN" altLang="en-US" sz="2800">
                <a:latin typeface="Arial" panose="020b0604020202020204" pitchFamily="34" charset="0"/>
              </a:rPr>
            </a:br>
            <a:r>
              <a:rPr lang="zh-CN" altLang="en-US" sz="2800">
                <a:latin typeface="Arial" panose="020b0604020202020204" pitchFamily="34" charset="0"/>
              </a:rPr>
              <a:t>          </a:t>
            </a:r>
            <a:endParaRPr lang="zh-CN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186" name="矩形 1"/>
          <p:cNvSpPr/>
          <p:nvPr/>
        </p:nvSpPr>
        <p:spPr>
          <a:xfrm>
            <a:off x="252413" y="117475"/>
            <a:ext cx="8423275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800">
                <a:latin typeface="Arial" panose="020b0604020202020204" pitchFamily="34" charset="0"/>
              </a:rPr>
              <a:t>        </a:t>
            </a:r>
            <a:br>
              <a:rPr lang="zh-CN" altLang="en-US" sz="2800">
                <a:latin typeface="Arial" panose="020b0604020202020204" pitchFamily="34" charset="0"/>
              </a:rPr>
            </a:br>
            <a:r>
              <a:rPr lang="zh-CN" altLang="en-US" sz="2800">
                <a:latin typeface="Arial" panose="020b0604020202020204" pitchFamily="34" charset="0"/>
              </a:rPr>
              <a:t>        跟随着教学楼旁的小溪向右转，目光所到之处便是那林荫大道，沐浴着林荫，我们看到教学楼后一个赛一个整齐摆放的自行车停在车棚里，向前看去，一个个青春的身影出现在了塑胶跑道上，他们有的在欢呼，有的在读书，有的在好奇的扯扯小草。</a:t>
            </a:r>
            <a:endParaRPr lang="zh-CN" altLang="en-US" sz="280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r>
              <a:rPr lang="zh-CN" altLang="en-US" sz="2800">
                <a:latin typeface="Arial" panose="020b0604020202020204" pitchFamily="34" charset="0"/>
              </a:rPr>
              <a:t>      </a:t>
            </a:r>
            <a:endParaRPr lang="zh-CN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4210" name="Rectangle 3"/>
          <p:cNvSpPr>
            <a:spLocks noGrp="1"/>
          </p:cNvSpPr>
          <p:nvPr>
            <p:ph idx="1" hasCustomPrompt="1"/>
          </p:nvPr>
        </p:nvSpPr>
        <p:spPr>
          <a:xfrm>
            <a:off x="252413" y="1484313"/>
            <a:ext cx="8712200" cy="35290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zh-CN" sz="4800" b="1">
                <a:solidFill>
                  <a:srgbClr val="FF0000"/>
                </a:solidFill>
              </a:rPr>
              <a:t>  </a:t>
            </a:r>
            <a:endParaRPr lang="zh-CN" altLang="zh-CN" sz="4000" b="1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zh-CN" sz="3600"/>
              <a:t>          </a:t>
            </a:r>
            <a:endParaRPr lang="zh-CN" altLang="zh-CN" sz="3600"/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zh-CN" sz="3600"/>
              <a:t>         </a:t>
            </a:r>
            <a:r>
              <a:rPr lang="zh-CN" altLang="zh-CN" sz="3600" b="1"/>
              <a:t>以《我们的学校》为题，写一篇说明文，不少于</a:t>
            </a:r>
            <a:r>
              <a:rPr lang="zh-CN" altLang="zh-CN" sz="3600" b="1">
                <a:latin typeface="仿宋" panose="02010609060101010101" charset="-122"/>
                <a:ea typeface="仿宋" panose="02010609060101010101" charset="-122"/>
              </a:rPr>
              <a:t>600</a:t>
            </a:r>
            <a:r>
              <a:rPr lang="zh-CN" altLang="zh-CN" sz="3600" b="1"/>
              <a:t>字。</a:t>
            </a:r>
            <a:endParaRPr lang="zh-CN" altLang="zh-CN" sz="3600" b="1"/>
          </a:p>
        </p:txBody>
      </p:sp>
      <p:sp>
        <p:nvSpPr>
          <p:cNvPr id="5" name="矩形 4"/>
          <p:cNvSpPr/>
          <p:nvPr/>
        </p:nvSpPr>
        <p:spPr>
          <a:xfrm>
            <a:off x="179695" y="260780"/>
            <a:ext cx="530626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布置题目探讨交流 </a:t>
            </a:r>
            <a:endParaRPr kumimoji="0" lang="zh-CN" altLang="en-US" sz="4800" b="1" i="0" u="none" strike="noStrike" kern="1200" cap="none" spc="0" normalizeH="0" baseline="0" noProof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7772400" cy="803275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小结</a:t>
            </a:r>
            <a:b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《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我们的学校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》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写作指导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 hasCustomPrompt="1"/>
          </p:nvPr>
        </p:nvSpPr>
        <p:spPr>
          <a:xfrm>
            <a:off x="159068" y="992505"/>
            <a:ext cx="8964613" cy="5543550"/>
          </a:xfr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182880" marR="0" lvl="0" indent="-182880" algn="l" defTabSz="9144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．审题，解决下列问题：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</a:t>
            </a:r>
            <a:r>
              <a:rPr kumimoji="0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）弄清说明对象是“学校” 而且是“我们” 就读的。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</a:t>
            </a:r>
            <a:r>
              <a:rPr kumimoji="0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）梳理出“我们的学校” 的特点：建筑布局和办学特色两个方面的。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（抓住特点）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．回顾或实地考察学校的建筑布局特点以及办学特色、校史等情况，掌握写作的笫一手资料。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（活用资料）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．构思文章，布局谋篇：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</a:t>
            </a:r>
            <a:r>
              <a:rPr kumimoji="0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） 釆用“空间顺序” 来介紹说明学校的建筑和布局特点。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（明确顺序）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</a:t>
            </a:r>
            <a:r>
              <a:rPr kumimoji="0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） 釆用“总</a:t>
            </a:r>
            <a:r>
              <a:rPr kumimoji="0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分</a:t>
            </a:r>
            <a:r>
              <a:rPr kumimoji="0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总” 的结构形式。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（注重结构）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</a:t>
            </a:r>
            <a:r>
              <a:rPr kumimoji="0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）运用列数字、作比较等说明方法。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（活用方法）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． 进行写作，修改加工，完成写作。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（推敲语言）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946" name="Rectangle 3"/>
          <p:cNvSpPr>
            <a:spLocks noGrp="1" noChangeArrowheads="1"/>
          </p:cNvSpPr>
          <p:nvPr>
            <p:ph idx="1" hasCustomPrompt="1"/>
          </p:nvPr>
        </p:nvSpPr>
        <p:spPr>
          <a:xfrm>
            <a:off x="179388" y="1125538"/>
            <a:ext cx="8712200" cy="4967288"/>
          </a:xfrm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>
              <a:lnSpc>
                <a:spcPct val="70000"/>
              </a:lnSpc>
              <a:buFont typeface="Wingdings 2" panose="05020102010507070707" pitchFamily="18" charset="2"/>
              <a:buNone/>
            </a:pPr>
            <a:r>
              <a:rPr lang="en-US" altLang="zh-CN" sz="4800" b="1">
                <a:solidFill>
                  <a:srgbClr val="FF0000"/>
                </a:solidFill>
              </a:rPr>
              <a:t> </a:t>
            </a:r>
            <a:endParaRPr lang="zh-CN" altLang="en-US" sz="4000">
              <a:solidFill>
                <a:srgbClr val="FF0000"/>
              </a:solidFill>
            </a:endParaRPr>
          </a:p>
          <a:p>
            <a:pPr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/>
              <a:t>          以</a:t>
            </a:r>
            <a:r>
              <a:rPr lang="en-US" altLang="zh-CN" sz="3600" b="1"/>
              <a:t>《</a:t>
            </a:r>
            <a:r>
              <a:rPr lang="zh-CN" altLang="en-US" sz="3600" b="1"/>
              <a:t>我们的学校</a:t>
            </a:r>
            <a:r>
              <a:rPr lang="en-US" altLang="zh-CN" sz="3600" b="1"/>
              <a:t>》</a:t>
            </a:r>
            <a:r>
              <a:rPr lang="zh-CN" altLang="en-US" sz="3600" b="1"/>
              <a:t>为题，写一篇说明文，不少于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</a:rPr>
              <a:t>600</a:t>
            </a:r>
            <a:r>
              <a:rPr lang="zh-CN" altLang="en-US" sz="3600" b="1"/>
              <a:t>字。</a:t>
            </a:r>
            <a:endParaRPr lang="zh-CN" altLang="en-US" sz="3600" b="1"/>
          </a:p>
          <a:p>
            <a:pPr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endParaRPr lang="zh-CN" altLang="en-US" sz="3600" b="1"/>
          </a:p>
          <a:p>
            <a:pPr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/>
              <a:t>要求：</a:t>
            </a:r>
            <a:r>
              <a:rPr lang="en-US" altLang="zh-CN" sz="3600" b="1"/>
              <a:t>1</a:t>
            </a:r>
            <a:r>
              <a:rPr lang="zh-CN" altLang="en-US" sz="3600" b="1"/>
              <a:t>、抓住事物的特征进行说明。</a:t>
            </a:r>
            <a:endParaRPr lang="zh-CN" altLang="zh-CN" sz="3600" b="1"/>
          </a:p>
          <a:p>
            <a:pPr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zh-CN" sz="3600" b="1"/>
              <a:t>        </a:t>
            </a:r>
            <a:r>
              <a:rPr lang="en-US" altLang="zh-CN" sz="3600" b="1"/>
              <a:t>2</a:t>
            </a:r>
            <a:r>
              <a:rPr lang="zh-CN" altLang="en-US" sz="3600" b="1"/>
              <a:t>、合理运用说明顺序和说明方法。</a:t>
            </a:r>
            <a:endParaRPr lang="zh-CN" altLang="zh-CN" sz="3600" b="1"/>
          </a:p>
          <a:p>
            <a:pPr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zh-CN" sz="3600" b="1"/>
              <a:t>        </a:t>
            </a:r>
            <a:r>
              <a:rPr lang="en-US" altLang="zh-CN" sz="3600" b="1"/>
              <a:t>3</a:t>
            </a:r>
            <a:r>
              <a:rPr lang="zh-CN" altLang="en-US" sz="3600" b="1"/>
              <a:t>、语言表达准确、简明、严密。</a:t>
            </a:r>
            <a:endParaRPr lang="zh-CN" altLang="zh-CN" sz="3600" b="1"/>
          </a:p>
        </p:txBody>
      </p:sp>
      <p:sp>
        <p:nvSpPr>
          <p:cNvPr id="4" name="矩形 3"/>
          <p:cNvSpPr/>
          <p:nvPr/>
        </p:nvSpPr>
        <p:spPr>
          <a:xfrm>
            <a:off x="64770" y="294640"/>
            <a:ext cx="612648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列出提纲 </a:t>
            </a:r>
            <a:endParaRPr kumimoji="0" lang="zh-CN" altLang="en-US" sz="4800" b="1" i="0" u="none" strike="noStrike" kern="1200" cap="none" spc="0" normalizeH="0" baseline="0" noProof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294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95100" y="105537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>
    <p:fad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47700" y="1557338"/>
            <a:ext cx="84963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>
                <a:latin typeface="Arial" panose="020b0604020202020204" pitchFamily="34" charset="0"/>
              </a:rPr>
              <a:t>A</a:t>
            </a:r>
            <a:r>
              <a:rPr lang="zh-CN" altLang="en-US" sz="3200" b="1">
                <a:latin typeface="Arial" panose="020b0604020202020204" pitchFamily="34" charset="0"/>
              </a:rPr>
              <a:t>段：</a:t>
            </a:r>
            <a:r>
              <a:rPr lang="zh-CN" altLang="en-US" sz="3200">
                <a:latin typeface="Arial" panose="020b0604020202020204" pitchFamily="34" charset="0"/>
              </a:rPr>
              <a:t> </a:t>
            </a:r>
            <a:r>
              <a:rPr lang="zh-CN" altLang="en-US" sz="3200" b="1">
                <a:latin typeface="Arial" panose="020b0604020202020204" pitchFamily="34" charset="0"/>
              </a:rPr>
              <a:t>在我的文具盒里，躺着一枝黑色的钢笔，每当我看到它，我就想起了</a:t>
            </a:r>
            <a:r>
              <a:rPr lang="en-US" altLang="zh-CN" sz="3200" b="1">
                <a:latin typeface="Arial" panose="020b0604020202020204" pitchFamily="34" charset="0"/>
              </a:rPr>
              <a:t>......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2781300"/>
            <a:ext cx="8423275" cy="255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>
                <a:latin typeface="Arial" panose="020b0604020202020204" pitchFamily="34" charset="0"/>
              </a:rPr>
              <a:t>B</a:t>
            </a:r>
            <a:r>
              <a:rPr lang="zh-CN" altLang="en-US" sz="3200" b="1">
                <a:latin typeface="Arial" panose="020b0604020202020204" pitchFamily="34" charset="0"/>
              </a:rPr>
              <a:t>段：</a:t>
            </a:r>
            <a:r>
              <a:rPr lang="zh-CN" altLang="en-US" sz="3200">
                <a:latin typeface="Arial" panose="020b0604020202020204" pitchFamily="34" charset="0"/>
              </a:rPr>
              <a:t> </a:t>
            </a:r>
            <a:r>
              <a:rPr lang="zh-CN" altLang="en-US" sz="3200" b="1">
                <a:latin typeface="Arial" panose="020b0604020202020204" pitchFamily="34" charset="0"/>
              </a:rPr>
              <a:t>在我的文具盒里，躺着一枝黑色的钢笔，它可是我学习上的好伙伴好助手。</a:t>
            </a:r>
            <a:br>
              <a:rPr lang="zh-CN" altLang="en-US" sz="3200" b="1">
                <a:latin typeface="Arial" panose="020b0604020202020204" pitchFamily="34" charset="0"/>
              </a:rPr>
            </a:br>
            <a:r>
              <a:rPr lang="zh-CN" altLang="en-US" sz="3200" b="1">
                <a:latin typeface="Arial" panose="020b0604020202020204" pitchFamily="34" charset="0"/>
              </a:rPr>
              <a:t>     它长约</a:t>
            </a:r>
            <a:r>
              <a:rPr lang="en-US" altLang="zh-CN" sz="3200" b="1">
                <a:latin typeface="Arial" panose="020b0604020202020204" pitchFamily="34" charset="0"/>
              </a:rPr>
              <a:t>15</a:t>
            </a:r>
            <a:r>
              <a:rPr lang="zh-CN" altLang="en-US" sz="3200" b="1">
                <a:latin typeface="Arial" panose="020b0604020202020204" pitchFamily="34" charset="0"/>
              </a:rPr>
              <a:t>厘米，塑料质地，嵌在顶端的挂扣呈银白色，在笔帽底部靠近下口的位置上，还镶嵌着一道金属环，显得特别好看</a:t>
            </a:r>
            <a:r>
              <a:rPr lang="en-US" altLang="zh-CN" sz="3200" b="1">
                <a:latin typeface="Arial" panose="020b0604020202020204" pitchFamily="34" charset="0"/>
              </a:rPr>
              <a:t>……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575" y="98107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latin typeface="Arial" panose="020b0604020202020204" pitchFamily="34" charset="0"/>
              </a:rPr>
              <a:t>一枝钢笔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8313" y="5373688"/>
            <a:ext cx="80645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想一想：两段文字的写作目的相同吗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?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700" y="332785"/>
            <a:ext cx="238558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创设情境 </a:t>
            </a:r>
            <a:endParaRPr kumimoji="0" lang="zh-CN" altLang="en-US" sz="4000" b="1" i="0" u="none" strike="noStrike" kern="1200" cap="none" spc="0" normalizeH="0" baseline="0" noProof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59563" y="2060575"/>
            <a:ext cx="20161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记叙文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32588" y="3284538"/>
            <a:ext cx="20161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说明文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6" name="标题 4097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>
              <a:buSzTx/>
            </a:pPr>
            <a:endParaRPr lang="zh-CN" altLang="en-US" kern="1200">
              <a:latin typeface="+mj-lt"/>
              <a:ea typeface="+mj-ea"/>
              <a:cs typeface="+mj-cs"/>
            </a:endParaRPr>
          </a:p>
        </p:txBody>
      </p:sp>
      <p:sp>
        <p:nvSpPr>
          <p:cNvPr id="77827" name="副标题 4098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/>
          <a:lstStyle/>
          <a:p>
            <a:pPr>
              <a:buSzTx/>
            </a:pPr>
            <a:endParaRPr lang="zh-CN" altLang="en-US" kern="1200">
              <a:latin typeface="+mn-lt"/>
              <a:ea typeface="+mn-ea"/>
              <a:cs typeface="+mn-cs"/>
            </a:endParaRPr>
          </a:p>
        </p:txBody>
      </p:sp>
      <p:sp>
        <p:nvSpPr>
          <p:cNvPr id="77828" name="文本框 4099"/>
          <p:cNvSpPr txBox="1"/>
          <p:nvPr/>
        </p:nvSpPr>
        <p:spPr>
          <a:xfrm>
            <a:off x="179388" y="333375"/>
            <a:ext cx="309562" cy="1187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400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77829" name="内容占位符 4100"/>
          <p:cNvPicPr>
            <a:picLocks noGrp="1" noChangeAspect="1"/>
          </p:cNvPicPr>
          <p:nvPr>
            <p:ph type="subTitle" idx="1"/>
          </p:nvPr>
        </p:nvPicPr>
        <p:blipFill>
          <a:blip r:embed="rId2"/>
          <a:srcRect l="-403" b="7126"/>
          <a:stretch>
            <a:fillRect/>
          </a:stretch>
        </p:blipFill>
        <p:spPr>
          <a:xfrm>
            <a:off x="-36830" y="0"/>
            <a:ext cx="9180830" cy="6381115"/>
          </a:xfrm>
        </p:spPr>
      </p:pic>
      <p:sp>
        <p:nvSpPr>
          <p:cNvPr id="4102" name="文本框 4101"/>
          <p:cNvSpPr txBox="1"/>
          <p:nvPr/>
        </p:nvSpPr>
        <p:spPr>
          <a:xfrm>
            <a:off x="0" y="1341438"/>
            <a:ext cx="8135938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800" b="1">
                <a:solidFill>
                  <a:srgbClr val="FF3300"/>
                </a:solidFill>
                <a:ea typeface="宋体" panose="02010600030101010101" pitchFamily="2" charset="-122"/>
              </a:rPr>
              <a:t>说明事物</a:t>
            </a:r>
            <a:endParaRPr lang="zh-CN" altLang="en-US" sz="8800" b="1">
              <a:solidFill>
                <a:srgbClr val="FF3300"/>
              </a:solidFill>
              <a:ea typeface="宋体" panose="02010600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800" b="1">
                <a:solidFill>
                  <a:srgbClr val="FF3300"/>
                </a:solidFill>
                <a:ea typeface="宋体" panose="02010600030101010101" pitchFamily="2" charset="-122"/>
              </a:rPr>
              <a:t>要抓住特征</a:t>
            </a:r>
            <a:endParaRPr lang="zh-CN" altLang="en-US" sz="8800" b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0" name="Text Box 4"/>
          <p:cNvSpPr txBox="1"/>
          <p:nvPr/>
        </p:nvSpPr>
        <p:spPr>
          <a:xfrm>
            <a:off x="468313" y="981075"/>
            <a:ext cx="8174037" cy="5078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600" b="1">
                <a:latin typeface="Arial" panose="020b0604020202020204" pitchFamily="34" charset="0"/>
              </a:rPr>
              <a:t>1.</a:t>
            </a:r>
            <a:r>
              <a:rPr lang="zh-CN" altLang="en-US" sz="3600" b="1">
                <a:latin typeface="Arial" panose="020b0604020202020204" pitchFamily="34" charset="0"/>
              </a:rPr>
              <a:t>了解什么是“事物的特征”，学习抓住事物特征的方法和技巧。</a:t>
            </a:r>
            <a:endParaRPr lang="zh-CN" altLang="en-US" sz="3600" b="1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endParaRPr lang="en-US" altLang="zh-CN" sz="3600" b="1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r>
              <a:rPr lang="en-US" altLang="zh-CN" sz="3600" b="1">
                <a:latin typeface="Arial" panose="020b0604020202020204" pitchFamily="34" charset="0"/>
              </a:rPr>
              <a:t>2.</a:t>
            </a:r>
            <a:r>
              <a:rPr lang="zh-CN" altLang="en-US" sz="3600" b="1">
                <a:latin typeface="Arial" panose="020b0604020202020204" pitchFamily="34" charset="0"/>
              </a:rPr>
              <a:t> 学会抓住特征对事物进行说明，合理安排说明内容和说明顺序。</a:t>
            </a:r>
            <a:endParaRPr lang="zh-CN" altLang="en-US" sz="3600" b="1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endParaRPr lang="en-US" altLang="zh-CN" sz="3600" b="1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r>
              <a:rPr lang="en-US" altLang="zh-CN" sz="3600" b="1">
                <a:latin typeface="Arial" panose="020b0604020202020204" pitchFamily="34" charset="0"/>
              </a:rPr>
              <a:t>3.</a:t>
            </a:r>
            <a:r>
              <a:rPr lang="zh-CN" altLang="en-US" sz="3600" b="1">
                <a:latin typeface="Arial" panose="020b0604020202020204" pitchFamily="34" charset="0"/>
              </a:rPr>
              <a:t> 培养细心观察事物特征的习惯，学会修改习作，锤炼语言，使表达准确、简明、严密。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709" y="332785"/>
            <a:ext cx="224292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学习目标</a:t>
            </a:r>
            <a:endParaRPr kumimoji="0" lang="zh-CN" altLang="en-US" sz="4000" b="1" i="0" u="none" strike="noStrike" kern="1200" cap="none" spc="0" normalizeH="0" baseline="0" noProof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3"/>
          <p:cNvSpPr>
            <a:spLocks noGrp="1"/>
          </p:cNvSpPr>
          <p:nvPr>
            <p:ph idx="1"/>
          </p:nvPr>
        </p:nvSpPr>
        <p:spPr>
          <a:xfrm>
            <a:off x="684213" y="1557338"/>
            <a:ext cx="7772400" cy="4679950"/>
          </a:xfrm>
        </p:spPr>
        <p:txBody>
          <a:bodyPr vert="horz" wrap="square" lIns="182880" tIns="91440" rIns="91440" bIns="45720" anchor="t"/>
          <a:lstStyle/>
          <a:p>
            <a:pPr eaLnBrk="1" hangingPunct="1"/>
            <a:r>
              <a:rPr lang="en-US" altLang="en-US" sz="4000"/>
              <a:t>（一）</a:t>
            </a:r>
            <a:r>
              <a:rPr lang="en-US" altLang="en-US" sz="4800"/>
              <a:t>猜一猜谜</a:t>
            </a:r>
            <a:r>
              <a:rPr lang="en-US" altLang="en-US" sz="4400"/>
              <a:t>：</a:t>
            </a:r>
            <a:endParaRPr lang="en-US" altLang="en-US" sz="4400"/>
          </a:p>
          <a:p>
            <a:pPr eaLnBrk="1" hangingPunct="1"/>
            <a:r>
              <a:rPr lang="zh-CN" altLang="en-US" sz="3600">
                <a:sym typeface="+mn-ea"/>
              </a:rPr>
              <a:t> </a:t>
            </a:r>
            <a:r>
              <a:rPr lang="zh-CN" altLang="en-US" sz="4000">
                <a:sym typeface="+mn-ea"/>
              </a:rPr>
              <a:t>全身盖着一层雪白的毛，它像别的哺乳动物一样，有嘴，有鼻子，有眼睛，长着四条腿，一条尾巴。 </a:t>
            </a:r>
            <a:endParaRPr lang="en-US" altLang="en-US" sz="4000">
              <a:solidFill>
                <a:srgbClr val="FF3300"/>
              </a:solidFill>
            </a:endParaRPr>
          </a:p>
        </p:txBody>
      </p:sp>
      <p:sp>
        <p:nvSpPr>
          <p:cNvPr id="11267" name="Text Box 4"/>
          <p:cNvSpPr txBox="1"/>
          <p:nvPr/>
        </p:nvSpPr>
        <p:spPr>
          <a:xfrm>
            <a:off x="-320675" y="2636838"/>
            <a:ext cx="309563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80" y="357163"/>
            <a:ext cx="2967478" cy="923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400" b="1" i="0" u="none" strike="noStrike" kern="1200" cap="none" spc="0" normalizeH="0" baseline="0" noProof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导学施教</a:t>
            </a:r>
            <a:endParaRPr kumimoji="1" lang="zh-CN" altLang="en-US" sz="5400" b="1" i="0" u="none" strike="noStrike" kern="1200" cap="none" spc="0" normalizeH="0" baseline="0" noProof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76250"/>
            <a:ext cx="8183563" cy="5856288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长着一身柔软的雪白的毛，嘴巴是三瓣的，一双眼睛又红又亮，两只耳朵很长。”</a:t>
            </a:r>
            <a:b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问：你能看出写的是哪种动物吗？为什么？</a:t>
            </a:r>
            <a:b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</a:b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41" name="Text Box 5"/>
          <p:cNvSpPr txBox="1"/>
          <p:nvPr/>
        </p:nvSpPr>
        <p:spPr>
          <a:xfrm>
            <a:off x="179388" y="1628775"/>
            <a:ext cx="8677275" cy="434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>
                <a:latin typeface="Arial" panose="020b0604020202020204" pitchFamily="34" charset="0"/>
              </a:rPr>
              <a:t>        </a:t>
            </a:r>
            <a:r>
              <a:rPr lang="zh-CN" altLang="en-US" sz="3600" b="1">
                <a:latin typeface="Arial" panose="020b0604020202020204" pitchFamily="34" charset="0"/>
              </a:rPr>
              <a:t>特征就是一种事物区别于其他事物的特点。</a:t>
            </a:r>
            <a:endParaRPr lang="zh-CN" altLang="en-US" sz="36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>
                <a:latin typeface="Arial" panose="020b0604020202020204" pitchFamily="34" charset="0"/>
              </a:rPr>
              <a:t>        任何事物都有自己的特征。阅读事物说明文，需要把握住事物的特征，才能清楚地认识作者所介绍的事物。要写好一篇事物说明文，也必须抓住所写事物的特征。</a:t>
            </a:r>
            <a:endParaRPr lang="zh-CN" altLang="en-US" sz="36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endParaRPr lang="zh-CN" altLang="en-US" sz="2800" b="1">
              <a:latin typeface="Arial" panose="020b0604020202020204" pitchFamily="34" charset="0"/>
              <a:sym typeface="+mn-ea"/>
            </a:endParaRPr>
          </a:p>
        </p:txBody>
      </p:sp>
      <p:sp>
        <p:nvSpPr>
          <p:cNvPr id="79875" name="WordArt 3"/>
          <p:cNvSpPr>
            <a:spLocks noTextEdit="1"/>
          </p:cNvSpPr>
          <p:nvPr/>
        </p:nvSpPr>
        <p:spPr>
          <a:xfrm>
            <a:off x="179388" y="260350"/>
            <a:ext cx="26638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关于特征</a:t>
            </a:r>
            <a:endParaRPr lang="zh-CN" altLang="en-US" sz="2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idx="1" hasCustomPrompt="1"/>
          </p:nvPr>
        </p:nvSpPr>
        <p:spPr>
          <a:xfrm>
            <a:off x="252413" y="1268413"/>
            <a:ext cx="8712200" cy="2952750"/>
          </a:xfr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、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抓住事物的特征，要善于观察和比较。</a:t>
            </a:r>
            <a:endParaRPr kumimoji="0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/>
                <a:ea typeface="楷体_GB2312"/>
                <a:cs typeface="楷体_GB2312"/>
              </a:rPr>
              <a:t>    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/>
                <a:ea typeface="楷体_GB2312"/>
                <a:cs typeface="楷体_GB2312"/>
              </a:rPr>
              <a:t>如方位、颜色、形状、大小、长短、规模等。可以将该事物与其他事物进行对比观察，对观察到的外部特征进行准确的概括，具体的说明。</a:t>
            </a: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695" y="332785"/>
            <a:ext cx="530626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范文导航 精要点拨</a:t>
            </a:r>
            <a:endParaRPr kumimoji="0" lang="zh-CN" altLang="en-US" sz="4800" b="1" i="0" u="none" strike="noStrike" kern="1200" cap="none" spc="0" normalizeH="0" baseline="0" noProof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288" y="4437063"/>
            <a:ext cx="8280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       仔细观察圆珠笔和粉笔，说说它们的特征是什么？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75780" name="Picture 4" descr="C:\Users\Administrator\Desktop\fenbi-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5300663"/>
            <a:ext cx="2555875" cy="1557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838" y="5345113"/>
            <a:ext cx="2185987" cy="1512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uiExpand="1" build="p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83</Paragraphs>
  <Slides>24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7">
      <vt:lpstr>Arial</vt:lpstr>
      <vt:lpstr>Calibri</vt:lpstr>
      <vt:lpstr>宋体</vt:lpstr>
      <vt:lpstr>Century Gothic</vt:lpstr>
      <vt:lpstr>冬青黑体简体中文 W3</vt:lpstr>
      <vt:lpstr>Times New Roman</vt:lpstr>
      <vt:lpstr>Wingdings</vt:lpstr>
      <vt:lpstr>楷体</vt:lpstr>
      <vt:lpstr>楷体_GB2312</vt:lpstr>
      <vt:lpstr>黑体</vt:lpstr>
      <vt:lpstr>Wingdings 2</vt:lpstr>
      <vt:lpstr>仿宋</vt:lpstr>
      <vt:lpstr>2_Office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“长着一身柔软的雪白的毛，嘴巴是三瓣的，一双眼睛又红又亮，两只耳朵很长。”  问：你能看出写的是哪种动物吗？为什么？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小结          《我们的学校》写作指导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2021-01-27T21:34:23.574</cp:lastPrinted>
  <dcterms:created xsi:type="dcterms:W3CDTF">2021-01-27T21:34:23Z</dcterms:created>
  <dcterms:modified xsi:type="dcterms:W3CDTF">2021-01-27T13:34:24Z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