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sldIdLst>
    <p:sldId id="256" r:id="rId2"/>
    <p:sldId id="361" r:id="rId3"/>
    <p:sldId id="362" r:id="rId4"/>
    <p:sldId id="263" r:id="rId5"/>
    <p:sldId id="267"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5" r:id="rId24"/>
    <p:sldId id="306" r:id="rId25"/>
    <p:sldId id="363" r:id="rId26"/>
    <p:sldId id="307" r:id="rId27"/>
    <p:sldId id="273" r:id="rId28"/>
    <p:sldId id="276" r:id="rId29"/>
    <p:sldId id="308" r:id="rId30"/>
    <p:sldId id="309" r:id="rId31"/>
    <p:sldId id="351" r:id="rId32"/>
    <p:sldId id="352" r:id="rId33"/>
    <p:sldId id="353" r:id="rId34"/>
    <p:sldId id="310" r:id="rId35"/>
    <p:sldId id="311" r:id="rId36"/>
    <p:sldId id="312" r:id="rId37"/>
    <p:sldId id="313" r:id="rId38"/>
    <p:sldId id="314" r:id="rId39"/>
    <p:sldId id="315" r:id="rId40"/>
    <p:sldId id="316" r:id="rId41"/>
    <p:sldId id="354" r:id="rId42"/>
    <p:sldId id="355"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33" r:id="rId56"/>
    <p:sldId id="335" r:id="rId57"/>
    <p:sldId id="336" r:id="rId58"/>
    <p:sldId id="337" r:id="rId59"/>
    <p:sldId id="358" r:id="rId60"/>
    <p:sldId id="338" r:id="rId61"/>
    <p:sldId id="359" r:id="rId62"/>
    <p:sldId id="360" r:id="rId63"/>
    <p:sldId id="339" r:id="rId64"/>
    <p:sldId id="340" r:id="rId65"/>
    <p:sldId id="341" r:id="rId66"/>
    <p:sldId id="343" r:id="rId67"/>
    <p:sldId id="342" r:id="rId68"/>
    <p:sldId id="364" r:id="rId69"/>
    <p:sldId id="344" r:id="rId70"/>
    <p:sldId id="345" r:id="rId71"/>
    <p:sldId id="346" r:id="rId72"/>
    <p:sldId id="365" r:id="rId73"/>
    <p:sldId id="347" r:id="rId74"/>
    <p:sldId id="348" r:id="rId75"/>
    <p:sldId id="350" r:id="rId76"/>
    <p:sldId id="284" r:id="rId77"/>
  </p:sldIdLst>
  <p:sldSz cx="12192000" cy="6858000"/>
  <p:notesSz cx="6858000" cy="9144000"/>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CDBC"/>
    <a:srgbClr val="DBC8AA"/>
    <a:srgbClr val="5B5C57"/>
    <a:srgbClr val="6EA399"/>
    <a:srgbClr val="645842"/>
    <a:srgbClr val="766F53"/>
    <a:srgbClr val="A39473"/>
    <a:srgbClr val="F09892"/>
    <a:srgbClr val="DCC9A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67" d="100"/>
          <a:sy n="67" d="100"/>
        </p:scale>
        <p:origin x="564" y="5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389F79-6482-44C0-8366-BB461199832D}" type="datetimeFigureOut">
              <a:rPr lang="zh-CN" altLang="en-US" smtClean="0"/>
              <a:t>2020/2/24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29B6D1-31DD-4F7B-9075-DFBBC7B3C60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76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3C986D0-F301-4020-9610-708C4DB9610D}"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31A01-4665-404C-96BC-1C8B65ABB5B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C986D0-F301-4020-9610-708C4DB9610D}" type="datetimeFigureOut">
              <a:rPr lang="zh-CN" altLang="en-US" smtClean="0"/>
              <a:t>2020/2/24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F31A01-4665-404C-96BC-1C8B65ABB5B8}"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6" Type="http://schemas.microsoft.com/office/2007/relationships/hdphoto" Target="../media/hdphoto1.wdp"/><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7.xml"/><Relationship Id="rId1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7.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9.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5.jpe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3.png"/><Relationship Id="rId5" Type="http://schemas.openxmlformats.org/officeDocument/2006/relationships/tags" Target="../tags/tag14.xml"/><Relationship Id="rId15" Type="http://schemas.microsoft.com/office/2007/relationships/hdphoto" Target="../media/hdphoto1.wdp"/><Relationship Id="rId10" Type="http://schemas.openxmlformats.org/officeDocument/2006/relationships/image" Target="../media/image2.png"/><Relationship Id="rId4" Type="http://schemas.openxmlformats.org/officeDocument/2006/relationships/tags" Target="../tags/tag13.xml"/><Relationship Id="rId9" Type="http://schemas.openxmlformats.org/officeDocument/2006/relationships/notesSlide" Target="../notesSlides/notesSlide75.xml"/><Relationship Id="rId1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库_图片 3"/>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0" y="0"/>
            <a:ext cx="10058400" cy="5657850"/>
          </a:xfrm>
          <a:prstGeom prst="rect">
            <a:avLst/>
          </a:prstGeom>
        </p:spPr>
      </p:pic>
      <p:pic>
        <p:nvPicPr>
          <p:cNvPr id="5" name="PA_库_图片 4"/>
          <p:cNvPicPr>
            <a:picLocks noChangeAspect="1"/>
          </p:cNvPicPr>
          <p:nvPr>
            <p:custDataLst>
              <p:tags r:id="rId2"/>
            </p:custDataLst>
          </p:nvPr>
        </p:nvPicPr>
        <p:blipFill>
          <a:blip r:embed="rId12" cstate="print">
            <a:extLst>
              <a:ext uri="{28A0092B-C50C-407E-A947-70E740481C1C}">
                <a14:useLocalDpi xmlns:a14="http://schemas.microsoft.com/office/drawing/2010/main" val="0"/>
              </a:ext>
            </a:extLst>
          </a:blip>
          <a:stretch>
            <a:fillRect/>
          </a:stretch>
        </p:blipFill>
        <p:spPr>
          <a:xfrm>
            <a:off x="2133600" y="2183337"/>
            <a:ext cx="10058400" cy="5657850"/>
          </a:xfrm>
          <a:prstGeom prst="rect">
            <a:avLst/>
          </a:prstGeom>
        </p:spPr>
      </p:pic>
      <p:pic>
        <p:nvPicPr>
          <p:cNvPr id="6" name="PA_库_图片 5"/>
          <p:cNvPicPr>
            <a:picLocks noChangeAspect="1"/>
          </p:cNvPicPr>
          <p:nvPr>
            <p:custDataLst>
              <p:tags r:id="rId3"/>
            </p:custDataLst>
          </p:nvPr>
        </p:nvPicPr>
        <p:blipFill>
          <a:blip r:embed="rId13" cstate="print">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7" name="PA_库_图片 6"/>
          <p:cNvPicPr>
            <a:picLocks noChangeAspect="1"/>
          </p:cNvPicPr>
          <p:nvPr>
            <p:custDataLst>
              <p:tags r:id="rId4"/>
            </p:custDataLst>
          </p:nvPr>
        </p:nvPicPr>
        <p:blipFill>
          <a:blip r:embed="rId14"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0" name="PA_库_图片 9"/>
          <p:cNvPicPr>
            <a:picLocks noChangeAspect="1"/>
          </p:cNvPicPr>
          <p:nvPr>
            <p:custDataLst>
              <p:tags r:id="rId5"/>
            </p:custDataLst>
          </p:nvPr>
        </p:nvPicPr>
        <p:blipFill>
          <a:blip r:embed="rId15" cstate="print">
            <a:extLst>
              <a:ext uri="{BEBA8EAE-BF5A-486C-A8C5-ECC9F3942E4B}">
                <a14:imgProps xmlns:a14="http://schemas.microsoft.com/office/drawing/2010/main">
                  <a14:imgLayer r:embed="rId1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pic>
        <p:nvPicPr>
          <p:cNvPr id="11" name="PA_库_图片 10"/>
          <p:cNvPicPr>
            <a:picLocks noChangeAspect="1"/>
          </p:cNvPicPr>
          <p:nvPr>
            <p:custDataLst>
              <p:tags r:id="rId6"/>
            </p:custDataLst>
          </p:nvPr>
        </p:nvPicPr>
        <p:blipFill>
          <a:blip r:embed="rId15" cstate="print">
            <a:extLst>
              <a:ext uri="{BEBA8EAE-BF5A-486C-A8C5-ECC9F3942E4B}">
                <a14:imgProps xmlns:a14="http://schemas.microsoft.com/office/drawing/2010/main">
                  <a14:imgLayer r:embed="rId1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sp>
        <p:nvSpPr>
          <p:cNvPr id="17" name="PA_库_文本框 16"/>
          <p:cNvSpPr txBox="1"/>
          <p:nvPr>
            <p:custDataLst>
              <p:tags r:id="rId7"/>
            </p:custDataLst>
          </p:nvPr>
        </p:nvSpPr>
        <p:spPr>
          <a:xfrm>
            <a:off x="4612508" y="-37488"/>
            <a:ext cx="2954655" cy="7017306"/>
          </a:xfrm>
          <a:prstGeom prst="rect">
            <a:avLst/>
          </a:prstGeom>
          <a:noFill/>
        </p:spPr>
        <p:txBody>
          <a:bodyPr vert="eaVert" wrap="none" rtlCol="0">
            <a:spAutoFit/>
          </a:bodyPr>
          <a:lstStyle/>
          <a:p>
            <a:r>
              <a:rPr lang="zh-CN" altLang="en-US" sz="6000" dirty="0">
                <a:solidFill>
                  <a:schemeClr val="bg1"/>
                </a:solidFill>
                <a:latin typeface="隶书" panose="02010509060101010101" pitchFamily="49" charset="-122"/>
                <a:ea typeface="隶书" panose="02010509060101010101" pitchFamily="49" charset="-122"/>
              </a:rPr>
              <a:t>了解叙事理论</a:t>
            </a:r>
            <a:endParaRPr lang="en-US" altLang="zh-CN" sz="6000" dirty="0">
              <a:solidFill>
                <a:schemeClr val="bg1"/>
              </a:solidFill>
              <a:latin typeface="隶书" panose="02010509060101010101" pitchFamily="49" charset="-122"/>
              <a:ea typeface="隶书" panose="02010509060101010101" pitchFamily="49" charset="-122"/>
            </a:endParaRPr>
          </a:p>
          <a:p>
            <a:r>
              <a:rPr lang="zh-CN" altLang="en-US" sz="6000" dirty="0">
                <a:solidFill>
                  <a:schemeClr val="bg1"/>
                </a:solidFill>
                <a:latin typeface="隶书" panose="02010509060101010101" pitchFamily="49" charset="-122"/>
                <a:ea typeface="隶书" panose="02010509060101010101" pitchFamily="49" charset="-122"/>
              </a:rPr>
              <a:t>   理清解题思路</a:t>
            </a:r>
            <a:endParaRPr lang="en-US" altLang="zh-CN" sz="6000" dirty="0">
              <a:solidFill>
                <a:schemeClr val="bg1"/>
              </a:solidFill>
              <a:latin typeface="隶书" panose="02010509060101010101" pitchFamily="49" charset="-122"/>
              <a:ea typeface="隶书" panose="02010509060101010101" pitchFamily="49" charset="-122"/>
            </a:endParaRPr>
          </a:p>
          <a:p>
            <a:r>
              <a:rPr lang="zh-CN" altLang="en-US" sz="6000" dirty="0">
                <a:solidFill>
                  <a:schemeClr val="bg1"/>
                </a:solidFill>
                <a:latin typeface="隶书" panose="02010509060101010101" pitchFamily="49" charset="-122"/>
                <a:ea typeface="隶书" panose="02010509060101010101" pitchFamily="49" charset="-122"/>
              </a:rPr>
              <a:t>      把握答题规范</a:t>
            </a:r>
          </a:p>
        </p:txBody>
      </p:sp>
      <p:sp>
        <p:nvSpPr>
          <p:cNvPr id="12" name="PA_库_文本框 16"/>
          <p:cNvSpPr txBox="1"/>
          <p:nvPr>
            <p:custDataLst>
              <p:tags r:id="rId8"/>
            </p:custDataLst>
          </p:nvPr>
        </p:nvSpPr>
        <p:spPr>
          <a:xfrm>
            <a:off x="6508750" y="417830"/>
            <a:ext cx="551815" cy="6038850"/>
          </a:xfrm>
          <a:prstGeom prst="rect">
            <a:avLst/>
          </a:prstGeom>
          <a:noFill/>
        </p:spPr>
        <p:txBody>
          <a:bodyPr vert="eaVert" wrap="square" rtlCol="0">
            <a:spAutoFit/>
          </a:bodyPr>
          <a:lstStyle/>
          <a:p>
            <a:r>
              <a:rPr lang="zh-CN" altLang="en-US" sz="1200" dirty="0">
                <a:solidFill>
                  <a:schemeClr val="bg1"/>
                </a:solidFill>
                <a:latin typeface="隶书" panose="02010509060101010101" pitchFamily="49" charset="-122"/>
                <a:ea typeface="隶书" panose="02010509060101010101" pitchFamily="49" charset="-122"/>
              </a:rPr>
              <a:t>基于叙述学的</a:t>
            </a:r>
            <a:endParaRPr lang="en-US" altLang="zh-CN" sz="1200" dirty="0">
              <a:solidFill>
                <a:schemeClr val="bg1"/>
              </a:solidFill>
              <a:latin typeface="隶书" panose="02010509060101010101" pitchFamily="49" charset="-122"/>
              <a:ea typeface="隶书" panose="02010509060101010101" pitchFamily="49" charset="-122"/>
            </a:endParaRPr>
          </a:p>
          <a:p>
            <a:r>
              <a:rPr lang="en-US" altLang="zh-CN" sz="1200" dirty="0">
                <a:solidFill>
                  <a:schemeClr val="bg1"/>
                </a:solidFill>
                <a:latin typeface="隶书" panose="02010509060101010101" pitchFamily="49" charset="-122"/>
                <a:ea typeface="隶书" panose="02010509060101010101" pitchFamily="49" charset="-122"/>
              </a:rPr>
              <a:t>       </a:t>
            </a:r>
            <a:r>
              <a:rPr lang="zh-CN" altLang="en-US" sz="1200" dirty="0">
                <a:solidFill>
                  <a:schemeClr val="bg1"/>
                </a:solidFill>
                <a:latin typeface="隶书" panose="02010509060101010101" pitchFamily="49" charset="-122"/>
                <a:ea typeface="隶书" panose="02010509060101010101" pitchFamily="49" charset="-122"/>
              </a:rPr>
              <a:t>小说阅读</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2063266"/>
            <a:ext cx="9634332" cy="3416320"/>
          </a:xfrm>
          <a:prstGeom prst="rect">
            <a:avLst/>
          </a:prstGeom>
        </p:spPr>
        <p:txBody>
          <a:bodyPr wrap="square">
            <a:spAutoFit/>
          </a:bodyPr>
          <a:lstStyle/>
          <a:p>
            <a:r>
              <a:rPr lang="zh-CN" altLang="en-US" sz="3600" dirty="0"/>
              <a:t>        其</a:t>
            </a:r>
            <a:r>
              <a:rPr lang="zh-CN" altLang="zh-CN" sz="3600" dirty="0"/>
              <a:t>最大最明显的优势在于，</a:t>
            </a:r>
            <a:r>
              <a:rPr lang="zh-CN" altLang="zh-CN" sz="3600" dirty="0">
                <a:solidFill>
                  <a:srgbClr val="FF0000"/>
                </a:solidFill>
              </a:rPr>
              <a:t>视野无限开阔，适合表现时空延展度大</a:t>
            </a:r>
            <a:r>
              <a:rPr lang="zh-CN" altLang="zh-CN" sz="3600" dirty="0"/>
              <a:t>，矛盾复杂，人物众多的题材，因此颇受史诗性作品的青睐。其次是便于</a:t>
            </a:r>
            <a:r>
              <a:rPr lang="zh-CN" altLang="zh-CN" sz="3600" dirty="0">
                <a:solidFill>
                  <a:srgbClr val="FF0000"/>
                </a:solidFill>
              </a:rPr>
              <a:t>全方位</a:t>
            </a:r>
            <a:r>
              <a:rPr lang="zh-CN" altLang="zh-CN" sz="3600" dirty="0"/>
              <a:t>（内、外，正、侧，虚、实，动、静）地</a:t>
            </a:r>
            <a:r>
              <a:rPr lang="zh-CN" altLang="zh-CN" sz="3600" dirty="0">
                <a:solidFill>
                  <a:srgbClr val="FF0000"/>
                </a:solidFill>
              </a:rPr>
              <a:t>描述人物和事件</a:t>
            </a:r>
            <a:r>
              <a:rPr lang="zh-CN" altLang="zh-CN" sz="3600" dirty="0"/>
              <a:t>。</a:t>
            </a:r>
            <a:endParaRPr lang="zh-CN" altLang="en-US" sz="3600" b="1" dirty="0">
              <a:solidFill>
                <a:srgbClr val="FF0000"/>
              </a:solidFill>
            </a:endParaRPr>
          </a:p>
          <a:p>
            <a:endParaRPr lang="zh-CN" altLang="en-US" sz="3600" dirty="0"/>
          </a:p>
        </p:txBody>
      </p:sp>
      <p:sp>
        <p:nvSpPr>
          <p:cNvPr id="25"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（一）全知视角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837982"/>
            <a:ext cx="9634332" cy="3970318"/>
          </a:xfrm>
          <a:prstGeom prst="rect">
            <a:avLst/>
          </a:prstGeom>
        </p:spPr>
        <p:txBody>
          <a:bodyPr wrap="square">
            <a:spAutoFit/>
          </a:bodyPr>
          <a:lstStyle/>
          <a:p>
            <a:r>
              <a:rPr lang="zh-CN" altLang="en-US" sz="3600" dirty="0"/>
              <a:t>       缺点是</a:t>
            </a:r>
            <a:r>
              <a:rPr lang="zh-CN" altLang="zh-CN" sz="3600" dirty="0">
                <a:solidFill>
                  <a:srgbClr val="FF0000"/>
                </a:solidFill>
              </a:rPr>
              <a:t>读者只是被动地接受故事和讲述</a:t>
            </a:r>
            <a:r>
              <a:rPr lang="zh-CN" altLang="zh-CN" sz="3600" dirty="0"/>
              <a:t>留给读者的</a:t>
            </a:r>
            <a:r>
              <a:rPr lang="zh-CN" altLang="zh-CN" sz="3600" dirty="0">
                <a:solidFill>
                  <a:srgbClr val="FF0000"/>
                </a:solidFill>
              </a:rPr>
              <a:t>再创造</a:t>
            </a:r>
            <a:r>
              <a:rPr lang="zh-CN" altLang="zh-CN" sz="3600" dirty="0"/>
              <a:t>的余地十分有限，迫使他们被动地跟着叙事跑，这显然也不符合现代人的口味。</a:t>
            </a:r>
          </a:p>
          <a:p>
            <a:r>
              <a:rPr lang="en-US" altLang="zh-CN" sz="3600" dirty="0"/>
              <a:t>       </a:t>
            </a:r>
            <a:r>
              <a:rPr lang="zh-CN" altLang="zh-CN" sz="3600" dirty="0"/>
              <a:t>再者，这种叙事形态大体是封闭的，</a:t>
            </a:r>
            <a:r>
              <a:rPr lang="zh-CN" altLang="zh-CN" sz="3600" dirty="0">
                <a:solidFill>
                  <a:srgbClr val="FF0000"/>
                </a:solidFill>
              </a:rPr>
              <a:t>结构比较呆板</a:t>
            </a:r>
            <a:r>
              <a:rPr lang="zh-CN" altLang="zh-CN" sz="3600" dirty="0"/>
              <a:t>，时空基本按照自然时序延伸扩展或改变，缺少腾挪迭宕</a:t>
            </a:r>
            <a:r>
              <a:rPr lang="zh-CN" altLang="en-US" sz="3600" dirty="0"/>
              <a:t>。</a:t>
            </a:r>
            <a:endParaRPr lang="zh-CN" altLang="zh-CN" sz="3600" dirty="0"/>
          </a:p>
        </p:txBody>
      </p:sp>
      <p:sp>
        <p:nvSpPr>
          <p:cNvPr id="25"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（一）全知视角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431235" y="2288555"/>
            <a:ext cx="9634332" cy="1754326"/>
          </a:xfrm>
          <a:prstGeom prst="rect">
            <a:avLst/>
          </a:prstGeom>
        </p:spPr>
        <p:txBody>
          <a:bodyPr wrap="square">
            <a:spAutoFit/>
          </a:bodyPr>
          <a:lstStyle/>
          <a:p>
            <a:r>
              <a:rPr lang="en-US" altLang="zh-CN" sz="3600" dirty="0"/>
              <a:t>     </a:t>
            </a:r>
            <a:r>
              <a:rPr lang="zh-CN" altLang="zh-CN" sz="3600" dirty="0"/>
              <a:t>（《狂人日记》《孔乙己》</a:t>
            </a:r>
            <a:r>
              <a:rPr lang="en-US" altLang="zh-CN" sz="3600" dirty="0"/>
              <a:t>《</a:t>
            </a:r>
            <a:r>
              <a:rPr lang="zh-CN" altLang="zh-CN" sz="3600" dirty="0"/>
              <a:t>一件小事</a:t>
            </a:r>
            <a:r>
              <a:rPr lang="en-US" altLang="zh-CN" sz="3600" dirty="0"/>
              <a:t>》</a:t>
            </a:r>
            <a:r>
              <a:rPr lang="zh-CN" altLang="zh-CN" sz="3600" dirty="0"/>
              <a:t>《故乡》《在酒楼上》《孤独者》《药》《祝福》</a:t>
            </a:r>
            <a:r>
              <a:rPr lang="zh-CN" altLang="en-US" sz="3600" dirty="0"/>
              <a:t>，</a:t>
            </a:r>
            <a:r>
              <a:rPr lang="en-US" altLang="zh-CN" sz="3600" dirty="0"/>
              <a:t>2017</a:t>
            </a:r>
            <a:r>
              <a:rPr lang="zh-CN" altLang="en-US" sz="3600" dirty="0"/>
              <a:t>高考题</a:t>
            </a:r>
            <a:r>
              <a:rPr lang="en-US" altLang="zh-CN" sz="3600" dirty="0"/>
              <a:t>《</a:t>
            </a:r>
            <a:r>
              <a:rPr lang="zh-CN" altLang="en-US" sz="3600" dirty="0"/>
              <a:t>天嚣</a:t>
            </a:r>
            <a:r>
              <a:rPr lang="en-US" altLang="zh-CN" sz="3600" dirty="0"/>
              <a:t>》</a:t>
            </a:r>
            <a:r>
              <a:rPr lang="zh-CN" altLang="zh-CN" sz="3600" dirty="0"/>
              <a:t>）</a:t>
            </a:r>
            <a:endParaRPr lang="zh-CN" altLang="en-US" sz="3600" dirty="0"/>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（二）限知视角</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（内聚焦视角）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417983" y="2023460"/>
            <a:ext cx="9634332" cy="3416320"/>
          </a:xfrm>
          <a:prstGeom prst="rect">
            <a:avLst/>
          </a:prstGeom>
        </p:spPr>
        <p:txBody>
          <a:bodyPr wrap="square">
            <a:spAutoFit/>
          </a:bodyPr>
          <a:lstStyle/>
          <a:p>
            <a:r>
              <a:rPr lang="en-US" altLang="zh-CN" sz="3600" dirty="0"/>
              <a:t>       </a:t>
            </a:r>
            <a:r>
              <a:rPr lang="zh-CN" altLang="zh-CN" sz="3600" dirty="0"/>
              <a:t>叙述者</a:t>
            </a:r>
            <a:r>
              <a:rPr lang="en-US" altLang="zh-CN" sz="3600" dirty="0"/>
              <a:t>=</a:t>
            </a:r>
            <a:r>
              <a:rPr lang="zh-CN" altLang="zh-CN" sz="3600" dirty="0"/>
              <a:t>人物，也就是叙述者所知道的同人物知道的一样多，叙述者只借助某个人物的感觉和意识，从他的视觉、听觉及感受的角度去传达一切。叙述者不能像</a:t>
            </a:r>
            <a:r>
              <a:rPr lang="en-US" altLang="zh-CN" sz="3600" dirty="0"/>
              <a:t>“</a:t>
            </a:r>
            <a:r>
              <a:rPr lang="zh-CN" altLang="zh-CN" sz="3600" dirty="0"/>
              <a:t>全知全觉</a:t>
            </a:r>
            <a:r>
              <a:rPr lang="en-US" altLang="zh-CN" sz="3600" dirty="0"/>
              <a:t>”</a:t>
            </a:r>
            <a:r>
              <a:rPr lang="zh-CN" altLang="zh-CN" sz="3600" dirty="0"/>
              <a:t>那样，提供人物自己尚未知的东西，也不能进行这样或那样的解说。</a:t>
            </a:r>
            <a:endParaRPr lang="zh-CN" altLang="en-US" sz="3600" b="1" dirty="0">
              <a:solidFill>
                <a:srgbClr val="FF0000"/>
              </a:solidFill>
            </a:endParaRP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（二）限知视角</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（内聚焦视角）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417983" y="2023460"/>
            <a:ext cx="9634332" cy="3416320"/>
          </a:xfrm>
          <a:prstGeom prst="rect">
            <a:avLst/>
          </a:prstGeom>
        </p:spPr>
        <p:txBody>
          <a:bodyPr wrap="square">
            <a:spAutoFit/>
          </a:bodyPr>
          <a:lstStyle/>
          <a:p>
            <a:r>
              <a:rPr lang="en-US" altLang="zh-CN" sz="3600" dirty="0"/>
              <a:t>       </a:t>
            </a:r>
            <a:r>
              <a:rPr lang="zh-CN" altLang="zh-CN" sz="3600" dirty="0"/>
              <a:t>由于叙述者进入故事和场景，一身二任，或讲述亲历或转叙见闻，其话语的</a:t>
            </a:r>
            <a:r>
              <a:rPr lang="zh-CN" altLang="zh-CN" sz="3600" dirty="0">
                <a:solidFill>
                  <a:srgbClr val="FF0000"/>
                </a:solidFill>
              </a:rPr>
              <a:t>可信性、亲切性</a:t>
            </a:r>
            <a:r>
              <a:rPr lang="zh-CN" altLang="zh-CN" sz="3600" dirty="0"/>
              <a:t>自然超过全知视角叙事</a:t>
            </a:r>
            <a:r>
              <a:rPr lang="zh-CN" altLang="en-US" sz="3600" dirty="0"/>
              <a:t>。</a:t>
            </a:r>
            <a:endParaRPr lang="en-US" altLang="zh-CN" sz="3600" dirty="0"/>
          </a:p>
          <a:p>
            <a:endParaRPr lang="en-US" altLang="zh-CN" sz="3600" b="1" dirty="0">
              <a:solidFill>
                <a:srgbClr val="FF0000"/>
              </a:solidFill>
            </a:endParaRPr>
          </a:p>
          <a:p>
            <a:r>
              <a:rPr lang="zh-CN" altLang="en-US" sz="3600" b="1" dirty="0">
                <a:solidFill>
                  <a:srgbClr val="FF0000"/>
                </a:solidFill>
              </a:rPr>
              <a:t>       </a:t>
            </a:r>
            <a:r>
              <a:rPr lang="zh-CN" altLang="en-US" sz="3600" dirty="0">
                <a:solidFill>
                  <a:srgbClr val="FF0000"/>
                </a:solidFill>
              </a:rPr>
              <a:t>读者有更多解读甚至是重构文本的机会</a:t>
            </a:r>
          </a:p>
          <a:p>
            <a:endParaRPr lang="zh-CN" altLang="en-US" sz="3600" b="1" dirty="0">
              <a:solidFill>
                <a:srgbClr val="FF0000"/>
              </a:solidFill>
            </a:endParaRP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（二）限知视角</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（内聚焦视角）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417983" y="2023460"/>
            <a:ext cx="9634332" cy="3416320"/>
          </a:xfrm>
          <a:prstGeom prst="rect">
            <a:avLst/>
          </a:prstGeom>
        </p:spPr>
        <p:txBody>
          <a:bodyPr wrap="square">
            <a:spAutoFit/>
          </a:bodyPr>
          <a:lstStyle/>
          <a:p>
            <a:r>
              <a:rPr lang="en-US" altLang="zh-CN" sz="3600" dirty="0"/>
              <a:t>       </a:t>
            </a:r>
            <a:r>
              <a:rPr lang="zh-CN" altLang="zh-CN" sz="3600" dirty="0"/>
              <a:t>主要局限是受</a:t>
            </a:r>
            <a:r>
              <a:rPr lang="zh-CN" altLang="zh-CN" sz="3600" dirty="0">
                <a:solidFill>
                  <a:srgbClr val="FF0000"/>
                </a:solidFill>
              </a:rPr>
              <a:t>视点人物本身条件</a:t>
            </a:r>
            <a:r>
              <a:rPr lang="zh-CN" altLang="zh-CN" sz="3600" dirty="0"/>
              <a:t>诸如年龄性别、教养熏陶、思想性格、气质智商等等</a:t>
            </a:r>
            <a:r>
              <a:rPr lang="zh-CN" altLang="zh-CN" sz="3600" dirty="0">
                <a:solidFill>
                  <a:srgbClr val="FF0000"/>
                </a:solidFill>
              </a:rPr>
              <a:t>的限制</a:t>
            </a:r>
            <a:r>
              <a:rPr lang="zh-CN" altLang="zh-CN" sz="3600" dirty="0"/>
              <a:t>。</a:t>
            </a:r>
            <a:endParaRPr lang="en-US" altLang="zh-CN" sz="3600" dirty="0"/>
          </a:p>
          <a:p>
            <a:endParaRPr lang="en-US" altLang="zh-CN" sz="3600" dirty="0">
              <a:solidFill>
                <a:srgbClr val="FF0000"/>
              </a:solidFill>
            </a:endParaRPr>
          </a:p>
          <a:p>
            <a:r>
              <a:rPr lang="en-US" altLang="zh-CN" sz="3600" dirty="0">
                <a:solidFill>
                  <a:srgbClr val="FF0000"/>
                </a:solidFill>
              </a:rPr>
              <a:t>        </a:t>
            </a:r>
            <a:r>
              <a:rPr lang="zh-CN" altLang="zh-CN" sz="3600" dirty="0">
                <a:solidFill>
                  <a:srgbClr val="FF0000"/>
                </a:solidFill>
              </a:rPr>
              <a:t>难以用来叙述背景复杂事件重大的题材</a:t>
            </a:r>
          </a:p>
          <a:p>
            <a:endParaRPr lang="zh-CN" altLang="en-US" sz="3600" b="1" dirty="0">
              <a:solidFill>
                <a:srgbClr val="FF0000"/>
              </a:solidFill>
            </a:endParaRP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（二）限知视角</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（内聚焦视角）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278834" y="2006412"/>
            <a:ext cx="9634332" cy="3416320"/>
          </a:xfrm>
          <a:prstGeom prst="rect">
            <a:avLst/>
          </a:prstGeom>
        </p:spPr>
        <p:txBody>
          <a:bodyPr wrap="square">
            <a:spAutoFit/>
          </a:bodyPr>
          <a:lstStyle/>
          <a:p>
            <a:r>
              <a:rPr lang="en-US" altLang="zh-CN" sz="3600" dirty="0"/>
              <a:t>       </a:t>
            </a:r>
            <a:r>
              <a:rPr lang="zh-CN" altLang="zh-CN" sz="3600" dirty="0"/>
              <a:t>从具体分析中我们认为，叙述者没有大于主人公的意识。这是一种建立在对等关系上的叙事作品，叙述者绝不比人物或主人公知道得多，而是以对等的权力参加对话的。在当代小说中，以这种叙述视角叙述的作品大量存在。扩展了作品的表现力</a:t>
            </a:r>
            <a:r>
              <a:rPr lang="zh-CN" altLang="en-US" sz="3600" dirty="0"/>
              <a:t>，形成作品的</a:t>
            </a:r>
            <a:r>
              <a:rPr lang="zh-CN" altLang="en-US" sz="3600" dirty="0">
                <a:solidFill>
                  <a:srgbClr val="FF0000"/>
                </a:solidFill>
              </a:rPr>
              <a:t>张力</a:t>
            </a:r>
            <a:r>
              <a:rPr lang="zh-CN" altLang="zh-CN" sz="3600" dirty="0"/>
              <a:t>。</a:t>
            </a:r>
            <a:endParaRPr lang="zh-CN" altLang="zh-CN" sz="3600" dirty="0">
              <a:solidFill>
                <a:srgbClr val="FF0000"/>
              </a:solidFill>
            </a:endParaRP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（二）限知视角</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（内聚焦视角）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99763"/>
            <a:ext cx="10310192" cy="4781767"/>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278834" y="1688362"/>
            <a:ext cx="9634332" cy="4524315"/>
          </a:xfrm>
          <a:prstGeom prst="rect">
            <a:avLst/>
          </a:prstGeom>
        </p:spPr>
        <p:txBody>
          <a:bodyPr wrap="square">
            <a:spAutoFit/>
          </a:bodyPr>
          <a:lstStyle/>
          <a:p>
            <a:r>
              <a:rPr lang="en-US" altLang="zh-CN" sz="3600" dirty="0"/>
              <a:t>     </a:t>
            </a:r>
            <a:r>
              <a:rPr lang="zh-CN" altLang="zh-CN" sz="3600" dirty="0"/>
              <a:t>（《示众》《长明灯》</a:t>
            </a:r>
            <a:r>
              <a:rPr lang="zh-CN" altLang="en-US" sz="3600" dirty="0"/>
              <a:t>，海明威作品</a:t>
            </a:r>
            <a:r>
              <a:rPr lang="zh-CN" altLang="zh-CN" sz="3600" dirty="0"/>
              <a:t>）</a:t>
            </a:r>
            <a:endParaRPr lang="en-US" altLang="zh-CN" sz="3600" dirty="0"/>
          </a:p>
          <a:p>
            <a:r>
              <a:rPr lang="en-US" altLang="zh-CN" sz="3600" dirty="0"/>
              <a:t>       </a:t>
            </a:r>
            <a:r>
              <a:rPr lang="zh-CN" altLang="zh-CN" sz="3600" dirty="0"/>
              <a:t>叙述者</a:t>
            </a:r>
            <a:r>
              <a:rPr lang="en-US" altLang="zh-CN" sz="3600" dirty="0"/>
              <a:t>&lt;</a:t>
            </a:r>
            <a:r>
              <a:rPr lang="zh-CN" altLang="zh-CN" sz="3600" dirty="0"/>
              <a:t>人物。这种叙述视角是对</a:t>
            </a:r>
            <a:r>
              <a:rPr lang="en-US" altLang="zh-CN" sz="3600" dirty="0"/>
              <a:t>“</a:t>
            </a:r>
            <a:r>
              <a:rPr lang="zh-CN" altLang="zh-CN" sz="3600" dirty="0"/>
              <a:t>全知全能</a:t>
            </a:r>
            <a:r>
              <a:rPr lang="en-US" altLang="zh-CN" sz="3600" dirty="0"/>
              <a:t>”</a:t>
            </a:r>
            <a:r>
              <a:rPr lang="zh-CN" altLang="zh-CN" sz="3600" dirty="0"/>
              <a:t>视角的根本反拨，因为叙述者对其所叙述的一切不仅不全知，反而比所有人物知道的还要少，他像是一个对内情毫无所知的人，仅仅在人物的后面向读者叙述人物的行为和语言，他无法解释和说明人物任何隐蔽的和不隐蔽的一切。 </a:t>
            </a:r>
            <a:endParaRPr lang="zh-CN" altLang="en-US" sz="3600" dirty="0"/>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（三）纯客观叙事</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（外聚焦视角）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99763"/>
            <a:ext cx="10310192" cy="4781767"/>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278834" y="1688362"/>
            <a:ext cx="9627705" cy="4524315"/>
          </a:xfrm>
          <a:prstGeom prst="rect">
            <a:avLst/>
          </a:prstGeom>
        </p:spPr>
        <p:txBody>
          <a:bodyPr wrap="square">
            <a:spAutoFit/>
          </a:bodyPr>
          <a:lstStyle/>
          <a:p>
            <a:r>
              <a:rPr lang="en-US" altLang="zh-CN" sz="3600" dirty="0"/>
              <a:t>       </a:t>
            </a:r>
            <a:r>
              <a:rPr lang="zh-CN" altLang="zh-CN" sz="3600" dirty="0"/>
              <a:t>它最为突出的特点和优点是</a:t>
            </a:r>
            <a:r>
              <a:rPr lang="zh-CN" altLang="zh-CN" sz="3600" dirty="0">
                <a:solidFill>
                  <a:srgbClr val="FF0000"/>
                </a:solidFill>
              </a:rPr>
              <a:t>极富戏剧性和客观演示性</a:t>
            </a:r>
            <a:r>
              <a:rPr lang="zh-CN" altLang="zh-CN" sz="3600" dirty="0"/>
              <a:t>；叙事的直观、生动使得作品表现出引人入胜的艺术魅力。它的</a:t>
            </a:r>
            <a:r>
              <a:rPr lang="en-US" altLang="zh-CN" sz="3600" dirty="0"/>
              <a:t>“</a:t>
            </a:r>
            <a:r>
              <a:rPr lang="zh-CN" altLang="zh-CN" sz="3600" dirty="0"/>
              <a:t>不知性</a:t>
            </a:r>
            <a:r>
              <a:rPr lang="en-US" altLang="zh-CN" sz="3600" dirty="0"/>
              <a:t>”</a:t>
            </a:r>
            <a:r>
              <a:rPr lang="zh-CN" altLang="zh-CN" sz="3600" dirty="0"/>
              <a:t>又带来另外两个优点：一是神秘莫测，既富有悬念又耐人寻味。</a:t>
            </a:r>
            <a:endParaRPr lang="en-US" altLang="zh-CN" sz="3600" dirty="0"/>
          </a:p>
          <a:p>
            <a:r>
              <a:rPr lang="en-US" altLang="zh-CN" sz="3600" dirty="0"/>
              <a:t>       </a:t>
            </a:r>
            <a:r>
              <a:rPr lang="zh-CN" altLang="zh-CN" sz="3600" dirty="0"/>
              <a:t>二是读者</a:t>
            </a:r>
            <a:r>
              <a:rPr lang="zh-CN" altLang="zh-CN" sz="3600" dirty="0">
                <a:solidFill>
                  <a:srgbClr val="FF0000"/>
                </a:solidFill>
              </a:rPr>
              <a:t>面临许多空白和未定点</a:t>
            </a:r>
            <a:r>
              <a:rPr lang="zh-CN" altLang="zh-CN" sz="3600" dirty="0"/>
              <a:t>，阅读时不得不多动脑筋，故而他们的期待视野、参与意识和审美的再创造力得到最大限度的调动。</a:t>
            </a: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（三）纯客观叙事</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（外聚焦视角）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99763"/>
            <a:ext cx="10310192" cy="4781767"/>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24" name="矩形 23"/>
          <p:cNvSpPr/>
          <p:nvPr/>
        </p:nvSpPr>
        <p:spPr>
          <a:xfrm>
            <a:off x="1278834" y="1979908"/>
            <a:ext cx="9627705" cy="3416320"/>
          </a:xfrm>
          <a:prstGeom prst="rect">
            <a:avLst/>
          </a:prstGeom>
        </p:spPr>
        <p:txBody>
          <a:bodyPr wrap="square">
            <a:spAutoFit/>
          </a:bodyPr>
          <a:lstStyle/>
          <a:p>
            <a:r>
              <a:rPr lang="en-US" altLang="zh-CN" sz="3600" dirty="0"/>
              <a:t>       </a:t>
            </a:r>
            <a:r>
              <a:rPr lang="zh-CN" altLang="zh-CN" sz="3600" dirty="0"/>
              <a:t>但这种叙述视角的局限性太大，很难进入人物内心，顶多作些暗示，因而不利于全面刻画人物形象，也就为一般心理小说所不取。又因为作者的</a:t>
            </a:r>
            <a:r>
              <a:rPr lang="en-US" altLang="zh-CN" sz="3600" dirty="0"/>
              <a:t>“</a:t>
            </a:r>
            <a:r>
              <a:rPr lang="zh-CN" altLang="zh-CN" sz="3600" dirty="0"/>
              <a:t>替身</a:t>
            </a:r>
            <a:r>
              <a:rPr lang="en-US" altLang="zh-CN" sz="3600" dirty="0"/>
              <a:t>”</a:t>
            </a:r>
            <a:r>
              <a:rPr lang="zh-CN" altLang="zh-CN" sz="3600" dirty="0"/>
              <a:t>言而不尽，作者直接明显的介入就十分困难，即使巧妙介入也不易察觉，这样用于写日常题材往往缺乏力度。</a:t>
            </a:r>
          </a:p>
        </p:txBody>
      </p:sp>
      <p:sp>
        <p:nvSpPr>
          <p:cNvPr id="25" name="TextBox 28"/>
          <p:cNvSpPr txBox="1"/>
          <p:nvPr/>
        </p:nvSpPr>
        <p:spPr>
          <a:xfrm>
            <a:off x="106017" y="81536"/>
            <a:ext cx="456086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（三）纯客观叙事</a:t>
            </a:r>
            <a:endParaRPr lang="en-US" altLang="zh-CN" sz="4000" b="1" dirty="0">
              <a:solidFill>
                <a:srgbClr val="6EA399"/>
              </a:solidFill>
              <a:latin typeface="楷体" panose="02010609060101010101" pitchFamily="49" charset="-122"/>
              <a:ea typeface="楷体" panose="02010609060101010101" pitchFamily="49" charset="-122"/>
            </a:endParaRPr>
          </a:p>
          <a:p>
            <a:r>
              <a:rPr lang="zh-CN" altLang="en-US" sz="4000" b="1" dirty="0">
                <a:solidFill>
                  <a:srgbClr val="6EA399"/>
                </a:solidFill>
                <a:latin typeface="楷体" panose="02010609060101010101" pitchFamily="49" charset="-122"/>
                <a:ea typeface="楷体" panose="02010609060101010101" pitchFamily="49" charset="-122"/>
              </a:rPr>
              <a:t>   （外聚焦视角）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02373" y="1314235"/>
            <a:ext cx="10787254" cy="4848028"/>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01148" y="1572940"/>
            <a:ext cx="10349948" cy="5878532"/>
          </a:xfrm>
          <a:prstGeom prst="rect">
            <a:avLst/>
          </a:prstGeom>
        </p:spPr>
        <p:txBody>
          <a:bodyPr wrap="square">
            <a:spAutoFit/>
          </a:bodyPr>
          <a:lstStyle/>
          <a:p>
            <a:r>
              <a:rPr lang="zh-CN" altLang="zh-CN" sz="3600" dirty="0"/>
              <a:t>小说中历史与现实交织穿插，这种叙述方式有哪些好处</a:t>
            </a:r>
            <a:r>
              <a:rPr lang="en-US" altLang="zh-CN" sz="3600" dirty="0"/>
              <a:t>?</a:t>
            </a:r>
            <a:r>
              <a:rPr lang="zh-CN" altLang="zh-CN" sz="3600" dirty="0"/>
              <a:t>请结合作品简要分析。 </a:t>
            </a:r>
            <a:r>
              <a:rPr lang="zh-CN" altLang="en-US" sz="3600" dirty="0"/>
              <a:t>（</a:t>
            </a:r>
            <a:r>
              <a:rPr lang="en-US" altLang="zh-CN" sz="3600" dirty="0"/>
              <a:t>2018</a:t>
            </a:r>
            <a:r>
              <a:rPr lang="zh-CN" altLang="en-US" sz="3600" dirty="0"/>
              <a:t>）</a:t>
            </a:r>
            <a:endParaRPr lang="en-US" altLang="zh-CN" sz="3600" dirty="0"/>
          </a:p>
          <a:p>
            <a:r>
              <a:rPr lang="en-US" altLang="zh-CN" sz="3600" dirty="0"/>
              <a:t> </a:t>
            </a:r>
          </a:p>
          <a:p>
            <a:r>
              <a:rPr lang="en-US" altLang="zh-CN" sz="3200" dirty="0">
                <a:solidFill>
                  <a:srgbClr val="FF0000"/>
                </a:solidFill>
                <a:latin typeface="华文楷体" pitchFamily="2" charset="-122"/>
                <a:ea typeface="华文楷体" pitchFamily="2" charset="-122"/>
              </a:rPr>
              <a:t>①</a:t>
            </a:r>
            <a:r>
              <a:rPr lang="zh-CN" altLang="zh-CN" sz="3200" dirty="0">
                <a:solidFill>
                  <a:srgbClr val="FF0000"/>
                </a:solidFill>
                <a:latin typeface="华文楷体" pitchFamily="2" charset="-122"/>
                <a:ea typeface="华文楷体" pitchFamily="2" charset="-122"/>
              </a:rPr>
              <a:t>既能表现当代人对赵一曼女士的尊敬之情，又能表现赵一曼精神的当下意义，使</a:t>
            </a:r>
            <a:r>
              <a:rPr lang="zh-CN" altLang="zh-CN" sz="3200" dirty="0">
                <a:solidFill>
                  <a:srgbClr val="00B050"/>
                </a:solidFill>
                <a:latin typeface="华文楷体" pitchFamily="2" charset="-122"/>
                <a:ea typeface="华文楷体" pitchFamily="2" charset="-122"/>
              </a:rPr>
              <a:t>主题</a:t>
            </a:r>
            <a:r>
              <a:rPr lang="zh-CN" altLang="zh-CN" sz="3200" dirty="0">
                <a:solidFill>
                  <a:srgbClr val="FF0000"/>
                </a:solidFill>
                <a:latin typeface="华文楷体" pitchFamily="2" charset="-122"/>
                <a:ea typeface="华文楷体" pitchFamily="2" charset="-122"/>
              </a:rPr>
              <a:t>内蕴更深刻；</a:t>
            </a:r>
            <a:r>
              <a:rPr lang="en-US" altLang="zh-CN" sz="3200" dirty="0">
                <a:solidFill>
                  <a:srgbClr val="FF0000"/>
                </a:solidFill>
                <a:latin typeface="华文楷体" pitchFamily="2" charset="-122"/>
                <a:ea typeface="华文楷体" pitchFamily="2" charset="-122"/>
              </a:rPr>
              <a:t>②</a:t>
            </a:r>
            <a:r>
              <a:rPr lang="zh-CN" altLang="zh-CN" sz="3200" dirty="0">
                <a:solidFill>
                  <a:srgbClr val="FF0000"/>
                </a:solidFill>
                <a:latin typeface="华文楷体" pitchFamily="2" charset="-122"/>
                <a:ea typeface="华文楷体" pitchFamily="2" charset="-122"/>
              </a:rPr>
              <a:t>可以拉开时间距离，更加全面地认识英雄，使</a:t>
            </a:r>
            <a:r>
              <a:rPr lang="zh-CN" altLang="zh-CN" sz="3200" dirty="0">
                <a:solidFill>
                  <a:srgbClr val="00B050"/>
                </a:solidFill>
                <a:latin typeface="华文楷体" pitchFamily="2" charset="-122"/>
                <a:ea typeface="华文楷体" pitchFamily="2" charset="-122"/>
              </a:rPr>
              <a:t>人物</a:t>
            </a:r>
            <a:r>
              <a:rPr lang="zh-CN" altLang="zh-CN" sz="3200" dirty="0">
                <a:solidFill>
                  <a:srgbClr val="FF0000"/>
                </a:solidFill>
                <a:latin typeface="华文楷体" pitchFamily="2" charset="-122"/>
                <a:ea typeface="华文楷体" pitchFamily="2" charset="-122"/>
              </a:rPr>
              <a:t>形象更加立体；</a:t>
            </a:r>
            <a:r>
              <a:rPr lang="zh-CN" altLang="en-US" sz="3200" dirty="0">
                <a:solidFill>
                  <a:srgbClr val="FF0000"/>
                </a:solidFill>
                <a:latin typeface="华文楷体" pitchFamily="2" charset="-122"/>
                <a:ea typeface="华文楷体" pitchFamily="2" charset="-122"/>
              </a:rPr>
              <a:t>（视角）</a:t>
            </a:r>
            <a:r>
              <a:rPr lang="en-US" altLang="zh-CN" sz="3200" dirty="0">
                <a:solidFill>
                  <a:srgbClr val="FF0000"/>
                </a:solidFill>
                <a:latin typeface="华文楷体" pitchFamily="2" charset="-122"/>
                <a:ea typeface="华文楷体" pitchFamily="2" charset="-122"/>
              </a:rPr>
              <a:t>③</a:t>
            </a:r>
            <a:r>
              <a:rPr lang="zh-CN" altLang="zh-CN" sz="3200" dirty="0">
                <a:solidFill>
                  <a:srgbClr val="FF0000"/>
                </a:solidFill>
                <a:latin typeface="华文楷体" pitchFamily="2" charset="-122"/>
                <a:ea typeface="华文楷体" pitchFamily="2" charset="-122"/>
              </a:rPr>
              <a:t>灵活使用文献档案，与小说叙述相互印证，使艺术描写更真实。</a:t>
            </a:r>
            <a:r>
              <a:rPr lang="zh-CN" altLang="en-US" sz="3200" dirty="0">
                <a:solidFill>
                  <a:srgbClr val="FF0000"/>
                </a:solidFill>
                <a:latin typeface="华文楷体" pitchFamily="2" charset="-122"/>
                <a:ea typeface="华文楷体" pitchFamily="2" charset="-122"/>
              </a:rPr>
              <a:t>（</a:t>
            </a:r>
            <a:r>
              <a:rPr lang="zh-CN" altLang="en-US" sz="3200" dirty="0">
                <a:solidFill>
                  <a:srgbClr val="00B050"/>
                </a:solidFill>
                <a:latin typeface="华文楷体" pitchFamily="2" charset="-122"/>
                <a:ea typeface="华文楷体" pitchFamily="2" charset="-122"/>
              </a:rPr>
              <a:t>氛围效果</a:t>
            </a:r>
            <a:r>
              <a:rPr lang="zh-CN" altLang="en-US" sz="3200" dirty="0">
                <a:solidFill>
                  <a:srgbClr val="FF0000"/>
                </a:solidFill>
                <a:latin typeface="华文楷体" pitchFamily="2" charset="-122"/>
                <a:ea typeface="华文楷体" pitchFamily="2" charset="-122"/>
              </a:rPr>
              <a:t>）</a:t>
            </a:r>
            <a:br>
              <a:rPr lang="en-US" altLang="zh-CN" sz="3600" dirty="0"/>
            </a:br>
            <a:endParaRPr lang="zh-CN" altLang="zh-CN" sz="3600" dirty="0"/>
          </a:p>
          <a:p>
            <a:endParaRPr lang="en-US" altLang="zh-CN" sz="3600" dirty="0"/>
          </a:p>
          <a:p>
            <a:endParaRPr lang="zh-CN" altLang="zh-CN" sz="3600" dirty="0"/>
          </a:p>
        </p:txBody>
      </p:sp>
      <p:sp>
        <p:nvSpPr>
          <p:cNvPr id="25" name="TextBox 28"/>
          <p:cNvSpPr txBox="1"/>
          <p:nvPr/>
        </p:nvSpPr>
        <p:spPr>
          <a:xfrm>
            <a:off x="450574" y="298191"/>
            <a:ext cx="2242922"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高考原题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02373" y="1314235"/>
            <a:ext cx="10787254" cy="4848028"/>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01148" y="1731964"/>
            <a:ext cx="10349948" cy="3416320"/>
          </a:xfrm>
          <a:prstGeom prst="rect">
            <a:avLst/>
          </a:prstGeom>
        </p:spPr>
        <p:txBody>
          <a:bodyPr wrap="square">
            <a:spAutoFit/>
          </a:bodyPr>
          <a:lstStyle/>
          <a:p>
            <a:r>
              <a:rPr lang="zh-CN" altLang="en-US" sz="3600" dirty="0"/>
              <a:t>       叙述视角的特征通常是由叙述人称决定的。传统的叙事作品中主要是采用旁观者的口吻，即第三人称叙述。较晚近的叙事作品中第一人称的叙述多了起来。还有一类较为罕见的叙述视角是第二人称叙述。除了上述三种视角之外，另一类较重要的特殊情况是变换人称和视角的叙述。</a:t>
            </a:r>
          </a:p>
        </p:txBody>
      </p:sp>
      <p:sp>
        <p:nvSpPr>
          <p:cNvPr id="25" name="TextBox 28"/>
          <p:cNvSpPr txBox="1"/>
          <p:nvPr/>
        </p:nvSpPr>
        <p:spPr>
          <a:xfrm>
            <a:off x="450574" y="298191"/>
            <a:ext cx="3272050"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二、叙事人称</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586194"/>
            <a:ext cx="9634332" cy="4524315"/>
          </a:xfrm>
          <a:prstGeom prst="rect">
            <a:avLst/>
          </a:prstGeom>
        </p:spPr>
        <p:txBody>
          <a:bodyPr wrap="square">
            <a:spAutoFit/>
          </a:bodyPr>
          <a:lstStyle/>
          <a:p>
            <a:r>
              <a:rPr lang="en-US" altLang="zh-CN" sz="3600" dirty="0"/>
              <a:t>        </a:t>
            </a:r>
            <a:r>
              <a:rPr lang="zh-CN" altLang="zh-CN" sz="3600" dirty="0"/>
              <a:t>是从与故事无关的旁观者立场进行的叙述。由于叙述者通常是身份不确定的旁观者，因而造成这类叙述的传统特点是无视角限制。叙述者如同无所不知的上帝，可以在同一时间内出现在各个不同的地点，可以了解过去、预知未来，还可随意进入任何一个人物的心灵深处挖掘隐私。由于叙述视点可以游移，这种叙述也可称作无焦点叙述。</a:t>
            </a:r>
            <a:endParaRPr lang="zh-CN" altLang="en-US" sz="3600" dirty="0"/>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（一）第三人称叙述</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55373" y="1130247"/>
            <a:ext cx="1073426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046920" y="1247940"/>
            <a:ext cx="10243932" cy="5078313"/>
          </a:xfrm>
          <a:prstGeom prst="rect">
            <a:avLst/>
          </a:prstGeom>
        </p:spPr>
        <p:txBody>
          <a:bodyPr wrap="square">
            <a:spAutoFit/>
          </a:bodyPr>
          <a:lstStyle/>
          <a:p>
            <a:r>
              <a:rPr lang="en-US" altLang="zh-CN" sz="3600" dirty="0"/>
              <a:t>       </a:t>
            </a:r>
            <a:r>
              <a:rPr lang="zh-CN" altLang="zh-CN" sz="3200" dirty="0"/>
              <a:t>这种叙述方式由于没有视角限制而</a:t>
            </a:r>
            <a:r>
              <a:rPr lang="zh-CN" altLang="zh-CN" sz="3200" dirty="0">
                <a:solidFill>
                  <a:srgbClr val="FF0000"/>
                </a:solidFill>
              </a:rPr>
              <a:t>使作者获得了充分的自由</a:t>
            </a:r>
            <a:r>
              <a:rPr lang="zh-CN" altLang="zh-CN" sz="3200" dirty="0"/>
              <a:t>。传统的叙事作品采用这种叙述方式的很普遍。但正由于作者获得了充分的叙述自由，这种叙述方式容易产生的一种倾向便是叙述者对作品中人物及其命运、对所有事件可完全预知和任意摆布，读者在阅读过程中也会有意无意地意识到，叙述者早已洞悉故事中还未发生的一切，而且终将讲述出读者所需要知道的一切，因此读者在阅读中</a:t>
            </a:r>
            <a:r>
              <a:rPr lang="zh-CN" altLang="zh-CN" sz="3200" dirty="0">
                <a:solidFill>
                  <a:srgbClr val="FF0000"/>
                </a:solidFill>
              </a:rPr>
              <a:t>只能被动地等待叙述者</a:t>
            </a:r>
            <a:r>
              <a:rPr lang="zh-CN" altLang="zh-CN" sz="3200" dirty="0"/>
              <a:t>将自己还未知悉的一切讲述出来。</a:t>
            </a:r>
            <a:r>
              <a:rPr lang="zh-CN" altLang="en-US" sz="3200" dirty="0"/>
              <a:t>（特别注意，第三人称也有限知视角如</a:t>
            </a:r>
            <a:r>
              <a:rPr lang="en-US" altLang="zh-CN" sz="3200" dirty="0"/>
              <a:t>《</a:t>
            </a:r>
            <a:r>
              <a:rPr lang="zh-CN" altLang="en-US" sz="3200" dirty="0"/>
              <a:t>天嚣</a:t>
            </a:r>
            <a:r>
              <a:rPr lang="en-US" altLang="zh-CN" sz="3200" dirty="0"/>
              <a:t>》</a:t>
            </a:r>
            <a:r>
              <a:rPr lang="zh-CN" altLang="en-US" sz="3200" dirty="0"/>
              <a:t>和</a:t>
            </a:r>
            <a:r>
              <a:rPr lang="en-US" altLang="zh-CN" sz="3200" dirty="0"/>
              <a:t>《</a:t>
            </a:r>
            <a:r>
              <a:rPr lang="zh-CN" altLang="en-US" sz="3200" dirty="0"/>
              <a:t>药</a:t>
            </a:r>
            <a:r>
              <a:rPr lang="en-US" altLang="zh-CN" sz="3200" dirty="0"/>
              <a:t>》</a:t>
            </a:r>
            <a:r>
              <a:rPr lang="zh-CN" altLang="en-US" sz="3200" dirty="0"/>
              <a:t>）</a:t>
            </a:r>
            <a:endParaRPr lang="zh-CN" altLang="zh-CN" sz="3200" dirty="0"/>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（一）第三人称叙述</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586194"/>
            <a:ext cx="9634332" cy="3416320"/>
          </a:xfrm>
          <a:prstGeom prst="rect">
            <a:avLst/>
          </a:prstGeom>
        </p:spPr>
        <p:txBody>
          <a:bodyPr wrap="square">
            <a:spAutoFit/>
          </a:bodyPr>
          <a:lstStyle/>
          <a:p>
            <a:r>
              <a:rPr lang="en-US" altLang="zh-CN" sz="3600" dirty="0"/>
              <a:t>        </a:t>
            </a:r>
            <a:r>
              <a:rPr lang="zh-CN" altLang="en-US" sz="3600" dirty="0"/>
              <a:t>第一人称</a:t>
            </a:r>
            <a:r>
              <a:rPr lang="zh-CN" altLang="zh-CN" sz="3600" dirty="0"/>
              <a:t>叙述的作品中叙述者同时又是故事中的一个角色，叙述视角因此而移入作品内部，成为内在式焦点叙述。</a:t>
            </a:r>
          </a:p>
          <a:p>
            <a:endParaRPr lang="en-US" altLang="zh-CN" sz="3600" dirty="0"/>
          </a:p>
          <a:p>
            <a:r>
              <a:rPr lang="en-US" altLang="zh-CN" sz="3600" dirty="0"/>
              <a:t>       </a:t>
            </a:r>
            <a:endParaRPr lang="zh-CN" altLang="zh-CN" sz="3600" dirty="0"/>
          </a:p>
          <a:p>
            <a:endParaRPr lang="zh-CN" altLang="en-US" sz="3600" dirty="0"/>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（二）第一人称叙述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586194"/>
            <a:ext cx="9634332" cy="4031873"/>
          </a:xfrm>
          <a:prstGeom prst="rect">
            <a:avLst/>
          </a:prstGeom>
        </p:spPr>
        <p:txBody>
          <a:bodyPr wrap="square">
            <a:spAutoFit/>
          </a:bodyPr>
          <a:lstStyle/>
          <a:p>
            <a:r>
              <a:rPr lang="zh-CN" altLang="en-US" sz="3200" dirty="0"/>
              <a:t>       首先，是作为旁观者的叙述者。这个旁观者仅仅在小说的引子中出现，起到穿针引线的作用，由他介绍出作品的真实叙述者（如</a:t>
            </a:r>
            <a:r>
              <a:rPr lang="en-US" altLang="zh-CN" sz="3200" dirty="0"/>
              <a:t>《</a:t>
            </a:r>
            <a:r>
              <a:rPr lang="zh-CN" altLang="en-US" sz="3200" dirty="0"/>
              <a:t>狂人日记</a:t>
            </a:r>
            <a:r>
              <a:rPr lang="en-US" altLang="zh-CN" sz="3200" dirty="0"/>
              <a:t>》《</a:t>
            </a:r>
            <a:r>
              <a:rPr lang="zh-CN" altLang="en-US" sz="3200" dirty="0"/>
              <a:t>猎人笔记</a:t>
            </a:r>
            <a:r>
              <a:rPr lang="en-US" altLang="zh-CN" sz="3200" dirty="0"/>
              <a:t>》</a:t>
            </a:r>
            <a:r>
              <a:rPr lang="zh-CN" altLang="en-US" sz="3200" dirty="0"/>
              <a:t>）。还有就是不作为人物一员的叙述者，如</a:t>
            </a:r>
            <a:r>
              <a:rPr lang="en-US" altLang="zh-CN" sz="3200" dirty="0"/>
              <a:t>《</a:t>
            </a:r>
            <a:r>
              <a:rPr lang="zh-CN" altLang="en-US" sz="3200" dirty="0"/>
              <a:t>扎满鲜花的吊桥 </a:t>
            </a:r>
            <a:r>
              <a:rPr lang="en-US" altLang="zh-CN" sz="3200" dirty="0"/>
              <a:t>》</a:t>
            </a:r>
            <a:r>
              <a:rPr lang="zh-CN" altLang="en-US" sz="3200" dirty="0"/>
              <a:t>的“我”就是旁观型的叙述者。</a:t>
            </a:r>
          </a:p>
          <a:p>
            <a:r>
              <a:rPr lang="zh-CN" altLang="en-US" sz="3200" dirty="0"/>
              <a:t>       其次，是叙述者兼角色，他不仅可以参与事件过程，而且是作品中的一个角色。如</a:t>
            </a:r>
            <a:r>
              <a:rPr lang="en-US" altLang="zh-CN" sz="3200" dirty="0"/>
              <a:t>《</a:t>
            </a:r>
            <a:r>
              <a:rPr lang="zh-CN" altLang="en-US" sz="3200" dirty="0"/>
              <a:t>祝福</a:t>
            </a:r>
            <a:r>
              <a:rPr lang="en-US" altLang="zh-CN" sz="3200" dirty="0"/>
              <a:t>》</a:t>
            </a:r>
            <a:r>
              <a:rPr lang="zh-CN" altLang="en-US" sz="3200" dirty="0"/>
              <a:t>中的“我”。</a:t>
            </a:r>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（二）第一人称叙述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586194"/>
            <a:ext cx="9634332" cy="3539430"/>
          </a:xfrm>
          <a:prstGeom prst="rect">
            <a:avLst/>
          </a:prstGeom>
        </p:spPr>
        <p:txBody>
          <a:bodyPr wrap="square">
            <a:spAutoFit/>
          </a:bodyPr>
          <a:lstStyle/>
          <a:p>
            <a:r>
              <a:rPr lang="zh-CN" altLang="zh-CN" sz="3200" dirty="0"/>
              <a:t>作品是怎样叙述姑姑的故事的？这样写有什么好处？请简要分析。</a:t>
            </a:r>
            <a:r>
              <a:rPr lang="en-US" altLang="zh-CN" sz="3200" dirty="0"/>
              <a:t> 《</a:t>
            </a:r>
            <a:r>
              <a:rPr lang="zh-CN" altLang="en-US" sz="3200" dirty="0"/>
              <a:t>扎满鲜花的吊桥 </a:t>
            </a:r>
            <a:r>
              <a:rPr lang="en-US" altLang="zh-CN" sz="3200" dirty="0"/>
              <a:t>》</a:t>
            </a:r>
          </a:p>
          <a:p>
            <a:r>
              <a:rPr lang="en-US" altLang="zh-CN" sz="3200" dirty="0"/>
              <a:t>    </a:t>
            </a:r>
            <a:r>
              <a:rPr lang="zh-CN" altLang="zh-CN" sz="3200" dirty="0">
                <a:solidFill>
                  <a:srgbClr val="FF0000"/>
                </a:solidFill>
              </a:rPr>
              <a:t>以“我”的视角叙述人物零碎的生活片段，使姑姑的故事显得真实可信，留下了想象空间；将人物的故事与情景描写相结合，有意淡化命运的残酷，便于揭示故事的人性内涵，赋予故事以诗意美。</a:t>
            </a:r>
          </a:p>
          <a:p>
            <a:endParaRPr lang="zh-CN" altLang="en-US" sz="3200" dirty="0"/>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（二）第一人称叙述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113182" y="1506682"/>
            <a:ext cx="9872871" cy="4524315"/>
          </a:xfrm>
          <a:prstGeom prst="rect">
            <a:avLst/>
          </a:prstGeom>
        </p:spPr>
        <p:txBody>
          <a:bodyPr wrap="square">
            <a:spAutoFit/>
          </a:bodyPr>
          <a:lstStyle/>
          <a:p>
            <a:r>
              <a:rPr lang="en-US" altLang="zh-CN" sz="3600" dirty="0"/>
              <a:t>        </a:t>
            </a:r>
            <a:r>
              <a:rPr lang="zh-CN" altLang="en-US" sz="3600" dirty="0"/>
              <a:t>第二人称</a:t>
            </a:r>
            <a:r>
              <a:rPr lang="zh-CN" altLang="zh-CN" sz="3600" dirty="0"/>
              <a:t>叙述是指故事中的主人公或者某个角是以</a:t>
            </a:r>
            <a:r>
              <a:rPr lang="en-US" altLang="zh-CN" sz="3600" dirty="0"/>
              <a:t>“</a:t>
            </a:r>
            <a:r>
              <a:rPr lang="zh-CN" altLang="zh-CN" sz="3600" dirty="0"/>
              <a:t>你</a:t>
            </a:r>
            <a:r>
              <a:rPr lang="en-US" altLang="zh-CN" sz="3600" dirty="0"/>
              <a:t>”</a:t>
            </a:r>
            <a:r>
              <a:rPr lang="zh-CN" altLang="zh-CN" sz="3600" dirty="0"/>
              <a:t>的称谓出现的。这是一种很少见的叙述视角。因为这里似乎强制性地把读者拉进了故事中，尽管这只是个虚拟的读者，但总归会使现实中的读者觉得有点奇怪。</a:t>
            </a:r>
            <a:endParaRPr lang="en-US" altLang="zh-CN" sz="3600" dirty="0"/>
          </a:p>
          <a:p>
            <a:endParaRPr lang="en-US" altLang="zh-CN" sz="3600" dirty="0"/>
          </a:p>
          <a:p>
            <a:r>
              <a:rPr lang="en-US" altLang="zh-CN" sz="3600" dirty="0"/>
              <a:t>        </a:t>
            </a:r>
            <a:r>
              <a:rPr lang="zh-CN" altLang="zh-CN" sz="3600" dirty="0"/>
              <a:t>由于这类作品的数量和影响都很小，所以对于叙事学研究来说意义很有限。</a:t>
            </a:r>
            <a:r>
              <a:rPr lang="zh-CN" altLang="en-US" sz="3600" dirty="0"/>
              <a:t>（散文中较多）</a:t>
            </a:r>
          </a:p>
        </p:txBody>
      </p:sp>
      <p:sp>
        <p:nvSpPr>
          <p:cNvPr id="25" name="TextBox 28"/>
          <p:cNvSpPr txBox="1"/>
          <p:nvPr/>
        </p:nvSpPr>
        <p:spPr>
          <a:xfrm>
            <a:off x="0" y="15848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（三）第二人称叙述</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6259">
            <a:off x="7395674" y="-237057"/>
            <a:ext cx="4295404" cy="3916620"/>
          </a:xfrm>
          <a:prstGeom prst="rect">
            <a:avLst/>
          </a:prstGeom>
        </p:spPr>
      </p:pic>
      <p:sp>
        <p:nvSpPr>
          <p:cNvPr id="7" name="矩形 6"/>
          <p:cNvSpPr/>
          <p:nvPr/>
        </p:nvSpPr>
        <p:spPr>
          <a:xfrm rot="10800000">
            <a:off x="1679509" y="1124744"/>
            <a:ext cx="8352928" cy="4224469"/>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4" name="图片 13"/>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5" name="图片 14"/>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grpSp>
        <p:nvGrpSpPr>
          <p:cNvPr id="16" name="组合 15"/>
          <p:cNvGrpSpPr/>
          <p:nvPr/>
        </p:nvGrpSpPr>
        <p:grpSpPr>
          <a:xfrm>
            <a:off x="3708566" y="2238769"/>
            <a:ext cx="2781388" cy="471924"/>
            <a:chOff x="2546527" y="2238769"/>
            <a:chExt cx="2781388" cy="471924"/>
          </a:xfrm>
        </p:grpSpPr>
        <p:cxnSp>
          <p:nvCxnSpPr>
            <p:cNvPr id="17" name="直接连接符 16"/>
            <p:cNvCxnSpPr/>
            <p:nvPr/>
          </p:nvCxnSpPr>
          <p:spPr>
            <a:xfrm>
              <a:off x="2546527" y="2238769"/>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546527" y="2710693"/>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042961" y="2190642"/>
            <a:ext cx="2031325" cy="584775"/>
          </a:xfrm>
          <a:prstGeom prst="rect">
            <a:avLst/>
          </a:prstGeom>
          <a:noFill/>
        </p:spPr>
        <p:txBody>
          <a:bodyPr wrap="none" rtlCol="0">
            <a:spAutoFit/>
          </a:bodyPr>
          <a:lstStyle/>
          <a:p>
            <a:r>
              <a:rPr lang="zh-CN" altLang="en-US" sz="3200" spc="400" dirty="0">
                <a:solidFill>
                  <a:srgbClr val="6EA399"/>
                </a:solidFill>
                <a:latin typeface="黑体" panose="02010609060101010101" pitchFamily="49" charset="-122"/>
                <a:ea typeface="黑体" panose="02010609060101010101" pitchFamily="49" charset="-122"/>
              </a:rPr>
              <a:t>第二部分</a:t>
            </a:r>
          </a:p>
        </p:txBody>
      </p:sp>
      <p:sp>
        <p:nvSpPr>
          <p:cNvPr id="23" name="矩形 22"/>
          <p:cNvSpPr/>
          <p:nvPr/>
        </p:nvSpPr>
        <p:spPr>
          <a:xfrm>
            <a:off x="3789310" y="3182617"/>
            <a:ext cx="6149550" cy="1446550"/>
          </a:xfrm>
          <a:prstGeom prst="rect">
            <a:avLst/>
          </a:prstGeom>
        </p:spPr>
        <p:txBody>
          <a:bodyPr wrap="square">
            <a:spAutoFit/>
          </a:bodyPr>
          <a:lstStyle/>
          <a:p>
            <a:pPr algn="ctr"/>
            <a:r>
              <a:rPr lang="zh-CN" altLang="en-US" sz="4400" b="1" dirty="0">
                <a:solidFill>
                  <a:schemeClr val="bg1">
                    <a:lumMod val="50000"/>
                  </a:schemeClr>
                </a:solidFill>
                <a:latin typeface="隶书" panose="02010509060101010101" pitchFamily="49" charset="-122"/>
                <a:ea typeface="隶书" panose="02010509060101010101" pitchFamily="49" charset="-122"/>
              </a:rPr>
              <a:t>叙事学在考试和教学中的几个关键点和出题点</a:t>
            </a:r>
            <a:endParaRPr lang="en-US" altLang="zh-CN" sz="4400" b="1" dirty="0">
              <a:solidFill>
                <a:schemeClr val="bg1">
                  <a:lumMod val="50000"/>
                </a:schemeClr>
              </a:solidFill>
              <a:latin typeface="隶书" panose="02010509060101010101" pitchFamily="49" charset="-122"/>
              <a:ea typeface="隶书" panose="02010509060101010101" pitchFamily="49" charset="-122"/>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fill="hold"/>
                                            <p:tgtEl>
                                              <p:spTgt spid="19"/>
                                            </p:tgtEl>
                                            <p:attrNameLst>
                                              <p:attrName>ppt_x</p:attrName>
                                            </p:attrNameLst>
                                          </p:cBhvr>
                                          <p:tavLst>
                                            <p:tav tm="0">
                                              <p:val>
                                                <p:strVal val="0-#ppt_w/2"/>
                                              </p:val>
                                            </p:tav>
                                            <p:tav tm="100000">
                                              <p:val>
                                                <p:strVal val="#ppt_x"/>
                                              </p:val>
                                            </p:tav>
                                          </p:tavLst>
                                        </p:anim>
                                        <p:anim calcmode="lin" valueType="num">
                                          <p:cBhvr additive="base">
                                            <p:cTn id="21" dur="10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1000" fill="hold"/>
                                            <p:tgtEl>
                                              <p:spTgt spid="23"/>
                                            </p:tgtEl>
                                            <p:attrNameLst>
                                              <p:attrName>ppt_x</p:attrName>
                                            </p:attrNameLst>
                                          </p:cBhvr>
                                          <p:tavLst>
                                            <p:tav tm="0">
                                              <p:val>
                                                <p:strVal val="0-#ppt_w/2"/>
                                              </p:val>
                                            </p:tav>
                                            <p:tav tm="100000">
                                              <p:val>
                                                <p:strVal val="#ppt_x"/>
                                              </p:val>
                                            </p:tav>
                                          </p:tavLst>
                                        </p:anim>
                                        <p:anim calcmode="lin" valueType="num">
                                          <p:cBhvr additive="base">
                                            <p:cTn id="25"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9"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fill="hold"/>
                                            <p:tgtEl>
                                              <p:spTgt spid="19"/>
                                            </p:tgtEl>
                                            <p:attrNameLst>
                                              <p:attrName>ppt_x</p:attrName>
                                            </p:attrNameLst>
                                          </p:cBhvr>
                                          <p:tavLst>
                                            <p:tav tm="0">
                                              <p:val>
                                                <p:strVal val="0-#ppt_w/2"/>
                                              </p:val>
                                            </p:tav>
                                            <p:tav tm="100000">
                                              <p:val>
                                                <p:strVal val="#ppt_x"/>
                                              </p:val>
                                            </p:tav>
                                          </p:tavLst>
                                        </p:anim>
                                        <p:anim calcmode="lin" valueType="num">
                                          <p:cBhvr additive="base">
                                            <p:cTn id="21" dur="10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1000" fill="hold"/>
                                            <p:tgtEl>
                                              <p:spTgt spid="23"/>
                                            </p:tgtEl>
                                            <p:attrNameLst>
                                              <p:attrName>ppt_x</p:attrName>
                                            </p:attrNameLst>
                                          </p:cBhvr>
                                          <p:tavLst>
                                            <p:tav tm="0">
                                              <p:val>
                                                <p:strVal val="0-#ppt_w/2"/>
                                              </p:val>
                                            </p:tav>
                                            <p:tav tm="100000">
                                              <p:val>
                                                <p:strVal val="#ppt_x"/>
                                              </p:val>
                                            </p:tav>
                                          </p:tavLst>
                                        </p:anim>
                                        <p:anim calcmode="lin" valueType="num">
                                          <p:cBhvr additive="base">
                                            <p:cTn id="25"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9" grpId="0"/>
          <p:bldP spid="2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85461"/>
            <a:ext cx="10919791" cy="502257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1113182" y="1758472"/>
            <a:ext cx="9872871" cy="2862322"/>
          </a:xfrm>
          <a:prstGeom prst="rect">
            <a:avLst/>
          </a:prstGeom>
        </p:spPr>
        <p:txBody>
          <a:bodyPr wrap="square">
            <a:spAutoFit/>
          </a:bodyPr>
          <a:lstStyle/>
          <a:p>
            <a:r>
              <a:rPr lang="en-US" altLang="zh-CN" sz="3600" dirty="0"/>
              <a:t>       </a:t>
            </a:r>
            <a:r>
              <a:rPr lang="zh-CN" altLang="zh-CN" sz="3600" dirty="0"/>
              <a:t>在传统的叙事作品中，视角</a:t>
            </a:r>
            <a:r>
              <a:rPr lang="zh-CN" altLang="en-US" sz="3600" dirty="0"/>
              <a:t>是不变的</a:t>
            </a:r>
            <a:r>
              <a:rPr lang="zh-CN" altLang="zh-CN" sz="3600" dirty="0"/>
              <a:t>。在古代的叙事作品中，</a:t>
            </a:r>
            <a:r>
              <a:rPr lang="zh-CN" altLang="en-US" sz="3600" dirty="0"/>
              <a:t>也有特例</a:t>
            </a:r>
            <a:r>
              <a:rPr lang="zh-CN" altLang="zh-CN" sz="3600" dirty="0"/>
              <a:t>。如《</a:t>
            </a:r>
            <a:r>
              <a:rPr lang="zh-CN" altLang="en-US" sz="3600" dirty="0"/>
              <a:t>水浒传</a:t>
            </a:r>
            <a:r>
              <a:rPr lang="zh-CN" altLang="zh-CN" sz="3600" dirty="0"/>
              <a:t>》中</a:t>
            </a:r>
          </a:p>
          <a:p>
            <a:r>
              <a:rPr lang="en-US" altLang="zh-CN" sz="3600" dirty="0"/>
              <a:t>     </a:t>
            </a:r>
          </a:p>
          <a:p>
            <a:r>
              <a:rPr lang="en-US" altLang="zh-CN" sz="3600" dirty="0"/>
              <a:t>     “</a:t>
            </a:r>
            <a:r>
              <a:rPr lang="zh-CN" altLang="zh-CN" sz="3600" dirty="0"/>
              <a:t>林教头风雪山神庙</a:t>
            </a:r>
            <a:r>
              <a:rPr lang="en-US" altLang="zh-CN" sz="3600" dirty="0"/>
              <a:t>”</a:t>
            </a:r>
            <a:r>
              <a:rPr lang="zh-CN" altLang="en-US" sz="3600" dirty="0"/>
              <a:t>关于“李小二”偷听的情节。</a:t>
            </a:r>
            <a:endParaRPr lang="zh-CN" altLang="zh-CN" sz="36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457336"/>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874643" y="1400664"/>
            <a:ext cx="10522227" cy="5262979"/>
          </a:xfrm>
          <a:prstGeom prst="rect">
            <a:avLst/>
          </a:prstGeom>
        </p:spPr>
        <p:txBody>
          <a:bodyPr wrap="square">
            <a:spAutoFit/>
          </a:bodyPr>
          <a:lstStyle/>
          <a:p>
            <a:r>
              <a:rPr lang="en-US" altLang="zh-CN" sz="3600" dirty="0"/>
              <a:t>       </a:t>
            </a:r>
            <a:r>
              <a:rPr lang="zh-CN" altLang="zh-CN" sz="3200" dirty="0"/>
              <a:t>这一段叙述显然是从李小二的视角出发的。明末小说批评家</a:t>
            </a:r>
            <a:r>
              <a:rPr lang="zh-CN" altLang="en-US" sz="3200" dirty="0"/>
              <a:t>金圣叹</a:t>
            </a:r>
            <a:r>
              <a:rPr lang="zh-CN" altLang="zh-CN" sz="3200" dirty="0"/>
              <a:t>在这一段后批道：</a:t>
            </a:r>
            <a:r>
              <a:rPr lang="en-US" altLang="zh-CN" sz="3200" dirty="0"/>
              <a:t>“‘</a:t>
            </a:r>
            <a:r>
              <a:rPr lang="zh-CN" altLang="zh-CN" sz="3200" dirty="0"/>
              <a:t>看时</a:t>
            </a:r>
            <a:r>
              <a:rPr lang="en-US" altLang="zh-CN" sz="3200" dirty="0"/>
              <a:t>’</a:t>
            </a:r>
            <a:r>
              <a:rPr lang="zh-CN" altLang="zh-CN" sz="3200" dirty="0"/>
              <a:t>二字妙，是李小二眼中事。一个小二看来是军官，一个小二看来是走卒，先看他跟着，却又看他一齐坐下，写得狐疑之极，妙妙。</a:t>
            </a:r>
            <a:r>
              <a:rPr lang="en-US" altLang="zh-CN" sz="3200" dirty="0"/>
              <a:t>”</a:t>
            </a:r>
            <a:r>
              <a:rPr lang="zh-CN" altLang="zh-CN" sz="3200" dirty="0"/>
              <a:t>他不仅看出了视角的变换，而且注意到这种变换对故事中</a:t>
            </a:r>
            <a:r>
              <a:rPr lang="zh-CN" altLang="zh-CN" sz="3200" b="1" i="1" dirty="0">
                <a:solidFill>
                  <a:srgbClr val="FF0000"/>
                </a:solidFill>
              </a:rPr>
              <a:t>情绪氛围</a:t>
            </a:r>
            <a:r>
              <a:rPr lang="zh-CN" altLang="zh-CN" sz="3200" dirty="0"/>
              <a:t>变化的影响。实际上中国传统的白话短篇小说是从</a:t>
            </a:r>
            <a:r>
              <a:rPr lang="en-US" altLang="zh-CN" sz="3200" dirty="0"/>
              <a:t>“</a:t>
            </a:r>
            <a:r>
              <a:rPr lang="zh-CN" altLang="zh-CN" sz="3200" dirty="0"/>
              <a:t>说话</a:t>
            </a:r>
            <a:r>
              <a:rPr lang="en-US" altLang="zh-CN" sz="3200" dirty="0"/>
              <a:t>”</a:t>
            </a:r>
            <a:r>
              <a:rPr lang="zh-CN" altLang="zh-CN" sz="3200" dirty="0"/>
              <a:t>（即说书）艺术中发展起来的，说话人为了吸引听众，需要绘声绘色地模拟故事情境，所以常常需要变换视角以达到那种设身处地</a:t>
            </a:r>
            <a:r>
              <a:rPr lang="en-US" altLang="zh-CN" sz="3200" dirty="0"/>
              <a:t>“</a:t>
            </a:r>
            <a:r>
              <a:rPr lang="zh-CN" altLang="zh-CN" sz="3200" dirty="0"/>
              <a:t>说一人，肖一人</a:t>
            </a:r>
            <a:r>
              <a:rPr lang="en-US" altLang="zh-CN" sz="3200" dirty="0"/>
              <a:t>” </a:t>
            </a:r>
            <a:r>
              <a:rPr lang="zh-CN" altLang="zh-CN" sz="3200" dirty="0"/>
              <a:t>的逼真效果</a:t>
            </a:r>
            <a:r>
              <a:rPr lang="zh-CN" altLang="zh-CN" sz="4000" dirty="0"/>
              <a:t>。</a:t>
            </a:r>
            <a:endParaRPr lang="zh-CN" altLang="zh-CN" sz="44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02373" y="1314235"/>
            <a:ext cx="10787254" cy="4848028"/>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01148" y="1572940"/>
            <a:ext cx="10349948" cy="3416320"/>
          </a:xfrm>
          <a:prstGeom prst="rect">
            <a:avLst/>
          </a:prstGeom>
        </p:spPr>
        <p:txBody>
          <a:bodyPr wrap="square">
            <a:spAutoFit/>
          </a:bodyPr>
          <a:lstStyle/>
          <a:p>
            <a:r>
              <a:rPr lang="zh-CN" altLang="zh-CN" sz="3600" dirty="0"/>
              <a:t>小说以一个没有谜底的“美好的谜”结尾，这样处理有怎样的艺术效果？请结合作品进行分析。（</a:t>
            </a:r>
            <a:r>
              <a:rPr lang="en-US" altLang="zh-CN" sz="3600" dirty="0"/>
              <a:t>6</a:t>
            </a:r>
            <a:r>
              <a:rPr lang="zh-CN" altLang="zh-CN" sz="3600" dirty="0"/>
              <a:t>分）</a:t>
            </a:r>
            <a:r>
              <a:rPr lang="zh-CN" altLang="zh-CN" sz="3600" b="1" dirty="0"/>
              <a:t> </a:t>
            </a:r>
            <a:endParaRPr lang="en-US" altLang="zh-CN" sz="3600" b="1" dirty="0"/>
          </a:p>
          <a:p>
            <a:r>
              <a:rPr lang="zh-CN" altLang="zh-CN" sz="3600" b="1" dirty="0">
                <a:solidFill>
                  <a:srgbClr val="FF0000"/>
                </a:solidFill>
              </a:rPr>
              <a:t>①小说人物“他”所知有限，这样写很真实；②故事戛然而止，强化了小说的神秘氛围；③打破读者的心理预期，留下了更多想象回味的空间。</a:t>
            </a:r>
            <a:endParaRPr lang="zh-CN" altLang="zh-CN" sz="3600" dirty="0">
              <a:solidFill>
                <a:srgbClr val="FF0000"/>
              </a:solidFill>
            </a:endParaRPr>
          </a:p>
        </p:txBody>
      </p:sp>
      <p:sp>
        <p:nvSpPr>
          <p:cNvPr id="25" name="TextBox 28"/>
          <p:cNvSpPr txBox="1"/>
          <p:nvPr/>
        </p:nvSpPr>
        <p:spPr>
          <a:xfrm>
            <a:off x="450574" y="298191"/>
            <a:ext cx="2242922"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高考原题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874643" y="1400664"/>
            <a:ext cx="10522227" cy="5262979"/>
          </a:xfrm>
          <a:prstGeom prst="rect">
            <a:avLst/>
          </a:prstGeom>
        </p:spPr>
        <p:txBody>
          <a:bodyPr wrap="square">
            <a:spAutoFit/>
          </a:bodyPr>
          <a:lstStyle/>
          <a:p>
            <a:r>
              <a:rPr lang="zh-CN" altLang="zh-CN" sz="3600" dirty="0"/>
              <a:t>作用：</a:t>
            </a:r>
          </a:p>
          <a:p>
            <a:r>
              <a:rPr lang="zh-CN" altLang="zh-CN" sz="3600" dirty="0"/>
              <a:t>（一）通过叙述视角的的变换，由视觉转为听觉，便于叙述者</a:t>
            </a:r>
            <a:r>
              <a:rPr lang="zh-CN" altLang="zh-CN" sz="3600" dirty="0">
                <a:solidFill>
                  <a:srgbClr val="FF0000"/>
                </a:solidFill>
              </a:rPr>
              <a:t>吸引听众</a:t>
            </a:r>
            <a:r>
              <a:rPr lang="zh-CN" altLang="zh-CN" sz="3600" dirty="0"/>
              <a:t>，需要绘声绘色地模拟故事情境</a:t>
            </a:r>
            <a:r>
              <a:rPr lang="zh-CN" altLang="en-US" sz="3600" dirty="0"/>
              <a:t>。</a:t>
            </a:r>
            <a:endParaRPr lang="zh-CN" altLang="zh-CN" sz="3600" dirty="0"/>
          </a:p>
          <a:p>
            <a:r>
              <a:rPr lang="zh-CN" altLang="zh-CN" sz="3600" dirty="0"/>
              <a:t>（二）制造一个神秘的</a:t>
            </a:r>
            <a:r>
              <a:rPr lang="zh-CN" altLang="zh-CN" sz="3600" dirty="0">
                <a:solidFill>
                  <a:srgbClr val="FF0000"/>
                </a:solidFill>
              </a:rPr>
              <a:t>氛围</a:t>
            </a:r>
            <a:r>
              <a:rPr lang="zh-CN" altLang="zh-CN" sz="3600" dirty="0"/>
              <a:t>，推动情节的发展。</a:t>
            </a:r>
          </a:p>
          <a:p>
            <a:r>
              <a:rPr lang="zh-CN" altLang="zh-CN" sz="3600" dirty="0"/>
              <a:t>（三）表达叙述者对高俅等恶势力不满的</a:t>
            </a:r>
            <a:r>
              <a:rPr lang="zh-CN" altLang="zh-CN" sz="3600" dirty="0">
                <a:solidFill>
                  <a:srgbClr val="FF0000"/>
                </a:solidFill>
              </a:rPr>
              <a:t>情绪</a:t>
            </a:r>
            <a:r>
              <a:rPr lang="zh-CN" altLang="zh-CN" sz="3600" dirty="0"/>
              <a:t>，和听众（读者）形成情感的呼应。</a:t>
            </a:r>
          </a:p>
          <a:p>
            <a:endParaRPr lang="zh-CN" altLang="zh-CN" sz="3600" dirty="0">
              <a:solidFill>
                <a:srgbClr val="002060"/>
              </a:solidFill>
            </a:endParaRPr>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874643" y="1400664"/>
            <a:ext cx="10522227" cy="5201424"/>
          </a:xfrm>
          <a:prstGeom prst="rect">
            <a:avLst/>
          </a:prstGeom>
        </p:spPr>
        <p:txBody>
          <a:bodyPr wrap="square">
            <a:spAutoFit/>
          </a:bodyPr>
          <a:lstStyle/>
          <a:p>
            <a:r>
              <a:rPr lang="en-US" altLang="zh-CN" sz="3600" dirty="0"/>
              <a:t>      </a:t>
            </a:r>
            <a:r>
              <a:rPr lang="zh-CN" altLang="zh-CN" sz="3600" dirty="0"/>
              <a:t>从视角的分类来看，“我”作为叙述者，无疑是限知视角，所以，祥林嫂在卫家山和贺家坳的事，作为限知的“我”是无从知晓的，如果由“我”来叙述，则显然违反限知视角原则，是小说艺术上的瑕疵，而且会造成结构的混乱、场景的游离。</a:t>
            </a:r>
          </a:p>
          <a:p>
            <a:r>
              <a:rPr lang="zh-CN" altLang="zh-CN" sz="3600" dirty="0"/>
              <a:t>这里就需要一个人来弥补限知视角的不足，杨义在</a:t>
            </a:r>
            <a:r>
              <a:rPr lang="en-US" altLang="zh-CN" sz="3600" dirty="0"/>
              <a:t>   </a:t>
            </a:r>
            <a:r>
              <a:rPr lang="zh-CN" altLang="zh-CN" sz="3600" dirty="0"/>
              <a:t>《中国叙事学》把这个人的视角定义成为“副视角”</a:t>
            </a:r>
            <a:r>
              <a:rPr lang="en-US" altLang="zh-CN" sz="3600" baseline="30000" dirty="0"/>
              <a:t>[3] </a:t>
            </a:r>
            <a:endParaRPr lang="zh-CN" altLang="zh-CN" sz="3600" dirty="0"/>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874643" y="1400664"/>
            <a:ext cx="10522227" cy="3539430"/>
          </a:xfrm>
          <a:prstGeom prst="rect">
            <a:avLst/>
          </a:prstGeom>
        </p:spPr>
        <p:txBody>
          <a:bodyPr wrap="square">
            <a:spAutoFit/>
          </a:bodyPr>
          <a:lstStyle/>
          <a:p>
            <a:r>
              <a:rPr lang="zh-CN" altLang="zh-CN" sz="3600" dirty="0"/>
              <a:t>在“五四”作家群体中，鲁迅是最擅长驾驭作品的叙事结构的。在《祝福》中，他巧妙地引进“卫老婆子”这个“副视角”，祥林嫂在卫家山的生活和改嫁贺家坳的情形，都由她来介绍，这样一来，作品的叙事就流畅了。</a:t>
            </a:r>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一、视角的变化</a:t>
            </a:r>
          </a:p>
        </p:txBody>
      </p:sp>
      <p:sp>
        <p:nvSpPr>
          <p:cNvPr id="16" name="矩形 15"/>
          <p:cNvSpPr/>
          <p:nvPr/>
        </p:nvSpPr>
        <p:spPr>
          <a:xfrm>
            <a:off x="874643" y="1400664"/>
            <a:ext cx="10522227" cy="4770537"/>
          </a:xfrm>
          <a:prstGeom prst="rect">
            <a:avLst/>
          </a:prstGeom>
        </p:spPr>
        <p:txBody>
          <a:bodyPr wrap="square">
            <a:spAutoFit/>
          </a:bodyPr>
          <a:lstStyle/>
          <a:p>
            <a:r>
              <a:rPr lang="en-US" altLang="zh-CN" sz="3600" dirty="0"/>
              <a:t> </a:t>
            </a:r>
            <a:r>
              <a:rPr lang="zh-CN" altLang="zh-CN" sz="3200" dirty="0"/>
              <a:t>（一）始终保持“我”的限知视角的特征，符合叙事学的原理，保持作品的创作技巧上的先锋性。</a:t>
            </a:r>
          </a:p>
          <a:p>
            <a:r>
              <a:rPr lang="zh-CN" altLang="zh-CN" sz="3200" dirty="0"/>
              <a:t>（二）解放了“我”作为叙述者的部分功能，而更多进行心灵的反思和自我解脱，从而有利于塑造人物形象。</a:t>
            </a:r>
          </a:p>
          <a:p>
            <a:r>
              <a:rPr lang="zh-CN" altLang="zh-CN" sz="3200" dirty="0"/>
              <a:t>（三）具有戏剧般的场景凝练功能，使得人物活动的场景始终聚焦在鲁镇，这不仅使作品结构严谨，而便于集中笔墨塑造鲁镇这个典型环境，并通过“祝福”这一年终习俗的描绘，营造了一个沉郁的氛围。</a:t>
            </a:r>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二、倒叙的作用</a:t>
            </a:r>
          </a:p>
        </p:txBody>
      </p:sp>
      <p:sp>
        <p:nvSpPr>
          <p:cNvPr id="16" name="矩形 15"/>
          <p:cNvSpPr/>
          <p:nvPr/>
        </p:nvSpPr>
        <p:spPr>
          <a:xfrm>
            <a:off x="887894" y="1648970"/>
            <a:ext cx="10522227" cy="3539430"/>
          </a:xfrm>
          <a:prstGeom prst="rect">
            <a:avLst/>
          </a:prstGeom>
        </p:spPr>
        <p:txBody>
          <a:bodyPr wrap="square">
            <a:spAutoFit/>
          </a:bodyPr>
          <a:lstStyle/>
          <a:p>
            <a:r>
              <a:rPr lang="en-US" altLang="zh-CN" sz="3600" b="1" dirty="0"/>
              <a:t>       </a:t>
            </a:r>
            <a:r>
              <a:rPr lang="zh-CN" altLang="zh-CN" sz="3600" b="1" dirty="0">
                <a:solidFill>
                  <a:srgbClr val="002060"/>
                </a:solidFill>
                <a:latin typeface="楷体" panose="02010609060101010101" pitchFamily="49" charset="-122"/>
                <a:ea typeface="楷体" panose="02010609060101010101" pitchFamily="49" charset="-122"/>
              </a:rPr>
              <a:t>况且，一想到昨天遇见祥林嫂的事，也就使我不能安住。那是下午，我到镇的东头访过一个朋友，走出来，就在河边遇见她；而且见她瞪着的眼睛的视线，就知道明明是向我走来的。我这回在鲁镇所见的人们中，改变之大，可以说无过于她的了</a:t>
            </a:r>
            <a:endParaRPr lang="zh-CN" altLang="zh-CN" sz="3600" dirty="0">
              <a:solidFill>
                <a:srgbClr val="002060"/>
              </a:solidFill>
              <a:latin typeface="楷体" panose="02010609060101010101" pitchFamily="49" charset="-122"/>
              <a:ea typeface="楷体" panose="02010609060101010101" pitchFamily="49" charset="-122"/>
            </a:endParaRPr>
          </a:p>
          <a:p>
            <a:endParaRPr lang="zh-CN" altLang="zh-CN" sz="44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206307"/>
            <a:ext cx="10919791" cy="51414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二、倒叙的作用</a:t>
            </a:r>
          </a:p>
        </p:txBody>
      </p:sp>
      <p:sp>
        <p:nvSpPr>
          <p:cNvPr id="16" name="矩形 15"/>
          <p:cNvSpPr/>
          <p:nvPr/>
        </p:nvSpPr>
        <p:spPr>
          <a:xfrm>
            <a:off x="874643" y="1400664"/>
            <a:ext cx="10522227" cy="5262979"/>
          </a:xfrm>
          <a:prstGeom prst="rect">
            <a:avLst/>
          </a:prstGeom>
        </p:spPr>
        <p:txBody>
          <a:bodyPr wrap="square">
            <a:spAutoFit/>
          </a:bodyPr>
          <a:lstStyle/>
          <a:p>
            <a:r>
              <a:rPr lang="zh-CN" altLang="zh-CN" sz="3600" dirty="0"/>
              <a:t>（一）制造悬念，引发读者的注意力。</a:t>
            </a:r>
          </a:p>
          <a:p>
            <a:r>
              <a:rPr lang="zh-CN" altLang="zh-CN" sz="3600" dirty="0"/>
              <a:t>（二）开篇就集中笔墨描写年终祝福的情景，和主旨情节有关。</a:t>
            </a:r>
          </a:p>
          <a:p>
            <a:r>
              <a:rPr lang="zh-CN" altLang="zh-CN" sz="3600" dirty="0"/>
              <a:t>（三）在年终祝福的场面形成一种热闹而又沉闷</a:t>
            </a:r>
            <a:r>
              <a:rPr lang="zh-CN" altLang="zh-CN" sz="3600" dirty="0">
                <a:solidFill>
                  <a:srgbClr val="FF0000"/>
                </a:solidFill>
              </a:rPr>
              <a:t>氛围</a:t>
            </a:r>
            <a:r>
              <a:rPr lang="zh-CN" altLang="zh-CN" sz="3600" dirty="0"/>
              <a:t>，为主人公祥林嫂出场做铺垫</a:t>
            </a:r>
            <a:r>
              <a:rPr lang="zh-CN" altLang="en-US" sz="3600" dirty="0"/>
              <a:t>。</a:t>
            </a:r>
            <a:endParaRPr lang="zh-CN" altLang="zh-CN" sz="3600" dirty="0"/>
          </a:p>
          <a:p>
            <a:r>
              <a:rPr lang="zh-CN" altLang="zh-CN" sz="3600" dirty="0"/>
              <a:t>（四）叙述者对这个场面的</a:t>
            </a:r>
            <a:r>
              <a:rPr lang="zh-CN" altLang="zh-CN" sz="3600" dirty="0">
                <a:solidFill>
                  <a:srgbClr val="FF0000"/>
                </a:solidFill>
              </a:rPr>
              <a:t>态度和情绪</a:t>
            </a:r>
            <a:r>
              <a:rPr lang="zh-CN" altLang="zh-CN" sz="3600" dirty="0"/>
              <a:t>。带着嘲笑的口吻，为下文和四叔的冲突、对祥林嫂的同情做铺垫。</a:t>
            </a:r>
          </a:p>
          <a:p>
            <a:endParaRPr lang="zh-CN" altLang="zh-CN" sz="44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00664"/>
            <a:ext cx="10429461" cy="46820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121379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插叙</a:t>
            </a:r>
          </a:p>
        </p:txBody>
      </p:sp>
      <p:sp>
        <p:nvSpPr>
          <p:cNvPr id="16" name="矩形 15"/>
          <p:cNvSpPr/>
          <p:nvPr/>
        </p:nvSpPr>
        <p:spPr>
          <a:xfrm>
            <a:off x="1319811" y="1970505"/>
            <a:ext cx="9732502" cy="2308324"/>
          </a:xfrm>
          <a:prstGeom prst="rect">
            <a:avLst/>
          </a:prstGeom>
        </p:spPr>
        <p:txBody>
          <a:bodyPr wrap="square">
            <a:spAutoFit/>
          </a:bodyPr>
          <a:lstStyle/>
          <a:p>
            <a:r>
              <a:rPr lang="zh-CN" altLang="en-US" sz="3600" dirty="0"/>
              <a:t>        以时间先后来展开情节，就是顺叙，在主要情节中插入相关人物、情节，就是插叙。如</a:t>
            </a:r>
            <a:r>
              <a:rPr lang="en-US" altLang="zh-CN" sz="3600" dirty="0"/>
              <a:t>《</a:t>
            </a:r>
            <a:r>
              <a:rPr lang="zh-CN" altLang="en-US" sz="3600" dirty="0"/>
              <a:t>林教头风雪山神庙</a:t>
            </a:r>
            <a:r>
              <a:rPr lang="en-US" altLang="zh-CN" sz="3600" dirty="0"/>
              <a:t>》</a:t>
            </a:r>
            <a:r>
              <a:rPr lang="zh-CN" altLang="en-US" sz="3600" dirty="0"/>
              <a:t>，在林冲的主体故事中，插入李小二的来历，这部分就是插叙。</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00664"/>
            <a:ext cx="10429461" cy="468208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450574" y="298191"/>
            <a:ext cx="121379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次叙</a:t>
            </a:r>
          </a:p>
        </p:txBody>
      </p:sp>
      <p:pic>
        <p:nvPicPr>
          <p:cNvPr id="2" name="图片 1"/>
          <p:cNvPicPr>
            <a:picLocks noChangeAspect="1"/>
          </p:cNvPicPr>
          <p:nvPr/>
        </p:nvPicPr>
        <p:blipFill>
          <a:blip r:embed="rId4" cstate="print"/>
          <a:stretch>
            <a:fillRect/>
          </a:stretch>
        </p:blipFill>
        <p:spPr>
          <a:xfrm>
            <a:off x="940905" y="1400663"/>
            <a:ext cx="10429461" cy="4682083"/>
          </a:xfrm>
          <a:prstGeom prst="rect">
            <a:avLst/>
          </a:prstGeom>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625009"/>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824731"/>
            <a:ext cx="10522227" cy="3539430"/>
          </a:xfrm>
          <a:prstGeom prst="rect">
            <a:avLst/>
          </a:prstGeom>
        </p:spPr>
        <p:txBody>
          <a:bodyPr wrap="square">
            <a:spAutoFit/>
          </a:bodyPr>
          <a:lstStyle/>
          <a:p>
            <a:r>
              <a:rPr lang="en-US" altLang="zh-CN" sz="3600" dirty="0"/>
              <a:t>        </a:t>
            </a:r>
            <a:r>
              <a:rPr lang="zh-CN" altLang="zh-CN" sz="3600" dirty="0"/>
              <a:t>布斯在《小说修辞学》中，将叙述者分为“可信的”与“不可信的”两种。前者</a:t>
            </a:r>
            <a:r>
              <a:rPr lang="zh-CN" altLang="en-US" sz="3600" dirty="0"/>
              <a:t>，</a:t>
            </a:r>
            <a:r>
              <a:rPr lang="zh-CN" altLang="zh-CN" sz="3600" dirty="0"/>
              <a:t>叙述者的信念、规范与隐含作者是一致的</a:t>
            </a:r>
            <a:r>
              <a:rPr lang="zh-CN" altLang="en-US" sz="3600" dirty="0"/>
              <a:t>（如</a:t>
            </a:r>
            <a:r>
              <a:rPr lang="en-US" altLang="zh-CN" sz="3600" dirty="0"/>
              <a:t>《</a:t>
            </a:r>
            <a:r>
              <a:rPr lang="zh-CN" altLang="en-US" sz="3600" dirty="0"/>
              <a:t>一件小事</a:t>
            </a:r>
            <a:r>
              <a:rPr lang="en-US" altLang="zh-CN" sz="3600" dirty="0"/>
              <a:t>》</a:t>
            </a:r>
            <a:r>
              <a:rPr lang="zh-CN" altLang="en-US" sz="3600" dirty="0"/>
              <a:t>）</a:t>
            </a:r>
            <a:r>
              <a:rPr lang="zh-CN" altLang="zh-CN" sz="3600" dirty="0"/>
              <a:t>；后者则是和隐含作者的信念和规范完全不同、甚至是对立的叙述者。</a:t>
            </a:r>
          </a:p>
          <a:p>
            <a:endParaRPr lang="zh-CN" altLang="zh-CN" sz="44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266021" y="1391253"/>
            <a:ext cx="11554918" cy="5302327"/>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662609" y="1625951"/>
            <a:ext cx="10734261" cy="4955203"/>
          </a:xfrm>
          <a:prstGeom prst="rect">
            <a:avLst/>
          </a:prstGeom>
        </p:spPr>
        <p:txBody>
          <a:bodyPr wrap="square">
            <a:spAutoFit/>
          </a:bodyPr>
          <a:lstStyle/>
          <a:p>
            <a:r>
              <a:rPr lang="en-US" altLang="zh-CN" sz="3600" dirty="0"/>
              <a:t>        </a:t>
            </a:r>
            <a:r>
              <a:rPr lang="zh-CN" altLang="zh-CN" sz="2800" dirty="0"/>
              <a:t>《祝福》中的“我”，应该是一个“不可信”的叙述者。</a:t>
            </a:r>
          </a:p>
          <a:p>
            <a:r>
              <a:rPr lang="en-US" altLang="zh-CN" sz="2800" dirty="0">
                <a:solidFill>
                  <a:srgbClr val="002060"/>
                </a:solidFill>
              </a:rPr>
              <a:t>1. </a:t>
            </a:r>
            <a:r>
              <a:rPr lang="zh-CN" altLang="zh-CN" sz="2800" dirty="0">
                <a:solidFill>
                  <a:srgbClr val="002060"/>
                </a:solidFill>
              </a:rPr>
              <a:t>倘有别的意思，又因此发生别的事，则我的答话委实该负若干的责任</a:t>
            </a:r>
            <a:r>
              <a:rPr lang="en-US" altLang="zh-CN" sz="2800" dirty="0">
                <a:solidFill>
                  <a:srgbClr val="002060"/>
                </a:solidFill>
              </a:rPr>
              <a:t>……</a:t>
            </a:r>
            <a:r>
              <a:rPr lang="zh-CN" altLang="zh-CN" sz="2800" dirty="0">
                <a:solidFill>
                  <a:srgbClr val="002060"/>
                </a:solidFill>
              </a:rPr>
              <a:t>。但随后也就自笑，觉得偶尔的事，本没有什么深意义，而我偏要细细推敲，正无怪教育家要说是生着神经病；而况明明说过</a:t>
            </a:r>
            <a:r>
              <a:rPr lang="en-US" altLang="zh-CN" sz="2800" dirty="0">
                <a:solidFill>
                  <a:srgbClr val="002060"/>
                </a:solidFill>
              </a:rPr>
              <a:t>“</a:t>
            </a:r>
            <a:r>
              <a:rPr lang="zh-CN" altLang="zh-CN" sz="2800" dirty="0">
                <a:solidFill>
                  <a:srgbClr val="002060"/>
                </a:solidFill>
              </a:rPr>
              <a:t>说不清</a:t>
            </a:r>
            <a:r>
              <a:rPr lang="en-US" altLang="zh-CN" sz="2800" dirty="0">
                <a:solidFill>
                  <a:srgbClr val="002060"/>
                </a:solidFill>
              </a:rPr>
              <a:t>”</a:t>
            </a:r>
            <a:r>
              <a:rPr lang="zh-CN" altLang="zh-CN" sz="2800" dirty="0">
                <a:solidFill>
                  <a:srgbClr val="002060"/>
                </a:solidFill>
              </a:rPr>
              <a:t>，已经推翻了答话的全局，即使发生什么事，于我也毫无关系了。</a:t>
            </a:r>
          </a:p>
          <a:p>
            <a:r>
              <a:rPr lang="en-US" altLang="zh-CN" sz="2800" dirty="0">
                <a:solidFill>
                  <a:srgbClr val="002060"/>
                </a:solidFill>
              </a:rPr>
              <a:t>2. </a:t>
            </a:r>
            <a:r>
              <a:rPr lang="zh-CN" altLang="zh-CN" sz="2800" dirty="0">
                <a:solidFill>
                  <a:srgbClr val="002060"/>
                </a:solidFill>
              </a:rPr>
              <a:t>我静听着窗外似乎瑟瑟作响的雪花声，一面想，反而渐渐的舒畅起来。</a:t>
            </a:r>
          </a:p>
          <a:p>
            <a:r>
              <a:rPr lang="en-US" altLang="zh-CN" sz="2800" dirty="0"/>
              <a:t>        </a:t>
            </a:r>
            <a:r>
              <a:rPr lang="zh-CN" altLang="zh-CN" sz="2800" dirty="0"/>
              <a:t>他既是一个心地善良并具有某种自我剖析精神的知识分子，同时又是一个面对残酷现实，包括对祥林嫂悲惨命运无能为力因而听天由命的人。</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flipV="1">
            <a:off x="-3754868" y="2356907"/>
            <a:ext cx="6034699" cy="339451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55573" y="1374674"/>
            <a:ext cx="8352928" cy="4224469"/>
          </a:xfrm>
          <a:prstGeom prst="rect">
            <a:avLst/>
          </a:prstGeom>
          <a:solidFill>
            <a:srgbClr val="A3947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rgbClr val="DACDBC"/>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3940811" y="2925916"/>
            <a:ext cx="3299221" cy="949299"/>
          </a:xfrm>
          <a:prstGeom prst="rect">
            <a:avLst/>
          </a:prstGeom>
        </p:spPr>
        <p:txBody>
          <a:bodyPr wrap="square">
            <a:spAutoFit/>
          </a:bodyPr>
          <a:lstStyle/>
          <a:p>
            <a:pPr algn="ctr">
              <a:lnSpc>
                <a:spcPct val="150000"/>
              </a:lnSpc>
            </a:pPr>
            <a:r>
              <a:rPr lang="zh-CN" altLang="en-US" sz="4400" b="1" dirty="0">
                <a:solidFill>
                  <a:schemeClr val="bg1">
                    <a:lumMod val="50000"/>
                  </a:schemeClr>
                </a:solidFill>
                <a:latin typeface="隶书" panose="02010509060101010101" pitchFamily="49" charset="-122"/>
                <a:ea typeface="隶书" panose="02010509060101010101" pitchFamily="49" charset="-122"/>
              </a:rPr>
              <a:t>叙事学理论</a:t>
            </a:r>
            <a:endParaRPr lang="en-US" altLang="zh-CN" sz="4400" b="1" dirty="0">
              <a:solidFill>
                <a:schemeClr val="bg1">
                  <a:lumMod val="50000"/>
                </a:schemeClr>
              </a:solidFill>
              <a:latin typeface="隶书" panose="02010509060101010101" pitchFamily="49" charset="-122"/>
              <a:ea typeface="隶书" panose="02010509060101010101" pitchFamily="49" charset="-122"/>
            </a:endParaRPr>
          </a:p>
        </p:txBody>
      </p:sp>
      <p:sp>
        <p:nvSpPr>
          <p:cNvPr id="19" name="TextBox 18"/>
          <p:cNvSpPr txBox="1"/>
          <p:nvPr/>
        </p:nvSpPr>
        <p:spPr>
          <a:xfrm>
            <a:off x="3261082" y="2190642"/>
            <a:ext cx="2031325" cy="584775"/>
          </a:xfrm>
          <a:prstGeom prst="rect">
            <a:avLst/>
          </a:prstGeom>
          <a:noFill/>
        </p:spPr>
        <p:txBody>
          <a:bodyPr wrap="none" rtlCol="0">
            <a:spAutoFit/>
          </a:bodyPr>
          <a:lstStyle/>
          <a:p>
            <a:r>
              <a:rPr lang="zh-CN" altLang="en-US" sz="3200" spc="400" dirty="0">
                <a:solidFill>
                  <a:srgbClr val="6EA399"/>
                </a:solidFill>
                <a:latin typeface="黑体" panose="02010609060101010101" pitchFamily="49" charset="-122"/>
                <a:ea typeface="黑体" panose="02010609060101010101" pitchFamily="49" charset="-122"/>
              </a:rPr>
              <a:t>第一部分</a:t>
            </a:r>
          </a:p>
        </p:txBody>
      </p:sp>
      <p:grpSp>
        <p:nvGrpSpPr>
          <p:cNvPr id="2" name="组合 1"/>
          <p:cNvGrpSpPr/>
          <p:nvPr/>
        </p:nvGrpSpPr>
        <p:grpSpPr>
          <a:xfrm>
            <a:off x="2860427" y="2238769"/>
            <a:ext cx="2781388" cy="471924"/>
            <a:chOff x="2546527" y="2238769"/>
            <a:chExt cx="2781388" cy="471924"/>
          </a:xfrm>
        </p:grpSpPr>
        <p:cxnSp>
          <p:nvCxnSpPr>
            <p:cNvPr id="11" name="直接连接符 10"/>
            <p:cNvCxnSpPr/>
            <p:nvPr/>
          </p:nvCxnSpPr>
          <p:spPr>
            <a:xfrm>
              <a:off x="2546527" y="2238769"/>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546527" y="2710693"/>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grpSp>
      <p:pic>
        <p:nvPicPr>
          <p:cNvPr id="17" name="图片 16"/>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20" name="图片 1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64000">
                                      <p:stCondLst>
                                        <p:cond delay="0"/>
                                      </p:stCondLst>
                                      <p:childTnLst>
                                        <p:set>
                                          <p:cBhvr>
                                            <p:cTn id="22" dur="1" fill="hold">
                                              <p:stCondLst>
                                                <p:cond delay="0"/>
                                              </p:stCondLst>
                                            </p:cTn>
                                            <p:tgtEl>
                                              <p:spTgt spid="1031"/>
                                            </p:tgtEl>
                                            <p:attrNameLst>
                                              <p:attrName>style.visibility</p:attrName>
                                            </p:attrNameLst>
                                          </p:cBhvr>
                                          <p:to>
                                            <p:strVal val="visible"/>
                                          </p:to>
                                        </p:set>
                                        <p:anim calcmode="lin" valueType="num" p14:bounceEnd="64000">
                                          <p:cBhvr additive="base">
                                            <p:cTn id="23" dur="2000" fill="hold"/>
                                            <p:tgtEl>
                                              <p:spTgt spid="1031"/>
                                            </p:tgtEl>
                                            <p:attrNameLst>
                                              <p:attrName>ppt_x</p:attrName>
                                            </p:attrNameLst>
                                          </p:cBhvr>
                                          <p:tavLst>
                                            <p:tav tm="0">
                                              <p:val>
                                                <p:strVal val="0-#ppt_w/2"/>
                                              </p:val>
                                            </p:tav>
                                            <p:tav tm="100000">
                                              <p:val>
                                                <p:strVal val="#ppt_x"/>
                                              </p:val>
                                            </p:tav>
                                          </p:tavLst>
                                        </p:anim>
                                        <p:anim calcmode="lin" valueType="num" p14:bounceEnd="64000">
                                          <p:cBhvr additive="base">
                                            <p:cTn id="24" dur="2000" fill="hold"/>
                                            <p:tgtEl>
                                              <p:spTgt spid="10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31"/>
                                            </p:tgtEl>
                                            <p:attrNameLst>
                                              <p:attrName>style.visibility</p:attrName>
                                            </p:attrNameLst>
                                          </p:cBhvr>
                                          <p:to>
                                            <p:strVal val="visible"/>
                                          </p:to>
                                        </p:set>
                                        <p:anim calcmode="lin" valueType="num">
                                          <p:cBhvr additive="base">
                                            <p:cTn id="23" dur="2000" fill="hold"/>
                                            <p:tgtEl>
                                              <p:spTgt spid="1031"/>
                                            </p:tgtEl>
                                            <p:attrNameLst>
                                              <p:attrName>ppt_x</p:attrName>
                                            </p:attrNameLst>
                                          </p:cBhvr>
                                          <p:tavLst>
                                            <p:tav tm="0">
                                              <p:val>
                                                <p:strVal val="0-#ppt_w/2"/>
                                              </p:val>
                                            </p:tav>
                                            <p:tav tm="100000">
                                              <p:val>
                                                <p:strVal val="#ppt_x"/>
                                              </p:val>
                                            </p:tav>
                                          </p:tavLst>
                                        </p:anim>
                                        <p:anim calcmode="lin" valueType="num">
                                          <p:cBhvr additive="base">
                                            <p:cTn id="24" dur="2000" fill="hold"/>
                                            <p:tgtEl>
                                              <p:spTgt spid="10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824731"/>
            <a:ext cx="10522227" cy="3970318"/>
          </a:xfrm>
          <a:prstGeom prst="rect">
            <a:avLst/>
          </a:prstGeom>
        </p:spPr>
        <p:txBody>
          <a:bodyPr wrap="square">
            <a:spAutoFit/>
          </a:bodyPr>
          <a:lstStyle/>
          <a:p>
            <a:r>
              <a:rPr lang="zh-CN" altLang="zh-CN" sz="3600" dirty="0"/>
              <a:t>一篇优秀的小说，选择谁作为叙述者是至关重要的，鲁迅小说在叙述者的选择方面尤其讲究。他常常以第一人称“我”作为叙述者，《一件小事》中的“我”是个中年知识分子，《孔乙己》中的“我”是个酒店的小伙计，《祝福》中的“我”则是一个返乡青年。那么，作者为什么要选择一个返乡青年作为叙述者呢？</a:t>
            </a:r>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824731"/>
            <a:ext cx="10522227" cy="4708981"/>
          </a:xfrm>
          <a:prstGeom prst="rect">
            <a:avLst/>
          </a:prstGeom>
        </p:spPr>
        <p:txBody>
          <a:bodyPr wrap="square">
            <a:spAutoFit/>
          </a:bodyPr>
          <a:lstStyle/>
          <a:p>
            <a:r>
              <a:rPr lang="zh-CN" altLang="zh-CN" sz="3200" dirty="0"/>
              <a:t>对祥林嫂最熟悉的人应该是卫老婆子，和祥林嫂最亲近的人应该是柳妈，在鲁镇最有权威的人应该是鲁四老爷，作者都没有选择他们作为叙述者。卫老婆子和柳妈固然熟悉祥林嫂，也对她有一定同情，但是由她们来叙述故事，作品叙述的中心就落在阿毛之死和祥林嫂改嫁等八卦的故事，而无法走进祥林嫂痛苦的内心世界；由鲁四老爷来叙述故事，更多关注的是她的改嫁和劳力，叙述者只有满眼的鄙视，不会带有任何同情的语气。</a:t>
            </a:r>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824731"/>
            <a:ext cx="10522227" cy="4708981"/>
          </a:xfrm>
          <a:prstGeom prst="rect">
            <a:avLst/>
          </a:prstGeom>
        </p:spPr>
        <p:txBody>
          <a:bodyPr wrap="square">
            <a:spAutoFit/>
          </a:bodyPr>
          <a:lstStyle/>
          <a:p>
            <a:r>
              <a:rPr lang="zh-CN" altLang="zh-CN" sz="3200" dirty="0"/>
              <a:t>由“我”作为叙述者无论是身份还是性格，都最为合适。</a:t>
            </a:r>
          </a:p>
          <a:p>
            <a:r>
              <a:rPr lang="zh-CN" altLang="zh-CN" sz="3200" dirty="0"/>
              <a:t>首先，我是个受过新思潮影响的知识分子，对于鲁镇的习俗带着抵触和警惕的情绪，这样，就更容易去关注处于一位弱势的女人。</a:t>
            </a:r>
          </a:p>
          <a:p>
            <a:r>
              <a:rPr lang="zh-CN" altLang="zh-CN" sz="3200" dirty="0"/>
              <a:t>其次，“我”只是个返乡知识分子，无金钱也无地位，除了对祥林嫂有一定的同情心以外，对她不能有实际的帮助，这样，就不会影响主人公的运数。</a:t>
            </a:r>
          </a:p>
          <a:p>
            <a:r>
              <a:rPr lang="zh-CN" altLang="zh-CN" sz="3200" dirty="0"/>
              <a:t>更重要的是，“我”还是一个“不可信”的叙述者。</a:t>
            </a:r>
          </a:p>
          <a:p>
            <a:endParaRPr lang="zh-CN" altLang="zh-CN" sz="4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546439"/>
            <a:ext cx="10522227" cy="5078313"/>
          </a:xfrm>
          <a:prstGeom prst="rect">
            <a:avLst/>
          </a:prstGeom>
        </p:spPr>
        <p:txBody>
          <a:bodyPr wrap="square">
            <a:spAutoFit/>
          </a:bodyPr>
          <a:lstStyle/>
          <a:p>
            <a:r>
              <a:rPr lang="zh-CN" altLang="zh-CN" sz="3600" dirty="0"/>
              <a:t>联系厦门市</a:t>
            </a:r>
            <a:r>
              <a:rPr lang="en-US" altLang="zh-CN" sz="3600" dirty="0"/>
              <a:t>2018</a:t>
            </a:r>
            <a:r>
              <a:rPr lang="zh-CN" altLang="zh-CN" sz="3600" dirty="0"/>
              <a:t>年</a:t>
            </a:r>
            <a:r>
              <a:rPr lang="en-US" altLang="zh-CN" sz="3600" dirty="0"/>
              <a:t>1</a:t>
            </a:r>
            <a:r>
              <a:rPr lang="zh-CN" altLang="zh-CN" sz="3600" dirty="0"/>
              <a:t>月质检卷：</a:t>
            </a:r>
          </a:p>
          <a:p>
            <a:pPr algn="ctr"/>
            <a:r>
              <a:rPr lang="zh-CN" altLang="zh-CN" sz="3600" b="1" dirty="0"/>
              <a:t>英 雄 </a:t>
            </a:r>
            <a:endParaRPr lang="zh-CN" altLang="zh-CN" sz="3600" dirty="0"/>
          </a:p>
          <a:p>
            <a:pPr algn="ctr">
              <a:buFont typeface="Wingdings" panose="05000000000000000000" pitchFamily="2" charset="2"/>
              <a:buNone/>
            </a:pPr>
            <a:r>
              <a:rPr lang="en-US" altLang="zh-CN" sz="3600" b="1" dirty="0"/>
              <a:t>                     </a:t>
            </a:r>
            <a:r>
              <a:rPr lang="zh-CN" altLang="zh-CN" sz="3600" b="1" dirty="0"/>
              <a:t>佛刘</a:t>
            </a:r>
            <a:endParaRPr lang="en-US" altLang="zh-CN" sz="3600" b="1" dirty="0"/>
          </a:p>
          <a:p>
            <a:r>
              <a:rPr lang="zh-CN" altLang="zh-CN" sz="3600" dirty="0"/>
              <a:t>小说以“虎子”为讲述人，这有什么好处？（</a:t>
            </a:r>
            <a:r>
              <a:rPr lang="en-US" altLang="zh-CN" sz="3600" dirty="0"/>
              <a:t>5 </a:t>
            </a:r>
            <a:r>
              <a:rPr lang="zh-CN" altLang="zh-CN" sz="3600" dirty="0"/>
              <a:t>分）</a:t>
            </a:r>
            <a:r>
              <a:rPr lang="zh-CN" altLang="en-US" sz="3600" dirty="0"/>
              <a:t>（</a:t>
            </a:r>
            <a:r>
              <a:rPr lang="en-US" altLang="zh-CN" sz="3600" dirty="0">
                <a:solidFill>
                  <a:srgbClr val="FF0000"/>
                </a:solidFill>
              </a:rPr>
              <a:t>p15</a:t>
            </a:r>
            <a:r>
              <a:rPr lang="zh-CN" altLang="en-US" sz="3600" dirty="0"/>
              <a:t>）</a:t>
            </a:r>
            <a:endParaRPr lang="zh-CN" altLang="zh-CN" sz="3600" dirty="0"/>
          </a:p>
          <a:p>
            <a:r>
              <a:rPr lang="zh-CN" altLang="zh-CN" sz="3600" dirty="0"/>
              <a:t>【参考答案】①“虎子”是被救者，是事件的当事人，以他的视角讲述，真实亲切。②“虎子”是个懵懂的孩子，以他的视角观察，使人物形象的刻画更客观、自然，主题的表达更含蓄、丰富。</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639203"/>
            <a:ext cx="10522227" cy="4585871"/>
          </a:xfrm>
          <a:prstGeom prst="rect">
            <a:avLst/>
          </a:prstGeom>
        </p:spPr>
        <p:txBody>
          <a:bodyPr wrap="square">
            <a:spAutoFit/>
          </a:bodyPr>
          <a:lstStyle/>
          <a:p>
            <a:r>
              <a:rPr lang="en-US" altLang="zh-CN" sz="3600" dirty="0"/>
              <a:t>       </a:t>
            </a:r>
            <a:r>
              <a:rPr lang="zh-CN" altLang="zh-CN" sz="3200" dirty="0"/>
              <a:t>要说明小说以“虎子”为讲述人有什么好处</a:t>
            </a:r>
            <a:r>
              <a:rPr lang="zh-CN" altLang="en-US" sz="3200" dirty="0"/>
              <a:t>。</a:t>
            </a:r>
            <a:r>
              <a:rPr lang="zh-CN" altLang="zh-CN" sz="3200" dirty="0"/>
              <a:t>首先要明确小说还可以由谁来讲述，然后在比较分析的基础上才能说让“虎子”讲述有什么好处。首先，故事可以由作者来直接讲述或是故事中人来讲述。其次，当以“故事中人”来讲述时，可以是事件的当事人“虎子”“奶奶”“爸爸”也可以是其他旁观者，如村民来讲述。再次，当以“当事人”来讲述故事时，可以是“虎子”，也可以是“奶奶”或“爸爸”来讲述。在这层层的选择和比较中，作者最后决定让“虎子”来讲，是有道理的。</a:t>
            </a:r>
            <a:endParaRPr lang="zh-CN" altLang="zh-CN" sz="36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692211"/>
            <a:ext cx="10522227" cy="4524315"/>
          </a:xfrm>
          <a:prstGeom prst="rect">
            <a:avLst/>
          </a:prstGeom>
        </p:spPr>
        <p:txBody>
          <a:bodyPr wrap="square">
            <a:spAutoFit/>
          </a:bodyPr>
          <a:lstStyle/>
          <a:p>
            <a:r>
              <a:rPr lang="en-US" altLang="zh-CN" sz="3600" dirty="0"/>
              <a:t>       </a:t>
            </a:r>
            <a:r>
              <a:rPr lang="zh-CN" altLang="zh-CN" sz="3600" dirty="0"/>
              <a:t>如果是直接由作者来讲或是旁观者来讲，采用的是第三人称叙事；如果是当事人来讲，采用的是第一人称叙事。两者相比，第三人称叙事更自由，第一人称叙事真实亲切，便于抒情。而《英雄》的情节比较简单，恰恰需要设置悬念，遮蔽情节，否则一目了然，难以激发阅读兴趣，因此，相比较而言，采用第一人称叙事更好。那么在“奶奶”“爸爸”“虎子”之间，究竟由谁来讲呢？</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三、可信和不可信</a:t>
            </a:r>
            <a:endParaRPr lang="en-US" altLang="zh-CN" sz="3600" b="1" dirty="0">
              <a:solidFill>
                <a:srgbClr val="6EA399"/>
              </a:solidFill>
              <a:latin typeface="楷体" panose="02010609060101010101" pitchFamily="49" charset="-122"/>
              <a:ea typeface="楷体" panose="02010609060101010101" pitchFamily="49" charset="-122"/>
            </a:endParaRPr>
          </a:p>
          <a:p>
            <a:r>
              <a:rPr lang="en-US" altLang="zh-CN" sz="3600" b="1" dirty="0">
                <a:solidFill>
                  <a:srgbClr val="6EA399"/>
                </a:solidFill>
                <a:latin typeface="楷体" panose="02010609060101010101" pitchFamily="49" charset="-122"/>
                <a:ea typeface="楷体" panose="02010609060101010101" pitchFamily="49" charset="-122"/>
              </a:rPr>
              <a:t>     </a:t>
            </a:r>
            <a:r>
              <a:rPr lang="zh-CN" altLang="en-US" sz="3600" b="1" dirty="0">
                <a:solidFill>
                  <a:srgbClr val="6EA399"/>
                </a:solidFill>
                <a:latin typeface="楷体" panose="02010609060101010101" pitchFamily="49" charset="-122"/>
                <a:ea typeface="楷体" panose="02010609060101010101" pitchFamily="49" charset="-122"/>
              </a:rPr>
              <a:t>的叙述者</a:t>
            </a:r>
          </a:p>
        </p:txBody>
      </p:sp>
      <p:sp>
        <p:nvSpPr>
          <p:cNvPr id="16" name="矩形 15"/>
          <p:cNvSpPr/>
          <p:nvPr/>
        </p:nvSpPr>
        <p:spPr>
          <a:xfrm>
            <a:off x="874643" y="1692211"/>
            <a:ext cx="10522227" cy="4524315"/>
          </a:xfrm>
          <a:prstGeom prst="rect">
            <a:avLst/>
          </a:prstGeom>
        </p:spPr>
        <p:txBody>
          <a:bodyPr wrap="square">
            <a:spAutoFit/>
          </a:bodyPr>
          <a:lstStyle/>
          <a:p>
            <a:r>
              <a:rPr lang="en-US" altLang="zh-CN" sz="3200" dirty="0"/>
              <a:t>      </a:t>
            </a:r>
            <a:r>
              <a:rPr lang="zh-CN" altLang="zh-CN" sz="3200" dirty="0"/>
              <a:t>首先，“奶奶”是小说要表现的核心人物，如果由她来讲，重心应该会放在“叔叔”或“爸爸”上，这与写作意图不吻合；其次，如果由“爸爸”来讲，一方面对“爸爸”“知恩图报”的表现可能会缺失，另一方面，因为故事本身非常简单，从成年人的角度来讲述，悬念很难藏得住。所以，综合比较，“虎子”的视角可能就是那个最佳视角。孩子因为认知能力有限，眼中的世界更客观，因为是孩子，也更能获得读者的信任，使故事更真实，更动人。</a:t>
            </a:r>
            <a:r>
              <a:rPr lang="zh-CN" altLang="en-US" sz="3200" dirty="0"/>
              <a:t>（读者知道的比叙述者还要多，如对“英雄”的理解）</a:t>
            </a:r>
            <a:endParaRPr lang="zh-CN" altLang="zh-CN" sz="32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四、“省叙”的作用</a:t>
            </a:r>
          </a:p>
        </p:txBody>
      </p:sp>
      <p:sp>
        <p:nvSpPr>
          <p:cNvPr id="16" name="矩形 15"/>
          <p:cNvSpPr/>
          <p:nvPr/>
        </p:nvSpPr>
        <p:spPr>
          <a:xfrm>
            <a:off x="874643" y="2116280"/>
            <a:ext cx="10522227" cy="2308324"/>
          </a:xfrm>
          <a:prstGeom prst="rect">
            <a:avLst/>
          </a:prstGeom>
        </p:spPr>
        <p:txBody>
          <a:bodyPr wrap="square">
            <a:spAutoFit/>
          </a:bodyPr>
          <a:lstStyle/>
          <a:p>
            <a:r>
              <a:rPr lang="en-US" altLang="zh-CN" sz="3200" dirty="0"/>
              <a:t>     </a:t>
            </a:r>
            <a:r>
              <a:rPr lang="zh-CN" altLang="zh-CN" sz="3600" dirty="0"/>
              <a:t>“传统的省叙是在内聚焦范围内省略聚焦人物的某个重要行为和思想”</a:t>
            </a:r>
          </a:p>
          <a:p>
            <a:endParaRPr lang="en-US" altLang="zh-CN" sz="3600" dirty="0"/>
          </a:p>
          <a:p>
            <a:r>
              <a:rPr lang="en-US" altLang="zh-CN" sz="3600" dirty="0"/>
              <a:t>        </a:t>
            </a:r>
            <a:r>
              <a:rPr lang="zh-CN" altLang="zh-CN" sz="3600" dirty="0"/>
              <a:t>如《药》里对“人血馒头”的描写。</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四、“省叙”的作用</a:t>
            </a:r>
          </a:p>
        </p:txBody>
      </p:sp>
      <p:sp>
        <p:nvSpPr>
          <p:cNvPr id="16" name="矩形 15"/>
          <p:cNvSpPr/>
          <p:nvPr/>
        </p:nvSpPr>
        <p:spPr>
          <a:xfrm>
            <a:off x="834886" y="1824732"/>
            <a:ext cx="10522227" cy="4524315"/>
          </a:xfrm>
          <a:prstGeom prst="rect">
            <a:avLst/>
          </a:prstGeom>
        </p:spPr>
        <p:txBody>
          <a:bodyPr wrap="square">
            <a:spAutoFit/>
          </a:bodyPr>
          <a:lstStyle/>
          <a:p>
            <a:r>
              <a:rPr lang="en-US" altLang="zh-CN" sz="3200" dirty="0"/>
              <a:t>     </a:t>
            </a:r>
            <a:r>
              <a:rPr lang="en-US" altLang="zh-CN" sz="4000" dirty="0"/>
              <a:t>2017</a:t>
            </a:r>
            <a:r>
              <a:rPr lang="zh-CN" altLang="zh-CN" sz="4000" dirty="0"/>
              <a:t>年全国卷《天嚣》中的题目：</a:t>
            </a:r>
            <a:r>
              <a:rPr lang="en-US" altLang="zh-CN" sz="4000" dirty="0"/>
              <a:t>12</a:t>
            </a:r>
            <a:r>
              <a:rPr lang="zh-CN" altLang="zh-CN" sz="4000" dirty="0"/>
              <a:t>．小说以一个没有谜底的“美好的谜”结尾，这样处理有怎样的艺术效果？请结合作品进行分析。（</a:t>
            </a:r>
            <a:r>
              <a:rPr lang="en-US" altLang="zh-CN" sz="4000" dirty="0"/>
              <a:t>6</a:t>
            </a:r>
            <a:r>
              <a:rPr lang="zh-CN" altLang="zh-CN" sz="4000" dirty="0"/>
              <a:t>分）</a:t>
            </a:r>
          </a:p>
          <a:p>
            <a:r>
              <a:rPr lang="zh-CN" altLang="zh-CN" sz="3200" b="1" dirty="0"/>
              <a:t>①小说人物“他”所知有限</a:t>
            </a:r>
            <a:r>
              <a:rPr lang="zh-CN" altLang="en-US" sz="3200" b="1" dirty="0"/>
              <a:t>（</a:t>
            </a:r>
            <a:r>
              <a:rPr lang="zh-CN" altLang="en-US" sz="3200" b="1" dirty="0">
                <a:solidFill>
                  <a:srgbClr val="FF0000"/>
                </a:solidFill>
              </a:rPr>
              <a:t>限知视角</a:t>
            </a:r>
            <a:r>
              <a:rPr lang="zh-CN" altLang="en-US" sz="3200" b="1" dirty="0"/>
              <a:t>）</a:t>
            </a:r>
            <a:r>
              <a:rPr lang="zh-CN" altLang="zh-CN" sz="3200" b="1" dirty="0"/>
              <a:t>，这样写很真实；②故事戛然而止，强化了小说的神秘</a:t>
            </a:r>
            <a:r>
              <a:rPr lang="zh-CN" altLang="zh-CN" sz="3200" b="1" dirty="0">
                <a:solidFill>
                  <a:srgbClr val="FF0000"/>
                </a:solidFill>
              </a:rPr>
              <a:t>氛围</a:t>
            </a:r>
            <a:r>
              <a:rPr lang="zh-CN" altLang="zh-CN" sz="3200" b="1" dirty="0"/>
              <a:t>；③打破读者的心理预期，留下了更多想象回味的空间</a:t>
            </a:r>
            <a:r>
              <a:rPr lang="zh-CN" altLang="en-US" sz="3200" b="1" dirty="0"/>
              <a:t>（</a:t>
            </a:r>
            <a:r>
              <a:rPr lang="zh-CN" altLang="en-US" sz="3200" b="1" dirty="0">
                <a:solidFill>
                  <a:srgbClr val="FF0000"/>
                </a:solidFill>
              </a:rPr>
              <a:t>读者意识</a:t>
            </a:r>
            <a:r>
              <a:rPr lang="zh-CN" altLang="en-US" sz="3200" b="1" dirty="0"/>
              <a:t>）</a:t>
            </a:r>
            <a:r>
              <a:rPr lang="zh-CN" altLang="zh-CN" sz="3200" b="1" dirty="0"/>
              <a:t>。（每点</a:t>
            </a:r>
            <a:r>
              <a:rPr lang="en-US" altLang="zh-CN" sz="3200" b="1" dirty="0"/>
              <a:t>2</a:t>
            </a:r>
            <a:r>
              <a:rPr lang="zh-CN" altLang="zh-CN" sz="3200" b="1" dirty="0"/>
              <a:t>分）</a:t>
            </a:r>
            <a:endParaRPr lang="zh-CN" altLang="zh-CN" sz="32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266021" y="890263"/>
            <a:ext cx="11607927" cy="568281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四、“省叙”的作用</a:t>
            </a:r>
          </a:p>
        </p:txBody>
      </p:sp>
      <p:sp>
        <p:nvSpPr>
          <p:cNvPr id="16" name="矩形 15"/>
          <p:cNvSpPr/>
          <p:nvPr/>
        </p:nvSpPr>
        <p:spPr>
          <a:xfrm>
            <a:off x="636106" y="865571"/>
            <a:ext cx="10919790" cy="5940088"/>
          </a:xfrm>
          <a:prstGeom prst="rect">
            <a:avLst/>
          </a:prstGeom>
        </p:spPr>
        <p:txBody>
          <a:bodyPr wrap="square">
            <a:spAutoFit/>
          </a:bodyPr>
          <a:lstStyle/>
          <a:p>
            <a:r>
              <a:rPr lang="zh-CN" altLang="zh-CN" sz="3200" dirty="0"/>
              <a:t>作用：</a:t>
            </a:r>
          </a:p>
          <a:p>
            <a:r>
              <a:rPr lang="en-US" altLang="zh-CN" sz="3200" dirty="0"/>
              <a:t>1. </a:t>
            </a:r>
            <a:r>
              <a:rPr lang="zh-CN" altLang="zh-CN" sz="3200" dirty="0"/>
              <a:t>给读者留下更多的思考、</a:t>
            </a:r>
            <a:r>
              <a:rPr lang="zh-CN" altLang="en-US" sz="3200" dirty="0"/>
              <a:t>想象</a:t>
            </a:r>
            <a:r>
              <a:rPr lang="zh-CN" altLang="zh-CN" sz="3200" dirty="0"/>
              <a:t>的空间</a:t>
            </a:r>
            <a:r>
              <a:rPr lang="zh-CN" altLang="en-US" sz="3200" dirty="0"/>
              <a:t>（读者意识）</a:t>
            </a:r>
            <a:r>
              <a:rPr lang="zh-CN" altLang="zh-CN" sz="3200" dirty="0"/>
              <a:t>。（如《边城》的结尾）</a:t>
            </a:r>
          </a:p>
          <a:p>
            <a:r>
              <a:rPr lang="en-US" altLang="zh-CN" sz="3200" dirty="0"/>
              <a:t>2. </a:t>
            </a:r>
            <a:r>
              <a:rPr lang="zh-CN" altLang="zh-CN" sz="3200" dirty="0"/>
              <a:t>加强读者对作品的参与度，增加阅读的乐趣。（如《药》里的人血馒头，《公输班》）</a:t>
            </a:r>
          </a:p>
          <a:p>
            <a:endParaRPr lang="en-US" altLang="zh-CN" sz="2400" dirty="0"/>
          </a:p>
          <a:p>
            <a:r>
              <a:rPr lang="zh-CN" altLang="zh-CN" sz="2600" dirty="0">
                <a:solidFill>
                  <a:srgbClr val="002060"/>
                </a:solidFill>
                <a:latin typeface="楷体" panose="02010609060101010101" pitchFamily="49" charset="-122"/>
                <a:ea typeface="楷体" panose="02010609060101010101" pitchFamily="49" charset="-122"/>
              </a:rPr>
              <a:t>公输盘诎，而曰：</a:t>
            </a:r>
            <a:r>
              <a:rPr lang="en-US" altLang="zh-CN" sz="2600" dirty="0">
                <a:solidFill>
                  <a:srgbClr val="002060"/>
                </a:solidFill>
                <a:latin typeface="楷体" panose="02010609060101010101" pitchFamily="49" charset="-122"/>
                <a:ea typeface="楷体" panose="02010609060101010101" pitchFamily="49" charset="-122"/>
              </a:rPr>
              <a:t>“</a:t>
            </a:r>
            <a:r>
              <a:rPr lang="zh-CN" altLang="zh-CN" sz="2600" dirty="0">
                <a:solidFill>
                  <a:srgbClr val="002060"/>
                </a:solidFill>
                <a:latin typeface="楷体" panose="02010609060101010101" pitchFamily="49" charset="-122"/>
                <a:ea typeface="楷体" panose="02010609060101010101" pitchFamily="49" charset="-122"/>
              </a:rPr>
              <a:t>吾知所以距子矣，吾不言。</a:t>
            </a:r>
            <a:r>
              <a:rPr lang="en-US" altLang="zh-CN" sz="2600" dirty="0">
                <a:solidFill>
                  <a:srgbClr val="002060"/>
                </a:solidFill>
                <a:latin typeface="楷体" panose="02010609060101010101" pitchFamily="49" charset="-122"/>
                <a:ea typeface="楷体" panose="02010609060101010101" pitchFamily="49" charset="-122"/>
              </a:rPr>
              <a:t>”</a:t>
            </a:r>
            <a:endParaRPr lang="zh-CN" altLang="zh-CN" sz="2600" dirty="0">
              <a:solidFill>
                <a:srgbClr val="002060"/>
              </a:solidFill>
              <a:latin typeface="楷体" panose="02010609060101010101" pitchFamily="49" charset="-122"/>
              <a:ea typeface="楷体" panose="02010609060101010101" pitchFamily="49" charset="-122"/>
            </a:endParaRPr>
          </a:p>
          <a:p>
            <a:r>
              <a:rPr lang="zh-CN" altLang="zh-CN" sz="2600" dirty="0">
                <a:solidFill>
                  <a:srgbClr val="002060"/>
                </a:solidFill>
                <a:latin typeface="楷体" panose="02010609060101010101" pitchFamily="49" charset="-122"/>
                <a:ea typeface="楷体" panose="02010609060101010101" pitchFamily="49" charset="-122"/>
              </a:rPr>
              <a:t>子墨子亦曰：</a:t>
            </a:r>
            <a:r>
              <a:rPr lang="en-US" altLang="zh-CN" sz="2600" dirty="0">
                <a:solidFill>
                  <a:srgbClr val="002060"/>
                </a:solidFill>
                <a:latin typeface="楷体" panose="02010609060101010101" pitchFamily="49" charset="-122"/>
                <a:ea typeface="楷体" panose="02010609060101010101" pitchFamily="49" charset="-122"/>
              </a:rPr>
              <a:t>“</a:t>
            </a:r>
            <a:r>
              <a:rPr lang="zh-CN" altLang="zh-CN" sz="2600" dirty="0">
                <a:solidFill>
                  <a:srgbClr val="002060"/>
                </a:solidFill>
                <a:latin typeface="楷体" panose="02010609060101010101" pitchFamily="49" charset="-122"/>
                <a:ea typeface="楷体" panose="02010609060101010101" pitchFamily="49" charset="-122"/>
              </a:rPr>
              <a:t>吾知子之所以距我，吾不言。</a:t>
            </a:r>
            <a:r>
              <a:rPr lang="en-US" altLang="zh-CN" sz="2600" dirty="0">
                <a:solidFill>
                  <a:srgbClr val="002060"/>
                </a:solidFill>
                <a:latin typeface="楷体" panose="02010609060101010101" pitchFamily="49" charset="-122"/>
                <a:ea typeface="楷体" panose="02010609060101010101" pitchFamily="49" charset="-122"/>
              </a:rPr>
              <a:t>”</a:t>
            </a:r>
            <a:endParaRPr lang="zh-CN" altLang="zh-CN" sz="2600" dirty="0">
              <a:solidFill>
                <a:srgbClr val="002060"/>
              </a:solidFill>
              <a:latin typeface="楷体" panose="02010609060101010101" pitchFamily="49" charset="-122"/>
              <a:ea typeface="楷体" panose="02010609060101010101" pitchFamily="49" charset="-122"/>
            </a:endParaRPr>
          </a:p>
          <a:p>
            <a:r>
              <a:rPr lang="zh-CN" altLang="zh-CN" sz="2600" dirty="0">
                <a:solidFill>
                  <a:srgbClr val="002060"/>
                </a:solidFill>
                <a:latin typeface="楷体" panose="02010609060101010101" pitchFamily="49" charset="-122"/>
                <a:ea typeface="楷体" panose="02010609060101010101" pitchFamily="49" charset="-122"/>
              </a:rPr>
              <a:t>楚王问其故。</a:t>
            </a:r>
          </a:p>
          <a:p>
            <a:r>
              <a:rPr lang="zh-CN" altLang="zh-CN" sz="2600" dirty="0">
                <a:solidFill>
                  <a:srgbClr val="002060"/>
                </a:solidFill>
                <a:latin typeface="楷体" panose="02010609060101010101" pitchFamily="49" charset="-122"/>
                <a:ea typeface="楷体" panose="02010609060101010101" pitchFamily="49" charset="-122"/>
              </a:rPr>
              <a:t>子墨子曰：</a:t>
            </a:r>
            <a:r>
              <a:rPr lang="en-US" altLang="zh-CN" sz="2600" dirty="0">
                <a:solidFill>
                  <a:srgbClr val="002060"/>
                </a:solidFill>
                <a:latin typeface="楷体" panose="02010609060101010101" pitchFamily="49" charset="-122"/>
                <a:ea typeface="楷体" panose="02010609060101010101" pitchFamily="49" charset="-122"/>
              </a:rPr>
              <a:t>“</a:t>
            </a:r>
            <a:r>
              <a:rPr lang="zh-CN" altLang="zh-CN" sz="2600" dirty="0">
                <a:solidFill>
                  <a:srgbClr val="002060"/>
                </a:solidFill>
                <a:latin typeface="楷体" panose="02010609060101010101" pitchFamily="49" charset="-122"/>
                <a:ea typeface="楷体" panose="02010609060101010101" pitchFamily="49" charset="-122"/>
              </a:rPr>
              <a:t>公输子之意不过欲杀臣。杀臣，宋莫能守，乃可攻也。然臣之弟子</a:t>
            </a:r>
            <a:r>
              <a:rPr lang="zh-CN" altLang="en-US" sz="2600" dirty="0">
                <a:solidFill>
                  <a:srgbClr val="002060"/>
                </a:solidFill>
                <a:latin typeface="楷体" panose="02010609060101010101" pitchFamily="49" charset="-122"/>
                <a:ea typeface="楷体" panose="02010609060101010101" pitchFamily="49" charset="-122"/>
              </a:rPr>
              <a:t>禽滑离</a:t>
            </a:r>
            <a:r>
              <a:rPr lang="zh-CN" altLang="zh-CN" sz="2600" dirty="0">
                <a:solidFill>
                  <a:srgbClr val="002060"/>
                </a:solidFill>
                <a:latin typeface="楷体" panose="02010609060101010101" pitchFamily="49" charset="-122"/>
                <a:ea typeface="楷体" panose="02010609060101010101" pitchFamily="49" charset="-122"/>
              </a:rPr>
              <a:t>等三百人，已持臣守圉之器，在宋城上而待楚寇矣。虽杀臣，不能绝也。</a:t>
            </a:r>
            <a:r>
              <a:rPr lang="en-US" altLang="zh-CN" sz="2600" dirty="0">
                <a:solidFill>
                  <a:srgbClr val="002060"/>
                </a:solidFill>
                <a:latin typeface="楷体" panose="02010609060101010101" pitchFamily="49" charset="-122"/>
                <a:ea typeface="楷体" panose="02010609060101010101" pitchFamily="49" charset="-122"/>
              </a:rPr>
              <a:t>”</a:t>
            </a:r>
            <a:endParaRPr lang="zh-CN" altLang="zh-CN" sz="2600" dirty="0">
              <a:solidFill>
                <a:srgbClr val="002060"/>
              </a:solidFill>
              <a:latin typeface="楷体" panose="02010609060101010101" pitchFamily="49" charset="-122"/>
              <a:ea typeface="楷体" panose="02010609060101010101" pitchFamily="49" charset="-122"/>
            </a:endParaRPr>
          </a:p>
          <a:p>
            <a:r>
              <a:rPr lang="zh-CN" altLang="zh-CN" sz="2600" dirty="0">
                <a:solidFill>
                  <a:srgbClr val="002060"/>
                </a:solidFill>
                <a:latin typeface="楷体" panose="02010609060101010101" pitchFamily="49" charset="-122"/>
                <a:ea typeface="楷体" panose="02010609060101010101" pitchFamily="49" charset="-122"/>
              </a:rPr>
              <a:t>楚王曰：</a:t>
            </a:r>
            <a:r>
              <a:rPr lang="en-US" altLang="zh-CN" sz="2600" dirty="0">
                <a:solidFill>
                  <a:srgbClr val="002060"/>
                </a:solidFill>
                <a:latin typeface="楷体" panose="02010609060101010101" pitchFamily="49" charset="-122"/>
                <a:ea typeface="楷体" panose="02010609060101010101" pitchFamily="49" charset="-122"/>
              </a:rPr>
              <a:t>“</a:t>
            </a:r>
            <a:r>
              <a:rPr lang="zh-CN" altLang="zh-CN" sz="2600" dirty="0">
                <a:solidFill>
                  <a:srgbClr val="002060"/>
                </a:solidFill>
                <a:latin typeface="楷体" panose="02010609060101010101" pitchFamily="49" charset="-122"/>
                <a:ea typeface="楷体" panose="02010609060101010101" pitchFamily="49" charset="-122"/>
              </a:rPr>
              <a:t>善哉。吾请无攻宋矣。</a:t>
            </a:r>
            <a:r>
              <a:rPr lang="en-US" altLang="zh-CN" sz="2600" dirty="0">
                <a:solidFill>
                  <a:srgbClr val="002060"/>
                </a:solidFill>
                <a:latin typeface="楷体" panose="02010609060101010101" pitchFamily="49" charset="-122"/>
                <a:ea typeface="楷体" panose="02010609060101010101" pitchFamily="49" charset="-122"/>
              </a:rPr>
              <a:t>”</a:t>
            </a:r>
            <a:endParaRPr lang="zh-CN" altLang="zh-CN" sz="2600" dirty="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1678517" y="1095791"/>
            <a:ext cx="8929984" cy="4666420"/>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7" name="图片 16"/>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sp>
        <p:nvSpPr>
          <p:cNvPr id="19" name="TextBox 33"/>
          <p:cNvSpPr txBox="1"/>
          <p:nvPr/>
        </p:nvSpPr>
        <p:spPr>
          <a:xfrm>
            <a:off x="1965256" y="1496740"/>
            <a:ext cx="8238918" cy="1754326"/>
          </a:xfrm>
          <a:prstGeom prst="rect">
            <a:avLst/>
          </a:prstGeom>
          <a:noFill/>
          <a:ln>
            <a:noFill/>
          </a:ln>
        </p:spPr>
        <p:txBody>
          <a:bodyPr wrap="square" rtlCol="0">
            <a:spAutoFit/>
          </a:bodyPr>
          <a:lstStyle/>
          <a:p>
            <a:pPr>
              <a:lnSpc>
                <a:spcPct val="90000"/>
              </a:lnSpc>
            </a:pPr>
            <a:r>
              <a:rPr lang="en-US" altLang="zh-CN" sz="4000" b="1" spc="400" dirty="0">
                <a:solidFill>
                  <a:srgbClr val="6EA399"/>
                </a:solidFill>
                <a:latin typeface="宋体" panose="02010600030101010101" pitchFamily="2" charset="-122"/>
                <a:ea typeface="宋体" panose="02010600030101010101" pitchFamily="2" charset="-122"/>
              </a:rPr>
              <a:t>   </a:t>
            </a:r>
            <a:r>
              <a:rPr lang="zh-CN" altLang="zh-CN" sz="4000" b="1" spc="400" dirty="0">
                <a:solidFill>
                  <a:srgbClr val="5B5C57"/>
                </a:solidFill>
                <a:latin typeface="宋体" panose="02010600030101010101" pitchFamily="2" charset="-122"/>
                <a:ea typeface="宋体" panose="02010600030101010101" pitchFamily="2" charset="-122"/>
              </a:rPr>
              <a:t>叙述（事）学就是关于叙述文</a:t>
            </a:r>
            <a:r>
              <a:rPr lang="zh-CN" altLang="en-US" sz="4000" b="1" spc="400" dirty="0">
                <a:solidFill>
                  <a:srgbClr val="5B5C57"/>
                </a:solidFill>
                <a:latin typeface="宋体" panose="02010600030101010101" pitchFamily="2" charset="-122"/>
                <a:ea typeface="宋体" panose="02010600030101010101" pitchFamily="2" charset="-122"/>
              </a:rPr>
              <a:t>本</a:t>
            </a:r>
            <a:r>
              <a:rPr lang="zh-CN" altLang="zh-CN" sz="4000" b="1" spc="400" dirty="0">
                <a:solidFill>
                  <a:srgbClr val="5B5C57"/>
                </a:solidFill>
                <a:latin typeface="宋体" panose="02010600030101010101" pitchFamily="2" charset="-122"/>
                <a:ea typeface="宋体" panose="02010600030101010101" pitchFamily="2" charset="-122"/>
              </a:rPr>
              <a:t>的理论，它着重对叙事文本作技术分析。</a:t>
            </a:r>
            <a:endParaRPr lang="zh-CN" altLang="en-US" sz="4800" b="1" spc="400" dirty="0">
              <a:solidFill>
                <a:srgbClr val="5B5C57"/>
              </a:solidFill>
              <a:latin typeface="宋体" panose="02010600030101010101" pitchFamily="2" charset="-122"/>
              <a:ea typeface="宋体" panose="02010600030101010101" pitchFamily="2" charset="-122"/>
            </a:endParaRPr>
          </a:p>
        </p:txBody>
      </p:sp>
      <p:sp>
        <p:nvSpPr>
          <p:cNvPr id="21" name="矩形 20"/>
          <p:cNvSpPr/>
          <p:nvPr/>
        </p:nvSpPr>
        <p:spPr>
          <a:xfrm>
            <a:off x="1965257" y="3251066"/>
            <a:ext cx="7827800" cy="1311128"/>
          </a:xfrm>
          <a:prstGeom prst="rect">
            <a:avLst/>
          </a:prstGeom>
        </p:spPr>
        <p:txBody>
          <a:bodyPr wrap="square">
            <a:spAutoFit/>
          </a:bodyPr>
          <a:lstStyle/>
          <a:p>
            <a:pPr marL="2057400" lvl="4" indent="-228600" eaLnBrk="0" fontAlgn="base" hangingPunct="0">
              <a:spcBef>
                <a:spcPct val="20000"/>
              </a:spcBef>
              <a:spcAft>
                <a:spcPct val="0"/>
              </a:spcAft>
              <a:buClr>
                <a:srgbClr val="CC0066"/>
              </a:buClr>
              <a:buSzPct val="85000"/>
            </a:pPr>
            <a:r>
              <a:rPr lang="zh-CN" altLang="en-US" sz="3600" b="1" kern="0" dirty="0">
                <a:solidFill>
                  <a:srgbClr val="5B5C57"/>
                </a:solidFill>
                <a:latin typeface="Arial" panose="020B0604020202020204"/>
                <a:ea typeface="宋体" panose="02010600030101010101" pitchFamily="2" charset="-122"/>
              </a:rPr>
              <a:t>我们这里主要研究的是：</a:t>
            </a:r>
            <a:endParaRPr lang="en-US" altLang="zh-CN" sz="3600" b="1" kern="0" dirty="0">
              <a:solidFill>
                <a:srgbClr val="5B5C57"/>
              </a:solidFill>
              <a:latin typeface="Arial" panose="020B0604020202020204"/>
              <a:ea typeface="宋体" panose="02010600030101010101" pitchFamily="2" charset="-122"/>
            </a:endParaRPr>
          </a:p>
          <a:p>
            <a:pPr marL="2057400" lvl="4" indent="-228600" eaLnBrk="0" fontAlgn="base" hangingPunct="0">
              <a:spcBef>
                <a:spcPct val="20000"/>
              </a:spcBef>
              <a:spcAft>
                <a:spcPct val="0"/>
              </a:spcAft>
              <a:buClr>
                <a:srgbClr val="CC0066"/>
              </a:buClr>
              <a:buSzPct val="85000"/>
            </a:pPr>
            <a:r>
              <a:rPr lang="zh-CN" altLang="en-US" sz="3600" b="1" kern="0" dirty="0">
                <a:solidFill>
                  <a:srgbClr val="FF0000"/>
                </a:solidFill>
                <a:latin typeface="Arial" panose="020B0604020202020204"/>
                <a:ea typeface="宋体" panose="02010600030101010101" pitchFamily="2" charset="-122"/>
              </a:rPr>
              <a:t>视角、次序、结构</a:t>
            </a:r>
            <a:endParaRPr lang="en-US" altLang="zh-CN" sz="1065" dirty="0">
              <a:solidFill>
                <a:schemeClr val="bg1">
                  <a:lumMod val="50000"/>
                </a:schemeClr>
              </a:solidFill>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p:bldP spid="2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四、“省叙”的作用</a:t>
            </a:r>
          </a:p>
        </p:txBody>
      </p:sp>
      <p:sp>
        <p:nvSpPr>
          <p:cNvPr id="16" name="矩形 15"/>
          <p:cNvSpPr/>
          <p:nvPr/>
        </p:nvSpPr>
        <p:spPr>
          <a:xfrm>
            <a:off x="887894" y="2105301"/>
            <a:ext cx="10522227" cy="3046988"/>
          </a:xfrm>
          <a:prstGeom prst="rect">
            <a:avLst/>
          </a:prstGeom>
        </p:spPr>
        <p:txBody>
          <a:bodyPr wrap="square">
            <a:spAutoFit/>
          </a:bodyPr>
          <a:lstStyle/>
          <a:p>
            <a:r>
              <a:rPr lang="en-US" altLang="zh-CN" sz="3200" dirty="0"/>
              <a:t>3. </a:t>
            </a:r>
            <a:r>
              <a:rPr lang="zh-CN" altLang="zh-CN" sz="3200" dirty="0"/>
              <a:t>符合叙事学的原则，符合人物限知的视角。</a:t>
            </a:r>
          </a:p>
          <a:p>
            <a:endParaRPr lang="en-US" altLang="zh-CN" sz="3200" dirty="0"/>
          </a:p>
          <a:p>
            <a:r>
              <a:rPr lang="en-US" altLang="zh-CN" sz="3200" dirty="0"/>
              <a:t>4. </a:t>
            </a:r>
            <a:r>
              <a:rPr lang="zh-CN" altLang="zh-CN" sz="3200" dirty="0"/>
              <a:t>通过对主人公</a:t>
            </a:r>
            <a:r>
              <a:rPr lang="zh-CN" altLang="en-US" sz="3200" dirty="0"/>
              <a:t>有意</a:t>
            </a:r>
            <a:r>
              <a:rPr lang="zh-CN" altLang="zh-CN" sz="3200" dirty="0"/>
              <a:t>隐瞒的信息的揣摩，加深对作品的理解，丰富人物形象。（古代作品中的“锦囊妙计”）</a:t>
            </a:r>
          </a:p>
          <a:p>
            <a:endParaRPr lang="en-US" altLang="zh-CN" sz="3200" dirty="0"/>
          </a:p>
          <a:p>
            <a:r>
              <a:rPr lang="en-US" altLang="zh-CN" sz="3200" dirty="0"/>
              <a:t>5. </a:t>
            </a:r>
            <a:r>
              <a:rPr lang="zh-CN" altLang="zh-CN" sz="3200" dirty="0"/>
              <a:t>制造一种神秘的氛围，吸引读者的阅读兴趣。</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975171"/>
            <a:ext cx="10919791" cy="551839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五、叙述人称的变化</a:t>
            </a:r>
          </a:p>
        </p:txBody>
      </p:sp>
      <p:sp>
        <p:nvSpPr>
          <p:cNvPr id="16" name="矩形 15"/>
          <p:cNvSpPr/>
          <p:nvPr/>
        </p:nvSpPr>
        <p:spPr>
          <a:xfrm>
            <a:off x="887894" y="965620"/>
            <a:ext cx="10522227" cy="5632311"/>
          </a:xfrm>
          <a:prstGeom prst="rect">
            <a:avLst/>
          </a:prstGeom>
        </p:spPr>
        <p:txBody>
          <a:bodyPr wrap="square">
            <a:spAutoFit/>
          </a:bodyPr>
          <a:lstStyle/>
          <a:p>
            <a:pPr algn="ctr">
              <a:buFont typeface="Wingdings" panose="05000000000000000000" pitchFamily="2" charset="2"/>
              <a:buNone/>
              <a:defRPr/>
            </a:pPr>
            <a:r>
              <a:rPr lang="zh-CN" altLang="zh-CN" sz="3600" b="1" dirty="0"/>
              <a:t>窗子以外</a:t>
            </a:r>
            <a:endParaRPr lang="zh-CN" altLang="zh-CN" sz="3600" dirty="0"/>
          </a:p>
          <a:p>
            <a:pPr algn="ctr">
              <a:defRPr/>
            </a:pPr>
            <a:r>
              <a:rPr lang="zh-CN" altLang="zh-CN" sz="3600" dirty="0"/>
              <a:t>林徽因</a:t>
            </a:r>
          </a:p>
          <a:p>
            <a:pPr>
              <a:defRPr/>
            </a:pPr>
            <a:r>
              <a:rPr lang="en-US" altLang="zh-CN" sz="3600" dirty="0"/>
              <a:t>3</a:t>
            </a:r>
            <a:r>
              <a:rPr lang="zh-CN" altLang="zh-CN" sz="3600" dirty="0"/>
              <a:t>．作者交替使用“你”和“我”两个不同的人称，其中蕴涵着怎样的态度？请结合全文进行分析。（</a:t>
            </a:r>
            <a:r>
              <a:rPr lang="en-US" altLang="zh-CN" sz="3600" dirty="0"/>
              <a:t>6</a:t>
            </a:r>
            <a:r>
              <a:rPr lang="zh-CN" altLang="zh-CN" sz="3600" dirty="0"/>
              <a:t>分）</a:t>
            </a:r>
          </a:p>
          <a:p>
            <a:pPr>
              <a:defRPr/>
            </a:pPr>
            <a:endParaRPr lang="en-US" altLang="zh-CN" sz="3600" b="1" dirty="0"/>
          </a:p>
          <a:p>
            <a:pPr>
              <a:defRPr/>
            </a:pPr>
            <a:r>
              <a:rPr lang="en-US" altLang="zh-CN" sz="3600" b="1" dirty="0"/>
              <a:t>       </a:t>
            </a:r>
            <a:r>
              <a:rPr lang="zh-CN" altLang="zh-CN" sz="3600" b="1" dirty="0"/>
              <a:t>转“我”为“你”，“你”成了自我观察与描写的对象，蕴含着作者冷静审视的态度；使用“你”的同时，又使用了“我”，蕴含着作者的自嘲与反思。</a:t>
            </a:r>
            <a:endParaRPr lang="zh-CN" altLang="zh-CN" sz="36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五、叙述人称的变化</a:t>
            </a:r>
          </a:p>
        </p:txBody>
      </p:sp>
      <p:sp>
        <p:nvSpPr>
          <p:cNvPr id="16" name="矩形 15"/>
          <p:cNvSpPr/>
          <p:nvPr/>
        </p:nvSpPr>
        <p:spPr>
          <a:xfrm>
            <a:off x="980660" y="1905506"/>
            <a:ext cx="10522227" cy="3416320"/>
          </a:xfrm>
          <a:prstGeom prst="rect">
            <a:avLst/>
          </a:prstGeom>
        </p:spPr>
        <p:txBody>
          <a:bodyPr wrap="square">
            <a:spAutoFit/>
          </a:bodyPr>
          <a:lstStyle/>
          <a:p>
            <a:r>
              <a:rPr lang="en-US" altLang="zh-CN" sz="3600" b="1" dirty="0"/>
              <a:t>2000</a:t>
            </a:r>
            <a:r>
              <a:rPr lang="zh-CN" altLang="zh-CN" sz="3600" b="1" dirty="0"/>
              <a:t>年全国卷</a:t>
            </a:r>
            <a:endParaRPr lang="zh-CN" altLang="zh-CN" sz="3600" dirty="0"/>
          </a:p>
          <a:p>
            <a:r>
              <a:rPr lang="en-US" altLang="zh-CN" sz="3600" dirty="0"/>
              <a:t>                                     </a:t>
            </a:r>
            <a:r>
              <a:rPr lang="zh-CN" altLang="zh-CN" sz="3600" dirty="0"/>
              <a:t>长城　</a:t>
            </a:r>
            <a:br>
              <a:rPr lang="en-US" altLang="zh-CN" sz="3600" dirty="0"/>
            </a:br>
            <a:r>
              <a:rPr lang="en-US" altLang="zh-CN" sz="3600" dirty="0"/>
              <a:t>                                                       </a:t>
            </a:r>
            <a:r>
              <a:rPr lang="zh-CN" altLang="zh-CN" sz="3600" dirty="0"/>
              <a:t>鲍昌</a:t>
            </a:r>
          </a:p>
          <a:p>
            <a:r>
              <a:rPr lang="en-US" altLang="zh-CN" sz="3600" dirty="0"/>
              <a:t>        </a:t>
            </a:r>
            <a:r>
              <a:rPr lang="zh-CN" altLang="zh-CN" sz="3600" dirty="0"/>
              <a:t>这篇散文中，</a:t>
            </a:r>
            <a:r>
              <a:rPr lang="en-US" altLang="zh-CN" sz="3600" dirty="0"/>
              <a:t>(1)</a:t>
            </a:r>
            <a:r>
              <a:rPr lang="zh-CN" altLang="zh-CN" sz="3600" dirty="0"/>
              <a:t>作者主要用第二人称写长城，这样写的好处是什么？</a:t>
            </a:r>
            <a:r>
              <a:rPr lang="en-US" altLang="zh-CN" sz="3600" dirty="0"/>
              <a:t> (2)</a:t>
            </a:r>
            <a:r>
              <a:rPr lang="zh-CN" altLang="zh-CN" sz="3600" dirty="0"/>
              <a:t>第六段的结尾改用了第三人称“它”，原因是什么？</a:t>
            </a:r>
            <a:r>
              <a:rPr lang="en-US" altLang="zh-CN" sz="3600" dirty="0"/>
              <a:t>(4</a:t>
            </a:r>
            <a:r>
              <a:rPr lang="zh-CN" altLang="zh-CN" sz="3600" dirty="0"/>
              <a:t>分</a:t>
            </a:r>
            <a:r>
              <a:rPr lang="en-US" altLang="zh-CN" sz="3600" dirty="0">
                <a:solidFill>
                  <a:srgbClr val="FF0000"/>
                </a:solidFill>
              </a:rPr>
              <a:t>)(p20)</a:t>
            </a:r>
            <a:endParaRPr lang="zh-CN" altLang="zh-CN" sz="3600" dirty="0">
              <a:solidFill>
                <a:srgbClr val="FF0000"/>
              </a:solidFill>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五、叙述人称的变化</a:t>
            </a:r>
          </a:p>
        </p:txBody>
      </p:sp>
      <p:sp>
        <p:nvSpPr>
          <p:cNvPr id="16" name="矩形 15"/>
          <p:cNvSpPr/>
          <p:nvPr/>
        </p:nvSpPr>
        <p:spPr>
          <a:xfrm>
            <a:off x="887894" y="1906521"/>
            <a:ext cx="10522227" cy="3416320"/>
          </a:xfrm>
          <a:prstGeom prst="rect">
            <a:avLst/>
          </a:prstGeom>
        </p:spPr>
        <p:txBody>
          <a:bodyPr wrap="square">
            <a:spAutoFit/>
          </a:bodyPr>
          <a:lstStyle/>
          <a:p>
            <a:r>
              <a:rPr lang="zh-CN" altLang="en-US" sz="3600" dirty="0"/>
              <a:t>（</a:t>
            </a:r>
            <a:r>
              <a:rPr lang="en-US" altLang="zh-CN" sz="3600" dirty="0"/>
              <a:t>1</a:t>
            </a:r>
            <a:r>
              <a:rPr lang="zh-CN" altLang="zh-CN" sz="3600" dirty="0"/>
              <a:t>）（</a:t>
            </a:r>
            <a:r>
              <a:rPr lang="en-US" altLang="zh-CN" sz="3600" dirty="0"/>
              <a:t>2</a:t>
            </a:r>
            <a:r>
              <a:rPr lang="zh-CN" altLang="zh-CN" sz="3600" dirty="0"/>
              <a:t>分）将长城拟人化；①便于与长城对话（氛围）；②便于抒发感情（情绪）；答出一点得</a:t>
            </a:r>
            <a:r>
              <a:rPr lang="en-US" altLang="zh-CN" sz="3600" dirty="0"/>
              <a:t>1</a:t>
            </a:r>
            <a:r>
              <a:rPr lang="zh-CN" altLang="zh-CN" sz="3600" dirty="0"/>
              <a:t>分。</a:t>
            </a:r>
          </a:p>
          <a:p>
            <a:r>
              <a:rPr lang="zh-CN" altLang="zh-CN" sz="3600" dirty="0"/>
              <a:t>（</a:t>
            </a:r>
            <a:r>
              <a:rPr lang="en-US" altLang="zh-CN" sz="3600" dirty="0"/>
              <a:t>2</a:t>
            </a:r>
            <a:r>
              <a:rPr lang="zh-CN" altLang="zh-CN" sz="3600" dirty="0"/>
              <a:t>）（</a:t>
            </a:r>
            <a:r>
              <a:rPr lang="en-US" altLang="zh-CN" sz="3600" dirty="0"/>
              <a:t>2</a:t>
            </a:r>
            <a:r>
              <a:rPr lang="zh-CN" altLang="zh-CN" sz="3600" dirty="0"/>
              <a:t>分）因为这句话承接“由是人们发现”而来，写的是“人们”的感受，而不是作者直接向长城抒怀。第三人称也便于他人对长城做出评价。</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410817" y="975171"/>
            <a:ext cx="11396870" cy="5518394"/>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35407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五、叙述人称的变化</a:t>
            </a:r>
          </a:p>
        </p:txBody>
      </p:sp>
      <p:sp>
        <p:nvSpPr>
          <p:cNvPr id="16" name="矩形 15"/>
          <p:cNvSpPr/>
          <p:nvPr/>
        </p:nvSpPr>
        <p:spPr>
          <a:xfrm>
            <a:off x="689113" y="1092864"/>
            <a:ext cx="10840277" cy="5355312"/>
          </a:xfrm>
          <a:prstGeom prst="rect">
            <a:avLst/>
          </a:prstGeom>
        </p:spPr>
        <p:txBody>
          <a:bodyPr wrap="square">
            <a:spAutoFit/>
          </a:bodyPr>
          <a:lstStyle/>
          <a:p>
            <a:r>
              <a:rPr lang="zh-CN" altLang="zh-CN" sz="3600" dirty="0">
                <a:solidFill>
                  <a:srgbClr val="FF0000"/>
                </a:solidFill>
              </a:rPr>
              <a:t>人称变化的作用</a:t>
            </a:r>
          </a:p>
          <a:p>
            <a:endParaRPr lang="en-US" altLang="zh-CN" sz="3400" dirty="0"/>
          </a:p>
          <a:p>
            <a:r>
              <a:rPr lang="en-US" altLang="zh-CN" sz="3400" dirty="0"/>
              <a:t>1.</a:t>
            </a:r>
            <a:r>
              <a:rPr lang="zh-CN" altLang="zh-CN" sz="3400" dirty="0"/>
              <a:t>第一人称显得真实自然，第二人称富有亲切感，有</a:t>
            </a:r>
            <a:r>
              <a:rPr lang="zh-CN" altLang="en-US" sz="3400" dirty="0"/>
              <a:t>利</a:t>
            </a:r>
            <a:r>
              <a:rPr lang="zh-CN" altLang="zh-CN" sz="3400" dirty="0"/>
              <a:t>于抒情，第三人称则显得较为客观，有</a:t>
            </a:r>
            <a:r>
              <a:rPr lang="zh-CN" altLang="en-US" sz="3400" dirty="0"/>
              <a:t>利</a:t>
            </a:r>
            <a:r>
              <a:rPr lang="zh-CN" altLang="zh-CN" sz="3400" dirty="0"/>
              <a:t>于评价。</a:t>
            </a:r>
          </a:p>
          <a:p>
            <a:r>
              <a:rPr lang="en-US" altLang="zh-CN" sz="3400" dirty="0"/>
              <a:t>2.</a:t>
            </a:r>
            <a:r>
              <a:rPr lang="zh-CN" altLang="zh-CN" sz="3400" dirty="0"/>
              <a:t>人称的变化，有利于形成一种氛围，如和长城对话的氛围，在《</a:t>
            </a:r>
            <a:r>
              <a:rPr lang="zh-CN" altLang="zh-CN" sz="3400" b="1" dirty="0"/>
              <a:t>窗子以外</a:t>
            </a:r>
            <a:r>
              <a:rPr lang="zh-CN" altLang="zh-CN" sz="3400" dirty="0"/>
              <a:t>》中作者和读者对话的氛围。</a:t>
            </a:r>
          </a:p>
          <a:p>
            <a:r>
              <a:rPr lang="en-US" altLang="zh-CN" sz="3400" b="1" dirty="0"/>
              <a:t>3.</a:t>
            </a:r>
            <a:r>
              <a:rPr lang="zh-CN" altLang="zh-CN" sz="3400" b="1" dirty="0"/>
              <a:t>有</a:t>
            </a:r>
            <a:r>
              <a:rPr lang="zh-CN" altLang="en-US" sz="3400" b="1" dirty="0"/>
              <a:t>利</a:t>
            </a:r>
            <a:r>
              <a:rPr lang="zh-CN" altLang="zh-CN" sz="3400" b="1" dirty="0"/>
              <a:t>于表达情绪。如蕴含着作者冷静审视的态度；蕴含着作者的自嘲与反思；表达作者对长城的热爱之情等。</a:t>
            </a:r>
            <a:endParaRPr lang="zh-CN" altLang="zh-CN" sz="3400" dirty="0"/>
          </a:p>
          <a:p>
            <a:r>
              <a:rPr lang="en-US" altLang="zh-CN" sz="3400" dirty="0"/>
              <a:t>4.</a:t>
            </a:r>
            <a:r>
              <a:rPr lang="zh-CN" altLang="zh-CN" sz="3400" dirty="0"/>
              <a:t>和文脉结构的延续。如《长城》，是从“人们”的感受写来，而不是作者直接向长城抒怀。</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5415" y="0"/>
            <a:ext cx="1899399" cy="6858000"/>
          </a:xfrm>
          <a:prstGeom prst="rect">
            <a:avLst/>
          </a:prstGeom>
        </p:spPr>
      </p:pic>
      <p:sp>
        <p:nvSpPr>
          <p:cNvPr id="20" name="矩形 19"/>
          <p:cNvSpPr/>
          <p:nvPr/>
        </p:nvSpPr>
        <p:spPr>
          <a:xfrm>
            <a:off x="437322" y="1497495"/>
            <a:ext cx="1141012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16" name="矩形 15"/>
          <p:cNvSpPr/>
          <p:nvPr/>
        </p:nvSpPr>
        <p:spPr>
          <a:xfrm>
            <a:off x="689113" y="1804751"/>
            <a:ext cx="11065565" cy="4031873"/>
          </a:xfrm>
          <a:prstGeom prst="rect">
            <a:avLst/>
          </a:prstGeom>
        </p:spPr>
        <p:txBody>
          <a:bodyPr wrap="square">
            <a:spAutoFit/>
          </a:bodyPr>
          <a:lstStyle/>
          <a:p>
            <a:r>
              <a:rPr lang="en-US" altLang="zh-CN" sz="3200" dirty="0"/>
              <a:t>        </a:t>
            </a:r>
            <a:r>
              <a:rPr lang="zh-CN" altLang="zh-CN" sz="3200" dirty="0"/>
              <a:t>如《记念刘和珍君》中的“她始终微笑着，态度很温和”出现了三次，《明天》中关于“单四嫂子是个粗笨的女人”先后出现了五次。</a:t>
            </a:r>
          </a:p>
          <a:p>
            <a:r>
              <a:rPr lang="zh-CN" altLang="zh-CN" sz="3200" dirty="0"/>
              <a:t>（</a:t>
            </a:r>
            <a:r>
              <a:rPr lang="en-US" altLang="zh-CN" sz="3200" dirty="0"/>
              <a:t>1</a:t>
            </a:r>
            <a:r>
              <a:rPr lang="zh-CN" altLang="zh-CN" sz="3200" dirty="0"/>
              <a:t>）起到强调，加深读者的印象。</a:t>
            </a:r>
          </a:p>
          <a:p>
            <a:r>
              <a:rPr lang="zh-CN" altLang="zh-CN" sz="3200" dirty="0"/>
              <a:t>（</a:t>
            </a:r>
            <a:r>
              <a:rPr lang="en-US" altLang="zh-CN" sz="3200" dirty="0"/>
              <a:t>2</a:t>
            </a:r>
            <a:r>
              <a:rPr lang="zh-CN" altLang="zh-CN" sz="3200" dirty="0"/>
              <a:t>）叙述者故意以此来拉开和人物的距离，以保持他叙述的权威性和客观性。</a:t>
            </a:r>
          </a:p>
          <a:p>
            <a:r>
              <a:rPr lang="zh-CN" altLang="zh-CN" sz="3200" dirty="0"/>
              <a:t>（</a:t>
            </a:r>
            <a:r>
              <a:rPr lang="en-US" altLang="zh-CN" sz="3200" dirty="0"/>
              <a:t>3</a:t>
            </a:r>
            <a:r>
              <a:rPr lang="zh-CN" altLang="zh-CN" sz="3200" dirty="0"/>
              <a:t>）不</a:t>
            </a:r>
            <a:r>
              <a:rPr lang="zh-CN" altLang="en-US" sz="3200" dirty="0"/>
              <a:t>动</a:t>
            </a:r>
            <a:r>
              <a:rPr lang="zh-CN" altLang="zh-CN" sz="3200" dirty="0"/>
              <a:t>声色地叙述一个可悲的故事，把对人物的同情留给读者。（《祝福》中祥林嫂反复讲阿毛的故事）</a:t>
            </a:r>
          </a:p>
        </p:txBody>
      </p:sp>
      <p:sp>
        <p:nvSpPr>
          <p:cNvPr id="6" name="TextBox 28"/>
          <p:cNvSpPr txBox="1"/>
          <p:nvPr/>
        </p:nvSpPr>
        <p:spPr>
          <a:xfrm>
            <a:off x="266021" y="164420"/>
            <a:ext cx="3890809"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六、叙述者</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直接做评论的干预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0" fill="hold"/>
                                        <p:tgtEl>
                                          <p:spTgt spid="6"/>
                                        </p:tgtEl>
                                        <p:attrNameLst>
                                          <p:attrName>ppt_x</p:attrName>
                                        </p:attrNameLst>
                                      </p:cBhvr>
                                      <p:tavLst>
                                        <p:tav tm="0">
                                          <p:val>
                                            <p:strVal val="#ppt_x"/>
                                          </p:val>
                                        </p:tav>
                                        <p:tav tm="100000">
                                          <p:val>
                                            <p:strVal val="#ppt_x"/>
                                          </p:val>
                                        </p:tav>
                                      </p:tavLst>
                                    </p:anim>
                                    <p:anim calcmode="lin" valueType="num">
                                      <p:cBhvr additive="base">
                                        <p:cTn id="17"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5415" y="0"/>
            <a:ext cx="1899399" cy="6858000"/>
          </a:xfrm>
          <a:prstGeom prst="rect">
            <a:avLst/>
          </a:prstGeom>
        </p:spPr>
      </p:pic>
      <p:sp>
        <p:nvSpPr>
          <p:cNvPr id="20" name="矩形 19"/>
          <p:cNvSpPr/>
          <p:nvPr/>
        </p:nvSpPr>
        <p:spPr>
          <a:xfrm>
            <a:off x="437322" y="1391479"/>
            <a:ext cx="1141012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16" name="矩形 15"/>
          <p:cNvSpPr/>
          <p:nvPr/>
        </p:nvSpPr>
        <p:spPr>
          <a:xfrm>
            <a:off x="689113" y="1804751"/>
            <a:ext cx="11065565" cy="5078313"/>
          </a:xfrm>
          <a:prstGeom prst="rect">
            <a:avLst/>
          </a:prstGeom>
        </p:spPr>
        <p:txBody>
          <a:bodyPr wrap="square">
            <a:spAutoFit/>
          </a:bodyPr>
          <a:lstStyle/>
          <a:p>
            <a:r>
              <a:rPr lang="zh-CN" altLang="zh-CN" sz="3600" dirty="0"/>
              <a:t>如：</a:t>
            </a:r>
            <a:r>
              <a:rPr lang="zh-CN" altLang="zh-CN" sz="3600" b="1" dirty="0">
                <a:solidFill>
                  <a:srgbClr val="002060"/>
                </a:solidFill>
                <a:latin typeface="楷体" panose="02010609060101010101" pitchFamily="49" charset="-122"/>
                <a:ea typeface="楷体" panose="02010609060101010101" pitchFamily="49" charset="-122"/>
              </a:rPr>
              <a:t>倘有别的意思，又因此发生别的事，则我的答话委实该负若干的责任</a:t>
            </a:r>
            <a:r>
              <a:rPr lang="en-US" altLang="zh-CN" sz="3600" b="1" dirty="0">
                <a:solidFill>
                  <a:srgbClr val="002060"/>
                </a:solidFill>
                <a:latin typeface="楷体" panose="02010609060101010101" pitchFamily="49" charset="-122"/>
                <a:ea typeface="楷体" panose="02010609060101010101" pitchFamily="49" charset="-122"/>
              </a:rPr>
              <a:t>……</a:t>
            </a:r>
            <a:r>
              <a:rPr lang="zh-CN" altLang="zh-CN" sz="3600" b="1" dirty="0">
                <a:solidFill>
                  <a:srgbClr val="002060"/>
                </a:solidFill>
                <a:latin typeface="楷体" panose="02010609060101010101" pitchFamily="49" charset="-122"/>
                <a:ea typeface="楷体" panose="02010609060101010101" pitchFamily="49" charset="-122"/>
              </a:rPr>
              <a:t>。但随后也就自笑，觉得偶尔的事，本没有什么深意义，而我偏要细细推敲，正无怪教育家要说是生着神经病；而况明明说过</a:t>
            </a:r>
            <a:r>
              <a:rPr lang="en-US" altLang="zh-CN" sz="3600" b="1" dirty="0">
                <a:solidFill>
                  <a:srgbClr val="002060"/>
                </a:solidFill>
                <a:latin typeface="楷体" panose="02010609060101010101" pitchFamily="49" charset="-122"/>
                <a:ea typeface="楷体" panose="02010609060101010101" pitchFamily="49" charset="-122"/>
              </a:rPr>
              <a:t>“</a:t>
            </a:r>
            <a:r>
              <a:rPr lang="zh-CN" altLang="zh-CN" sz="3600" b="1" dirty="0">
                <a:solidFill>
                  <a:srgbClr val="002060"/>
                </a:solidFill>
                <a:latin typeface="楷体" panose="02010609060101010101" pitchFamily="49" charset="-122"/>
                <a:ea typeface="楷体" panose="02010609060101010101" pitchFamily="49" charset="-122"/>
              </a:rPr>
              <a:t>说不清</a:t>
            </a:r>
            <a:r>
              <a:rPr lang="en-US" altLang="zh-CN" sz="3600" b="1" dirty="0">
                <a:solidFill>
                  <a:srgbClr val="002060"/>
                </a:solidFill>
                <a:latin typeface="楷体" panose="02010609060101010101" pitchFamily="49" charset="-122"/>
                <a:ea typeface="楷体" panose="02010609060101010101" pitchFamily="49" charset="-122"/>
              </a:rPr>
              <a:t>”</a:t>
            </a:r>
            <a:r>
              <a:rPr lang="zh-CN" altLang="zh-CN" sz="3600" b="1" dirty="0">
                <a:solidFill>
                  <a:srgbClr val="002060"/>
                </a:solidFill>
                <a:latin typeface="楷体" panose="02010609060101010101" pitchFamily="49" charset="-122"/>
                <a:ea typeface="楷体" panose="02010609060101010101" pitchFamily="49" charset="-122"/>
              </a:rPr>
              <a:t>，已经推翻了答话的全局，即使发生什么事，于我也毫无关系了。</a:t>
            </a:r>
            <a:endParaRPr lang="zh-CN" altLang="zh-CN" sz="3600" dirty="0">
              <a:solidFill>
                <a:srgbClr val="002060"/>
              </a:solidFill>
              <a:latin typeface="楷体" panose="02010609060101010101" pitchFamily="49" charset="-122"/>
              <a:ea typeface="楷体" panose="02010609060101010101" pitchFamily="49" charset="-122"/>
            </a:endParaRPr>
          </a:p>
          <a:p>
            <a:r>
              <a:rPr lang="zh-CN" altLang="zh-CN" sz="3600" b="1" dirty="0">
                <a:solidFill>
                  <a:srgbClr val="002060"/>
                </a:solidFill>
                <a:latin typeface="楷体" panose="02010609060101010101" pitchFamily="49" charset="-122"/>
                <a:ea typeface="楷体" panose="02010609060101010101" pitchFamily="49" charset="-122"/>
              </a:rPr>
              <a:t>我静听着窗外似乎瑟瑟作响的雪花声，一面想，反而渐渐的舒畅起来。</a:t>
            </a:r>
            <a:endParaRPr lang="zh-CN" altLang="zh-CN" sz="3600" dirty="0">
              <a:solidFill>
                <a:srgbClr val="002060"/>
              </a:solidFill>
              <a:latin typeface="楷体" panose="02010609060101010101" pitchFamily="49" charset="-122"/>
              <a:ea typeface="楷体" panose="02010609060101010101" pitchFamily="49" charset="-122"/>
            </a:endParaRPr>
          </a:p>
          <a:p>
            <a:pPr>
              <a:buFont typeface="Wingdings" panose="05000000000000000000" pitchFamily="2" charset="2"/>
              <a:buNone/>
              <a:defRPr/>
            </a:pPr>
            <a:endParaRPr lang="zh-CN" altLang="zh-CN" sz="3600" dirty="0"/>
          </a:p>
        </p:txBody>
      </p:sp>
      <p:sp>
        <p:nvSpPr>
          <p:cNvPr id="6" name="TextBox 28"/>
          <p:cNvSpPr txBox="1"/>
          <p:nvPr/>
        </p:nvSpPr>
        <p:spPr>
          <a:xfrm>
            <a:off x="266021" y="164420"/>
            <a:ext cx="2242922"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控制情绪</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0" fill="hold"/>
                                        <p:tgtEl>
                                          <p:spTgt spid="6"/>
                                        </p:tgtEl>
                                        <p:attrNameLst>
                                          <p:attrName>ppt_x</p:attrName>
                                        </p:attrNameLst>
                                      </p:cBhvr>
                                      <p:tavLst>
                                        <p:tav tm="0">
                                          <p:val>
                                            <p:strVal val="#ppt_x"/>
                                          </p:val>
                                        </p:tav>
                                        <p:tav tm="100000">
                                          <p:val>
                                            <p:strVal val="#ppt_x"/>
                                          </p:val>
                                        </p:tav>
                                      </p:tavLst>
                                    </p:anim>
                                    <p:anim calcmode="lin" valueType="num">
                                      <p:cBhvr additive="base">
                                        <p:cTn id="17"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5415" y="0"/>
            <a:ext cx="1899399" cy="6858000"/>
          </a:xfrm>
          <a:prstGeom prst="rect">
            <a:avLst/>
          </a:prstGeom>
        </p:spPr>
      </p:pic>
      <p:sp>
        <p:nvSpPr>
          <p:cNvPr id="20" name="矩形 19"/>
          <p:cNvSpPr/>
          <p:nvPr/>
        </p:nvSpPr>
        <p:spPr>
          <a:xfrm>
            <a:off x="437322" y="1391479"/>
            <a:ext cx="1141012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   </a:t>
            </a:r>
            <a:endParaRPr lang="zh-CN" altLang="en-US" sz="2400" dirty="0"/>
          </a:p>
        </p:txBody>
      </p:sp>
      <p:sp>
        <p:nvSpPr>
          <p:cNvPr id="16" name="矩形 15"/>
          <p:cNvSpPr/>
          <p:nvPr/>
        </p:nvSpPr>
        <p:spPr>
          <a:xfrm>
            <a:off x="689113" y="1309236"/>
            <a:ext cx="11065565" cy="5078313"/>
          </a:xfrm>
          <a:prstGeom prst="rect">
            <a:avLst/>
          </a:prstGeom>
        </p:spPr>
        <p:txBody>
          <a:bodyPr wrap="square">
            <a:spAutoFit/>
          </a:bodyPr>
          <a:lstStyle/>
          <a:p>
            <a:r>
              <a:rPr lang="en-US" altLang="zh-CN" sz="3600" dirty="0"/>
              <a:t>       </a:t>
            </a:r>
            <a:r>
              <a:rPr lang="zh-CN" altLang="zh-CN" sz="3200" dirty="0"/>
              <a:t>“</a:t>
            </a:r>
            <a:r>
              <a:rPr lang="zh-CN" altLang="zh-CN" sz="3200" b="1" dirty="0"/>
              <a:t>反而渐渐的舒畅起来</a:t>
            </a:r>
            <a:r>
              <a:rPr lang="zh-CN" altLang="zh-CN" sz="3200" dirty="0"/>
              <a:t>”一般理解这里是反语，表达“我”的激愤之情，但从叙事学的角度来看，这里正是一个不可靠的叙述者的情绪控制。</a:t>
            </a:r>
          </a:p>
          <a:p>
            <a:r>
              <a:rPr lang="zh-CN" altLang="zh-CN" sz="3200" dirty="0"/>
              <a:t>可以这样理解叙述者的辩白：</a:t>
            </a:r>
          </a:p>
          <a:p>
            <a:r>
              <a:rPr lang="en-US" altLang="zh-CN" sz="3200" dirty="0"/>
              <a:t>1.</a:t>
            </a:r>
            <a:r>
              <a:rPr lang="zh-CN" altLang="zh-CN" sz="3200" dirty="0"/>
              <a:t>叙述者</a:t>
            </a:r>
            <a:r>
              <a:rPr lang="zh-CN" altLang="en-US" sz="3200" dirty="0"/>
              <a:t>以</a:t>
            </a:r>
            <a:r>
              <a:rPr lang="zh-CN" altLang="zh-CN" sz="3200" dirty="0"/>
              <a:t>看似轻松的语调，为自己做辩护，做自我安慰，表达他的思想</a:t>
            </a:r>
            <a:r>
              <a:rPr lang="zh-CN" altLang="en-US" sz="3200" dirty="0"/>
              <a:t>由</a:t>
            </a:r>
            <a:r>
              <a:rPr lang="zh-CN" altLang="zh-CN" sz="3200" dirty="0"/>
              <a:t>同情逐渐转为自私，开始推卸责任。</a:t>
            </a:r>
          </a:p>
          <a:p>
            <a:r>
              <a:rPr lang="en-US" altLang="zh-CN" sz="3200" dirty="0"/>
              <a:t>2.</a:t>
            </a:r>
            <a:r>
              <a:rPr lang="zh-CN" altLang="zh-CN" sz="3200" dirty="0"/>
              <a:t>叙述接受者（读者）对其产生警觉，发现他作为知识分子的良知正在丧失。</a:t>
            </a:r>
          </a:p>
          <a:p>
            <a:r>
              <a:rPr lang="en-US" altLang="zh-CN" sz="3200" dirty="0"/>
              <a:t>3.</a:t>
            </a:r>
            <a:r>
              <a:rPr lang="zh-CN" altLang="zh-CN" sz="3200" dirty="0"/>
              <a:t>叙述者和作品的其他人物一起，形成一个更为浓郁的氛围，更为恶劣的环境，压迫</a:t>
            </a:r>
            <a:r>
              <a:rPr lang="zh-CN" altLang="en-US" sz="3200" dirty="0"/>
              <a:t>着</a:t>
            </a:r>
            <a:r>
              <a:rPr lang="zh-CN" altLang="zh-CN" sz="3200" dirty="0"/>
              <a:t>祥林嫂，使作品更具悲剧性。</a:t>
            </a:r>
          </a:p>
        </p:txBody>
      </p:sp>
      <p:sp>
        <p:nvSpPr>
          <p:cNvPr id="6" name="TextBox 28"/>
          <p:cNvSpPr txBox="1"/>
          <p:nvPr/>
        </p:nvSpPr>
        <p:spPr>
          <a:xfrm>
            <a:off x="266021" y="164420"/>
            <a:ext cx="2242922"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控制情绪</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0" fill="hold"/>
                                        <p:tgtEl>
                                          <p:spTgt spid="6"/>
                                        </p:tgtEl>
                                        <p:attrNameLst>
                                          <p:attrName>ppt_x</p:attrName>
                                        </p:attrNameLst>
                                      </p:cBhvr>
                                      <p:tavLst>
                                        <p:tav tm="0">
                                          <p:val>
                                            <p:strVal val="#ppt_x"/>
                                          </p:val>
                                        </p:tav>
                                        <p:tav tm="100000">
                                          <p:val>
                                            <p:strVal val="#ppt_x"/>
                                          </p:val>
                                        </p:tav>
                                      </p:tavLst>
                                    </p:anim>
                                    <p:anim calcmode="lin" valueType="num">
                                      <p:cBhvr additive="base">
                                        <p:cTn id="17"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5016758"/>
          </a:xfrm>
          <a:prstGeom prst="rect">
            <a:avLst/>
          </a:prstGeom>
        </p:spPr>
        <p:txBody>
          <a:bodyPr wrap="square">
            <a:spAutoFit/>
          </a:bodyPr>
          <a:lstStyle/>
          <a:p>
            <a:pPr>
              <a:defRPr/>
            </a:pPr>
            <a:r>
              <a:rPr lang="zh-CN" altLang="zh-CN" sz="3200" dirty="0"/>
              <a:t>关于景物（人物）描写，可以氛围两类：</a:t>
            </a:r>
            <a:endParaRPr lang="en-US" altLang="zh-CN" sz="3200" dirty="0"/>
          </a:p>
          <a:p>
            <a:r>
              <a:rPr lang="zh-CN" altLang="zh-CN" sz="3200" dirty="0"/>
              <a:t>（一）停顿似的静态描写</a:t>
            </a:r>
          </a:p>
          <a:p>
            <a:endParaRPr lang="en-US" altLang="zh-CN" sz="3200" dirty="0"/>
          </a:p>
          <a:p>
            <a:r>
              <a:rPr lang="zh-CN" altLang="zh-CN" sz="3200" dirty="0"/>
              <a:t>如《药》的开头：</a:t>
            </a:r>
          </a:p>
          <a:p>
            <a:r>
              <a:rPr lang="en-US" altLang="zh-CN" sz="3200" dirty="0">
                <a:solidFill>
                  <a:srgbClr val="002060"/>
                </a:solidFill>
                <a:latin typeface="楷体" panose="02010609060101010101" pitchFamily="49" charset="-122"/>
                <a:ea typeface="楷体" panose="02010609060101010101" pitchFamily="49" charset="-122"/>
              </a:rPr>
              <a:t>    </a:t>
            </a:r>
            <a:r>
              <a:rPr lang="zh-CN" altLang="zh-CN" sz="3200" dirty="0">
                <a:solidFill>
                  <a:srgbClr val="002060"/>
                </a:solidFill>
                <a:latin typeface="楷体" panose="02010609060101010101" pitchFamily="49" charset="-122"/>
                <a:ea typeface="楷体" panose="02010609060101010101" pitchFamily="49" charset="-122"/>
              </a:rPr>
              <a:t>秋天的后半夜，月亮下去了，太阳还没有出，只剩下一片乌蓝的天；除了夜游的东西，什么都睡着。</a:t>
            </a:r>
          </a:p>
          <a:p>
            <a:endParaRPr lang="en-US" altLang="zh-CN" sz="3200" dirty="0"/>
          </a:p>
          <a:p>
            <a:r>
              <a:rPr lang="en-US" altLang="zh-CN" sz="3200" dirty="0"/>
              <a:t>       </a:t>
            </a:r>
            <a:r>
              <a:rPr lang="zh-CN" altLang="zh-CN" sz="3200" dirty="0"/>
              <a:t>除了介绍故事发生的环境、氛围外，和故事的任何人物都无关涉。</a:t>
            </a:r>
          </a:p>
          <a:p>
            <a:pPr>
              <a:defRPr/>
            </a:pPr>
            <a:endParaRPr lang="zh-CN" altLang="zh-CN" sz="32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3539430"/>
          </a:xfrm>
          <a:prstGeom prst="rect">
            <a:avLst/>
          </a:prstGeom>
        </p:spPr>
        <p:txBody>
          <a:bodyPr wrap="square">
            <a:spAutoFit/>
          </a:bodyPr>
          <a:lstStyle/>
          <a:p>
            <a:r>
              <a:rPr lang="zh-CN" altLang="zh-CN" sz="3200" dirty="0"/>
              <a:t>这一段描写，主要介绍故事发生的时间和大体的环境，和后边的人物和情节没有太多的关联，这样的描写属于静态描写。有研究者硬要把它和主旨关联起来，认为这是暗示了当时社会环境的阴暗，“夜游的东西”照应下文“三三两两，鬼似的在那里徘徊”的夜游人，如此解读，反显得牵强附会，是对文本的过度解读。</a:t>
            </a:r>
          </a:p>
          <a:p>
            <a:pPr>
              <a:defRPr/>
            </a:pPr>
            <a:endParaRPr lang="zh-CN" altLang="zh-CN" sz="32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02373" y="1314235"/>
            <a:ext cx="10787254" cy="4848028"/>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01148" y="1572940"/>
            <a:ext cx="10349948" cy="4524315"/>
          </a:xfrm>
          <a:prstGeom prst="rect">
            <a:avLst/>
          </a:prstGeom>
        </p:spPr>
        <p:txBody>
          <a:bodyPr wrap="square">
            <a:spAutoFit/>
          </a:bodyPr>
          <a:lstStyle/>
          <a:p>
            <a:r>
              <a:rPr lang="zh-CN" altLang="en-US" sz="3600" dirty="0"/>
              <a:t>一、传统小说中，以情节为中心的结构。</a:t>
            </a:r>
            <a:endParaRPr lang="en-US" altLang="zh-CN" sz="3600" dirty="0"/>
          </a:p>
          <a:p>
            <a:r>
              <a:rPr lang="zh-CN" altLang="en-US" sz="3600" dirty="0"/>
              <a:t>二、近现代小说，突出了“心理”和“诗化”，突出了情节之外的风俗、场面、景观描写，甚至强调文学语言自身的美感。</a:t>
            </a:r>
            <a:endParaRPr lang="en-US" altLang="zh-CN" sz="3600" dirty="0"/>
          </a:p>
          <a:p>
            <a:r>
              <a:rPr lang="en-US" altLang="zh-CN" sz="3600" dirty="0"/>
              <a:t>       </a:t>
            </a:r>
            <a:r>
              <a:rPr lang="zh-CN" altLang="en-US" sz="3600" dirty="0"/>
              <a:t>读者读到的就不再是一个完整的故事，而是</a:t>
            </a:r>
            <a:r>
              <a:rPr lang="zh-CN" altLang="en-US" sz="3600" dirty="0">
                <a:solidFill>
                  <a:srgbClr val="FF0000"/>
                </a:solidFill>
              </a:rPr>
              <a:t>人物</a:t>
            </a:r>
            <a:r>
              <a:rPr lang="zh-CN" altLang="en-US" sz="3600" dirty="0"/>
              <a:t>（或叙述者）在特定情境下的心理状态和特有</a:t>
            </a:r>
            <a:r>
              <a:rPr lang="zh-CN" altLang="en-US" sz="3600" dirty="0">
                <a:solidFill>
                  <a:srgbClr val="FF0000"/>
                </a:solidFill>
              </a:rPr>
              <a:t>情绪</a:t>
            </a:r>
            <a:r>
              <a:rPr lang="zh-CN" altLang="en-US" sz="3600" dirty="0"/>
              <a:t>，形成一种特定的</a:t>
            </a:r>
            <a:r>
              <a:rPr lang="zh-CN" altLang="en-US" sz="3600" dirty="0">
                <a:solidFill>
                  <a:srgbClr val="FF0000"/>
                </a:solidFill>
              </a:rPr>
              <a:t>氛围</a:t>
            </a:r>
            <a:r>
              <a:rPr lang="zh-CN" altLang="en-US" sz="3600" dirty="0"/>
              <a:t>，突出作家的审美意识（</a:t>
            </a:r>
            <a:r>
              <a:rPr lang="zh-CN" altLang="en-US" sz="3600" dirty="0">
                <a:solidFill>
                  <a:srgbClr val="FF0000"/>
                </a:solidFill>
              </a:rPr>
              <a:t>主旨</a:t>
            </a:r>
            <a:r>
              <a:rPr lang="zh-CN" altLang="en-US" sz="3600" dirty="0"/>
              <a:t>）</a:t>
            </a:r>
            <a:endParaRPr lang="zh-CN" altLang="zh-CN" sz="3600" dirty="0"/>
          </a:p>
        </p:txBody>
      </p:sp>
      <p:sp>
        <p:nvSpPr>
          <p:cNvPr id="25" name="TextBox 28"/>
          <p:cNvSpPr txBox="1"/>
          <p:nvPr/>
        </p:nvSpPr>
        <p:spPr>
          <a:xfrm>
            <a:off x="450574" y="298191"/>
            <a:ext cx="2242922"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一、结构</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4524315"/>
          </a:xfrm>
          <a:prstGeom prst="rect">
            <a:avLst/>
          </a:prstGeom>
        </p:spPr>
        <p:txBody>
          <a:bodyPr wrap="square">
            <a:spAutoFit/>
          </a:bodyPr>
          <a:lstStyle/>
          <a:p>
            <a:pPr>
              <a:defRPr/>
            </a:pPr>
            <a:r>
              <a:rPr lang="zh-CN" altLang="zh-CN" sz="3200" dirty="0"/>
              <a:t>再如《故乡》中关于杨二嫂的描写：</a:t>
            </a:r>
          </a:p>
          <a:p>
            <a:pPr>
              <a:defRPr/>
            </a:pPr>
            <a:endParaRPr lang="en-US" altLang="zh-CN" sz="3200" dirty="0">
              <a:solidFill>
                <a:srgbClr val="FF0000"/>
              </a:solidFill>
            </a:endParaRPr>
          </a:p>
          <a:p>
            <a:pPr>
              <a:defRPr/>
            </a:pPr>
            <a:r>
              <a:rPr lang="en-US" altLang="zh-CN" sz="3200" dirty="0">
                <a:solidFill>
                  <a:srgbClr val="FF0000"/>
                </a:solidFill>
              </a:rPr>
              <a:t>       </a:t>
            </a:r>
            <a:r>
              <a:rPr lang="zh-CN" altLang="zh-CN" sz="3200" dirty="0">
                <a:solidFill>
                  <a:srgbClr val="002060"/>
                </a:solidFill>
                <a:latin typeface="楷体" panose="02010609060101010101" pitchFamily="49" charset="-122"/>
                <a:ea typeface="楷体" panose="02010609060101010101" pitchFamily="49" charset="-122"/>
              </a:rPr>
              <a:t>却见一个凸颧骨，薄嘴唇，五十岁上下的女人站在我面前，两手搭在髀间，没有系裙，张着两脚，正像一个画图仪器里细脚伶仃的圆规。</a:t>
            </a:r>
          </a:p>
          <a:p>
            <a:pPr>
              <a:defRPr/>
            </a:pPr>
            <a:r>
              <a:rPr lang="en-US" altLang="zh-CN" sz="3200" dirty="0">
                <a:solidFill>
                  <a:schemeClr val="tx1">
                    <a:lumMod val="60000"/>
                    <a:lumOff val="40000"/>
                  </a:schemeClr>
                </a:solidFill>
              </a:rPr>
              <a:t>       </a:t>
            </a:r>
          </a:p>
          <a:p>
            <a:pPr>
              <a:defRPr/>
            </a:pPr>
            <a:r>
              <a:rPr lang="en-US" altLang="zh-CN" sz="3200" dirty="0">
                <a:solidFill>
                  <a:schemeClr val="tx1">
                    <a:lumMod val="60000"/>
                    <a:lumOff val="40000"/>
                  </a:schemeClr>
                </a:solidFill>
              </a:rPr>
              <a:t>        </a:t>
            </a:r>
            <a:r>
              <a:rPr lang="zh-CN" altLang="zh-CN" sz="3200" dirty="0"/>
              <a:t>这个描写可以看出叙述者嘲讽的态度，但和下文杨二嫂贪婪的性格并无太多关联。</a:t>
            </a:r>
          </a:p>
          <a:p>
            <a:pPr>
              <a:defRPr/>
            </a:pPr>
            <a:endParaRPr lang="zh-CN" altLang="zh-CN" sz="32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3046988"/>
          </a:xfrm>
          <a:prstGeom prst="rect">
            <a:avLst/>
          </a:prstGeom>
        </p:spPr>
        <p:txBody>
          <a:bodyPr wrap="square">
            <a:spAutoFit/>
          </a:bodyPr>
          <a:lstStyle/>
          <a:p>
            <a:r>
              <a:rPr lang="zh-CN" altLang="zh-CN" sz="3200" dirty="0"/>
              <a:t>再来看结尾部分：</a:t>
            </a:r>
          </a:p>
          <a:p>
            <a:r>
              <a:rPr lang="zh-CN" altLang="zh-CN" sz="3200" dirty="0"/>
              <a:t>他们走不上二三十步远，忽听得背后</a:t>
            </a:r>
            <a:r>
              <a:rPr lang="en-US" altLang="zh-CN" sz="3200" dirty="0"/>
              <a:t>“</a:t>
            </a:r>
            <a:r>
              <a:rPr lang="zh-CN" altLang="zh-CN" sz="3200" dirty="0"/>
              <a:t>哑</a:t>
            </a:r>
            <a:r>
              <a:rPr lang="en-US" altLang="zh-CN" sz="3200" dirty="0"/>
              <a:t>——”</a:t>
            </a:r>
            <a:r>
              <a:rPr lang="zh-CN" altLang="zh-CN" sz="3200" dirty="0"/>
              <a:t>的一声大叫；两个人都悚然的回过头，只见那乌鸦张开两翅，一挫身，直向着远处的天空，箭也似的飞去了。 </a:t>
            </a:r>
          </a:p>
          <a:p>
            <a:r>
              <a:rPr lang="zh-CN" altLang="zh-CN" sz="3200" dirty="0"/>
              <a:t>这里可关联的东西就多了：</a:t>
            </a:r>
          </a:p>
          <a:p>
            <a:pPr>
              <a:defRPr/>
            </a:pPr>
            <a:endParaRPr lang="zh-CN" altLang="zh-CN" sz="32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4893647"/>
          </a:xfrm>
          <a:prstGeom prst="rect">
            <a:avLst/>
          </a:prstGeom>
        </p:spPr>
        <p:txBody>
          <a:bodyPr wrap="square">
            <a:spAutoFit/>
          </a:bodyPr>
          <a:lstStyle/>
          <a:p>
            <a:r>
              <a:rPr lang="zh-CN" altLang="zh-CN" sz="2800" dirty="0"/>
              <a:t>（一）和情节相勾连。上文夏母希望瑜儿显灵，让乌鸦飞到他的坟上，乌鸦的离去，象征夏母迷信的破产。</a:t>
            </a:r>
          </a:p>
          <a:p>
            <a:r>
              <a:rPr lang="zh-CN" altLang="zh-CN" sz="2800" dirty="0"/>
              <a:t>（二）展示人物的性格。无论是夏母还是华母，都理解不了坟上的花圈，而是相信显灵，表现出迷信和落后的一面。</a:t>
            </a:r>
          </a:p>
          <a:p>
            <a:r>
              <a:rPr lang="zh-CN" altLang="zh-CN" sz="2800" dirty="0"/>
              <a:t>（三）和主旨有关。即使是自己的母亲，也无法理解革命和为民众而死的革命者，更突显了革命者的孤独和悲哀。</a:t>
            </a:r>
          </a:p>
          <a:p>
            <a:r>
              <a:rPr lang="zh-CN" altLang="zh-CN" sz="2800" dirty="0"/>
              <a:t>所以这样的描写，就具有了部分的叙述功能。它能够勾连上下文，推动情节的发展；展示人物的命运，塑造人物的性格，甚至起到暗示主旨的作用。有研究者把这类描写叫做“吸收叙事的描写”。</a:t>
            </a:r>
            <a:r>
              <a:rPr lang="en-US" altLang="zh-CN" sz="2800" baseline="30000" dirty="0"/>
              <a:t>[4]</a:t>
            </a:r>
            <a:r>
              <a:rPr lang="en-US" altLang="zh-CN" sz="2800" dirty="0"/>
              <a:t> </a:t>
            </a:r>
            <a:endParaRPr lang="zh-CN" altLang="zh-CN" sz="2800" dirty="0"/>
          </a:p>
          <a:p>
            <a:pPr>
              <a:defRPr/>
            </a:pPr>
            <a:endParaRPr lang="zh-CN" altLang="zh-CN" sz="32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4524315"/>
          </a:xfrm>
          <a:prstGeom prst="rect">
            <a:avLst/>
          </a:prstGeom>
        </p:spPr>
        <p:txBody>
          <a:bodyPr wrap="square">
            <a:spAutoFit/>
          </a:bodyPr>
          <a:lstStyle/>
          <a:p>
            <a:r>
              <a:rPr lang="zh-CN" altLang="en-US" sz="3600" dirty="0"/>
              <a:t>       而有的</a:t>
            </a:r>
            <a:r>
              <a:rPr lang="zh-CN" altLang="zh-CN" sz="3600" dirty="0"/>
              <a:t>描写，就具有叙述的功能，不会引发停顿，相反，能够勾连上下文，推动情节的发展。如《祝福》中对祥林嫂的眼睛的描写，《林教头风雪山神庙》中对风雪的描写。</a:t>
            </a:r>
          </a:p>
          <a:p>
            <a:endParaRPr lang="en-US" altLang="zh-CN" sz="3600" dirty="0"/>
          </a:p>
          <a:p>
            <a:r>
              <a:rPr lang="en-US" altLang="zh-CN" sz="3600" dirty="0"/>
              <a:t>       </a:t>
            </a:r>
            <a:r>
              <a:rPr lang="zh-CN" altLang="zh-CN" sz="3600" dirty="0"/>
              <a:t>其次，形成的主要的情节线。可以看到时间的滚动，形成别开生面的动态叙事描写。以《林教头风雪山神庙》为例：</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4524315"/>
          </a:xfrm>
          <a:prstGeom prst="rect">
            <a:avLst/>
          </a:prstGeom>
        </p:spPr>
        <p:txBody>
          <a:bodyPr wrap="square">
            <a:spAutoFit/>
          </a:bodyPr>
          <a:lstStyle/>
          <a:p>
            <a:r>
              <a:rPr lang="zh-CN" altLang="zh-CN" sz="3200" dirty="0">
                <a:solidFill>
                  <a:srgbClr val="002060"/>
                </a:solidFill>
                <a:latin typeface="楷体" panose="02010609060101010101" pitchFamily="49" charset="-122"/>
                <a:ea typeface="楷体" panose="02010609060101010101" pitchFamily="49" charset="-122"/>
              </a:rPr>
              <a:t>正是严冬天气，彤云密布，朔风渐起，却早纷纷扬扬卷下一天大雪来。</a:t>
            </a:r>
          </a:p>
          <a:p>
            <a:r>
              <a:rPr lang="zh-CN" altLang="zh-CN" sz="3200" dirty="0">
                <a:solidFill>
                  <a:srgbClr val="002060"/>
                </a:solidFill>
                <a:latin typeface="楷体" panose="02010609060101010101" pitchFamily="49" charset="-122"/>
                <a:ea typeface="楷体" panose="02010609060101010101" pitchFamily="49" charset="-122"/>
              </a:rPr>
              <a:t>大雪下的正紧</a:t>
            </a:r>
          </a:p>
          <a:p>
            <a:r>
              <a:rPr lang="zh-CN" altLang="zh-CN" sz="3200" dirty="0">
                <a:solidFill>
                  <a:srgbClr val="002060"/>
                </a:solidFill>
                <a:latin typeface="楷体" panose="02010609060101010101" pitchFamily="49" charset="-122"/>
                <a:ea typeface="楷体" panose="02010609060101010101" pitchFamily="49" charset="-122"/>
              </a:rPr>
              <a:t>雪地里踏着碎琼乱玉，迤逦背着北风而行。那雪正下得紧。</a:t>
            </a:r>
          </a:p>
          <a:p>
            <a:r>
              <a:rPr lang="zh-CN" altLang="zh-CN" sz="3200" dirty="0">
                <a:solidFill>
                  <a:srgbClr val="002060"/>
                </a:solidFill>
                <a:latin typeface="楷体" panose="02010609060101010101" pitchFamily="49" charset="-122"/>
                <a:ea typeface="楷体" panose="02010609060101010101" pitchFamily="49" charset="-122"/>
              </a:rPr>
              <a:t>看那雪到晚越下得紧了</a:t>
            </a:r>
          </a:p>
          <a:p>
            <a:r>
              <a:rPr lang="zh-CN" altLang="zh-CN" sz="3200" dirty="0">
                <a:solidFill>
                  <a:srgbClr val="002060"/>
                </a:solidFill>
                <a:latin typeface="楷体" panose="02010609060101010101" pitchFamily="49" charset="-122"/>
                <a:ea typeface="楷体" panose="02010609060101010101" pitchFamily="49" charset="-122"/>
              </a:rPr>
              <a:t>那两间草厅，已被雪压倒了</a:t>
            </a:r>
          </a:p>
          <a:p>
            <a:endParaRPr lang="en-US" altLang="zh-CN" sz="3200" dirty="0"/>
          </a:p>
          <a:p>
            <a:r>
              <a:rPr lang="en-US" altLang="zh-CN" sz="3200" dirty="0"/>
              <a:t>        </a:t>
            </a:r>
            <a:r>
              <a:rPr lang="zh-CN" altLang="zh-CN" sz="3200" dirty="0"/>
              <a:t>这里，雪的过程表述的很具体，由下雪，到加大，到压倒房屋，形成一个动态的过程。</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08383" y="1705462"/>
            <a:ext cx="10402957" cy="3416320"/>
          </a:xfrm>
          <a:prstGeom prst="rect">
            <a:avLst/>
          </a:prstGeom>
        </p:spPr>
        <p:txBody>
          <a:bodyPr wrap="square">
            <a:spAutoFit/>
          </a:bodyPr>
          <a:lstStyle/>
          <a:p>
            <a:r>
              <a:rPr lang="en-US" altLang="zh-CN" sz="3200" dirty="0"/>
              <a:t>        </a:t>
            </a:r>
            <a:r>
              <a:rPr lang="zh-CN" altLang="zh-CN" sz="3600" dirty="0"/>
              <a:t>将人物置身于特定的时间和空间，情景交融，具有浓郁的抒情色彩，引发读者的审美愉悦。</a:t>
            </a:r>
          </a:p>
          <a:p>
            <a:endParaRPr lang="en-US" altLang="zh-CN" sz="3600" dirty="0"/>
          </a:p>
          <a:p>
            <a:r>
              <a:rPr lang="en-US" altLang="zh-CN" sz="3600" dirty="0"/>
              <a:t>       </a:t>
            </a:r>
            <a:r>
              <a:rPr lang="zh-CN" altLang="zh-CN" sz="3600" dirty="0"/>
              <a:t>随着描写的转移，把目光逐渐聚焦的主要人物，表达出主要人物的凄苦（或欣慰）的心情，也引发读者的</a:t>
            </a:r>
            <a:r>
              <a:rPr lang="zh-CN" altLang="en-US" sz="3600" dirty="0"/>
              <a:t>的情感投入</a:t>
            </a:r>
            <a:r>
              <a:rPr lang="zh-CN" altLang="zh-CN" sz="3600" dirty="0"/>
              <a:t>。</a:t>
            </a:r>
            <a:r>
              <a:rPr lang="zh-CN" altLang="en-US" sz="3600" dirty="0"/>
              <a:t>如</a:t>
            </a:r>
            <a:r>
              <a:rPr lang="en-US" altLang="zh-CN" sz="3600" dirty="0"/>
              <a:t>《</a:t>
            </a:r>
            <a:r>
              <a:rPr lang="zh-CN" altLang="en-US" sz="3600" dirty="0"/>
              <a:t>社戏</a:t>
            </a:r>
            <a:r>
              <a:rPr lang="en-US" altLang="zh-CN" sz="3600" dirty="0"/>
              <a:t>》</a:t>
            </a:r>
            <a:endParaRPr lang="zh-CN" altLang="zh-CN" sz="36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364750"/>
            <a:ext cx="10919791" cy="532883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689113" y="1430601"/>
            <a:ext cx="10813774" cy="5262979"/>
          </a:xfrm>
          <a:prstGeom prst="rect">
            <a:avLst/>
          </a:prstGeom>
        </p:spPr>
        <p:txBody>
          <a:bodyPr wrap="square">
            <a:spAutoFit/>
          </a:bodyPr>
          <a:lstStyle/>
          <a:p>
            <a:r>
              <a:rPr lang="en-US" altLang="zh-CN" sz="2800" dirty="0"/>
              <a:t>       </a:t>
            </a:r>
            <a:r>
              <a:rPr lang="zh-CN" altLang="zh-CN" sz="2800" dirty="0">
                <a:solidFill>
                  <a:srgbClr val="002060"/>
                </a:solidFill>
                <a:latin typeface="楷体" panose="02010609060101010101" pitchFamily="49" charset="-122"/>
                <a:ea typeface="楷体" panose="02010609060101010101" pitchFamily="49" charset="-122"/>
              </a:rPr>
              <a:t>到下午，我的朋友都去了，戏已经开场了，我似乎听到锣鼓的声音，而且知道他们在</a:t>
            </a:r>
            <a:r>
              <a:rPr lang="zh-CN" altLang="zh-CN" sz="2800" dirty="0">
                <a:solidFill>
                  <a:srgbClr val="FF0000"/>
                </a:solidFill>
                <a:latin typeface="楷体" panose="02010609060101010101" pitchFamily="49" charset="-122"/>
                <a:ea typeface="楷体" panose="02010609060101010101" pitchFamily="49" charset="-122"/>
              </a:rPr>
              <a:t>戏台</a:t>
            </a:r>
            <a:r>
              <a:rPr lang="zh-CN" altLang="zh-CN" sz="2800" dirty="0">
                <a:solidFill>
                  <a:srgbClr val="002060"/>
                </a:solidFill>
                <a:latin typeface="楷体" panose="02010609060101010101" pitchFamily="49" charset="-122"/>
                <a:ea typeface="楷体" panose="02010609060101010101" pitchFamily="49" charset="-122"/>
              </a:rPr>
              <a:t>下买豆浆喝。</a:t>
            </a:r>
          </a:p>
          <a:p>
            <a:r>
              <a:rPr lang="en-US" altLang="zh-CN" sz="2800" dirty="0">
                <a:solidFill>
                  <a:srgbClr val="002060"/>
                </a:solidFill>
                <a:latin typeface="楷体" panose="02010609060101010101" pitchFamily="49" charset="-122"/>
                <a:ea typeface="楷体" panose="02010609060101010101" pitchFamily="49" charset="-122"/>
              </a:rPr>
              <a:t>    </a:t>
            </a:r>
            <a:r>
              <a:rPr lang="zh-CN" altLang="zh-CN" sz="2800" dirty="0">
                <a:solidFill>
                  <a:srgbClr val="002060"/>
                </a:solidFill>
                <a:latin typeface="楷体" panose="02010609060101010101" pitchFamily="49" charset="-122"/>
                <a:ea typeface="楷体" panose="02010609060101010101" pitchFamily="49" charset="-122"/>
              </a:rPr>
              <a:t>夹着潺潺的船头激水的声音，在左右都是碧绿的豆麦田地的河流中，飞一般径向赵庄前进了。</a:t>
            </a:r>
          </a:p>
          <a:p>
            <a:r>
              <a:rPr lang="en-US" altLang="zh-CN" sz="2800" dirty="0">
                <a:solidFill>
                  <a:srgbClr val="002060"/>
                </a:solidFill>
                <a:latin typeface="楷体" panose="02010609060101010101" pitchFamily="49" charset="-122"/>
                <a:ea typeface="楷体" panose="02010609060101010101" pitchFamily="49" charset="-122"/>
              </a:rPr>
              <a:t>    </a:t>
            </a:r>
            <a:r>
              <a:rPr lang="zh-CN" altLang="zh-CN" sz="2800" dirty="0">
                <a:solidFill>
                  <a:srgbClr val="002060"/>
                </a:solidFill>
                <a:latin typeface="楷体" panose="02010609060101010101" pitchFamily="49" charset="-122"/>
                <a:ea typeface="楷体" panose="02010609060101010101" pitchFamily="49" charset="-122"/>
              </a:rPr>
              <a:t>他们换了四回手，渐望见依稀的赵庄，而且似乎听到歌吹了，还有几点火，料想便是</a:t>
            </a:r>
            <a:r>
              <a:rPr lang="zh-CN" altLang="zh-CN" sz="2800" dirty="0">
                <a:solidFill>
                  <a:srgbClr val="FF0000"/>
                </a:solidFill>
                <a:latin typeface="楷体" panose="02010609060101010101" pitchFamily="49" charset="-122"/>
                <a:ea typeface="楷体" panose="02010609060101010101" pitchFamily="49" charset="-122"/>
              </a:rPr>
              <a:t>戏台</a:t>
            </a:r>
            <a:r>
              <a:rPr lang="zh-CN" altLang="zh-CN" sz="2800" dirty="0">
                <a:solidFill>
                  <a:srgbClr val="002060"/>
                </a:solidFill>
                <a:latin typeface="楷体" panose="02010609060101010101" pitchFamily="49" charset="-122"/>
                <a:ea typeface="楷体" panose="02010609060101010101" pitchFamily="49" charset="-122"/>
              </a:rPr>
              <a:t>，但或者也许是渔火。</a:t>
            </a:r>
          </a:p>
          <a:p>
            <a:r>
              <a:rPr lang="en-US" altLang="zh-CN" sz="2800" dirty="0">
                <a:solidFill>
                  <a:srgbClr val="002060"/>
                </a:solidFill>
                <a:latin typeface="楷体" panose="02010609060101010101" pitchFamily="49" charset="-122"/>
                <a:ea typeface="楷体" panose="02010609060101010101" pitchFamily="49" charset="-122"/>
              </a:rPr>
              <a:t>    </a:t>
            </a:r>
            <a:r>
              <a:rPr lang="zh-CN" altLang="zh-CN" sz="2800" dirty="0">
                <a:solidFill>
                  <a:srgbClr val="002060"/>
                </a:solidFill>
                <a:latin typeface="楷体" panose="02010609060101010101" pitchFamily="49" charset="-122"/>
                <a:ea typeface="楷体" panose="02010609060101010101" pitchFamily="49" charset="-122"/>
              </a:rPr>
              <a:t>最惹眼的是屹立在庄外临河的空地上的一座</a:t>
            </a:r>
            <a:r>
              <a:rPr lang="zh-CN" altLang="zh-CN" sz="2800" dirty="0">
                <a:solidFill>
                  <a:srgbClr val="FF0000"/>
                </a:solidFill>
                <a:latin typeface="楷体" panose="02010609060101010101" pitchFamily="49" charset="-122"/>
                <a:ea typeface="楷体" panose="02010609060101010101" pitchFamily="49" charset="-122"/>
              </a:rPr>
              <a:t>戏台</a:t>
            </a:r>
            <a:r>
              <a:rPr lang="zh-CN" altLang="zh-CN" sz="2800" dirty="0">
                <a:solidFill>
                  <a:srgbClr val="002060"/>
                </a:solidFill>
                <a:latin typeface="楷体" panose="02010609060101010101" pitchFamily="49" charset="-122"/>
                <a:ea typeface="楷体" panose="02010609060101010101" pitchFamily="49" charset="-122"/>
              </a:rPr>
              <a:t>，模糊在远处的月夜中，和空间几乎分不出界限，我疑心画上见过的仙境，就在这里出现了。</a:t>
            </a:r>
          </a:p>
          <a:p>
            <a:r>
              <a:rPr lang="en-US" altLang="zh-CN" sz="2800" dirty="0">
                <a:solidFill>
                  <a:srgbClr val="002060"/>
                </a:solidFill>
                <a:latin typeface="楷体" panose="02010609060101010101" pitchFamily="49" charset="-122"/>
                <a:ea typeface="楷体" panose="02010609060101010101" pitchFamily="49" charset="-122"/>
              </a:rPr>
              <a:t>    </a:t>
            </a:r>
            <a:r>
              <a:rPr lang="zh-CN" altLang="zh-CN" sz="2800" dirty="0">
                <a:solidFill>
                  <a:srgbClr val="002060"/>
                </a:solidFill>
                <a:latin typeface="楷体" panose="02010609060101010101" pitchFamily="49" charset="-122"/>
                <a:ea typeface="楷体" panose="02010609060101010101" pitchFamily="49" charset="-122"/>
              </a:rPr>
              <a:t>月还没有落，仿佛看戏也并不很久似的，而一离赵庄，月光又显得格外的皎洁。回望</a:t>
            </a:r>
            <a:r>
              <a:rPr lang="zh-CN" altLang="zh-CN" sz="2800" dirty="0">
                <a:solidFill>
                  <a:srgbClr val="FF0000"/>
                </a:solidFill>
                <a:latin typeface="楷体" panose="02010609060101010101" pitchFamily="49" charset="-122"/>
                <a:ea typeface="楷体" panose="02010609060101010101" pitchFamily="49" charset="-122"/>
              </a:rPr>
              <a:t>戏台</a:t>
            </a:r>
            <a:r>
              <a:rPr lang="zh-CN" altLang="zh-CN" sz="2800" dirty="0">
                <a:solidFill>
                  <a:srgbClr val="002060"/>
                </a:solidFill>
                <a:latin typeface="楷体" panose="02010609060101010101" pitchFamily="49" charset="-122"/>
                <a:ea typeface="楷体" panose="02010609060101010101" pitchFamily="49" charset="-122"/>
              </a:rPr>
              <a:t>在灯火光中，却又如初来未到时候一般，又漂渺得像一座仙山楼阁，满被红霞罩着了。</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94521" y="1997839"/>
            <a:ext cx="10402957" cy="2862322"/>
          </a:xfrm>
          <a:prstGeom prst="rect">
            <a:avLst/>
          </a:prstGeom>
        </p:spPr>
        <p:txBody>
          <a:bodyPr wrap="square">
            <a:spAutoFit/>
          </a:bodyPr>
          <a:lstStyle/>
          <a:p>
            <a:r>
              <a:rPr lang="en-US" altLang="zh-CN" sz="3600" dirty="0"/>
              <a:t>       </a:t>
            </a:r>
            <a:r>
              <a:rPr lang="zh-CN" altLang="zh-CN" sz="3600" dirty="0"/>
              <a:t>以上所有的描写，都和心情和情节有关。</a:t>
            </a:r>
          </a:p>
          <a:p>
            <a:r>
              <a:rPr lang="en-US" altLang="zh-CN" sz="3600" dirty="0"/>
              <a:t>       </a:t>
            </a:r>
          </a:p>
          <a:p>
            <a:r>
              <a:rPr lang="en-US" altLang="zh-CN" sz="3600" dirty="0"/>
              <a:t>       </a:t>
            </a:r>
            <a:r>
              <a:rPr lang="zh-CN" altLang="zh-CN" sz="3600" dirty="0"/>
              <a:t>尤其是戏台：想象中的，远望中的，现实中和回望中，构成一种情节线，渲染氛围，也表达叙事者独有的情感。</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130247"/>
            <a:ext cx="10310192" cy="5323562"/>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1586194"/>
            <a:ext cx="9634332" cy="3539430"/>
          </a:xfrm>
          <a:prstGeom prst="rect">
            <a:avLst/>
          </a:prstGeom>
        </p:spPr>
        <p:txBody>
          <a:bodyPr wrap="square">
            <a:spAutoFit/>
          </a:bodyPr>
          <a:lstStyle/>
          <a:p>
            <a:r>
              <a:rPr lang="zh-CN" altLang="zh-CN" sz="3200" dirty="0"/>
              <a:t>作品是怎样叙述姑姑的故事的？这样写有什么好处？请简要分析。</a:t>
            </a:r>
            <a:r>
              <a:rPr lang="en-US" altLang="zh-CN" sz="3200" dirty="0"/>
              <a:t> 《</a:t>
            </a:r>
            <a:r>
              <a:rPr lang="zh-CN" altLang="en-US" sz="3200" dirty="0"/>
              <a:t>扎满鲜花的吊桥 </a:t>
            </a:r>
            <a:r>
              <a:rPr lang="en-US" altLang="zh-CN" sz="3200" dirty="0"/>
              <a:t>》</a:t>
            </a:r>
          </a:p>
          <a:p>
            <a:r>
              <a:rPr lang="en-US" altLang="zh-CN" sz="3200" dirty="0"/>
              <a:t>    </a:t>
            </a:r>
            <a:r>
              <a:rPr lang="zh-CN" altLang="zh-CN" sz="3200" dirty="0">
                <a:solidFill>
                  <a:srgbClr val="FF0000"/>
                </a:solidFill>
              </a:rPr>
              <a:t>以“我”的视角叙述人物零碎的生活片段，使姑姑的故事显得真实可信，留下了想象空间；将人物的故事与情景描写相结合，有意淡化命运的残酷，便于揭示故事的人性内涵，赋予故事以诗意美。</a:t>
            </a:r>
          </a:p>
          <a:p>
            <a:endParaRPr lang="zh-CN" altLang="en-US" sz="3200" dirty="0"/>
          </a:p>
        </p:txBody>
      </p:sp>
      <p:sp>
        <p:nvSpPr>
          <p:cNvPr id="25" name="TextBox 28"/>
          <p:cNvSpPr txBox="1"/>
          <p:nvPr/>
        </p:nvSpPr>
        <p:spPr>
          <a:xfrm>
            <a:off x="0" y="158480"/>
            <a:ext cx="2037737"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考题为例</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689113" y="1661915"/>
            <a:ext cx="10402957" cy="954107"/>
          </a:xfrm>
          <a:prstGeom prst="rect">
            <a:avLst/>
          </a:prstGeom>
        </p:spPr>
        <p:txBody>
          <a:bodyPr wrap="square">
            <a:spAutoFit/>
          </a:bodyPr>
          <a:lstStyle/>
          <a:p>
            <a:r>
              <a:rPr lang="zh-CN" altLang="zh-CN" sz="2800" dirty="0"/>
              <a:t>【</a:t>
            </a:r>
            <a:r>
              <a:rPr lang="en-US" altLang="zh-CN" sz="2800" dirty="0"/>
              <a:t>2015</a:t>
            </a:r>
            <a:r>
              <a:rPr lang="zh-CN" altLang="zh-CN" sz="2800" dirty="0"/>
              <a:t>年高考上海卷】</a:t>
            </a:r>
          </a:p>
          <a:p>
            <a:r>
              <a:rPr lang="en-US" altLang="zh-CN" sz="2800" dirty="0"/>
              <a:t>                                    </a:t>
            </a:r>
            <a:r>
              <a:rPr lang="zh-CN" altLang="zh-CN" sz="2800" dirty="0"/>
              <a:t>雪天</a:t>
            </a:r>
            <a:r>
              <a:rPr lang="en-US" altLang="zh-CN" sz="2800" dirty="0"/>
              <a:t>     </a:t>
            </a:r>
            <a:r>
              <a:rPr lang="zh-CN" altLang="zh-CN" sz="2800" dirty="0"/>
              <a:t>张抗抗</a:t>
            </a:r>
            <a:r>
              <a:rPr lang="zh-CN" altLang="en-US" sz="2800" dirty="0"/>
              <a:t>（</a:t>
            </a:r>
            <a:r>
              <a:rPr lang="en-US" altLang="zh-CN" sz="2800" dirty="0"/>
              <a:t>P30</a:t>
            </a:r>
            <a:r>
              <a:rPr lang="zh-CN" altLang="en-US" sz="2800" dirty="0"/>
              <a:t>）</a:t>
            </a:r>
            <a:endParaRPr lang="zh-CN" altLang="zh-CN" sz="2800" dirty="0"/>
          </a:p>
        </p:txBody>
      </p:sp>
      <p:pic>
        <p:nvPicPr>
          <p:cNvPr id="6" name="Picture 1" descr="C:\Users\zcs\AppData\Roaming\Tencent\Users\1062852496\TIM\WinTemp\RichOle\U%LAM~3_}9IU7%TQNBOW{~F.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9114" y="2616022"/>
            <a:ext cx="10919790" cy="40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68637" y="1486511"/>
            <a:ext cx="10654726"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68637" y="2341568"/>
            <a:ext cx="10787253" cy="2862322"/>
          </a:xfrm>
          <a:prstGeom prst="rect">
            <a:avLst/>
          </a:prstGeom>
        </p:spPr>
        <p:txBody>
          <a:bodyPr wrap="square">
            <a:spAutoFit/>
          </a:bodyPr>
          <a:lstStyle/>
          <a:p>
            <a:r>
              <a:rPr lang="zh-CN" altLang="en-US" sz="3600" dirty="0"/>
              <a:t>       视角就是叙述者和作品的关系。</a:t>
            </a:r>
            <a:endParaRPr lang="en-US" altLang="zh-CN" sz="3600" dirty="0"/>
          </a:p>
          <a:p>
            <a:r>
              <a:rPr lang="en-US" altLang="zh-CN" sz="3600" dirty="0"/>
              <a:t> </a:t>
            </a:r>
            <a:r>
              <a:rPr lang="zh-CN" altLang="zh-CN" sz="3600" dirty="0"/>
              <a:t>对叙述视角分为三种形态：</a:t>
            </a:r>
            <a:endParaRPr lang="en-US" altLang="zh-CN" sz="3600" dirty="0"/>
          </a:p>
          <a:p>
            <a:endParaRPr lang="en-US" altLang="zh-CN" sz="3600" dirty="0"/>
          </a:p>
          <a:p>
            <a:r>
              <a:rPr lang="zh-CN" altLang="en-US" sz="3600" dirty="0"/>
              <a:t>    </a:t>
            </a:r>
            <a:r>
              <a:rPr lang="zh-CN" altLang="en-US" sz="3600" dirty="0">
                <a:solidFill>
                  <a:srgbClr val="FF0000"/>
                </a:solidFill>
              </a:rPr>
              <a:t>全知视角、限知视角、纯客观视角</a:t>
            </a:r>
            <a:endParaRPr lang="en-US" altLang="zh-CN" sz="3600" dirty="0">
              <a:solidFill>
                <a:srgbClr val="FF0000"/>
              </a:solidFill>
            </a:endParaRPr>
          </a:p>
          <a:p>
            <a:endParaRPr lang="zh-CN" altLang="zh-CN" sz="3600" dirty="0"/>
          </a:p>
        </p:txBody>
      </p:sp>
      <p:sp>
        <p:nvSpPr>
          <p:cNvPr id="25" name="TextBox 28"/>
          <p:cNvSpPr txBox="1"/>
          <p:nvPr/>
        </p:nvSpPr>
        <p:spPr>
          <a:xfrm>
            <a:off x="464121" y="163072"/>
            <a:ext cx="3786614" cy="1323439"/>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二、叙事的角度</a:t>
            </a:r>
            <a:endParaRPr lang="en-US" altLang="zh-CN" sz="4000" b="1" dirty="0">
              <a:solidFill>
                <a:srgbClr val="6EA399"/>
              </a:solidFill>
              <a:latin typeface="楷体" panose="02010609060101010101" pitchFamily="49" charset="-122"/>
              <a:ea typeface="楷体" panose="02010609060101010101" pitchFamily="49" charset="-122"/>
            </a:endParaRPr>
          </a:p>
          <a:p>
            <a:r>
              <a:rPr lang="en-US" altLang="zh-CN" sz="4000" b="1" dirty="0">
                <a:solidFill>
                  <a:srgbClr val="6EA399"/>
                </a:solidFill>
                <a:latin typeface="楷体" panose="02010609060101010101" pitchFamily="49" charset="-122"/>
                <a:ea typeface="楷体" panose="02010609060101010101" pitchFamily="49" charset="-122"/>
              </a:rPr>
              <a:t>    </a:t>
            </a:r>
            <a:r>
              <a:rPr lang="zh-CN" altLang="en-US" sz="4000" b="1" dirty="0">
                <a:solidFill>
                  <a:srgbClr val="6EA399"/>
                </a:solidFill>
                <a:latin typeface="楷体" panose="02010609060101010101" pitchFamily="49" charset="-122"/>
                <a:ea typeface="楷体" panose="02010609060101010101" pitchFamily="49" charset="-122"/>
              </a:rPr>
              <a:t>（视角）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94521" y="1997839"/>
            <a:ext cx="10402957" cy="3970318"/>
          </a:xfrm>
          <a:prstGeom prst="rect">
            <a:avLst/>
          </a:prstGeom>
        </p:spPr>
        <p:txBody>
          <a:bodyPr wrap="square">
            <a:spAutoFit/>
          </a:bodyPr>
          <a:lstStyle/>
          <a:p>
            <a:r>
              <a:rPr lang="en-US" altLang="zh-CN" sz="3600" dirty="0"/>
              <a:t>2</a:t>
            </a:r>
            <a:r>
              <a:rPr lang="zh-CN" altLang="zh-CN" sz="3600" dirty="0"/>
              <a:t>．分析“我”在寻人过程中的两次心理转变及各自原因。（</a:t>
            </a:r>
            <a:r>
              <a:rPr lang="en-US" altLang="zh-CN" sz="3600" dirty="0"/>
              <a:t>4</a:t>
            </a:r>
            <a:r>
              <a:rPr lang="zh-CN" altLang="zh-CN" sz="3600" dirty="0"/>
              <a:t>分）</a:t>
            </a:r>
          </a:p>
          <a:p>
            <a:endParaRPr lang="zh-CN" altLang="zh-CN" sz="3600" dirty="0"/>
          </a:p>
          <a:p>
            <a:r>
              <a:rPr lang="en-US" altLang="zh-CN" sz="3600" dirty="0"/>
              <a:t>       </a:t>
            </a:r>
            <a:r>
              <a:rPr lang="zh-CN" altLang="zh-CN" sz="3600" dirty="0"/>
              <a:t>答案示例：第一转变是由满怀烦恼到怀疑、动摇，转变的原因是老妇人善意的揣测触动了</a:t>
            </a:r>
            <a:r>
              <a:rPr lang="en-US" altLang="zh-CN" sz="3600" dirty="0"/>
              <a:t>“</a:t>
            </a:r>
            <a:r>
              <a:rPr lang="zh-CN" altLang="zh-CN" sz="3600" dirty="0"/>
              <a:t>我</a:t>
            </a:r>
            <a:r>
              <a:rPr lang="en-US" altLang="zh-CN" sz="3600" dirty="0"/>
              <a:t>”</a:t>
            </a:r>
            <a:r>
              <a:rPr lang="zh-CN" altLang="zh-CN" sz="3600" dirty="0"/>
              <a:t>。第二次转变是由怀疑到彻底释怀，原因是老妇人的话让</a:t>
            </a:r>
            <a:r>
              <a:rPr lang="en-US" altLang="zh-CN" sz="3600" dirty="0"/>
              <a:t>“</a:t>
            </a:r>
            <a:r>
              <a:rPr lang="zh-CN" altLang="zh-CN" sz="3600" dirty="0"/>
              <a:t>我</a:t>
            </a:r>
            <a:r>
              <a:rPr lang="en-US" altLang="zh-CN" sz="3600" dirty="0"/>
              <a:t>”</a:t>
            </a:r>
            <a:r>
              <a:rPr lang="zh-CN" altLang="zh-CN" sz="3600" dirty="0"/>
              <a:t>领悟到用善良宽容去化解心中的怨恨。</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5280613" cy="1200329"/>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七、吸收为叙述的描写</a:t>
            </a:r>
            <a:endParaRPr lang="en-US" altLang="zh-CN" sz="3600" b="1" dirty="0">
              <a:solidFill>
                <a:srgbClr val="6EA399"/>
              </a:solidFill>
              <a:latin typeface="楷体" panose="02010609060101010101" pitchFamily="49" charset="-122"/>
              <a:ea typeface="楷体" panose="02010609060101010101" pitchFamily="49" charset="-122"/>
            </a:endParaRPr>
          </a:p>
          <a:p>
            <a:r>
              <a:rPr lang="zh-CN" altLang="en-US" sz="3600" b="1" dirty="0">
                <a:solidFill>
                  <a:srgbClr val="6EA399"/>
                </a:solidFill>
                <a:latin typeface="楷体" panose="02010609060101010101" pitchFamily="49" charset="-122"/>
                <a:ea typeface="楷体" panose="02010609060101010101" pitchFamily="49" charset="-122"/>
              </a:rPr>
              <a:t>（如何理解风景的意义）</a:t>
            </a:r>
          </a:p>
        </p:txBody>
      </p:sp>
      <p:sp>
        <p:nvSpPr>
          <p:cNvPr id="16" name="矩形 15"/>
          <p:cNvSpPr/>
          <p:nvPr/>
        </p:nvSpPr>
        <p:spPr>
          <a:xfrm>
            <a:off x="894521" y="1467759"/>
            <a:ext cx="10402957" cy="5078313"/>
          </a:xfrm>
          <a:prstGeom prst="rect">
            <a:avLst/>
          </a:prstGeom>
        </p:spPr>
        <p:txBody>
          <a:bodyPr wrap="square">
            <a:spAutoFit/>
          </a:bodyPr>
          <a:lstStyle/>
          <a:p>
            <a:r>
              <a:rPr lang="zh-CN" altLang="en-US" sz="3600" dirty="0"/>
              <a:t>       </a:t>
            </a:r>
            <a:r>
              <a:rPr lang="zh-CN" altLang="en-US" sz="3200" dirty="0"/>
              <a:t>作品多处写到“绳索桥”和“南山坡的野花”，有什么艺术效果？请结合文本进行分析。（</a:t>
            </a:r>
            <a:r>
              <a:rPr lang="en-US" altLang="zh-CN" sz="3200" dirty="0"/>
              <a:t>2018</a:t>
            </a:r>
            <a:r>
              <a:rPr lang="zh-CN" altLang="en-US" sz="3200" dirty="0"/>
              <a:t>厦门</a:t>
            </a:r>
            <a:r>
              <a:rPr lang="en-US" altLang="zh-CN" sz="3200" dirty="0"/>
              <a:t>3</a:t>
            </a:r>
            <a:r>
              <a:rPr lang="zh-CN" altLang="en-US" sz="3200" dirty="0"/>
              <a:t>月质检卷）（ </a:t>
            </a:r>
            <a:r>
              <a:rPr lang="en-US" altLang="zh-CN" sz="3200" dirty="0"/>
              <a:t>6 </a:t>
            </a:r>
            <a:r>
              <a:rPr lang="zh-CN" altLang="en-US" sz="3200" dirty="0"/>
              <a:t>分）</a:t>
            </a:r>
            <a:br>
              <a:rPr lang="zh-CN" altLang="en-US" sz="3200" dirty="0"/>
            </a:br>
            <a:endParaRPr lang="en-US" altLang="zh-CN" sz="3200" dirty="0"/>
          </a:p>
          <a:p>
            <a:r>
              <a:rPr lang="en-US" altLang="zh-CN" sz="3200" dirty="0"/>
              <a:t>【</a:t>
            </a:r>
            <a:r>
              <a:rPr lang="zh-CN" altLang="en-US" sz="3200" dirty="0"/>
              <a:t>参考答案</a:t>
            </a:r>
            <a:r>
              <a:rPr lang="en-US" altLang="zh-CN" sz="3200" dirty="0"/>
              <a:t>】 </a:t>
            </a:r>
            <a:r>
              <a:rPr lang="zh-CN" altLang="en-US" sz="3200" dirty="0"/>
              <a:t>①“绳索桥”是过去年代的事物，象征了苦难的岁月和艰难的生存（</a:t>
            </a:r>
            <a:r>
              <a:rPr lang="zh-CN" altLang="en-US" sz="3200" dirty="0">
                <a:solidFill>
                  <a:srgbClr val="FF0000"/>
                </a:solidFill>
              </a:rPr>
              <a:t>氛围</a:t>
            </a:r>
            <a:r>
              <a:rPr lang="zh-CN" altLang="en-US" sz="3200" dirty="0"/>
              <a:t>），它的消失暗示了</a:t>
            </a:r>
            <a:r>
              <a:rPr lang="zh-CN" altLang="en-US" sz="3200" dirty="0">
                <a:solidFill>
                  <a:srgbClr val="FF0000"/>
                </a:solidFill>
              </a:rPr>
              <a:t>人物</a:t>
            </a:r>
            <a:r>
              <a:rPr lang="zh-CN" altLang="en-US" sz="3200" dirty="0"/>
              <a:t>境遇的改变；②“南山坡的野花”芬芳鲜艳，生命力顽强，象征了</a:t>
            </a:r>
            <a:r>
              <a:rPr lang="zh-CN" altLang="en-US" sz="3200" dirty="0">
                <a:solidFill>
                  <a:srgbClr val="FF0000"/>
                </a:solidFill>
              </a:rPr>
              <a:t>人物</a:t>
            </a:r>
            <a:r>
              <a:rPr lang="zh-CN" altLang="en-US" sz="3200" dirty="0"/>
              <a:t>乐观的态度和坚忍的内心，烘托了</a:t>
            </a:r>
            <a:r>
              <a:rPr lang="zh-CN" altLang="en-US" sz="3200" dirty="0">
                <a:solidFill>
                  <a:srgbClr val="FF0000"/>
                </a:solidFill>
              </a:rPr>
              <a:t>人物的美</a:t>
            </a:r>
            <a:r>
              <a:rPr lang="zh-CN" altLang="en-US" sz="3200" dirty="0"/>
              <a:t>；③“南山坡的野花”与“绳索桥”结合在一起，有利于营造作品哀而不伤的意境（</a:t>
            </a:r>
            <a:r>
              <a:rPr lang="zh-CN" altLang="en-US" sz="3200" dirty="0">
                <a:solidFill>
                  <a:srgbClr val="FF0000"/>
                </a:solidFill>
              </a:rPr>
              <a:t>情绪</a:t>
            </a:r>
            <a:r>
              <a:rPr lang="zh-CN" altLang="en-US" sz="3200" dirty="0"/>
              <a:t>），含蓄地表达作品的</a:t>
            </a:r>
            <a:r>
              <a:rPr lang="zh-CN" altLang="en-US" sz="3200" dirty="0">
                <a:solidFill>
                  <a:srgbClr val="FF0000"/>
                </a:solidFill>
              </a:rPr>
              <a:t>主题</a:t>
            </a:r>
            <a:r>
              <a:rPr lang="zh-CN" altLang="en-US" sz="3200" dirty="0"/>
              <a:t>。</a:t>
            </a:r>
            <a:endParaRPr lang="zh-CN" altLang="zh-CN" sz="32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702373" y="1314235"/>
            <a:ext cx="10787254" cy="4848028"/>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901148" y="1572940"/>
            <a:ext cx="10349948" cy="5878532"/>
          </a:xfrm>
          <a:prstGeom prst="rect">
            <a:avLst/>
          </a:prstGeom>
        </p:spPr>
        <p:txBody>
          <a:bodyPr wrap="square">
            <a:spAutoFit/>
          </a:bodyPr>
          <a:lstStyle/>
          <a:p>
            <a:r>
              <a:rPr lang="zh-CN" altLang="zh-CN" sz="3600" dirty="0"/>
              <a:t>小说中历史与现实交织穿插，这种叙述方式有哪些好处</a:t>
            </a:r>
            <a:r>
              <a:rPr lang="en-US" altLang="zh-CN" sz="3600" dirty="0"/>
              <a:t>?</a:t>
            </a:r>
            <a:r>
              <a:rPr lang="zh-CN" altLang="zh-CN" sz="3600" dirty="0"/>
              <a:t>请结合作品简要分析。 </a:t>
            </a:r>
            <a:r>
              <a:rPr lang="zh-CN" altLang="en-US" sz="3600" dirty="0"/>
              <a:t>（</a:t>
            </a:r>
            <a:r>
              <a:rPr lang="en-US" altLang="zh-CN" sz="3600" dirty="0"/>
              <a:t>2018</a:t>
            </a:r>
            <a:r>
              <a:rPr lang="zh-CN" altLang="en-US" sz="3600" dirty="0"/>
              <a:t>）</a:t>
            </a:r>
            <a:endParaRPr lang="en-US" altLang="zh-CN" sz="3600" dirty="0"/>
          </a:p>
          <a:p>
            <a:r>
              <a:rPr lang="en-US" altLang="zh-CN" sz="3600" dirty="0"/>
              <a:t> </a:t>
            </a:r>
          </a:p>
          <a:p>
            <a:r>
              <a:rPr lang="en-US" altLang="zh-CN" sz="3200" dirty="0">
                <a:solidFill>
                  <a:srgbClr val="FF0000"/>
                </a:solidFill>
                <a:latin typeface="华文楷体" pitchFamily="2" charset="-122"/>
                <a:ea typeface="华文楷体" pitchFamily="2" charset="-122"/>
              </a:rPr>
              <a:t>①</a:t>
            </a:r>
            <a:r>
              <a:rPr lang="zh-CN" altLang="zh-CN" sz="3200" dirty="0">
                <a:solidFill>
                  <a:srgbClr val="FF0000"/>
                </a:solidFill>
                <a:latin typeface="华文楷体" pitchFamily="2" charset="-122"/>
                <a:ea typeface="华文楷体" pitchFamily="2" charset="-122"/>
              </a:rPr>
              <a:t>既能表现当代人对赵一曼女士的尊敬之情，又能表现赵一曼精神的当下意义，使</a:t>
            </a:r>
            <a:r>
              <a:rPr lang="zh-CN" altLang="zh-CN" sz="3200" dirty="0">
                <a:solidFill>
                  <a:srgbClr val="00B050"/>
                </a:solidFill>
                <a:latin typeface="华文楷体" pitchFamily="2" charset="-122"/>
                <a:ea typeface="华文楷体" pitchFamily="2" charset="-122"/>
              </a:rPr>
              <a:t>主题</a:t>
            </a:r>
            <a:r>
              <a:rPr lang="zh-CN" altLang="zh-CN" sz="3200" dirty="0">
                <a:solidFill>
                  <a:srgbClr val="FF0000"/>
                </a:solidFill>
                <a:latin typeface="华文楷体" pitchFamily="2" charset="-122"/>
                <a:ea typeface="华文楷体" pitchFamily="2" charset="-122"/>
              </a:rPr>
              <a:t>内蕴更深刻；</a:t>
            </a:r>
            <a:r>
              <a:rPr lang="en-US" altLang="zh-CN" sz="3200" dirty="0">
                <a:solidFill>
                  <a:srgbClr val="FF0000"/>
                </a:solidFill>
                <a:latin typeface="华文楷体" pitchFamily="2" charset="-122"/>
                <a:ea typeface="华文楷体" pitchFamily="2" charset="-122"/>
              </a:rPr>
              <a:t>②</a:t>
            </a:r>
            <a:r>
              <a:rPr lang="zh-CN" altLang="zh-CN" sz="3200" dirty="0">
                <a:solidFill>
                  <a:srgbClr val="FF0000"/>
                </a:solidFill>
                <a:latin typeface="华文楷体" pitchFamily="2" charset="-122"/>
                <a:ea typeface="华文楷体" pitchFamily="2" charset="-122"/>
              </a:rPr>
              <a:t>可以拉开时间距离，更加全面地认识英雄，使</a:t>
            </a:r>
            <a:r>
              <a:rPr lang="zh-CN" altLang="zh-CN" sz="3200" dirty="0">
                <a:solidFill>
                  <a:srgbClr val="00B050"/>
                </a:solidFill>
                <a:latin typeface="华文楷体" pitchFamily="2" charset="-122"/>
                <a:ea typeface="华文楷体" pitchFamily="2" charset="-122"/>
              </a:rPr>
              <a:t>人物</a:t>
            </a:r>
            <a:r>
              <a:rPr lang="zh-CN" altLang="zh-CN" sz="3200" dirty="0">
                <a:solidFill>
                  <a:srgbClr val="FF0000"/>
                </a:solidFill>
                <a:latin typeface="华文楷体" pitchFamily="2" charset="-122"/>
                <a:ea typeface="华文楷体" pitchFamily="2" charset="-122"/>
              </a:rPr>
              <a:t>形象更加立体；</a:t>
            </a:r>
            <a:r>
              <a:rPr lang="zh-CN" altLang="en-US" sz="3200" dirty="0">
                <a:solidFill>
                  <a:srgbClr val="FF0000"/>
                </a:solidFill>
                <a:latin typeface="华文楷体" pitchFamily="2" charset="-122"/>
                <a:ea typeface="华文楷体" pitchFamily="2" charset="-122"/>
              </a:rPr>
              <a:t>（当代人的视角）</a:t>
            </a:r>
            <a:r>
              <a:rPr lang="en-US" altLang="zh-CN" sz="3200" dirty="0">
                <a:solidFill>
                  <a:srgbClr val="FF0000"/>
                </a:solidFill>
                <a:latin typeface="华文楷体" pitchFamily="2" charset="-122"/>
                <a:ea typeface="华文楷体" pitchFamily="2" charset="-122"/>
              </a:rPr>
              <a:t>③</a:t>
            </a:r>
            <a:r>
              <a:rPr lang="zh-CN" altLang="zh-CN" sz="3200" dirty="0">
                <a:solidFill>
                  <a:srgbClr val="FF0000"/>
                </a:solidFill>
                <a:latin typeface="华文楷体" pitchFamily="2" charset="-122"/>
                <a:ea typeface="华文楷体" pitchFamily="2" charset="-122"/>
              </a:rPr>
              <a:t>灵活使用文献档案，与小说叙述相互印证，使艺术描写更真实</a:t>
            </a:r>
            <a:r>
              <a:rPr lang="zh-CN" altLang="en-US" sz="3200" dirty="0">
                <a:solidFill>
                  <a:srgbClr val="FF0000"/>
                </a:solidFill>
                <a:latin typeface="华文楷体" pitchFamily="2" charset="-122"/>
                <a:ea typeface="华文楷体" pitchFamily="2" charset="-122"/>
              </a:rPr>
              <a:t>（更为感人）</a:t>
            </a:r>
            <a:r>
              <a:rPr lang="zh-CN" altLang="zh-CN" sz="3200" dirty="0">
                <a:solidFill>
                  <a:srgbClr val="FF0000"/>
                </a:solidFill>
                <a:latin typeface="华文楷体" pitchFamily="2" charset="-122"/>
                <a:ea typeface="华文楷体" pitchFamily="2" charset="-122"/>
              </a:rPr>
              <a:t>。</a:t>
            </a:r>
            <a:r>
              <a:rPr lang="zh-CN" altLang="en-US" sz="3200" dirty="0">
                <a:solidFill>
                  <a:srgbClr val="FF0000"/>
                </a:solidFill>
                <a:latin typeface="华文楷体" pitchFamily="2" charset="-122"/>
                <a:ea typeface="华文楷体" pitchFamily="2" charset="-122"/>
              </a:rPr>
              <a:t>（</a:t>
            </a:r>
            <a:r>
              <a:rPr lang="zh-CN" altLang="en-US" sz="3200" dirty="0">
                <a:solidFill>
                  <a:srgbClr val="00B050"/>
                </a:solidFill>
                <a:latin typeface="华文楷体" pitchFamily="2" charset="-122"/>
                <a:ea typeface="华文楷体" pitchFamily="2" charset="-122"/>
              </a:rPr>
              <a:t>氛围效果</a:t>
            </a:r>
            <a:r>
              <a:rPr lang="zh-CN" altLang="en-US" sz="3200" dirty="0">
                <a:solidFill>
                  <a:srgbClr val="FF0000"/>
                </a:solidFill>
                <a:latin typeface="华文楷体" pitchFamily="2" charset="-122"/>
                <a:ea typeface="华文楷体" pitchFamily="2" charset="-122"/>
              </a:rPr>
              <a:t>）</a:t>
            </a:r>
            <a:br>
              <a:rPr lang="en-US" altLang="zh-CN" sz="3600" dirty="0"/>
            </a:br>
            <a:endParaRPr lang="zh-CN" altLang="zh-CN" sz="3600" dirty="0"/>
          </a:p>
          <a:p>
            <a:endParaRPr lang="en-US" altLang="zh-CN" sz="3600" dirty="0"/>
          </a:p>
          <a:p>
            <a:endParaRPr lang="zh-CN" altLang="zh-CN" sz="3600" dirty="0"/>
          </a:p>
        </p:txBody>
      </p:sp>
      <p:sp>
        <p:nvSpPr>
          <p:cNvPr id="25" name="TextBox 28"/>
          <p:cNvSpPr txBox="1"/>
          <p:nvPr/>
        </p:nvSpPr>
        <p:spPr>
          <a:xfrm>
            <a:off x="450574" y="298191"/>
            <a:ext cx="4301177"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历史和现实的重叠</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689113" y="1497495"/>
            <a:ext cx="10919791" cy="4996070"/>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817344"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八、作为叙述者的作用</a:t>
            </a:r>
          </a:p>
        </p:txBody>
      </p:sp>
      <p:sp>
        <p:nvSpPr>
          <p:cNvPr id="16" name="矩形 15"/>
          <p:cNvSpPr/>
          <p:nvPr/>
        </p:nvSpPr>
        <p:spPr>
          <a:xfrm>
            <a:off x="894521" y="1759304"/>
            <a:ext cx="10402957" cy="4462760"/>
          </a:xfrm>
          <a:prstGeom prst="rect">
            <a:avLst/>
          </a:prstGeom>
        </p:spPr>
        <p:txBody>
          <a:bodyPr wrap="square">
            <a:spAutoFit/>
          </a:bodyPr>
          <a:lstStyle/>
          <a:p>
            <a:r>
              <a:rPr lang="zh-CN" altLang="en-US" sz="3600" dirty="0"/>
              <a:t>       （</a:t>
            </a:r>
            <a:r>
              <a:rPr lang="zh-CN" altLang="zh-CN" sz="3600" dirty="0"/>
              <a:t> 《孔乙己》中为什么要以一个儿童作为叙述者？ </a:t>
            </a:r>
            <a:r>
              <a:rPr lang="zh-CN" altLang="en-US" sz="3600" dirty="0"/>
              <a:t>）</a:t>
            </a:r>
            <a:endParaRPr lang="en-US" altLang="zh-CN" sz="3200" dirty="0"/>
          </a:p>
          <a:p>
            <a:endParaRPr lang="en-US" altLang="zh-CN" sz="3200" dirty="0"/>
          </a:p>
          <a:p>
            <a:pPr>
              <a:defRPr/>
            </a:pPr>
            <a:r>
              <a:rPr lang="en-US" altLang="zh-CN" sz="3600" dirty="0"/>
              <a:t>1.</a:t>
            </a:r>
            <a:r>
              <a:rPr lang="zh-CN" altLang="zh-CN" sz="3600" dirty="0"/>
              <a:t>既是目击者又是见证人，也是小说中的人物，让读者觉得分外可信。</a:t>
            </a:r>
          </a:p>
          <a:p>
            <a:pPr>
              <a:defRPr/>
            </a:pPr>
            <a:r>
              <a:rPr lang="en-US" altLang="zh-CN" sz="3600" dirty="0"/>
              <a:t>2.</a:t>
            </a:r>
            <a:r>
              <a:rPr lang="zh-CN" altLang="zh-CN" sz="3600" dirty="0"/>
              <a:t>叙述者的漫不经心和缺乏同情感，又是作为一个不可信的叙述者，从而拉开了隐含作者和读者的距离。</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8895" y="0"/>
            <a:ext cx="2375920" cy="6858000"/>
          </a:xfrm>
          <a:prstGeom prst="rect">
            <a:avLst/>
          </a:prstGeom>
        </p:spPr>
      </p:pic>
      <p:sp>
        <p:nvSpPr>
          <p:cNvPr id="20" name="矩形 19"/>
          <p:cNvSpPr/>
          <p:nvPr/>
        </p:nvSpPr>
        <p:spPr>
          <a:xfrm>
            <a:off x="266021" y="940904"/>
            <a:ext cx="11647684" cy="5673163"/>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28"/>
          <p:cNvSpPr txBox="1"/>
          <p:nvPr/>
        </p:nvSpPr>
        <p:spPr>
          <a:xfrm>
            <a:off x="266021" y="164420"/>
            <a:ext cx="4817344" cy="646331"/>
          </a:xfrm>
          <a:prstGeom prst="rect">
            <a:avLst/>
          </a:prstGeom>
          <a:noFill/>
        </p:spPr>
        <p:txBody>
          <a:bodyPr wrap="none" rtlCol="0">
            <a:spAutoFit/>
          </a:bodyPr>
          <a:lstStyle/>
          <a:p>
            <a:r>
              <a:rPr lang="zh-CN" altLang="en-US" sz="3600" b="1" dirty="0">
                <a:solidFill>
                  <a:srgbClr val="6EA399"/>
                </a:solidFill>
                <a:latin typeface="楷体" panose="02010609060101010101" pitchFamily="49" charset="-122"/>
                <a:ea typeface="楷体" panose="02010609060101010101" pitchFamily="49" charset="-122"/>
              </a:rPr>
              <a:t>八、作为叙述者的作用</a:t>
            </a:r>
          </a:p>
        </p:txBody>
      </p:sp>
      <p:sp>
        <p:nvSpPr>
          <p:cNvPr id="16" name="矩形 15"/>
          <p:cNvSpPr/>
          <p:nvPr/>
        </p:nvSpPr>
        <p:spPr>
          <a:xfrm>
            <a:off x="410816" y="785699"/>
            <a:ext cx="11357113" cy="6063198"/>
          </a:xfrm>
          <a:prstGeom prst="rect">
            <a:avLst/>
          </a:prstGeom>
        </p:spPr>
        <p:txBody>
          <a:bodyPr wrap="square">
            <a:spAutoFit/>
          </a:bodyPr>
          <a:lstStyle/>
          <a:p>
            <a:r>
              <a:rPr lang="zh-CN" altLang="en-US" sz="3600" dirty="0"/>
              <a:t> </a:t>
            </a:r>
            <a:r>
              <a:rPr lang="en-US" altLang="zh-CN" sz="3200" dirty="0"/>
              <a:t>3. </a:t>
            </a:r>
            <a:r>
              <a:rPr lang="zh-CN" altLang="zh-CN" sz="3200" dirty="0"/>
              <a:t>读者对叙述者的态度是不同意的，对于孔乙己的身世，读者知道的比叙述者还要多，这样就形成了张力，产生意想不到的艺术效果。</a:t>
            </a:r>
          </a:p>
          <a:p>
            <a:r>
              <a:rPr lang="en-US" altLang="zh-CN" sz="3200" dirty="0"/>
              <a:t>4.</a:t>
            </a:r>
            <a:r>
              <a:rPr lang="zh-CN" altLang="zh-CN" sz="3200" dirty="0"/>
              <a:t>加深了小说的悲剧效果，不仅成年人的世界，对孔乙己冷漠无情，他曾经怀着善意和某些希望的儿童世界，也沾染了世俗的污垢。</a:t>
            </a:r>
          </a:p>
          <a:p>
            <a:r>
              <a:rPr lang="en-US" altLang="zh-CN" sz="3200" dirty="0"/>
              <a:t>5.</a:t>
            </a:r>
            <a:r>
              <a:rPr lang="zh-CN" altLang="zh-CN" sz="3200" dirty="0"/>
              <a:t>人物形象的独特性：一个陷于贫困无奈的读书人依然希望维护其尊严的窘迫态度；</a:t>
            </a:r>
            <a:endParaRPr lang="en-US" altLang="zh-CN" sz="3200" dirty="0"/>
          </a:p>
          <a:p>
            <a:r>
              <a:rPr lang="en-US" altLang="zh-CN" sz="3200" dirty="0"/>
              <a:t>      </a:t>
            </a:r>
            <a:r>
              <a:rPr lang="zh-CN" altLang="zh-CN" sz="3200" dirty="0"/>
              <a:t>总之，这个不可信的叙述者，起到：</a:t>
            </a:r>
          </a:p>
          <a:p>
            <a:r>
              <a:rPr lang="en-US" altLang="zh-CN" sz="3200" dirty="0"/>
              <a:t>      1.</a:t>
            </a:r>
            <a:r>
              <a:rPr lang="zh-CN" altLang="zh-CN" sz="3200" dirty="0"/>
              <a:t>观察者的作用</a:t>
            </a:r>
          </a:p>
          <a:p>
            <a:r>
              <a:rPr lang="en-US" altLang="zh-CN" sz="3200" dirty="0"/>
              <a:t>      2.</a:t>
            </a:r>
            <a:r>
              <a:rPr lang="zh-CN" altLang="zh-CN" sz="3200" dirty="0"/>
              <a:t>转述者的作用</a:t>
            </a:r>
          </a:p>
          <a:p>
            <a:r>
              <a:rPr lang="en-US" altLang="zh-CN" sz="3200" dirty="0"/>
              <a:t>      3.</a:t>
            </a:r>
            <a:r>
              <a:rPr lang="zh-CN" altLang="zh-CN" sz="3200" dirty="0"/>
              <a:t>故事参与者的作用</a:t>
            </a:r>
            <a:endParaRPr lang="zh-CN" altLang="zh-CN" sz="3600" dirty="0"/>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6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6" grpId="0"/>
        </p:bldLst>
      </p:timing>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lum bright="18000" contrast="24000"/>
            <a:extLst>
              <a:ext uri="{28A0092B-C50C-407E-A947-70E740481C1C}">
                <a14:useLocalDpi xmlns:a14="http://schemas.microsoft.com/office/drawing/2010/main" val="0"/>
              </a:ext>
            </a:extLst>
          </a:blip>
          <a:srcRect/>
          <a:stretch>
            <a:fillRect/>
          </a:stretch>
        </p:blipFill>
        <p:spPr bwMode="auto">
          <a:xfrm>
            <a:off x="1417983" y="808382"/>
            <a:ext cx="9448800" cy="5440017"/>
          </a:xfrm>
          <a:prstGeom prst="rect">
            <a:avLst/>
          </a:prstGeom>
          <a:ln w="127000" cap="rnd">
            <a:solidFill>
              <a:srgbClr val="FFFFFF"/>
            </a:solidFill>
          </a:ln>
          <a:effectLst>
            <a:outerShdw blurRad="76200" dist="95250" dir="10500000" sx="97000" sy="23000" kx="900000" algn="br" rotWithShape="0">
              <a:srgbClr val="000000">
                <a:alpha val="20000"/>
              </a:srgbClr>
            </a:outerShdw>
            <a:softEdge rad="635000"/>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3" name="矩形 2"/>
          <p:cNvSpPr/>
          <p:nvPr/>
        </p:nvSpPr>
        <p:spPr>
          <a:xfrm>
            <a:off x="2279374" y="1816851"/>
            <a:ext cx="7169425" cy="3539430"/>
          </a:xfrm>
          <a:prstGeom prst="rect">
            <a:avLst/>
          </a:prstGeom>
        </p:spPr>
        <p:txBody>
          <a:bodyPr wrap="square">
            <a:spAutoFit/>
          </a:bodyPr>
          <a:lstStyle/>
          <a:p>
            <a:r>
              <a:rPr lang="zh-CN" altLang="en-US" sz="3200" dirty="0">
                <a:latin typeface="隶书" panose="02010509060101010101" pitchFamily="49" charset="-122"/>
                <a:ea typeface="隶书" panose="02010509060101010101" pitchFamily="49" charset="-122"/>
              </a:rPr>
              <a:t>    叙事学其实没有那么神秘莫测，掌握其内涵，找到其命题点，理清解题思路，把握答题规范，就能突破重围，决胜高考。</a:t>
            </a:r>
            <a:endParaRPr lang="en-US" altLang="zh-CN" sz="3200" dirty="0">
              <a:latin typeface="隶书" panose="02010509060101010101" pitchFamily="49" charset="-122"/>
              <a:ea typeface="隶书" panose="02010509060101010101" pitchFamily="49" charset="-122"/>
            </a:endParaRPr>
          </a:p>
          <a:p>
            <a:endParaRPr lang="en-US" altLang="zh-CN" sz="3200" dirty="0">
              <a:latin typeface="隶书" panose="02010509060101010101" pitchFamily="49" charset="-122"/>
              <a:ea typeface="隶书" panose="02010509060101010101" pitchFamily="49" charset="-122"/>
            </a:endParaRPr>
          </a:p>
          <a:p>
            <a:r>
              <a:rPr lang="zh-CN" altLang="en-US" sz="3200" dirty="0">
                <a:latin typeface="隶书" panose="02010509060101010101" pitchFamily="49" charset="-122"/>
                <a:ea typeface="隶书" panose="02010509060101010101" pitchFamily="49" charset="-122"/>
              </a:rPr>
              <a:t>    高考属于爱思考的人！</a:t>
            </a:r>
            <a:endParaRPr lang="en-US" altLang="zh-CN" sz="3200" dirty="0">
              <a:latin typeface="隶书" panose="02010509060101010101" pitchFamily="49" charset="-122"/>
              <a:ea typeface="隶书" panose="02010509060101010101" pitchFamily="49" charset="-122"/>
            </a:endParaRPr>
          </a:p>
          <a:p>
            <a:r>
              <a:rPr lang="zh-CN" altLang="en-US" sz="3200" dirty="0">
                <a:latin typeface="隶书" panose="02010509060101010101" pitchFamily="49" charset="-122"/>
                <a:ea typeface="隶书" panose="02010509060101010101" pitchFamily="49" charset="-122"/>
              </a:rPr>
              <a:t>    高考属于有准备的人！</a:t>
            </a:r>
            <a:endParaRPr lang="zh-CN" altLang="zh-CN" sz="3200" dirty="0">
              <a:latin typeface="隶书" panose="02010509060101010101" pitchFamily="49" charset="-122"/>
              <a:ea typeface="隶书" panose="02010509060101010101" pitchFamily="49" charset="-122"/>
            </a:endParaRPr>
          </a:p>
        </p:txBody>
      </p:sp>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0" y="0"/>
            <a:ext cx="10058400" cy="5657850"/>
          </a:xfrm>
          <a:prstGeom prst="rect">
            <a:avLst/>
          </a:prstGeom>
        </p:spPr>
      </p:pic>
      <p:pic>
        <p:nvPicPr>
          <p:cNvPr id="5" name="PA_图片 4"/>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a:off x="2133600" y="2183337"/>
            <a:ext cx="10058400" cy="5657850"/>
          </a:xfrm>
          <a:prstGeom prst="rect">
            <a:avLst/>
          </a:prstGeom>
        </p:spPr>
      </p:pic>
      <p:pic>
        <p:nvPicPr>
          <p:cNvPr id="6" name="PA_图片 5"/>
          <p:cNvPicPr>
            <a:picLocks noChangeAspect="1"/>
          </p:cNvPicPr>
          <p:nvPr>
            <p:custDataLst>
              <p:tags r:id="rId3"/>
            </p:custDataLst>
          </p:nvPr>
        </p:nvPicPr>
        <p:blipFill>
          <a:blip r:embed="rId12" cstate="print">
            <a:extLst>
              <a:ext uri="{28A0092B-C50C-407E-A947-70E740481C1C}">
                <a14:useLocalDpi xmlns:a14="http://schemas.microsoft.com/office/drawing/2010/main" val="0"/>
              </a:ext>
            </a:extLst>
          </a:blip>
          <a:stretch>
            <a:fillRect/>
          </a:stretch>
        </p:blipFill>
        <p:spPr>
          <a:xfrm>
            <a:off x="2322099" y="1299413"/>
            <a:ext cx="7751011" cy="4359944"/>
          </a:xfrm>
          <a:prstGeom prst="rect">
            <a:avLst/>
          </a:prstGeom>
        </p:spPr>
      </p:pic>
      <p:pic>
        <p:nvPicPr>
          <p:cNvPr id="7" name="PA_图片 6"/>
          <p:cNvPicPr>
            <a:picLocks noChangeAspect="1"/>
          </p:cNvPicPr>
          <p:nvPr>
            <p:custDataLst>
              <p:tags r:id="rId4"/>
            </p:custDataLst>
          </p:nvPr>
        </p:nvPicPr>
        <p:blipFill>
          <a:blip r:embed="rId1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pic>
        <p:nvPicPr>
          <p:cNvPr id="10" name="PA_库_图片 9"/>
          <p:cNvPicPr>
            <a:picLocks noChangeAspect="1"/>
          </p:cNvPicPr>
          <p:nvPr>
            <p:custDataLst>
              <p:tags r:id="rId5"/>
            </p:custDataLst>
          </p:nvPr>
        </p:nvPicPr>
        <p:blipFill>
          <a:blip r:embed="rId14" cstate="print">
            <a:extLst>
              <a:ext uri="{BEBA8EAE-BF5A-486C-A8C5-ECC9F3942E4B}">
                <a14:imgProps xmlns:a14="http://schemas.microsoft.com/office/drawing/2010/main">
                  <a14:imgLayer r:embed="rId15">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6" y="5634539"/>
            <a:ext cx="1793705" cy="1345279"/>
          </a:xfrm>
          <a:prstGeom prst="rect">
            <a:avLst/>
          </a:prstGeom>
        </p:spPr>
      </p:pic>
      <p:pic>
        <p:nvPicPr>
          <p:cNvPr id="11" name="PA_库_图片 10"/>
          <p:cNvPicPr>
            <a:picLocks noChangeAspect="1"/>
          </p:cNvPicPr>
          <p:nvPr>
            <p:custDataLst>
              <p:tags r:id="rId6"/>
            </p:custDataLst>
          </p:nvPr>
        </p:nvPicPr>
        <p:blipFill>
          <a:blip r:embed="rId14" cstate="print">
            <a:extLst>
              <a:ext uri="{BEBA8EAE-BF5A-486C-A8C5-ECC9F3942E4B}">
                <a14:imgProps xmlns:a14="http://schemas.microsoft.com/office/drawing/2010/main">
                  <a14:imgLayer r:embed="rId15">
                    <a14:imgEffect>
                      <a14:backgroundRemoval t="10000" b="90000" l="5000" r="95833"/>
                    </a14:imgEffect>
                  </a14:imgLayer>
                </a14:imgProps>
              </a:ext>
              <a:ext uri="{28A0092B-C50C-407E-A947-70E740481C1C}">
                <a14:useLocalDpi xmlns:a14="http://schemas.microsoft.com/office/drawing/2010/main" val="0"/>
              </a:ext>
            </a:extLst>
          </a:blip>
          <a:stretch>
            <a:fillRect/>
          </a:stretch>
        </p:blipFill>
        <p:spPr>
          <a:xfrm>
            <a:off x="5199145" y="-145129"/>
            <a:ext cx="1793705" cy="1345279"/>
          </a:xfrm>
          <a:prstGeom prst="rect">
            <a:avLst/>
          </a:prstGeom>
        </p:spPr>
      </p:pic>
      <p:sp>
        <p:nvSpPr>
          <p:cNvPr id="17" name="PA_库_文本框 16"/>
          <p:cNvSpPr txBox="1"/>
          <p:nvPr>
            <p:custDataLst>
              <p:tags r:id="rId7"/>
            </p:custDataLst>
          </p:nvPr>
        </p:nvSpPr>
        <p:spPr>
          <a:xfrm>
            <a:off x="5449666" y="2420318"/>
            <a:ext cx="1292662" cy="3729125"/>
          </a:xfrm>
          <a:prstGeom prst="rect">
            <a:avLst/>
          </a:prstGeom>
          <a:noFill/>
        </p:spPr>
        <p:txBody>
          <a:bodyPr vert="eaVert" wrap="square" rtlCol="0">
            <a:spAutoFit/>
          </a:bodyPr>
          <a:lstStyle/>
          <a:p>
            <a:r>
              <a:rPr lang="zh-CN" altLang="en-US" sz="7200" b="1" dirty="0">
                <a:solidFill>
                  <a:schemeClr val="bg1"/>
                </a:solidFill>
                <a:latin typeface="楷体" panose="02010609060101010101" pitchFamily="49" charset="-122"/>
                <a:ea typeface="楷体" panose="02010609060101010101" pitchFamily="49" charset="-122"/>
              </a:rPr>
              <a:t>谢谢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ppt_x"/>
                                          </p:val>
                                        </p:tav>
                                        <p:tav tm="100000">
                                          <p:val>
                                            <p:strVal val="#ppt_x"/>
                                          </p:val>
                                        </p:tav>
                                      </p:tavLst>
                                    </p:anim>
                                    <p:anim calcmode="lin" valueType="num">
                                      <p:cBhvr additive="base">
                                        <p:cTn id="8" dur="1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ppt_x"/>
                                          </p:val>
                                        </p:tav>
                                        <p:tav tm="100000">
                                          <p:val>
                                            <p:strVal val="#ppt_x"/>
                                          </p:val>
                                        </p:tav>
                                      </p:tavLst>
                                    </p:anim>
                                    <p:anim calcmode="lin" valueType="num">
                                      <p:cBhvr additive="base">
                                        <p:cTn id="12" dur="1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500" fill="hold"/>
                                        <p:tgtEl>
                                          <p:spTgt spid="17"/>
                                        </p:tgtEl>
                                        <p:attrNameLst>
                                          <p:attrName>ppt_x</p:attrName>
                                        </p:attrNameLst>
                                      </p:cBhvr>
                                      <p:tavLst>
                                        <p:tav tm="0">
                                          <p:val>
                                            <p:strVal val="#ppt_x"/>
                                          </p:val>
                                        </p:tav>
                                        <p:tav tm="100000">
                                          <p:val>
                                            <p:strVal val="#ppt_x"/>
                                          </p:val>
                                        </p:tav>
                                      </p:tavLst>
                                    </p:anim>
                                    <p:anim calcmode="lin" valueType="num">
                                      <p:cBhvr additive="base">
                                        <p:cTn id="16" dur="1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2063266"/>
            <a:ext cx="9634332" cy="2862322"/>
          </a:xfrm>
          <a:prstGeom prst="rect">
            <a:avLst/>
          </a:prstGeom>
        </p:spPr>
        <p:txBody>
          <a:bodyPr wrap="square">
            <a:spAutoFit/>
          </a:bodyPr>
          <a:lstStyle/>
          <a:p>
            <a:r>
              <a:rPr lang="zh-CN" altLang="en-US" sz="3600" dirty="0"/>
              <a:t>        全知视角（零聚焦叙事），叙述者</a:t>
            </a:r>
            <a:r>
              <a:rPr lang="en-US" altLang="zh-CN" sz="3600" dirty="0"/>
              <a:t>&gt;</a:t>
            </a:r>
            <a:r>
              <a:rPr lang="zh-CN" altLang="en-US" sz="3600" dirty="0"/>
              <a:t>人物，也就是叙述者比任何人物知道的都多，他全知全觉，而且可以不向读者解释这一切他是如何知道的。 （ </a:t>
            </a:r>
            <a:r>
              <a:rPr lang="en-US" altLang="zh-CN" sz="3600" dirty="0"/>
              <a:t>《</a:t>
            </a:r>
            <a:r>
              <a:rPr lang="zh-CN" altLang="en-US" sz="3600" dirty="0"/>
              <a:t>阿</a:t>
            </a:r>
            <a:r>
              <a:rPr lang="en-US" altLang="zh-CN" sz="3600" dirty="0"/>
              <a:t>Q</a:t>
            </a:r>
            <a:r>
              <a:rPr lang="zh-CN" altLang="en-US" sz="3600" dirty="0"/>
              <a:t>正传</a:t>
            </a:r>
            <a:r>
              <a:rPr lang="en-US" altLang="zh-CN" sz="3600" dirty="0"/>
              <a:t>》《</a:t>
            </a:r>
            <a:r>
              <a:rPr lang="zh-CN" altLang="en-US" sz="3600" dirty="0"/>
              <a:t>风波</a:t>
            </a:r>
            <a:r>
              <a:rPr lang="en-US" altLang="zh-CN" sz="3600" dirty="0"/>
              <a:t>》《</a:t>
            </a:r>
            <a:r>
              <a:rPr lang="zh-CN" altLang="en-US" sz="3600" dirty="0"/>
              <a:t>三国演义</a:t>
            </a:r>
            <a:r>
              <a:rPr lang="en-US" altLang="zh-CN" sz="3600" dirty="0"/>
              <a:t>》《</a:t>
            </a:r>
            <a:r>
              <a:rPr lang="zh-CN" altLang="en-US" sz="3600" dirty="0"/>
              <a:t>战争与和平</a:t>
            </a:r>
            <a:r>
              <a:rPr lang="en-US" altLang="zh-CN" sz="3600" dirty="0"/>
              <a:t>》 </a:t>
            </a:r>
            <a:r>
              <a:rPr lang="zh-CN" altLang="en-US" sz="3600" dirty="0"/>
              <a:t>）</a:t>
            </a:r>
          </a:p>
        </p:txBody>
      </p:sp>
      <p:sp>
        <p:nvSpPr>
          <p:cNvPr id="25"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（一）全知视角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185" y="0"/>
            <a:ext cx="3097630" cy="6858000"/>
          </a:xfrm>
          <a:prstGeom prst="rect">
            <a:avLst/>
          </a:prstGeom>
        </p:spPr>
      </p:pic>
      <p:sp>
        <p:nvSpPr>
          <p:cNvPr id="20" name="矩形 19"/>
          <p:cNvSpPr/>
          <p:nvPr/>
        </p:nvSpPr>
        <p:spPr>
          <a:xfrm>
            <a:off x="940905" y="1486511"/>
            <a:ext cx="10310192" cy="4490219"/>
          </a:xfrm>
          <a:prstGeom prst="rect">
            <a:avLst/>
          </a:prstGeom>
          <a:solidFill>
            <a:srgbClr val="DACDBC"/>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311965" y="2063266"/>
            <a:ext cx="9634332" cy="2862322"/>
          </a:xfrm>
          <a:prstGeom prst="rect">
            <a:avLst/>
          </a:prstGeom>
        </p:spPr>
        <p:txBody>
          <a:bodyPr wrap="square">
            <a:spAutoFit/>
          </a:bodyPr>
          <a:lstStyle/>
          <a:p>
            <a:r>
              <a:rPr lang="zh-CN" altLang="en-US" sz="3600" dirty="0"/>
              <a:t>       这种“全知全能”的叙述视角，很像古典小说中的说书人，只要叙述者想办到的事，没有办不到的。想听、想看、想走进人物内心、想知道任何时间、任何地点发生的任何事，都不难办到。</a:t>
            </a:r>
          </a:p>
        </p:txBody>
      </p:sp>
      <p:sp>
        <p:nvSpPr>
          <p:cNvPr id="25" name="TextBox 28"/>
          <p:cNvSpPr txBox="1"/>
          <p:nvPr/>
        </p:nvSpPr>
        <p:spPr>
          <a:xfrm>
            <a:off x="450574" y="298191"/>
            <a:ext cx="3786614" cy="707886"/>
          </a:xfrm>
          <a:prstGeom prst="rect">
            <a:avLst/>
          </a:prstGeom>
          <a:noFill/>
        </p:spPr>
        <p:txBody>
          <a:bodyPr wrap="none" rtlCol="0">
            <a:spAutoFit/>
          </a:bodyPr>
          <a:lstStyle/>
          <a:p>
            <a:r>
              <a:rPr lang="zh-CN" altLang="en-US" sz="4000" b="1" dirty="0">
                <a:solidFill>
                  <a:srgbClr val="6EA399"/>
                </a:solidFill>
                <a:latin typeface="楷体" panose="02010609060101010101" pitchFamily="49" charset="-122"/>
                <a:ea typeface="楷体" panose="02010609060101010101" pitchFamily="49" charset="-122"/>
              </a:rPr>
              <a:t>（一）全知视角</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62000">
                                          <p:cBhvr additive="base">
                                            <p:cTn id="16"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2000" fill="hold"/>
                                            <p:tgtEl>
                                              <p:spTgt spid="25"/>
                                            </p:tgtEl>
                                            <p:attrNameLst>
                                              <p:attrName>ppt_x</p:attrName>
                                            </p:attrNameLst>
                                          </p:cBhvr>
                                          <p:tavLst>
                                            <p:tav tm="0">
                                              <p:val>
                                                <p:strVal val="#ppt_x"/>
                                              </p:val>
                                            </p:tav>
                                            <p:tav tm="100000">
                                              <p:val>
                                                <p:strVal val="#ppt_x"/>
                                              </p:val>
                                            </p:tav>
                                          </p:tavLst>
                                        </p:anim>
                                        <p:anim calcmode="lin" valueType="num">
                                          <p:cBhvr additive="base">
                                            <p:cTn id="17"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E1F47E9-3FC4-4E16-B592-05D406CA211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旗袍2"/>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6800</Words>
  <Application>Microsoft Office PowerPoint</Application>
  <PresentationFormat>宽屏</PresentationFormat>
  <Paragraphs>396</Paragraphs>
  <Slides>76</Slides>
  <Notes>75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76</vt:i4>
      </vt:variant>
    </vt:vector>
  </HeadingPairs>
  <TitlesOfParts>
    <vt:vector size="87" baseType="lpstr">
      <vt:lpstr>等线</vt:lpstr>
      <vt:lpstr>等线 Light</vt:lpstr>
      <vt:lpstr>黑体</vt:lpstr>
      <vt:lpstr>华文楷体</vt:lpstr>
      <vt:lpstr>楷体</vt:lpstr>
      <vt:lpstr>隶书</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旗袍2</dc:title>
  <dc:creator/>
  <cp:lastModifiedBy>陈 笑</cp:lastModifiedBy>
  <cp:revision>204</cp:revision>
  <dcterms:created xsi:type="dcterms:W3CDTF">2017-12-08T10:20:00Z</dcterms:created>
  <dcterms:modified xsi:type="dcterms:W3CDTF">2020-02-24T07:05:28Z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