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notesMaster" Target="notesMasters/notesMaster1.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BCCF4CF-93D0-4D46-83A7-3FA34390B7D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65845" y="2768641"/>
            <a:ext cx="4869005" cy="11309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Aft>
                <a:spcPts val="0"/>
              </a:spcAft>
            </a:pPr>
            <a:r>
              <a:rPr lang="zh-CN" altLang="en-US" sz="3375" b="1" kern="100" dirty="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rPr>
              <a:t>课时</a:t>
            </a:r>
            <a:r>
              <a:rPr lang="zh-CN" altLang="en-US" sz="3375" b="1" kern="100" dirty="0" smtClean="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rPr>
              <a:t>六 部</a:t>
            </a:r>
            <a:r>
              <a:rPr lang="zh-CN" altLang="en-US" sz="3375" b="1" kern="100" dirty="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rPr>
              <a:t>编版</a:t>
            </a:r>
            <a:r>
              <a:rPr lang="zh-CN" altLang="en-US" sz="3375" b="1" kern="100" dirty="0" smtClean="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rPr>
              <a:t>教材</a:t>
            </a:r>
            <a:endParaRPr lang="en-US" altLang="zh-CN" sz="3375" b="1" kern="100" dirty="0" smtClean="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spcAft>
                <a:spcPts val="0"/>
              </a:spcAft>
            </a:pPr>
            <a:r>
              <a:rPr lang="zh-CN" altLang="en-US" sz="3375" b="1" kern="100" dirty="0" smtClean="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rPr>
              <a:t>九</a:t>
            </a:r>
            <a:r>
              <a:rPr lang="zh-CN" altLang="en-US" sz="3375" b="1" kern="100" dirty="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rPr>
              <a:t>年级下册古诗文默写</a:t>
            </a:r>
            <a:endParaRPr lang="zh-CN" altLang="en-US" sz="3375" b="1" kern="100" dirty="0" smtClean="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25152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（八）浣溪沙 （纳兰性德）</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身向云山那畔行</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一抹晚烟荒戍垒</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词中以简古疏墨之笔勾勒了一幅充满萧索之气的战地风光侧面图的句子是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767791" y="2086055"/>
            <a:ext cx="39833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北风吹断马嘶声</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深秋远塞若为情</a:t>
            </a:r>
            <a:endParaRPr lang="zh-CN" altLang="en-US" sz="2100" dirty="0">
              <a:solidFill>
                <a:srgbClr val="00B0F0"/>
              </a:solidFill>
            </a:endParaRPr>
          </a:p>
        </p:txBody>
      </p:sp>
      <p:sp>
        <p:nvSpPr>
          <p:cNvPr id="7" name="矩形 6"/>
          <p:cNvSpPr/>
          <p:nvPr/>
        </p:nvSpPr>
        <p:spPr>
          <a:xfrm>
            <a:off x="2474531" y="2573197"/>
            <a:ext cx="405003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半竿斜日旧关城</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古今幽恨几时平</a:t>
            </a:r>
            <a:endParaRPr lang="zh-CN" altLang="en-US" sz="2100" dirty="0">
              <a:solidFill>
                <a:srgbClr val="00B0F0"/>
              </a:solidFill>
            </a:endParaRPr>
          </a:p>
        </p:txBody>
      </p:sp>
      <p:sp>
        <p:nvSpPr>
          <p:cNvPr id="8" name="矩形 7"/>
          <p:cNvSpPr/>
          <p:nvPr/>
        </p:nvSpPr>
        <p:spPr>
          <a:xfrm>
            <a:off x="906334" y="3536063"/>
            <a:ext cx="39833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一抹晚烟荒戍垒</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半竿斜日旧关城</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（九）十五从军征 （</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乐府诗集</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遥看是君家</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雉从梁上飞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中庭生旅谷</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羹饭一时熟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诗中揭露汉代极端不合理的封建兵役制度的诗句是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6.</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诗中深刻地表现出老翁孤独凄凉的处境和心情的诗句是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181660" y="2076258"/>
            <a:ext cx="15163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松柏冢累累</a:t>
            </a:r>
            <a:endParaRPr lang="zh-CN" altLang="en-US" sz="2100" dirty="0">
              <a:solidFill>
                <a:srgbClr val="00B0F0"/>
              </a:solidFill>
            </a:endParaRPr>
          </a:p>
        </p:txBody>
      </p:sp>
      <p:sp>
        <p:nvSpPr>
          <p:cNvPr id="7" name="矩形 6"/>
          <p:cNvSpPr/>
          <p:nvPr/>
        </p:nvSpPr>
        <p:spPr>
          <a:xfrm>
            <a:off x="696638" y="2577873"/>
            <a:ext cx="15163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兔从狗窦入</a:t>
            </a:r>
            <a:endParaRPr lang="zh-CN" altLang="en-US" sz="2100" dirty="0">
              <a:solidFill>
                <a:srgbClr val="00B0F0"/>
              </a:solidFill>
            </a:endParaRPr>
          </a:p>
        </p:txBody>
      </p:sp>
      <p:sp>
        <p:nvSpPr>
          <p:cNvPr id="8" name="矩形 7"/>
          <p:cNvSpPr/>
          <p:nvPr/>
        </p:nvSpPr>
        <p:spPr>
          <a:xfrm>
            <a:off x="2181659" y="3034500"/>
            <a:ext cx="15163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井上生旅葵</a:t>
            </a:r>
            <a:endParaRPr lang="zh-CN" altLang="en-US" sz="2100" dirty="0">
              <a:solidFill>
                <a:srgbClr val="00B0F0"/>
              </a:solidFill>
            </a:endParaRPr>
          </a:p>
        </p:txBody>
      </p:sp>
      <p:sp>
        <p:nvSpPr>
          <p:cNvPr id="9" name="矩形 8"/>
          <p:cNvSpPr/>
          <p:nvPr/>
        </p:nvSpPr>
        <p:spPr>
          <a:xfrm>
            <a:off x="2173232" y="3397371"/>
            <a:ext cx="1493449" cy="1060450"/>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不知饴阿谁</a:t>
            </a:r>
            <a:endParaRPr lang="zh-CN" altLang="en-US" sz="2100" dirty="0">
              <a:solidFill>
                <a:srgbClr val="00B0F0"/>
              </a:solidFill>
            </a:endParaRPr>
          </a:p>
        </p:txBody>
      </p:sp>
      <p:sp>
        <p:nvSpPr>
          <p:cNvPr id="10" name="矩形 9"/>
          <p:cNvSpPr/>
          <p:nvPr/>
        </p:nvSpPr>
        <p:spPr>
          <a:xfrm>
            <a:off x="269258" y="3912716"/>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十五</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从军征</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八十始得归</a:t>
            </a:r>
            <a:endParaRPr lang="zh-CN" altLang="en-US" sz="2100" dirty="0">
              <a:solidFill>
                <a:srgbClr val="00B0F0"/>
              </a:solidFill>
            </a:endParaRPr>
          </a:p>
        </p:txBody>
      </p:sp>
      <p:sp>
        <p:nvSpPr>
          <p:cNvPr id="11" name="矩形 10"/>
          <p:cNvSpPr/>
          <p:nvPr/>
        </p:nvSpPr>
        <p:spPr>
          <a:xfrm>
            <a:off x="269258" y="4855144"/>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出门</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东向看</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泪落</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沾我衣</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（十）白雪歌送武判官归京 （岑参）</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将军角弓不得控</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中军置酒饮归客</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纷纷暮雪下辕门</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诗中写北方边地风狂雪早的诗句是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诗中以春花喻冬雪的诗句是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6.</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诗中写沙漠冰封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愁云惨淡的景象的诗句是</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724880" y="2076258"/>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都护铁衣冷难着</a:t>
            </a:r>
            <a:endParaRPr lang="zh-CN" altLang="en-US" sz="2100" dirty="0">
              <a:solidFill>
                <a:srgbClr val="00B0F0"/>
              </a:solidFill>
            </a:endParaRPr>
          </a:p>
        </p:txBody>
      </p:sp>
      <p:sp>
        <p:nvSpPr>
          <p:cNvPr id="7" name="矩形 6"/>
          <p:cNvSpPr/>
          <p:nvPr/>
        </p:nvSpPr>
        <p:spPr>
          <a:xfrm>
            <a:off x="2724880" y="2555379"/>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胡琴琵琶与羌笛</a:t>
            </a:r>
            <a:endParaRPr lang="zh-CN" altLang="en-US" sz="2100" dirty="0">
              <a:solidFill>
                <a:srgbClr val="00B0F0"/>
              </a:solidFill>
            </a:endParaRPr>
          </a:p>
        </p:txBody>
      </p:sp>
      <p:sp>
        <p:nvSpPr>
          <p:cNvPr id="8" name="矩形 7"/>
          <p:cNvSpPr/>
          <p:nvPr/>
        </p:nvSpPr>
        <p:spPr>
          <a:xfrm>
            <a:off x="2724879" y="3074328"/>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风掣红旗冻不翻</a:t>
            </a:r>
            <a:endParaRPr lang="zh-CN" altLang="en-US" sz="2100" dirty="0">
              <a:solidFill>
                <a:srgbClr val="00B0F0"/>
              </a:solidFill>
            </a:endParaRPr>
          </a:p>
        </p:txBody>
      </p:sp>
      <p:sp>
        <p:nvSpPr>
          <p:cNvPr id="9" name="矩形 8"/>
          <p:cNvSpPr/>
          <p:nvPr/>
        </p:nvSpPr>
        <p:spPr>
          <a:xfrm>
            <a:off x="4678751" y="3427550"/>
            <a:ext cx="3963108" cy="1060450"/>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北风卷地白草折</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胡天八月即飞雪</a:t>
            </a:r>
            <a:endParaRPr lang="zh-CN" altLang="en-US" sz="2100" dirty="0">
              <a:solidFill>
                <a:srgbClr val="00B0F0"/>
              </a:solidFill>
            </a:endParaRPr>
          </a:p>
        </p:txBody>
      </p:sp>
      <p:sp>
        <p:nvSpPr>
          <p:cNvPr id="10" name="矩形 9"/>
          <p:cNvSpPr/>
          <p:nvPr/>
        </p:nvSpPr>
        <p:spPr>
          <a:xfrm>
            <a:off x="3884403" y="3916577"/>
            <a:ext cx="3972905" cy="1060450"/>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忽如一夜春风来</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千树万树梨花开</a:t>
            </a:r>
            <a:endParaRPr lang="zh-CN" altLang="en-US" sz="2100" dirty="0">
              <a:solidFill>
                <a:srgbClr val="00B0F0"/>
              </a:solidFill>
            </a:endParaRPr>
          </a:p>
        </p:txBody>
      </p:sp>
      <p:sp>
        <p:nvSpPr>
          <p:cNvPr id="11" name="矩形 10"/>
          <p:cNvSpPr/>
          <p:nvPr/>
        </p:nvSpPr>
        <p:spPr>
          <a:xfrm>
            <a:off x="269258" y="4384838"/>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瀚海</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阑干百丈冰</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愁云惨淡万里</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凝</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1060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7</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诗中写送别时依依不舍的心情的诗句是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矩形 9"/>
          <p:cNvSpPr/>
          <p:nvPr/>
        </p:nvSpPr>
        <p:spPr>
          <a:xfrm>
            <a:off x="269258" y="1502560"/>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山</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回路转不见君</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雪上空留马行处</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34842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（十一）南乡子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登京口北固亭有怀 （辛弃疾）</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何处望神州</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千古兴亡多少事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悠悠</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词中写看江水东流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发出古之幽情的句子是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词中赞扬孙权年少有为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不畏强敌并战而胜之的句子是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230646" y="2066097"/>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满眼风光北固楼</a:t>
            </a:r>
            <a:endParaRPr lang="zh-CN" altLang="en-US" sz="2100" dirty="0">
              <a:solidFill>
                <a:srgbClr val="00B0F0"/>
              </a:solidFill>
            </a:endParaRPr>
          </a:p>
        </p:txBody>
      </p:sp>
      <p:sp>
        <p:nvSpPr>
          <p:cNvPr id="7" name="矩形 6"/>
          <p:cNvSpPr/>
          <p:nvPr/>
        </p:nvSpPr>
        <p:spPr>
          <a:xfrm>
            <a:off x="3427544" y="2567188"/>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不尽长江滚滚流</a:t>
            </a:r>
            <a:endParaRPr lang="zh-CN" altLang="en-US" sz="2100" dirty="0">
              <a:solidFill>
                <a:srgbClr val="00B0F0"/>
              </a:solidFill>
            </a:endParaRPr>
          </a:p>
        </p:txBody>
      </p:sp>
      <p:sp>
        <p:nvSpPr>
          <p:cNvPr id="8" name="矩形 7"/>
          <p:cNvSpPr/>
          <p:nvPr/>
        </p:nvSpPr>
        <p:spPr>
          <a:xfrm>
            <a:off x="269258" y="2952997"/>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千古</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兴亡多少事</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悠悠</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不尽长江滚滚流</a:t>
            </a:r>
            <a:endParaRPr lang="zh-CN" altLang="en-US" sz="2100" dirty="0">
              <a:solidFill>
                <a:srgbClr val="00B0F0"/>
              </a:solidFill>
            </a:endParaRPr>
          </a:p>
        </p:txBody>
      </p:sp>
      <p:sp>
        <p:nvSpPr>
          <p:cNvPr id="10" name="矩形 9"/>
          <p:cNvSpPr/>
          <p:nvPr/>
        </p:nvSpPr>
        <p:spPr>
          <a:xfrm>
            <a:off x="269257" y="3883980"/>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年少</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万兜鍪</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坐断东南战未休</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203009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5</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词中用设问抒发作者恢复中原的渴望</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满怀感慨的句子是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6.</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词中写作者代表南宋人民要求奋发图强的时代呼声的句子是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矩形 9"/>
          <p:cNvSpPr/>
          <p:nvPr/>
        </p:nvSpPr>
        <p:spPr>
          <a:xfrm>
            <a:off x="269258" y="1522155"/>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天下</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英雄谁敌手</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曹刘</a:t>
            </a:r>
            <a:endParaRPr lang="zh-CN" altLang="en-US" sz="2100" dirty="0">
              <a:solidFill>
                <a:srgbClr val="00B0F0"/>
              </a:solidFill>
            </a:endParaRPr>
          </a:p>
        </p:txBody>
      </p:sp>
      <p:sp>
        <p:nvSpPr>
          <p:cNvPr id="11" name="矩形 10"/>
          <p:cNvSpPr/>
          <p:nvPr/>
        </p:nvSpPr>
        <p:spPr>
          <a:xfrm>
            <a:off x="269258" y="2449618"/>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生</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子当如孙仲谋</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（十二）过零丁洋 （文天祥）</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山河破碎风飘絮</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惶恐滩头说惶恐</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诗中概括写出诗人被捕前的全部经历的诗句是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诗中写国家和个人的境遇的诗句是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诗中表现诗人誓死报国的崇高的爱国情怀与坚贞的民族气节的诗句是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724880" y="2066097"/>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身世浮沉雨打萍</a:t>
            </a:r>
            <a:endParaRPr lang="zh-CN" altLang="en-US" sz="2100" dirty="0">
              <a:solidFill>
                <a:srgbClr val="00B0F0"/>
              </a:solidFill>
            </a:endParaRPr>
          </a:p>
        </p:txBody>
      </p:sp>
      <p:sp>
        <p:nvSpPr>
          <p:cNvPr id="7" name="矩形 6"/>
          <p:cNvSpPr/>
          <p:nvPr/>
        </p:nvSpPr>
        <p:spPr>
          <a:xfrm>
            <a:off x="2724880" y="2555379"/>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零丁洋里叹零丁</a:t>
            </a:r>
            <a:endParaRPr lang="zh-CN" altLang="en-US" sz="2100" dirty="0">
              <a:solidFill>
                <a:srgbClr val="00B0F0"/>
              </a:solidFill>
            </a:endParaRPr>
          </a:p>
        </p:txBody>
      </p:sp>
      <p:sp>
        <p:nvSpPr>
          <p:cNvPr id="8" name="矩形 7"/>
          <p:cNvSpPr/>
          <p:nvPr/>
        </p:nvSpPr>
        <p:spPr>
          <a:xfrm>
            <a:off x="269258" y="2947794"/>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辛苦</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遭逢起一经</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干戈寥落四周星</a:t>
            </a:r>
            <a:endParaRPr lang="zh-CN" altLang="en-US" sz="2100" dirty="0">
              <a:solidFill>
                <a:srgbClr val="00B0F0"/>
              </a:solidFill>
            </a:endParaRPr>
          </a:p>
        </p:txBody>
      </p:sp>
      <p:sp>
        <p:nvSpPr>
          <p:cNvPr id="10" name="矩形 9"/>
          <p:cNvSpPr/>
          <p:nvPr/>
        </p:nvSpPr>
        <p:spPr>
          <a:xfrm>
            <a:off x="599257" y="4828790"/>
            <a:ext cx="4149254"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人生自古谁无死</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留取丹心照汗青</a:t>
            </a:r>
            <a:endParaRPr lang="zh-CN" altLang="en-US" sz="2100" dirty="0">
              <a:solidFill>
                <a:srgbClr val="00B0F0"/>
              </a:solidFill>
            </a:endParaRPr>
          </a:p>
        </p:txBody>
      </p:sp>
      <p:sp>
        <p:nvSpPr>
          <p:cNvPr id="11" name="矩形 10"/>
          <p:cNvSpPr/>
          <p:nvPr/>
        </p:nvSpPr>
        <p:spPr>
          <a:xfrm>
            <a:off x="4588774" y="3986540"/>
            <a:ext cx="39833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山河破碎风飘絮</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身世浮沉雨打萍</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（十三）山坡羊</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潼关怀古 （张养浩）</a:t>
            </a:r>
            <a:endPar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峰峦如聚</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山河表里潼关路</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伤心秦汉经行处</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曲中说明历史是不断发展变化的</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表达都城由盛到衰</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令人伤心的句子是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曲中点明主旨</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说明无论朝代的兴或亡</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最苦的都是老百姓的句子是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曲中从视觉和听觉写出潼关险要</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并暗示它是历来兵家必争之地的句子是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1828963" y="2123136"/>
            <a:ext cx="12496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波涛如怒</a:t>
            </a:r>
            <a:endParaRPr lang="zh-CN" altLang="en-US" sz="2100" dirty="0">
              <a:solidFill>
                <a:srgbClr val="00B0F0"/>
              </a:solidFill>
            </a:endParaRPr>
          </a:p>
        </p:txBody>
      </p:sp>
      <p:sp>
        <p:nvSpPr>
          <p:cNvPr id="7" name="矩形 6"/>
          <p:cNvSpPr/>
          <p:nvPr/>
        </p:nvSpPr>
        <p:spPr>
          <a:xfrm>
            <a:off x="2715083" y="2566525"/>
            <a:ext cx="23164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宫阙万间都做了土</a:t>
            </a:r>
            <a:endParaRPr lang="zh-CN" altLang="en-US" sz="2100" dirty="0">
              <a:solidFill>
                <a:srgbClr val="00B0F0"/>
              </a:solidFill>
            </a:endParaRPr>
          </a:p>
        </p:txBody>
      </p:sp>
      <p:sp>
        <p:nvSpPr>
          <p:cNvPr id="8" name="矩形 7"/>
          <p:cNvSpPr/>
          <p:nvPr/>
        </p:nvSpPr>
        <p:spPr>
          <a:xfrm>
            <a:off x="304327" y="3537619"/>
            <a:ext cx="42500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伤心秦汉经行处</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宫阙万间都做了土</a:t>
            </a:r>
            <a:endParaRPr lang="zh-CN" altLang="en-US" sz="2100" dirty="0">
              <a:solidFill>
                <a:srgbClr val="00B0F0"/>
              </a:solidFill>
            </a:endParaRPr>
          </a:p>
        </p:txBody>
      </p:sp>
      <p:sp>
        <p:nvSpPr>
          <p:cNvPr id="10" name="矩形 9"/>
          <p:cNvSpPr/>
          <p:nvPr/>
        </p:nvSpPr>
        <p:spPr>
          <a:xfrm>
            <a:off x="304327" y="3917365"/>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兴</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百姓苦</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亡</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百姓苦</a:t>
            </a:r>
            <a:endParaRPr lang="zh-CN" altLang="en-US" sz="2100" dirty="0">
              <a:solidFill>
                <a:srgbClr val="00B0F0"/>
              </a:solidFill>
            </a:endParaRPr>
          </a:p>
        </p:txBody>
      </p:sp>
      <p:sp>
        <p:nvSpPr>
          <p:cNvPr id="11" name="矩形 10"/>
          <p:cNvSpPr/>
          <p:nvPr/>
        </p:nvSpPr>
        <p:spPr>
          <a:xfrm>
            <a:off x="801813" y="5449786"/>
            <a:ext cx="431673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峰峦如聚</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波涛如怒</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山河表里潼关路</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34842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（十四）南安军 （文天祥）</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出岭同谁出</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梅花南北路</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诗中化用杜甫的“国破山河在”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且蕴含着一切都无可挽回的哀痛</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悲伤之情的诗句是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诗中运用典故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表达了诗人誓不投降的决心的诗句是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103283" y="2076258"/>
            <a:ext cx="15163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归乡如此归</a:t>
            </a:r>
            <a:endParaRPr lang="zh-CN" altLang="en-US" sz="2100" dirty="0">
              <a:solidFill>
                <a:srgbClr val="00B0F0"/>
              </a:solidFill>
            </a:endParaRPr>
          </a:p>
        </p:txBody>
      </p:sp>
      <p:sp>
        <p:nvSpPr>
          <p:cNvPr id="7" name="矩形 6"/>
          <p:cNvSpPr/>
          <p:nvPr/>
        </p:nvSpPr>
        <p:spPr>
          <a:xfrm>
            <a:off x="2103283" y="2591705"/>
            <a:ext cx="15163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风雨湿征衣</a:t>
            </a:r>
            <a:endParaRPr lang="zh-CN" altLang="en-US" sz="2100" dirty="0">
              <a:solidFill>
                <a:srgbClr val="00B0F0"/>
              </a:solidFill>
            </a:endParaRPr>
          </a:p>
        </p:txBody>
      </p:sp>
      <p:sp>
        <p:nvSpPr>
          <p:cNvPr id="8" name="矩形 7"/>
          <p:cNvSpPr/>
          <p:nvPr/>
        </p:nvSpPr>
        <p:spPr>
          <a:xfrm>
            <a:off x="2425408" y="3540253"/>
            <a:ext cx="29165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山河千古在</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城郭一时非</a:t>
            </a:r>
            <a:endParaRPr lang="zh-CN" altLang="en-US" sz="2100" dirty="0">
              <a:solidFill>
                <a:srgbClr val="00B0F0"/>
              </a:solidFill>
            </a:endParaRPr>
          </a:p>
        </p:txBody>
      </p:sp>
      <p:sp>
        <p:nvSpPr>
          <p:cNvPr id="10" name="矩形 9"/>
          <p:cNvSpPr/>
          <p:nvPr/>
        </p:nvSpPr>
        <p:spPr>
          <a:xfrm>
            <a:off x="269258" y="3932668"/>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饿死</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真吾志</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梦中行采薇</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34842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（十五）别云间 （夏完淳）</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今日又南冠</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毅魄归来日</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诗中抒发诗人壮志难酬的悲愤情感的诗句是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诗中作者坦露对故乡</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亲人的依恋不舍之情的诗句是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751276" y="2101807"/>
            <a:ext cx="15163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三年羁旅客</a:t>
            </a:r>
            <a:endParaRPr lang="zh-CN" altLang="en-US" sz="2100" dirty="0">
              <a:solidFill>
                <a:srgbClr val="00B0F0"/>
              </a:solidFill>
            </a:endParaRPr>
          </a:p>
        </p:txBody>
      </p:sp>
      <p:sp>
        <p:nvSpPr>
          <p:cNvPr id="7" name="矩形 6"/>
          <p:cNvSpPr/>
          <p:nvPr/>
        </p:nvSpPr>
        <p:spPr>
          <a:xfrm>
            <a:off x="2236298" y="2563717"/>
            <a:ext cx="15163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灵旗空际看</a:t>
            </a:r>
            <a:endParaRPr lang="zh-CN" altLang="en-US" sz="2100" dirty="0">
              <a:solidFill>
                <a:srgbClr val="00B0F0"/>
              </a:solidFill>
            </a:endParaRPr>
          </a:p>
        </p:txBody>
      </p:sp>
      <p:sp>
        <p:nvSpPr>
          <p:cNvPr id="8" name="矩形 7"/>
          <p:cNvSpPr/>
          <p:nvPr/>
        </p:nvSpPr>
        <p:spPr>
          <a:xfrm>
            <a:off x="5658465" y="3035431"/>
            <a:ext cx="29165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无限山河泪</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谁言天地宽</a:t>
            </a:r>
            <a:endParaRPr lang="zh-CN" altLang="en-US" sz="2100" dirty="0">
              <a:solidFill>
                <a:srgbClr val="00B0F0"/>
              </a:solidFill>
            </a:endParaRPr>
          </a:p>
        </p:txBody>
      </p:sp>
      <p:sp>
        <p:nvSpPr>
          <p:cNvPr id="10" name="矩形 9"/>
          <p:cNvSpPr/>
          <p:nvPr/>
        </p:nvSpPr>
        <p:spPr>
          <a:xfrm>
            <a:off x="269258" y="3427846"/>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已知</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泉路近</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欲别故乡难</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34842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（一）渔家傲</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秋思 （范仲淹）</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塞下秋来风景异</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人不寐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将军白发征夫泪</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词中表现遍地悲凉的句子是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词中抒发征夫戍边难归的无奈和对家乡的思念之情的句子是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词中抒发征夫厌战思归之情的句子是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789082" y="2083670"/>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衡阳雁去无留意</a:t>
            </a:r>
            <a:endParaRPr lang="zh-CN" altLang="en-US" sz="2100" dirty="0">
              <a:solidFill>
                <a:srgbClr val="00B0F0"/>
              </a:solidFill>
            </a:endParaRPr>
          </a:p>
        </p:txBody>
      </p:sp>
      <p:sp>
        <p:nvSpPr>
          <p:cNvPr id="7" name="矩形 6"/>
          <p:cNvSpPr/>
          <p:nvPr/>
        </p:nvSpPr>
        <p:spPr>
          <a:xfrm>
            <a:off x="765451" y="2575718"/>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羌管悠悠霜满地</a:t>
            </a:r>
            <a:endParaRPr lang="zh-CN" altLang="en-US" sz="2100" dirty="0">
              <a:solidFill>
                <a:srgbClr val="00B0F0"/>
              </a:solidFill>
            </a:endParaRPr>
          </a:p>
        </p:txBody>
      </p:sp>
      <p:sp>
        <p:nvSpPr>
          <p:cNvPr id="8" name="矩形 7"/>
          <p:cNvSpPr/>
          <p:nvPr/>
        </p:nvSpPr>
        <p:spPr>
          <a:xfrm>
            <a:off x="3969662" y="3057191"/>
            <a:ext cx="29165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千嶂里</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长烟落日孤城闭</a:t>
            </a:r>
            <a:endParaRPr lang="zh-CN" altLang="en-US" sz="2100" dirty="0">
              <a:solidFill>
                <a:srgbClr val="00B0F0"/>
              </a:solidFill>
            </a:endParaRPr>
          </a:p>
        </p:txBody>
      </p:sp>
      <p:sp>
        <p:nvSpPr>
          <p:cNvPr id="9" name="矩形 8"/>
          <p:cNvSpPr/>
          <p:nvPr/>
        </p:nvSpPr>
        <p:spPr>
          <a:xfrm>
            <a:off x="269258" y="3413210"/>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浊酒</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一杯家万里</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燕然未勒归无计</a:t>
            </a:r>
            <a:endParaRPr lang="zh-CN" altLang="en-US" sz="2100" dirty="0">
              <a:solidFill>
                <a:srgbClr val="00B0F0"/>
              </a:solidFill>
            </a:endParaRPr>
          </a:p>
        </p:txBody>
      </p:sp>
      <p:sp>
        <p:nvSpPr>
          <p:cNvPr id="10" name="矩形 9"/>
          <p:cNvSpPr/>
          <p:nvPr/>
        </p:nvSpPr>
        <p:spPr>
          <a:xfrm>
            <a:off x="4930324" y="4486955"/>
            <a:ext cx="29165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人不寐</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将军白发征夫泪</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299974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（十六）山坡羊</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骊山怀古 （张养浩）</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骊山四顾</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只见草萧疏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水萦纡</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曲中表明作者对历史兴亡的大彻大悟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对王朝争权夺势的否定（或表现作者感时伤怀的情绪</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慨叹历史更迭的无情和必然）的句子是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1838759" y="2101897"/>
            <a:ext cx="31832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阿房一炬</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当时奢侈今何处</a:t>
            </a:r>
            <a:endParaRPr lang="zh-CN" altLang="en-US" sz="2100" dirty="0">
              <a:solidFill>
                <a:srgbClr val="00B0F0"/>
              </a:solidFill>
            </a:endParaRPr>
          </a:p>
        </p:txBody>
      </p:sp>
      <p:sp>
        <p:nvSpPr>
          <p:cNvPr id="7" name="矩形 6"/>
          <p:cNvSpPr/>
          <p:nvPr/>
        </p:nvSpPr>
        <p:spPr>
          <a:xfrm>
            <a:off x="2983303" y="2579210"/>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至今遗恨迷烟树</a:t>
            </a:r>
            <a:endParaRPr lang="zh-CN" altLang="en-US" sz="2100" dirty="0">
              <a:solidFill>
                <a:srgbClr val="00B0F0"/>
              </a:solidFill>
            </a:endParaRPr>
          </a:p>
        </p:txBody>
      </p:sp>
      <p:sp>
        <p:nvSpPr>
          <p:cNvPr id="10" name="矩形 9"/>
          <p:cNvSpPr/>
          <p:nvPr/>
        </p:nvSpPr>
        <p:spPr>
          <a:xfrm>
            <a:off x="269258" y="3428723"/>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赢</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都变做了土</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输</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都变做了土</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34842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（十七）朝天子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咏喇叭 （王磐）</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官船来往乱如麻</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吹伤了那家</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曲中借咏喇叭讽刺宦官狐假虎威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为害军民的句子是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曲中形象地写出宦官欺压百姓</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把百姓搜刮得倾家荡产的句子是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650104" y="2104181"/>
            <a:ext cx="17830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全仗你抬声价</a:t>
            </a:r>
            <a:endParaRPr lang="zh-CN" altLang="en-US" sz="2100" dirty="0">
              <a:solidFill>
                <a:srgbClr val="00B0F0"/>
              </a:solidFill>
            </a:endParaRPr>
          </a:p>
        </p:txBody>
      </p:sp>
      <p:sp>
        <p:nvSpPr>
          <p:cNvPr id="7" name="矩形 6"/>
          <p:cNvSpPr/>
          <p:nvPr/>
        </p:nvSpPr>
        <p:spPr>
          <a:xfrm>
            <a:off x="677277" y="2561688"/>
            <a:ext cx="68884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眼见的吹翻了这</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家</a:t>
            </a: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只吹的水尽鹅飞罢</a:t>
            </a:r>
            <a:endParaRPr lang="zh-CN" altLang="en-US" sz="2100" dirty="0">
              <a:solidFill>
                <a:srgbClr val="00B0F0"/>
              </a:solidFill>
            </a:endParaRPr>
          </a:p>
        </p:txBody>
      </p:sp>
      <p:sp>
        <p:nvSpPr>
          <p:cNvPr id="10" name="矩形 9"/>
          <p:cNvSpPr/>
          <p:nvPr/>
        </p:nvSpPr>
        <p:spPr>
          <a:xfrm>
            <a:off x="269258" y="2925498"/>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军</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听了军愁</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民听了民怕</a:t>
            </a:r>
            <a:endParaRPr lang="zh-CN" altLang="en-US" sz="2100" dirty="0">
              <a:solidFill>
                <a:srgbClr val="00B0F0"/>
              </a:solidFill>
            </a:endParaRPr>
          </a:p>
        </p:txBody>
      </p:sp>
      <p:sp>
        <p:nvSpPr>
          <p:cNvPr id="11" name="矩形 10"/>
          <p:cNvSpPr/>
          <p:nvPr/>
        </p:nvSpPr>
        <p:spPr>
          <a:xfrm>
            <a:off x="422746" y="3870547"/>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眼见</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的吹翻了这家</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吹伤了那家</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只吹的水尽鹅飞罢</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396938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（十八）鱼我所欲也 （</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孟子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生亦我所欲</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死亦我所恶</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呼尔而与之</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乞人不屑也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万钟于我何加焉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是亦不可以已乎</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文章的中心论点是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69258" y="1985443"/>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所</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欲有甚于生者</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故不为</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苟得也</a:t>
            </a: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所</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恶有甚于死者</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故患有所不辟也</a:t>
            </a:r>
            <a:endParaRPr lang="zh-CN" altLang="en-US" sz="2100" dirty="0">
              <a:solidFill>
                <a:srgbClr val="00B0F0"/>
              </a:solidFill>
            </a:endParaRPr>
          </a:p>
        </p:txBody>
      </p:sp>
      <p:sp>
        <p:nvSpPr>
          <p:cNvPr id="8" name="矩形 7"/>
          <p:cNvSpPr/>
          <p:nvPr/>
        </p:nvSpPr>
        <p:spPr>
          <a:xfrm>
            <a:off x="2002814" y="3034425"/>
            <a:ext cx="319087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行道人之弗受</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蹴尔而与之</a:t>
            </a:r>
            <a:endParaRPr lang="zh-CN" altLang="en-US" sz="2100" dirty="0">
              <a:solidFill>
                <a:srgbClr val="00B0F0"/>
              </a:solidFill>
            </a:endParaRPr>
          </a:p>
        </p:txBody>
      </p:sp>
      <p:sp>
        <p:nvSpPr>
          <p:cNvPr id="9" name="矩形 8"/>
          <p:cNvSpPr/>
          <p:nvPr/>
        </p:nvSpPr>
        <p:spPr>
          <a:xfrm>
            <a:off x="805223" y="3437076"/>
            <a:ext cx="2879672"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万钟则不辩礼义而受之</a:t>
            </a:r>
            <a:endParaRPr lang="zh-CN" altLang="en-US" sz="2100" dirty="0">
              <a:solidFill>
                <a:srgbClr val="00B0F0"/>
              </a:solidFill>
            </a:endParaRPr>
          </a:p>
        </p:txBody>
      </p:sp>
      <p:sp>
        <p:nvSpPr>
          <p:cNvPr id="10" name="矩形 9"/>
          <p:cNvSpPr/>
          <p:nvPr/>
        </p:nvSpPr>
        <p:spPr>
          <a:xfrm>
            <a:off x="269258" y="4383489"/>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生</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亦我所欲也</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义</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亦我所欲也</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二者不可得兼</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舍生而取义者也</a:t>
            </a:r>
            <a:endParaRPr lang="zh-CN" altLang="en-US" sz="2100" dirty="0">
              <a:solidFill>
                <a:srgbClr val="00B0F0"/>
              </a:solidFill>
            </a:endParaRPr>
          </a:p>
        </p:txBody>
      </p:sp>
      <p:sp>
        <p:nvSpPr>
          <p:cNvPr id="11" name="矩形 10"/>
          <p:cNvSpPr/>
          <p:nvPr/>
        </p:nvSpPr>
        <p:spPr>
          <a:xfrm>
            <a:off x="2781025" y="3901564"/>
            <a:ext cx="2879672"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此之谓失其本心</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25152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（十九）唐雎不辱使命 （</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战国策</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寡人欲以五百里之地易安陵</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布衣之怒</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此三子者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皆布衣之士也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今日是也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4062711" y="2099340"/>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安陵君其许寡人</a:t>
            </a:r>
            <a:endParaRPr lang="zh-CN" altLang="en-US" sz="2100" dirty="0">
              <a:solidFill>
                <a:srgbClr val="00B0F0"/>
              </a:solidFill>
            </a:endParaRPr>
          </a:p>
        </p:txBody>
      </p:sp>
      <p:sp>
        <p:nvSpPr>
          <p:cNvPr id="7" name="矩形 6"/>
          <p:cNvSpPr/>
          <p:nvPr/>
        </p:nvSpPr>
        <p:spPr>
          <a:xfrm>
            <a:off x="1932351" y="2566920"/>
            <a:ext cx="29165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亦免冠徒跣</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以头抢地尔</a:t>
            </a:r>
            <a:endParaRPr lang="zh-CN" altLang="en-US" sz="2100" dirty="0">
              <a:solidFill>
                <a:srgbClr val="00B0F0"/>
              </a:solidFill>
            </a:endParaRPr>
          </a:p>
        </p:txBody>
      </p:sp>
      <p:sp>
        <p:nvSpPr>
          <p:cNvPr id="8" name="矩形 7"/>
          <p:cNvSpPr/>
          <p:nvPr/>
        </p:nvSpPr>
        <p:spPr>
          <a:xfrm>
            <a:off x="3516439" y="3034500"/>
            <a:ext cx="26498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怀怒未发</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休祲降于天</a:t>
            </a:r>
            <a:endParaRPr lang="zh-CN" altLang="en-US" sz="2100" dirty="0">
              <a:solidFill>
                <a:srgbClr val="00B0F0"/>
              </a:solidFill>
            </a:endParaRPr>
          </a:p>
        </p:txBody>
      </p:sp>
      <p:sp>
        <p:nvSpPr>
          <p:cNvPr id="9" name="矩形 8"/>
          <p:cNvSpPr/>
          <p:nvPr/>
        </p:nvSpPr>
        <p:spPr>
          <a:xfrm>
            <a:off x="505168" y="3426915"/>
            <a:ext cx="1309620"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天下缟素</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7" y="1551547"/>
            <a:ext cx="8744114" cy="54235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（二十）送东阳马生序 （宋濂）</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门人弟子填其室</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未尝稍降辞色</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以中有足乐者</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文中叙述小时候学习勤奋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统领全文</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为下文定下基调的句子是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文中最能表明作者幼时抄书之苦的句子是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文中表明作者趋百里之外求学的原因的句子是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6.</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文中写作者在众多富有的同学中能“略无慕艳意”的原因的句子是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584725" y="2107253"/>
            <a:ext cx="17830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先达德隆望尊</a:t>
            </a:r>
            <a:endParaRPr lang="zh-CN" altLang="en-US" sz="2100" dirty="0">
              <a:solidFill>
                <a:srgbClr val="00B0F0"/>
              </a:solidFill>
            </a:endParaRPr>
          </a:p>
        </p:txBody>
      </p:sp>
      <p:sp>
        <p:nvSpPr>
          <p:cNvPr id="7" name="矩形 6"/>
          <p:cNvSpPr/>
          <p:nvPr/>
        </p:nvSpPr>
        <p:spPr>
          <a:xfrm>
            <a:off x="2319457" y="2565661"/>
            <a:ext cx="28498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不知口体之奉不若人也</a:t>
            </a:r>
            <a:endParaRPr lang="zh-CN" altLang="en-US" sz="2100" dirty="0">
              <a:solidFill>
                <a:srgbClr val="00B0F0"/>
              </a:solidFill>
            </a:endParaRPr>
          </a:p>
        </p:txBody>
      </p:sp>
      <p:sp>
        <p:nvSpPr>
          <p:cNvPr id="8" name="矩形 7"/>
          <p:cNvSpPr/>
          <p:nvPr/>
        </p:nvSpPr>
        <p:spPr>
          <a:xfrm>
            <a:off x="269258" y="2952776"/>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余</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幼时即嗜学</a:t>
            </a:r>
            <a:endParaRPr lang="zh-CN" altLang="en-US" sz="2100" dirty="0">
              <a:solidFill>
                <a:srgbClr val="00B0F0"/>
              </a:solidFill>
            </a:endParaRPr>
          </a:p>
        </p:txBody>
      </p:sp>
      <p:sp>
        <p:nvSpPr>
          <p:cNvPr id="9" name="矩形 8"/>
          <p:cNvSpPr/>
          <p:nvPr/>
        </p:nvSpPr>
        <p:spPr>
          <a:xfrm>
            <a:off x="5363751" y="3900431"/>
            <a:ext cx="3501863" cy="1060450"/>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天大寒</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砚冰坚</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手指不可屈伸</a:t>
            </a:r>
            <a:endParaRPr lang="zh-CN" altLang="en-US" sz="2100" dirty="0">
              <a:solidFill>
                <a:srgbClr val="00B0F0"/>
              </a:solidFill>
            </a:endParaRPr>
          </a:p>
        </p:txBody>
      </p:sp>
      <p:sp>
        <p:nvSpPr>
          <p:cNvPr id="10" name="矩形 9"/>
          <p:cNvSpPr/>
          <p:nvPr/>
        </p:nvSpPr>
        <p:spPr>
          <a:xfrm>
            <a:off x="5805585" y="4378638"/>
            <a:ext cx="3081367" cy="1060450"/>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（又）患无硕师名人与游</a:t>
            </a:r>
            <a:endParaRPr lang="zh-CN" altLang="en-US" sz="2100" dirty="0">
              <a:solidFill>
                <a:srgbClr val="00B0F0"/>
              </a:solidFill>
            </a:endParaRPr>
          </a:p>
        </p:txBody>
      </p:sp>
      <p:sp>
        <p:nvSpPr>
          <p:cNvPr id="11" name="矩形 10"/>
          <p:cNvSpPr/>
          <p:nvPr/>
        </p:nvSpPr>
        <p:spPr>
          <a:xfrm>
            <a:off x="482407" y="5427904"/>
            <a:ext cx="45167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以中有足乐者</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不知口体之奉不若人也</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（二十一）曹刿论战 （</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左传</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衣食所安</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民弗从也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一鼓作气</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文中写曹刿请见的主要原因是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文中曹刿认为此次作战的先决条件是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6.</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文中写曹刿不让鲁庄公追击齐军的原因是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1809369" y="2113339"/>
            <a:ext cx="23831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弗敢专也</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必以分人</a:t>
            </a:r>
            <a:endParaRPr lang="zh-CN" altLang="en-US" sz="2100" dirty="0">
              <a:solidFill>
                <a:srgbClr val="00B0F0"/>
              </a:solidFill>
            </a:endParaRPr>
          </a:p>
        </p:txBody>
      </p:sp>
      <p:sp>
        <p:nvSpPr>
          <p:cNvPr id="7" name="矩形 6"/>
          <p:cNvSpPr/>
          <p:nvPr/>
        </p:nvSpPr>
        <p:spPr>
          <a:xfrm>
            <a:off x="814436" y="2575249"/>
            <a:ext cx="12496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小惠未遍</a:t>
            </a:r>
            <a:endParaRPr lang="zh-CN" altLang="en-US" sz="2100" dirty="0">
              <a:solidFill>
                <a:srgbClr val="00B0F0"/>
              </a:solidFill>
            </a:endParaRPr>
          </a:p>
        </p:txBody>
      </p:sp>
      <p:sp>
        <p:nvSpPr>
          <p:cNvPr id="8" name="矩形 7"/>
          <p:cNvSpPr/>
          <p:nvPr/>
        </p:nvSpPr>
        <p:spPr>
          <a:xfrm>
            <a:off x="1809369" y="3048275"/>
            <a:ext cx="18497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再而衰</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三而竭</a:t>
            </a:r>
            <a:endParaRPr lang="zh-CN" altLang="en-US" sz="2100" dirty="0">
              <a:solidFill>
                <a:srgbClr val="00B0F0"/>
              </a:solidFill>
            </a:endParaRPr>
          </a:p>
        </p:txBody>
      </p:sp>
      <p:sp>
        <p:nvSpPr>
          <p:cNvPr id="9" name="矩形 8"/>
          <p:cNvSpPr/>
          <p:nvPr/>
        </p:nvSpPr>
        <p:spPr>
          <a:xfrm>
            <a:off x="4081126" y="3431735"/>
            <a:ext cx="2473163"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肉食者鄙</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未能远谋</a:t>
            </a:r>
            <a:endParaRPr lang="zh-CN" altLang="en-US" sz="2100" dirty="0">
              <a:solidFill>
                <a:srgbClr val="00B0F0"/>
              </a:solidFill>
            </a:endParaRPr>
          </a:p>
        </p:txBody>
      </p:sp>
      <p:sp>
        <p:nvSpPr>
          <p:cNvPr id="11" name="矩形 10"/>
          <p:cNvSpPr/>
          <p:nvPr/>
        </p:nvSpPr>
        <p:spPr>
          <a:xfrm>
            <a:off x="5079959" y="3906695"/>
            <a:ext cx="3415265"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小大之狱</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虽不能察</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必以情</a:t>
            </a:r>
            <a:endParaRPr lang="zh-CN" altLang="en-US" sz="2100" dirty="0">
              <a:solidFill>
                <a:srgbClr val="00B0F0"/>
              </a:solidFill>
            </a:endParaRPr>
          </a:p>
        </p:txBody>
      </p:sp>
      <p:sp>
        <p:nvSpPr>
          <p:cNvPr id="12" name="矩形 11"/>
          <p:cNvSpPr/>
          <p:nvPr/>
        </p:nvSpPr>
        <p:spPr>
          <a:xfrm>
            <a:off x="5537159" y="4399760"/>
            <a:ext cx="3415265"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夫大国</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难测也</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惧有伏焉</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396938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（二十二）邹忌讽齐王纳谏 （</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战国策</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受上赏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能谤讥于市朝</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令初下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群臣进谏</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文中描写邹忌外貌的句子是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文中写邹忌经过思索</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找出妻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妾</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客认为自己比徐公美的原因的句子是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849248" y="2106830"/>
            <a:ext cx="33832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群臣吏民能面刺寡人之过者</a:t>
            </a:r>
            <a:endParaRPr lang="zh-CN" altLang="en-US" sz="2100" dirty="0">
              <a:solidFill>
                <a:srgbClr val="00B0F0"/>
              </a:solidFill>
            </a:endParaRPr>
          </a:p>
        </p:txBody>
      </p:sp>
      <p:sp>
        <p:nvSpPr>
          <p:cNvPr id="7" name="矩形 6"/>
          <p:cNvSpPr/>
          <p:nvPr/>
        </p:nvSpPr>
        <p:spPr>
          <a:xfrm>
            <a:off x="2381980" y="2559439"/>
            <a:ext cx="26498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闻寡人之耳者</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受下赏</a:t>
            </a:r>
            <a:endParaRPr lang="zh-CN" altLang="en-US" sz="2100" dirty="0">
              <a:solidFill>
                <a:srgbClr val="00B0F0"/>
              </a:solidFill>
            </a:endParaRPr>
          </a:p>
        </p:txBody>
      </p:sp>
      <p:sp>
        <p:nvSpPr>
          <p:cNvPr id="8" name="矩形 7"/>
          <p:cNvSpPr/>
          <p:nvPr/>
        </p:nvSpPr>
        <p:spPr>
          <a:xfrm>
            <a:off x="2621351" y="3054527"/>
            <a:ext cx="12496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门庭若市</a:t>
            </a:r>
            <a:endParaRPr lang="zh-CN" altLang="en-US" sz="2100" dirty="0">
              <a:solidFill>
                <a:srgbClr val="00B0F0"/>
              </a:solidFill>
            </a:endParaRPr>
          </a:p>
        </p:txBody>
      </p:sp>
      <p:sp>
        <p:nvSpPr>
          <p:cNvPr id="9" name="矩形 8"/>
          <p:cNvSpPr/>
          <p:nvPr/>
        </p:nvSpPr>
        <p:spPr>
          <a:xfrm>
            <a:off x="4130110" y="3430029"/>
            <a:ext cx="3963108"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邹忌修八尺有余</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而形貌昳丽</a:t>
            </a:r>
            <a:endParaRPr lang="zh-CN" altLang="en-US" sz="2100" dirty="0">
              <a:solidFill>
                <a:srgbClr val="00B0F0"/>
              </a:solidFill>
            </a:endParaRPr>
          </a:p>
        </p:txBody>
      </p:sp>
      <p:sp>
        <p:nvSpPr>
          <p:cNvPr id="11" name="矩形 10"/>
          <p:cNvSpPr/>
          <p:nvPr/>
        </p:nvSpPr>
        <p:spPr>
          <a:xfrm>
            <a:off x="269258" y="4393271"/>
            <a:ext cx="8639033"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吾妻之美我者</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私我也</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妾之美我者</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畏我也</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客之美我者</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欲有求于我也</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734317" cy="25152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6</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文中写齐威王受邹忌启发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用悬赏的方法广泛征求臣民意见的句子是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7.</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文中写邹忌的讽谏最后收到了效果的句子是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矩形 8"/>
          <p:cNvSpPr/>
          <p:nvPr/>
        </p:nvSpPr>
        <p:spPr>
          <a:xfrm>
            <a:off x="5599682" y="2927873"/>
            <a:ext cx="3403893"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燕</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赵</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韩</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魏闻之</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皆朝于齐</a:t>
            </a:r>
            <a:endParaRPr lang="zh-CN" altLang="en-US" sz="2100" dirty="0">
              <a:solidFill>
                <a:srgbClr val="00B0F0"/>
              </a:solidFill>
            </a:endParaRPr>
          </a:p>
        </p:txBody>
      </p:sp>
      <p:sp>
        <p:nvSpPr>
          <p:cNvPr id="10" name="矩形 9"/>
          <p:cNvSpPr/>
          <p:nvPr/>
        </p:nvSpPr>
        <p:spPr>
          <a:xfrm>
            <a:off x="269258" y="1997215"/>
            <a:ext cx="8639033" cy="1060450"/>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群臣吏民能面刺寡人之过者</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受上赏</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上书谏寡人者</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受中赏</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能谤讥于市朝</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闻寡人之耳者</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受下赏</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（二十三）出师表 （诸葛亮）</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诚宜开张圣听</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不宜妄自菲薄</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以塞忠谏之路也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苟全性命于乱世</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受任于败军之际</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文中揭示后汉灭亡原因的句子是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文中表达作者早年初衷和志向的句子是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318820" y="2094936"/>
            <a:ext cx="720280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以光先帝遗德</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恢弘志士之</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气</a:t>
            </a: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引喻</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失义</a:t>
            </a:r>
            <a:endParaRPr lang="zh-CN" altLang="en-US" sz="2100" dirty="0">
              <a:solidFill>
                <a:srgbClr val="00B0F0"/>
              </a:solidFill>
            </a:endParaRPr>
          </a:p>
        </p:txBody>
      </p:sp>
      <p:sp>
        <p:nvSpPr>
          <p:cNvPr id="7" name="矩形 6"/>
          <p:cNvSpPr/>
          <p:nvPr/>
        </p:nvSpPr>
        <p:spPr>
          <a:xfrm>
            <a:off x="2753091" y="3044661"/>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不求闻达于诸侯</a:t>
            </a:r>
            <a:endParaRPr lang="zh-CN" altLang="en-US" sz="2100" dirty="0">
              <a:solidFill>
                <a:srgbClr val="00B0F0"/>
              </a:solidFill>
            </a:endParaRPr>
          </a:p>
        </p:txBody>
      </p:sp>
      <p:sp>
        <p:nvSpPr>
          <p:cNvPr id="8" name="矩形 7"/>
          <p:cNvSpPr/>
          <p:nvPr/>
        </p:nvSpPr>
        <p:spPr>
          <a:xfrm>
            <a:off x="2753090" y="3516732"/>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奉命于危难之间</a:t>
            </a:r>
            <a:endParaRPr lang="zh-CN" altLang="en-US" sz="2100" dirty="0">
              <a:solidFill>
                <a:srgbClr val="00B0F0"/>
              </a:solidFill>
            </a:endParaRPr>
          </a:p>
        </p:txBody>
      </p:sp>
      <p:sp>
        <p:nvSpPr>
          <p:cNvPr id="9" name="矩形 8"/>
          <p:cNvSpPr/>
          <p:nvPr/>
        </p:nvSpPr>
        <p:spPr>
          <a:xfrm>
            <a:off x="4463213" y="3909147"/>
            <a:ext cx="4186556"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亲小人</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远贤臣</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此后汉所以倾颓也</a:t>
            </a:r>
            <a:endParaRPr lang="zh-CN" altLang="en-US" sz="2100" dirty="0">
              <a:solidFill>
                <a:srgbClr val="00B0F0"/>
              </a:solidFill>
            </a:endParaRPr>
          </a:p>
        </p:txBody>
      </p:sp>
      <p:sp>
        <p:nvSpPr>
          <p:cNvPr id="10" name="矩形 9"/>
          <p:cNvSpPr/>
          <p:nvPr/>
        </p:nvSpPr>
        <p:spPr>
          <a:xfrm>
            <a:off x="214269" y="4381218"/>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苟全性命</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于乱世</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不求闻达于诸侯</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590804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6</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文中叙述作者临危受命的句子是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7.</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文中诸葛亮向刘禅提出的三条建议是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8.</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文中诸葛亮把北上伐魏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统一中原视为自己报恩的最好方式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最能表现这种感恩图报之情程度之深的句子是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9.</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文中诸葛亮劝刘禅对宫中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府中官员的赏罚要坚持同一标准的句子是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10.</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文中写侍卫之臣</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忠志之士义无反顾为国效力的原因的句子是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4366423" y="1614060"/>
            <a:ext cx="39833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受任于败军之际</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奉命于危难之间</a:t>
            </a:r>
            <a:endParaRPr lang="zh-CN" altLang="en-US" sz="2100" dirty="0">
              <a:solidFill>
                <a:srgbClr val="00B0F0"/>
              </a:solidFill>
            </a:endParaRPr>
          </a:p>
        </p:txBody>
      </p:sp>
      <p:sp>
        <p:nvSpPr>
          <p:cNvPr id="7" name="矩形 6"/>
          <p:cNvSpPr/>
          <p:nvPr/>
        </p:nvSpPr>
        <p:spPr>
          <a:xfrm>
            <a:off x="269258" y="1970905"/>
            <a:ext cx="8639033" cy="154559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诚宜）开张圣听（广开言路）</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陟罚臧否</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不宜异同（赏罚分明）</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亲贤臣</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远小人（亲贤远佞）</a:t>
            </a:r>
            <a:endParaRPr lang="zh-CN" altLang="en-US" sz="2100" dirty="0">
              <a:solidFill>
                <a:srgbClr val="00B0F0"/>
              </a:solidFill>
            </a:endParaRPr>
          </a:p>
        </p:txBody>
      </p:sp>
      <p:sp>
        <p:nvSpPr>
          <p:cNvPr id="8" name="矩形 7"/>
          <p:cNvSpPr/>
          <p:nvPr/>
        </p:nvSpPr>
        <p:spPr>
          <a:xfrm>
            <a:off x="4669435" y="3534782"/>
            <a:ext cx="378333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不效</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则治臣之罪</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以告先帝之灵</a:t>
            </a:r>
            <a:endParaRPr lang="zh-CN" altLang="en-US" sz="2100" dirty="0">
              <a:solidFill>
                <a:srgbClr val="00B0F0"/>
              </a:solidFill>
            </a:endParaRPr>
          </a:p>
        </p:txBody>
      </p:sp>
      <p:sp>
        <p:nvSpPr>
          <p:cNvPr id="9" name="矩形 8"/>
          <p:cNvSpPr/>
          <p:nvPr/>
        </p:nvSpPr>
        <p:spPr>
          <a:xfrm>
            <a:off x="593341" y="4410057"/>
            <a:ext cx="4186556"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陟罚臧否</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不宜异同</a:t>
            </a:r>
            <a:endParaRPr lang="zh-CN" altLang="en-US" sz="2100" dirty="0">
              <a:solidFill>
                <a:srgbClr val="00B0F0"/>
              </a:solidFill>
            </a:endParaRPr>
          </a:p>
        </p:txBody>
      </p:sp>
      <p:sp>
        <p:nvSpPr>
          <p:cNvPr id="10" name="矩形 9"/>
          <p:cNvSpPr/>
          <p:nvPr/>
        </p:nvSpPr>
        <p:spPr>
          <a:xfrm>
            <a:off x="269258" y="4860070"/>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盖</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追先帝之殊遇</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欲报之于陛下也</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42913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pPr>
            <a:r>
              <a:rPr lang="zh-CN" altLang="en-US" sz="1950" b="1" dirty="0">
                <a:latin typeface="Times New Roman" panose="02020603050405020304" pitchFamily="18" charset="0"/>
                <a:ea typeface="微软雅黑" panose="020B0503020204020204" pitchFamily="34" charset="-122"/>
                <a:cs typeface="Times New Roman" panose="02020603050405020304" pitchFamily="18" charset="0"/>
              </a:rPr>
              <a:t>（二）江城子</a:t>
            </a:r>
            <a:r>
              <a:rPr lang="en-US" altLang="zh-CN" sz="195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1" dirty="0">
                <a:latin typeface="Times New Roman" panose="02020603050405020304" pitchFamily="18" charset="0"/>
                <a:ea typeface="微软雅黑" panose="020B0503020204020204" pitchFamily="34" charset="-122"/>
                <a:cs typeface="Times New Roman" panose="02020603050405020304" pitchFamily="18" charset="0"/>
              </a:rPr>
              <a:t>密州出猎 （苏轼）</a:t>
            </a:r>
            <a:endParaRPr lang="zh-CN" altLang="en-US" sz="195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pP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老夫聊发少年狂</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左牵黄</a:t>
            </a:r>
            <a:r>
              <a:rPr lang="en-US" altLang="zh-CN" sz="195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95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95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95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pP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锦帽貂裘</a:t>
            </a:r>
            <a:r>
              <a:rPr lang="en-US" altLang="zh-CN" sz="195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95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95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95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pP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3</a:t>
            </a:r>
            <a:r>
              <a:rPr lang="en-US" altLang="zh-CN" sz="195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95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95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95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鬓微霜</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又何妨</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pP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词中作者借用典故</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表达希望朝廷能够重用他</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给他机会去建功立业的句子是</a:t>
            </a:r>
            <a:r>
              <a:rPr lang="en-US" altLang="zh-CN" sz="195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195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pP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词中表达作者要报效国家</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抵御入侵者</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建功立业的句子是</a:t>
            </a:r>
            <a:r>
              <a:rPr lang="en-US" altLang="zh-CN" sz="195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195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pP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6.</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词中表达作者渴望得到重用的愿望</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于豪迈之外稍含不满之意的句子是</a:t>
            </a:r>
            <a:r>
              <a:rPr lang="en-US" altLang="zh-CN" sz="195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195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3355488" y="1925831"/>
            <a:ext cx="925830" cy="511175"/>
          </a:xfrm>
          <a:prstGeom prst="rect">
            <a:avLst/>
          </a:prstGeom>
        </p:spPr>
        <p:txBody>
          <a:bodyPr wrap="none">
            <a:spAutoFit/>
          </a:bodyPr>
          <a:lstStyle/>
          <a:p>
            <a:pPr>
              <a:lnSpc>
                <a:spcPct val="140000"/>
              </a:lnSpc>
            </a:pPr>
            <a:r>
              <a:rPr lang="zh-CN" altLang="en-US" sz="195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右擎苍</a:t>
            </a:r>
            <a:endParaRPr lang="zh-CN" altLang="en-US" sz="1950" dirty="0">
              <a:solidFill>
                <a:srgbClr val="00B0F0"/>
              </a:solidFill>
            </a:endParaRPr>
          </a:p>
        </p:txBody>
      </p:sp>
      <p:sp>
        <p:nvSpPr>
          <p:cNvPr id="7" name="矩形 6"/>
          <p:cNvSpPr/>
          <p:nvPr/>
        </p:nvSpPr>
        <p:spPr>
          <a:xfrm>
            <a:off x="1635496" y="2346039"/>
            <a:ext cx="1421130" cy="511175"/>
          </a:xfrm>
          <a:prstGeom prst="rect">
            <a:avLst/>
          </a:prstGeom>
        </p:spPr>
        <p:txBody>
          <a:bodyPr wrap="none">
            <a:spAutoFit/>
          </a:bodyPr>
          <a:lstStyle/>
          <a:p>
            <a:pPr>
              <a:lnSpc>
                <a:spcPct val="140000"/>
              </a:lnSpc>
            </a:pPr>
            <a:r>
              <a:rPr lang="zh-CN" altLang="en-US" sz="195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千骑卷平冈</a:t>
            </a:r>
            <a:endParaRPr lang="zh-CN" altLang="en-US" sz="1950" dirty="0">
              <a:solidFill>
                <a:srgbClr val="00B0F0"/>
              </a:solidFill>
            </a:endParaRPr>
          </a:p>
        </p:txBody>
      </p:sp>
      <p:sp>
        <p:nvSpPr>
          <p:cNvPr id="8" name="矩形 7"/>
          <p:cNvSpPr/>
          <p:nvPr/>
        </p:nvSpPr>
        <p:spPr>
          <a:xfrm>
            <a:off x="786322" y="2760719"/>
            <a:ext cx="1916430" cy="511175"/>
          </a:xfrm>
          <a:prstGeom prst="rect">
            <a:avLst/>
          </a:prstGeom>
        </p:spPr>
        <p:txBody>
          <a:bodyPr wrap="none">
            <a:spAutoFit/>
          </a:bodyPr>
          <a:lstStyle/>
          <a:p>
            <a:pPr>
              <a:lnSpc>
                <a:spcPct val="140000"/>
              </a:lnSpc>
            </a:pPr>
            <a:r>
              <a:rPr lang="zh-CN" altLang="en-US" sz="195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酒酣胸胆尚开张</a:t>
            </a:r>
            <a:endParaRPr lang="zh-CN" altLang="en-US" sz="1950" dirty="0">
              <a:solidFill>
                <a:srgbClr val="00B0F0"/>
              </a:solidFill>
            </a:endParaRPr>
          </a:p>
        </p:txBody>
      </p:sp>
      <p:sp>
        <p:nvSpPr>
          <p:cNvPr id="9" name="矩形 8"/>
          <p:cNvSpPr/>
          <p:nvPr/>
        </p:nvSpPr>
        <p:spPr>
          <a:xfrm>
            <a:off x="514313" y="3595280"/>
            <a:ext cx="2596772" cy="511175"/>
          </a:xfrm>
          <a:prstGeom prst="rect">
            <a:avLst/>
          </a:prstGeom>
        </p:spPr>
        <p:txBody>
          <a:bodyPr wrap="square">
            <a:spAutoFit/>
          </a:bodyPr>
          <a:lstStyle/>
          <a:p>
            <a:pPr>
              <a:lnSpc>
                <a:spcPct val="140000"/>
              </a:lnSpc>
            </a:pPr>
            <a:r>
              <a:rPr lang="zh-CN" altLang="en-US" sz="195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持节云中</a:t>
            </a:r>
            <a:r>
              <a:rPr lang="en-US" altLang="zh-CN" sz="195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何日遣冯唐</a:t>
            </a:r>
            <a:endParaRPr lang="zh-CN" altLang="en-US" sz="1950" dirty="0">
              <a:solidFill>
                <a:srgbClr val="00B0F0"/>
              </a:solidFill>
            </a:endParaRPr>
          </a:p>
        </p:txBody>
      </p:sp>
      <p:sp>
        <p:nvSpPr>
          <p:cNvPr id="10" name="矩形 9"/>
          <p:cNvSpPr/>
          <p:nvPr/>
        </p:nvSpPr>
        <p:spPr>
          <a:xfrm>
            <a:off x="340908" y="4009959"/>
            <a:ext cx="8639033" cy="1351280"/>
          </a:xfrm>
          <a:prstGeom prst="rect">
            <a:avLst/>
          </a:prstGeom>
        </p:spPr>
        <p:txBody>
          <a:bodyPr wrap="square">
            <a:spAutoFit/>
          </a:bodyPr>
          <a:lstStyle/>
          <a:p>
            <a:pPr>
              <a:lnSpc>
                <a:spcPct val="140000"/>
              </a:lnSpc>
            </a:pPr>
            <a:r>
              <a:rPr lang="en-US" altLang="zh-CN" sz="195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95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会</a:t>
            </a:r>
            <a:r>
              <a:rPr lang="zh-CN" altLang="en-US" sz="195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挽雕弓如满月</a:t>
            </a:r>
            <a:r>
              <a:rPr lang="en-US" altLang="zh-CN" sz="195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endParaRPr>
          </a:p>
          <a:p>
            <a:pPr>
              <a:lnSpc>
                <a:spcPct val="140000"/>
              </a:lnSpc>
            </a:pPr>
            <a:r>
              <a:rPr lang="en-US" altLang="zh-CN" sz="195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95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95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西北</a:t>
            </a:r>
            <a:r>
              <a:rPr lang="zh-CN" altLang="en-US" sz="195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望</a:t>
            </a:r>
            <a:r>
              <a:rPr lang="en-US" altLang="zh-CN" sz="195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射天狼</a:t>
            </a:r>
            <a:endParaRPr lang="zh-CN" altLang="en-US" sz="1950" dirty="0">
              <a:solidFill>
                <a:srgbClr val="00B0F0"/>
              </a:solidFill>
            </a:endParaRPr>
          </a:p>
        </p:txBody>
      </p:sp>
      <p:sp>
        <p:nvSpPr>
          <p:cNvPr id="11" name="矩形 10"/>
          <p:cNvSpPr/>
          <p:nvPr/>
        </p:nvSpPr>
        <p:spPr>
          <a:xfrm>
            <a:off x="269258" y="4842170"/>
            <a:ext cx="8639033" cy="930910"/>
          </a:xfrm>
          <a:prstGeom prst="rect">
            <a:avLst/>
          </a:prstGeom>
        </p:spPr>
        <p:txBody>
          <a:bodyPr wrap="square">
            <a:spAutoFit/>
          </a:bodyPr>
          <a:lstStyle/>
          <a:p>
            <a:pPr>
              <a:lnSpc>
                <a:spcPct val="140000"/>
              </a:lnSpc>
            </a:pPr>
            <a:r>
              <a:rPr lang="en-US" altLang="zh-CN" sz="195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95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持节  </a:t>
            </a:r>
            <a:r>
              <a:rPr lang="en-US" altLang="zh-CN" sz="195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95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云</a:t>
            </a:r>
            <a:r>
              <a:rPr lang="zh-CN" altLang="en-US" sz="195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中</a:t>
            </a:r>
            <a:r>
              <a:rPr lang="en-US" altLang="zh-CN" sz="195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何日遣冯唐</a:t>
            </a:r>
            <a:endParaRPr lang="zh-CN" altLang="en-US" sz="195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7" y="1551547"/>
            <a:ext cx="8685331" cy="203009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文中诸葛亮提出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只有</a:t>
            </a:r>
            <a:r>
              <a:rPr lang="zh-CN" altLang="en-US" sz="2100" u="sng"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u="sng"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国家才能政治清明</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兴旺发达</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诸葛亮集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中有这样的话</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赏不可不平</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罚不可不均”</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这与文中的句子</a:t>
            </a:r>
            <a:r>
              <a:rPr lang="zh-CN" altLang="en-US" sz="2100" u="sng"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u="sng"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意思一致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3403319" y="1636556"/>
            <a:ext cx="18497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亲贤臣</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远小人</a:t>
            </a:r>
            <a:endParaRPr lang="zh-CN" altLang="en-US" sz="2100" dirty="0">
              <a:solidFill>
                <a:srgbClr val="00B0F0"/>
              </a:solidFill>
            </a:endParaRPr>
          </a:p>
        </p:txBody>
      </p:sp>
      <p:sp>
        <p:nvSpPr>
          <p:cNvPr id="7" name="矩形 6"/>
          <p:cNvSpPr/>
          <p:nvPr/>
        </p:nvSpPr>
        <p:spPr>
          <a:xfrm>
            <a:off x="1160797" y="2450965"/>
            <a:ext cx="2375972" cy="1060450"/>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陟罚臧否</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不宜异同</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31665" y="2888216"/>
            <a:ext cx="4869005" cy="87058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Aft>
                <a:spcPts val="0"/>
              </a:spcAft>
            </a:pPr>
            <a:r>
              <a:rPr lang="zh-CN" altLang="en-US" sz="3375" b="1" kern="100" dirty="0" smtClean="0">
                <a:solidFill>
                  <a:srgbClr val="70C0B1"/>
                </a:solidFill>
                <a:latin typeface="Times New Roman" panose="02020603050405020304" pitchFamily="18" charset="0"/>
                <a:ea typeface="微软雅黑" panose="020B0503020204020204" pitchFamily="34" charset="-122"/>
                <a:cs typeface="Times New Roman" panose="02020603050405020304" pitchFamily="18" charset="0"/>
              </a:rPr>
              <a:t>课堂变式练</a:t>
            </a:r>
            <a:endParaRPr lang="zh-CN" altLang="en-US" sz="3375" b="1" kern="100" dirty="0" smtClean="0">
              <a:solidFill>
                <a:srgbClr val="70C0B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2475" y="1558330"/>
            <a:ext cx="8639033"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古诗文默写</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孤山寺北贾亭西</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白居易</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钱塘湖春行</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千树万树梨花开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岑参</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白雪歌送武判官归京</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醉翁之意不在酒</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欧阳修</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醉翁亭记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弓如霹雳弦惊</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辛弃疾</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破阵子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为陈同甫赋壮词以寄之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岳阳楼记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中表明作者胸怀天下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以天下为己任的句子是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558360" y="2098511"/>
            <a:ext cx="2049780"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水面初平云脚低</a:t>
            </a:r>
            <a:endParaRPr lang="zh-CN" altLang="en-US" sz="2100" dirty="0">
              <a:solidFill>
                <a:srgbClr val="FF0000"/>
              </a:solidFill>
            </a:endParaRPr>
          </a:p>
        </p:txBody>
      </p:sp>
      <p:sp>
        <p:nvSpPr>
          <p:cNvPr id="7" name="矩形 6"/>
          <p:cNvSpPr/>
          <p:nvPr/>
        </p:nvSpPr>
        <p:spPr>
          <a:xfrm>
            <a:off x="851533" y="2576306"/>
            <a:ext cx="2049780"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忽如一夜春风来</a:t>
            </a:r>
            <a:endParaRPr lang="zh-CN" altLang="en-US" sz="2100" dirty="0">
              <a:solidFill>
                <a:srgbClr val="FF0000"/>
              </a:solidFill>
            </a:endParaRPr>
          </a:p>
        </p:txBody>
      </p:sp>
      <p:sp>
        <p:nvSpPr>
          <p:cNvPr id="8" name="矩形 7"/>
          <p:cNvSpPr/>
          <p:nvPr/>
        </p:nvSpPr>
        <p:spPr>
          <a:xfrm>
            <a:off x="2782299" y="3061576"/>
            <a:ext cx="2049780"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在乎山水之间也</a:t>
            </a:r>
            <a:endParaRPr lang="zh-CN" altLang="en-US" sz="2100" dirty="0">
              <a:solidFill>
                <a:srgbClr val="FF0000"/>
              </a:solidFill>
            </a:endParaRPr>
          </a:p>
        </p:txBody>
      </p:sp>
      <p:sp>
        <p:nvSpPr>
          <p:cNvPr id="9" name="矩形 8"/>
          <p:cNvSpPr/>
          <p:nvPr/>
        </p:nvSpPr>
        <p:spPr>
          <a:xfrm>
            <a:off x="674260" y="3541816"/>
            <a:ext cx="1783080"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马作的卢飞快</a:t>
            </a:r>
            <a:endParaRPr lang="zh-CN" altLang="en-US" sz="2100" dirty="0">
              <a:solidFill>
                <a:srgbClr val="FF0000"/>
              </a:solidFill>
            </a:endParaRPr>
          </a:p>
        </p:txBody>
      </p:sp>
      <p:sp>
        <p:nvSpPr>
          <p:cNvPr id="10" name="矩形 9"/>
          <p:cNvSpPr/>
          <p:nvPr/>
        </p:nvSpPr>
        <p:spPr>
          <a:xfrm>
            <a:off x="440542" y="4951715"/>
            <a:ext cx="3983355"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先天下之忧而忧</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后天下之乐而乐</a:t>
            </a:r>
            <a:endParaRPr lang="zh-CN" altLang="en-US" sz="21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2475" y="1558330"/>
            <a:ext cx="8639033" cy="34842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古诗文默写</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会当凌绝顶</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杜甫</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望岳</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山随平野尽</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李白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渡荆门送别</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只有香如故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陆游</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卜算子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咏梅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学而不思则罔</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论语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十二章</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北宋文学家范仲淹在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岳阳楼记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中运用动静结合的手法描写洞庭湖波光月影之美的句子是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177961" y="2096649"/>
            <a:ext cx="1516380"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一览众山小</a:t>
            </a:r>
            <a:endParaRPr lang="zh-CN" altLang="en-US" sz="2100" dirty="0">
              <a:solidFill>
                <a:srgbClr val="FF0000"/>
              </a:solidFill>
            </a:endParaRPr>
          </a:p>
        </p:txBody>
      </p:sp>
      <p:sp>
        <p:nvSpPr>
          <p:cNvPr id="7" name="矩形 6"/>
          <p:cNvSpPr/>
          <p:nvPr/>
        </p:nvSpPr>
        <p:spPr>
          <a:xfrm>
            <a:off x="2177961" y="2582501"/>
            <a:ext cx="1516380"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江入大荒流</a:t>
            </a:r>
            <a:endParaRPr lang="zh-CN" altLang="en-US" sz="2100" dirty="0">
              <a:solidFill>
                <a:srgbClr val="FF0000"/>
              </a:solidFill>
            </a:endParaRPr>
          </a:p>
        </p:txBody>
      </p:sp>
      <p:sp>
        <p:nvSpPr>
          <p:cNvPr id="8" name="矩形 7"/>
          <p:cNvSpPr/>
          <p:nvPr/>
        </p:nvSpPr>
        <p:spPr>
          <a:xfrm>
            <a:off x="758668" y="3062159"/>
            <a:ext cx="2049780"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零落成泥碾作尘</a:t>
            </a:r>
            <a:endParaRPr lang="zh-CN" altLang="en-US" sz="2100" dirty="0">
              <a:solidFill>
                <a:srgbClr val="FF0000"/>
              </a:solidFill>
            </a:endParaRPr>
          </a:p>
        </p:txBody>
      </p:sp>
      <p:sp>
        <p:nvSpPr>
          <p:cNvPr id="9" name="矩形 8"/>
          <p:cNvSpPr/>
          <p:nvPr/>
        </p:nvSpPr>
        <p:spPr>
          <a:xfrm>
            <a:off x="2546331" y="3541816"/>
            <a:ext cx="1783080"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思而不学则殆</a:t>
            </a:r>
            <a:endParaRPr lang="zh-CN" altLang="en-US" sz="2100" dirty="0">
              <a:solidFill>
                <a:srgbClr val="FF0000"/>
              </a:solidFill>
            </a:endParaRPr>
          </a:p>
        </p:txBody>
      </p:sp>
      <p:sp>
        <p:nvSpPr>
          <p:cNvPr id="10" name="矩形 9"/>
          <p:cNvSpPr/>
          <p:nvPr/>
        </p:nvSpPr>
        <p:spPr>
          <a:xfrm>
            <a:off x="3288926" y="4501130"/>
            <a:ext cx="2383155"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浮光跃金</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静影沉璧</a:t>
            </a:r>
            <a:endParaRPr lang="zh-CN" altLang="en-US" sz="21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2475" y="1558330"/>
            <a:ext cx="8639033" cy="47110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古诗文默写</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庭下如积水空明</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盖竹柏影也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苏轼</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记承天寺夜游</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落日故人情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李白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送友人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溪云初起日沉阁</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许浑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咸阳城东楼</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唐代诗人岑参在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白雪歌送武判官归京</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中运用夸张的修辞手法描写出沙漠上坚冰纵横</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乌云密布的景象的诗句是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刘禹锡在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陋室铭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中用</a:t>
            </a:r>
            <a:r>
              <a:rPr lang="zh-CN" altLang="en-US" sz="2100" u="sng"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u="sng"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两句描写居室周围宁静</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雅致的景色</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令人赏心悦目</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同时也寄寓了作者的恬淡自在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自守高洁的人生态度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592078" y="2003212"/>
            <a:ext cx="1916430"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水中藻</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荇交横</a:t>
            </a:r>
            <a:endParaRPr lang="zh-CN" altLang="en-US" sz="2100" dirty="0">
              <a:solidFill>
                <a:srgbClr val="FF0000"/>
              </a:solidFill>
            </a:endParaRPr>
          </a:p>
        </p:txBody>
      </p:sp>
      <p:sp>
        <p:nvSpPr>
          <p:cNvPr id="7" name="矩形 6"/>
          <p:cNvSpPr/>
          <p:nvPr/>
        </p:nvSpPr>
        <p:spPr>
          <a:xfrm>
            <a:off x="821460" y="2403579"/>
            <a:ext cx="1516380"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浮云游子意</a:t>
            </a:r>
            <a:endParaRPr lang="zh-CN" altLang="en-US" sz="2100" dirty="0">
              <a:solidFill>
                <a:srgbClr val="FF0000"/>
              </a:solidFill>
            </a:endParaRPr>
          </a:p>
        </p:txBody>
      </p:sp>
      <p:sp>
        <p:nvSpPr>
          <p:cNvPr id="8" name="矩形 7"/>
          <p:cNvSpPr/>
          <p:nvPr/>
        </p:nvSpPr>
        <p:spPr>
          <a:xfrm>
            <a:off x="2524751" y="2862854"/>
            <a:ext cx="2049780"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山雨欲来风满楼</a:t>
            </a:r>
            <a:endParaRPr lang="zh-CN" altLang="en-US" sz="2100" dirty="0">
              <a:solidFill>
                <a:srgbClr val="FF0000"/>
              </a:solidFill>
            </a:endParaRPr>
          </a:p>
        </p:txBody>
      </p:sp>
      <p:sp>
        <p:nvSpPr>
          <p:cNvPr id="9" name="矩形 8"/>
          <p:cNvSpPr/>
          <p:nvPr/>
        </p:nvSpPr>
        <p:spPr>
          <a:xfrm>
            <a:off x="5548717" y="3679940"/>
            <a:ext cx="3183255"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瀚海阑干百丈冰</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愁云惨淡</a:t>
            </a:r>
            <a:endParaRPr lang="zh-CN" altLang="en-US" sz="2100" dirty="0">
              <a:solidFill>
                <a:srgbClr val="FF0000"/>
              </a:solidFill>
            </a:endParaRPr>
          </a:p>
        </p:txBody>
      </p:sp>
      <p:sp>
        <p:nvSpPr>
          <p:cNvPr id="10" name="矩形 9"/>
          <p:cNvSpPr/>
          <p:nvPr/>
        </p:nvSpPr>
        <p:spPr>
          <a:xfrm>
            <a:off x="262475" y="4116155"/>
            <a:ext cx="982980"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万里凝</a:t>
            </a:r>
            <a:endPar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矩形 10"/>
          <p:cNvSpPr/>
          <p:nvPr/>
        </p:nvSpPr>
        <p:spPr>
          <a:xfrm>
            <a:off x="4099281" y="4517237"/>
            <a:ext cx="2916555"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苔痕上阶绿</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草色入帘青</a:t>
            </a:r>
            <a:endPar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2475" y="1558330"/>
            <a:ext cx="8639033" cy="299974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古诗文默写</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非宁静无以致远</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诸葛亮</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诫子书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会当凌绝顶</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杜甫</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望岳</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惶恐滩头说惶恐</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文天祥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过零丁洋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卖炭翁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中表现卖炭翁极度反常的矛盾心理的诗句是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735144" y="2102033"/>
            <a:ext cx="2049780"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非淡泊无以明志</a:t>
            </a:r>
            <a:endParaRPr lang="zh-CN" altLang="en-US" sz="2100" dirty="0">
              <a:solidFill>
                <a:srgbClr val="FF0000"/>
              </a:solidFill>
            </a:endParaRPr>
          </a:p>
        </p:txBody>
      </p:sp>
      <p:sp>
        <p:nvSpPr>
          <p:cNvPr id="7" name="矩形 6"/>
          <p:cNvSpPr/>
          <p:nvPr/>
        </p:nvSpPr>
        <p:spPr>
          <a:xfrm>
            <a:off x="2177961" y="2583736"/>
            <a:ext cx="1516380"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一览众山小</a:t>
            </a:r>
            <a:endParaRPr lang="zh-CN" altLang="en-US" sz="2100" dirty="0">
              <a:solidFill>
                <a:srgbClr val="FF0000"/>
              </a:solidFill>
            </a:endParaRPr>
          </a:p>
        </p:txBody>
      </p:sp>
      <p:sp>
        <p:nvSpPr>
          <p:cNvPr id="8" name="矩形 7"/>
          <p:cNvSpPr/>
          <p:nvPr/>
        </p:nvSpPr>
        <p:spPr>
          <a:xfrm>
            <a:off x="2809438" y="3062776"/>
            <a:ext cx="2049780"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零丁洋里叹零丁</a:t>
            </a:r>
            <a:endParaRPr lang="zh-CN" altLang="en-US" sz="2100" dirty="0">
              <a:solidFill>
                <a:srgbClr val="FF0000"/>
              </a:solidFill>
            </a:endParaRPr>
          </a:p>
        </p:txBody>
      </p:sp>
      <p:sp>
        <p:nvSpPr>
          <p:cNvPr id="9" name="矩形 8"/>
          <p:cNvSpPr/>
          <p:nvPr/>
        </p:nvSpPr>
        <p:spPr>
          <a:xfrm>
            <a:off x="7068028" y="3541816"/>
            <a:ext cx="1516380"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可怜身</a:t>
            </a:r>
            <a:r>
              <a:rPr lang="zh-CN" altLang="en-US" sz="2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上衣</a:t>
            </a:r>
            <a:endParaRPr lang="zh-CN" altLang="en-US" sz="2100" dirty="0">
              <a:solidFill>
                <a:srgbClr val="FF0000"/>
              </a:solidFill>
            </a:endParaRPr>
          </a:p>
        </p:txBody>
      </p:sp>
      <p:sp>
        <p:nvSpPr>
          <p:cNvPr id="10" name="矩形 9"/>
          <p:cNvSpPr/>
          <p:nvPr/>
        </p:nvSpPr>
        <p:spPr>
          <a:xfrm>
            <a:off x="432176" y="4019996"/>
            <a:ext cx="2649855"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正单</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心忧炭贱愿天寒</a:t>
            </a:r>
            <a:endParaRPr lang="zh-CN" altLang="en-US" sz="21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7929" y="2807990"/>
            <a:ext cx="8647046" cy="870585"/>
          </a:xfrm>
          <a:prstGeom prst="rect">
            <a:avLst/>
          </a:prstGeom>
        </p:spPr>
        <p:txBody>
          <a:bodyPr wrap="square">
            <a:spAutoFit/>
          </a:bodyPr>
          <a:lstStyle/>
          <a:p>
            <a:pPr algn="ctr">
              <a:lnSpc>
                <a:spcPct val="150000"/>
              </a:lnSpc>
              <a:spcAft>
                <a:spcPts val="0"/>
              </a:spcAft>
            </a:pPr>
            <a:r>
              <a:rPr lang="zh-CN" altLang="en-US"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请完成</a:t>
            </a:r>
            <a:r>
              <a:rPr lang="en-US" altLang="zh-CN"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练测本</a:t>
            </a:r>
            <a:r>
              <a:rPr lang="en-US" altLang="zh-CN"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中的“考点过关训练十”</a:t>
            </a:r>
            <a:r>
              <a:rPr lang="en-US" altLang="zh-CN"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3375" b="1" kern="100" dirty="0">
              <a:solidFill>
                <a:srgbClr val="ED7D31"/>
              </a:solidFill>
              <a:latin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（三）破阵子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为陈同甫赋壮词以寄之 （辛弃疾）</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梦回吹角连营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八百里分麾下炙</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词中描写激烈的战斗场面的句子是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词中表明作者杀敌报国愿望的句子是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词中形象地为我们展示了军营生活的句子是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584725" y="2089964"/>
            <a:ext cx="17830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醉里挑灯看剑</a:t>
            </a:r>
            <a:endParaRPr lang="zh-CN" altLang="en-US" sz="2100" dirty="0">
              <a:solidFill>
                <a:srgbClr val="00B0F0"/>
              </a:solidFill>
            </a:endParaRPr>
          </a:p>
        </p:txBody>
      </p:sp>
      <p:sp>
        <p:nvSpPr>
          <p:cNvPr id="7" name="矩形 6"/>
          <p:cNvSpPr/>
          <p:nvPr/>
        </p:nvSpPr>
        <p:spPr>
          <a:xfrm>
            <a:off x="2724880" y="2555379"/>
            <a:ext cx="34499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五十弦翻塞外声</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沙场秋点兵</a:t>
            </a:r>
            <a:endParaRPr lang="zh-CN" altLang="en-US" sz="2100" dirty="0">
              <a:solidFill>
                <a:srgbClr val="00B0F0"/>
              </a:solidFill>
            </a:endParaRPr>
          </a:p>
        </p:txBody>
      </p:sp>
      <p:sp>
        <p:nvSpPr>
          <p:cNvPr id="8" name="矩形 7"/>
          <p:cNvSpPr/>
          <p:nvPr/>
        </p:nvSpPr>
        <p:spPr>
          <a:xfrm>
            <a:off x="4776722" y="3044661"/>
            <a:ext cx="34499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马作的卢飞快</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弓如霹雳弦惊</a:t>
            </a:r>
            <a:endParaRPr lang="zh-CN" altLang="en-US" sz="2100" dirty="0">
              <a:solidFill>
                <a:srgbClr val="00B0F0"/>
              </a:solidFill>
            </a:endParaRPr>
          </a:p>
        </p:txBody>
      </p:sp>
      <p:sp>
        <p:nvSpPr>
          <p:cNvPr id="9" name="矩形 8"/>
          <p:cNvSpPr/>
          <p:nvPr/>
        </p:nvSpPr>
        <p:spPr>
          <a:xfrm>
            <a:off x="4776722" y="3426915"/>
            <a:ext cx="3963108" cy="1060450"/>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了却君王天下事</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赢得生前身后名</a:t>
            </a:r>
            <a:endParaRPr lang="zh-CN" altLang="en-US" sz="2100" dirty="0">
              <a:solidFill>
                <a:srgbClr val="00B0F0"/>
              </a:solidFill>
            </a:endParaRPr>
          </a:p>
        </p:txBody>
      </p:sp>
      <p:sp>
        <p:nvSpPr>
          <p:cNvPr id="10" name="矩形 9"/>
          <p:cNvSpPr/>
          <p:nvPr/>
        </p:nvSpPr>
        <p:spPr>
          <a:xfrm>
            <a:off x="269258" y="3898986"/>
            <a:ext cx="8639033" cy="154559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八</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百里分麾下炙</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五十弦</a:t>
            </a:r>
            <a:endPar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翻</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塞外声</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396938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（四）满江红 （秋瑾）</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殊未屑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俗子胸襟谁识我</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青衫湿</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词中化用陶渊明</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饮酒</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和李清照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醉花阴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词中最能体现作者不甘落后于须眉的句子是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653306" y="2087024"/>
            <a:ext cx="23164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苦将侬强派作蛾眉</a:t>
            </a:r>
            <a:endParaRPr lang="zh-CN" altLang="en-US" sz="2100" dirty="0">
              <a:solidFill>
                <a:srgbClr val="00B0F0"/>
              </a:solidFill>
            </a:endParaRPr>
          </a:p>
        </p:txBody>
      </p:sp>
      <p:sp>
        <p:nvSpPr>
          <p:cNvPr id="7" name="矩形 6"/>
          <p:cNvSpPr/>
          <p:nvPr/>
        </p:nvSpPr>
        <p:spPr>
          <a:xfrm>
            <a:off x="2822851" y="2563847"/>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英雄末路当磨折</a:t>
            </a:r>
            <a:endParaRPr lang="zh-CN" altLang="en-US" sz="2100" dirty="0">
              <a:solidFill>
                <a:srgbClr val="00B0F0"/>
              </a:solidFill>
            </a:endParaRPr>
          </a:p>
        </p:txBody>
      </p:sp>
      <p:sp>
        <p:nvSpPr>
          <p:cNvPr id="8" name="矩形 7"/>
          <p:cNvSpPr/>
          <p:nvPr/>
        </p:nvSpPr>
        <p:spPr>
          <a:xfrm>
            <a:off x="653306" y="3044371"/>
            <a:ext cx="23164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莽红尘何处觅知音</a:t>
            </a:r>
            <a:endParaRPr lang="zh-CN" altLang="en-US" sz="2100" dirty="0">
              <a:solidFill>
                <a:srgbClr val="00B0F0"/>
              </a:solidFill>
            </a:endParaRPr>
          </a:p>
        </p:txBody>
      </p:sp>
      <p:sp>
        <p:nvSpPr>
          <p:cNvPr id="9" name="矩形 8"/>
          <p:cNvSpPr/>
          <p:nvPr/>
        </p:nvSpPr>
        <p:spPr>
          <a:xfrm>
            <a:off x="269258" y="3426370"/>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为</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篱下黄花开遍</a:t>
            </a:r>
            <a:endParaRPr lang="zh-CN" altLang="en-US" sz="2100" dirty="0">
              <a:solidFill>
                <a:srgbClr val="00B0F0"/>
              </a:solidFill>
            </a:endParaRPr>
          </a:p>
        </p:txBody>
      </p:sp>
      <p:sp>
        <p:nvSpPr>
          <p:cNvPr id="10" name="矩形 9"/>
          <p:cNvSpPr/>
          <p:nvPr/>
        </p:nvSpPr>
        <p:spPr>
          <a:xfrm>
            <a:off x="269258" y="4383716"/>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身</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不得</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男儿列</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心却比</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男儿烈</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203009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6</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词中借写明快秋景来衬托作者的心情的句子是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7.</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词中使用典故暗示自己和国家的危难处境的句子是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69258" y="1504845"/>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为</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篱下黄花开遍</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秋容如拭</a:t>
            </a:r>
            <a:endParaRPr lang="zh-CN" altLang="en-US" sz="2100" dirty="0">
              <a:solidFill>
                <a:srgbClr val="00B0F0"/>
              </a:solidFill>
            </a:endParaRPr>
          </a:p>
        </p:txBody>
      </p:sp>
      <p:sp>
        <p:nvSpPr>
          <p:cNvPr id="7" name="矩形 6"/>
          <p:cNvSpPr/>
          <p:nvPr/>
        </p:nvSpPr>
        <p:spPr>
          <a:xfrm>
            <a:off x="269258" y="2461127"/>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四面</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歌残终破楚</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八年风味徒思浙</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396938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（五）定风波 （苏轼）</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谁怕</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微冷</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词中写归途遇雨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同行狼狈</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词人却放慢脚步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不在意风雨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吟诗长啸的句子是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词中写作者认为只要怀着轻松旷达的心情去面对人生的一切风雨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也就无所谓风雨无所谓晴的句子是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776660" y="2091589"/>
            <a:ext cx="6621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竹杖芒鞋轻胜</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马</a:t>
            </a: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一</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蓑烟雨任平生</a:t>
            </a:r>
            <a:endParaRPr lang="zh-CN" altLang="en-US" sz="2100" dirty="0">
              <a:solidFill>
                <a:srgbClr val="00B0F0"/>
              </a:solidFill>
            </a:endParaRPr>
          </a:p>
        </p:txBody>
      </p:sp>
      <p:sp>
        <p:nvSpPr>
          <p:cNvPr id="7" name="矩形 6"/>
          <p:cNvSpPr/>
          <p:nvPr/>
        </p:nvSpPr>
        <p:spPr>
          <a:xfrm>
            <a:off x="776660" y="2563660"/>
            <a:ext cx="6621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料峭春风吹</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酒醒</a:t>
            </a: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山头斜照却相迎</a:t>
            </a:r>
            <a:endParaRPr lang="zh-CN" altLang="en-US" sz="2100" dirty="0">
              <a:solidFill>
                <a:srgbClr val="00B0F0"/>
              </a:solidFill>
            </a:endParaRPr>
          </a:p>
        </p:txBody>
      </p:sp>
      <p:sp>
        <p:nvSpPr>
          <p:cNvPr id="8" name="矩形 7"/>
          <p:cNvSpPr/>
          <p:nvPr/>
        </p:nvSpPr>
        <p:spPr>
          <a:xfrm>
            <a:off x="800634" y="3506571"/>
            <a:ext cx="39833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莫听穿林打叶声</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何妨吟啸且徐行</a:t>
            </a:r>
            <a:endParaRPr lang="zh-CN" altLang="en-US" sz="2100" dirty="0">
              <a:solidFill>
                <a:srgbClr val="00B0F0"/>
              </a:solidFill>
            </a:endParaRPr>
          </a:p>
        </p:txBody>
      </p:sp>
      <p:sp>
        <p:nvSpPr>
          <p:cNvPr id="10" name="矩形 9"/>
          <p:cNvSpPr/>
          <p:nvPr/>
        </p:nvSpPr>
        <p:spPr>
          <a:xfrm>
            <a:off x="3903998" y="4379004"/>
            <a:ext cx="4723483"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回首向来萧瑟处</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归去</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也无风雨也无晴</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396938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（六）临江仙</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夜登小阁</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忆洛中旧游 （陈与义）</a:t>
            </a:r>
            <a:endPar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忆昔午桥桥上饮</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古今多少事</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词中作者以饱蘸着久历艰难和劫后余生的血泪的笔触</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概括国家和个人的急剧变化的情况</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写下的感慨深沉的句子是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词中组成一幅富有空间感的恬静</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清婉</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奇丽的画面</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将充满闲情雅兴的生活情景真实地反映了出来的句子是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610915" y="2086055"/>
            <a:ext cx="17830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坐中多是豪英</a:t>
            </a:r>
            <a:endParaRPr lang="zh-CN" altLang="en-US" sz="2100" dirty="0">
              <a:solidFill>
                <a:srgbClr val="00B0F0"/>
              </a:solidFill>
            </a:endParaRPr>
          </a:p>
        </p:txBody>
      </p:sp>
      <p:sp>
        <p:nvSpPr>
          <p:cNvPr id="7" name="矩形 6"/>
          <p:cNvSpPr/>
          <p:nvPr/>
        </p:nvSpPr>
        <p:spPr>
          <a:xfrm>
            <a:off x="2146848" y="2564746"/>
            <a:ext cx="15163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渔唱起三更</a:t>
            </a:r>
            <a:endParaRPr lang="zh-CN" altLang="en-US" sz="2100" dirty="0">
              <a:solidFill>
                <a:srgbClr val="00B0F0"/>
              </a:solidFill>
            </a:endParaRPr>
          </a:p>
        </p:txBody>
      </p:sp>
      <p:sp>
        <p:nvSpPr>
          <p:cNvPr id="8" name="矩形 7"/>
          <p:cNvSpPr/>
          <p:nvPr/>
        </p:nvSpPr>
        <p:spPr>
          <a:xfrm>
            <a:off x="269258" y="3421189"/>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二十余年</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如一梦</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此身虽在堪惊</a:t>
            </a:r>
            <a:endParaRPr lang="zh-CN" altLang="en-US" sz="2100" dirty="0">
              <a:solidFill>
                <a:srgbClr val="00B0F0"/>
              </a:solidFill>
            </a:endParaRPr>
          </a:p>
        </p:txBody>
      </p:sp>
      <p:sp>
        <p:nvSpPr>
          <p:cNvPr id="10" name="矩形 9"/>
          <p:cNvSpPr/>
          <p:nvPr/>
        </p:nvSpPr>
        <p:spPr>
          <a:xfrm>
            <a:off x="4811671" y="4848656"/>
            <a:ext cx="2947666"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杏花疏影里</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吹笛到天明</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299974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（七）太常引</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建康中秋夜为吕叔潜赋 （辛弃疾）</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飞镜又重磨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直下看山河</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词中作者幻想飞入月宫</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砍去枝叶婆娑的桂树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让洒向人间的月光更多</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形象</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委婉地表达作者要扫清朝廷一切投降势力</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把光明带给人民的报国理想和坚定信念的句子是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701249" y="2076258"/>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一轮秋影转金波</a:t>
            </a:r>
            <a:endParaRPr lang="zh-CN" altLang="en-US" sz="2100" dirty="0">
              <a:solidFill>
                <a:srgbClr val="00B0F0"/>
              </a:solidFill>
            </a:endParaRPr>
          </a:p>
        </p:txBody>
      </p:sp>
      <p:sp>
        <p:nvSpPr>
          <p:cNvPr id="7" name="矩形 6"/>
          <p:cNvSpPr/>
          <p:nvPr/>
        </p:nvSpPr>
        <p:spPr>
          <a:xfrm>
            <a:off x="701249" y="2579906"/>
            <a:ext cx="23831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乘风好去</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长空万里</a:t>
            </a:r>
            <a:endParaRPr lang="zh-CN" altLang="en-US" sz="2100" dirty="0">
              <a:solidFill>
                <a:srgbClr val="00B0F0"/>
              </a:solidFill>
            </a:endParaRPr>
          </a:p>
        </p:txBody>
      </p:sp>
      <p:sp>
        <p:nvSpPr>
          <p:cNvPr id="8" name="矩形 7"/>
          <p:cNvSpPr/>
          <p:nvPr/>
        </p:nvSpPr>
        <p:spPr>
          <a:xfrm>
            <a:off x="2875560" y="4000679"/>
            <a:ext cx="351663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斫去桂婆娑</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人道是</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清光更多</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6229</Words>
  <Application>WPS 演示</Application>
  <PresentationFormat>在屏幕上显示</PresentationFormat>
  <Paragraphs>493</Paragraphs>
  <Slides>36</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36</vt:i4>
      </vt:variant>
    </vt:vector>
  </HeadingPairs>
  <TitlesOfParts>
    <vt:vector size="43"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2020-02-24T04:59:13Z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