
<file path=[Content_Types].xml><?xml version="1.0" encoding="utf-8"?>
<Types xmlns="http://schemas.openxmlformats.org/package/2006/content-types">
  <Default Extension="jpeg" ContentType="image/jpeg"/>
  <Default Extension="wav" ContentType="audio/x-wav"/>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9" r:id="rId5"/>
    <p:sldId id="280" r:id="rId6"/>
    <p:sldId id="355" r:id="rId7"/>
    <p:sldId id="337" r:id="rId8"/>
    <p:sldId id="338" r:id="rId9"/>
    <p:sldId id="358" r:id="rId10"/>
    <p:sldId id="359" r:id="rId11"/>
    <p:sldId id="339" r:id="rId12"/>
    <p:sldId id="340" r:id="rId13"/>
    <p:sldId id="341" r:id="rId14"/>
    <p:sldId id="342" r:id="rId15"/>
    <p:sldId id="344" r:id="rId16"/>
    <p:sldId id="345" r:id="rId17"/>
    <p:sldId id="346" r:id="rId18"/>
    <p:sldId id="347" r:id="rId19"/>
    <p:sldId id="356" r:id="rId20"/>
    <p:sldId id="348" r:id="rId21"/>
    <p:sldId id="349" r:id="rId22"/>
    <p:sldId id="375" r:id="rId23"/>
    <p:sldId id="350" r:id="rId24"/>
    <p:sldId id="360" r:id="rId25"/>
    <p:sldId id="351" r:id="rId26"/>
    <p:sldId id="371" r:id="rId27"/>
    <p:sldId id="372" r:id="rId28"/>
    <p:sldId id="373" r:id="rId29"/>
    <p:sldId id="352" r:id="rId30"/>
    <p:sldId id="361" r:id="rId31"/>
    <p:sldId id="362" r:id="rId32"/>
    <p:sldId id="363" r:id="rId33"/>
    <p:sldId id="364" r:id="rId34"/>
    <p:sldId id="365" r:id="rId35"/>
    <p:sldId id="366" r:id="rId36"/>
    <p:sldId id="367" r:id="rId37"/>
    <p:sldId id="368" r:id="rId38"/>
    <p:sldId id="369" r:id="rId39"/>
    <p:sldId id="370" r:id="rId40"/>
    <p:sldId id="354" r:id="rId41"/>
    <p:sldId id="259" r:id="rId42"/>
    <p:sldId id="260" r:id="rId43"/>
    <p:sldId id="261" r:id="rId44"/>
    <p:sldId id="262" r:id="rId45"/>
    <p:sldId id="264" r:id="rId46"/>
    <p:sldId id="315" r:id="rId47"/>
    <p:sldId id="316" r:id="rId48"/>
    <p:sldId id="317" r:id="rId49"/>
    <p:sldId id="263" r:id="rId50"/>
    <p:sldId id="265" r:id="rId51"/>
    <p:sldId id="270" r:id="rId52"/>
    <p:sldId id="274" r:id="rId53"/>
    <p:sldId id="288" r:id="rId54"/>
    <p:sldId id="289" r:id="rId55"/>
    <p:sldId id="290" r:id="rId56"/>
    <p:sldId id="306" r:id="rId57"/>
    <p:sldId id="307" r:id="rId58"/>
    <p:sldId id="275" r:id="rId59"/>
    <p:sldId id="276" r:id="rId60"/>
    <p:sldId id="277" r:id="rId61"/>
    <p:sldId id="318" r:id="rId62"/>
    <p:sldId id="319" r:id="rId63"/>
    <p:sldId id="302" r:id="rId64"/>
    <p:sldId id="308" r:id="rId65"/>
    <p:sldId id="309" r:id="rId66"/>
    <p:sldId id="310" r:id="rId67"/>
    <p:sldId id="313" r:id="rId68"/>
    <p:sldId id="314" r:id="rId69"/>
    <p:sldId id="304" r:id="rId70"/>
    <p:sldId id="325" r:id="rId71"/>
    <p:sldId id="291" r:id="rId72"/>
    <p:sldId id="278" r:id="rId73"/>
    <p:sldId id="297" r:id="rId74"/>
    <p:sldId id="299" r:id="rId75"/>
    <p:sldId id="293" r:id="rId76"/>
    <p:sldId id="294" r:id="rId77"/>
    <p:sldId id="300" r:id="rId78"/>
    <p:sldId id="298" r:id="rId79"/>
    <p:sldId id="301" r:id="rId80"/>
    <p:sldId id="311" r:id="rId81"/>
    <p:sldId id="312" r:id="rId82"/>
    <p:sldId id="320" r:id="rId83"/>
    <p:sldId id="303" r:id="rId84"/>
    <p:sldId id="295" r:id="rId85"/>
    <p:sldId id="326" r:id="rId86"/>
    <p:sldId id="327" r:id="rId87"/>
    <p:sldId id="328" r:id="rId88"/>
    <p:sldId id="332" r:id="rId89"/>
    <p:sldId id="333" r:id="rId90"/>
    <p:sldId id="334" r:id="rId91"/>
    <p:sldId id="335" r:id="rId92"/>
    <p:sldId id="336" r:id="rId93"/>
    <p:sldId id="330" r:id="rId94"/>
    <p:sldId id="374" r:id="rId9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FF99CC"/>
    <a:srgbClr val="CCFF66"/>
    <a:srgbClr val="FAF0F9"/>
    <a:srgbClr val="FC9FCB"/>
    <a:srgbClr val="99FFCC"/>
    <a:srgbClr val="FF33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99"/>
    <p:restoredTop sz="94779"/>
  </p:normalViewPr>
  <p:slideViewPr>
    <p:cSldViewPr showGuides="1">
      <p:cViewPr varScale="1">
        <p:scale>
          <a:sx n="105" d="100"/>
          <a:sy n="105" d="100"/>
        </p:scale>
        <p:origin x="-193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gradFill rotWithShape="0">
          <a:gsLst>
            <a:gs pos="0">
              <a:schemeClr val="bg2"/>
            </a:gs>
            <a:gs pos="100000">
              <a:schemeClr val="bg1"/>
            </a:gs>
          </a:gsLst>
          <a:lin ang="5400000" scaled="1"/>
          <a:tileRect/>
        </a:gradFill>
        <a:effectLst/>
      </p:bgPr>
    </p:bg>
    <p:spTree>
      <p:nvGrpSpPr>
        <p:cNvPr id="1" name=""/>
        <p:cNvGrpSpPr/>
        <p:nvPr/>
      </p:nvGrpSpPr>
      <p:grpSpPr>
        <a:xfrm>
          <a:off x="0" y="0"/>
          <a:ext cx="0" cy="0"/>
          <a:chOff x="0" y="0"/>
          <a:chExt cx="0" cy="0"/>
        </a:xfrm>
      </p:grpSpPr>
      <p:grpSp>
        <p:nvGrpSpPr>
          <p:cNvPr id="2050" name="Group 2"/>
          <p:cNvGrpSpPr/>
          <p:nvPr/>
        </p:nvGrpSpPr>
        <p:grpSpPr>
          <a:xfrm>
            <a:off x="0" y="0"/>
            <a:ext cx="712788" cy="6846888"/>
            <a:chOff x="0" y="0"/>
            <a:chExt cx="449" cy="4313"/>
          </a:xfrm>
        </p:grpSpPr>
        <p:sp>
          <p:nvSpPr>
            <p:cNvPr id="11" name="Rectangle 3"/>
            <p:cNvSpPr>
              <a:spLocks noChangeArrowheads="1"/>
            </p:cNvSpPr>
            <p:nvPr/>
          </p:nvSpPr>
          <p:spPr bwMode="ltGray">
            <a:xfrm>
              <a:off x="0" y="0"/>
              <a:ext cx="448" cy="4312"/>
            </a:xfrm>
            <a:prstGeom prst="rect">
              <a:avLst/>
            </a:prstGeom>
            <a:gradFill rotWithShape="0">
              <a:gsLst>
                <a:gs pos="0">
                  <a:schemeClr val="bg1"/>
                </a:gs>
                <a:gs pos="100000">
                  <a:schemeClr val="bg2"/>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Freeform 4"/>
            <p:cNvSpPr/>
            <p:nvPr/>
          </p:nvSpPr>
          <p:spPr bwMode="white">
            <a:xfrm>
              <a:off x="0" y="0"/>
              <a:ext cx="449" cy="4313"/>
            </a:xfrm>
            <a:custGeom>
              <a:avLst/>
              <a:gdLst/>
              <a:ahLst/>
              <a:cxnLst>
                <a:cxn ang="0">
                  <a:pos x="0" y="4312"/>
                </a:cxn>
                <a:cxn ang="0">
                  <a:pos x="149" y="0"/>
                </a:cxn>
                <a:cxn ang="0">
                  <a:pos x="299" y="4312"/>
                </a:cxn>
                <a:cxn ang="0">
                  <a:pos x="448" y="0"/>
                </a:cxn>
                <a:cxn ang="0">
                  <a:pos x="0" y="149"/>
                </a:cxn>
                <a:cxn ang="0">
                  <a:pos x="448" y="297"/>
                </a:cxn>
                <a:cxn ang="0">
                  <a:pos x="0" y="446"/>
                </a:cxn>
                <a:cxn ang="0">
                  <a:pos x="448" y="595"/>
                </a:cxn>
                <a:cxn ang="0">
                  <a:pos x="0" y="743"/>
                </a:cxn>
                <a:cxn ang="0">
                  <a:pos x="448" y="892"/>
                </a:cxn>
                <a:cxn ang="0">
                  <a:pos x="0" y="1041"/>
                </a:cxn>
                <a:cxn ang="0">
                  <a:pos x="448" y="1190"/>
                </a:cxn>
                <a:cxn ang="0">
                  <a:pos x="0" y="1338"/>
                </a:cxn>
                <a:cxn ang="0">
                  <a:pos x="448" y="1487"/>
                </a:cxn>
                <a:cxn ang="0">
                  <a:pos x="0" y="1636"/>
                </a:cxn>
                <a:cxn ang="0">
                  <a:pos x="448" y="1784"/>
                </a:cxn>
                <a:cxn ang="0">
                  <a:pos x="0" y="1933"/>
                </a:cxn>
                <a:cxn ang="0">
                  <a:pos x="448" y="2082"/>
                </a:cxn>
                <a:cxn ang="0">
                  <a:pos x="0" y="2230"/>
                </a:cxn>
                <a:cxn ang="0">
                  <a:pos x="448" y="2379"/>
                </a:cxn>
                <a:cxn ang="0">
                  <a:pos x="0" y="2528"/>
                </a:cxn>
                <a:cxn ang="0">
                  <a:pos x="448" y="2676"/>
                </a:cxn>
                <a:cxn ang="0">
                  <a:pos x="0" y="2825"/>
                </a:cxn>
                <a:cxn ang="0">
                  <a:pos x="448" y="2974"/>
                </a:cxn>
                <a:cxn ang="0">
                  <a:pos x="0" y="3122"/>
                </a:cxn>
                <a:cxn ang="0">
                  <a:pos x="448" y="3271"/>
                </a:cxn>
                <a:cxn ang="0">
                  <a:pos x="0" y="3420"/>
                </a:cxn>
                <a:cxn ang="0">
                  <a:pos x="448" y="3569"/>
                </a:cxn>
                <a:cxn ang="0">
                  <a:pos x="0" y="3717"/>
                </a:cxn>
                <a:cxn ang="0">
                  <a:pos x="448" y="3866"/>
                </a:cxn>
                <a:cxn ang="0">
                  <a:pos x="0" y="4015"/>
                </a:cxn>
                <a:cxn ang="0">
                  <a:pos x="448" y="4163"/>
                </a:cxn>
                <a:cxn ang="0">
                  <a:pos x="0" y="4312"/>
                </a:cxn>
                <a:cxn ang="0">
                  <a:pos x="448" y="4312"/>
                </a:cxn>
                <a:cxn ang="0">
                  <a:pos x="0" y="0"/>
                </a:cxn>
              </a:cxnLst>
              <a:rect l="0" t="0" r="r" b="b"/>
              <a:pathLst>
                <a:path w="449" h="4313">
                  <a:moveTo>
                    <a:pt x="0" y="0"/>
                  </a:moveTo>
                  <a:lnTo>
                    <a:pt x="0" y="4312"/>
                  </a:lnTo>
                  <a:lnTo>
                    <a:pt x="149" y="4312"/>
                  </a:lnTo>
                  <a:lnTo>
                    <a:pt x="149" y="0"/>
                  </a:lnTo>
                  <a:lnTo>
                    <a:pt x="299" y="0"/>
                  </a:lnTo>
                  <a:lnTo>
                    <a:pt x="299" y="4312"/>
                  </a:lnTo>
                  <a:lnTo>
                    <a:pt x="448" y="4312"/>
                  </a:lnTo>
                  <a:lnTo>
                    <a:pt x="448" y="0"/>
                  </a:lnTo>
                  <a:lnTo>
                    <a:pt x="448" y="149"/>
                  </a:lnTo>
                  <a:lnTo>
                    <a:pt x="0" y="149"/>
                  </a:lnTo>
                  <a:lnTo>
                    <a:pt x="0" y="297"/>
                  </a:lnTo>
                  <a:lnTo>
                    <a:pt x="448" y="297"/>
                  </a:lnTo>
                  <a:lnTo>
                    <a:pt x="448" y="446"/>
                  </a:lnTo>
                  <a:lnTo>
                    <a:pt x="0" y="446"/>
                  </a:lnTo>
                  <a:lnTo>
                    <a:pt x="0" y="595"/>
                  </a:lnTo>
                  <a:lnTo>
                    <a:pt x="448" y="595"/>
                  </a:lnTo>
                  <a:lnTo>
                    <a:pt x="448" y="743"/>
                  </a:lnTo>
                  <a:lnTo>
                    <a:pt x="0" y="743"/>
                  </a:lnTo>
                  <a:lnTo>
                    <a:pt x="0" y="892"/>
                  </a:lnTo>
                  <a:lnTo>
                    <a:pt x="448" y="892"/>
                  </a:lnTo>
                  <a:lnTo>
                    <a:pt x="448" y="1041"/>
                  </a:lnTo>
                  <a:lnTo>
                    <a:pt x="0" y="1041"/>
                  </a:lnTo>
                  <a:lnTo>
                    <a:pt x="0" y="1190"/>
                  </a:lnTo>
                  <a:lnTo>
                    <a:pt x="448" y="1190"/>
                  </a:lnTo>
                  <a:lnTo>
                    <a:pt x="448" y="1338"/>
                  </a:lnTo>
                  <a:lnTo>
                    <a:pt x="0" y="1338"/>
                  </a:lnTo>
                  <a:lnTo>
                    <a:pt x="0" y="1487"/>
                  </a:lnTo>
                  <a:lnTo>
                    <a:pt x="448" y="1487"/>
                  </a:lnTo>
                  <a:lnTo>
                    <a:pt x="448" y="1636"/>
                  </a:lnTo>
                  <a:lnTo>
                    <a:pt x="0" y="1636"/>
                  </a:lnTo>
                  <a:lnTo>
                    <a:pt x="0" y="1784"/>
                  </a:lnTo>
                  <a:lnTo>
                    <a:pt x="448" y="1784"/>
                  </a:lnTo>
                  <a:lnTo>
                    <a:pt x="448" y="1933"/>
                  </a:lnTo>
                  <a:lnTo>
                    <a:pt x="0" y="1933"/>
                  </a:lnTo>
                  <a:lnTo>
                    <a:pt x="0" y="2082"/>
                  </a:lnTo>
                  <a:lnTo>
                    <a:pt x="448" y="2082"/>
                  </a:lnTo>
                  <a:lnTo>
                    <a:pt x="448" y="2230"/>
                  </a:lnTo>
                  <a:lnTo>
                    <a:pt x="0" y="2230"/>
                  </a:lnTo>
                  <a:lnTo>
                    <a:pt x="0" y="2379"/>
                  </a:lnTo>
                  <a:lnTo>
                    <a:pt x="448" y="2379"/>
                  </a:lnTo>
                  <a:lnTo>
                    <a:pt x="448" y="2528"/>
                  </a:lnTo>
                  <a:lnTo>
                    <a:pt x="0" y="2528"/>
                  </a:lnTo>
                  <a:lnTo>
                    <a:pt x="0" y="2676"/>
                  </a:lnTo>
                  <a:lnTo>
                    <a:pt x="448" y="2676"/>
                  </a:lnTo>
                  <a:lnTo>
                    <a:pt x="448" y="2825"/>
                  </a:lnTo>
                  <a:lnTo>
                    <a:pt x="0" y="2825"/>
                  </a:lnTo>
                  <a:lnTo>
                    <a:pt x="0" y="2974"/>
                  </a:lnTo>
                  <a:lnTo>
                    <a:pt x="448" y="2974"/>
                  </a:lnTo>
                  <a:lnTo>
                    <a:pt x="448" y="3122"/>
                  </a:lnTo>
                  <a:lnTo>
                    <a:pt x="0" y="3122"/>
                  </a:lnTo>
                  <a:lnTo>
                    <a:pt x="0" y="3271"/>
                  </a:lnTo>
                  <a:lnTo>
                    <a:pt x="448" y="3271"/>
                  </a:lnTo>
                  <a:lnTo>
                    <a:pt x="448" y="3420"/>
                  </a:lnTo>
                  <a:lnTo>
                    <a:pt x="0" y="3420"/>
                  </a:lnTo>
                  <a:lnTo>
                    <a:pt x="0" y="3569"/>
                  </a:lnTo>
                  <a:lnTo>
                    <a:pt x="448" y="3569"/>
                  </a:lnTo>
                  <a:lnTo>
                    <a:pt x="448" y="3717"/>
                  </a:lnTo>
                  <a:lnTo>
                    <a:pt x="0" y="3717"/>
                  </a:lnTo>
                  <a:lnTo>
                    <a:pt x="0" y="3866"/>
                  </a:lnTo>
                  <a:lnTo>
                    <a:pt x="448" y="3866"/>
                  </a:lnTo>
                  <a:lnTo>
                    <a:pt x="448" y="4015"/>
                  </a:lnTo>
                  <a:lnTo>
                    <a:pt x="0" y="4015"/>
                  </a:lnTo>
                  <a:lnTo>
                    <a:pt x="0" y="4163"/>
                  </a:lnTo>
                  <a:lnTo>
                    <a:pt x="448" y="4163"/>
                  </a:lnTo>
                  <a:lnTo>
                    <a:pt x="448" y="4312"/>
                  </a:lnTo>
                  <a:lnTo>
                    <a:pt x="0" y="4312"/>
                  </a:lnTo>
                  <a:lnTo>
                    <a:pt x="0" y="4312"/>
                  </a:lnTo>
                  <a:lnTo>
                    <a:pt x="448" y="4312"/>
                  </a:lnTo>
                  <a:lnTo>
                    <a:pt x="448" y="0"/>
                  </a:lnTo>
                  <a:lnTo>
                    <a:pt x="0" y="0"/>
                  </a:lnTo>
                </a:path>
              </a:pathLst>
            </a:custGeom>
            <a:noFill/>
            <a:ln w="12700" cap="rnd" cmpd="sng">
              <a:solidFill>
                <a:schemeClr val="bg1"/>
              </a:solidFill>
              <a:prstDash val="solid"/>
              <a:round/>
            </a:ln>
            <a:effectLst>
              <a:outerShdw dist="17961" dir="2700000" algn="ctr" rotWithShape="0">
                <a:schemeClr val="bg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5589" name="Rectangle 5"/>
          <p:cNvSpPr>
            <a:spLocks noGrp="1" noChangeArrowheads="1"/>
          </p:cNvSpPr>
          <p:nvPr>
            <p:ph type="ctrTitle" sz="quarter"/>
          </p:nvPr>
        </p:nvSpPr>
        <p:spPr>
          <a:xfrm>
            <a:off x="990600" y="2286000"/>
            <a:ext cx="7772400" cy="1143000"/>
          </a:xfrm>
        </p:spPr>
        <p:txBody>
          <a:bodyPr/>
          <a:lstStyle>
            <a:lvl1pPr>
              <a:defRPr/>
            </a:lvl1pPr>
          </a:lstStyle>
          <a:p>
            <a:r>
              <a:rPr lang="zh-CN" altLang="en-US"/>
              <a:t>单击此处编辑母版标题样式</a:t>
            </a:r>
            <a:endParaRPr lang="zh-CN" altLang="en-US"/>
          </a:p>
        </p:txBody>
      </p:sp>
      <p:sp>
        <p:nvSpPr>
          <p:cNvPr id="195590" name="Rectangle 6"/>
          <p:cNvSpPr>
            <a:spLocks noGrp="1" noChangeArrowheads="1"/>
          </p:cNvSpPr>
          <p:nvPr>
            <p:ph type="subTitle" sz="quarter" idx="1"/>
          </p:nvPr>
        </p:nvSpPr>
        <p:spPr>
          <a:xfrm>
            <a:off x="1676400" y="3886200"/>
            <a:ext cx="6400800" cy="1752600"/>
          </a:xfrm>
        </p:spPr>
        <p:txBody>
          <a:bodyPr/>
          <a:lstStyle>
            <a:lvl1pPr marL="0" indent="0" algn="ctr">
              <a:buFontTx/>
              <a:buNone/>
              <a:defRPr/>
            </a:lvl1pPr>
          </a:lstStyle>
          <a:p>
            <a:r>
              <a:rPr lang="zh-CN" altLang="en-US"/>
              <a:t>单击此处编辑母版副标题样式</a:t>
            </a:r>
            <a:endParaRPr lang="zh-CN" altLang="en-US"/>
          </a:p>
        </p:txBody>
      </p:sp>
      <p:sp>
        <p:nvSpPr>
          <p:cNvPr id="13" name="Rectangle 7"/>
          <p:cNvSpPr>
            <a:spLocks noGrp="1" noChangeArrowheads="1"/>
          </p:cNvSpPr>
          <p:nvPr>
            <p:ph type="dt" sz="quarter" idx="2"/>
          </p:nvPr>
        </p:nvSpPr>
        <p:spPr bwMode="auto">
          <a:xfrm>
            <a:off x="990600" y="6248400"/>
            <a:ext cx="1905000" cy="457200"/>
          </a:xfrm>
          <a:prstGeom prst="rect">
            <a:avLst/>
          </a:prstGeom>
          <a:noFill/>
          <a:ln>
            <a:miter lim="800000"/>
          </a:ln>
        </p:spPr>
        <p:txBody>
          <a:bodyPr vert="horz" wrap="none" lIns="92075" tIns="46038" rIns="92075" bIns="46038" numCol="1" anchor="ctr" anchorCtr="0" compatLnSpc="1"/>
          <a:lstStyle>
            <a:lvl1pPr>
              <a:defRPr/>
            </a:lvl1pPr>
          </a:lstStyle>
          <a:p>
            <a:pPr marL="0" marR="0" indent="0" algn="l" defTabSz="914400" rtl="0" fontAlgn="base" latinLnBrk="0">
              <a:lnSpc>
                <a:spcPct val="100000"/>
              </a:lnSpc>
              <a:spcBef>
                <a:spcPct val="0"/>
              </a:spcBef>
              <a:spcAft>
                <a:spcPct val="0"/>
              </a:spcAft>
              <a:buClrTx/>
              <a:buSzTx/>
              <a:buFontTx/>
              <a:buNone/>
              <a:defRPr/>
            </a:pPr>
            <a:endParaRPr kumimoji="0" lang="en-US" altLang="zh-CN" b="0" i="0" kern="1200" cap="none" spc="0" normalizeH="0" baseline="0" noProof="0" smtClean="0">
              <a:solidFill>
                <a:schemeClr val="tx1"/>
              </a:solidFill>
              <a:latin typeface="Arial" panose="020B0604020202020204" pitchFamily="34" charset="0"/>
              <a:ea typeface="宋体" panose="02010600030101010101" pitchFamily="2" charset="-122"/>
              <a:cs typeface="+mn-cs"/>
            </a:endParaRPr>
          </a:p>
        </p:txBody>
      </p:sp>
      <p:sp>
        <p:nvSpPr>
          <p:cNvPr id="14" name="Rectangle 8"/>
          <p:cNvSpPr>
            <a:spLocks noGrp="1" noChangeArrowheads="1"/>
          </p:cNvSpPr>
          <p:nvPr>
            <p:ph type="ftr" sz="quarter" idx="3"/>
          </p:nvPr>
        </p:nvSpPr>
        <p:spPr bwMode="auto">
          <a:xfrm>
            <a:off x="3429000" y="6248400"/>
            <a:ext cx="2895600" cy="457200"/>
          </a:xfrm>
          <a:prstGeom prst="rect">
            <a:avLst/>
          </a:prstGeom>
          <a:noFill/>
          <a:ln>
            <a:miter lim="800000"/>
          </a:ln>
        </p:spPr>
        <p:txBody>
          <a:bodyPr vert="horz" wrap="none" lIns="92075" tIns="46038" rIns="92075" bIns="46038"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endParaRPr kumimoji="0" lang="en-US" altLang="zh-CN" b="0" i="0" kern="1200" cap="none" spc="0" normalizeH="0" baseline="0" noProof="0" smtClean="0">
              <a:solidFill>
                <a:schemeClr val="tx1"/>
              </a:solidFill>
              <a:latin typeface="Arial" panose="020B0604020202020204" pitchFamily="34" charset="0"/>
              <a:ea typeface="宋体" panose="02010600030101010101" pitchFamily="2" charset="-122"/>
              <a:cs typeface="+mn-cs"/>
            </a:endParaRPr>
          </a:p>
        </p:txBody>
      </p:sp>
      <p:sp>
        <p:nvSpPr>
          <p:cNvPr id="15" name="Rectangle 9"/>
          <p:cNvSpPr>
            <a:spLocks noGrp="1" noChangeArrowheads="1"/>
          </p:cNvSpPr>
          <p:nvPr>
            <p:ph type="sldNum" sz="quarter" idx="4"/>
          </p:nvPr>
        </p:nvSpPr>
        <p:spPr bwMode="auto">
          <a:xfrm>
            <a:off x="6858000" y="6248400"/>
            <a:ext cx="1905000" cy="457200"/>
          </a:xfrm>
          <a:prstGeom prst="rect">
            <a:avLst/>
          </a:prstGeom>
          <a:noFill/>
          <a:ln>
            <a:miter lim="800000"/>
          </a:ln>
        </p:spPr>
        <p:txBody>
          <a:bodyPr vert="horz" wrap="none" lIns="92075" tIns="46038" rIns="92075" bIns="46038" numCol="1" anchor="ctr" anchorCtr="0" compatLnSpc="1"/>
          <a:p>
            <a:pPr algn="r"/>
            <a:fld id="{9A0DB2DC-4C9A-4742-B13C-FB6460FD3503}" type="slidenum">
              <a:rPr lang="en-US" altLang="zh-CN" sz="1400" dirty="0"/>
            </a:fld>
            <a:endParaRPr lang="en-US" altLang="zh-CN" sz="1400" dirty="0"/>
          </a:p>
        </p:txBody>
      </p:sp>
    </p:spTree>
  </p:cSld>
  <p:clrMapOvr>
    <a:masterClrMapping/>
  </p:clrMapOvr>
  <p:transition spd="slow">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96100" y="590550"/>
            <a:ext cx="1943100" cy="55245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590550"/>
            <a:ext cx="5676900" cy="55245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981200"/>
            <a:ext cx="3787775"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06975" y="1981200"/>
            <a:ext cx="3789363"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tileRect/>
        </a:gradFill>
        <a:effectLst/>
      </p:bgPr>
    </p:bg>
    <p:spTree>
      <p:nvGrpSpPr>
        <p:cNvPr id="1" name=""/>
        <p:cNvGrpSpPr/>
        <p:nvPr/>
      </p:nvGrpSpPr>
      <p:grpSpPr/>
      <p:grpSp>
        <p:nvGrpSpPr>
          <p:cNvPr id="1026" name="Group 2"/>
          <p:cNvGrpSpPr/>
          <p:nvPr/>
        </p:nvGrpSpPr>
        <p:grpSpPr>
          <a:xfrm>
            <a:off x="0" y="0"/>
            <a:ext cx="712788" cy="6846888"/>
            <a:chOff x="0" y="0"/>
            <a:chExt cx="449" cy="4313"/>
          </a:xfrm>
        </p:grpSpPr>
        <p:sp>
          <p:nvSpPr>
            <p:cNvPr id="194563" name="Rectangle 3"/>
            <p:cNvSpPr>
              <a:spLocks noChangeArrowheads="1"/>
            </p:cNvSpPr>
            <p:nvPr/>
          </p:nvSpPr>
          <p:spPr bwMode="ltGray">
            <a:xfrm>
              <a:off x="0" y="0"/>
              <a:ext cx="448" cy="4312"/>
            </a:xfrm>
            <a:prstGeom prst="rect">
              <a:avLst/>
            </a:prstGeom>
            <a:gradFill rotWithShape="0">
              <a:gsLst>
                <a:gs pos="0">
                  <a:schemeClr val="bg1"/>
                </a:gs>
                <a:gs pos="100000">
                  <a:schemeClr val="bg2"/>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564" name="Freeform 4"/>
            <p:cNvSpPr/>
            <p:nvPr/>
          </p:nvSpPr>
          <p:spPr bwMode="white">
            <a:xfrm>
              <a:off x="0" y="0"/>
              <a:ext cx="449" cy="4313"/>
            </a:xfrm>
            <a:custGeom>
              <a:avLst/>
              <a:gdLst/>
              <a:ahLst/>
              <a:cxnLst>
                <a:cxn ang="0">
                  <a:pos x="0" y="4312"/>
                </a:cxn>
                <a:cxn ang="0">
                  <a:pos x="149" y="0"/>
                </a:cxn>
                <a:cxn ang="0">
                  <a:pos x="299" y="4312"/>
                </a:cxn>
                <a:cxn ang="0">
                  <a:pos x="448" y="0"/>
                </a:cxn>
                <a:cxn ang="0">
                  <a:pos x="0" y="149"/>
                </a:cxn>
                <a:cxn ang="0">
                  <a:pos x="448" y="297"/>
                </a:cxn>
                <a:cxn ang="0">
                  <a:pos x="0" y="446"/>
                </a:cxn>
                <a:cxn ang="0">
                  <a:pos x="448" y="595"/>
                </a:cxn>
                <a:cxn ang="0">
                  <a:pos x="0" y="743"/>
                </a:cxn>
                <a:cxn ang="0">
                  <a:pos x="448" y="892"/>
                </a:cxn>
                <a:cxn ang="0">
                  <a:pos x="0" y="1041"/>
                </a:cxn>
                <a:cxn ang="0">
                  <a:pos x="448" y="1190"/>
                </a:cxn>
                <a:cxn ang="0">
                  <a:pos x="0" y="1338"/>
                </a:cxn>
                <a:cxn ang="0">
                  <a:pos x="448" y="1487"/>
                </a:cxn>
                <a:cxn ang="0">
                  <a:pos x="0" y="1636"/>
                </a:cxn>
                <a:cxn ang="0">
                  <a:pos x="448" y="1784"/>
                </a:cxn>
                <a:cxn ang="0">
                  <a:pos x="0" y="1933"/>
                </a:cxn>
                <a:cxn ang="0">
                  <a:pos x="448" y="2082"/>
                </a:cxn>
                <a:cxn ang="0">
                  <a:pos x="0" y="2230"/>
                </a:cxn>
                <a:cxn ang="0">
                  <a:pos x="448" y="2379"/>
                </a:cxn>
                <a:cxn ang="0">
                  <a:pos x="0" y="2528"/>
                </a:cxn>
                <a:cxn ang="0">
                  <a:pos x="448" y="2676"/>
                </a:cxn>
                <a:cxn ang="0">
                  <a:pos x="0" y="2825"/>
                </a:cxn>
                <a:cxn ang="0">
                  <a:pos x="448" y="2974"/>
                </a:cxn>
                <a:cxn ang="0">
                  <a:pos x="0" y="3122"/>
                </a:cxn>
                <a:cxn ang="0">
                  <a:pos x="448" y="3271"/>
                </a:cxn>
                <a:cxn ang="0">
                  <a:pos x="0" y="3420"/>
                </a:cxn>
                <a:cxn ang="0">
                  <a:pos x="448" y="3569"/>
                </a:cxn>
                <a:cxn ang="0">
                  <a:pos x="0" y="3717"/>
                </a:cxn>
                <a:cxn ang="0">
                  <a:pos x="448" y="3866"/>
                </a:cxn>
                <a:cxn ang="0">
                  <a:pos x="0" y="4015"/>
                </a:cxn>
                <a:cxn ang="0">
                  <a:pos x="448" y="4163"/>
                </a:cxn>
                <a:cxn ang="0">
                  <a:pos x="0" y="4312"/>
                </a:cxn>
                <a:cxn ang="0">
                  <a:pos x="448" y="4312"/>
                </a:cxn>
                <a:cxn ang="0">
                  <a:pos x="0" y="0"/>
                </a:cxn>
              </a:cxnLst>
              <a:rect l="0" t="0" r="r" b="b"/>
              <a:pathLst>
                <a:path w="449" h="4313">
                  <a:moveTo>
                    <a:pt x="0" y="0"/>
                  </a:moveTo>
                  <a:lnTo>
                    <a:pt x="0" y="4312"/>
                  </a:lnTo>
                  <a:lnTo>
                    <a:pt x="149" y="4312"/>
                  </a:lnTo>
                  <a:lnTo>
                    <a:pt x="149" y="0"/>
                  </a:lnTo>
                  <a:lnTo>
                    <a:pt x="299" y="0"/>
                  </a:lnTo>
                  <a:lnTo>
                    <a:pt x="299" y="4312"/>
                  </a:lnTo>
                  <a:lnTo>
                    <a:pt x="448" y="4312"/>
                  </a:lnTo>
                  <a:lnTo>
                    <a:pt x="448" y="0"/>
                  </a:lnTo>
                  <a:lnTo>
                    <a:pt x="448" y="149"/>
                  </a:lnTo>
                  <a:lnTo>
                    <a:pt x="0" y="149"/>
                  </a:lnTo>
                  <a:lnTo>
                    <a:pt x="0" y="297"/>
                  </a:lnTo>
                  <a:lnTo>
                    <a:pt x="448" y="297"/>
                  </a:lnTo>
                  <a:lnTo>
                    <a:pt x="448" y="446"/>
                  </a:lnTo>
                  <a:lnTo>
                    <a:pt x="0" y="446"/>
                  </a:lnTo>
                  <a:lnTo>
                    <a:pt x="0" y="595"/>
                  </a:lnTo>
                  <a:lnTo>
                    <a:pt x="448" y="595"/>
                  </a:lnTo>
                  <a:lnTo>
                    <a:pt x="448" y="743"/>
                  </a:lnTo>
                  <a:lnTo>
                    <a:pt x="0" y="743"/>
                  </a:lnTo>
                  <a:lnTo>
                    <a:pt x="0" y="892"/>
                  </a:lnTo>
                  <a:lnTo>
                    <a:pt x="448" y="892"/>
                  </a:lnTo>
                  <a:lnTo>
                    <a:pt x="448" y="1041"/>
                  </a:lnTo>
                  <a:lnTo>
                    <a:pt x="0" y="1041"/>
                  </a:lnTo>
                  <a:lnTo>
                    <a:pt x="0" y="1190"/>
                  </a:lnTo>
                  <a:lnTo>
                    <a:pt x="448" y="1190"/>
                  </a:lnTo>
                  <a:lnTo>
                    <a:pt x="448" y="1338"/>
                  </a:lnTo>
                  <a:lnTo>
                    <a:pt x="0" y="1338"/>
                  </a:lnTo>
                  <a:lnTo>
                    <a:pt x="0" y="1487"/>
                  </a:lnTo>
                  <a:lnTo>
                    <a:pt x="448" y="1487"/>
                  </a:lnTo>
                  <a:lnTo>
                    <a:pt x="448" y="1636"/>
                  </a:lnTo>
                  <a:lnTo>
                    <a:pt x="0" y="1636"/>
                  </a:lnTo>
                  <a:lnTo>
                    <a:pt x="0" y="1784"/>
                  </a:lnTo>
                  <a:lnTo>
                    <a:pt x="448" y="1784"/>
                  </a:lnTo>
                  <a:lnTo>
                    <a:pt x="448" y="1933"/>
                  </a:lnTo>
                  <a:lnTo>
                    <a:pt x="0" y="1933"/>
                  </a:lnTo>
                  <a:lnTo>
                    <a:pt x="0" y="2082"/>
                  </a:lnTo>
                  <a:lnTo>
                    <a:pt x="448" y="2082"/>
                  </a:lnTo>
                  <a:lnTo>
                    <a:pt x="448" y="2230"/>
                  </a:lnTo>
                  <a:lnTo>
                    <a:pt x="0" y="2230"/>
                  </a:lnTo>
                  <a:lnTo>
                    <a:pt x="0" y="2379"/>
                  </a:lnTo>
                  <a:lnTo>
                    <a:pt x="448" y="2379"/>
                  </a:lnTo>
                  <a:lnTo>
                    <a:pt x="448" y="2528"/>
                  </a:lnTo>
                  <a:lnTo>
                    <a:pt x="0" y="2528"/>
                  </a:lnTo>
                  <a:lnTo>
                    <a:pt x="0" y="2676"/>
                  </a:lnTo>
                  <a:lnTo>
                    <a:pt x="448" y="2676"/>
                  </a:lnTo>
                  <a:lnTo>
                    <a:pt x="448" y="2825"/>
                  </a:lnTo>
                  <a:lnTo>
                    <a:pt x="0" y="2825"/>
                  </a:lnTo>
                  <a:lnTo>
                    <a:pt x="0" y="2974"/>
                  </a:lnTo>
                  <a:lnTo>
                    <a:pt x="448" y="2974"/>
                  </a:lnTo>
                  <a:lnTo>
                    <a:pt x="448" y="3122"/>
                  </a:lnTo>
                  <a:lnTo>
                    <a:pt x="0" y="3122"/>
                  </a:lnTo>
                  <a:lnTo>
                    <a:pt x="0" y="3271"/>
                  </a:lnTo>
                  <a:lnTo>
                    <a:pt x="448" y="3271"/>
                  </a:lnTo>
                  <a:lnTo>
                    <a:pt x="448" y="3420"/>
                  </a:lnTo>
                  <a:lnTo>
                    <a:pt x="0" y="3420"/>
                  </a:lnTo>
                  <a:lnTo>
                    <a:pt x="0" y="3569"/>
                  </a:lnTo>
                  <a:lnTo>
                    <a:pt x="448" y="3569"/>
                  </a:lnTo>
                  <a:lnTo>
                    <a:pt x="448" y="3717"/>
                  </a:lnTo>
                  <a:lnTo>
                    <a:pt x="0" y="3717"/>
                  </a:lnTo>
                  <a:lnTo>
                    <a:pt x="0" y="3866"/>
                  </a:lnTo>
                  <a:lnTo>
                    <a:pt x="448" y="3866"/>
                  </a:lnTo>
                  <a:lnTo>
                    <a:pt x="448" y="4015"/>
                  </a:lnTo>
                  <a:lnTo>
                    <a:pt x="0" y="4015"/>
                  </a:lnTo>
                  <a:lnTo>
                    <a:pt x="0" y="4163"/>
                  </a:lnTo>
                  <a:lnTo>
                    <a:pt x="448" y="4163"/>
                  </a:lnTo>
                  <a:lnTo>
                    <a:pt x="448" y="4312"/>
                  </a:lnTo>
                  <a:lnTo>
                    <a:pt x="0" y="4312"/>
                  </a:lnTo>
                  <a:lnTo>
                    <a:pt x="0" y="4312"/>
                  </a:lnTo>
                  <a:lnTo>
                    <a:pt x="448" y="4312"/>
                  </a:lnTo>
                  <a:lnTo>
                    <a:pt x="448" y="0"/>
                  </a:lnTo>
                  <a:lnTo>
                    <a:pt x="0" y="0"/>
                  </a:lnTo>
                </a:path>
              </a:pathLst>
            </a:custGeom>
            <a:noFill/>
            <a:ln w="12700" cap="rnd" cmpd="sng">
              <a:solidFill>
                <a:schemeClr val="bg1"/>
              </a:solidFill>
              <a:prstDash val="solid"/>
              <a:round/>
            </a:ln>
            <a:effectLst>
              <a:outerShdw dist="17961" dir="2700000" algn="ctr" rotWithShape="0">
                <a:schemeClr val="bg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565" name="Rectangle 5"/>
          <p:cNvSpPr>
            <a:spLocks noGrp="1" noChangeArrowheads="1"/>
          </p:cNvSpPr>
          <p:nvPr>
            <p:ph type="title"/>
          </p:nvPr>
        </p:nvSpPr>
        <p:spPr bwMode="auto">
          <a:xfrm>
            <a:off x="1066800" y="590550"/>
            <a:ext cx="7772400" cy="1162050"/>
          </a:xfrm>
          <a:prstGeom prst="rect">
            <a:avLst/>
          </a:prstGeom>
          <a:noFill/>
          <a:ln w="9525">
            <a:noFill/>
            <a:miter lim="800000"/>
          </a:ln>
          <a:effectLst/>
        </p:spPr>
        <p:txBody>
          <a:bodyPr vert="horz" wrap="square" lIns="92075" tIns="46038" rIns="92075" bIns="46038" numCol="1" anchor="ctr" anchorCtr="0" compatLnSpc="1"/>
          <a:lstStyle/>
          <a:p>
            <a:pPr lvl="0"/>
            <a:r>
              <a:rPr lang="zh-CN" altLang="en-US" smtClean="0"/>
              <a:t>单击此处编辑母版标题样式</a:t>
            </a:r>
            <a:endParaRPr lang="zh-CN" altLang="en-US" smtClean="0"/>
          </a:p>
        </p:txBody>
      </p:sp>
      <p:sp>
        <p:nvSpPr>
          <p:cNvPr id="194566" name="Rectangle 6"/>
          <p:cNvSpPr>
            <a:spLocks noGrp="1" noChangeArrowheads="1"/>
          </p:cNvSpPr>
          <p:nvPr>
            <p:ph type="body" idx="1"/>
          </p:nvPr>
        </p:nvSpPr>
        <p:spPr bwMode="auto">
          <a:xfrm>
            <a:off x="1066800" y="1981200"/>
            <a:ext cx="7729538" cy="4133850"/>
          </a:xfrm>
          <a:prstGeom prst="rect">
            <a:avLst/>
          </a:prstGeom>
          <a:noFill/>
          <a:ln w="9525">
            <a:noFill/>
            <a:miter lim="800000"/>
          </a:ln>
          <a:effectLst/>
        </p:spPr>
        <p:txBody>
          <a:bodyPr vert="horz" wrap="square" lIns="92075" tIns="46038" rIns="92075" bIns="4603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94567" name="Rectangle 7"/>
          <p:cNvSpPr>
            <a:spLocks noGrp="1" noChangeArrowheads="1"/>
          </p:cNvSpPr>
          <p:nvPr>
            <p:ph type="dt" sz="half" idx="2"/>
          </p:nvPr>
        </p:nvSpPr>
        <p:spPr bwMode="auto">
          <a:xfrm>
            <a:off x="1066800" y="6324600"/>
            <a:ext cx="1905000" cy="457200"/>
          </a:xfrm>
          <a:prstGeom prst="rect">
            <a:avLst/>
          </a:prstGeom>
          <a:noFill/>
          <a:ln w="9525">
            <a:noFill/>
            <a:miter lim="800000"/>
          </a:ln>
          <a:effectLst/>
        </p:spPr>
        <p:txBody>
          <a:bodyPr vert="horz" wrap="none" lIns="92075" tIns="46038" rIns="92075" bIns="46038" numCol="1" anchor="ctr" anchorCtr="0" compatLnSpc="1"/>
          <a:lstStyle>
            <a:lvl1pPr eaLnBrk="0" hangingPunct="0">
              <a:defRPr sz="14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568" name="Rectangle 8"/>
          <p:cNvSpPr>
            <a:spLocks noGrp="1" noChangeArrowheads="1"/>
          </p:cNvSpPr>
          <p:nvPr>
            <p:ph type="ftr" sz="quarter" idx="3"/>
          </p:nvPr>
        </p:nvSpPr>
        <p:spPr bwMode="auto">
          <a:xfrm>
            <a:off x="3505200" y="6324600"/>
            <a:ext cx="2895600" cy="457200"/>
          </a:xfrm>
          <a:prstGeom prst="rect">
            <a:avLst/>
          </a:prstGeom>
          <a:noFill/>
          <a:ln w="9525">
            <a:noFill/>
            <a:miter lim="800000"/>
          </a:ln>
          <a:effectLst/>
        </p:spPr>
        <p:txBody>
          <a:bodyPr vert="horz" wrap="none" lIns="92075" tIns="46038" rIns="92075" bIns="46038" numCol="1" anchor="ctr" anchorCtr="0" compatLnSpc="1"/>
          <a:lstStyle>
            <a:lvl1pPr algn="ctr" eaLnBrk="0" hangingPunct="0">
              <a:defRPr sz="1400"/>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569" name="Rectangle 9"/>
          <p:cNvSpPr>
            <a:spLocks noGrp="1" noChangeArrowheads="1"/>
          </p:cNvSpPr>
          <p:nvPr>
            <p:ph type="sldNum" sz="quarter" idx="4"/>
          </p:nvPr>
        </p:nvSpPr>
        <p:spPr bwMode="auto">
          <a:xfrm>
            <a:off x="6934200" y="6324600"/>
            <a:ext cx="1905000" cy="457200"/>
          </a:xfrm>
          <a:prstGeom prst="rect">
            <a:avLst/>
          </a:prstGeom>
          <a:noFill/>
          <a:ln w="9525">
            <a:noFill/>
            <a:miter lim="800000"/>
          </a:ln>
          <a:effectLst/>
        </p:spPr>
        <p:txBody>
          <a:bodyPr vert="horz" wrap="none" lIns="92075" tIns="46038" rIns="92075" bIns="46038" numCol="1" anchor="ctr" anchorCtr="0" compatLnSpc="1"/>
          <a:p>
            <a:pPr lvl="0" algn="r"/>
            <a:fld id="{9A0DB2DC-4C9A-4742-B13C-FB6460FD3503}" type="slidenum">
              <a:rPr lang="en-US" altLang="zh-CN" sz="1400" dirty="0"/>
            </a:fld>
            <a:endParaRPr lang="en-US" altLang="zh-CN" sz="1400"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iming>
    <p:tnLst>
      <p:par>
        <p:cTn id="1" dur="indefinite" restart="never" nodeType="tmRoot"/>
      </p:par>
    </p:tnLst>
  </p:timing>
  <p:hf sldNum="0" hdr="0" ftr="0" dt="0"/>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image" Target="../media/image20.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0" Type="http://schemas.openxmlformats.org/officeDocument/2006/relationships/slideLayout" Target="../slideLayouts/slideLayout2.xml"/><Relationship Id="rId1" Type="http://schemas.openxmlformats.org/officeDocument/2006/relationships/image" Target="../media/image1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hyperlink" Target="http://product.pchome.net/digital_dc_canon_a75/sample_pic_single_1431_2555.html" TargetMode="Externa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26.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26.GI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27.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4"/>
          <p:cNvSpPr>
            <a:spLocks noTextEdit="1"/>
          </p:cNvSpPr>
          <p:nvPr/>
        </p:nvSpPr>
        <p:spPr>
          <a:xfrm>
            <a:off x="900113" y="1341438"/>
            <a:ext cx="7559675" cy="2320925"/>
          </a:xfrm>
          <a:prstGeom prst="rect">
            <a:avLst/>
          </a:prstGeom>
        </p:spPr>
        <p:txBody>
          <a:bodyPr wrap="none" fromWordArt="1">
            <a:prstTxWarp prst="textChevron">
              <a:avLst>
                <a:gd name="adj" fmla="val 25000"/>
              </a:avLst>
            </a:prstTxWarp>
            <a:normAutofit/>
          </a:bodyPr>
          <a:p>
            <a:pPr algn="ctr"/>
            <a:r>
              <a:rPr lang="zh-CN" altLang="en-US" sz="3600">
                <a:ln w="41275" cap="flat" cmpd="sng">
                  <a:solidFill>
                    <a:srgbClr val="FFFFFF"/>
                  </a:solidFill>
                  <a:prstDash val="solid"/>
                  <a:headEnd type="none" w="med" len="med"/>
                  <a:tailEnd type="none" w="med" len="med"/>
                </a:ln>
                <a:solidFill>
                  <a:srgbClr val="FFFFFF">
                    <a:alpha val="70979"/>
                  </a:srgbClr>
                </a:solidFill>
                <a:latin typeface="宋体" panose="02010600030101010101" pitchFamily="2" charset="-122"/>
                <a:ea typeface="宋体" panose="02010600030101010101" pitchFamily="2" charset="-122"/>
              </a:rPr>
              <a:t>高中记叙文</a:t>
            </a:r>
            <a:endParaRPr lang="zh-CN" altLang="en-US" sz="3600">
              <a:ln w="41275" cap="flat" cmpd="sng">
                <a:solidFill>
                  <a:srgbClr val="FFFFFF"/>
                </a:solidFill>
                <a:prstDash val="solid"/>
                <a:headEnd type="none" w="med" len="med"/>
                <a:tailEnd type="none" w="med" len="med"/>
              </a:ln>
              <a:solidFill>
                <a:srgbClr val="FFFFFF">
                  <a:alpha val="70979"/>
                </a:srgbClr>
              </a:solidFill>
              <a:latin typeface="宋体" panose="02010600030101010101" pitchFamily="2" charset="-122"/>
              <a:ea typeface="宋体" panose="02010600030101010101" pitchFamily="2" charset="-122"/>
            </a:endParaRPr>
          </a:p>
          <a:p>
            <a:pPr algn="ctr"/>
            <a:r>
              <a:rPr lang="zh-CN" altLang="en-US" sz="3600">
                <a:ln w="41275" cap="flat" cmpd="sng">
                  <a:solidFill>
                    <a:srgbClr val="FFFFFF"/>
                  </a:solidFill>
                  <a:prstDash val="solid"/>
                  <a:headEnd type="none" w="med" len="med"/>
                  <a:tailEnd type="none" w="med" len="med"/>
                </a:ln>
                <a:solidFill>
                  <a:srgbClr val="FFFFFF">
                    <a:alpha val="70979"/>
                  </a:srgbClr>
                </a:solidFill>
                <a:latin typeface="宋体" panose="02010600030101010101" pitchFamily="2" charset="-122"/>
                <a:ea typeface="宋体" panose="02010600030101010101" pitchFamily="2" charset="-122"/>
              </a:rPr>
              <a:t>  写作指要</a:t>
            </a:r>
            <a:endParaRPr lang="zh-CN" altLang="en-US" sz="3600">
              <a:ln w="41275" cap="flat" cmpd="sng">
                <a:solidFill>
                  <a:srgbClr val="FFFFFF"/>
                </a:solidFill>
                <a:prstDash val="solid"/>
                <a:headEnd type="none" w="med" len="med"/>
                <a:tailEnd type="none" w="med" len="med"/>
              </a:ln>
              <a:solidFill>
                <a:srgbClr val="FFFFFF">
                  <a:alpha val="70979"/>
                </a:srgbClr>
              </a:solidFill>
              <a:latin typeface="宋体" panose="02010600030101010101" pitchFamily="2" charset="-122"/>
              <a:ea typeface="宋体" panose="02010600030101010101" pitchFamily="2" charset="-122"/>
            </a:endParaRPr>
          </a:p>
        </p:txBody>
      </p:sp>
      <p:sp>
        <p:nvSpPr>
          <p:cNvPr id="2054" name="Text Box 6"/>
          <p:cNvSpPr txBox="1">
            <a:spLocks noChangeArrowheads="1"/>
          </p:cNvSpPr>
          <p:nvPr/>
        </p:nvSpPr>
        <p:spPr bwMode="auto">
          <a:xfrm>
            <a:off x="3563938" y="5229225"/>
            <a:ext cx="3744913" cy="519113"/>
          </a:xfrm>
          <a:prstGeom prst="rect">
            <a:avLst/>
          </a:prstGeom>
          <a:noFill/>
          <a:ln w="9525" cap="rnd" algn="ctr">
            <a:noFill/>
            <a:prstDash val="sysDot"/>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28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3076" name="Text Box 9"/>
          <p:cNvSpPr txBox="1"/>
          <p:nvPr/>
        </p:nvSpPr>
        <p:spPr>
          <a:xfrm>
            <a:off x="2232025" y="4135438"/>
            <a:ext cx="5364163" cy="2678112"/>
          </a:xfrm>
          <a:prstGeom prst="rect">
            <a:avLst/>
          </a:prstGeom>
          <a:noFill/>
          <a:ln w="12700">
            <a:noFill/>
          </a:ln>
        </p:spPr>
        <p:txBody>
          <a:bodyPr>
            <a:spAutoFit/>
          </a:bodyPr>
          <a:p>
            <a:pPr lvl="0" eaLnBrk="1" hangingPunct="1">
              <a:spcBef>
                <a:spcPct val="50000"/>
              </a:spcBef>
            </a:pPr>
            <a:r>
              <a:rPr lang="en-US" altLang="zh-CN" sz="4800" b="1" dirty="0">
                <a:solidFill>
                  <a:srgbClr val="CCFF66"/>
                </a:solidFill>
                <a:latin typeface="微软雅黑" panose="020B0503020204020204" pitchFamily="34" charset="-122"/>
                <a:ea typeface="微软雅黑" panose="020B0503020204020204" pitchFamily="34" charset="-122"/>
              </a:rPr>
              <a:t>                                                                               </a:t>
            </a:r>
            <a:r>
              <a:rPr lang="zh-CN" altLang="en-US" sz="4800" b="1" dirty="0">
                <a:solidFill>
                  <a:srgbClr val="CCFF66"/>
                </a:solidFill>
                <a:latin typeface="微软雅黑" panose="020B0503020204020204" pitchFamily="34" charset="-122"/>
                <a:ea typeface="微软雅黑" panose="020B0503020204020204" pitchFamily="34" charset="-122"/>
              </a:rPr>
              <a:t>特级教师   徐永生</a:t>
            </a:r>
            <a:endParaRPr lang="zh-CN" altLang="en-US" sz="4800" b="1" dirty="0">
              <a:solidFill>
                <a:srgbClr val="CCFF66"/>
              </a:solidFill>
              <a:latin typeface="微软雅黑" panose="020B0503020204020204" pitchFamily="34" charset="-122"/>
              <a:ea typeface="微软雅黑" panose="020B0503020204020204" pitchFamily="34" charset="-122"/>
            </a:endParaRPr>
          </a:p>
          <a:p>
            <a:pPr lvl="0" eaLnBrk="1" hangingPunct="1">
              <a:spcBef>
                <a:spcPct val="50000"/>
              </a:spcBef>
            </a:pPr>
            <a:r>
              <a:rPr lang="en-US" altLang="zh-CN" sz="4800" b="1" dirty="0">
                <a:solidFill>
                  <a:srgbClr val="CCFF66"/>
                </a:solidFill>
                <a:latin typeface="微软雅黑" panose="020B0503020204020204" pitchFamily="34" charset="-122"/>
                <a:ea typeface="微软雅黑" panose="020B0503020204020204" pitchFamily="34" charset="-122"/>
              </a:rPr>
              <a:t> </a:t>
            </a:r>
            <a:endParaRPr lang="en-US" altLang="zh-CN" sz="4800" b="1" dirty="0">
              <a:solidFill>
                <a:srgbClr val="CCFF66"/>
              </a:solidFill>
              <a:latin typeface="微软雅黑" panose="020B0503020204020204" pitchFamily="34" charset="-122"/>
              <a:ea typeface="微软雅黑" panose="020B0503020204020204" pitchFamily="34" charset="-122"/>
            </a:endParaRPr>
          </a:p>
        </p:txBody>
      </p:sp>
      <p:sp>
        <p:nvSpPr>
          <p:cNvPr id="3077" name="Text Box 10"/>
          <p:cNvSpPr txBox="1"/>
          <p:nvPr/>
        </p:nvSpPr>
        <p:spPr>
          <a:xfrm>
            <a:off x="3348038" y="333375"/>
            <a:ext cx="5400675" cy="457200"/>
          </a:xfrm>
          <a:prstGeom prst="rect">
            <a:avLst/>
          </a:prstGeom>
          <a:noFill/>
          <a:ln w="12700">
            <a:noFill/>
          </a:ln>
        </p:spPr>
        <p:txBody>
          <a:bodyPr>
            <a:spAutoFit/>
          </a:bodyPr>
          <a:p>
            <a:pPr lvl="0" eaLnBrk="1" hangingPunct="1">
              <a:spcBef>
                <a:spcPct val="50000"/>
              </a:spcBef>
            </a:pPr>
            <a:r>
              <a:rPr lang="en-US" altLang="zh-CN" sz="2400" b="1" i="1" dirty="0">
                <a:latin typeface="Arial" panose="020B0604020202020204" pitchFamily="34" charset="0"/>
                <a:ea typeface="宋体" panose="02010600030101010101" pitchFamily="2" charset="-122"/>
              </a:rPr>
              <a:t>                            </a:t>
            </a:r>
            <a:r>
              <a:rPr lang="zh-CN" altLang="en-US" sz="2400" b="1" i="1" dirty="0">
                <a:latin typeface="Arial" panose="020B0604020202020204" pitchFamily="34" charset="0"/>
                <a:ea typeface="微软雅黑" panose="020B0503020204020204" pitchFamily="34" charset="-122"/>
              </a:rPr>
              <a:t>徐老师教你写作文</a:t>
            </a:r>
            <a:endParaRPr lang="zh-CN" altLang="en-US" sz="2400" b="1" i="1" dirty="0">
              <a:latin typeface="Arial" panose="020B0604020202020204" pitchFamily="34" charset="0"/>
              <a:ea typeface="微软雅黑" panose="020B0503020204020204" pitchFamily="34" charset="-122"/>
            </a:endParaRP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2"/>
          <p:cNvSpPr txBox="1"/>
          <p:nvPr/>
        </p:nvSpPr>
        <p:spPr>
          <a:xfrm>
            <a:off x="0" y="836613"/>
            <a:ext cx="9144000" cy="2282825"/>
          </a:xfrm>
          <a:prstGeom prst="rect">
            <a:avLst/>
          </a:prstGeom>
          <a:noFill/>
          <a:ln w="9525">
            <a:noFill/>
          </a:ln>
        </p:spPr>
        <p:txBody>
          <a:bodyPr>
            <a:spAutoFit/>
          </a:bodyPr>
          <a:p>
            <a:pPr lvl="0" eaLnBrk="1" hangingPunct="1"/>
            <a:r>
              <a:rPr lang="en-US" altLang="zh-CN" sz="2400" b="1" dirty="0">
                <a:solidFill>
                  <a:schemeClr val="bg1"/>
                </a:solidFill>
                <a:latin typeface="华文中宋" pitchFamily="2" charset="-122"/>
                <a:ea typeface="华文中宋" pitchFamily="2" charset="-122"/>
              </a:rPr>
              <a:t>        </a:t>
            </a:r>
            <a:r>
              <a:rPr lang="zh-CN" altLang="en-US" sz="2400" b="1" dirty="0">
                <a:solidFill>
                  <a:srgbClr val="FFFF00"/>
                </a:solidFill>
                <a:latin typeface="华文中宋" pitchFamily="2" charset="-122"/>
                <a:ea typeface="华文中宋" pitchFamily="2" charset="-122"/>
              </a:rPr>
              <a:t>一是要让人物的眼睛反映人物的经历、遭遇、处境和人物的内心变化。</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祝福</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十多次写祥林嫂的眼睛、眼光、眼神，表现了祥林嫂的不幸遭遇和性格的变化。</a:t>
            </a:r>
            <a:r>
              <a:rPr lang="zh-CN" altLang="en-US" sz="2400" b="1" dirty="0">
                <a:solidFill>
                  <a:srgbClr val="FFFF00"/>
                </a:solidFill>
                <a:latin typeface="华文中宋" pitchFamily="2" charset="-122"/>
                <a:ea typeface="华文中宋" pitchFamily="2" charset="-122"/>
              </a:rPr>
              <a:t>二是要让人物的眼睛反映出人物的年龄、个性和不同的情绪。</a:t>
            </a:r>
            <a:r>
              <a:rPr lang="zh-CN" altLang="en-US" sz="2400" b="1" dirty="0">
                <a:latin typeface="华文中宋" pitchFamily="2" charset="-122"/>
                <a:ea typeface="华文中宋" pitchFamily="2" charset="-122"/>
              </a:rPr>
              <a:t>孩子的眼睛可以是“明澄得像水晶一样”，而老人的眼睛则应当留下生活刻下的印记，或是饱经沧桑，或是沉静平和慈祥，或睿智深遂。</a:t>
            </a:r>
            <a:endParaRPr lang="zh-CN" altLang="en-US" sz="2400" b="1" dirty="0">
              <a:latin typeface="华文中宋" pitchFamily="2" charset="-122"/>
              <a:ea typeface="华文中宋" pitchFamily="2" charset="-122"/>
            </a:endParaRPr>
          </a:p>
        </p:txBody>
      </p:sp>
      <p:sp>
        <p:nvSpPr>
          <p:cNvPr id="12291" name="Text Box 3"/>
          <p:cNvSpPr txBox="1"/>
          <p:nvPr/>
        </p:nvSpPr>
        <p:spPr>
          <a:xfrm>
            <a:off x="0" y="2276475"/>
            <a:ext cx="9144000" cy="519113"/>
          </a:xfrm>
          <a:prstGeom prst="rect">
            <a:avLst/>
          </a:prstGeom>
          <a:noFill/>
          <a:ln w="9525">
            <a:noFill/>
          </a:ln>
        </p:spPr>
        <p:txBody>
          <a:bodyPr>
            <a:spAutoFit/>
          </a:bodyPr>
          <a:p>
            <a:pPr lvl="0" algn="just" eaLnBrk="1" hangingPunct="1">
              <a:spcBef>
                <a:spcPct val="50000"/>
              </a:spcBef>
            </a:pPr>
            <a:r>
              <a:rPr lang="en-US" altLang="zh-CN" sz="2800" b="1" dirty="0">
                <a:solidFill>
                  <a:srgbClr val="0000FF"/>
                </a:solidFill>
                <a:latin typeface="Times New Roman" panose="02020603050405020304" pitchFamily="18" charset="0"/>
                <a:ea typeface="宋体" panose="02010600030101010101" pitchFamily="2" charset="-122"/>
              </a:rPr>
              <a:t>        </a:t>
            </a:r>
            <a:endParaRPr lang="en-US" altLang="zh-CN" sz="2400" b="1" dirty="0">
              <a:solidFill>
                <a:srgbClr val="0000FF"/>
              </a:solidFill>
              <a:latin typeface="Times New Roman" panose="02020603050405020304" pitchFamily="18" charset="0"/>
              <a:ea typeface="宋体" panose="02010600030101010101" pitchFamily="2" charset="-122"/>
            </a:endParaRPr>
          </a:p>
        </p:txBody>
      </p:sp>
      <p:sp>
        <p:nvSpPr>
          <p:cNvPr id="88068" name="Rectangle 4"/>
          <p:cNvSpPr>
            <a:spLocks noChangeArrowheads="1"/>
          </p:cNvSpPr>
          <p:nvPr/>
        </p:nvSpPr>
        <p:spPr bwMode="auto">
          <a:xfrm>
            <a:off x="827088" y="188913"/>
            <a:ext cx="6148388"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rgbClr val="99FFCC"/>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写肖像，一定要学会刻画眼睛</a:t>
            </a:r>
            <a:endParaRPr kumimoji="1" lang="zh-CN" altLang="en-US" sz="3600" b="1" i="0" u="none" strike="noStrike" kern="1200" cap="none" spc="0" normalizeH="0" baseline="0" noProof="0" smtClean="0">
              <a:ln>
                <a:noFill/>
              </a:ln>
              <a:solidFill>
                <a:srgbClr val="99FFCC"/>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pic>
        <p:nvPicPr>
          <p:cNvPr id="88069" name="Picture 5" descr="0525wangnan2"/>
          <p:cNvPicPr>
            <a:picLocks noChangeAspect="1"/>
          </p:cNvPicPr>
          <p:nvPr/>
        </p:nvPicPr>
        <p:blipFill>
          <a:blip r:embed="rId1"/>
          <a:stretch>
            <a:fillRect/>
          </a:stretch>
        </p:blipFill>
        <p:spPr>
          <a:xfrm>
            <a:off x="0" y="3141663"/>
            <a:ext cx="2124075" cy="3144837"/>
          </a:xfrm>
          <a:prstGeom prst="rect">
            <a:avLst/>
          </a:prstGeom>
          <a:noFill/>
          <a:ln w="9525">
            <a:noFill/>
          </a:ln>
        </p:spPr>
      </p:pic>
      <p:sp>
        <p:nvSpPr>
          <p:cNvPr id="88070" name="Rectangle 6"/>
          <p:cNvSpPr/>
          <p:nvPr/>
        </p:nvSpPr>
        <p:spPr>
          <a:xfrm>
            <a:off x="395288" y="6400800"/>
            <a:ext cx="1403350"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隶书" pitchFamily="2" charset="-122"/>
              </a:rPr>
              <a:t>成功登顶</a:t>
            </a:r>
            <a:endParaRPr lang="zh-CN" altLang="en-US" sz="2400" b="1" dirty="0">
              <a:solidFill>
                <a:srgbClr val="FFFF00"/>
              </a:solidFill>
              <a:latin typeface="Arial" panose="020B0604020202020204" pitchFamily="34" charset="0"/>
              <a:ea typeface="华文隶书" pitchFamily="2" charset="-122"/>
            </a:endParaRPr>
          </a:p>
        </p:txBody>
      </p:sp>
      <p:pic>
        <p:nvPicPr>
          <p:cNvPr id="88071" name="Picture 7" descr="u=2261238238,2797568286&amp;gp=-36"/>
          <p:cNvPicPr>
            <a:picLocks noChangeAspect="1"/>
          </p:cNvPicPr>
          <p:nvPr/>
        </p:nvPicPr>
        <p:blipFill>
          <a:blip r:embed="rId2"/>
          <a:stretch>
            <a:fillRect/>
          </a:stretch>
        </p:blipFill>
        <p:spPr>
          <a:xfrm>
            <a:off x="2195513" y="3141663"/>
            <a:ext cx="2232025" cy="3167062"/>
          </a:xfrm>
          <a:prstGeom prst="rect">
            <a:avLst/>
          </a:prstGeom>
          <a:noFill/>
          <a:ln w="9525">
            <a:noFill/>
          </a:ln>
        </p:spPr>
      </p:pic>
      <p:sp>
        <p:nvSpPr>
          <p:cNvPr id="88072" name="Rectangle 8"/>
          <p:cNvSpPr/>
          <p:nvPr/>
        </p:nvSpPr>
        <p:spPr>
          <a:xfrm>
            <a:off x="2627313" y="6400800"/>
            <a:ext cx="1439862"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隶书" pitchFamily="2" charset="-122"/>
              </a:rPr>
              <a:t>望穿秋水</a:t>
            </a:r>
            <a:endParaRPr lang="zh-CN" altLang="en-US" sz="2400" b="1" dirty="0">
              <a:solidFill>
                <a:srgbClr val="FFFF00"/>
              </a:solidFill>
              <a:latin typeface="Arial" panose="020B0604020202020204" pitchFamily="34" charset="0"/>
              <a:ea typeface="华文隶书" pitchFamily="2" charset="-122"/>
            </a:endParaRPr>
          </a:p>
        </p:txBody>
      </p:sp>
      <p:pic>
        <p:nvPicPr>
          <p:cNvPr id="88073" name="Picture 9" descr="a2_018"/>
          <p:cNvPicPr>
            <a:picLocks noChangeAspect="1"/>
          </p:cNvPicPr>
          <p:nvPr/>
        </p:nvPicPr>
        <p:blipFill>
          <a:blip r:embed="rId3"/>
          <a:stretch>
            <a:fillRect/>
          </a:stretch>
        </p:blipFill>
        <p:spPr>
          <a:xfrm>
            <a:off x="4427538" y="3141663"/>
            <a:ext cx="2376487" cy="3167062"/>
          </a:xfrm>
          <a:prstGeom prst="rect">
            <a:avLst/>
          </a:prstGeom>
          <a:noFill/>
          <a:ln w="9525">
            <a:noFill/>
          </a:ln>
        </p:spPr>
      </p:pic>
      <p:sp>
        <p:nvSpPr>
          <p:cNvPr id="88074" name="Rectangle 10"/>
          <p:cNvSpPr/>
          <p:nvPr/>
        </p:nvSpPr>
        <p:spPr>
          <a:xfrm>
            <a:off x="4859338" y="6400800"/>
            <a:ext cx="1582737"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隶书" pitchFamily="2" charset="-122"/>
              </a:rPr>
              <a:t>无尽忧郁</a:t>
            </a:r>
            <a:endParaRPr lang="zh-CN" altLang="en-US" sz="2400" b="1" dirty="0">
              <a:solidFill>
                <a:srgbClr val="FFFF00"/>
              </a:solidFill>
              <a:latin typeface="Arial" panose="020B0604020202020204" pitchFamily="34" charset="0"/>
              <a:ea typeface="华文隶书" pitchFamily="2" charset="-122"/>
            </a:endParaRPr>
          </a:p>
        </p:txBody>
      </p:sp>
      <p:pic>
        <p:nvPicPr>
          <p:cNvPr id="88075" name="Picture 11" descr="034012"/>
          <p:cNvPicPr>
            <a:picLocks noChangeAspect="1"/>
          </p:cNvPicPr>
          <p:nvPr/>
        </p:nvPicPr>
        <p:blipFill>
          <a:blip r:embed="rId4"/>
          <a:stretch>
            <a:fillRect/>
          </a:stretch>
        </p:blipFill>
        <p:spPr>
          <a:xfrm>
            <a:off x="6804025" y="3141663"/>
            <a:ext cx="2339975" cy="3167062"/>
          </a:xfrm>
          <a:prstGeom prst="rect">
            <a:avLst/>
          </a:prstGeom>
          <a:noFill/>
          <a:ln w="9525">
            <a:noFill/>
          </a:ln>
        </p:spPr>
      </p:pic>
      <p:sp>
        <p:nvSpPr>
          <p:cNvPr id="88076" name="Rectangle 12"/>
          <p:cNvSpPr/>
          <p:nvPr/>
        </p:nvSpPr>
        <p:spPr>
          <a:xfrm>
            <a:off x="7092950" y="6400800"/>
            <a:ext cx="1582738"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隶书" pitchFamily="2" charset="-122"/>
              </a:rPr>
              <a:t>淡定从容</a:t>
            </a:r>
            <a:endParaRPr lang="zh-CN" altLang="en-US" sz="2400" b="1" dirty="0">
              <a:solidFill>
                <a:srgbClr val="FFFF00"/>
              </a:solidFill>
              <a:latin typeface="Arial" panose="020B0604020202020204" pitchFamily="34" charset="0"/>
              <a:ea typeface="华文隶书"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8069"/>
                                        </p:tgtEl>
                                        <p:attrNameLst>
                                          <p:attrName>style.visibility</p:attrName>
                                        </p:attrNameLst>
                                      </p:cBhvr>
                                      <p:to>
                                        <p:strVal val="visible"/>
                                      </p:to>
                                    </p:set>
                                    <p:animEffect transition="in" filter="diamond(in)">
                                      <p:cBhvr>
                                        <p:cTn id="7" dur="500"/>
                                        <p:tgtEl>
                                          <p:spTgt spid="8806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8071"/>
                                        </p:tgtEl>
                                        <p:attrNameLst>
                                          <p:attrName>style.visibility</p:attrName>
                                        </p:attrNameLst>
                                      </p:cBhvr>
                                      <p:to>
                                        <p:strVal val="visible"/>
                                      </p:to>
                                    </p:set>
                                    <p:animEffect transition="in" filter="diamond(in)">
                                      <p:cBhvr>
                                        <p:cTn id="12" dur="2000"/>
                                        <p:tgtEl>
                                          <p:spTgt spid="8807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8073"/>
                                        </p:tgtEl>
                                        <p:attrNameLst>
                                          <p:attrName>style.visibility</p:attrName>
                                        </p:attrNameLst>
                                      </p:cBhvr>
                                      <p:to>
                                        <p:strVal val="visible"/>
                                      </p:to>
                                    </p:set>
                                    <p:animEffect transition="in" filter="diamond(in)">
                                      <p:cBhvr>
                                        <p:cTn id="17" dur="2000"/>
                                        <p:tgtEl>
                                          <p:spTgt spid="8807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8075"/>
                                        </p:tgtEl>
                                        <p:attrNameLst>
                                          <p:attrName>style.visibility</p:attrName>
                                        </p:attrNameLst>
                                      </p:cBhvr>
                                      <p:to>
                                        <p:strVal val="visible"/>
                                      </p:to>
                                    </p:set>
                                    <p:animEffect transition="in" filter="diamond(in)">
                                      <p:cBhvr>
                                        <p:cTn id="22" dur="2000"/>
                                        <p:tgtEl>
                                          <p:spTgt spid="8807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8070"/>
                                        </p:tgtEl>
                                        <p:attrNameLst>
                                          <p:attrName>style.visibility</p:attrName>
                                        </p:attrNameLst>
                                      </p:cBhvr>
                                      <p:to>
                                        <p:strVal val="visible"/>
                                      </p:to>
                                    </p:set>
                                    <p:animEffect transition="in" filter="circle(in)">
                                      <p:cBhvr>
                                        <p:cTn id="27" dur="2000"/>
                                        <p:tgtEl>
                                          <p:spTgt spid="8807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88072"/>
                                        </p:tgtEl>
                                        <p:attrNameLst>
                                          <p:attrName>style.visibility</p:attrName>
                                        </p:attrNameLst>
                                      </p:cBhvr>
                                      <p:to>
                                        <p:strVal val="visible"/>
                                      </p:to>
                                    </p:set>
                                    <p:animEffect transition="in" filter="circle(in)">
                                      <p:cBhvr>
                                        <p:cTn id="32" dur="2000"/>
                                        <p:tgtEl>
                                          <p:spTgt spid="88072"/>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8074"/>
                                        </p:tgtEl>
                                        <p:attrNameLst>
                                          <p:attrName>style.visibility</p:attrName>
                                        </p:attrNameLst>
                                      </p:cBhvr>
                                      <p:to>
                                        <p:strVal val="visible"/>
                                      </p:to>
                                    </p:set>
                                    <p:animEffect transition="in" filter="circle(in)">
                                      <p:cBhvr>
                                        <p:cTn id="37" dur="2000"/>
                                        <p:tgtEl>
                                          <p:spTgt spid="88074"/>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88076"/>
                                        </p:tgtEl>
                                        <p:attrNameLst>
                                          <p:attrName>style.visibility</p:attrName>
                                        </p:attrNameLst>
                                      </p:cBhvr>
                                      <p:to>
                                        <p:strVal val="visible"/>
                                      </p:to>
                                    </p:set>
                                    <p:animEffect transition="in" filter="circle(in)">
                                      <p:cBhvr>
                                        <p:cTn id="42" dur="2000"/>
                                        <p:tgtEl>
                                          <p:spTgt spid="88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0" grpId="0"/>
      <p:bldP spid="88072" grpId="0"/>
      <p:bldP spid="88074" grpId="0"/>
      <p:bldP spid="880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Text Box 2"/>
          <p:cNvSpPr txBox="1">
            <a:spLocks noChangeArrowheads="1"/>
          </p:cNvSpPr>
          <p:nvPr/>
        </p:nvSpPr>
        <p:spPr bwMode="auto">
          <a:xfrm>
            <a:off x="1908175" y="0"/>
            <a:ext cx="5292725" cy="76200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写好心理，倾诉心声</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89091" name="Text Box 3"/>
          <p:cNvSpPr txBox="1">
            <a:spLocks noChangeArrowheads="1"/>
          </p:cNvSpPr>
          <p:nvPr/>
        </p:nvSpPr>
        <p:spPr bwMode="auto">
          <a:xfrm>
            <a:off x="0" y="4076700"/>
            <a:ext cx="9144000" cy="1579563"/>
          </a:xfrm>
          <a:prstGeom prst="rect">
            <a:avLst/>
          </a:prstGeom>
          <a:noFill/>
          <a:ln w="25400" cap="rnd" algn="ctr">
            <a:solidFill>
              <a:schemeClr val="bg1"/>
            </a:solidFill>
            <a:prstDash val="sysDot"/>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写人写面须写心。心理描写一要真实合理，符合人物个性深入体察人物内心，二要符合文章表达的需要。</a:t>
            </a:r>
            <a:endPar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89092" name="Rectangle 4"/>
          <p:cNvSpPr>
            <a:spLocks noChangeArrowheads="1"/>
          </p:cNvSpPr>
          <p:nvPr/>
        </p:nvSpPr>
        <p:spPr bwMode="auto">
          <a:xfrm>
            <a:off x="179388" y="1196975"/>
            <a:ext cx="8713788" cy="2425700"/>
          </a:xfrm>
          <a:prstGeom prst="rect">
            <a:avLst/>
          </a:prstGeom>
          <a:noFill/>
          <a:ln w="28575" cap="rnd" algn="ctr">
            <a:solidFill>
              <a:srgbClr val="FFFF00"/>
            </a:solidFill>
            <a:prstDash val="sysDot"/>
            <a:miter lim="800000"/>
          </a:ln>
          <a:effectLst/>
        </p:spPr>
        <p:txBody>
          <a:bodyPr>
            <a:spAutoFit/>
          </a:bodyPr>
          <a:p>
            <a:pPr lvl="0" eaLnBrk="1" hangingPunct="1">
              <a:lnSpc>
                <a:spcPct val="90000"/>
              </a:lnSpc>
              <a:spcBef>
                <a:spcPct val="20000"/>
              </a:spcBef>
            </a:pPr>
            <a:r>
              <a:rPr lang="en-US" altLang="zh-CN" sz="28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800" b="1" dirty="0">
                <a:effectLst>
                  <a:outerShdw blurRad="38100" dist="38100" dir="2700000">
                    <a:srgbClr val="C0C0C0"/>
                  </a:outerShdw>
                </a:effectLst>
                <a:latin typeface="华文中宋" pitchFamily="2" charset="-122"/>
                <a:ea typeface="华文中宋" pitchFamily="2" charset="-122"/>
              </a:rPr>
              <a:t>人生活在矛盾重重的社会中，人、物于己，悲喜各异：有喜、怒、忧、思、悲、恐、惊“七情”，有睛、耳、鼻、舌、身、意“六欲”。这种种心理反应，支配着人物的语言和行动，显示出人物的性格精神。于是，开发人类的精神大陆，探索人物的心灵奥秘，成为写作的基本要求。 </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2"/>
          <p:cNvSpPr>
            <a:spLocks noChangeArrowheads="1"/>
          </p:cNvSpPr>
          <p:nvPr/>
        </p:nvSpPr>
        <p:spPr bwMode="auto">
          <a:xfrm>
            <a:off x="0" y="981075"/>
            <a:ext cx="9144000" cy="3790950"/>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32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800" b="1" dirty="0">
                <a:effectLst>
                  <a:outerShdw blurRad="38100" dist="38100" dir="2700000">
                    <a:srgbClr val="C0C0C0"/>
                  </a:outerShdw>
                </a:effectLst>
                <a:latin typeface="华文中宋" pitchFamily="2" charset="-122"/>
                <a:ea typeface="华文中宋" pitchFamily="2" charset="-122"/>
              </a:rPr>
              <a:t>小仲马在</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茶花女</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中写任人蹂躏的妓女玛格丽特对资本主义黑暗现实强烈控诉时，有一段如泣如诉、催人泪下的内心独白，很好地展示了她任人摆布的卑贱地位和痛苦悲愤的心情</a:t>
            </a:r>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我们一点一点出卖我们的心灵、肉体和姿色。我们象野兽似的让人提防，象贱民般地被蔑视。包围着我们的人都是一些贪得无厌的好占便宜的人，总有一天我们会在毁灭了别人又毁灭了自己以后，象狗似地死去。” </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0115" name="Rectangle 3"/>
          <p:cNvSpPr>
            <a:spLocks noChangeArrowheads="1"/>
          </p:cNvSpPr>
          <p:nvPr/>
        </p:nvSpPr>
        <p:spPr bwMode="auto">
          <a:xfrm>
            <a:off x="0" y="450850"/>
            <a:ext cx="3354388" cy="530225"/>
          </a:xfrm>
          <a:prstGeom prst="rect">
            <a:avLst/>
          </a:prstGeom>
          <a:noFill/>
          <a:ln w="9525" cap="rnd" algn="ctr">
            <a:noFill/>
            <a:prstDash val="sysDot"/>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1</a:t>
            </a:r>
            <a:r>
              <a:rPr kumimoji="0" lang="zh-CN" altLang="en-US"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、人物独白展示心理</a:t>
            </a:r>
            <a:r>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116" name="Rectangle 4"/>
          <p:cNvSpPr>
            <a:spLocks noChangeArrowheads="1"/>
          </p:cNvSpPr>
          <p:nvPr/>
        </p:nvSpPr>
        <p:spPr bwMode="auto">
          <a:xfrm>
            <a:off x="0" y="4797425"/>
            <a:ext cx="3635375" cy="530225"/>
          </a:xfrm>
          <a:prstGeom prst="rect">
            <a:avLst/>
          </a:prstGeom>
          <a:noFill/>
          <a:ln w="9525" cap="rnd" algn="ctr">
            <a:noFill/>
            <a:prstDash val="sysDot"/>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2</a:t>
            </a:r>
            <a:r>
              <a:rPr kumimoji="0" lang="zh-CN" altLang="en-US"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、借梦境幻觉反映心理</a:t>
            </a:r>
            <a:r>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117" name="Rectangle 5"/>
          <p:cNvSpPr>
            <a:spLocks noChangeArrowheads="1"/>
          </p:cNvSpPr>
          <p:nvPr/>
        </p:nvSpPr>
        <p:spPr bwMode="auto">
          <a:xfrm>
            <a:off x="0" y="5289550"/>
            <a:ext cx="9144000" cy="1668463"/>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800" b="1" dirty="0">
                <a:solidFill>
                  <a:srgbClr val="FFFF00"/>
                </a:solidFill>
                <a:effectLst>
                  <a:outerShdw blurRad="38100" dist="38100" dir="2700000">
                    <a:srgbClr val="C0C0C0"/>
                  </a:outerShdw>
                </a:effectLst>
                <a:latin typeface="华文中宋" pitchFamily="2" charset="-122"/>
                <a:ea typeface="华文中宋" pitchFamily="2" charset="-122"/>
              </a:rPr>
              <a:t>  </a:t>
            </a:r>
            <a:r>
              <a:rPr lang="zh-CN" altLang="en-US" sz="2800" b="1" dirty="0">
                <a:solidFill>
                  <a:srgbClr val="FFFF00"/>
                </a:solidFill>
                <a:effectLst>
                  <a:outerShdw blurRad="38100" dist="38100" dir="2700000">
                    <a:srgbClr val="C0C0C0"/>
                  </a:outerShdw>
                </a:effectLst>
                <a:latin typeface="楷体_GB2312" pitchFamily="49" charset="-122"/>
                <a:ea typeface="楷体_GB2312" pitchFamily="49" charset="-122"/>
              </a:rPr>
              <a:t>她又擦亮了一根。火柴燃起来了，发出光来了</a:t>
            </a:r>
            <a:r>
              <a:rPr lang="en-US" altLang="zh-CN" sz="2800" b="1" dirty="0">
                <a:solidFill>
                  <a:srgbClr val="FFFF00"/>
                </a:solidFill>
                <a:effectLst>
                  <a:outerShdw blurRad="38100" dist="38100" dir="2700000">
                    <a:srgbClr val="C0C0C0"/>
                  </a:outerShdw>
                </a:effectLst>
                <a:latin typeface="华文中宋" pitchFamily="2" charset="-122"/>
                <a:ea typeface="楷体_GB2312" pitchFamily="49" charset="-122"/>
              </a:rPr>
              <a:t>……</a:t>
            </a:r>
            <a:r>
              <a:rPr lang="zh-CN" altLang="en-US" sz="2800" b="1" dirty="0">
                <a:solidFill>
                  <a:srgbClr val="FFFF00"/>
                </a:solidFill>
                <a:effectLst>
                  <a:outerShdw blurRad="38100" dist="38100" dir="2700000">
                    <a:srgbClr val="C0C0C0"/>
                  </a:outerShdw>
                </a:effectLst>
                <a:latin typeface="楷体_GB2312" pitchFamily="49" charset="-122"/>
                <a:ea typeface="楷体_GB2312" pitchFamily="49" charset="-122"/>
              </a:rPr>
              <a:t>桌上铺着雪白的台布，上面铺着精致的盘碗，还有填满了梅子和苹果的、冒着香气的烤鹅。</a:t>
            </a:r>
            <a:r>
              <a:rPr lang="zh-CN" altLang="en-US" sz="2800" b="1" dirty="0">
                <a:solidFill>
                  <a:srgbClr val="FFFF00"/>
                </a:solidFill>
                <a:effectLst>
                  <a:outerShdw blurRad="38100" dist="38100" dir="2700000">
                    <a:srgbClr val="C0C0C0"/>
                  </a:outerShdw>
                </a:effectLst>
                <a:latin typeface="华文中宋" pitchFamily="2" charset="-122"/>
                <a:ea typeface="楷体_GB2312" pitchFamily="49" charset="-122"/>
              </a:rPr>
              <a:t>”</a:t>
            </a:r>
            <a:endParaRPr lang="zh-CN" altLang="en-US" sz="2800" b="1" dirty="0">
              <a:solidFill>
                <a:srgbClr val="FFFF00"/>
              </a:solidFill>
              <a:effectLst>
                <a:outerShdw blurRad="38100" dist="38100" dir="2700000">
                  <a:srgbClr val="C0C0C0"/>
                </a:outerShdw>
              </a:effectLst>
              <a:latin typeface="华文中宋" pitchFamily="2" charset="-122"/>
              <a:ea typeface="楷体_GB2312" pitchFamily="49" charset="-122"/>
            </a:endParaRPr>
          </a:p>
        </p:txBody>
      </p:sp>
      <p:sp>
        <p:nvSpPr>
          <p:cNvPr id="14342" name="Rectangle 6"/>
          <p:cNvSpPr/>
          <p:nvPr/>
        </p:nvSpPr>
        <p:spPr>
          <a:xfrm>
            <a:off x="250825" y="0"/>
            <a:ext cx="4105275" cy="530225"/>
          </a:xfrm>
          <a:prstGeom prst="rect">
            <a:avLst/>
          </a:prstGeom>
          <a:solidFill>
            <a:srgbClr val="000080"/>
          </a:solidFill>
          <a:ln w="9525">
            <a:noFill/>
          </a:ln>
        </p:spPr>
        <p:txBody>
          <a:bodyPr anchor="b"/>
          <a:p>
            <a:pPr lvl="0" algn="ctr" eaLnBrk="1" hangingPunct="1"/>
            <a:r>
              <a:rPr lang="zh-CN" altLang="en-US" sz="3200" b="1" dirty="0">
                <a:solidFill>
                  <a:srgbClr val="FFFF00"/>
                </a:solidFill>
                <a:latin typeface="Arial" panose="020B0604020202020204" pitchFamily="34" charset="0"/>
                <a:ea typeface="华文行楷" pitchFamily="2" charset="-122"/>
              </a:rPr>
              <a:t>心理描写的技巧</a:t>
            </a:r>
            <a:endParaRPr lang="zh-CN" altLang="en-US" sz="32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2"/>
          <p:cNvSpPr>
            <a:spLocks noGrp="1" noRot="1" noChangeArrowheads="1"/>
          </p:cNvSpPr>
          <p:nvPr>
            <p:ph idx="1"/>
          </p:nvPr>
        </p:nvSpPr>
        <p:spPr>
          <a:xfrm>
            <a:off x="0" y="1125538"/>
            <a:ext cx="8785225" cy="4270375"/>
          </a:xfrm>
        </p:spPr>
        <p:txBody>
          <a:bodyPr vert="horz" wrap="square" lIns="92075" tIns="46038" rIns="92075" bIns="46038" numCol="1" anchor="t" anchorCtr="0" compatLnSpc="1"/>
          <a:p>
            <a:pPr eaLnBrk="1" hangingPunct="1">
              <a:lnSpc>
                <a:spcPct val="90000"/>
              </a:lnSpc>
              <a:buNone/>
            </a:pPr>
            <a:r>
              <a:rPr lang="en-US" altLang="zh-CN" sz="2800" b="1" dirty="0">
                <a:solidFill>
                  <a:schemeClr val="bg1"/>
                </a:solidFill>
                <a:effectLst>
                  <a:outerShdw blurRad="38100" dist="38100" dir="2700000">
                    <a:srgbClr val="C0C0C0"/>
                  </a:outerShdw>
                </a:effectLst>
                <a:latin typeface="楷体_GB2312" pitchFamily="49" charset="-122"/>
                <a:ea typeface="楷体_GB2312" pitchFamily="49" charset="-122"/>
              </a:rPr>
              <a:t>      </a:t>
            </a:r>
            <a:r>
              <a:rPr lang="en-US" altLang="zh-CN"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推开房间，看看照出人影的地板，又站住犹豫：</a:t>
            </a:r>
            <a:r>
              <a:rPr lang="zh-CN" altLang="en-US"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脱不脱鞋？一转念，忿忿想到：</a:t>
            </a:r>
            <a:r>
              <a:rPr lang="zh-CN" altLang="en-US"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出了五块钱呢！</a:t>
            </a:r>
            <a:r>
              <a:rPr lang="zh-CN" altLang="en-US"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再也不怕脏，大摇大摆走了进去，往弹簧太师椅上一坐：</a:t>
            </a:r>
            <a:r>
              <a:rPr lang="zh-CN" altLang="en-US"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管它，坐瘪了不关我事，出了五元钱呢。</a:t>
            </a:r>
            <a:r>
              <a:rPr lang="zh-CN" altLang="en-US" sz="2800" b="1" dirty="0">
                <a:effectLst>
                  <a:outerShdw blurRad="38100" dist="38100" dir="2700000">
                    <a:srgbClr val="C0C0C0"/>
                  </a:outerShdw>
                </a:effectLst>
                <a:latin typeface="华文中宋" pitchFamily="2" charset="-122"/>
                <a:ea typeface="楷体_GB2312" pitchFamily="49" charset="-122"/>
              </a:rPr>
              <a:t>’”</a:t>
            </a:r>
            <a:r>
              <a:rPr lang="zh-CN" altLang="en-US" sz="2800" b="1" dirty="0">
                <a:effectLst>
                  <a:outerShdw blurRad="38100" dist="38100" dir="2700000">
                    <a:srgbClr val="C0C0C0"/>
                  </a:outerShdw>
                </a:effectLst>
                <a:latin typeface="华文中宋" pitchFamily="2" charset="-122"/>
                <a:ea typeface="华文中宋" pitchFamily="2" charset="-122"/>
              </a:rPr>
              <a:t>      </a:t>
            </a:r>
            <a:endParaRPr lang="zh-CN" altLang="en-US" sz="2800" b="1" dirty="0">
              <a:effectLst>
                <a:outerShdw blurRad="38100" dist="38100" dir="2700000">
                  <a:srgbClr val="C0C0C0"/>
                </a:outerShdw>
              </a:effectLst>
              <a:latin typeface="华文中宋" pitchFamily="2" charset="-122"/>
              <a:ea typeface="华文中宋" pitchFamily="2" charset="-122"/>
            </a:endParaRPr>
          </a:p>
          <a:p>
            <a:pPr eaLnBrk="1" hangingPunct="1">
              <a:lnSpc>
                <a:spcPct val="90000"/>
              </a:lnSpc>
              <a:buNone/>
            </a:pPr>
            <a:r>
              <a:rPr lang="zh-CN" altLang="en-US" sz="2800" b="1" dirty="0">
                <a:effectLst>
                  <a:outerShdw blurRad="38100" dist="38100" dir="2700000">
                    <a:srgbClr val="C0C0C0"/>
                  </a:outerShdw>
                </a:effectLst>
                <a:latin typeface="华文中宋" pitchFamily="2" charset="-122"/>
                <a:ea typeface="华文中宋" pitchFamily="2" charset="-122"/>
              </a:rPr>
              <a:t>                    </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高晓声</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陈奂生上城</a:t>
            </a:r>
            <a:r>
              <a:rPr lang="en-US" altLang="zh-CN" sz="2800" b="1" dirty="0">
                <a:effectLst>
                  <a:outerShdw blurRad="38100" dist="38100" dir="2700000">
                    <a:srgbClr val="C0C0C0"/>
                  </a:outerShdw>
                </a:effectLst>
                <a:latin typeface="华文中宋" pitchFamily="2" charset="-122"/>
                <a:ea typeface="华文中宋" pitchFamily="2" charset="-122"/>
              </a:rPr>
              <a:t>》</a:t>
            </a:r>
            <a:endParaRPr lang="en-US" altLang="zh-CN" sz="2800" b="1" dirty="0">
              <a:effectLst>
                <a:outerShdw blurRad="38100" dist="38100" dir="2700000">
                  <a:srgbClr val="C0C0C0"/>
                </a:outerShdw>
              </a:effectLst>
              <a:latin typeface="华文中宋" pitchFamily="2" charset="-122"/>
              <a:ea typeface="华文中宋" pitchFamily="2" charset="-122"/>
            </a:endParaRPr>
          </a:p>
          <a:p>
            <a:pPr eaLnBrk="1" hangingPunct="1">
              <a:lnSpc>
                <a:spcPct val="90000"/>
              </a:lnSpc>
              <a:buNone/>
            </a:pPr>
            <a:r>
              <a:rPr lang="en-US" altLang="zh-CN" sz="2400" b="1" dirty="0">
                <a:solidFill>
                  <a:schemeClr val="bg1"/>
                </a:solidFill>
                <a:effectLst>
                  <a:outerShdw blurRad="38100" dist="38100" dir="2700000">
                    <a:srgbClr val="C0C0C0"/>
                  </a:outerShdw>
                </a:effectLst>
                <a:latin typeface="华文中宋" pitchFamily="2" charset="-122"/>
                <a:ea typeface="华文中宋" pitchFamily="2" charset="-122"/>
              </a:rPr>
              <a:t>        </a:t>
            </a:r>
            <a:endParaRPr lang="en-US" altLang="zh-CN" sz="2400" b="1" dirty="0">
              <a:solidFill>
                <a:schemeClr val="bg1"/>
              </a:solidFill>
              <a:effectLst>
                <a:outerShdw blurRad="38100" dist="38100" dir="2700000">
                  <a:srgbClr val="C0C0C0"/>
                </a:outerShdw>
              </a:effectLst>
              <a:latin typeface="华文中宋" pitchFamily="2" charset="-122"/>
              <a:ea typeface="华文中宋" pitchFamily="2" charset="-122"/>
            </a:endParaRPr>
          </a:p>
          <a:p>
            <a:pPr eaLnBrk="1" hangingPunct="1">
              <a:lnSpc>
                <a:spcPct val="90000"/>
              </a:lnSpc>
              <a:buNone/>
            </a:pP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   </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评析：以上的心理描写就属于直接描写式，它非常恰当的将陈奂生患得患失、狭隘自私的小农经济的心理描写了出来。</a:t>
            </a:r>
            <a:r>
              <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rPr>
              <a:t> </a:t>
            </a:r>
            <a:endPar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endParaRPr>
          </a:p>
        </p:txBody>
      </p:sp>
      <p:sp>
        <p:nvSpPr>
          <p:cNvPr id="91139" name="Rectangle 3"/>
          <p:cNvSpPr>
            <a:spLocks noGrp="1" noChangeArrowheads="1"/>
          </p:cNvSpPr>
          <p:nvPr>
            <p:ph type="title"/>
          </p:nvPr>
        </p:nvSpPr>
        <p:spPr>
          <a:xfrm>
            <a:off x="179388" y="0"/>
            <a:ext cx="2305050" cy="62071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1138">
                                            <p:txEl>
                                              <p:charRg st="138" end="147"/>
                                            </p:txEl>
                                          </p:spTgt>
                                        </p:tgtEl>
                                        <p:attrNameLst>
                                          <p:attrName>style.visibility</p:attrName>
                                        </p:attrNameLst>
                                      </p:cBhvr>
                                      <p:to>
                                        <p:strVal val="visible"/>
                                      </p:to>
                                    </p:set>
                                    <p:anim calcmode="lin" valueType="num">
                                      <p:cBhvr additive="base">
                                        <p:cTn id="7" dur="2000" fill="hold"/>
                                        <p:tgtEl>
                                          <p:spTgt spid="91138">
                                            <p:txEl>
                                              <p:charRg st="138" end="147"/>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91138">
                                            <p:txEl>
                                              <p:charRg st="138" end="14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1138">
                                            <p:txEl>
                                              <p:charRg st="147" end="204"/>
                                            </p:txEl>
                                          </p:spTgt>
                                        </p:tgtEl>
                                        <p:attrNameLst>
                                          <p:attrName>style.visibility</p:attrName>
                                        </p:attrNameLst>
                                      </p:cBhvr>
                                      <p:to>
                                        <p:strVal val="visible"/>
                                      </p:to>
                                    </p:set>
                                    <p:anim calcmode="lin" valueType="num">
                                      <p:cBhvr additive="base">
                                        <p:cTn id="13" dur="2000" fill="hold"/>
                                        <p:tgtEl>
                                          <p:spTgt spid="91138">
                                            <p:txEl>
                                              <p:charRg st="147" end="204"/>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91138">
                                            <p:txEl>
                                              <p:charRg st="147" end="20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Text Box 2"/>
          <p:cNvSpPr txBox="1">
            <a:spLocks noChangeArrowheads="1"/>
          </p:cNvSpPr>
          <p:nvPr/>
        </p:nvSpPr>
        <p:spPr bwMode="auto">
          <a:xfrm>
            <a:off x="1403350" y="136525"/>
            <a:ext cx="5545138" cy="76200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写好动作，展示个性 </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93187" name="Text Box 3"/>
          <p:cNvSpPr txBox="1">
            <a:spLocks noChangeArrowheads="1"/>
          </p:cNvSpPr>
          <p:nvPr/>
        </p:nvSpPr>
        <p:spPr bwMode="auto">
          <a:xfrm>
            <a:off x="250825" y="2420938"/>
            <a:ext cx="8713788" cy="2528888"/>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一个人的所作所为，是他思想性格的具体表现。动作描写</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一要显示人物性格，二要符合生活真实。</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切忌空洞、抽象、笼统。要抓住特征，写出个性，忌面面俱到要选择准确的动词，写出动作的连贯性。多用短句。</a:t>
            </a:r>
            <a:endPar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16388" name="Rectangle 4"/>
          <p:cNvSpPr/>
          <p:nvPr/>
        </p:nvSpPr>
        <p:spPr>
          <a:xfrm>
            <a:off x="395288" y="1341438"/>
            <a:ext cx="8497887" cy="792162"/>
          </a:xfrm>
          <a:prstGeom prst="rect">
            <a:avLst/>
          </a:prstGeom>
          <a:noFill/>
          <a:ln w="9525">
            <a:noFill/>
          </a:ln>
        </p:spPr>
        <p:txBody>
          <a:bodyPr/>
          <a:p>
            <a:pPr marL="342900" lvl="0" indent="-342900" eaLnBrk="1" hangingPunct="1">
              <a:lnSpc>
                <a:spcPct val="90000"/>
              </a:lnSpc>
              <a:spcBef>
                <a:spcPct val="20000"/>
              </a:spcBef>
              <a:buChar char="•"/>
            </a:pPr>
            <a:r>
              <a:rPr lang="zh-CN" altLang="en-US" sz="4400" b="1" dirty="0">
                <a:solidFill>
                  <a:srgbClr val="99FFCC"/>
                </a:solidFill>
                <a:latin typeface="Arial" panose="020B0604020202020204" pitchFamily="34" charset="0"/>
                <a:ea typeface="华文新魏" pitchFamily="2" charset="-122"/>
              </a:rPr>
              <a:t>动作是反映人物性格的三棱镜。</a:t>
            </a:r>
            <a:endParaRPr lang="zh-CN" altLang="en-US" sz="4400" b="1" dirty="0">
              <a:solidFill>
                <a:srgbClr val="99FFCC"/>
              </a:solidFill>
              <a:latin typeface="Arial" panose="020B0604020202020204" pitchFamily="34" charset="0"/>
              <a:ea typeface="华文新魏" pitchFamily="2" charset="-122"/>
            </a:endParaRPr>
          </a:p>
        </p:txBody>
      </p:sp>
    </p:spTree>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2"/>
          <p:cNvSpPr>
            <a:spLocks noChangeArrowheads="1"/>
          </p:cNvSpPr>
          <p:nvPr/>
        </p:nvSpPr>
        <p:spPr bwMode="auto">
          <a:xfrm>
            <a:off x="0" y="1341438"/>
            <a:ext cx="9144000" cy="2320925"/>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4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400" b="1" dirty="0">
                <a:effectLst>
                  <a:outerShdw blurRad="38100" dist="38100" dir="2700000">
                    <a:srgbClr val="C0C0C0"/>
                  </a:outerShdw>
                </a:effectLst>
                <a:latin typeface="华文中宋" pitchFamily="2" charset="-122"/>
                <a:ea typeface="华文中宋" pitchFamily="2" charset="-122"/>
              </a:rPr>
              <a:t>周立波的</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暴风骤雨</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写老孙头对被选中的马摔了又恨又爱的复杂心情，就是通过影视剧中类似特色镜头的方法完成的。“</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老孙头起来，跑到柴垛子边，担根棒子，撵上儿马，一手牵着它的嚼子，一手狠狠地抡起木棒子，棒子落到半空，却就扔在地上，他舍不得打。” </a:t>
            </a:r>
            <a:endPar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4211" name="Rectangle 3"/>
          <p:cNvSpPr>
            <a:spLocks noChangeArrowheads="1"/>
          </p:cNvSpPr>
          <p:nvPr/>
        </p:nvSpPr>
        <p:spPr bwMode="auto">
          <a:xfrm>
            <a:off x="0" y="692150"/>
            <a:ext cx="2981325" cy="604838"/>
          </a:xfrm>
          <a:prstGeom prst="rect">
            <a:avLst/>
          </a:prstGeom>
          <a:noFill/>
          <a:ln w="9525" cap="rnd" algn="ctr">
            <a:noFill/>
            <a:prstDash val="sysDot"/>
            <a:miter lim="800000"/>
          </a:ln>
          <a:effectLst/>
        </p:spPr>
        <p:txBody>
          <a:bodyPr wrap="none">
            <a:spAutoFit/>
          </a:bodyPr>
          <a:lstStyle/>
          <a:p>
            <a:pPr marL="0" marR="0" lvl="0" indent="0" algn="ctr" defTabSz="914400" rtl="0" eaLnBrk="1" fontAlgn="base" latinLnBrk="0" hangingPunct="1">
              <a:lnSpc>
                <a:spcPct val="12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1</a:t>
            </a:r>
            <a:r>
              <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、运用特写镜头 </a:t>
            </a:r>
            <a:endPar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4212" name="Rectangle 4"/>
          <p:cNvSpPr>
            <a:spLocks noChangeArrowheads="1"/>
          </p:cNvSpPr>
          <p:nvPr/>
        </p:nvSpPr>
        <p:spPr bwMode="auto">
          <a:xfrm>
            <a:off x="0" y="3860800"/>
            <a:ext cx="5402263" cy="604838"/>
          </a:xfrm>
          <a:prstGeom prst="rect">
            <a:avLst/>
          </a:prstGeom>
          <a:noFill/>
          <a:ln w="9525" cap="rnd" algn="ctr">
            <a:noFill/>
            <a:prstDash val="sysDot"/>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2</a:t>
            </a:r>
            <a:r>
              <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、具体描写人物的连贯动作 </a:t>
            </a:r>
            <a:endPar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4213" name="Rectangle 5"/>
          <p:cNvSpPr>
            <a:spLocks noChangeArrowheads="1"/>
          </p:cNvSpPr>
          <p:nvPr/>
        </p:nvSpPr>
        <p:spPr bwMode="auto">
          <a:xfrm>
            <a:off x="0" y="4537075"/>
            <a:ext cx="9144000" cy="2320925"/>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000" b="1" dirty="0">
                <a:solidFill>
                  <a:schemeClr val="bg1"/>
                </a:solidFill>
                <a:effectLst>
                  <a:outerShdw blurRad="38100" dist="38100" dir="2700000">
                    <a:srgbClr val="C0C0C0"/>
                  </a:outerShdw>
                </a:effectLst>
                <a:latin typeface="华文中宋" pitchFamily="2" charset="-122"/>
                <a:ea typeface="华文中宋" pitchFamily="2" charset="-122"/>
              </a:rPr>
              <a:t>     </a:t>
            </a:r>
            <a:r>
              <a:rPr lang="en-US" altLang="zh-CN" sz="2000" b="1" dirty="0">
                <a:effectLst>
                  <a:outerShdw blurRad="38100" dist="38100" dir="2700000">
                    <a:srgbClr val="C0C0C0"/>
                  </a:outerShdw>
                </a:effectLst>
                <a:latin typeface="华文中宋" pitchFamily="2" charset="-122"/>
                <a:ea typeface="华文中宋" pitchFamily="2" charset="-122"/>
              </a:rPr>
              <a:t>《</a:t>
            </a:r>
            <a:r>
              <a:rPr lang="zh-CN" altLang="en-US" sz="2000" b="1" dirty="0">
                <a:effectLst>
                  <a:outerShdw blurRad="38100" dist="38100" dir="2700000">
                    <a:srgbClr val="C0C0C0"/>
                  </a:outerShdw>
                </a:effectLst>
                <a:latin typeface="华文中宋" pitchFamily="2" charset="-122"/>
                <a:ea typeface="华文中宋" pitchFamily="2" charset="-122"/>
              </a:rPr>
              <a:t>水浒传</a:t>
            </a:r>
            <a:r>
              <a:rPr lang="en-US" altLang="zh-CN" sz="2000" b="1" dirty="0">
                <a:effectLst>
                  <a:outerShdw blurRad="38100" dist="38100" dir="2700000">
                    <a:srgbClr val="C0C0C0"/>
                  </a:outerShdw>
                </a:effectLst>
                <a:latin typeface="华文中宋" pitchFamily="2" charset="-122"/>
                <a:ea typeface="华文中宋" pitchFamily="2" charset="-122"/>
              </a:rPr>
              <a:t>》</a:t>
            </a:r>
            <a:r>
              <a:rPr lang="zh-CN" altLang="en-US" sz="2000" b="1" dirty="0">
                <a:effectLst>
                  <a:outerShdw blurRad="38100" dist="38100" dir="2700000">
                    <a:srgbClr val="C0C0C0"/>
                  </a:outerShdw>
                </a:effectLst>
                <a:latin typeface="华文中宋" pitchFamily="2" charset="-122"/>
                <a:ea typeface="华文中宋" pitchFamily="2" charset="-122"/>
              </a:rPr>
              <a:t>中有一个脍炙人口的故事“武松打虎”：“</a:t>
            </a:r>
            <a:r>
              <a:rPr lang="zh-CN" altLang="en-US" sz="2000" b="1" dirty="0">
                <a:solidFill>
                  <a:srgbClr val="FFFF00"/>
                </a:solidFill>
                <a:effectLst>
                  <a:outerShdw blurRad="38100" dist="38100" dir="2700000">
                    <a:srgbClr val="C0C0C0"/>
                  </a:outerShdw>
                </a:effectLst>
                <a:latin typeface="华文中宋" pitchFamily="2" charset="-122"/>
                <a:ea typeface="华文中宋" pitchFamily="2" charset="-122"/>
              </a:rPr>
              <a:t>武松见那大虫复翻身回来，双手抡起哨棒，尽平生气力，只一棒，从半空劈将下来。只听得一声响，簌簌地，将那树连枝带叶劈脸打将下来。定晴看时，一棒劈不着大虫；原来打急了，正打在枯树上，把那条哨棒折做两截，只拿一半在手里。</a:t>
            </a:r>
            <a:r>
              <a:rPr lang="en-US" altLang="zh-CN" sz="2000" b="1" dirty="0">
                <a:solidFill>
                  <a:srgbClr val="FFFF00"/>
                </a:solidFill>
                <a:effectLst>
                  <a:outerShdw blurRad="38100" dist="38100" dir="2700000">
                    <a:srgbClr val="C0C0C0"/>
                  </a:outerShdw>
                </a:effectLst>
                <a:latin typeface="华文中宋" pitchFamily="2" charset="-122"/>
                <a:ea typeface="华文中宋" pitchFamily="2" charset="-122"/>
              </a:rPr>
              <a:t>……”</a:t>
            </a:r>
            <a:r>
              <a:rPr lang="zh-CN" altLang="en-US" sz="2000" b="1" dirty="0">
                <a:effectLst>
                  <a:outerShdw blurRad="38100" dist="38100" dir="2700000">
                    <a:srgbClr val="C0C0C0"/>
                  </a:outerShdw>
                </a:effectLst>
                <a:latin typeface="华文中宋" pitchFamily="2" charset="-122"/>
                <a:ea typeface="华文中宋" pitchFamily="2" charset="-122"/>
              </a:rPr>
              <a:t>这里写虎亦即写人，虎越厉害，越显武松勇猛。打折哨棒直叫人惊出汗来，直到武松赤手空拳打死老虎，才叫人松下一口所来，看见武松的勇猛无比。 </a:t>
            </a:r>
            <a:endParaRPr lang="zh-CN" altLang="en-US" sz="2000" b="1" dirty="0">
              <a:effectLst>
                <a:outerShdw blurRad="38100" dist="38100" dir="2700000">
                  <a:srgbClr val="C0C0C0"/>
                </a:outerShdw>
              </a:effectLst>
              <a:latin typeface="华文中宋" pitchFamily="2" charset="-122"/>
              <a:ea typeface="华文中宋" pitchFamily="2" charset="-122"/>
            </a:endParaRPr>
          </a:p>
        </p:txBody>
      </p:sp>
      <p:sp>
        <p:nvSpPr>
          <p:cNvPr id="17414" name="Rectangle 6"/>
          <p:cNvSpPr/>
          <p:nvPr/>
        </p:nvSpPr>
        <p:spPr>
          <a:xfrm>
            <a:off x="250825" y="188913"/>
            <a:ext cx="4105275" cy="530225"/>
          </a:xfrm>
          <a:prstGeom prst="rect">
            <a:avLst/>
          </a:prstGeom>
          <a:solidFill>
            <a:srgbClr val="000080"/>
          </a:solidFill>
          <a:ln w="9525">
            <a:noFill/>
          </a:ln>
        </p:spPr>
        <p:txBody>
          <a:bodyPr anchor="b"/>
          <a:p>
            <a:pPr lvl="0" algn="ctr" eaLnBrk="1" hangingPunct="1"/>
            <a:r>
              <a:rPr lang="zh-CN" altLang="en-US" sz="3200" b="1" dirty="0">
                <a:solidFill>
                  <a:srgbClr val="FFFF00"/>
                </a:solidFill>
                <a:latin typeface="Arial" panose="020B0604020202020204" pitchFamily="34" charset="0"/>
                <a:ea typeface="华文行楷" pitchFamily="2" charset="-122"/>
              </a:rPr>
              <a:t>动作描写的技巧</a:t>
            </a:r>
            <a:endParaRPr lang="zh-CN" altLang="en-US" sz="32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p:nvPr/>
        </p:nvSpPr>
        <p:spPr>
          <a:xfrm>
            <a:off x="3563938" y="188913"/>
            <a:ext cx="3743325" cy="823912"/>
          </a:xfrm>
          <a:prstGeom prst="rect">
            <a:avLst/>
          </a:prstGeom>
          <a:solidFill>
            <a:srgbClr val="CCFFCC"/>
          </a:solidFill>
          <a:ln w="9525">
            <a:noFill/>
          </a:ln>
        </p:spPr>
        <p:txBody>
          <a:bodyPr>
            <a:spAutoFit/>
          </a:bodyPr>
          <a:p>
            <a:pPr lvl="0" eaLnBrk="1" hangingPunct="1">
              <a:spcBef>
                <a:spcPct val="50000"/>
              </a:spcBef>
            </a:pPr>
            <a:r>
              <a:rPr lang="zh-CN" altLang="en-US" sz="4800" b="1" dirty="0">
                <a:latin typeface="Arial" panose="020B0604020202020204" pitchFamily="34" charset="0"/>
                <a:ea typeface="华文彩云" pitchFamily="2" charset="-122"/>
              </a:rPr>
              <a:t>抢夺梳妆匣</a:t>
            </a:r>
            <a:endParaRPr lang="zh-CN" altLang="en-US" sz="4800" b="1" dirty="0">
              <a:latin typeface="Arial" panose="020B0604020202020204" pitchFamily="34" charset="0"/>
              <a:ea typeface="华文彩云" pitchFamily="2" charset="-122"/>
            </a:endParaRPr>
          </a:p>
        </p:txBody>
      </p:sp>
      <p:sp>
        <p:nvSpPr>
          <p:cNvPr id="95235" name="Rectangle 3"/>
          <p:cNvSpPr>
            <a:spLocks noGrp="1" noChangeArrowheads="1"/>
          </p:cNvSpPr>
          <p:nvPr>
            <p:ph idx="1"/>
          </p:nvPr>
        </p:nvSpPr>
        <p:spPr>
          <a:xfrm>
            <a:off x="0" y="3789363"/>
            <a:ext cx="9144000" cy="2041525"/>
          </a:xfrm>
        </p:spPr>
        <p:txBody>
          <a:bodyPr vert="horz" wrap="square" lIns="91440" tIns="45720" rIns="91440" bIns="45720" numCol="1" anchor="t" anchorCtr="0" compatLnSpc="1">
            <a:spAutoFit/>
          </a:bodyPr>
          <a:p>
            <a:pPr marL="0" indent="0" eaLnBrk="1" hangingPunct="1">
              <a:buNone/>
            </a:pPr>
            <a:r>
              <a:rPr lang="en-US" altLang="zh-CN" b="1" dirty="0">
                <a:solidFill>
                  <a:schemeClr val="bg1"/>
                </a:solidFill>
                <a:effectLst>
                  <a:outerShdw blurRad="38100" dist="38100" dir="2700000">
                    <a:srgbClr val="C0C0C0"/>
                  </a:outerShdw>
                </a:effectLst>
                <a:latin typeface="华文新魏" pitchFamily="2" charset="-122"/>
                <a:ea typeface="华文新魏" pitchFamily="2" charset="-122"/>
              </a:rPr>
              <a:t>          </a:t>
            </a:r>
            <a:r>
              <a:rPr lang="en-US" altLang="zh-CN" b="1" dirty="0">
                <a:effectLst>
                  <a:outerShdw blurRad="38100" dist="38100" dir="2700000">
                    <a:srgbClr val="C0C0C0"/>
                  </a:outerShdw>
                </a:effectLst>
                <a:latin typeface="华文新魏" pitchFamily="2" charset="-122"/>
                <a:ea typeface="华文新魏" pitchFamily="2" charset="-122"/>
              </a:rPr>
              <a:t>2</a:t>
            </a:r>
            <a:r>
              <a:rPr lang="zh-CN" altLang="en-US" b="1" dirty="0">
                <a:effectLst>
                  <a:outerShdw blurRad="38100" dist="38100" dir="2700000">
                    <a:srgbClr val="C0C0C0"/>
                  </a:outerShdw>
                </a:effectLst>
                <a:latin typeface="华文新魏" pitchFamily="2" charset="-122"/>
                <a:ea typeface="华文新魏" pitchFamily="2" charset="-122"/>
              </a:rPr>
              <a:t>、</a:t>
            </a:r>
            <a:r>
              <a:rPr lang="zh-CN" altLang="en-US"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b="1" dirty="0">
                <a:effectLst>
                  <a:outerShdw blurRad="38100" dist="38100" dir="2700000">
                    <a:srgbClr val="C0C0C0"/>
                  </a:outerShdw>
                </a:effectLst>
                <a:latin typeface="华文新魏" pitchFamily="2" charset="-122"/>
                <a:ea typeface="华文新魏" pitchFamily="2" charset="-122"/>
              </a:rPr>
              <a:t>老家伙想掏出刀子撬一块金板下来，先把匣子往椅子上一放。欧也妮扑过去想抢回，可是箍捅匠的眼睛老盯着女儿跟梳妆匣，他手臂一摆，使劲一推，欧也妮便倒在母亲床上。</a:t>
            </a:r>
            <a:endParaRPr lang="zh-CN" altLang="en-US" b="1" dirty="0">
              <a:effectLst>
                <a:outerShdw blurRad="38100" dist="38100" dir="2700000">
                  <a:srgbClr val="C0C0C0"/>
                </a:outerShdw>
              </a:effectLst>
              <a:latin typeface="华文新魏" pitchFamily="2" charset="-122"/>
              <a:ea typeface="华文新魏" pitchFamily="2" charset="-122"/>
            </a:endParaRPr>
          </a:p>
        </p:txBody>
      </p:sp>
      <p:sp>
        <p:nvSpPr>
          <p:cNvPr id="95236" name="Rectangle 4"/>
          <p:cNvSpPr>
            <a:spLocks noChangeArrowheads="1"/>
          </p:cNvSpPr>
          <p:nvPr/>
        </p:nvSpPr>
        <p:spPr bwMode="auto">
          <a:xfrm>
            <a:off x="228600" y="1143000"/>
            <a:ext cx="8915400" cy="2625725"/>
          </a:xfrm>
          <a:prstGeom prst="rect">
            <a:avLst/>
          </a:prstGeom>
          <a:noFill/>
          <a:ln w="9525">
            <a:noFill/>
            <a:miter lim="800000"/>
          </a:ln>
          <a:effectLst/>
        </p:spPr>
        <p:txBody>
          <a:bodyPr>
            <a:spAutoFit/>
          </a:bodyPr>
          <a:p>
            <a:pPr lvl="0" eaLnBrk="1" hangingPunct="1">
              <a:spcBef>
                <a:spcPct val="20000"/>
              </a:spcBef>
            </a:pPr>
            <a:r>
              <a:rPr lang="en-US" altLang="zh-CN" sz="3200" b="1" dirty="0">
                <a:solidFill>
                  <a:schemeClr val="bg1"/>
                </a:solidFill>
                <a:effectLst>
                  <a:outerShdw blurRad="38100" dist="38100" dir="2700000">
                    <a:srgbClr val="C0C0C0"/>
                  </a:outerShdw>
                </a:effectLst>
                <a:latin typeface="华文新魏" pitchFamily="2" charset="-122"/>
                <a:ea typeface="华文新魏" pitchFamily="2" charset="-122"/>
              </a:rPr>
              <a:t>         </a:t>
            </a:r>
            <a:r>
              <a:rPr lang="en-US" altLang="zh-CN" sz="3200" b="1" dirty="0">
                <a:effectLst>
                  <a:outerShdw blurRad="38100" dist="38100" dir="2700000">
                    <a:srgbClr val="C0C0C0"/>
                  </a:outerShdw>
                </a:effectLst>
                <a:latin typeface="华文新魏" pitchFamily="2" charset="-122"/>
                <a:ea typeface="华文新魏" pitchFamily="2" charset="-122"/>
              </a:rPr>
              <a:t>1</a:t>
            </a:r>
            <a:r>
              <a:rPr lang="zh-CN" altLang="en-US" sz="3200" b="1" dirty="0">
                <a:effectLst>
                  <a:outerShdw blurRad="38100" dist="38100" dir="2700000">
                    <a:srgbClr val="C0C0C0"/>
                  </a:outerShdw>
                </a:effectLst>
                <a:latin typeface="华文新魏" pitchFamily="2" charset="-122"/>
                <a:ea typeface="华文新魏" pitchFamily="2" charset="-122"/>
              </a:rPr>
              <a:t>、老头儿身子一纵，扑上梳妆匣，好似一头老虎扑上一个睡着的婴儿。</a:t>
            </a:r>
            <a:endParaRPr lang="zh-CN" altLang="en-US" sz="3200" b="1" dirty="0">
              <a:effectLst>
                <a:outerShdw blurRad="38100" dist="38100" dir="2700000">
                  <a:srgbClr val="C0C0C0"/>
                </a:outerShdw>
              </a:effectLst>
              <a:latin typeface="华文新魏" pitchFamily="2" charset="-122"/>
              <a:ea typeface="华文新魏" pitchFamily="2" charset="-122"/>
            </a:endParaRPr>
          </a:p>
          <a:p>
            <a:pPr lvl="0" eaLnBrk="1" hangingPunct="1">
              <a:spcBef>
                <a:spcPct val="20000"/>
              </a:spcBef>
            </a:pPr>
            <a:r>
              <a:rPr lang="zh-CN" altLang="en-US" sz="3200" b="1" dirty="0">
                <a:effectLst>
                  <a:outerShdw blurRad="38100" dist="38100" dir="2700000">
                    <a:srgbClr val="C0C0C0"/>
                  </a:outerShdw>
                </a:effectLst>
                <a:latin typeface="华文新魏" pitchFamily="2" charset="-122"/>
                <a:ea typeface="华文新魏" pitchFamily="2" charset="-122"/>
              </a:rPr>
              <a:t>          </a:t>
            </a:r>
            <a:r>
              <a:rPr lang="zh-CN" altLang="en-US" sz="3200"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sz="3200" b="1" dirty="0">
                <a:effectLst>
                  <a:outerShdw blurRad="38100" dist="38100" dir="2700000">
                    <a:srgbClr val="C0C0C0"/>
                  </a:outerShdw>
                </a:effectLst>
                <a:latin typeface="华文新魏" pitchFamily="2" charset="-122"/>
                <a:ea typeface="华文新魏" pitchFamily="2" charset="-122"/>
              </a:rPr>
              <a:t>什么东西？</a:t>
            </a:r>
            <a:r>
              <a:rPr lang="zh-CN" altLang="en-US" sz="3200"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sz="3200" b="1" dirty="0">
                <a:effectLst>
                  <a:outerShdw blurRad="38100" dist="38100" dir="2700000">
                    <a:srgbClr val="C0C0C0"/>
                  </a:outerShdw>
                </a:effectLst>
                <a:latin typeface="华文新魏" pitchFamily="2" charset="-122"/>
                <a:ea typeface="华文新魏" pitchFamily="2" charset="-122"/>
              </a:rPr>
              <a:t>他拿着宝匣往窗前走去。</a:t>
            </a:r>
            <a:r>
              <a:rPr lang="zh-CN" altLang="en-US" sz="3200"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sz="3200" b="1" dirty="0">
                <a:effectLst>
                  <a:outerShdw blurRad="38100" dist="38100" dir="2700000">
                    <a:srgbClr val="C0C0C0"/>
                  </a:outerShdw>
                </a:effectLst>
                <a:latin typeface="华文新魏" pitchFamily="2" charset="-122"/>
                <a:ea typeface="华文新魏" pitchFamily="2" charset="-122"/>
              </a:rPr>
              <a:t>噢，是真金！金子</a:t>
            </a:r>
            <a:r>
              <a:rPr lang="zh-CN" altLang="en-US" sz="3200"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sz="3200" b="1" dirty="0">
                <a:effectLst>
                  <a:outerShdw blurRad="38100" dist="38100" dir="2700000">
                    <a:srgbClr val="C0C0C0"/>
                  </a:outerShdw>
                </a:effectLst>
                <a:latin typeface="华文新魏" pitchFamily="2" charset="-122"/>
                <a:ea typeface="华文新魏" pitchFamily="2" charset="-122"/>
              </a:rPr>
              <a:t>他连声叫嚷，</a:t>
            </a:r>
            <a:r>
              <a:rPr lang="zh-CN" altLang="en-US" sz="3200" b="1" dirty="0">
                <a:effectLst>
                  <a:outerShdw blurRad="38100" dist="38100" dir="2700000">
                    <a:srgbClr val="C0C0C0"/>
                  </a:outerShdw>
                </a:effectLst>
                <a:latin typeface="Times New Roman" panose="02020603050405020304" pitchFamily="18" charset="0"/>
                <a:ea typeface="华文新魏" pitchFamily="2" charset="-122"/>
              </a:rPr>
              <a:t>“</a:t>
            </a:r>
            <a:r>
              <a:rPr lang="zh-CN" altLang="en-US" sz="3200" b="1" dirty="0">
                <a:effectLst>
                  <a:outerShdw blurRad="38100" dist="38100" dir="2700000">
                    <a:srgbClr val="C0C0C0"/>
                  </a:outerShdw>
                </a:effectLst>
                <a:latin typeface="华文新魏" pitchFamily="2" charset="-122"/>
                <a:ea typeface="华文新魏" pitchFamily="2" charset="-122"/>
              </a:rPr>
              <a:t>这么多的金子！</a:t>
            </a:r>
            <a:r>
              <a:rPr lang="en-US" altLang="zh-CN" sz="3200" b="1" dirty="0">
                <a:effectLst>
                  <a:outerShdw blurRad="38100" dist="38100" dir="2700000">
                    <a:srgbClr val="C0C0C0"/>
                  </a:outerShdw>
                </a:effectLst>
                <a:latin typeface="Times New Roman" panose="02020603050405020304" pitchFamily="18" charset="0"/>
                <a:ea typeface="华文新魏" pitchFamily="2" charset="-122"/>
              </a:rPr>
              <a:t>……”</a:t>
            </a:r>
            <a:endParaRPr lang="en-US" altLang="zh-CN" sz="3200" b="1" dirty="0">
              <a:effectLst>
                <a:outerShdw blurRad="38100" dist="38100" dir="2700000">
                  <a:srgbClr val="C0C0C0"/>
                </a:outerShdw>
              </a:effectLst>
              <a:latin typeface="Times New Roman" panose="02020603050405020304" pitchFamily="18" charset="0"/>
              <a:ea typeface="华文新魏" pitchFamily="2" charset="-122"/>
            </a:endParaRPr>
          </a:p>
        </p:txBody>
      </p:sp>
      <p:sp>
        <p:nvSpPr>
          <p:cNvPr id="95237" name="Rectangle 5"/>
          <p:cNvSpPr>
            <a:spLocks noGrp="1" noChangeArrowheads="1"/>
          </p:cNvSpPr>
          <p:nvPr>
            <p:ph type="title"/>
          </p:nvPr>
        </p:nvSpPr>
        <p:spPr>
          <a:xfrm>
            <a:off x="179388" y="0"/>
            <a:ext cx="2305050" cy="62071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95238" name="Text Box 6"/>
          <p:cNvSpPr txBox="1"/>
          <p:nvPr/>
        </p:nvSpPr>
        <p:spPr>
          <a:xfrm>
            <a:off x="395288" y="6092825"/>
            <a:ext cx="8064500" cy="579438"/>
          </a:xfrm>
          <a:prstGeom prst="rect">
            <a:avLst/>
          </a:prstGeom>
          <a:noFill/>
          <a:ln w="12700">
            <a:noFill/>
          </a:ln>
        </p:spPr>
        <p:txBody>
          <a:bodyPr>
            <a:spAutoFit/>
          </a:bodyPr>
          <a:p>
            <a:pPr lvl="0" eaLnBrk="1" hangingPunct="1">
              <a:spcBef>
                <a:spcPct val="50000"/>
              </a:spcBef>
            </a:pPr>
            <a:r>
              <a:rPr lang="zh-CN" altLang="en-US" sz="3200" b="1" dirty="0">
                <a:solidFill>
                  <a:srgbClr val="FFFF00"/>
                </a:solidFill>
                <a:latin typeface="黑体" panose="02010609060101010101" pitchFamily="49" charset="-122"/>
                <a:ea typeface="黑体" panose="02010609060101010101" pitchFamily="49" charset="-122"/>
              </a:rPr>
              <a:t>见钱眼开    见利忘义    嗜财如命</a:t>
            </a:r>
            <a:endParaRPr lang="zh-CN" altLang="en-US" sz="32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5238"/>
                                        </p:tgtEl>
                                        <p:attrNameLst>
                                          <p:attrName>style.visibility</p:attrName>
                                        </p:attrNameLst>
                                      </p:cBhvr>
                                      <p:to>
                                        <p:strVal val="visible"/>
                                      </p:to>
                                    </p:set>
                                    <p:animEffect transition="in" filter="dissolve">
                                      <p:cBhvr>
                                        <p:cTn id="7"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2"/>
          <p:cNvSpPr>
            <a:spLocks noGrp="1" noChangeArrowheads="1"/>
          </p:cNvSpPr>
          <p:nvPr>
            <p:ph type="title"/>
          </p:nvPr>
        </p:nvSpPr>
        <p:spPr>
          <a:xfrm>
            <a:off x="2484438" y="404813"/>
            <a:ext cx="6424613" cy="519113"/>
          </a:xfrm>
        </p:spPr>
        <p:txBody>
          <a:bodyPr vert="horz" wrap="square" lIns="91440" tIns="45720" rIns="91440" bIns="45720" numCol="1" anchor="t" anchorCtr="0" compatLnSpc="1">
            <a:spAutoFit/>
          </a:bodyPr>
          <a:p>
            <a:pPr algn="l" eaLnBrk="1" hangingPunct="1">
              <a:spcBef>
                <a:spcPct val="50000"/>
              </a:spcBef>
            </a:pP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小说</a:t>
            </a:r>
            <a:r>
              <a:rPr lang="en-US" altLang="zh-CN" sz="2800" b="1" dirty="0">
                <a:solidFill>
                  <a:srgbClr val="FFFF00"/>
                </a:solidFill>
                <a:effectLst>
                  <a:outerShdw blurRad="38100" dist="38100" dir="2700000">
                    <a:srgbClr val="C0C0C0"/>
                  </a:outerShdw>
                </a:effectLst>
                <a:latin typeface="华文中宋" pitchFamily="2" charset="-122"/>
                <a:ea typeface="华文中宋" pitchFamily="2" charset="-122"/>
              </a:rPr>
              <a:t>《</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药</a:t>
            </a:r>
            <a:r>
              <a:rPr lang="en-US" altLang="zh-CN" sz="2800" b="1" dirty="0">
                <a:solidFill>
                  <a:srgbClr val="FFFF00"/>
                </a:solidFill>
                <a:effectLst>
                  <a:outerShdw blurRad="38100" dist="38100" dir="2700000">
                    <a:srgbClr val="C0C0C0"/>
                  </a:outerShdw>
                </a:effectLst>
                <a:latin typeface="华文中宋" pitchFamily="2" charset="-122"/>
                <a:ea typeface="华文中宋" pitchFamily="2" charset="-122"/>
              </a:rPr>
              <a:t>》</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中对刽子手康大叔的描写：</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59" name="Rectangle 3"/>
          <p:cNvSpPr>
            <a:spLocks noGrp="1" noChangeArrowheads="1"/>
          </p:cNvSpPr>
          <p:nvPr>
            <p:ph idx="1"/>
          </p:nvPr>
        </p:nvSpPr>
        <p:spPr>
          <a:xfrm>
            <a:off x="179388" y="1052513"/>
            <a:ext cx="8964613" cy="3578225"/>
          </a:xfrm>
          <a:ln w="28575" cap="rnd">
            <a:solidFill>
              <a:srgbClr val="FFFF00"/>
            </a:solidFill>
            <a:prstDash val="sysDot"/>
          </a:ln>
        </p:spPr>
        <p:txBody>
          <a:bodyPr vert="horz" wrap="square" lIns="91440" tIns="45720" rIns="91440" bIns="45720" numCol="1" anchor="t" anchorCtr="0" compatLnSpc="1">
            <a:spAutoFit/>
          </a:bodyPr>
          <a:p>
            <a:pPr marL="0" indent="0" eaLnBrk="1" hangingPunct="1">
              <a:lnSpc>
                <a:spcPct val="90000"/>
              </a:lnSpc>
              <a:buNone/>
            </a:pPr>
            <a:r>
              <a:rPr lang="en-US" altLang="zh-CN" sz="2800" b="1" dirty="0">
                <a:solidFill>
                  <a:schemeClr val="bg1"/>
                </a:solidFill>
                <a:effectLst>
                  <a:outerShdw blurRad="38100" dist="38100" dir="2700000">
                    <a:srgbClr val="C0C0C0"/>
                  </a:outerShdw>
                </a:effectLst>
                <a:latin typeface="华文中宋" pitchFamily="2" charset="-122"/>
                <a:ea typeface="华文中宋" pitchFamily="2" charset="-122"/>
              </a:rPr>
              <a:t>       </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喂！一手交钱，一手交货！”一个浑身黑色的人，站在老栓面前，眼光正象两把刀，刺得老栓缩小了一半。那人一只大手，向他摊着；一只手却撮着一个鲜红的馒头，那红的还一点一点的往下滴。老栓慌忙摸出洋钱，抖抖地想交给他，却又不敢去接他的东西。那人便焦急起来，嚷道：‘怕什么？怎的不拿！’老栓还踌躇着；黑的人便    过灯笼，一把    下纸罩，    了馒头，   与老栓；    一手过洋钱，    一    ，转身去了。嘴里           ，“这老东西</a:t>
            </a:r>
            <a:r>
              <a:rPr lang="en-US" altLang="zh-CN" sz="2800" b="1" dirty="0">
                <a:effectLst>
                  <a:outerShdw blurRad="38100" dist="38100" dir="2700000">
                    <a:srgbClr val="C0C0C0"/>
                  </a:outerShdw>
                </a:effectLst>
                <a:latin typeface="华文中宋" pitchFamily="2" charset="-122"/>
                <a:ea typeface="华文中宋" pitchFamily="2" charset="-122"/>
              </a:rPr>
              <a:t>……”</a:t>
            </a:r>
            <a:endParaRPr lang="en-US" altLang="zh-CN" sz="2800" b="1" dirty="0">
              <a:effectLst>
                <a:outerShdw blurRad="38100" dist="38100" dir="2700000">
                  <a:srgbClr val="C0C0C0"/>
                </a:outerShdw>
              </a:effectLst>
              <a:latin typeface="华文中宋" pitchFamily="2" charset="-122"/>
              <a:ea typeface="华文中宋" pitchFamily="2" charset="-122"/>
            </a:endParaRPr>
          </a:p>
        </p:txBody>
      </p:sp>
      <p:sp>
        <p:nvSpPr>
          <p:cNvPr id="96260" name="Text Box 4"/>
          <p:cNvSpPr txBox="1"/>
          <p:nvPr/>
        </p:nvSpPr>
        <p:spPr>
          <a:xfrm>
            <a:off x="250825" y="4724400"/>
            <a:ext cx="8713788" cy="1828800"/>
          </a:xfrm>
          <a:prstGeom prst="rect">
            <a:avLst/>
          </a:prstGeom>
          <a:noFill/>
          <a:ln w="28575" cap="rnd" cmpd="sng">
            <a:solidFill>
              <a:schemeClr val="bg1"/>
            </a:solidFill>
            <a:prstDash val="sysDot"/>
            <a:miter/>
            <a:headEnd type="none" w="med" len="med"/>
            <a:tailEnd type="none" w="med" len="med"/>
          </a:ln>
        </p:spPr>
        <p:txBody>
          <a:bodyPr>
            <a:spAutoFit/>
          </a:bodyPr>
          <a:p>
            <a:pPr lvl="0" eaLnBrk="1" hangingPunct="1">
              <a:spcBef>
                <a:spcPct val="50000"/>
              </a:spcBef>
            </a:pPr>
            <a:r>
              <a:rPr lang="en-US" altLang="zh-CN" sz="2800" b="1" dirty="0">
                <a:solidFill>
                  <a:srgbClr val="FFFF00"/>
                </a:solidFill>
                <a:latin typeface="黑体" panose="02010609060101010101" pitchFamily="49" charset="-122"/>
                <a:ea typeface="黑体" panose="02010609060101010101" pitchFamily="49" charset="-122"/>
              </a:rPr>
              <a:t>    </a:t>
            </a:r>
            <a:r>
              <a:rPr lang="zh-CN" altLang="en-US" sz="2800" b="1" dirty="0">
                <a:solidFill>
                  <a:srgbClr val="FFFF00"/>
                </a:solidFill>
                <a:latin typeface="黑体" panose="02010609060101010101" pitchFamily="49" charset="-122"/>
                <a:ea typeface="黑体" panose="02010609060101010101" pitchFamily="49" charset="-122"/>
              </a:rPr>
              <a:t>短句让人物动作在文章中更为明显，透过这些短句，读者似乎体味到了双手沾着革命鲜血的刽子手攫取华老栓用辛劳积攒下来的洋钱时贪婪和凶狠。短句也可以使语言更简洁，更能写出动作的过程</a:t>
            </a:r>
            <a:endParaRPr lang="zh-CN" altLang="en-US" sz="2800" b="1" dirty="0">
              <a:solidFill>
                <a:srgbClr val="FFFF00"/>
              </a:solidFill>
              <a:latin typeface="黑体" panose="02010609060101010101" pitchFamily="49" charset="-122"/>
              <a:ea typeface="黑体" panose="02010609060101010101" pitchFamily="49" charset="-122"/>
            </a:endParaRPr>
          </a:p>
        </p:txBody>
      </p:sp>
      <p:sp>
        <p:nvSpPr>
          <p:cNvPr id="96261" name="Rectangle 5"/>
          <p:cNvSpPr>
            <a:spLocks noChangeArrowheads="1"/>
          </p:cNvSpPr>
          <p:nvPr/>
        </p:nvSpPr>
        <p:spPr bwMode="auto">
          <a:xfrm>
            <a:off x="0" y="260350"/>
            <a:ext cx="2305050" cy="620713"/>
          </a:xfrm>
          <a:prstGeom prst="rect">
            <a:avLst/>
          </a:prstGeom>
          <a:gradFill rotWithShape="1">
            <a:gsLst>
              <a:gs pos="0">
                <a:srgbClr val="FF99CC"/>
              </a:gs>
              <a:gs pos="100000">
                <a:srgbClr val="CCFF66"/>
              </a:gs>
            </a:gsLst>
            <a:lin ang="27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Times New Roman" panose="02020603050405020304" pitchFamily="18" charset="0"/>
                <a:ea typeface="华文琥珀" pitchFamily="2" charset="-122"/>
              </a:rPr>
              <a:t>示例</a:t>
            </a:r>
            <a:endParaRPr lang="zh-CN" altLang="en-US" sz="4000" dirty="0">
              <a:solidFill>
                <a:srgbClr val="FF0000"/>
              </a:solidFill>
              <a:effectLst>
                <a:outerShdw blurRad="38100" dist="38100" dir="2700000">
                  <a:srgbClr val="C0C0C0"/>
                </a:outerShdw>
              </a:effectLst>
              <a:latin typeface="Times New Roman" panose="02020603050405020304" pitchFamily="18" charset="0"/>
              <a:ea typeface="华文琥珀" pitchFamily="2" charset="-122"/>
            </a:endParaRPr>
          </a:p>
        </p:txBody>
      </p:sp>
      <p:sp>
        <p:nvSpPr>
          <p:cNvPr id="96262" name="Rectangle 6"/>
          <p:cNvSpPr>
            <a:spLocks noChangeArrowheads="1"/>
          </p:cNvSpPr>
          <p:nvPr/>
        </p:nvSpPr>
        <p:spPr bwMode="auto">
          <a:xfrm>
            <a:off x="2771775" y="3357563"/>
            <a:ext cx="539750" cy="519113"/>
          </a:xfrm>
          <a:prstGeom prst="rect">
            <a:avLst/>
          </a:prstGeom>
          <a:noFill/>
          <a:ln w="9525">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抢</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3" name="Rectangle 7"/>
          <p:cNvSpPr>
            <a:spLocks noChangeArrowheads="1"/>
          </p:cNvSpPr>
          <p:nvPr/>
        </p:nvSpPr>
        <p:spPr bwMode="auto">
          <a:xfrm>
            <a:off x="5637213" y="3284538"/>
            <a:ext cx="590550" cy="579438"/>
          </a:xfrm>
          <a:prstGeom prst="rect">
            <a:avLst/>
          </a:prstGeom>
          <a:noFill/>
          <a:ln w="9525" algn="ctr">
            <a:noFill/>
            <a:miter lim="800000"/>
          </a:ln>
          <a:effectLst/>
        </p:spPr>
        <p:txBody>
          <a:bodyPr wrap="none">
            <a:spAutoFit/>
          </a:bodyPr>
          <a:p>
            <a:pPr lvl="0" eaLnBrk="1" hangingPunct="1"/>
            <a:r>
              <a:rPr lang="zh-CN" altLang="en-US" sz="3200" b="1" dirty="0">
                <a:solidFill>
                  <a:srgbClr val="FFFF00"/>
                </a:solidFill>
                <a:effectLst>
                  <a:outerShdw blurRad="38100" dist="38100" dir="2700000">
                    <a:srgbClr val="C0C0C0"/>
                  </a:outerShdw>
                </a:effectLst>
                <a:latin typeface="华文中宋" pitchFamily="2" charset="-122"/>
                <a:ea typeface="华文中宋" pitchFamily="2" charset="-122"/>
              </a:rPr>
              <a:t>扯</a:t>
            </a:r>
            <a:endParaRPr lang="zh-CN" altLang="en-US" sz="32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4" name="Rectangle 8"/>
          <p:cNvSpPr>
            <a:spLocks noChangeArrowheads="1"/>
          </p:cNvSpPr>
          <p:nvPr/>
        </p:nvSpPr>
        <p:spPr bwMode="auto">
          <a:xfrm>
            <a:off x="7704138" y="3357563"/>
            <a:ext cx="5397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裹</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5" name="Rectangle 9"/>
          <p:cNvSpPr>
            <a:spLocks noChangeArrowheads="1"/>
          </p:cNvSpPr>
          <p:nvPr/>
        </p:nvSpPr>
        <p:spPr bwMode="auto">
          <a:xfrm>
            <a:off x="1368425" y="3716338"/>
            <a:ext cx="5397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塞</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6" name="Rectangle 10"/>
          <p:cNvSpPr>
            <a:spLocks noChangeArrowheads="1"/>
          </p:cNvSpPr>
          <p:nvPr/>
        </p:nvSpPr>
        <p:spPr bwMode="auto">
          <a:xfrm>
            <a:off x="3455988" y="3716338"/>
            <a:ext cx="5397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抓</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7" name="Rectangle 11"/>
          <p:cNvSpPr>
            <a:spLocks noChangeArrowheads="1"/>
          </p:cNvSpPr>
          <p:nvPr/>
        </p:nvSpPr>
        <p:spPr bwMode="auto">
          <a:xfrm>
            <a:off x="7345363" y="3716338"/>
            <a:ext cx="5397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捏</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8" name="Rectangle 12"/>
          <p:cNvSpPr>
            <a:spLocks noChangeArrowheads="1"/>
          </p:cNvSpPr>
          <p:nvPr/>
        </p:nvSpPr>
        <p:spPr bwMode="auto">
          <a:xfrm>
            <a:off x="6084888" y="3716338"/>
            <a:ext cx="5397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捏</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6269" name="Rectangle 13"/>
          <p:cNvSpPr>
            <a:spLocks noChangeArrowheads="1"/>
          </p:cNvSpPr>
          <p:nvPr/>
        </p:nvSpPr>
        <p:spPr bwMode="auto">
          <a:xfrm>
            <a:off x="2168525" y="4149725"/>
            <a:ext cx="1250950" cy="519113"/>
          </a:xfrm>
          <a:prstGeom prst="rect">
            <a:avLst/>
          </a:prstGeom>
          <a:noFill/>
          <a:ln w="9525" algn="ctr">
            <a:noFill/>
            <a:miter lim="800000"/>
          </a:ln>
          <a:effectLst/>
        </p:spPr>
        <p:txBody>
          <a:bodyPr wrap="none">
            <a:spAutoFit/>
          </a:bodyPr>
          <a:p>
            <a:pPr lvl="0" eaLnBrk="1" hangingPunct="1"/>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哼着说</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6262"/>
                                        </p:tgtEl>
                                        <p:attrNameLst>
                                          <p:attrName>style.visibility</p:attrName>
                                        </p:attrNameLst>
                                      </p:cBhvr>
                                      <p:to>
                                        <p:strVal val="visible"/>
                                      </p:to>
                                    </p:set>
                                    <p:animEffect transition="in" filter="diamond(in)">
                                      <p:cBhvr>
                                        <p:cTn id="7" dur="2000"/>
                                        <p:tgtEl>
                                          <p:spTgt spid="9626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6263"/>
                                        </p:tgtEl>
                                        <p:attrNameLst>
                                          <p:attrName>style.visibility</p:attrName>
                                        </p:attrNameLst>
                                      </p:cBhvr>
                                      <p:to>
                                        <p:strVal val="visible"/>
                                      </p:to>
                                    </p:set>
                                    <p:animEffect transition="in" filter="diamond(in)">
                                      <p:cBhvr>
                                        <p:cTn id="12" dur="2000"/>
                                        <p:tgtEl>
                                          <p:spTgt spid="9626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96264"/>
                                        </p:tgtEl>
                                        <p:attrNameLst>
                                          <p:attrName>style.visibility</p:attrName>
                                        </p:attrNameLst>
                                      </p:cBhvr>
                                      <p:to>
                                        <p:strVal val="visible"/>
                                      </p:to>
                                    </p:set>
                                    <p:animEffect transition="in" filter="diamond(in)">
                                      <p:cBhvr>
                                        <p:cTn id="17" dur="2000"/>
                                        <p:tgtEl>
                                          <p:spTgt spid="9626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6265"/>
                                        </p:tgtEl>
                                        <p:attrNameLst>
                                          <p:attrName>style.visibility</p:attrName>
                                        </p:attrNameLst>
                                      </p:cBhvr>
                                      <p:to>
                                        <p:strVal val="visible"/>
                                      </p:to>
                                    </p:set>
                                    <p:animEffect transition="in" filter="diamond(in)">
                                      <p:cBhvr>
                                        <p:cTn id="22" dur="2000"/>
                                        <p:tgtEl>
                                          <p:spTgt spid="9626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6266"/>
                                        </p:tgtEl>
                                        <p:attrNameLst>
                                          <p:attrName>style.visibility</p:attrName>
                                        </p:attrNameLst>
                                      </p:cBhvr>
                                      <p:to>
                                        <p:strVal val="visible"/>
                                      </p:to>
                                    </p:set>
                                    <p:animEffect transition="in" filter="diamond(in)">
                                      <p:cBhvr>
                                        <p:cTn id="27" dur="2000"/>
                                        <p:tgtEl>
                                          <p:spTgt spid="9626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6268"/>
                                        </p:tgtEl>
                                        <p:attrNameLst>
                                          <p:attrName>style.visibility</p:attrName>
                                        </p:attrNameLst>
                                      </p:cBhvr>
                                      <p:to>
                                        <p:strVal val="visible"/>
                                      </p:to>
                                    </p:set>
                                    <p:animEffect transition="in" filter="diamond(in)">
                                      <p:cBhvr>
                                        <p:cTn id="32" dur="2000"/>
                                        <p:tgtEl>
                                          <p:spTgt spid="96268"/>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96267"/>
                                        </p:tgtEl>
                                        <p:attrNameLst>
                                          <p:attrName>style.visibility</p:attrName>
                                        </p:attrNameLst>
                                      </p:cBhvr>
                                      <p:to>
                                        <p:strVal val="visible"/>
                                      </p:to>
                                    </p:set>
                                    <p:animEffect transition="in" filter="diamond(in)">
                                      <p:cBhvr>
                                        <p:cTn id="35" dur="2000"/>
                                        <p:tgtEl>
                                          <p:spTgt spid="96267"/>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96269"/>
                                        </p:tgtEl>
                                        <p:attrNameLst>
                                          <p:attrName>style.visibility</p:attrName>
                                        </p:attrNameLst>
                                      </p:cBhvr>
                                      <p:to>
                                        <p:strVal val="visible"/>
                                      </p:to>
                                    </p:set>
                                    <p:animEffect transition="in" filter="diamond(in)">
                                      <p:cBhvr>
                                        <p:cTn id="40" dur="2000"/>
                                        <p:tgtEl>
                                          <p:spTgt spid="96269"/>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96260"/>
                                        </p:tgtEl>
                                        <p:attrNameLst>
                                          <p:attrName>style.visibility</p:attrName>
                                        </p:attrNameLst>
                                      </p:cBhvr>
                                      <p:to>
                                        <p:strVal val="visible"/>
                                      </p:to>
                                    </p:set>
                                    <p:animEffect transition="in" filter="checkerboard(across)">
                                      <p:cBhvr>
                                        <p:cTn id="45" dur="5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nimBg="1"/>
      <p:bldP spid="96262" grpId="0"/>
      <p:bldP spid="96263" grpId="0"/>
      <p:bldP spid="96264" grpId="0"/>
      <p:bldP spid="96265" grpId="0"/>
      <p:bldP spid="96266" grpId="0"/>
      <p:bldP spid="96267" grpId="0"/>
      <p:bldP spid="96268" grpId="0"/>
      <p:bldP spid="962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noChangeArrowheads="1"/>
          </p:cNvSpPr>
          <p:nvPr>
            <p:ph idx="1"/>
          </p:nvPr>
        </p:nvSpPr>
        <p:spPr>
          <a:xfrm>
            <a:off x="-36512" y="333375"/>
            <a:ext cx="9145588" cy="6048375"/>
          </a:xfrm>
          <a:solidFill>
            <a:schemeClr val="bg1"/>
          </a:solidFill>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动作描写是通过人物的行动来刻画人物的方法，是塑造人物，揭示人物性格的重要手段。</a:t>
            </a:r>
            <a:endPar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zh-CN" altLang="en-US" sz="4000" b="1" i="0" u="sng"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t>在动作描写时要注意</a:t>
            </a:r>
            <a:r>
              <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a:t>
            </a:r>
            <a:endPar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、不是人物的所有动作都有描写的必要。</a:t>
            </a:r>
            <a:endPar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、动作描写的目的，是通过人物动作来刻画人物形象。</a:t>
            </a:r>
            <a:endPar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2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t>3</a:t>
            </a:r>
            <a:r>
              <a:rPr kumimoji="0" lang="zh-CN" altLang="en-US" sz="32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t>、要善于抓住那些最能体现人物性格，最能反映人物内心世界的动作进行概要或细致的描写。</a:t>
            </a:r>
            <a:endParaRPr kumimoji="0" lang="zh-CN" altLang="en-US" sz="32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 calcmode="lin" valueType="num">
                                      <p:cBhvr>
                                        <p:cTn id="7" dur="1" fill="hold"/>
                                        <p:tgtEl>
                                          <p:spTgt spid="10547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5474">
                                            <p:txEl>
                                              <p:charRg st="0" end="46"/>
                                            </p:txEl>
                                          </p:spTgt>
                                        </p:tgtEl>
                                        <p:attrNameLst>
                                          <p:attrName>style.visibility</p:attrName>
                                        </p:attrNameLst>
                                      </p:cBhvr>
                                      <p:to>
                                        <p:strVal val="visible"/>
                                      </p:to>
                                    </p:set>
                                    <p:anim calcmode="lin" valueType="num">
                                      <p:cBhvr>
                                        <p:cTn id="12" dur="1" fill="hold"/>
                                        <p:tgtEl>
                                          <p:spTgt spid="105474">
                                            <p:txEl>
                                              <p:charRg st="0" end="46"/>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5474">
                                            <p:txEl>
                                              <p:charRg st="46" end="57"/>
                                            </p:txEl>
                                          </p:spTgt>
                                        </p:tgtEl>
                                        <p:attrNameLst>
                                          <p:attrName>style.visibility</p:attrName>
                                        </p:attrNameLst>
                                      </p:cBhvr>
                                      <p:to>
                                        <p:strVal val="visible"/>
                                      </p:to>
                                    </p:set>
                                    <p:anim calcmode="lin" valueType="num">
                                      <p:cBhvr>
                                        <p:cTn id="17" dur="1" fill="hold"/>
                                        <p:tgtEl>
                                          <p:spTgt spid="105474">
                                            <p:txEl>
                                              <p:charRg st="46" end="57"/>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5474">
                                            <p:txEl>
                                              <p:charRg st="57" end="77"/>
                                            </p:txEl>
                                          </p:spTgt>
                                        </p:tgtEl>
                                        <p:attrNameLst>
                                          <p:attrName>style.visibility</p:attrName>
                                        </p:attrNameLst>
                                      </p:cBhvr>
                                      <p:to>
                                        <p:strVal val="visible"/>
                                      </p:to>
                                    </p:set>
                                    <p:anim calcmode="lin" valueType="num">
                                      <p:cBhvr>
                                        <p:cTn id="22" dur="1" fill="hold"/>
                                        <p:tgtEl>
                                          <p:spTgt spid="105474">
                                            <p:txEl>
                                              <p:charRg st="57" end="77"/>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5474">
                                            <p:txEl>
                                              <p:charRg st="77" end="103"/>
                                            </p:txEl>
                                          </p:spTgt>
                                        </p:tgtEl>
                                        <p:attrNameLst>
                                          <p:attrName>style.visibility</p:attrName>
                                        </p:attrNameLst>
                                      </p:cBhvr>
                                      <p:to>
                                        <p:strVal val="visible"/>
                                      </p:to>
                                    </p:set>
                                    <p:anim calcmode="lin" valueType="num">
                                      <p:cBhvr>
                                        <p:cTn id="27" dur="1" fill="hold"/>
                                        <p:tgtEl>
                                          <p:spTgt spid="105474">
                                            <p:txEl>
                                              <p:charRg st="77" end="103"/>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5474">
                                            <p:txEl>
                                              <p:charRg st="103" end="146"/>
                                            </p:txEl>
                                          </p:spTgt>
                                        </p:tgtEl>
                                        <p:attrNameLst>
                                          <p:attrName>style.visibility</p:attrName>
                                        </p:attrNameLst>
                                      </p:cBhvr>
                                      <p:to>
                                        <p:strVal val="visible"/>
                                      </p:to>
                                    </p:set>
                                    <p:anim calcmode="lin" valueType="num">
                                      <p:cBhvr>
                                        <p:cTn id="32" dur="1" fill="hold"/>
                                        <p:tgtEl>
                                          <p:spTgt spid="105474">
                                            <p:txEl>
                                              <p:charRg st="103" end="14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Text Box 2"/>
          <p:cNvSpPr txBox="1">
            <a:spLocks noChangeArrowheads="1"/>
          </p:cNvSpPr>
          <p:nvPr/>
        </p:nvSpPr>
        <p:spPr bwMode="auto">
          <a:xfrm>
            <a:off x="1692275" y="0"/>
            <a:ext cx="5334000" cy="76200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写好语言，传神出彩</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97283" name="Text Box 3"/>
          <p:cNvSpPr txBox="1">
            <a:spLocks noChangeArrowheads="1"/>
          </p:cNvSpPr>
          <p:nvPr/>
        </p:nvSpPr>
        <p:spPr bwMode="auto">
          <a:xfrm>
            <a:off x="1066800" y="1187450"/>
            <a:ext cx="5441950" cy="579438"/>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1</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、符合人物的身份和性格</a:t>
            </a:r>
            <a:endPar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7284" name="Text Box 4"/>
          <p:cNvSpPr txBox="1">
            <a:spLocks noChangeArrowheads="1"/>
          </p:cNvSpPr>
          <p:nvPr/>
        </p:nvSpPr>
        <p:spPr bwMode="auto">
          <a:xfrm>
            <a:off x="1116013" y="1773238"/>
            <a:ext cx="4191000" cy="579438"/>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2</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、抓典型化的语言</a:t>
            </a:r>
            <a:endPar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7285" name="Text Box 5"/>
          <p:cNvSpPr txBox="1">
            <a:spLocks noChangeArrowheads="1"/>
          </p:cNvSpPr>
          <p:nvPr/>
        </p:nvSpPr>
        <p:spPr bwMode="auto">
          <a:xfrm>
            <a:off x="250825" y="2997200"/>
            <a:ext cx="1871663" cy="579438"/>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孔乙已：</a:t>
            </a:r>
            <a:endPar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7286" name="Text Box 6"/>
          <p:cNvSpPr txBox="1">
            <a:spLocks noChangeArrowheads="1"/>
          </p:cNvSpPr>
          <p:nvPr/>
        </p:nvSpPr>
        <p:spPr bwMode="auto">
          <a:xfrm>
            <a:off x="1835150" y="2997200"/>
            <a:ext cx="6843713" cy="1066800"/>
          </a:xfrm>
          <a:prstGeom prst="rect">
            <a:avLst/>
          </a:prstGeom>
          <a:noFill/>
          <a:ln w="9525" algn="ctr">
            <a:noFill/>
            <a:miter lim="800000"/>
          </a:ln>
          <a:effectLst/>
        </p:spPr>
        <p:txBody>
          <a:bodyPr>
            <a:spAutoFit/>
          </a:bodyPr>
          <a:p>
            <a:pPr lvl="0" algn="just" eaLnBrk="1" hangingPunct="1">
              <a:spcBef>
                <a:spcPct val="50000"/>
              </a:spcBef>
            </a:pPr>
            <a:r>
              <a:rPr lang="en-US" altLang="zh-CN" sz="3200" b="1" dirty="0">
                <a:effectLst>
                  <a:outerShdw blurRad="38100" dist="38100" dir="2700000">
                    <a:srgbClr val="C0C0C0"/>
                  </a:outerShdw>
                </a:effectLst>
                <a:latin typeface="华文中宋" pitchFamily="2" charset="-122"/>
                <a:ea typeface="华文中宋" pitchFamily="2" charset="-122"/>
              </a:rPr>
              <a:t>“</a:t>
            </a:r>
            <a:r>
              <a:rPr lang="zh-CN" altLang="en-US" sz="3200" b="1" dirty="0">
                <a:effectLst>
                  <a:outerShdw blurRad="38100" dist="38100" dir="2700000">
                    <a:srgbClr val="C0C0C0"/>
                  </a:outerShdw>
                </a:effectLst>
                <a:latin typeface="华文中宋" pitchFamily="2" charset="-122"/>
                <a:ea typeface="华文中宋" pitchFamily="2" charset="-122"/>
              </a:rPr>
              <a:t>窃书不能算偷</a:t>
            </a:r>
            <a:r>
              <a:rPr lang="en-US" altLang="zh-CN" sz="3200" b="1" dirty="0">
                <a:effectLst>
                  <a:outerShdw blurRad="38100" dist="38100" dir="2700000">
                    <a:srgbClr val="C0C0C0"/>
                  </a:outerShdw>
                </a:effectLst>
                <a:latin typeface="华文中宋" pitchFamily="2" charset="-122"/>
                <a:ea typeface="华文中宋" pitchFamily="2" charset="-122"/>
              </a:rPr>
              <a:t>……</a:t>
            </a:r>
            <a:r>
              <a:rPr lang="zh-CN" altLang="en-US" sz="3200" b="1" dirty="0">
                <a:effectLst>
                  <a:outerShdw blurRad="38100" dist="38100" dir="2700000">
                    <a:srgbClr val="C0C0C0"/>
                  </a:outerShdw>
                </a:effectLst>
                <a:latin typeface="华文中宋" pitchFamily="2" charset="-122"/>
                <a:ea typeface="华文中宋" pitchFamily="2" charset="-122"/>
              </a:rPr>
              <a:t>窃书！</a:t>
            </a:r>
            <a:r>
              <a:rPr lang="en-US" altLang="zh-CN" sz="3200" b="1" dirty="0">
                <a:effectLst>
                  <a:outerShdw blurRad="38100" dist="38100" dir="2700000">
                    <a:srgbClr val="C0C0C0"/>
                  </a:outerShdw>
                </a:effectLst>
                <a:latin typeface="华文中宋" pitchFamily="2" charset="-122"/>
                <a:ea typeface="华文中宋" pitchFamily="2" charset="-122"/>
              </a:rPr>
              <a:t>……</a:t>
            </a:r>
            <a:r>
              <a:rPr lang="zh-CN" altLang="en-US" sz="3200" b="1" dirty="0">
                <a:effectLst>
                  <a:outerShdw blurRad="38100" dist="38100" dir="2700000">
                    <a:srgbClr val="C0C0C0"/>
                  </a:outerShdw>
                </a:effectLst>
                <a:latin typeface="华文中宋" pitchFamily="2" charset="-122"/>
                <a:ea typeface="华文中宋" pitchFamily="2" charset="-122"/>
              </a:rPr>
              <a:t>读书人的事能算偷么？”</a:t>
            </a:r>
            <a:endParaRPr lang="zh-CN" altLang="en-US" sz="3200" b="1" dirty="0">
              <a:effectLst>
                <a:outerShdw blurRad="38100" dist="38100" dir="2700000">
                  <a:srgbClr val="C0C0C0"/>
                </a:outerShdw>
              </a:effectLst>
              <a:latin typeface="华文中宋" pitchFamily="2" charset="-122"/>
              <a:ea typeface="华文中宋" pitchFamily="2" charset="-122"/>
            </a:endParaRPr>
          </a:p>
        </p:txBody>
      </p:sp>
      <p:sp>
        <p:nvSpPr>
          <p:cNvPr id="97287" name="Text Box 7"/>
          <p:cNvSpPr txBox="1">
            <a:spLocks noChangeArrowheads="1"/>
          </p:cNvSpPr>
          <p:nvPr/>
        </p:nvSpPr>
        <p:spPr bwMode="auto">
          <a:xfrm>
            <a:off x="323850" y="4652963"/>
            <a:ext cx="8208963" cy="1311275"/>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别里科夫</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千万别出什么乱子</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a:t>
            </a:r>
            <a:endPar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just"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曹操</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宁我负天下人，勿天下人负我</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a:t>
            </a:r>
            <a:endPar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21512" name="WordArt 8"/>
          <p:cNvSpPr>
            <a:spLocks noTextEdit="1"/>
          </p:cNvSpPr>
          <p:nvPr/>
        </p:nvSpPr>
        <p:spPr>
          <a:xfrm>
            <a:off x="5364163" y="3500438"/>
            <a:ext cx="1368425" cy="601662"/>
          </a:xfrm>
          <a:prstGeom prst="rect">
            <a:avLst/>
          </a:prstGeom>
        </p:spPr>
        <p:txBody>
          <a:bodyPr wrap="none" fromWordArt="1">
            <a:prstTxWarp prst="textDeflate">
              <a:avLst>
                <a:gd name="adj" fmla="val 18750"/>
              </a:avLst>
            </a:prstTxWarp>
            <a:normAutofit/>
          </a:bodyPr>
          <a:p>
            <a:pPr algn="ctr" eaLnBrk="0" hangingPunct="0"/>
            <a:r>
              <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迂腐</a:t>
            </a:r>
            <a:endPar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endParaRPr>
          </a:p>
        </p:txBody>
      </p:sp>
      <p:sp>
        <p:nvSpPr>
          <p:cNvPr id="21513" name="WordArt 9"/>
          <p:cNvSpPr>
            <a:spLocks noTextEdit="1"/>
          </p:cNvSpPr>
          <p:nvPr/>
        </p:nvSpPr>
        <p:spPr>
          <a:xfrm>
            <a:off x="7019925" y="4581525"/>
            <a:ext cx="1368425" cy="601663"/>
          </a:xfrm>
          <a:prstGeom prst="rect">
            <a:avLst/>
          </a:prstGeom>
        </p:spPr>
        <p:txBody>
          <a:bodyPr wrap="none" fromWordArt="1">
            <a:prstTxWarp prst="textDeflate">
              <a:avLst>
                <a:gd name="adj" fmla="val 18750"/>
              </a:avLst>
            </a:prstTxWarp>
            <a:normAutofit/>
          </a:bodyPr>
          <a:p>
            <a:pPr algn="ctr" eaLnBrk="0" hangingPunct="0"/>
            <a:r>
              <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保守</a:t>
            </a:r>
            <a:endPar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endParaRPr>
          </a:p>
        </p:txBody>
      </p:sp>
      <p:sp>
        <p:nvSpPr>
          <p:cNvPr id="21514" name="WordArt 10"/>
          <p:cNvSpPr>
            <a:spLocks noTextEdit="1"/>
          </p:cNvSpPr>
          <p:nvPr/>
        </p:nvSpPr>
        <p:spPr>
          <a:xfrm>
            <a:off x="7235825" y="5805488"/>
            <a:ext cx="1368425" cy="601662"/>
          </a:xfrm>
          <a:prstGeom prst="rect">
            <a:avLst/>
          </a:prstGeom>
        </p:spPr>
        <p:txBody>
          <a:bodyPr wrap="none" fromWordArt="1">
            <a:prstTxWarp prst="textDeflate">
              <a:avLst>
                <a:gd name="adj" fmla="val 18750"/>
              </a:avLst>
            </a:prstTxWarp>
            <a:normAutofit/>
          </a:bodyPr>
          <a:p>
            <a:pPr algn="ctr" eaLnBrk="0" hangingPunct="0"/>
            <a:r>
              <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奸诈</a:t>
            </a:r>
            <a:endParaRPr lang="zh-CN" altLang="en-US" sz="3600">
              <a:ln w="9525" cap="flat" cmpd="sng">
                <a:solidFill>
                  <a:srgbClr val="0000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p:cTn id="7" dur="1000" fill="hold"/>
                                        <p:tgtEl>
                                          <p:spTgt spid="97282"/>
                                        </p:tgtEl>
                                        <p:attrNameLst>
                                          <p:attrName>ppt_w</p:attrName>
                                        </p:attrNameLst>
                                      </p:cBhvr>
                                      <p:tavLst>
                                        <p:tav tm="0">
                                          <p:val>
                                            <p:fltVal val="0.000000"/>
                                          </p:val>
                                        </p:tav>
                                        <p:tav tm="100000">
                                          <p:val>
                                            <p:strVal val="#ppt_w"/>
                                          </p:val>
                                        </p:tav>
                                      </p:tavLst>
                                    </p:anim>
                                    <p:anim calcmode="lin" valueType="num">
                                      <p:cBhvr>
                                        <p:cTn id="8" dur="1000" fill="hold"/>
                                        <p:tgtEl>
                                          <p:spTgt spid="97282"/>
                                        </p:tgtEl>
                                        <p:attrNameLst>
                                          <p:attrName>ppt_h</p:attrName>
                                        </p:attrNameLst>
                                      </p:cBhvr>
                                      <p:tavLst>
                                        <p:tav tm="0">
                                          <p:val>
                                            <p:fltVal val="0.000000"/>
                                          </p:val>
                                        </p:tav>
                                        <p:tav tm="100000">
                                          <p:val>
                                            <p:strVal val="#ppt_h"/>
                                          </p:val>
                                        </p:tav>
                                      </p:tavLst>
                                    </p:anim>
                                    <p:anim calcmode="lin" valueType="num">
                                      <p:cBhvr>
                                        <p:cTn id="9" dur="1000" fill="hold"/>
                                        <p:tgtEl>
                                          <p:spTgt spid="9728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9728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97283"/>
                                        </p:tgtEl>
                                        <p:attrNameLst>
                                          <p:attrName>style.visibility</p:attrName>
                                        </p:attrNameLst>
                                      </p:cBhvr>
                                      <p:to>
                                        <p:strVal val="visible"/>
                                      </p:to>
                                    </p:set>
                                    <p:anim calcmode="lin" valueType="num">
                                      <p:cBhvr additive="base">
                                        <p:cTn id="15" dur="500" fill="hold"/>
                                        <p:tgtEl>
                                          <p:spTgt spid="97283"/>
                                        </p:tgtEl>
                                        <p:attrNameLst>
                                          <p:attrName>ppt_x</p:attrName>
                                        </p:attrNameLst>
                                      </p:cBhvr>
                                      <p:tavLst>
                                        <p:tav tm="0">
                                          <p:val>
                                            <p:strVal val="0-#ppt_w/2"/>
                                          </p:val>
                                        </p:tav>
                                        <p:tav tm="100000">
                                          <p:val>
                                            <p:strVal val="#ppt_x"/>
                                          </p:val>
                                        </p:tav>
                                      </p:tavLst>
                                    </p:anim>
                                    <p:anim calcmode="lin" valueType="num">
                                      <p:cBhvr additive="base">
                                        <p:cTn id="16"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7284"/>
                                        </p:tgtEl>
                                        <p:attrNameLst>
                                          <p:attrName>style.visibility</p:attrName>
                                        </p:attrNameLst>
                                      </p:cBhvr>
                                      <p:to>
                                        <p:strVal val="visible"/>
                                      </p:to>
                                    </p:set>
                                    <p:anim calcmode="lin" valueType="num">
                                      <p:cBhvr additive="base">
                                        <p:cTn id="21" dur="500" fill="hold"/>
                                        <p:tgtEl>
                                          <p:spTgt spid="97284"/>
                                        </p:tgtEl>
                                        <p:attrNameLst>
                                          <p:attrName>ppt_x</p:attrName>
                                        </p:attrNameLst>
                                      </p:cBhvr>
                                      <p:tavLst>
                                        <p:tav tm="0">
                                          <p:val>
                                            <p:strVal val="0-#ppt_w/2"/>
                                          </p:val>
                                        </p:tav>
                                        <p:tav tm="100000">
                                          <p:val>
                                            <p:strVal val="#ppt_x"/>
                                          </p:val>
                                        </p:tav>
                                      </p:tavLst>
                                    </p:anim>
                                    <p:anim calcmode="lin" valueType="num">
                                      <p:cBhvr additive="base">
                                        <p:cTn id="22"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7285"/>
                                        </p:tgtEl>
                                        <p:attrNameLst>
                                          <p:attrName>style.visibility</p:attrName>
                                        </p:attrNameLst>
                                      </p:cBhvr>
                                      <p:to>
                                        <p:strVal val="visible"/>
                                      </p:to>
                                    </p:set>
                                    <p:animEffect transition="in" filter="slide(fromBottom)">
                                      <p:cBhvr>
                                        <p:cTn id="27" dur="500"/>
                                        <p:tgtEl>
                                          <p:spTgt spid="9728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7286"/>
                                        </p:tgtEl>
                                        <p:attrNameLst>
                                          <p:attrName>style.visibility</p:attrName>
                                        </p:attrNameLst>
                                      </p:cBhvr>
                                      <p:to>
                                        <p:strVal val="visible"/>
                                      </p:to>
                                    </p:set>
                                    <p:animEffect transition="in" filter="slide(fromBottom)">
                                      <p:cBhvr>
                                        <p:cTn id="32" dur="500"/>
                                        <p:tgtEl>
                                          <p:spTgt spid="9728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97287"/>
                                        </p:tgtEl>
                                        <p:attrNameLst>
                                          <p:attrName>style.visibility</p:attrName>
                                        </p:attrNameLst>
                                      </p:cBhvr>
                                      <p:to>
                                        <p:strVal val="visible"/>
                                      </p:to>
                                    </p:set>
                                    <p:animEffect transition="in" filter="slide(fromBottom)">
                                      <p:cBhvr>
                                        <p:cTn id="37" dur="500"/>
                                        <p:tgtEl>
                                          <p:spTgt spid="97287"/>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21512"/>
                                        </p:tgtEl>
                                        <p:attrNameLst>
                                          <p:attrName>style.visibility</p:attrName>
                                        </p:attrNameLst>
                                      </p:cBhvr>
                                      <p:to>
                                        <p:strVal val="visible"/>
                                      </p:to>
                                    </p:set>
                                    <p:animEffect transition="in" filter="diamond(in)">
                                      <p:cBhvr>
                                        <p:cTn id="42" dur="500"/>
                                        <p:tgtEl>
                                          <p:spTgt spid="2151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21513"/>
                                        </p:tgtEl>
                                        <p:attrNameLst>
                                          <p:attrName>style.visibility</p:attrName>
                                        </p:attrNameLst>
                                      </p:cBhvr>
                                      <p:to>
                                        <p:strVal val="visible"/>
                                      </p:to>
                                    </p:set>
                                    <p:animEffect transition="in" filter="diamond(in)">
                                      <p:cBhvr>
                                        <p:cTn id="47" dur="500"/>
                                        <p:tgtEl>
                                          <p:spTgt spid="2151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21514"/>
                                        </p:tgtEl>
                                        <p:attrNameLst>
                                          <p:attrName>style.visibility</p:attrName>
                                        </p:attrNameLst>
                                      </p:cBhvr>
                                      <p:to>
                                        <p:strVal val="visible"/>
                                      </p:to>
                                    </p:set>
                                    <p:animEffect transition="in" filter="diamond(in)">
                                      <p:cBhvr>
                                        <p:cTn id="52"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animBg="1"/>
      <p:bldP spid="97283" grpId="0"/>
      <p:bldP spid="97284" grpId="0"/>
      <p:bldP spid="97285" grpId="0"/>
      <p:bldP spid="97286" grpId="0"/>
      <p:bldP spid="972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6" name="Text Box 4"/>
          <p:cNvSpPr txBox="1">
            <a:spLocks noChangeArrowheads="1"/>
          </p:cNvSpPr>
          <p:nvPr/>
        </p:nvSpPr>
        <p:spPr bwMode="auto">
          <a:xfrm>
            <a:off x="0" y="1557338"/>
            <a:ext cx="9144000" cy="4960938"/>
          </a:xfrm>
          <a:prstGeom prst="rect">
            <a:avLst/>
          </a:prstGeom>
          <a:solidFill>
            <a:schemeClr val="tx1">
              <a:alpha val="80000"/>
            </a:schemeClr>
          </a:solidFill>
          <a:ln w="9525">
            <a:noFill/>
            <a:miter lim="800000"/>
          </a:ln>
          <a:effectLst/>
        </p:spPr>
        <p:txBody>
          <a:bodyPr>
            <a:spAutoFit/>
          </a:bodyPr>
          <a:p>
            <a:pPr lvl="0" eaLnBrk="1" hangingPunct="1">
              <a:lnSpc>
                <a:spcPct val="120000"/>
              </a:lnSpc>
              <a:spcBef>
                <a:spcPct val="50000"/>
              </a:spcBef>
            </a:pPr>
            <a:r>
              <a:rPr lang="en-US" altLang="zh-CN" sz="3600" b="1" dirty="0">
                <a:solidFill>
                  <a:srgbClr val="CC3300"/>
                </a:solidFill>
                <a:effectLst>
                  <a:outerShdw blurRad="38100" dist="38100" dir="2700000">
                    <a:srgbClr val="C0C0C0"/>
                  </a:outerShdw>
                </a:effectLst>
                <a:latin typeface="华文中宋" pitchFamily="2" charset="-122"/>
                <a:ea typeface="华文中宋" pitchFamily="2" charset="-122"/>
              </a:rPr>
              <a:t>      </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定义</a:t>
            </a:r>
            <a:r>
              <a:rPr lang="en-US" altLang="zh-CN" sz="3200" b="1" dirty="0">
                <a:solidFill>
                  <a:schemeClr val="bg1"/>
                </a:solidFill>
                <a:effectLst>
                  <a:outerShdw blurRad="38100" dist="38100" dir="2700000">
                    <a:srgbClr val="C0C0C0"/>
                  </a:outerShdw>
                </a:effectLst>
                <a:latin typeface="华文中宋" pitchFamily="2" charset="-122"/>
                <a:ea typeface="华文中宋" pitchFamily="2" charset="-122"/>
              </a:rPr>
              <a:t>:</a:t>
            </a:r>
            <a:r>
              <a:rPr lang="zh-CN" altLang="en-US" sz="3200" b="1" dirty="0">
                <a:effectLst>
                  <a:outerShdw blurRad="38100" dist="38100" dir="2700000">
                    <a:srgbClr val="C0C0C0"/>
                  </a:outerShdw>
                </a:effectLst>
                <a:latin typeface="华文中宋" pitchFamily="2" charset="-122"/>
                <a:ea typeface="华文中宋" pitchFamily="2" charset="-122"/>
              </a:rPr>
              <a:t>是以写人记事、写景状物为主要内容，结合议论和抒情，以叙述为主要表达方式的一种文体。</a:t>
            </a:r>
            <a:endParaRPr lang="zh-CN" altLang="en-US" sz="3200" b="1" dirty="0">
              <a:effectLst>
                <a:outerShdw blurRad="38100" dist="38100" dir="2700000">
                  <a:srgbClr val="C0C0C0"/>
                </a:outerShdw>
              </a:effectLst>
              <a:latin typeface="华文中宋" pitchFamily="2" charset="-122"/>
              <a:ea typeface="华文中宋" pitchFamily="2" charset="-122"/>
            </a:endParaRPr>
          </a:p>
          <a:p>
            <a:pPr lvl="0" eaLnBrk="1" hangingPunct="1">
              <a:lnSpc>
                <a:spcPct val="120000"/>
              </a:lnSpc>
              <a:spcBef>
                <a:spcPct val="50000"/>
              </a:spcBef>
            </a:pP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      范围</a:t>
            </a:r>
            <a:r>
              <a:rPr lang="en-US" altLang="zh-CN" sz="3200" b="1" dirty="0">
                <a:effectLst>
                  <a:outerShdw blurRad="38100" dist="38100" dir="2700000">
                    <a:srgbClr val="C0C0C0"/>
                  </a:outerShdw>
                </a:effectLst>
                <a:latin typeface="华文中宋" pitchFamily="2" charset="-122"/>
                <a:ea typeface="华文中宋" pitchFamily="2" charset="-122"/>
              </a:rPr>
              <a:t>:</a:t>
            </a:r>
            <a:r>
              <a:rPr lang="zh-CN" altLang="en-US" sz="3200" b="1" dirty="0">
                <a:effectLst>
                  <a:outerShdw blurRad="38100" dist="38100" dir="2700000">
                    <a:srgbClr val="C0C0C0"/>
                  </a:outerShdw>
                </a:effectLst>
                <a:latin typeface="华文中宋" pitchFamily="2" charset="-122"/>
                <a:ea typeface="华文中宋" pitchFamily="2" charset="-122"/>
              </a:rPr>
              <a:t>新闻、通讯、特写、传记、访问记、报告文学、回忆录、童话、寓言、散文、小说等。</a:t>
            </a:r>
            <a:endParaRPr lang="zh-CN" altLang="en-US" sz="3200" b="1" dirty="0">
              <a:effectLst>
                <a:outerShdw blurRad="38100" dist="38100" dir="2700000">
                  <a:srgbClr val="C0C0C0"/>
                </a:outerShdw>
              </a:effectLst>
              <a:latin typeface="华文中宋" pitchFamily="2" charset="-122"/>
              <a:ea typeface="华文中宋" pitchFamily="2" charset="-122"/>
            </a:endParaRPr>
          </a:p>
          <a:p>
            <a:pPr lvl="0" eaLnBrk="1" hangingPunct="1"/>
            <a:endParaRPr lang="zh-CN" altLang="en-US" sz="3200" b="1" dirty="0">
              <a:effectLst>
                <a:outerShdw blurRad="38100" dist="38100" dir="2700000">
                  <a:srgbClr val="C0C0C0"/>
                </a:outerShdw>
              </a:effectLst>
              <a:latin typeface="华文中宋" pitchFamily="2" charset="-122"/>
              <a:ea typeface="华文中宋" pitchFamily="2" charset="-122"/>
            </a:endParaRPr>
          </a:p>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      六要素</a:t>
            </a:r>
            <a:r>
              <a:rPr lang="en-US" altLang="zh-CN" sz="3200" b="1" dirty="0">
                <a:effectLst>
                  <a:outerShdw blurRad="38100" dist="38100" dir="2700000">
                    <a:srgbClr val="C0C0C0"/>
                  </a:outerShdw>
                </a:effectLst>
                <a:latin typeface="华文中宋" pitchFamily="2" charset="-122"/>
                <a:ea typeface="华文中宋" pitchFamily="2" charset="-122"/>
              </a:rPr>
              <a:t>:</a:t>
            </a:r>
            <a:r>
              <a:rPr lang="en-US" altLang="zh-CN" b="1" dirty="0">
                <a:effectLst>
                  <a:outerShdw blurRad="38100" dist="38100" dir="2700000">
                    <a:srgbClr val="C0C0C0"/>
                  </a:outerShdw>
                </a:effectLst>
                <a:latin typeface="华文中宋" pitchFamily="2" charset="-122"/>
                <a:ea typeface="华文中宋" pitchFamily="2" charset="-122"/>
              </a:rPr>
              <a:t> </a:t>
            </a:r>
            <a:r>
              <a:rPr lang="zh-CN" altLang="en-US" sz="3200" b="1" dirty="0">
                <a:effectLst>
                  <a:outerShdw blurRad="38100" dist="38100" dir="2700000">
                    <a:srgbClr val="C0C0C0"/>
                  </a:outerShdw>
                </a:effectLst>
                <a:latin typeface="华文中宋" pitchFamily="2" charset="-122"/>
                <a:ea typeface="华文中宋" pitchFamily="2" charset="-122"/>
              </a:rPr>
              <a:t>时间、地点、人物、事情的起因、经过、结果。 </a:t>
            </a:r>
            <a:endParaRPr lang="zh-CN" altLang="en-US" sz="3200" b="1" dirty="0">
              <a:effectLst>
                <a:outerShdw blurRad="38100" dist="38100" dir="2700000">
                  <a:srgbClr val="C0C0C0"/>
                </a:outerShdw>
              </a:effectLst>
              <a:latin typeface="华文中宋" pitchFamily="2" charset="-122"/>
              <a:ea typeface="华文中宋" pitchFamily="2" charset="-122"/>
            </a:endParaRPr>
          </a:p>
        </p:txBody>
      </p:sp>
      <p:sp>
        <p:nvSpPr>
          <p:cNvPr id="3077" name="Text Box 5"/>
          <p:cNvSpPr txBox="1">
            <a:spLocks noChangeArrowheads="1"/>
          </p:cNvSpPr>
          <p:nvPr/>
        </p:nvSpPr>
        <p:spPr bwMode="auto">
          <a:xfrm>
            <a:off x="2411413" y="620713"/>
            <a:ext cx="1944688" cy="739775"/>
          </a:xfrm>
          <a:prstGeom prst="rect">
            <a:avLst/>
          </a:prstGeom>
          <a:noFill/>
          <a:ln w="38100" cmpd="dbl" algn="ctr">
            <a:solidFill>
              <a:srgbClr val="FF99CC"/>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记叙文</a:t>
            </a:r>
            <a:endPar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2"/>
          <p:cNvSpPr>
            <a:spLocks noChangeArrowheads="1"/>
          </p:cNvSpPr>
          <p:nvPr/>
        </p:nvSpPr>
        <p:spPr bwMode="auto">
          <a:xfrm>
            <a:off x="0" y="1268413"/>
            <a:ext cx="9144000" cy="1155700"/>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800" b="1" dirty="0">
                <a:solidFill>
                  <a:schemeClr val="bg1"/>
                </a:solidFill>
                <a:effectLst>
                  <a:outerShdw blurRad="38100" dist="38100" dir="2700000">
                    <a:srgbClr val="C0C0C0"/>
                  </a:outerShdw>
                </a:effectLst>
                <a:latin typeface="华文中宋" pitchFamily="2" charset="-122"/>
                <a:ea typeface="华文中宋" pitchFamily="2" charset="-122"/>
              </a:rPr>
              <a:t>  </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荷花淀</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女人没有说话，过了一会，她才说：“你走，我不拦你。家里怎么办？”</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98307" name="Rectangle 3"/>
          <p:cNvSpPr>
            <a:spLocks noChangeArrowheads="1"/>
          </p:cNvSpPr>
          <p:nvPr/>
        </p:nvSpPr>
        <p:spPr bwMode="auto">
          <a:xfrm>
            <a:off x="-17462" y="615950"/>
            <a:ext cx="3652838" cy="676275"/>
          </a:xfrm>
          <a:prstGeom prst="rect">
            <a:avLst/>
          </a:prstGeom>
          <a:noFill/>
          <a:ln w="9525" cap="rnd" algn="ctr">
            <a:noFill/>
            <a:prstDash val="sysDot"/>
            <a:miter lim="800000"/>
          </a:ln>
          <a:effectLst/>
        </p:spPr>
        <p:txBody>
          <a:bodyPr wrap="none">
            <a:spAutoFit/>
          </a:bodyPr>
          <a:lstStyle/>
          <a:p>
            <a:pPr marL="0" marR="0" lvl="0" indent="0" algn="ctr" defTabSz="914400" rtl="0" eaLnBrk="1" fontAlgn="base" latinLnBrk="0" hangingPunct="1">
              <a:lnSpc>
                <a:spcPct val="120000"/>
              </a:lnSpc>
              <a:spcBef>
                <a:spcPct val="50000"/>
              </a:spcBef>
              <a:spcAft>
                <a:spcPct val="0"/>
              </a:spcAft>
              <a:buClrTx/>
              <a:buSzTx/>
              <a:buFontTx/>
              <a:buNone/>
              <a:defRPr/>
            </a:pPr>
            <a:r>
              <a:rPr kumimoji="0"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1</a:t>
            </a:r>
            <a:r>
              <a:rPr kumimoji="0"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、只言片语勾轮廓</a:t>
            </a:r>
            <a:endParaRPr kumimoji="0"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8308" name="Rectangle 4"/>
          <p:cNvSpPr>
            <a:spLocks noChangeArrowheads="1"/>
          </p:cNvSpPr>
          <p:nvPr/>
        </p:nvSpPr>
        <p:spPr bwMode="auto">
          <a:xfrm>
            <a:off x="60325" y="2492375"/>
            <a:ext cx="3935413" cy="604838"/>
          </a:xfrm>
          <a:prstGeom prst="rect">
            <a:avLst/>
          </a:prstGeom>
          <a:noFill/>
          <a:ln w="9525" cap="rnd" algn="ctr">
            <a:noFill/>
            <a:prstDash val="sysDot"/>
            <a:miter lim="800000"/>
          </a:ln>
          <a:effectLst/>
        </p:spPr>
        <p:txBody>
          <a:bodyPr wrap="none">
            <a:spAutoFit/>
          </a:bodyPr>
          <a:lstStyle/>
          <a:p>
            <a:pPr marL="0" marR="0" lvl="0" indent="0" algn="ctr" defTabSz="914400" rtl="0" eaLnBrk="1" fontAlgn="base" latinLnBrk="0" hangingPunct="1">
              <a:lnSpc>
                <a:spcPct val="120000"/>
              </a:lnSpc>
              <a:spcBef>
                <a:spcPct val="50000"/>
              </a:spcBef>
              <a:spcAft>
                <a:spcPct val="0"/>
              </a:spcAft>
              <a:buClrTx/>
              <a:buSzTx/>
              <a:buFontTx/>
              <a:buNone/>
              <a:defRPr/>
            </a:pPr>
            <a:r>
              <a:rPr kumimoji="0" lang="en-US" altLang="zh-CN"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2</a:t>
            </a:r>
            <a:r>
              <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、用叙述的方法写语言</a:t>
            </a:r>
            <a:endParaRPr kumimoji="0"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8309" name="Rectangle 5"/>
          <p:cNvSpPr>
            <a:spLocks noChangeArrowheads="1"/>
          </p:cNvSpPr>
          <p:nvPr/>
        </p:nvSpPr>
        <p:spPr bwMode="auto">
          <a:xfrm>
            <a:off x="0" y="3213100"/>
            <a:ext cx="9144000" cy="1155700"/>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8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800" b="1" dirty="0">
                <a:effectLst>
                  <a:outerShdw blurRad="38100" dist="38100" dir="2700000">
                    <a:srgbClr val="C0C0C0"/>
                  </a:outerShdw>
                </a:effectLst>
                <a:latin typeface="华文中宋" pitchFamily="2" charset="-122"/>
                <a:ea typeface="华文中宋" pitchFamily="2" charset="-122"/>
              </a:rPr>
              <a:t>鲁迅</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祝福</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华文中宋" pitchFamily="2" charset="-122"/>
                <a:ea typeface="华文中宋" pitchFamily="2" charset="-122"/>
              </a:rPr>
              <a:t>中：“</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一见面是寒暄，寒暄之后说我‘胖了’，说我‘胖了’之后即大骂其新党。”</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22534" name="Rectangle 6"/>
          <p:cNvSpPr/>
          <p:nvPr/>
        </p:nvSpPr>
        <p:spPr>
          <a:xfrm>
            <a:off x="250825" y="188913"/>
            <a:ext cx="4105275" cy="530225"/>
          </a:xfrm>
          <a:prstGeom prst="rect">
            <a:avLst/>
          </a:prstGeom>
          <a:solidFill>
            <a:srgbClr val="000080"/>
          </a:solidFill>
          <a:ln w="9525">
            <a:noFill/>
          </a:ln>
        </p:spPr>
        <p:txBody>
          <a:bodyPr anchor="b"/>
          <a:p>
            <a:pPr lvl="0" algn="ctr" eaLnBrk="1" hangingPunct="1"/>
            <a:r>
              <a:rPr lang="zh-CN" altLang="en-US" sz="3200" b="1" dirty="0">
                <a:solidFill>
                  <a:srgbClr val="FFFF00"/>
                </a:solidFill>
                <a:latin typeface="Arial" panose="020B0604020202020204" pitchFamily="34" charset="0"/>
                <a:ea typeface="华文行楷" pitchFamily="2" charset="-122"/>
              </a:rPr>
              <a:t>语言描写的特殊技巧</a:t>
            </a:r>
            <a:endParaRPr lang="zh-CN" altLang="en-US" sz="3200" b="1" dirty="0">
              <a:solidFill>
                <a:srgbClr val="FFFF00"/>
              </a:solidFill>
              <a:latin typeface="Arial" panose="020B0604020202020204" pitchFamily="34" charset="0"/>
              <a:ea typeface="华文行楷" pitchFamily="2" charset="-122"/>
            </a:endParaRPr>
          </a:p>
        </p:txBody>
      </p:sp>
      <p:sp>
        <p:nvSpPr>
          <p:cNvPr id="98311" name="Rectangle 7"/>
          <p:cNvSpPr>
            <a:spLocks noChangeArrowheads="1"/>
          </p:cNvSpPr>
          <p:nvPr/>
        </p:nvSpPr>
        <p:spPr bwMode="auto">
          <a:xfrm>
            <a:off x="0" y="5589588"/>
            <a:ext cx="9144000" cy="1006475"/>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0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400" b="1" dirty="0">
                <a:effectLst>
                  <a:outerShdw blurRad="38100" dist="38100" dir="2700000">
                    <a:srgbClr val="C0C0C0"/>
                  </a:outerShdw>
                </a:effectLst>
                <a:latin typeface="华文中宋" pitchFamily="2" charset="-122"/>
                <a:ea typeface="华文中宋" pitchFamily="2" charset="-122"/>
              </a:rPr>
              <a:t>在语言描写中，有三种引用的形式，不可总是“某某说”、“某某说”地一说到底。</a:t>
            </a:r>
            <a:endParaRPr lang="zh-CN" altLang="en-US" sz="2400" b="1" dirty="0">
              <a:effectLst>
                <a:outerShdw blurRad="38100" dist="38100" dir="2700000">
                  <a:srgbClr val="C0C0C0"/>
                </a:outerShdw>
              </a:effectLst>
              <a:latin typeface="华文中宋" pitchFamily="2" charset="-122"/>
              <a:ea typeface="华文中宋" pitchFamily="2" charset="-122"/>
            </a:endParaRPr>
          </a:p>
        </p:txBody>
      </p:sp>
      <p:sp>
        <p:nvSpPr>
          <p:cNvPr id="22536" name="Rectangle 8"/>
          <p:cNvSpPr/>
          <p:nvPr/>
        </p:nvSpPr>
        <p:spPr>
          <a:xfrm>
            <a:off x="323850" y="4868863"/>
            <a:ext cx="4105275" cy="530225"/>
          </a:xfrm>
          <a:prstGeom prst="rect">
            <a:avLst/>
          </a:prstGeom>
          <a:solidFill>
            <a:srgbClr val="000080"/>
          </a:solidFill>
          <a:ln w="9525">
            <a:noFill/>
          </a:ln>
        </p:spPr>
        <p:txBody>
          <a:bodyPr anchor="b"/>
          <a:p>
            <a:pPr lvl="0" algn="ctr" eaLnBrk="1" hangingPunct="1"/>
            <a:r>
              <a:rPr lang="zh-CN" altLang="en-US" sz="3200" b="1" dirty="0">
                <a:solidFill>
                  <a:srgbClr val="FFFF00"/>
                </a:solidFill>
                <a:latin typeface="Arial" panose="020B0604020202020204" pitchFamily="34" charset="0"/>
                <a:ea typeface="华文行楷" pitchFamily="2" charset="-122"/>
              </a:rPr>
              <a:t>语言描写的注意事项</a:t>
            </a:r>
            <a:endParaRPr lang="zh-CN" altLang="en-US" sz="32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7" name="Rectangle 3"/>
          <p:cNvSpPr>
            <a:spLocks noGrp="1" noChangeArrowheads="1"/>
          </p:cNvSpPr>
          <p:nvPr>
            <p:ph idx="1"/>
          </p:nvPr>
        </p:nvSpPr>
        <p:spPr>
          <a:xfrm>
            <a:off x="468313" y="333375"/>
            <a:ext cx="8675688" cy="2590800"/>
          </a:xfrm>
        </p:spPr>
        <p:txBody>
          <a:bodyPr vert="horz" wrap="square" lIns="92075" tIns="46038" rIns="92075" bIns="46038" numCol="1" anchor="t" anchorCtr="0" compatLnSpc="1"/>
          <a:lstStyle/>
          <a:p>
            <a:pPr marL="342900" marR="0" lvl="0" indent="-342900" algn="l" defTabSz="914400" rtl="0" eaLnBrk="1" fontAlgn="base" latinLnBrk="0" hangingPunct="1">
              <a:lnSpc>
                <a:spcPct val="120000"/>
              </a:lnSpc>
              <a:spcBef>
                <a:spcPct val="20000"/>
              </a:spcBef>
              <a:spcAft>
                <a:spcPct val="0"/>
              </a:spcAft>
              <a:buClr>
                <a:schemeClr val="tx2"/>
              </a:buClr>
              <a:buSzTx/>
              <a:buFontTx/>
              <a:buNone/>
              <a:defRPr/>
            </a:pPr>
            <a:endParaRPr kumimoji="0" lang="en-US" altLang="zh-CN" sz="8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None/>
              <a:defRPr/>
            </a:pPr>
            <a:r>
              <a:rPr kumimoji="0" lang="en-US" altLang="zh-CN" sz="24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24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smtClean="0">
                <a:ln>
                  <a:noFill/>
                </a:ln>
                <a:solidFill>
                  <a:srgbClr val="CCFF66"/>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在语言表达上要尽可能的含蓄。善于留艺术空白，它所写的，往往是一角一隅，留有更多的空间留读者去想象、补充。用形象说话，含而不露，引而不发，把涵义留给读者去品味。往往喜欢用双关、象征、侧面描写，让读者去体会话外之音、“境外之境”、“象外之象”。总是虚实相藏，以实引虚，以读者去再创造。这些表达上的特点，每个习作者都要细心揣摩。 </a:t>
            </a:r>
            <a:endParaRPr kumimoji="0" lang="zh-CN" altLang="en-US" sz="2400" b="1" i="0" u="none" strike="noStrike" kern="0" cap="none" spc="0" normalizeH="0" baseline="0" noProof="0" smtClean="0">
              <a:ln>
                <a:noFill/>
              </a:ln>
              <a:solidFill>
                <a:srgbClr val="CCFF66"/>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None/>
              <a:defRPr/>
            </a:pP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4</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、记叙文更讲究“有文采”。所谓“靓化语言”法就是要让记叙文在语言上文采飞扬，引读者眼球，让读者有一种赏心悦目之感。要“靓化语言”就必须做到：词语生动，句式灵活，巧用修辞，文句有意蕴。</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None/>
              <a:defRPr/>
            </a:pP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例 ：一个熟悉的身影应声倒下，一座名为父亲的大山就此坍塌。倒地的声响不大，仅使得倒伏的玉米杆呻吟吱呀，却将一个孩子的心震碎成沙。（</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2011</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上海考生</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心雨</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Char char="•"/>
              <a:defRPr/>
            </a:pP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Char char="•"/>
              <a:defRPr/>
            </a:pP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20000"/>
              </a:lnSpc>
              <a:spcBef>
                <a:spcPct val="20000"/>
              </a:spcBef>
              <a:spcAft>
                <a:spcPct val="0"/>
              </a:spcAft>
              <a:buClr>
                <a:schemeClr val="tx2"/>
              </a:buClr>
              <a:buSzTx/>
              <a:buFontTx/>
              <a:buChar char="•"/>
              <a:defRPr/>
            </a:pP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Char char="•"/>
              <a:defRPr/>
            </a:pPr>
            <a:r>
              <a:rPr kumimoji="0" lang="zh-CN" altLang="en-US" sz="8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8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Char char="•"/>
              <a:defRPr/>
            </a:pPr>
            <a:endParaRPr kumimoji="0" lang="zh-CN" altLang="en-US" sz="8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Char char="•"/>
              <a:defRPr/>
            </a:pPr>
            <a:r>
              <a:rPr kumimoji="0" lang="zh-CN" altLang="en-US" sz="8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8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2"/>
          <p:cNvSpPr>
            <a:spLocks noChangeArrowheads="1"/>
          </p:cNvSpPr>
          <p:nvPr/>
        </p:nvSpPr>
        <p:spPr bwMode="auto">
          <a:xfrm>
            <a:off x="0" y="0"/>
            <a:ext cx="2305050" cy="620713"/>
          </a:xfrm>
          <a:prstGeom prst="rect">
            <a:avLst/>
          </a:prstGeom>
          <a:gradFill rotWithShape="1">
            <a:gsLst>
              <a:gs pos="0">
                <a:srgbClr val="FF99CC"/>
              </a:gs>
              <a:gs pos="100000">
                <a:srgbClr val="CCFF66"/>
              </a:gs>
            </a:gsLst>
            <a:lin ang="27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Times New Roman" panose="02020603050405020304" pitchFamily="18" charset="0"/>
                <a:ea typeface="华文琥珀" pitchFamily="2" charset="-122"/>
              </a:rPr>
              <a:t>示例</a:t>
            </a:r>
            <a:endParaRPr lang="zh-CN" altLang="en-US" sz="4000" dirty="0">
              <a:solidFill>
                <a:srgbClr val="FF0000"/>
              </a:solidFill>
              <a:effectLst>
                <a:outerShdw blurRad="38100" dist="38100" dir="2700000">
                  <a:srgbClr val="C0C0C0"/>
                </a:outerShdw>
              </a:effectLst>
              <a:latin typeface="Times New Roman" panose="02020603050405020304" pitchFamily="18" charset="0"/>
              <a:ea typeface="华文琥珀" pitchFamily="2" charset="-122"/>
            </a:endParaRPr>
          </a:p>
        </p:txBody>
      </p:sp>
      <p:sp>
        <p:nvSpPr>
          <p:cNvPr id="4" name="标题 3"/>
          <p:cNvSpPr/>
          <p:nvPr/>
        </p:nvSpPr>
        <p:spPr bwMode="auto">
          <a:xfrm>
            <a:off x="2771775" y="0"/>
            <a:ext cx="6029325" cy="519113"/>
          </a:xfrm>
          <a:prstGeom prst="rect">
            <a:avLst/>
          </a:prstGeom>
          <a:noFill/>
          <a:ln w="12700" cap="sq" algn="ctr">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下面是某一学生的语言描写。</a:t>
            </a:r>
            <a:endPar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2" name="标题 3"/>
          <p:cNvSpPr/>
          <p:nvPr/>
        </p:nvSpPr>
        <p:spPr bwMode="auto">
          <a:xfrm>
            <a:off x="0" y="692150"/>
            <a:ext cx="9144000" cy="1225550"/>
          </a:xfrm>
          <a:prstGeom prst="rect">
            <a:avLst/>
          </a:prstGeom>
          <a:noFill/>
          <a:ln w="38100" cmpd="dbl" algn="ctr">
            <a:solidFill>
              <a:srgbClr val="FFFF00"/>
            </a:solidFill>
            <a:miter lim="800000"/>
          </a:ln>
          <a:effectLst/>
        </p:spPr>
        <p:txBody>
          <a:bodyPr>
            <a:spAutoFit/>
          </a:bodyPr>
          <a:p>
            <a:pPr lvl="0" eaLnBrk="1" hangingPunct="1">
              <a:lnSpc>
                <a:spcPct val="120000"/>
              </a:lnSpc>
              <a:spcBef>
                <a:spcPct val="50000"/>
              </a:spcBef>
            </a:pPr>
            <a:r>
              <a:rPr lang="en-US" altLang="zh-CN" sz="20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000" b="1" dirty="0">
                <a:effectLst>
                  <a:outerShdw blurRad="38100" dist="38100" dir="2700000">
                    <a:srgbClr val="C0C0C0"/>
                  </a:outerShdw>
                </a:effectLst>
                <a:latin typeface="华文中宋" pitchFamily="2" charset="-122"/>
                <a:ea typeface="华文中宋" pitchFamily="2" charset="-122"/>
              </a:rPr>
              <a:t>门被打坏了，开了一个拳头大的窟窿。班主任来了，说：“谁踢坏的？”捣乱鬼</a:t>
            </a:r>
            <a:r>
              <a:rPr lang="zh-CN" altLang="en-US" sz="2000" b="1" dirty="0">
                <a:solidFill>
                  <a:srgbClr val="FF3300"/>
                </a:solidFill>
                <a:effectLst>
                  <a:outerShdw blurRad="38100" dist="38100" dir="2700000">
                    <a:srgbClr val="C0C0C0"/>
                  </a:outerShdw>
                </a:effectLst>
                <a:latin typeface="华文中宋" pitchFamily="2" charset="-122"/>
                <a:ea typeface="华文中宋" pitchFamily="2" charset="-122"/>
              </a:rPr>
              <a:t>董小天</a:t>
            </a:r>
            <a:r>
              <a:rPr lang="zh-CN" altLang="en-US" sz="2000" b="1" dirty="0">
                <a:effectLst>
                  <a:outerShdw blurRad="38100" dist="38100" dir="2700000">
                    <a:srgbClr val="C0C0C0"/>
                  </a:outerShdw>
                </a:effectLst>
                <a:latin typeface="华文中宋" pitchFamily="2" charset="-122"/>
                <a:ea typeface="华文中宋" pitchFamily="2" charset="-122"/>
              </a:rPr>
              <a:t>说：“没看见。”旁边的</a:t>
            </a:r>
            <a:r>
              <a:rPr lang="zh-CN" altLang="en-US" sz="2000" b="1" dirty="0">
                <a:solidFill>
                  <a:srgbClr val="FF3300"/>
                </a:solidFill>
                <a:effectLst>
                  <a:outerShdw blurRad="38100" dist="38100" dir="2700000">
                    <a:srgbClr val="C0C0C0"/>
                  </a:outerShdw>
                </a:effectLst>
                <a:latin typeface="华文中宋" pitchFamily="2" charset="-122"/>
                <a:ea typeface="华文中宋" pitchFamily="2" charset="-122"/>
              </a:rPr>
              <a:t>张小勇</a:t>
            </a:r>
            <a:r>
              <a:rPr lang="zh-CN" altLang="en-US" sz="2000" b="1" dirty="0">
                <a:effectLst>
                  <a:outerShdw blurRad="38100" dist="38100" dir="2700000">
                    <a:srgbClr val="C0C0C0"/>
                  </a:outerShdw>
                </a:effectLst>
                <a:latin typeface="华文中宋" pitchFamily="2" charset="-122"/>
                <a:ea typeface="华文中宋" pitchFamily="2" charset="-122"/>
              </a:rPr>
              <a:t>还帮董小天说话。</a:t>
            </a:r>
            <a:r>
              <a:rPr lang="zh-CN" altLang="en-US" sz="2000" b="1" dirty="0">
                <a:solidFill>
                  <a:srgbClr val="FF3300"/>
                </a:solidFill>
                <a:effectLst>
                  <a:outerShdw blurRad="38100" dist="38100" dir="2700000">
                    <a:srgbClr val="C0C0C0"/>
                  </a:outerShdw>
                </a:effectLst>
                <a:latin typeface="华文中宋" pitchFamily="2" charset="-122"/>
                <a:ea typeface="华文中宋" pitchFamily="2" charset="-122"/>
              </a:rPr>
              <a:t>高芳芳</a:t>
            </a:r>
            <a:r>
              <a:rPr lang="zh-CN" altLang="en-US" sz="2000" b="1" dirty="0">
                <a:effectLst>
                  <a:outerShdw blurRad="38100" dist="38100" dir="2700000">
                    <a:srgbClr val="C0C0C0"/>
                  </a:outerShdw>
                </a:effectLst>
                <a:latin typeface="华文中宋" pitchFamily="2" charset="-122"/>
                <a:ea typeface="华文中宋" pitchFamily="2" charset="-122"/>
              </a:rPr>
              <a:t>说：“是董小天踢的。”董小天不承认。老师说：“还有谁看见的”“没看见。”</a:t>
            </a:r>
            <a:r>
              <a:rPr lang="zh-CN" altLang="en-US" sz="2000" b="1" dirty="0">
                <a:solidFill>
                  <a:srgbClr val="FF3300"/>
                </a:solidFill>
                <a:effectLst>
                  <a:outerShdw blurRad="38100" dist="38100" dir="2700000">
                    <a:srgbClr val="C0C0C0"/>
                  </a:outerShdw>
                </a:effectLst>
                <a:latin typeface="华文中宋" pitchFamily="2" charset="-122"/>
                <a:ea typeface="华文中宋" pitchFamily="2" charset="-122"/>
              </a:rPr>
              <a:t>李星</a:t>
            </a:r>
            <a:r>
              <a:rPr lang="zh-CN" altLang="en-US" sz="2000" b="1" dirty="0">
                <a:solidFill>
                  <a:schemeClr val="bg1"/>
                </a:solidFill>
                <a:effectLst>
                  <a:outerShdw blurRad="38100" dist="38100" dir="2700000">
                    <a:srgbClr val="C0C0C0"/>
                  </a:outerShdw>
                </a:effectLst>
                <a:latin typeface="华文中宋" pitchFamily="2" charset="-122"/>
                <a:ea typeface="华文中宋" pitchFamily="2" charset="-122"/>
              </a:rPr>
              <a:t>说</a:t>
            </a:r>
            <a:endParaRPr lang="zh-CN" altLang="en-US" sz="2000" b="1" dirty="0">
              <a:solidFill>
                <a:schemeClr val="bg1"/>
              </a:solidFill>
              <a:effectLst>
                <a:outerShdw blurRad="38100" dist="38100" dir="2700000">
                  <a:srgbClr val="C0C0C0"/>
                </a:outerShdw>
              </a:effectLst>
              <a:latin typeface="华文中宋" pitchFamily="2" charset="-122"/>
              <a:ea typeface="华文中宋" pitchFamily="2" charset="-122"/>
            </a:endParaRPr>
          </a:p>
        </p:txBody>
      </p:sp>
      <p:sp>
        <p:nvSpPr>
          <p:cNvPr id="99333" name="矩形 6"/>
          <p:cNvSpPr/>
          <p:nvPr/>
        </p:nvSpPr>
        <p:spPr>
          <a:xfrm>
            <a:off x="0" y="2784475"/>
            <a:ext cx="9144000" cy="4073525"/>
          </a:xfrm>
          <a:prstGeom prst="rect">
            <a:avLst/>
          </a:prstGeom>
          <a:noFill/>
          <a:ln w="38100" cap="flat" cmpd="dbl">
            <a:solidFill>
              <a:srgbClr val="FFFF00"/>
            </a:solidFill>
            <a:prstDash val="solid"/>
            <a:miter/>
            <a:headEnd type="none" w="med" len="med"/>
            <a:tailEnd type="none" w="med" len="med"/>
          </a:ln>
        </p:spPr>
        <p:txBody>
          <a:bodyPr>
            <a:spAutoFit/>
          </a:bodyPr>
          <a:p>
            <a:pPr lvl="0" eaLnBrk="1" hangingPunct="1">
              <a:lnSpc>
                <a:spcPct val="120000"/>
              </a:lnSpc>
              <a:spcBef>
                <a:spcPct val="50000"/>
              </a:spcBef>
            </a:pPr>
            <a:r>
              <a:rPr lang="en-US" altLang="zh-CN" sz="2400" b="1" dirty="0">
                <a:solidFill>
                  <a:srgbClr val="FFFF00"/>
                </a:solidFill>
                <a:latin typeface="华文中宋" pitchFamily="2" charset="-122"/>
                <a:ea typeface="华文中宋" pitchFamily="2" charset="-122"/>
              </a:rPr>
              <a:t>        </a:t>
            </a:r>
            <a:r>
              <a:rPr lang="zh-CN" altLang="en-US" sz="2400" b="1" dirty="0">
                <a:solidFill>
                  <a:srgbClr val="FFFF00"/>
                </a:solidFill>
                <a:latin typeface="华文中宋" pitchFamily="2" charset="-122"/>
                <a:ea typeface="华文中宋" pitchFamily="2" charset="-122"/>
              </a:rPr>
              <a:t>门被打坏了，开了一个篮球大的窟窿。班主任来了，瞪着眼：“谁踢坏的？”捣乱鬼</a:t>
            </a:r>
            <a:r>
              <a:rPr lang="zh-CN" altLang="en-US" sz="2400" b="1" dirty="0">
                <a:solidFill>
                  <a:srgbClr val="FF3300"/>
                </a:solidFill>
                <a:latin typeface="华文中宋" pitchFamily="2" charset="-122"/>
                <a:ea typeface="华文中宋" pitchFamily="2" charset="-122"/>
              </a:rPr>
              <a:t>董小天</a:t>
            </a:r>
            <a:r>
              <a:rPr lang="zh-CN" altLang="en-US" sz="2400" b="1" dirty="0">
                <a:solidFill>
                  <a:srgbClr val="FFFF00"/>
                </a:solidFill>
                <a:latin typeface="华文中宋" pitchFamily="2" charset="-122"/>
                <a:ea typeface="华文中宋" pitchFamily="2" charset="-122"/>
              </a:rPr>
              <a:t>斜着眼，冷笑着：“鬼知道，又没有人叫我一定要看好门？”旁边的</a:t>
            </a:r>
            <a:r>
              <a:rPr lang="zh-CN" altLang="en-US" sz="2400" b="1" dirty="0">
                <a:solidFill>
                  <a:srgbClr val="FF3300"/>
                </a:solidFill>
                <a:latin typeface="华文中宋" pitchFamily="2" charset="-122"/>
                <a:ea typeface="华文中宋" pitchFamily="2" charset="-122"/>
              </a:rPr>
              <a:t>张小勇</a:t>
            </a:r>
            <a:r>
              <a:rPr lang="zh-CN" altLang="en-US" sz="2400" b="1" dirty="0">
                <a:solidFill>
                  <a:srgbClr val="FFFF00"/>
                </a:solidFill>
                <a:latin typeface="华文中宋" pitchFamily="2" charset="-122"/>
                <a:ea typeface="华文中宋" pitchFamily="2" charset="-122"/>
              </a:rPr>
              <a:t>，朝老师做了鬼脸：“哈</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，开了窗，好通风。”谁知这一下却惹恼了站在旁边的</a:t>
            </a:r>
            <a:r>
              <a:rPr lang="zh-CN" altLang="en-US" sz="2400" b="1" dirty="0">
                <a:solidFill>
                  <a:srgbClr val="FF3300"/>
                </a:solidFill>
                <a:latin typeface="华文中宋" pitchFamily="2" charset="-122"/>
                <a:ea typeface="华文中宋" pitchFamily="2" charset="-122"/>
              </a:rPr>
              <a:t>高芳芳</a:t>
            </a:r>
            <a:r>
              <a:rPr lang="zh-CN" altLang="en-US" sz="2400" b="1" dirty="0">
                <a:solidFill>
                  <a:srgbClr val="FFFF00"/>
                </a:solidFill>
                <a:latin typeface="华文中宋" pitchFamily="2" charset="-122"/>
                <a:ea typeface="华文中宋" pitchFamily="2" charset="-122"/>
              </a:rPr>
              <a:t>。“是董小天，他来时，一阵风正好把门关了，他就抬起脚，用力一踢。”董小天脚一跺：“大白天别说梦话！你小心点，不要诬陷好人！”“我才不瞎说呢，大家都看见的。你凭什么，做了坏事，还要耍赖。”老师说：“还有谁看见的？”“我，</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没看见。”</a:t>
            </a:r>
            <a:r>
              <a:rPr lang="zh-CN" altLang="en-US" sz="2400" b="1" dirty="0">
                <a:solidFill>
                  <a:srgbClr val="FF3300"/>
                </a:solidFill>
                <a:latin typeface="华文中宋" pitchFamily="2" charset="-122"/>
                <a:ea typeface="华文中宋" pitchFamily="2" charset="-122"/>
              </a:rPr>
              <a:t>李星</a:t>
            </a:r>
            <a:r>
              <a:rPr lang="zh-CN" altLang="en-US" sz="2400" b="1" dirty="0">
                <a:solidFill>
                  <a:srgbClr val="FFFF00"/>
                </a:solidFill>
                <a:latin typeface="华文中宋" pitchFamily="2" charset="-122"/>
                <a:ea typeface="华文中宋" pitchFamily="2" charset="-122"/>
              </a:rPr>
              <a:t>使劲地咽了一口水，神情恍惚。</a:t>
            </a:r>
            <a:endParaRPr lang="zh-CN" altLang="en-US" sz="2400" b="1" dirty="0">
              <a:solidFill>
                <a:srgbClr val="FFFF00"/>
              </a:solidFill>
              <a:latin typeface="华文中宋" pitchFamily="2" charset="-122"/>
              <a:ea typeface="华文中宋" pitchFamily="2" charset="-122"/>
            </a:endParaRPr>
          </a:p>
        </p:txBody>
      </p:sp>
      <p:sp>
        <p:nvSpPr>
          <p:cNvPr id="99334" name="AutoShape 6"/>
          <p:cNvSpPr/>
          <p:nvPr/>
        </p:nvSpPr>
        <p:spPr>
          <a:xfrm>
            <a:off x="3276600" y="1989138"/>
            <a:ext cx="1366838" cy="719137"/>
          </a:xfrm>
          <a:prstGeom prst="down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vert="eaVert"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99335" name="AutoShape 7"/>
          <p:cNvSpPr/>
          <p:nvPr/>
        </p:nvSpPr>
        <p:spPr>
          <a:xfrm>
            <a:off x="2879725" y="260350"/>
            <a:ext cx="6264275" cy="2232025"/>
          </a:xfrm>
          <a:prstGeom prst="wedgeRectCallout">
            <a:avLst>
              <a:gd name="adj1" fmla="val -3093"/>
              <a:gd name="adj2" fmla="val 95023"/>
            </a:avLst>
          </a:prstGeom>
          <a:solidFill>
            <a:schemeClr val="accent1"/>
          </a:solidFill>
          <a:ln w="9525" cap="flat" cmpd="sng">
            <a:solidFill>
              <a:schemeClr val="tx1"/>
            </a:solidFill>
            <a:prstDash val="solid"/>
            <a:miter/>
            <a:headEnd type="none" w="med" len="med"/>
            <a:tailEnd type="none" w="med" len="med"/>
          </a:ln>
        </p:spPr>
        <p:txBody>
          <a:bodyPr/>
          <a:p>
            <a:pPr lvl="0" eaLnBrk="1" hangingPunct="1"/>
            <a:r>
              <a:rPr lang="zh-CN" altLang="en-US" sz="2800" b="1" dirty="0">
                <a:latin typeface="Arial" panose="020B0604020202020204" pitchFamily="34" charset="0"/>
                <a:ea typeface="华文中宋" pitchFamily="2" charset="-122"/>
              </a:rPr>
              <a:t>捣乱鬼无事生非，油嘴滑舌；张小勇油嘴滑舌，混淆是非；高芳芳正义、勇敢，不留情面；李星性格软弱，胆小怕事，各自的思想境界以及性格特点活灵活现。</a:t>
            </a:r>
            <a:endParaRPr lang="zh-CN" altLang="en-US" b="1" dirty="0">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9334"/>
                                        </p:tgtEl>
                                        <p:attrNameLst>
                                          <p:attrName>style.visibility</p:attrName>
                                        </p:attrNameLst>
                                      </p:cBhvr>
                                      <p:to>
                                        <p:strVal val="visible"/>
                                      </p:to>
                                    </p:set>
                                    <p:anim calcmode="lin" valueType="num">
                                      <p:cBhvr additive="base">
                                        <p:cTn id="7" dur="500" fill="hold"/>
                                        <p:tgtEl>
                                          <p:spTgt spid="99334"/>
                                        </p:tgtEl>
                                        <p:attrNameLst>
                                          <p:attrName>ppt_x</p:attrName>
                                        </p:attrNameLst>
                                      </p:cBhvr>
                                      <p:tavLst>
                                        <p:tav tm="0">
                                          <p:val>
                                            <p:strVal val="#ppt_x"/>
                                          </p:val>
                                        </p:tav>
                                        <p:tav tm="100000">
                                          <p:val>
                                            <p:strVal val="#ppt_x"/>
                                          </p:val>
                                        </p:tav>
                                      </p:tavLst>
                                    </p:anim>
                                    <p:anim calcmode="lin" valueType="num">
                                      <p:cBhvr additive="base">
                                        <p:cTn id="8" dur="500" fill="hold"/>
                                        <p:tgtEl>
                                          <p:spTgt spid="993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9333"/>
                                        </p:tgtEl>
                                        <p:attrNameLst>
                                          <p:attrName>style.visibility</p:attrName>
                                        </p:attrNameLst>
                                      </p:cBhvr>
                                      <p:to>
                                        <p:strVal val="visible"/>
                                      </p:to>
                                    </p:set>
                                    <p:animEffect transition="in" filter="circle(in)">
                                      <p:cBhvr>
                                        <p:cTn id="13" dur="500"/>
                                        <p:tgtEl>
                                          <p:spTgt spid="9933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99335"/>
                                        </p:tgtEl>
                                        <p:attrNameLst>
                                          <p:attrName>style.visibility</p:attrName>
                                        </p:attrNameLst>
                                      </p:cBhvr>
                                      <p:to>
                                        <p:strVal val="visible"/>
                                      </p:to>
                                    </p:set>
                                    <p:animEffect transition="in" filter="diamond(in)">
                                      <p:cBhvr>
                                        <p:cTn id="18" dur="5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nimBg="1"/>
      <p:bldP spid="99334" grpId="0" animBg="1"/>
      <p:bldP spid="993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2"/>
          <p:cNvSpPr>
            <a:spLocks noGrp="1" noChangeArrowheads="1"/>
          </p:cNvSpPr>
          <p:nvPr>
            <p:ph type="title"/>
          </p:nvPr>
        </p:nvSpPr>
        <p:spPr/>
        <p:txBody>
          <a:bodyPr vert="horz" wrap="square" lIns="92075" tIns="46038" rIns="92075" bIns="46038"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此类描写常见的失误是：</a:t>
            </a:r>
            <a:endParaRPr kumimoji="0" lang="zh-CN" altLang="en-US" sz="44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09571" name="Rectangle 3"/>
          <p:cNvSpPr>
            <a:spLocks noGrp="1" noChangeArrowheads="1"/>
          </p:cNvSpPr>
          <p:nvPr>
            <p:ph idx="1"/>
          </p:nvPr>
        </p:nvSpPr>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对人物语言不加选择或选择不当，使人物语言与其身份性格不符。</a:t>
            </a:r>
            <a:endPar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2</a:t>
            </a: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语言无个性。</a:t>
            </a:r>
            <a:endPar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3</a:t>
            </a: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语言拖沓重复枯燥。</a:t>
            </a:r>
            <a:endPar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09571">
                                            <p:txEl>
                                              <p:charRg st="0" end="35"/>
                                            </p:txEl>
                                          </p:spTgt>
                                        </p:tgtEl>
                                        <p:attrNameLst>
                                          <p:attrName>style.visibility</p:attrName>
                                        </p:attrNameLst>
                                      </p:cBhvr>
                                      <p:to>
                                        <p:strVal val="visible"/>
                                      </p:to>
                                    </p:set>
                                    <p:anim calcmode="lin" valueType="num">
                                      <p:cBhvr>
                                        <p:cTn id="7" dur="1000" fill="hold"/>
                                        <p:tgtEl>
                                          <p:spTgt spid="109571">
                                            <p:txEl>
                                              <p:charRg st="0" end="35"/>
                                            </p:txEl>
                                          </p:spTgt>
                                        </p:tgtEl>
                                        <p:attrNameLst>
                                          <p:attrName>ppt_w</p:attrName>
                                        </p:attrNameLst>
                                      </p:cBhvr>
                                      <p:tavLst>
                                        <p:tav tm="0">
                                          <p:val>
                                            <p:fltVal val="0.000000"/>
                                          </p:val>
                                        </p:tav>
                                        <p:tav tm="100000">
                                          <p:val>
                                            <p:strVal val="#ppt_w"/>
                                          </p:val>
                                        </p:tav>
                                      </p:tavLst>
                                    </p:anim>
                                    <p:anim calcmode="lin" valueType="num">
                                      <p:cBhvr>
                                        <p:cTn id="8" dur="1000" fill="hold"/>
                                        <p:tgtEl>
                                          <p:spTgt spid="109571">
                                            <p:txEl>
                                              <p:charRg st="0" end="35"/>
                                            </p:txEl>
                                          </p:spTgt>
                                        </p:tgtEl>
                                        <p:attrNameLst>
                                          <p:attrName>ppt_h</p:attrName>
                                        </p:attrNameLst>
                                      </p:cBhvr>
                                      <p:tavLst>
                                        <p:tav tm="0">
                                          <p:val>
                                            <p:fltVal val="0.000000"/>
                                          </p:val>
                                        </p:tav>
                                        <p:tav tm="100000">
                                          <p:val>
                                            <p:strVal val="#ppt_h"/>
                                          </p:val>
                                        </p:tav>
                                      </p:tavLst>
                                    </p:anim>
                                    <p:anim calcmode="lin" valueType="num">
                                      <p:cBhvr>
                                        <p:cTn id="9" dur="1000" fill="hold"/>
                                        <p:tgtEl>
                                          <p:spTgt spid="109571">
                                            <p:txEl>
                                              <p:charRg st="0" end="35"/>
                                            </p:txEl>
                                          </p:spTgt>
                                        </p:tgtEl>
                                        <p:attrNameLst>
                                          <p:attrName>style.rotation</p:attrName>
                                        </p:attrNameLst>
                                      </p:cBhvr>
                                      <p:tavLst>
                                        <p:tav tm="0">
                                          <p:val>
                                            <p:fltVal val="90.000000"/>
                                          </p:val>
                                        </p:tav>
                                        <p:tav tm="100000">
                                          <p:val>
                                            <p:fltVal val="0.000000"/>
                                          </p:val>
                                        </p:tav>
                                      </p:tavLst>
                                    </p:anim>
                                    <p:animEffect transition="in" filter="fade">
                                      <p:cBhvr>
                                        <p:cTn id="10" dur="1000"/>
                                        <p:tgtEl>
                                          <p:spTgt spid="109571">
                                            <p:txEl>
                                              <p:charRg st="0" end="3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109571">
                                            <p:txEl>
                                              <p:charRg st="35" end="47"/>
                                            </p:txEl>
                                          </p:spTgt>
                                        </p:tgtEl>
                                        <p:attrNameLst>
                                          <p:attrName>style.visibility</p:attrName>
                                        </p:attrNameLst>
                                      </p:cBhvr>
                                      <p:to>
                                        <p:strVal val="visible"/>
                                      </p:to>
                                    </p:set>
                                    <p:anim calcmode="lin" valueType="num">
                                      <p:cBhvr>
                                        <p:cTn id="15" dur="1000" fill="hold"/>
                                        <p:tgtEl>
                                          <p:spTgt spid="109571">
                                            <p:txEl>
                                              <p:charRg st="35" end="47"/>
                                            </p:txEl>
                                          </p:spTgt>
                                        </p:tgtEl>
                                        <p:attrNameLst>
                                          <p:attrName>ppt_w</p:attrName>
                                        </p:attrNameLst>
                                      </p:cBhvr>
                                      <p:tavLst>
                                        <p:tav tm="0">
                                          <p:val>
                                            <p:fltVal val="0.000000"/>
                                          </p:val>
                                        </p:tav>
                                        <p:tav tm="100000">
                                          <p:val>
                                            <p:strVal val="#ppt_w"/>
                                          </p:val>
                                        </p:tav>
                                      </p:tavLst>
                                    </p:anim>
                                    <p:anim calcmode="lin" valueType="num">
                                      <p:cBhvr>
                                        <p:cTn id="16" dur="1000" fill="hold"/>
                                        <p:tgtEl>
                                          <p:spTgt spid="109571">
                                            <p:txEl>
                                              <p:charRg st="35" end="47"/>
                                            </p:txEl>
                                          </p:spTgt>
                                        </p:tgtEl>
                                        <p:attrNameLst>
                                          <p:attrName>ppt_h</p:attrName>
                                        </p:attrNameLst>
                                      </p:cBhvr>
                                      <p:tavLst>
                                        <p:tav tm="0">
                                          <p:val>
                                            <p:fltVal val="0.000000"/>
                                          </p:val>
                                        </p:tav>
                                        <p:tav tm="100000">
                                          <p:val>
                                            <p:strVal val="#ppt_h"/>
                                          </p:val>
                                        </p:tav>
                                      </p:tavLst>
                                    </p:anim>
                                    <p:anim calcmode="lin" valueType="num">
                                      <p:cBhvr>
                                        <p:cTn id="17" dur="1000" fill="hold"/>
                                        <p:tgtEl>
                                          <p:spTgt spid="109571">
                                            <p:txEl>
                                              <p:charRg st="35" end="47"/>
                                            </p:txEl>
                                          </p:spTgt>
                                        </p:tgtEl>
                                        <p:attrNameLst>
                                          <p:attrName>style.rotation</p:attrName>
                                        </p:attrNameLst>
                                      </p:cBhvr>
                                      <p:tavLst>
                                        <p:tav tm="0">
                                          <p:val>
                                            <p:fltVal val="90.000000"/>
                                          </p:val>
                                        </p:tav>
                                        <p:tav tm="100000">
                                          <p:val>
                                            <p:fltVal val="0.000000"/>
                                          </p:val>
                                        </p:tav>
                                      </p:tavLst>
                                    </p:anim>
                                    <p:animEffect transition="in" filter="fade">
                                      <p:cBhvr>
                                        <p:cTn id="18" dur="1000"/>
                                        <p:tgtEl>
                                          <p:spTgt spid="109571">
                                            <p:txEl>
                                              <p:charRg st="35" end="4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109571">
                                            <p:txEl>
                                              <p:charRg st="47" end="62"/>
                                            </p:txEl>
                                          </p:spTgt>
                                        </p:tgtEl>
                                        <p:attrNameLst>
                                          <p:attrName>style.visibility</p:attrName>
                                        </p:attrNameLst>
                                      </p:cBhvr>
                                      <p:to>
                                        <p:strVal val="visible"/>
                                      </p:to>
                                    </p:set>
                                    <p:anim calcmode="lin" valueType="num">
                                      <p:cBhvr>
                                        <p:cTn id="23" dur="1000" fill="hold"/>
                                        <p:tgtEl>
                                          <p:spTgt spid="109571">
                                            <p:txEl>
                                              <p:charRg st="47" end="62"/>
                                            </p:txEl>
                                          </p:spTgt>
                                        </p:tgtEl>
                                        <p:attrNameLst>
                                          <p:attrName>ppt_w</p:attrName>
                                        </p:attrNameLst>
                                      </p:cBhvr>
                                      <p:tavLst>
                                        <p:tav tm="0">
                                          <p:val>
                                            <p:fltVal val="0.000000"/>
                                          </p:val>
                                        </p:tav>
                                        <p:tav tm="100000">
                                          <p:val>
                                            <p:strVal val="#ppt_w"/>
                                          </p:val>
                                        </p:tav>
                                      </p:tavLst>
                                    </p:anim>
                                    <p:anim calcmode="lin" valueType="num">
                                      <p:cBhvr>
                                        <p:cTn id="24" dur="1000" fill="hold"/>
                                        <p:tgtEl>
                                          <p:spTgt spid="109571">
                                            <p:txEl>
                                              <p:charRg st="47" end="62"/>
                                            </p:txEl>
                                          </p:spTgt>
                                        </p:tgtEl>
                                        <p:attrNameLst>
                                          <p:attrName>ppt_h</p:attrName>
                                        </p:attrNameLst>
                                      </p:cBhvr>
                                      <p:tavLst>
                                        <p:tav tm="0">
                                          <p:val>
                                            <p:fltVal val="0.000000"/>
                                          </p:val>
                                        </p:tav>
                                        <p:tav tm="100000">
                                          <p:val>
                                            <p:strVal val="#ppt_h"/>
                                          </p:val>
                                        </p:tav>
                                      </p:tavLst>
                                    </p:anim>
                                    <p:anim calcmode="lin" valueType="num">
                                      <p:cBhvr>
                                        <p:cTn id="25" dur="1000" fill="hold"/>
                                        <p:tgtEl>
                                          <p:spTgt spid="109571">
                                            <p:txEl>
                                              <p:charRg st="47" end="62"/>
                                            </p:txEl>
                                          </p:spTgt>
                                        </p:tgtEl>
                                        <p:attrNameLst>
                                          <p:attrName>style.rotation</p:attrName>
                                        </p:attrNameLst>
                                      </p:cBhvr>
                                      <p:tavLst>
                                        <p:tav tm="0">
                                          <p:val>
                                            <p:fltVal val="90.000000"/>
                                          </p:val>
                                        </p:tav>
                                        <p:tav tm="100000">
                                          <p:val>
                                            <p:fltVal val="0.000000"/>
                                          </p:val>
                                        </p:tav>
                                      </p:tavLst>
                                    </p:anim>
                                    <p:animEffect transition="in" filter="fade">
                                      <p:cBhvr>
                                        <p:cTn id="26" dur="1000"/>
                                        <p:tgtEl>
                                          <p:spTgt spid="109571">
                                            <p:txEl>
                                              <p:charRg st="47" end="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Text Box 2"/>
          <p:cNvSpPr txBox="1">
            <a:spLocks noChangeArrowheads="1"/>
          </p:cNvSpPr>
          <p:nvPr/>
        </p:nvSpPr>
        <p:spPr bwMode="auto">
          <a:xfrm>
            <a:off x="2195513" y="136525"/>
            <a:ext cx="5472113" cy="76200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写好细节，形神兼备 </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100355" name="Text Box 3"/>
          <p:cNvSpPr txBox="1">
            <a:spLocks noChangeArrowheads="1"/>
          </p:cNvSpPr>
          <p:nvPr/>
        </p:nvSpPr>
        <p:spPr bwMode="auto">
          <a:xfrm>
            <a:off x="0" y="981075"/>
            <a:ext cx="9144000" cy="3508375"/>
          </a:xfrm>
          <a:prstGeom prst="rect">
            <a:avLst/>
          </a:prstGeom>
          <a:noFill/>
          <a:ln w="9525" algn="ctr">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细节描写</a:t>
            </a:r>
            <a:r>
              <a:rPr kumimoji="1"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作品中对一些富有表现力的细小事物、人物的某些细微的举止行动，以及景物片断等具体细腻的描写。细节描写可使文章生动自然并且有深度，内容也会很充实。而大家写叙事写人的文章最大缺点就是把文章写得流水账一样。如</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今天我晚了一点起床，把单车骑得飞快去上学，突然</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砰</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的一声胎爆了，只好去补胎，迟到了，被老师罚跑了两圈，今天真倒霉！</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根本没有什么细节，甚至连最基本的详略都没有。 </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100356" name="Text Box 4"/>
          <p:cNvSpPr txBox="1"/>
          <p:nvPr/>
        </p:nvSpPr>
        <p:spPr>
          <a:xfrm>
            <a:off x="0" y="5445125"/>
            <a:ext cx="2951163" cy="676275"/>
          </a:xfrm>
          <a:prstGeom prst="rect">
            <a:avLst/>
          </a:prstGeom>
          <a:noFill/>
          <a:ln w="9525">
            <a:noFill/>
          </a:ln>
        </p:spPr>
        <p:txBody>
          <a:bodyPr>
            <a:spAutoFit/>
          </a:bodyPr>
          <a:p>
            <a:pPr lvl="0" eaLnBrk="1" hangingPunct="1">
              <a:lnSpc>
                <a:spcPct val="120000"/>
              </a:lnSpc>
            </a:pPr>
            <a:r>
              <a:rPr lang="zh-CN" altLang="en-US" sz="3200" b="1" dirty="0">
                <a:solidFill>
                  <a:srgbClr val="FFFF00"/>
                </a:solidFill>
                <a:latin typeface="宋体" panose="02010600030101010101" pitchFamily="2" charset="-122"/>
                <a:ea typeface="黑体" panose="02010609060101010101" pitchFamily="49" charset="-122"/>
              </a:rPr>
              <a:t>细节的作用</a:t>
            </a:r>
            <a:endParaRPr lang="zh-CN" altLang="en-US" sz="3600" b="1" dirty="0">
              <a:solidFill>
                <a:srgbClr val="FFFF00"/>
              </a:solidFill>
              <a:latin typeface="Tahoma" panose="020B0604030504040204" pitchFamily="34" charset="0"/>
              <a:ea typeface="黑体" panose="02010609060101010101" pitchFamily="49" charset="-122"/>
            </a:endParaRPr>
          </a:p>
        </p:txBody>
      </p:sp>
      <p:sp>
        <p:nvSpPr>
          <p:cNvPr id="100357" name="Text Box 5"/>
          <p:cNvSpPr txBox="1">
            <a:spLocks noChangeArrowheads="1"/>
          </p:cNvSpPr>
          <p:nvPr/>
        </p:nvSpPr>
        <p:spPr bwMode="auto">
          <a:xfrm>
            <a:off x="2771775" y="4575175"/>
            <a:ext cx="5111750" cy="21431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rPr>
              <a:t>刻画人物性格</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rPr>
              <a:t>深化主题</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rPr>
              <a:t>推动情节的发展</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rPr>
              <a:t>渲染气氛</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黑体" panose="02010609060101010101" pitchFamily="49" charset="-122"/>
              <a:cs typeface="+mn-cs"/>
            </a:endParaRPr>
          </a:p>
        </p:txBody>
      </p:sp>
      <p:sp>
        <p:nvSpPr>
          <p:cNvPr id="100358" name="AutoShape 6"/>
          <p:cNvSpPr/>
          <p:nvPr/>
        </p:nvSpPr>
        <p:spPr>
          <a:xfrm>
            <a:off x="2268538" y="4868863"/>
            <a:ext cx="287337" cy="1800225"/>
          </a:xfrm>
          <a:prstGeom prst="leftBrace">
            <a:avLst>
              <a:gd name="adj1" fmla="val 52210"/>
              <a:gd name="adj2" fmla="val 50000"/>
            </a:avLst>
          </a:prstGeom>
          <a:noFill/>
          <a:ln w="57150" cap="flat" cmpd="sng">
            <a:solidFill>
              <a:srgbClr val="99FFCC"/>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356"/>
                                        </p:tgtEl>
                                        <p:attrNameLst>
                                          <p:attrName>style.visibility</p:attrName>
                                        </p:attrNameLst>
                                      </p:cBhvr>
                                      <p:to>
                                        <p:strVal val="visible"/>
                                      </p:to>
                                    </p:set>
                                    <p:animEffect transition="in" filter="diamond(in)">
                                      <p:cBhvr>
                                        <p:cTn id="7" dur="2000"/>
                                        <p:tgtEl>
                                          <p:spTgt spid="10035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00358"/>
                                        </p:tgtEl>
                                        <p:attrNameLst>
                                          <p:attrName>style.visibility</p:attrName>
                                        </p:attrNameLst>
                                      </p:cBhvr>
                                      <p:to>
                                        <p:strVal val="visible"/>
                                      </p:to>
                                    </p:set>
                                    <p:animEffect transition="in" filter="diamond(in)">
                                      <p:cBhvr>
                                        <p:cTn id="10" dur="2000"/>
                                        <p:tgtEl>
                                          <p:spTgt spid="100358"/>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00357"/>
                                        </p:tgtEl>
                                        <p:attrNameLst>
                                          <p:attrName>style.visibility</p:attrName>
                                        </p:attrNameLst>
                                      </p:cBhvr>
                                      <p:to>
                                        <p:strVal val="visible"/>
                                      </p:to>
                                    </p:set>
                                    <p:animEffect transition="in" filter="diamond(in)">
                                      <p:cBhvr>
                                        <p:cTn id="13" dur="2000"/>
                                        <p:tgtEl>
                                          <p:spTgt spid="100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6" grpId="0"/>
      <p:bldP spid="100357" grpId="0"/>
      <p:bldP spid="1003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2"/>
          <p:cNvSpPr>
            <a:spLocks noGrp="1" noChangeArrowheads="1"/>
          </p:cNvSpPr>
          <p:nvPr>
            <p:ph idx="1"/>
          </p:nvPr>
        </p:nvSpPr>
        <p:spPr>
          <a:xfrm>
            <a:off x="468313" y="404813"/>
            <a:ext cx="8229600" cy="1439863"/>
          </a:xfrm>
          <a:solidFill>
            <a:schemeClr val="bg1"/>
          </a:solidFill>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zh-CN" altLang="en-US" sz="32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黑体" panose="02010609060101010101" pitchFamily="49" charset="-122"/>
                <a:cs typeface="+mn-cs"/>
              </a:rPr>
              <a:t>我看见他戴着黑布小帽，穿着黑布大马褂，深青布棉袍，艰难地穿过铁道。</a:t>
            </a:r>
            <a:r>
              <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7651" name="Text Box 3"/>
          <p:cNvSpPr txBox="1"/>
          <p:nvPr/>
        </p:nvSpPr>
        <p:spPr>
          <a:xfrm>
            <a:off x="755650" y="2205038"/>
            <a:ext cx="8208963" cy="3990975"/>
          </a:xfrm>
          <a:prstGeom prst="rect">
            <a:avLst/>
          </a:prstGeom>
          <a:solidFill>
            <a:schemeClr val="bg1"/>
          </a:solidFill>
          <a:ln w="9525">
            <a:noFill/>
          </a:ln>
        </p:spPr>
        <p:txBody>
          <a:bodyPr>
            <a:spAutoFit/>
          </a:bodyPr>
          <a:p>
            <a:pPr lvl="0" eaLnBrk="1" hangingPunct="1">
              <a:spcBef>
                <a:spcPct val="50000"/>
              </a:spcBef>
            </a:pPr>
            <a:r>
              <a:rPr lang="zh-CN" altLang="en-US" sz="3200" b="1" dirty="0">
                <a:latin typeface="黑体" panose="02010609060101010101" pitchFamily="49" charset="-122"/>
                <a:ea typeface="黑体" panose="02010609060101010101" pitchFamily="49" charset="-122"/>
              </a:rPr>
              <a:t>我看见他戴着黑布小帽，穿着黑布大马褂，深青布棉袍，</a:t>
            </a:r>
            <a:r>
              <a:rPr lang="zh-CN" altLang="en-US" sz="3200" b="1" dirty="0">
                <a:solidFill>
                  <a:srgbClr val="FF0000"/>
                </a:solidFill>
                <a:latin typeface="黑体" panose="02010609060101010101" pitchFamily="49" charset="-122"/>
                <a:ea typeface="黑体" panose="02010609060101010101" pitchFamily="49" charset="-122"/>
              </a:rPr>
              <a:t>蹒跚地</a:t>
            </a:r>
            <a:r>
              <a:rPr lang="zh-CN" altLang="en-US" sz="3200" b="1" dirty="0">
                <a:latin typeface="黑体" panose="02010609060101010101" pitchFamily="49" charset="-122"/>
                <a:ea typeface="黑体" panose="02010609060101010101" pitchFamily="49" charset="-122"/>
              </a:rPr>
              <a:t>走到铁道边，</a:t>
            </a:r>
            <a:r>
              <a:rPr lang="zh-CN" altLang="en-US" sz="3200" b="1" dirty="0">
                <a:solidFill>
                  <a:srgbClr val="FF0000"/>
                </a:solidFill>
                <a:latin typeface="黑体" panose="02010609060101010101" pitchFamily="49" charset="-122"/>
                <a:ea typeface="黑体" panose="02010609060101010101" pitchFamily="49" charset="-122"/>
              </a:rPr>
              <a:t>慢慢探身</a:t>
            </a:r>
            <a:r>
              <a:rPr lang="zh-CN" altLang="en-US" sz="3200" b="1" dirty="0">
                <a:latin typeface="黑体" panose="02010609060101010101" pitchFamily="49" charset="-122"/>
                <a:ea typeface="黑体" panose="02010609060101010101" pitchFamily="49" charset="-122"/>
              </a:rPr>
              <a:t>下去，尚不大难。可是他穿过铁道，要爬上那边月台，就不容易了。他用两手</a:t>
            </a:r>
            <a:r>
              <a:rPr lang="zh-CN" altLang="en-US" sz="3200" b="1" dirty="0">
                <a:solidFill>
                  <a:srgbClr val="FF0000"/>
                </a:solidFill>
                <a:latin typeface="黑体" panose="02010609060101010101" pitchFamily="49" charset="-122"/>
                <a:ea typeface="黑体" panose="02010609060101010101" pitchFamily="49" charset="-122"/>
              </a:rPr>
              <a:t>攀着</a:t>
            </a:r>
            <a:r>
              <a:rPr lang="zh-CN" altLang="en-US" sz="3200" b="1" dirty="0">
                <a:latin typeface="黑体" panose="02010609060101010101" pitchFamily="49" charset="-122"/>
                <a:ea typeface="黑体" panose="02010609060101010101" pitchFamily="49" charset="-122"/>
              </a:rPr>
              <a:t>上面，两脚再</a:t>
            </a:r>
            <a:r>
              <a:rPr lang="zh-CN" altLang="en-US" sz="3200" b="1" dirty="0">
                <a:solidFill>
                  <a:srgbClr val="FF0000"/>
                </a:solidFill>
                <a:latin typeface="黑体" panose="02010609060101010101" pitchFamily="49" charset="-122"/>
                <a:ea typeface="黑体" panose="02010609060101010101" pitchFamily="49" charset="-122"/>
              </a:rPr>
              <a:t>向上缩</a:t>
            </a:r>
            <a:r>
              <a:rPr lang="zh-CN" altLang="en-US" sz="3200" b="1" dirty="0">
                <a:latin typeface="黑体" panose="02010609060101010101" pitchFamily="49" charset="-122"/>
                <a:ea typeface="黑体" panose="02010609060101010101" pitchFamily="49" charset="-122"/>
              </a:rPr>
              <a:t>；他肥胖的身子向左</a:t>
            </a:r>
            <a:r>
              <a:rPr lang="zh-CN" altLang="en-US" sz="3200" b="1" dirty="0">
                <a:solidFill>
                  <a:srgbClr val="FF0000"/>
                </a:solidFill>
                <a:latin typeface="黑体" panose="02010609060101010101" pitchFamily="49" charset="-122"/>
                <a:ea typeface="黑体" panose="02010609060101010101" pitchFamily="49" charset="-122"/>
              </a:rPr>
              <a:t>微倾</a:t>
            </a:r>
            <a:r>
              <a:rPr lang="zh-CN" altLang="en-US" sz="3200" b="1" dirty="0">
                <a:latin typeface="黑体" panose="02010609060101010101" pitchFamily="49" charset="-122"/>
                <a:ea typeface="黑体" panose="02010609060101010101" pitchFamily="49" charset="-122"/>
              </a:rPr>
              <a:t>，显出努力的样子。这时我看见他的背影，我的泪很快地流下来了。 </a:t>
            </a:r>
            <a:br>
              <a:rPr lang="zh-CN" altLang="en-US" sz="3200" b="1" dirty="0">
                <a:latin typeface="黑体" panose="02010609060101010101" pitchFamily="49" charset="-122"/>
                <a:ea typeface="黑体" panose="02010609060101010101" pitchFamily="49" charset="-122"/>
              </a:rPr>
            </a:b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2"/>
          <p:cNvSpPr>
            <a:spLocks noGrp="1" noChangeArrowheads="1"/>
          </p:cNvSpPr>
          <p:nvPr>
            <p:ph type="title"/>
          </p:nvPr>
        </p:nvSpPr>
        <p:spPr/>
        <p:txBody>
          <a:bodyPr vert="horz" wrap="square" lIns="92075" tIns="46038" rIns="92075" bIns="46038"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细节描写淑女的吃相</a:t>
            </a:r>
            <a:endParaRPr kumimoji="0" lang="zh-CN" altLang="en-US" sz="44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21859" name="Rectangle 3"/>
          <p:cNvSpPr>
            <a:spLocks noGrp="1" noChangeArrowheads="1"/>
          </p:cNvSpPr>
          <p:nvPr>
            <p:ph idx="1"/>
          </p:nvPr>
        </p:nvSpPr>
        <p:spPr>
          <a:xfrm>
            <a:off x="323850" y="260350"/>
            <a:ext cx="8229600" cy="1296988"/>
          </a:xfrm>
          <a:solidFill>
            <a:schemeClr val="bg1"/>
          </a:solidFill>
        </p:spPr>
        <p:txBody>
          <a:bodyPr vert="horz" wrap="square" lIns="92075" tIns="46038" rIns="92075" bIns="46038"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tx2"/>
              </a:buClr>
              <a:buSzTx/>
              <a:buFontTx/>
              <a:buNone/>
              <a:defRPr/>
            </a:pPr>
            <a:r>
              <a:rPr kumimoji="0" lang="en-US" altLang="zh-CN"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41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她端起碗，挑了几根菜叶，张开嘴巴，嚼着食物。（原文）</a:t>
            </a:r>
            <a:b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121860" name="Rectangle 4"/>
          <p:cNvSpPr/>
          <p:nvPr/>
        </p:nvSpPr>
        <p:spPr>
          <a:xfrm>
            <a:off x="323850" y="1844675"/>
            <a:ext cx="8064500" cy="4260850"/>
          </a:xfrm>
          <a:prstGeom prst="rect">
            <a:avLst/>
          </a:prstGeom>
          <a:solidFill>
            <a:schemeClr val="bg1"/>
          </a:solidFill>
          <a:ln w="9525">
            <a:noFill/>
          </a:ln>
        </p:spPr>
        <p:txBody>
          <a:bodyPr>
            <a:spAutoFit/>
          </a:bodyPr>
          <a:p>
            <a:pPr lvl="0" eaLnBrk="1" hangingPunct="1">
              <a:lnSpc>
                <a:spcPct val="90000"/>
              </a:lnSpc>
              <a:spcBef>
                <a:spcPct val="50000"/>
              </a:spcBef>
              <a:buClr>
                <a:schemeClr val="hlink"/>
              </a:buClr>
              <a:buSzPct val="70000"/>
              <a:buFont typeface="Wingdings" panose="05000000000000000000" pitchFamily="2" charset="2"/>
              <a:buNone/>
            </a:pPr>
            <a:r>
              <a:rPr lang="en-US" altLang="zh-CN" sz="4000" b="1" dirty="0">
                <a:latin typeface="Arial" panose="020B0604020202020204" pitchFamily="34" charset="0"/>
                <a:ea typeface="宋体" panose="02010600030101010101" pitchFamily="2" charset="-122"/>
              </a:rPr>
              <a:t>   </a:t>
            </a:r>
            <a:r>
              <a:rPr lang="zh-CN" altLang="en-US" sz="4400" b="1" dirty="0">
                <a:latin typeface="Arial" panose="020B0604020202020204" pitchFamily="34" charset="0"/>
                <a:ea typeface="宋体" panose="02010600030101010101" pitchFamily="2" charset="-122"/>
              </a:rPr>
              <a:t>她（</a:t>
            </a:r>
            <a:r>
              <a:rPr lang="zh-CN" altLang="en-US" sz="4400" b="1" dirty="0">
                <a:solidFill>
                  <a:srgbClr val="FF3300"/>
                </a:solidFill>
                <a:latin typeface="Arial" panose="020B0604020202020204" pitchFamily="34" charset="0"/>
                <a:ea typeface="宋体" panose="02010600030101010101" pitchFamily="2" charset="-122"/>
              </a:rPr>
              <a:t>小心翼翼地</a:t>
            </a:r>
            <a:r>
              <a:rPr lang="zh-CN" altLang="en-US" sz="4400" b="1" dirty="0">
                <a:latin typeface="Arial" panose="020B0604020202020204" pitchFamily="34" charset="0"/>
                <a:ea typeface="宋体" panose="02010600030101010101" pitchFamily="2" charset="-122"/>
              </a:rPr>
              <a:t>）端起碗，挑了几缕菜叶，（</a:t>
            </a:r>
            <a:r>
              <a:rPr lang="zh-CN" altLang="en-US" sz="4400" b="1" dirty="0">
                <a:solidFill>
                  <a:srgbClr val="FF3300"/>
                </a:solidFill>
                <a:latin typeface="Arial" panose="020B0604020202020204" pitchFamily="34" charset="0"/>
                <a:ea typeface="宋体" panose="02010600030101010101" pitchFamily="2" charset="-122"/>
              </a:rPr>
              <a:t>慢慢地送到</a:t>
            </a:r>
            <a:r>
              <a:rPr lang="zh-CN" altLang="en-US" sz="4400" b="1" dirty="0">
                <a:latin typeface="Arial" panose="020B0604020202020204" pitchFamily="34" charset="0"/>
                <a:ea typeface="宋体" panose="02010600030101010101" pitchFamily="2" charset="-122"/>
              </a:rPr>
              <a:t>）嘴边，（</a:t>
            </a:r>
            <a:r>
              <a:rPr lang="zh-CN" altLang="en-US" sz="4400" b="1" dirty="0">
                <a:solidFill>
                  <a:srgbClr val="FF3300"/>
                </a:solidFill>
                <a:latin typeface="Arial" panose="020B0604020202020204" pitchFamily="34" charset="0"/>
                <a:ea typeface="宋体" panose="02010600030101010101" pitchFamily="2" charset="-122"/>
              </a:rPr>
              <a:t>害羞似的</a:t>
            </a:r>
            <a:r>
              <a:rPr lang="zh-CN" altLang="en-US" sz="4400" b="1" dirty="0">
                <a:latin typeface="Arial" panose="020B0604020202020204" pitchFamily="34" charset="0"/>
                <a:ea typeface="宋体" panose="02010600030101010101" pitchFamily="2" charset="-122"/>
              </a:rPr>
              <a:t>）张开樱桃小嘴，又（</a:t>
            </a:r>
            <a:r>
              <a:rPr lang="zh-CN" altLang="en-US" sz="4400" b="1" dirty="0">
                <a:solidFill>
                  <a:srgbClr val="FF3300"/>
                </a:solidFill>
                <a:latin typeface="Arial" panose="020B0604020202020204" pitchFamily="34" charset="0"/>
                <a:ea typeface="宋体" panose="02010600030101010101" pitchFamily="2" charset="-122"/>
              </a:rPr>
              <a:t>迅速</a:t>
            </a:r>
            <a:r>
              <a:rPr lang="zh-CN" altLang="en-US" sz="4400" b="1" dirty="0">
                <a:latin typeface="Arial" panose="020B0604020202020204" pitchFamily="34" charset="0"/>
                <a:ea typeface="宋体" panose="02010600030101010101" pitchFamily="2" charset="-122"/>
              </a:rPr>
              <a:t>）合上，（</a:t>
            </a:r>
            <a:r>
              <a:rPr lang="zh-CN" altLang="en-US" sz="4400" b="1" dirty="0">
                <a:solidFill>
                  <a:srgbClr val="FF3300"/>
                </a:solidFill>
                <a:latin typeface="Arial" panose="020B0604020202020204" pitchFamily="34" charset="0"/>
                <a:ea typeface="宋体" panose="02010600030101010101" pitchFamily="2" charset="-122"/>
              </a:rPr>
              <a:t>极小幅度地</a:t>
            </a:r>
            <a:r>
              <a:rPr lang="zh-CN" altLang="en-US" sz="4400" b="1" dirty="0">
                <a:latin typeface="Arial" panose="020B0604020202020204" pitchFamily="34" charset="0"/>
                <a:ea typeface="宋体" panose="02010600030101010101" pitchFamily="2" charset="-122"/>
              </a:rPr>
              <a:t>）嚼着食物，（</a:t>
            </a:r>
            <a:r>
              <a:rPr lang="zh-CN" altLang="en-US" sz="4400" b="1" dirty="0">
                <a:solidFill>
                  <a:srgbClr val="FF3300"/>
                </a:solidFill>
                <a:latin typeface="Arial" panose="020B0604020202020204" pitchFamily="34" charset="0"/>
                <a:ea typeface="宋体" panose="02010600030101010101" pitchFamily="2" charset="-122"/>
              </a:rPr>
              <a:t>还不停地</a:t>
            </a:r>
            <a:r>
              <a:rPr lang="zh-CN" altLang="en-US" sz="4400" b="1" dirty="0">
                <a:latin typeface="Arial" panose="020B0604020202020204" pitchFamily="34" charset="0"/>
                <a:ea typeface="宋体" panose="02010600030101010101" pitchFamily="2" charset="-122"/>
              </a:rPr>
              <a:t>）用餐巾纸擦拭唇角的余油</a:t>
            </a:r>
            <a:r>
              <a:rPr lang="zh-CN" altLang="en-US" sz="4000" b="1" dirty="0">
                <a:latin typeface="Arial" panose="020B0604020202020204" pitchFamily="34" charset="0"/>
                <a:ea typeface="宋体" panose="02010600030101010101" pitchFamily="2" charset="-122"/>
              </a:rPr>
              <a:t>。（改文）</a:t>
            </a:r>
            <a:endParaRPr lang="zh-CN" altLang="en-US" sz="4000" b="1"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fill="hold">
                                          <p:stCondLst>
                                            <p:cond delay="0"/>
                                          </p:stCondLst>
                                        </p:cTn>
                                        <p:tgtEl>
                                          <p:spTgt spid="121858"/>
                                        </p:tgtEl>
                                        <p:attrNameLst>
                                          <p:attrName>style.visibility</p:attrName>
                                        </p:attrNameLst>
                                      </p:cBhvr>
                                      <p:to>
                                        <p:strVal val="visible"/>
                                      </p:to>
                                    </p:set>
                                    <p:animEffect transition="in" filter="fade">
                                      <p:cBhvr>
                                        <p:cTn id="7" dur="597">
                                          <p:stCondLst>
                                            <p:cond delay="0"/>
                                          </p:stCondLst>
                                        </p:cTn>
                                        <p:tgtEl>
                                          <p:spTgt spid="121858"/>
                                        </p:tgtEl>
                                      </p:cBhvr>
                                    </p:animEffect>
                                    <p:anim calcmode="lin" valueType="num">
                                      <p:cBhvr>
                                        <p:cTn id="8" dur="597" fill="hold">
                                          <p:stCondLst>
                                            <p:cond delay="0"/>
                                          </p:stCondLst>
                                        </p:cTn>
                                        <p:tgtEl>
                                          <p:spTgt spid="121858"/>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121858"/>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121858"/>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fill="hold">
                                          <p:stCondLst>
                                            <p:cond delay="0"/>
                                          </p:stCondLst>
                                        </p:cTn>
                                        <p:tgtEl>
                                          <p:spTgt spid="121859"/>
                                        </p:tgtEl>
                                        <p:attrNameLst>
                                          <p:attrName>style.visibility</p:attrName>
                                        </p:attrNameLst>
                                      </p:cBhvr>
                                      <p:to>
                                        <p:strVal val="visible"/>
                                      </p:to>
                                    </p:set>
                                    <p:animEffect transition="in" filter="slide(fromBottom)">
                                      <p:cBhvr>
                                        <p:cTn id="15" dur="500">
                                          <p:stCondLst>
                                            <p:cond delay="0"/>
                                          </p:stCondLst>
                                        </p:cTn>
                                        <p:tgtEl>
                                          <p:spTgt spid="12185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fill="hold">
                                          <p:stCondLst>
                                            <p:cond delay="0"/>
                                          </p:stCondLst>
                                        </p:cTn>
                                        <p:tgtEl>
                                          <p:spTgt spid="121859">
                                            <p:txEl>
                                              <p:charRg st="0" end="37"/>
                                            </p:txEl>
                                          </p:spTgt>
                                        </p:tgtEl>
                                        <p:attrNameLst>
                                          <p:attrName>style.visibility</p:attrName>
                                        </p:attrNameLst>
                                      </p:cBhvr>
                                      <p:to>
                                        <p:strVal val="visible"/>
                                      </p:to>
                                    </p:set>
                                    <p:animEffect transition="in" filter="slide(fromBottom)">
                                      <p:cBhvr>
                                        <p:cTn id="20" dur="500">
                                          <p:stCondLst>
                                            <p:cond delay="0"/>
                                          </p:stCondLst>
                                        </p:cTn>
                                        <p:tgtEl>
                                          <p:spTgt spid="121859">
                                            <p:txEl>
                                              <p:charRg st="0" end="3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21860">
                                            <p:txEl>
                                              <p:charRg st="0" end="88"/>
                                            </p:txEl>
                                          </p:spTgt>
                                        </p:tgtEl>
                                        <p:attrNameLst>
                                          <p:attrName>style.visibility</p:attrName>
                                        </p:attrNameLst>
                                      </p:cBhvr>
                                      <p:to>
                                        <p:strVal val="visible"/>
                                      </p:to>
                                    </p:set>
                                    <p:animEffect transition="in" filter="blinds(horizontal)">
                                      <p:cBhvr>
                                        <p:cTn id="25" dur="500"/>
                                        <p:tgtEl>
                                          <p:spTgt spid="121860">
                                            <p:txEl>
                                              <p:charRg st="0"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p:bldP spid="121859"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2"/>
          <p:cNvSpPr>
            <a:spLocks noGrp="1" noChangeArrowheads="1"/>
          </p:cNvSpPr>
          <p:nvPr>
            <p:ph type="title"/>
          </p:nvPr>
        </p:nvSpPr>
        <p:spPr>
          <a:xfrm>
            <a:off x="250825" y="188913"/>
            <a:ext cx="8540750" cy="1143000"/>
          </a:xfrm>
        </p:spPr>
        <p:txBody>
          <a:bodyPr vert="horz" wrap="square" lIns="92075" tIns="46038" rIns="92075" bIns="46038"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6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描写粗汉的吃相</a:t>
            </a:r>
            <a:endParaRPr kumimoji="0" lang="zh-CN" altLang="en-US" sz="46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22883" name="Rectangle 3"/>
          <p:cNvSpPr>
            <a:spLocks noGrp="1" noChangeArrowheads="1"/>
          </p:cNvSpPr>
          <p:nvPr>
            <p:ph idx="1"/>
          </p:nvPr>
        </p:nvSpPr>
        <p:spPr>
          <a:xfrm>
            <a:off x="250825" y="404813"/>
            <a:ext cx="8540750" cy="1735138"/>
          </a:xfrm>
          <a:solidFill>
            <a:schemeClr val="bg1"/>
          </a:solidFill>
        </p:spPr>
        <p:txBody>
          <a:bodyPr vert="horz" wrap="square" lIns="92075" tIns="46038" rIns="92075" bIns="46038"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tx2"/>
              </a:buClr>
              <a:buSzTx/>
              <a:buFontTx/>
              <a:buChar char="•"/>
              <a:defRPr/>
            </a:pPr>
            <a:r>
              <a:rPr kumimoji="0" lang="en-US" altLang="zh-CN" sz="41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41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他见菜齐后，便提起筷，端起碗，对着菜就是一夹，合着饭往嘴里送。（原文）</a:t>
            </a:r>
            <a:br>
              <a:rPr kumimoji="0" lang="zh-CN" altLang="en-US" sz="41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41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endParaRPr kumimoji="0" lang="zh-CN" altLang="en-US" sz="41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122884" name="Rectangle 4"/>
          <p:cNvSpPr/>
          <p:nvPr/>
        </p:nvSpPr>
        <p:spPr>
          <a:xfrm>
            <a:off x="250825" y="2636838"/>
            <a:ext cx="8459788" cy="2838450"/>
          </a:xfrm>
          <a:prstGeom prst="rect">
            <a:avLst/>
          </a:prstGeom>
          <a:solidFill>
            <a:schemeClr val="bg1"/>
          </a:solidFill>
          <a:ln w="9525">
            <a:noFill/>
          </a:ln>
        </p:spPr>
        <p:txBody>
          <a:bodyPr>
            <a:spAutoFit/>
          </a:bodyPr>
          <a:p>
            <a:pPr lvl="0" eaLnBrk="1" hangingPunct="1">
              <a:lnSpc>
                <a:spcPct val="90000"/>
              </a:lnSpc>
              <a:spcBef>
                <a:spcPct val="20000"/>
              </a:spcBef>
              <a:buClr>
                <a:schemeClr val="hlink"/>
              </a:buClr>
              <a:buSzPct val="70000"/>
              <a:buFont typeface="Wingdings" panose="05000000000000000000" pitchFamily="2" charset="2"/>
              <a:buChar char="v"/>
            </a:pPr>
            <a:r>
              <a:rPr lang="en-US" altLang="zh-CN" sz="4000" b="1" dirty="0">
                <a:solidFill>
                  <a:srgbClr val="990000"/>
                </a:solidFill>
                <a:latin typeface="Arial" panose="020B0604020202020204" pitchFamily="34" charset="0"/>
                <a:ea typeface="宋体" panose="02010600030101010101" pitchFamily="2" charset="-122"/>
              </a:rPr>
              <a:t>  </a:t>
            </a:r>
            <a:r>
              <a:rPr lang="zh-CN" altLang="en-US" sz="4000" b="1" dirty="0">
                <a:solidFill>
                  <a:srgbClr val="990000"/>
                </a:solidFill>
                <a:latin typeface="Arial" panose="020B0604020202020204" pitchFamily="34" charset="0"/>
                <a:ea typeface="宋体" panose="02010600030101010101" pitchFamily="2" charset="-122"/>
              </a:rPr>
              <a:t>他见菜端齐后，便</a:t>
            </a:r>
            <a:r>
              <a:rPr lang="zh-CN" altLang="en-US" sz="4000" b="1" dirty="0">
                <a:latin typeface="Arial" panose="020B0604020202020204" pitchFamily="34" charset="0"/>
                <a:ea typeface="宋体" panose="02010600030101010101" pitchFamily="2" charset="-122"/>
              </a:rPr>
              <a:t>急忙</a:t>
            </a:r>
            <a:r>
              <a:rPr lang="zh-CN" altLang="en-US" sz="4000" b="1" dirty="0">
                <a:solidFill>
                  <a:srgbClr val="990000"/>
                </a:solidFill>
                <a:latin typeface="Arial" panose="020B0604020202020204" pitchFamily="34" charset="0"/>
                <a:ea typeface="宋体" panose="02010600030101010101" pitchFamily="2" charset="-122"/>
              </a:rPr>
              <a:t>提起筷，端起大碗，对着菜就是一夹，合着饭</a:t>
            </a:r>
            <a:r>
              <a:rPr lang="zh-CN" altLang="en-US" sz="4000" b="1" dirty="0">
                <a:latin typeface="Arial" panose="020B0604020202020204" pitchFamily="34" charset="0"/>
                <a:ea typeface="宋体" panose="02010600030101010101" pitchFamily="2" charset="-122"/>
              </a:rPr>
              <a:t>呼呼</a:t>
            </a:r>
            <a:r>
              <a:rPr lang="zh-CN" altLang="en-US" sz="4000" b="1" dirty="0">
                <a:solidFill>
                  <a:srgbClr val="990000"/>
                </a:solidFill>
                <a:latin typeface="Arial" panose="020B0604020202020204" pitchFamily="34" charset="0"/>
                <a:ea typeface="宋体" panose="02010600030101010101" pitchFamily="2" charset="-122"/>
              </a:rPr>
              <a:t>地往嘴里送。又掺和了汤水，</a:t>
            </a:r>
            <a:r>
              <a:rPr lang="zh-CN" altLang="en-US" sz="4000" b="1" dirty="0">
                <a:latin typeface="Arial" panose="020B0604020202020204" pitchFamily="34" charset="0"/>
                <a:ea typeface="宋体" panose="02010600030101010101" pitchFamily="2" charset="-122"/>
              </a:rPr>
              <a:t>撑的两腮鼓鼓的</a:t>
            </a:r>
            <a:r>
              <a:rPr lang="zh-CN" altLang="en-US" sz="4000" b="1" dirty="0">
                <a:solidFill>
                  <a:srgbClr val="990000"/>
                </a:solidFill>
                <a:latin typeface="Arial" panose="020B0604020202020204" pitchFamily="34" charset="0"/>
                <a:ea typeface="宋体" panose="02010600030101010101" pitchFamily="2" charset="-122"/>
              </a:rPr>
              <a:t>，还有一粒米粒</a:t>
            </a:r>
            <a:r>
              <a:rPr lang="zh-CN" altLang="en-US" sz="4000" b="1" dirty="0">
                <a:latin typeface="Arial" panose="020B0604020202020204" pitchFamily="34" charset="0"/>
                <a:ea typeface="宋体" panose="02010600030101010101" pitchFamily="2" charset="-122"/>
              </a:rPr>
              <a:t>挂在嘴角</a:t>
            </a:r>
            <a:r>
              <a:rPr lang="zh-CN" altLang="en-US" sz="4000" b="1" dirty="0">
                <a:solidFill>
                  <a:srgbClr val="990000"/>
                </a:solidFill>
                <a:latin typeface="Arial" panose="020B0604020202020204" pitchFamily="34" charset="0"/>
                <a:ea typeface="宋体" panose="02010600030101010101" pitchFamily="2" charset="-122"/>
              </a:rPr>
              <a:t>上。（改文）</a:t>
            </a:r>
            <a:endParaRPr lang="zh-CN" altLang="en-US" sz="4000" b="1" dirty="0">
              <a:solidFill>
                <a:srgbClr val="99000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ox(in)">
                                      <p:cBhvr>
                                        <p:cTn id="7" dur="500"/>
                                        <p:tgtEl>
                                          <p:spTgt spid="1228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883"/>
                                        </p:tgtEl>
                                        <p:attrNameLst>
                                          <p:attrName>style.visibility</p:attrName>
                                        </p:attrNameLst>
                                      </p:cBhvr>
                                      <p:to>
                                        <p:strVal val="visible"/>
                                      </p:to>
                                    </p:set>
                                    <p:anim calcmode="lin" valueType="num">
                                      <p:cBhvr additive="base">
                                        <p:cTn id="12" dur="500" fill="hold"/>
                                        <p:tgtEl>
                                          <p:spTgt spid="122883"/>
                                        </p:tgtEl>
                                        <p:attrNameLst>
                                          <p:attrName>ppt_x</p:attrName>
                                        </p:attrNameLst>
                                      </p:cBhvr>
                                      <p:tavLst>
                                        <p:tav tm="0">
                                          <p:val>
                                            <p:strVal val="#ppt_x"/>
                                          </p:val>
                                        </p:tav>
                                        <p:tav tm="100000">
                                          <p:val>
                                            <p:strVal val="#ppt_x"/>
                                          </p:val>
                                        </p:tav>
                                      </p:tavLst>
                                    </p:anim>
                                    <p:anim calcmode="lin" valueType="num">
                                      <p:cBhvr additive="base">
                                        <p:cTn id="13" dur="500" fill="hold"/>
                                        <p:tgtEl>
                                          <p:spTgt spid="12288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883">
                                            <p:txEl>
                                              <p:charRg st="0" end="41"/>
                                            </p:txEl>
                                          </p:spTgt>
                                        </p:tgtEl>
                                        <p:attrNameLst>
                                          <p:attrName>style.visibility</p:attrName>
                                        </p:attrNameLst>
                                      </p:cBhvr>
                                      <p:to>
                                        <p:strVal val="visible"/>
                                      </p:to>
                                    </p:set>
                                    <p:anim calcmode="lin" valueType="num">
                                      <p:cBhvr additive="base">
                                        <p:cTn id="18" dur="500" fill="hold"/>
                                        <p:tgtEl>
                                          <p:spTgt spid="122883">
                                            <p:txEl>
                                              <p:charRg st="0" end="4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2883">
                                            <p:txEl>
                                              <p:charRg st="0" end="4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22884">
                                            <p:txEl>
                                              <p:charRg st="0" end="72"/>
                                            </p:txEl>
                                          </p:spTgt>
                                        </p:tgtEl>
                                        <p:attrNameLst>
                                          <p:attrName>style.visibility</p:attrName>
                                        </p:attrNameLst>
                                      </p:cBhvr>
                                      <p:to>
                                        <p:strVal val="visible"/>
                                      </p:to>
                                    </p:set>
                                    <p:animEffect transition="in" filter="checkerboard(across)">
                                      <p:cBhvr>
                                        <p:cTn id="24" dur="500"/>
                                        <p:tgtEl>
                                          <p:spTgt spid="122884">
                                            <p:txEl>
                                              <p:charRg st="0"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6"/>
          <p:cNvSpPr/>
          <p:nvPr/>
        </p:nvSpPr>
        <p:spPr>
          <a:xfrm>
            <a:off x="1619250" y="2349500"/>
            <a:ext cx="5761038" cy="1250950"/>
          </a:xfrm>
          <a:prstGeom prst="rect">
            <a:avLst/>
          </a:prstGeom>
          <a:solidFill>
            <a:srgbClr val="000080"/>
          </a:solidFill>
          <a:ln w="9525">
            <a:noFill/>
          </a:ln>
        </p:spPr>
        <p:txBody>
          <a:bodyPr anchor="b"/>
          <a:p>
            <a:pPr lvl="0" algn="ctr" eaLnBrk="1" hangingPunct="1"/>
            <a:r>
              <a:rPr lang="zh-CN" altLang="en-US" sz="5400" b="1" dirty="0">
                <a:solidFill>
                  <a:srgbClr val="FFFF00"/>
                </a:solidFill>
                <a:latin typeface="Arial" panose="020B0604020202020204" pitchFamily="34" charset="0"/>
                <a:ea typeface="华文行楷" pitchFamily="2" charset="-122"/>
              </a:rPr>
              <a:t>细节描写的方法</a:t>
            </a:r>
            <a:endParaRPr lang="zh-CN" altLang="en-US" sz="54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Picture 2" descr="图片1"/>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31747" name="Text Box 3"/>
          <p:cNvSpPr txBox="1"/>
          <p:nvPr/>
        </p:nvSpPr>
        <p:spPr>
          <a:xfrm>
            <a:off x="323850" y="549275"/>
            <a:ext cx="8820150" cy="366713"/>
          </a:xfrm>
          <a:prstGeom prst="rect">
            <a:avLst/>
          </a:prstGeom>
          <a:noFill/>
          <a:ln w="9525">
            <a:noFill/>
          </a:ln>
        </p:spPr>
        <p:txBody>
          <a:bodyPr>
            <a:spAutoFit/>
          </a:bodyPr>
          <a:p>
            <a:pPr lvl="0" eaLnBrk="1" hangingPunct="1">
              <a:spcBef>
                <a:spcPct val="50000"/>
              </a:spcBef>
            </a:pPr>
            <a:endParaRPr lang="zh-CN" altLang="zh-CN" dirty="0">
              <a:latin typeface="Arial" panose="020B0604020202020204" pitchFamily="34" charset="0"/>
              <a:ea typeface="宋体" panose="02010600030101010101" pitchFamily="2" charset="-122"/>
            </a:endParaRPr>
          </a:p>
        </p:txBody>
      </p:sp>
      <p:sp>
        <p:nvSpPr>
          <p:cNvPr id="31748" name="Text Box 4"/>
          <p:cNvSpPr txBox="1"/>
          <p:nvPr/>
        </p:nvSpPr>
        <p:spPr>
          <a:xfrm>
            <a:off x="0" y="1844675"/>
            <a:ext cx="8675688" cy="2835275"/>
          </a:xfrm>
          <a:prstGeom prst="rect">
            <a:avLst/>
          </a:prstGeom>
          <a:noFill/>
          <a:ln w="9525">
            <a:noFill/>
          </a:ln>
        </p:spPr>
        <p:txBody>
          <a:bodyPr>
            <a:spAutoFit/>
          </a:bodyPr>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方法一：</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细化动作，延长过程</a:t>
            </a:r>
            <a:endParaRPr lang="zh-CN" altLang="en-US" sz="7200" b="1" dirty="0">
              <a:solidFill>
                <a:srgbClr val="FF33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4" name="Text Box 4"/>
          <p:cNvSpPr txBox="1">
            <a:spLocks noChangeArrowheads="1"/>
          </p:cNvSpPr>
          <p:nvPr/>
        </p:nvSpPr>
        <p:spPr bwMode="auto">
          <a:xfrm>
            <a:off x="1403350" y="188913"/>
            <a:ext cx="6337300" cy="739775"/>
          </a:xfrm>
          <a:prstGeom prst="rect">
            <a:avLst/>
          </a:prstGeom>
          <a:noFill/>
          <a:ln w="38100" cmpd="dbl">
            <a:solidFill>
              <a:srgbClr val="FF99CC"/>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高考写作记叙文的优点</a:t>
            </a:r>
            <a:endPar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25605" name="Text Box 5"/>
          <p:cNvSpPr txBox="1"/>
          <p:nvPr/>
        </p:nvSpPr>
        <p:spPr>
          <a:xfrm>
            <a:off x="179388" y="981075"/>
            <a:ext cx="8785225" cy="2181225"/>
          </a:xfrm>
          <a:prstGeom prst="rect">
            <a:avLst/>
          </a:prstGeom>
          <a:noFill/>
          <a:ln w="38100" cap="flat" cmpd="dbl">
            <a:solidFill>
              <a:srgbClr val="FFFF00"/>
            </a:solidFill>
            <a:prstDash val="solid"/>
            <a:miter/>
            <a:headEnd type="none" w="med" len="med"/>
            <a:tailEnd type="none" w="med" len="med"/>
          </a:ln>
        </p:spPr>
        <p:txBody>
          <a:bodyPr>
            <a:spAutoFit/>
          </a:bodyPr>
          <a:p>
            <a:pPr lvl="0" eaLnBrk="1" hangingPunct="1">
              <a:lnSpc>
                <a:spcPct val="120000"/>
              </a:lnSpc>
              <a:spcBef>
                <a:spcPct val="50000"/>
              </a:spcBef>
            </a:pPr>
            <a:r>
              <a:rPr lang="en-US" altLang="zh-CN" sz="2800" b="1" dirty="0">
                <a:solidFill>
                  <a:schemeClr val="bg1"/>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在高考阅卷中，大量重复出现的议论文流于空泛，说理不透，没有生机活力，让阅卷老师恹恹欲睡，而一篇详略得当，有变化，有波澜，情景交融的记叙文会很容易在刹那间打动阅卷老师的心。</a:t>
            </a:r>
            <a:endParaRPr lang="zh-CN" altLang="en-US" sz="2800" b="1" dirty="0">
              <a:latin typeface="华文中宋" pitchFamily="2" charset="-122"/>
              <a:ea typeface="华文中宋" pitchFamily="2" charset="-122"/>
            </a:endParaRPr>
          </a:p>
        </p:txBody>
      </p:sp>
      <p:sp>
        <p:nvSpPr>
          <p:cNvPr id="25607" name="Text Box 7"/>
          <p:cNvSpPr txBox="1">
            <a:spLocks noChangeArrowheads="1"/>
          </p:cNvSpPr>
          <p:nvPr/>
        </p:nvSpPr>
        <p:spPr bwMode="auto">
          <a:xfrm>
            <a:off x="1547813" y="3789363"/>
            <a:ext cx="5903913" cy="739775"/>
          </a:xfrm>
          <a:prstGeom prst="rect">
            <a:avLst/>
          </a:prstGeom>
          <a:noFill/>
          <a:ln w="38100" cmpd="dbl" algn="ctr">
            <a:solidFill>
              <a:srgbClr val="FF99CC"/>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优秀记叙文的标准</a:t>
            </a:r>
            <a:endPar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25608" name="Text Box 8"/>
          <p:cNvSpPr txBox="1"/>
          <p:nvPr/>
        </p:nvSpPr>
        <p:spPr>
          <a:xfrm>
            <a:off x="323850" y="4581525"/>
            <a:ext cx="8569325" cy="2097088"/>
          </a:xfrm>
          <a:prstGeom prst="rect">
            <a:avLst/>
          </a:prstGeom>
          <a:noFill/>
          <a:ln w="38100" cap="flat" cmpd="dbl">
            <a:solidFill>
              <a:srgbClr val="FFFF00"/>
            </a:solidFill>
            <a:prstDash val="solid"/>
            <a:miter/>
            <a:headEnd type="none" w="med" len="med"/>
            <a:tailEnd type="none" w="med" len="med"/>
          </a:ln>
        </p:spPr>
        <p:txBody>
          <a:bodyPr>
            <a:spAutoFit/>
          </a:bodyPr>
          <a:p>
            <a:pPr lvl="0" eaLnBrk="1" hangingPunct="1">
              <a:lnSpc>
                <a:spcPct val="120000"/>
              </a:lnSpc>
              <a:spcBef>
                <a:spcPct val="50000"/>
              </a:spcBef>
            </a:pPr>
            <a:r>
              <a:rPr lang="en-US" altLang="zh-CN" sz="2800" b="1" dirty="0">
                <a:latin typeface="华文中宋" pitchFamily="2" charset="-122"/>
                <a:ea typeface="华文中宋" pitchFamily="2" charset="-122"/>
              </a:rPr>
              <a:t>1</a:t>
            </a:r>
            <a:r>
              <a:rPr lang="zh-CN" altLang="en-US" sz="2800" b="1" dirty="0">
                <a:latin typeface="华文中宋" pitchFamily="2" charset="-122"/>
                <a:ea typeface="华文中宋" pitchFamily="2" charset="-122"/>
              </a:rPr>
              <a:t>、描摹形象细腻     </a:t>
            </a:r>
            <a:r>
              <a:rPr lang="en-US" altLang="zh-CN" sz="2800" b="1" dirty="0">
                <a:latin typeface="华文中宋" pitchFamily="2" charset="-122"/>
                <a:ea typeface="华文中宋" pitchFamily="2" charset="-122"/>
              </a:rPr>
              <a:t>2</a:t>
            </a:r>
            <a:r>
              <a:rPr lang="zh-CN" altLang="en-US" sz="2800" b="1" dirty="0">
                <a:latin typeface="华文中宋" pitchFamily="2" charset="-122"/>
                <a:ea typeface="华文中宋" pitchFamily="2" charset="-122"/>
              </a:rPr>
              <a:t>、情节曲折起伏 </a:t>
            </a:r>
            <a:endParaRPr lang="zh-CN" altLang="en-US" sz="2800" b="1" dirty="0">
              <a:latin typeface="华文中宋" pitchFamily="2" charset="-122"/>
              <a:ea typeface="华文中宋" pitchFamily="2" charset="-122"/>
            </a:endParaRPr>
          </a:p>
          <a:p>
            <a:pPr lvl="0" eaLnBrk="1" hangingPunct="1">
              <a:lnSpc>
                <a:spcPct val="120000"/>
              </a:lnSpc>
              <a:spcBef>
                <a:spcPct val="50000"/>
              </a:spcBef>
            </a:pPr>
            <a:r>
              <a:rPr lang="en-US" altLang="zh-CN" sz="2800" b="1" dirty="0">
                <a:latin typeface="华文中宋" pitchFamily="2" charset="-122"/>
                <a:ea typeface="华文中宋" pitchFamily="2" charset="-122"/>
              </a:rPr>
              <a:t>3</a:t>
            </a:r>
            <a:r>
              <a:rPr lang="zh-CN" altLang="en-US" sz="2800" b="1" dirty="0">
                <a:latin typeface="华文中宋" pitchFamily="2" charset="-122"/>
                <a:ea typeface="华文中宋" pitchFamily="2" charset="-122"/>
              </a:rPr>
              <a:t>、立意深刻新颖     </a:t>
            </a:r>
            <a:r>
              <a:rPr lang="en-US" altLang="zh-CN" sz="2800" b="1" dirty="0">
                <a:latin typeface="华文中宋" pitchFamily="2" charset="-122"/>
                <a:ea typeface="华文中宋" pitchFamily="2" charset="-122"/>
              </a:rPr>
              <a:t>4</a:t>
            </a:r>
            <a:r>
              <a:rPr lang="zh-CN" altLang="en-US" sz="2800" b="1" dirty="0">
                <a:latin typeface="华文中宋" pitchFamily="2" charset="-122"/>
                <a:ea typeface="华文中宋" pitchFamily="2" charset="-122"/>
              </a:rPr>
              <a:t>、感情真挚热烈 </a:t>
            </a:r>
            <a:endParaRPr lang="zh-CN" altLang="en-US" sz="2800" b="1" dirty="0">
              <a:latin typeface="华文中宋" pitchFamily="2" charset="-122"/>
              <a:ea typeface="华文中宋" pitchFamily="2" charset="-122"/>
            </a:endParaRPr>
          </a:p>
          <a:p>
            <a:pPr lvl="0" eaLnBrk="1" hangingPunct="1">
              <a:lnSpc>
                <a:spcPct val="120000"/>
              </a:lnSpc>
              <a:spcBef>
                <a:spcPct val="50000"/>
              </a:spcBef>
            </a:pPr>
            <a:r>
              <a:rPr lang="en-US" altLang="zh-CN" sz="2800" b="1" dirty="0">
                <a:latin typeface="华文中宋" pitchFamily="2" charset="-122"/>
                <a:ea typeface="华文中宋" pitchFamily="2" charset="-122"/>
              </a:rPr>
              <a:t>5</a:t>
            </a:r>
            <a:r>
              <a:rPr lang="zh-CN" altLang="en-US" sz="2800" b="1" dirty="0">
                <a:latin typeface="华文中宋" pitchFamily="2" charset="-122"/>
                <a:ea typeface="华文中宋" pitchFamily="2" charset="-122"/>
              </a:rPr>
              <a:t>、语言准确生动     </a:t>
            </a:r>
            <a:r>
              <a:rPr lang="en-US" altLang="zh-CN" sz="2800" b="1" dirty="0">
                <a:latin typeface="华文中宋" pitchFamily="2" charset="-122"/>
                <a:ea typeface="华文中宋" pitchFamily="2" charset="-122"/>
              </a:rPr>
              <a:t>6</a:t>
            </a:r>
            <a:r>
              <a:rPr lang="zh-CN" altLang="en-US" sz="2800" b="1" dirty="0">
                <a:latin typeface="华文中宋" pitchFamily="2" charset="-122"/>
                <a:ea typeface="华文中宋" pitchFamily="2" charset="-122"/>
              </a:rPr>
              <a:t>、精巧的构思 </a:t>
            </a:r>
            <a:endParaRPr lang="zh-CN" altLang="en-US" sz="2800" b="1" dirty="0">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diamond(in)">
                                      <p:cBhvr>
                                        <p:cTn id="7" dur="20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diamond(in)">
                                      <p:cBhvr>
                                        <p:cTn id="12" dur="20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diamond(in)">
                                      <p:cBhvr>
                                        <p:cTn id="17" dur="2000"/>
                                        <p:tgtEl>
                                          <p:spTgt spid="2560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5608"/>
                                        </p:tgtEl>
                                        <p:attrNameLst>
                                          <p:attrName>style.visibility</p:attrName>
                                        </p:attrNameLst>
                                      </p:cBhvr>
                                      <p:to>
                                        <p:strVal val="visible"/>
                                      </p:to>
                                    </p:set>
                                    <p:animEffect transition="in" filter="diamond(in)">
                                      <p:cBhvr>
                                        <p:cTn id="22" dur="20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P spid="25605" grpId="0" animBg="1"/>
      <p:bldP spid="25607" grpId="0" animBg="1"/>
      <p:bldP spid="2560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2"/>
          <p:cNvSpPr>
            <a:spLocks noGrp="1" noChangeArrowheads="1"/>
          </p:cNvSpPr>
          <p:nvPr>
            <p:ph idx="1"/>
          </p:nvPr>
        </p:nvSpPr>
        <p:spPr>
          <a:xfrm>
            <a:off x="250825" y="1125538"/>
            <a:ext cx="8893175" cy="5732463"/>
          </a:xfrm>
        </p:spPr>
        <p:txBody>
          <a:bodyPr vert="horz" wrap="square" lIns="92075" tIns="46038" rIns="92075" bIns="46038" numCol="1" anchor="t" anchorCtr="0" compatLnSpc="1"/>
          <a:lstStyle/>
          <a:p>
            <a:pPr marL="342900" marR="0" lvl="0" indent="-342900" algn="l" defTabSz="914400" rtl="0" eaLnBrk="1" fontAlgn="base" latinLnBrk="0" hangingPunct="1">
              <a:lnSpc>
                <a:spcPct val="90000"/>
              </a:lnSpc>
              <a:spcBef>
                <a:spcPct val="20000"/>
              </a:spcBef>
              <a:spcAft>
                <a:spcPct val="0"/>
              </a:spcAft>
              <a:buClr>
                <a:schemeClr val="tx2"/>
              </a:buClr>
              <a:buSzTx/>
              <a:buFontTx/>
              <a:buChar char="•"/>
              <a:defRPr/>
            </a:pPr>
            <a:br>
              <a:rPr kumimoji="0" lang="en-US" altLang="zh-CN" sz="26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br>
            <a:r>
              <a:rPr kumimoji="0" lang="en-US" altLang="zh-CN"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1.</a:t>
            </a: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合理扩展 </a:t>
            </a:r>
            <a:b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●她骂他懦夫。 </a:t>
            </a:r>
            <a:b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■她骂他道：“你真是一个懦夫！”（添加语言） </a:t>
            </a:r>
            <a:b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■她用手指着他的鼻子骂道：“你真是一个懦夫！”（添加动作） </a:t>
            </a:r>
            <a:b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■她早已被气得浑身颤抖，脸色铁青，怒睁杏目，用手指着他的鼻子骂道：“你真是一个懦夫！”（添加神态） </a:t>
            </a:r>
            <a:b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br>
            <a:r>
              <a:rPr kumimoji="0" lang="zh-CN" altLang="en-US" sz="30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■她早已被气得浑身颤抖，脸色铁青，但她还是在不断地告诫自己：不要失态！不要骂人！最终她实在是忍不住了，于是怒睁杏目，用手指着他的鼻子骂道：“你真是一个懦夫！”（添加心理）</a:t>
            </a:r>
            <a:r>
              <a:rPr kumimoji="0" lang="zh-CN" altLang="en-US" sz="30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t> </a:t>
            </a:r>
            <a:br>
              <a:rPr kumimoji="0" lang="zh-CN" altLang="en-US" sz="30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rPr>
            </a:br>
            <a:endParaRPr kumimoji="0" lang="zh-CN" altLang="en-US" sz="3000" b="1" i="0" u="none" strike="noStrike" kern="0" cap="none" spc="0" normalizeH="0" baseline="0" noProof="0" smtClean="0">
              <a:ln>
                <a:noFill/>
              </a:ln>
              <a:solidFill>
                <a:srgbClr val="0000FF"/>
              </a:solidFill>
              <a:effectLst>
                <a:outerShdw blurRad="38100" dist="38100" dir="2700000" algn="tl">
                  <a:srgbClr val="000000"/>
                </a:outerShdw>
              </a:effectLst>
              <a:uLnTx/>
              <a:uFillTx/>
              <a:latin typeface="+mn-lt"/>
              <a:ea typeface="+mn-ea"/>
              <a:cs typeface="+mn-cs"/>
            </a:endParaRPr>
          </a:p>
        </p:txBody>
      </p:sp>
      <p:sp>
        <p:nvSpPr>
          <p:cNvPr id="111619" name="Text Box 3"/>
          <p:cNvSpPr txBox="1"/>
          <p:nvPr/>
        </p:nvSpPr>
        <p:spPr>
          <a:xfrm>
            <a:off x="684213" y="260350"/>
            <a:ext cx="7848600" cy="1187450"/>
          </a:xfrm>
          <a:prstGeom prst="rect">
            <a:avLst/>
          </a:prstGeom>
          <a:noFill/>
          <a:ln w="9525">
            <a:noFill/>
          </a:ln>
        </p:spPr>
        <p:txBody>
          <a:bodyPr>
            <a:spAutoFit/>
          </a:bodyPr>
          <a:p>
            <a:pPr lvl="0" eaLnBrk="1" hangingPunct="1">
              <a:spcBef>
                <a:spcPct val="50000"/>
              </a:spcBef>
            </a:pPr>
            <a:r>
              <a:rPr lang="en-US" altLang="zh-CN" sz="2400" b="1" dirty="0">
                <a:solidFill>
                  <a:srgbClr val="00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她骂他懦夫。 </a:t>
            </a:r>
            <a:br>
              <a:rPr lang="zh-CN" altLang="en-US" sz="2400" b="1" dirty="0">
                <a:latin typeface="Arial" panose="020B0604020202020204" pitchFamily="34" charset="0"/>
                <a:ea typeface="宋体" panose="02010600030101010101" pitchFamily="2" charset="-122"/>
              </a:rPr>
            </a:br>
            <a:r>
              <a:rPr lang="zh-CN" altLang="en-US" sz="2400" b="1" dirty="0">
                <a:latin typeface="Arial" panose="020B0604020202020204" pitchFamily="34" charset="0"/>
                <a:ea typeface="宋体" panose="02010600030101010101" pitchFamily="2" charset="-122"/>
              </a:rPr>
              <a:t>       运用你的想象，恰当地添加动作、表情、神态、语言、心理等将这句话的</a:t>
            </a:r>
            <a:r>
              <a:rPr lang="zh-CN" altLang="en-US" sz="2400" b="1" dirty="0">
                <a:solidFill>
                  <a:srgbClr val="0000FF"/>
                </a:solidFill>
                <a:latin typeface="Arial" panose="020B0604020202020204" pitchFamily="34" charset="0"/>
                <a:ea typeface="宋体" panose="02010600030101010101" pitchFamily="2" charset="-122"/>
              </a:rPr>
              <a:t>内容充实起来。</a:t>
            </a:r>
            <a:endParaRPr lang="zh-CN" altLang="en-US" sz="2400" b="1" dirty="0">
              <a:solidFill>
                <a:srgbClr val="0000FF"/>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linds(horizontal)">
                                      <p:cBhvr>
                                        <p:cTn id="7" dur="500"/>
                                        <p:tgtEl>
                                          <p:spTgt spid="1116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1618">
                                            <p:txEl>
                                              <p:charRg st="0" end="212"/>
                                            </p:txEl>
                                          </p:spTgt>
                                        </p:tgtEl>
                                        <p:attrNameLst>
                                          <p:attrName>style.visibility</p:attrName>
                                        </p:attrNameLst>
                                      </p:cBhvr>
                                      <p:to>
                                        <p:strVal val="visible"/>
                                      </p:to>
                                    </p:set>
                                    <p:animEffect transition="in" filter="blinds(horizontal)">
                                      <p:cBhvr>
                                        <p:cTn id="12" dur="500"/>
                                        <p:tgtEl>
                                          <p:spTgt spid="111618">
                                            <p:txEl>
                                              <p:charRg st="0" end="2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p:bldP spid="1116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2" descr="图片1"/>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33795" name="Text Box 3"/>
          <p:cNvSpPr txBox="1"/>
          <p:nvPr/>
        </p:nvSpPr>
        <p:spPr>
          <a:xfrm>
            <a:off x="179388" y="404813"/>
            <a:ext cx="8964612" cy="366712"/>
          </a:xfrm>
          <a:prstGeom prst="rect">
            <a:avLst/>
          </a:prstGeom>
          <a:noFill/>
          <a:ln w="9525">
            <a:noFill/>
          </a:ln>
        </p:spPr>
        <p:txBody>
          <a:bodyPr>
            <a:spAutoFit/>
          </a:bodyPr>
          <a:p>
            <a:pPr lvl="0" eaLnBrk="1" hangingPunct="1">
              <a:spcBef>
                <a:spcPct val="50000"/>
              </a:spcBef>
            </a:pPr>
            <a:endParaRPr lang="zh-CN" altLang="zh-CN" dirty="0">
              <a:latin typeface="Arial" panose="020B0604020202020204" pitchFamily="34" charset="0"/>
              <a:ea typeface="宋体" panose="02010600030101010101" pitchFamily="2" charset="-122"/>
            </a:endParaRPr>
          </a:p>
        </p:txBody>
      </p:sp>
      <p:sp>
        <p:nvSpPr>
          <p:cNvPr id="33796" name="Text Box 4"/>
          <p:cNvSpPr txBox="1"/>
          <p:nvPr/>
        </p:nvSpPr>
        <p:spPr>
          <a:xfrm>
            <a:off x="0" y="765175"/>
            <a:ext cx="8893175" cy="4481513"/>
          </a:xfrm>
          <a:prstGeom prst="rect">
            <a:avLst/>
          </a:prstGeom>
          <a:noFill/>
          <a:ln w="9525">
            <a:noFill/>
          </a:ln>
        </p:spPr>
        <p:txBody>
          <a:bodyPr>
            <a:spAutoFit/>
          </a:bodyPr>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方法二：</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运用修辞，画其神韵</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endParaRPr lang="en-US" altLang="zh-CN" sz="7200" b="1" dirty="0">
              <a:solidFill>
                <a:srgbClr val="0066FF"/>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2"/>
          <p:cNvSpPr txBox="1"/>
          <p:nvPr/>
        </p:nvSpPr>
        <p:spPr>
          <a:xfrm>
            <a:off x="323850" y="620713"/>
            <a:ext cx="8459788" cy="4614862"/>
          </a:xfrm>
          <a:prstGeom prst="rect">
            <a:avLst/>
          </a:prstGeom>
          <a:noFill/>
          <a:ln w="9525">
            <a:noFill/>
          </a:ln>
        </p:spPr>
        <p:txBody>
          <a:bodyPr>
            <a:spAutoFit/>
          </a:bodyPr>
          <a:p>
            <a:pPr lvl="0" eaLnBrk="1" hangingPunct="1">
              <a:spcBef>
                <a:spcPct val="50000"/>
              </a:spcBef>
            </a:pPr>
            <a:r>
              <a:rPr lang="zh-CN" altLang="en-US" sz="5400" b="1" dirty="0">
                <a:latin typeface="Arial" panose="020B0604020202020204" pitchFamily="34" charset="0"/>
                <a:ea typeface="楷体_GB2312" pitchFamily="49" charset="-122"/>
              </a:rPr>
              <a:t>续写片段二：</a:t>
            </a:r>
            <a:endParaRPr lang="zh-CN" altLang="en-US" sz="5400" b="1" dirty="0">
              <a:latin typeface="Arial" panose="020B0604020202020204" pitchFamily="34" charset="0"/>
              <a:ea typeface="楷体_GB2312" pitchFamily="49" charset="-122"/>
            </a:endParaRPr>
          </a:p>
          <a:p>
            <a:pPr lvl="0" eaLnBrk="1" hangingPunct="1">
              <a:spcBef>
                <a:spcPct val="50000"/>
              </a:spcBef>
            </a:pPr>
            <a:r>
              <a:rPr lang="zh-CN" altLang="en-US" sz="5400" b="1" dirty="0">
                <a:latin typeface="Arial" panose="020B0604020202020204" pitchFamily="34" charset="0"/>
                <a:ea typeface="楷体_GB2312" pitchFamily="49" charset="-122"/>
              </a:rPr>
              <a:t>       语文老师讲课有一个习惯性动作，讲着讲着，他就会将眼睛向上看，令人忍俊不禁。</a:t>
            </a:r>
            <a:endParaRPr lang="zh-CN" altLang="en-US" sz="5400" b="1" dirty="0">
              <a:latin typeface="Arial" panose="020B0604020202020204" pitchFamily="34" charset="0"/>
              <a:ea typeface="楷体_GB2312" pitchFamily="49" charset="-122"/>
            </a:endParaRPr>
          </a:p>
        </p:txBody>
      </p:sp>
    </p:spTree>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323850" y="260350"/>
            <a:ext cx="8497888" cy="6121400"/>
          </a:xfrm>
          <a:prstGeom prst="rect">
            <a:avLst/>
          </a:prstGeom>
          <a:noFill/>
          <a:ln w="9525">
            <a:noFill/>
          </a:ln>
        </p:spPr>
        <p:txBody>
          <a:bodyPr>
            <a:spAutoFit/>
          </a:bodyPr>
          <a:p>
            <a:pPr lvl="0" eaLnBrk="1" hangingPunct="1"/>
            <a:r>
              <a:rPr lang="en-US" altLang="zh-CN" sz="4000" b="1" dirty="0">
                <a:solidFill>
                  <a:srgbClr val="0066FF"/>
                </a:solidFill>
                <a:latin typeface="Arial" panose="020B0604020202020204" pitchFamily="34" charset="0"/>
                <a:ea typeface="楷体_GB2312" pitchFamily="49" charset="-122"/>
              </a:rPr>
              <a:t>      </a:t>
            </a:r>
            <a:r>
              <a:rPr lang="en-US" altLang="zh-CN" sz="4400" b="1" dirty="0">
                <a:solidFill>
                  <a:srgbClr val="0066FF"/>
                </a:solidFill>
                <a:latin typeface="Arial" panose="020B0604020202020204" pitchFamily="34" charset="0"/>
                <a:ea typeface="楷体_GB2312" pitchFamily="49" charset="-122"/>
              </a:rPr>
              <a:t>……</a:t>
            </a:r>
            <a:r>
              <a:rPr lang="zh-CN" altLang="en-US" sz="4400" b="1" dirty="0">
                <a:solidFill>
                  <a:srgbClr val="0066FF"/>
                </a:solidFill>
                <a:latin typeface="Arial" panose="020B0604020202020204" pitchFamily="34" charset="0"/>
                <a:ea typeface="楷体_GB2312" pitchFamily="49" charset="-122"/>
              </a:rPr>
              <a:t>令人忍俊不禁。</a:t>
            </a:r>
            <a:endParaRPr lang="zh-CN" altLang="en-US" sz="4400" b="1" dirty="0">
              <a:solidFill>
                <a:srgbClr val="0066FF"/>
              </a:solidFill>
              <a:latin typeface="Arial" panose="020B0604020202020204" pitchFamily="34" charset="0"/>
              <a:ea typeface="楷体_GB2312" pitchFamily="49" charset="-122"/>
            </a:endParaRPr>
          </a:p>
          <a:p>
            <a:pPr lvl="0" eaLnBrk="1" hangingPunct="1"/>
            <a:r>
              <a:rPr lang="zh-CN" altLang="en-US" sz="4400" b="1" dirty="0">
                <a:solidFill>
                  <a:srgbClr val="0066FF"/>
                </a:solidFill>
                <a:latin typeface="Arial" panose="020B0604020202020204" pitchFamily="34" charset="0"/>
                <a:ea typeface="楷体_GB2312" pitchFamily="49" charset="-122"/>
              </a:rPr>
              <a:t>   当他沉浸在他描述的文学世界里的时候，</a:t>
            </a:r>
            <a:r>
              <a:rPr lang="zh-CN" altLang="en-US" sz="4400" b="1" dirty="0">
                <a:solidFill>
                  <a:srgbClr val="FF3300"/>
                </a:solidFill>
                <a:latin typeface="Arial" panose="020B0604020202020204" pitchFamily="34" charset="0"/>
                <a:ea typeface="楷体_GB2312" pitchFamily="49" charset="-122"/>
              </a:rPr>
              <a:t>他的眼光就会一点点远离我们，开始望向天花板，仿佛在那里，寻找着精神的栖息地，构建着一个新世界，于是我们也随着老师的目光，追索着他描述的世界，走过万水千山，看遍诗词赋文，阅尽风流人物，</a:t>
            </a:r>
            <a:r>
              <a:rPr lang="en-US" altLang="zh-CN" sz="4400" b="1" dirty="0">
                <a:solidFill>
                  <a:srgbClr val="FF3300"/>
                </a:solidFill>
                <a:latin typeface="Arial" panose="020B0604020202020204" pitchFamily="34" charset="0"/>
                <a:ea typeface="楷体_GB2312" pitchFamily="49" charset="-122"/>
              </a:rPr>
              <a:t>……</a:t>
            </a:r>
            <a:endParaRPr lang="en-US" altLang="zh-CN" sz="4400" b="1" dirty="0">
              <a:solidFill>
                <a:srgbClr val="FF3300"/>
              </a:solidFill>
              <a:latin typeface="Arial" panose="020B0604020202020204" pitchFamily="34" charset="0"/>
              <a:ea typeface="楷体_GB2312" pitchFamily="49" charset="-122"/>
            </a:endParaRPr>
          </a:p>
        </p:txBody>
      </p:sp>
    </p:spTree>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Picture 2" descr="图片1"/>
          <p:cNvPicPr>
            <a:picLocks noChangeAspect="1"/>
          </p:cNvPicPr>
          <p:nvPr/>
        </p:nvPicPr>
        <p:blipFill>
          <a:blip r:embed="rId1"/>
          <a:stretch>
            <a:fillRect/>
          </a:stretch>
        </p:blipFill>
        <p:spPr>
          <a:xfrm>
            <a:off x="-609600" y="-242887"/>
            <a:ext cx="9753600" cy="7315200"/>
          </a:xfrm>
          <a:prstGeom prst="rect">
            <a:avLst/>
          </a:prstGeom>
          <a:noFill/>
          <a:ln w="9525">
            <a:noFill/>
          </a:ln>
        </p:spPr>
      </p:pic>
      <p:sp>
        <p:nvSpPr>
          <p:cNvPr id="36867" name="Text Box 3"/>
          <p:cNvSpPr txBox="1"/>
          <p:nvPr/>
        </p:nvSpPr>
        <p:spPr>
          <a:xfrm>
            <a:off x="0" y="1052513"/>
            <a:ext cx="8604250" cy="4481512"/>
          </a:xfrm>
          <a:prstGeom prst="rect">
            <a:avLst/>
          </a:prstGeom>
          <a:noFill/>
          <a:ln w="9525">
            <a:noFill/>
          </a:ln>
        </p:spPr>
        <p:txBody>
          <a:bodyPr>
            <a:spAutoFit/>
          </a:bodyPr>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方法三：</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变换角度，增加层次</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endParaRPr lang="en-US" altLang="zh-CN" sz="7200" dirty="0">
              <a:solidFill>
                <a:srgbClr val="FF330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2"/>
          <p:cNvSpPr txBox="1"/>
          <p:nvPr/>
        </p:nvSpPr>
        <p:spPr>
          <a:xfrm>
            <a:off x="179388" y="0"/>
            <a:ext cx="8964612" cy="6797675"/>
          </a:xfrm>
          <a:prstGeom prst="rect">
            <a:avLst/>
          </a:prstGeom>
          <a:solidFill>
            <a:schemeClr val="bg1"/>
          </a:solidFill>
          <a:ln w="9525">
            <a:noFill/>
          </a:ln>
        </p:spPr>
        <p:txBody>
          <a:bodyPr>
            <a:spAutoFit/>
          </a:bodyPr>
          <a:p>
            <a:pPr lvl="0" eaLnBrk="1" hangingPunct="1"/>
            <a:r>
              <a:rPr lang="en-US" altLang="zh-CN" b="1" dirty="0">
                <a:solidFill>
                  <a:schemeClr val="tx2"/>
                </a:solidFill>
                <a:latin typeface="Arial" panose="020B0604020202020204" pitchFamily="34" charset="0"/>
                <a:ea typeface="宋体" panose="02010600030101010101" pitchFamily="2" charset="-122"/>
              </a:rPr>
              <a:t>        </a:t>
            </a:r>
            <a:r>
              <a:rPr lang="en-US" altLang="zh-CN" sz="3600" b="1" dirty="0">
                <a:solidFill>
                  <a:srgbClr val="0066FF"/>
                </a:solidFill>
                <a:latin typeface="Arial" panose="020B0604020202020204" pitchFamily="34" charset="0"/>
                <a:ea typeface="楷体_GB2312" pitchFamily="49" charset="-122"/>
              </a:rPr>
              <a:t>   </a:t>
            </a:r>
            <a:r>
              <a:rPr lang="en-US" altLang="zh-CN" sz="4000" b="1" dirty="0">
                <a:solidFill>
                  <a:srgbClr val="0066FF"/>
                </a:solidFill>
                <a:latin typeface="Arial" panose="020B0604020202020204" pitchFamily="34" charset="0"/>
                <a:ea typeface="楷体_GB2312" pitchFamily="49" charset="-122"/>
              </a:rPr>
              <a:t>……</a:t>
            </a:r>
            <a:r>
              <a:rPr lang="zh-CN" altLang="en-US" sz="4000" b="1" dirty="0">
                <a:solidFill>
                  <a:srgbClr val="0066FF"/>
                </a:solidFill>
                <a:latin typeface="Arial" panose="020B0604020202020204" pitchFamily="34" charset="0"/>
                <a:ea typeface="楷体_GB2312" pitchFamily="49" charset="-122"/>
              </a:rPr>
              <a:t>令人忍俊不禁。</a:t>
            </a:r>
            <a:endParaRPr lang="zh-CN" altLang="en-US" sz="4000" b="1" dirty="0">
              <a:solidFill>
                <a:srgbClr val="0066FF"/>
              </a:solidFill>
              <a:latin typeface="Arial" panose="020B0604020202020204" pitchFamily="34" charset="0"/>
              <a:ea typeface="楷体_GB2312" pitchFamily="49" charset="-122"/>
            </a:endParaRPr>
          </a:p>
          <a:p>
            <a:pPr lvl="0" eaLnBrk="1" hangingPunct="1"/>
            <a:r>
              <a:rPr lang="zh-CN" altLang="en-US" sz="4000" b="1" dirty="0">
                <a:solidFill>
                  <a:srgbClr val="0066FF"/>
                </a:solidFill>
                <a:latin typeface="Arial" panose="020B0604020202020204" pitchFamily="34" charset="0"/>
                <a:ea typeface="楷体_GB2312" pitchFamily="49" charset="-122"/>
              </a:rPr>
              <a:t>    当他沉浸在他描述的文学世界里的时候，他的眼光就会一点点远离我们，那是什么样的眼神啊！</a:t>
            </a:r>
            <a:endParaRPr lang="zh-CN" altLang="en-US" sz="4000" b="1" dirty="0">
              <a:solidFill>
                <a:srgbClr val="0066FF"/>
              </a:solidFill>
              <a:latin typeface="Arial" panose="020B0604020202020204" pitchFamily="34" charset="0"/>
              <a:ea typeface="楷体_GB2312" pitchFamily="49" charset="-122"/>
            </a:endParaRPr>
          </a:p>
          <a:p>
            <a:pPr lvl="0" eaLnBrk="1" hangingPunct="1"/>
            <a:r>
              <a:rPr lang="zh-CN" altLang="en-US" sz="4000" b="1" dirty="0">
                <a:solidFill>
                  <a:srgbClr val="0066FF"/>
                </a:solidFill>
                <a:latin typeface="Arial" panose="020B0604020202020204" pitchFamily="34" charset="0"/>
                <a:ea typeface="楷体_GB2312" pitchFamily="49" charset="-122"/>
              </a:rPr>
              <a:t>        </a:t>
            </a:r>
            <a:r>
              <a:rPr lang="zh-CN" altLang="en-US" sz="4000" b="1" dirty="0">
                <a:solidFill>
                  <a:srgbClr val="FF3300"/>
                </a:solidFill>
                <a:latin typeface="Arial" panose="020B0604020202020204" pitchFamily="34" charset="0"/>
                <a:ea typeface="楷体_GB2312" pitchFamily="49" charset="-122"/>
              </a:rPr>
              <a:t>我曾在鲁迅的</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从百草园到三味书屋</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里见过，那启蒙先生的眼神是对古代文化的陶醉和沉迷；我曾在都德的</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最后一课</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里见过，韩迈尔先生的眼神是对法兰西语言的热爱和崇敬；我曾在</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时间简史</a:t>
            </a:r>
            <a:r>
              <a:rPr lang="en-US" altLang="zh-CN" sz="4000" b="1" dirty="0">
                <a:solidFill>
                  <a:srgbClr val="FF3300"/>
                </a:solidFill>
                <a:latin typeface="Arial" panose="020B0604020202020204" pitchFamily="34" charset="0"/>
                <a:ea typeface="楷体_GB2312" pitchFamily="49" charset="-122"/>
              </a:rPr>
              <a:t>》</a:t>
            </a:r>
            <a:r>
              <a:rPr lang="zh-CN" altLang="en-US" sz="4000" b="1" dirty="0">
                <a:solidFill>
                  <a:srgbClr val="FF3300"/>
                </a:solidFill>
                <a:latin typeface="Arial" panose="020B0604020202020204" pitchFamily="34" charset="0"/>
                <a:ea typeface="楷体_GB2312" pitchFamily="49" charset="-122"/>
              </a:rPr>
              <a:t>的扉页上见过，霍金先生的眼神是对科学王国的探索和追求。</a:t>
            </a:r>
            <a:endParaRPr lang="zh-CN" altLang="en-US" sz="4000" b="1" dirty="0">
              <a:solidFill>
                <a:srgbClr val="FF3300"/>
              </a:solidFill>
              <a:latin typeface="Arial" panose="020B0604020202020204" pitchFamily="34" charset="0"/>
              <a:ea typeface="楷体_GB2312" pitchFamily="49" charset="-122"/>
            </a:endParaRP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Picture 2" descr="图片1"/>
          <p:cNvPicPr>
            <a:picLocks noChangeAspect="1"/>
          </p:cNvPicPr>
          <p:nvPr/>
        </p:nvPicPr>
        <p:blipFill>
          <a:blip r:embed="rId1"/>
          <a:stretch>
            <a:fillRect/>
          </a:stretch>
        </p:blipFill>
        <p:spPr>
          <a:xfrm>
            <a:off x="-323850" y="-242887"/>
            <a:ext cx="9753600" cy="7315200"/>
          </a:xfrm>
          <a:prstGeom prst="rect">
            <a:avLst/>
          </a:prstGeom>
          <a:noFill/>
          <a:ln w="9525">
            <a:noFill/>
          </a:ln>
        </p:spPr>
      </p:pic>
      <p:sp>
        <p:nvSpPr>
          <p:cNvPr id="38915" name="Text Box 3"/>
          <p:cNvSpPr txBox="1"/>
          <p:nvPr/>
        </p:nvSpPr>
        <p:spPr>
          <a:xfrm>
            <a:off x="827088" y="333375"/>
            <a:ext cx="8316912" cy="366713"/>
          </a:xfrm>
          <a:prstGeom prst="rect">
            <a:avLst/>
          </a:prstGeom>
          <a:noFill/>
          <a:ln w="9525">
            <a:noFill/>
          </a:ln>
        </p:spPr>
        <p:txBody>
          <a:bodyPr>
            <a:spAutoFit/>
          </a:bodyPr>
          <a:p>
            <a:pPr lvl="0" eaLnBrk="1" hangingPunct="1">
              <a:spcBef>
                <a:spcPct val="50000"/>
              </a:spcBef>
            </a:pPr>
            <a:endParaRPr lang="zh-CN" altLang="zh-CN" dirty="0">
              <a:latin typeface="Arial" panose="020B0604020202020204" pitchFamily="34" charset="0"/>
              <a:ea typeface="宋体" panose="02010600030101010101" pitchFamily="2" charset="-122"/>
            </a:endParaRPr>
          </a:p>
        </p:txBody>
      </p:sp>
      <p:sp>
        <p:nvSpPr>
          <p:cNvPr id="38916" name="Text Box 4"/>
          <p:cNvSpPr txBox="1"/>
          <p:nvPr/>
        </p:nvSpPr>
        <p:spPr>
          <a:xfrm>
            <a:off x="395288" y="981075"/>
            <a:ext cx="8496300" cy="4206875"/>
          </a:xfrm>
          <a:prstGeom prst="rect">
            <a:avLst/>
          </a:prstGeom>
          <a:noFill/>
          <a:ln w="9525">
            <a:noFill/>
          </a:ln>
        </p:spPr>
        <p:txBody>
          <a:bodyPr>
            <a:spAutoFit/>
          </a:bodyPr>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方法四：</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r>
              <a:rPr lang="zh-CN" altLang="en-US" sz="7200" b="1" dirty="0">
                <a:solidFill>
                  <a:srgbClr val="FF3300"/>
                </a:solidFill>
                <a:latin typeface="Arial" panose="020B0604020202020204" pitchFamily="34" charset="0"/>
                <a:ea typeface="华文行楷" pitchFamily="2" charset="-122"/>
              </a:rPr>
              <a:t>类比联想，添其内蕴</a:t>
            </a:r>
            <a:endParaRPr lang="zh-CN" altLang="en-US" sz="7200" b="1" dirty="0">
              <a:solidFill>
                <a:srgbClr val="FF3300"/>
              </a:solidFill>
              <a:latin typeface="Arial" panose="020B0604020202020204" pitchFamily="34" charset="0"/>
              <a:ea typeface="华文行楷" pitchFamily="2" charset="-122"/>
            </a:endParaRPr>
          </a:p>
          <a:p>
            <a:pPr lvl="0" eaLnBrk="1" hangingPunct="1">
              <a:spcBef>
                <a:spcPct val="50000"/>
              </a:spcBef>
            </a:pPr>
            <a:endParaRPr lang="en-US" altLang="zh-CN" sz="6000" b="1" dirty="0">
              <a:solidFill>
                <a:srgbClr val="FF33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2" descr="图片3"/>
          <p:cNvPicPr>
            <a:picLocks noChangeAspect="1"/>
          </p:cNvPicPr>
          <p:nvPr/>
        </p:nvPicPr>
        <p:blipFill>
          <a:blip r:embed="rId1"/>
          <a:stretch>
            <a:fillRect/>
          </a:stretch>
        </p:blipFill>
        <p:spPr>
          <a:xfrm>
            <a:off x="-684212" y="-50800"/>
            <a:ext cx="9828212" cy="6908800"/>
          </a:xfrm>
          <a:prstGeom prst="rect">
            <a:avLst/>
          </a:prstGeom>
          <a:noFill/>
          <a:ln w="9525">
            <a:noFill/>
          </a:ln>
        </p:spPr>
      </p:pic>
      <p:sp>
        <p:nvSpPr>
          <p:cNvPr id="39939" name="Text Box 3"/>
          <p:cNvSpPr txBox="1"/>
          <p:nvPr/>
        </p:nvSpPr>
        <p:spPr>
          <a:xfrm>
            <a:off x="0" y="188913"/>
            <a:ext cx="9144000" cy="3016250"/>
          </a:xfrm>
          <a:prstGeom prst="rect">
            <a:avLst/>
          </a:prstGeom>
          <a:solidFill>
            <a:schemeClr val="bg1">
              <a:alpha val="0"/>
            </a:schemeClr>
          </a:solidFill>
          <a:ln w="9525">
            <a:noFill/>
          </a:ln>
        </p:spPr>
        <p:txBody>
          <a:bodyPr>
            <a:spAutoFit/>
          </a:bodyPr>
          <a:p>
            <a:pPr lvl="0" eaLnBrk="1" hangingPunct="1"/>
            <a:r>
              <a:rPr lang="en-US" altLang="zh-CN" sz="6000" b="1" dirty="0">
                <a:solidFill>
                  <a:srgbClr val="FF3300"/>
                </a:solidFill>
                <a:latin typeface="Arial" panose="020B0604020202020204" pitchFamily="34" charset="0"/>
                <a:ea typeface="华文行楷" pitchFamily="2" charset="-122"/>
              </a:rPr>
              <a:t>    </a:t>
            </a:r>
            <a:r>
              <a:rPr lang="zh-CN" altLang="en-US" sz="4400" b="1" dirty="0">
                <a:solidFill>
                  <a:schemeClr val="bg2"/>
                </a:solidFill>
                <a:latin typeface="华文新魏" pitchFamily="2" charset="-122"/>
                <a:ea typeface="华文新魏" pitchFamily="2" charset="-122"/>
              </a:rPr>
              <a:t>那是蝉鸣稀疏的夏日午后，父亲行色匆匆，提着公文包即将出门。</a:t>
            </a:r>
            <a:endParaRPr lang="zh-CN" altLang="en-US" sz="4400" b="1" dirty="0">
              <a:solidFill>
                <a:schemeClr val="bg2"/>
              </a:solidFill>
              <a:latin typeface="华文新魏" pitchFamily="2" charset="-122"/>
              <a:ea typeface="华文新魏" pitchFamily="2" charset="-122"/>
            </a:endParaRPr>
          </a:p>
          <a:p>
            <a:pPr lvl="0" eaLnBrk="1" hangingPunct="1"/>
            <a:r>
              <a:rPr lang="zh-CN" altLang="en-US" sz="4400" b="1" dirty="0">
                <a:solidFill>
                  <a:schemeClr val="bg2"/>
                </a:solidFill>
                <a:latin typeface="华文新魏" pitchFamily="2" charset="-122"/>
                <a:ea typeface="华文新魏" pitchFamily="2" charset="-122"/>
              </a:rPr>
              <a:t>     父亲走入院中，正侍弄花草的母亲拦下了他</a:t>
            </a:r>
            <a:r>
              <a:rPr lang="en-US" altLang="zh-CN" sz="4400" b="1" dirty="0">
                <a:solidFill>
                  <a:schemeClr val="bg2"/>
                </a:solidFill>
                <a:latin typeface="Arial" panose="020B0604020202020204" pitchFamily="34" charset="0"/>
                <a:ea typeface="华文新魏" pitchFamily="2" charset="-122"/>
              </a:rPr>
              <a:t>……</a:t>
            </a:r>
            <a:endParaRPr lang="en-US" altLang="zh-CN" sz="4400" b="1" dirty="0">
              <a:solidFill>
                <a:schemeClr val="bg2"/>
              </a:solidFill>
              <a:latin typeface="华文新魏" pitchFamily="2" charset="-122"/>
              <a:ea typeface="华文新魏" pitchFamily="2" charset="-122"/>
            </a:endParaRPr>
          </a:p>
        </p:txBody>
      </p:sp>
    </p:spTree>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107950" y="107950"/>
            <a:ext cx="8964613" cy="6884988"/>
          </a:xfrm>
          <a:prstGeom prst="rect">
            <a:avLst/>
          </a:prstGeom>
          <a:solidFill>
            <a:schemeClr val="bg1"/>
          </a:solidFill>
          <a:ln w="9525">
            <a:noFill/>
          </a:ln>
        </p:spPr>
        <p:txBody>
          <a:bodyPr>
            <a:spAutoFit/>
          </a:bodyPr>
          <a:p>
            <a:pPr lvl="0" eaLnBrk="1" hangingPunct="1"/>
            <a:r>
              <a:rPr lang="en-US" altLang="zh-CN" sz="4400" b="1" dirty="0">
                <a:latin typeface="Arial" panose="020B0604020202020204" pitchFamily="34" charset="0"/>
                <a:ea typeface="楷体_GB2312" pitchFamily="49" charset="-122"/>
              </a:rPr>
              <a:t>      </a:t>
            </a:r>
            <a:r>
              <a:rPr lang="zh-CN" altLang="en-US" sz="3200" b="1" dirty="0">
                <a:solidFill>
                  <a:srgbClr val="FF3300"/>
                </a:solidFill>
                <a:latin typeface="楷体_GB2312" pitchFamily="49" charset="-122"/>
                <a:ea typeface="楷体_GB2312" pitchFamily="49" charset="-122"/>
              </a:rPr>
              <a:t>俯身，弯腰。</a:t>
            </a:r>
            <a:r>
              <a:rPr lang="zh-CN" altLang="en-US" sz="3200" b="1" dirty="0">
                <a:latin typeface="楷体_GB2312" pitchFamily="49" charset="-122"/>
                <a:ea typeface="楷体_GB2312" pitchFamily="49" charset="-122"/>
              </a:rPr>
              <a:t>母亲开始为父亲系鞋带</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夏日的微风掠过香樟翠绿的树梢，屏息的游丝中是菊花茶淡淡的香。</a:t>
            </a:r>
            <a:endParaRPr lang="zh-CN" altLang="en-US" sz="3200" b="1" dirty="0">
              <a:latin typeface="楷体_GB2312" pitchFamily="49" charset="-122"/>
              <a:ea typeface="楷体_GB2312" pitchFamily="49" charset="-122"/>
            </a:endParaRPr>
          </a:p>
          <a:p>
            <a:pPr lvl="0" eaLnBrk="1" hangingPunct="1"/>
            <a:r>
              <a:rPr lang="zh-CN" altLang="en-US" sz="3200" b="1" dirty="0">
                <a:latin typeface="楷体_GB2312" pitchFamily="49" charset="-122"/>
                <a:ea typeface="楷体_GB2312" pitchFamily="49" charset="-122"/>
              </a:rPr>
              <a:t>     母亲的长发</a:t>
            </a:r>
            <a:r>
              <a:rPr lang="zh-CN" altLang="en-US" sz="3200" b="1" dirty="0">
                <a:solidFill>
                  <a:srgbClr val="FF3300"/>
                </a:solidFill>
                <a:latin typeface="楷体_GB2312" pitchFamily="49" charset="-122"/>
                <a:ea typeface="楷体_GB2312" pitchFamily="49" charset="-122"/>
              </a:rPr>
              <a:t>柔顺地</a:t>
            </a:r>
            <a:r>
              <a:rPr lang="zh-CN" altLang="en-US" sz="3200" b="1" dirty="0">
                <a:latin typeface="楷体_GB2312" pitchFamily="49" charset="-122"/>
                <a:ea typeface="楷体_GB2312" pitchFamily="49" charset="-122"/>
              </a:rPr>
              <a:t>在脸旁垂下，</a:t>
            </a:r>
            <a:r>
              <a:rPr lang="zh-CN" altLang="en-US" sz="3200" b="1" dirty="0">
                <a:solidFill>
                  <a:srgbClr val="FF3300"/>
                </a:solidFill>
                <a:latin typeface="楷体_GB2312" pitchFamily="49" charset="-122"/>
                <a:ea typeface="楷体_GB2312" pitchFamily="49" charset="-122"/>
              </a:rPr>
              <a:t>嘴角微抿</a:t>
            </a:r>
            <a:r>
              <a:rPr lang="zh-CN" altLang="en-US" sz="3200" b="1" dirty="0">
                <a:latin typeface="楷体_GB2312" pitchFamily="49" charset="-122"/>
                <a:ea typeface="楷体_GB2312" pitchFamily="49" charset="-122"/>
              </a:rPr>
              <a:t>，</a:t>
            </a:r>
            <a:r>
              <a:rPr lang="zh-CN" altLang="en-US" sz="3200" b="1" dirty="0">
                <a:solidFill>
                  <a:srgbClr val="FF3300"/>
                </a:solidFill>
                <a:latin typeface="楷体_GB2312" pitchFamily="49" charset="-122"/>
                <a:ea typeface="楷体_GB2312" pitchFamily="49" charset="-122"/>
              </a:rPr>
              <a:t>画</a:t>
            </a:r>
            <a:r>
              <a:rPr lang="zh-CN" altLang="en-US" sz="3200" b="1" dirty="0">
                <a:latin typeface="楷体_GB2312" pitchFamily="49" charset="-122"/>
                <a:ea typeface="楷体_GB2312" pitchFamily="49" charset="-122"/>
              </a:rPr>
              <a:t>出一道</a:t>
            </a:r>
            <a:r>
              <a:rPr lang="zh-CN" altLang="en-US" sz="3200" b="1" dirty="0">
                <a:solidFill>
                  <a:srgbClr val="FF3300"/>
                </a:solidFill>
                <a:latin typeface="楷体_GB2312" pitchFamily="49" charset="-122"/>
                <a:ea typeface="楷体_GB2312" pitchFamily="49" charset="-122"/>
              </a:rPr>
              <a:t>温柔的弧线</a:t>
            </a:r>
            <a:r>
              <a:rPr lang="zh-CN" altLang="en-US" sz="3200" b="1" dirty="0">
                <a:latin typeface="楷体_GB2312" pitchFamily="49" charset="-122"/>
                <a:ea typeface="楷体_GB2312" pitchFamily="49" charset="-122"/>
              </a:rPr>
              <a:t>。</a:t>
            </a:r>
            <a:r>
              <a:rPr lang="zh-CN" altLang="en-US" sz="3200" b="1" dirty="0">
                <a:solidFill>
                  <a:srgbClr val="FF3300"/>
                </a:solidFill>
                <a:latin typeface="楷体_GB2312" pitchFamily="49" charset="-122"/>
                <a:ea typeface="楷体_GB2312" pitchFamily="49" charset="-122"/>
              </a:rPr>
              <a:t>纤细却并不白皙</a:t>
            </a:r>
            <a:r>
              <a:rPr lang="zh-CN" altLang="en-US" sz="3200" b="1" dirty="0">
                <a:latin typeface="楷体_GB2312" pitchFamily="49" charset="-122"/>
                <a:ea typeface="楷体_GB2312" pitchFamily="49" charset="-122"/>
              </a:rPr>
              <a:t>的手指在父亲的鞋带中</a:t>
            </a:r>
            <a:r>
              <a:rPr lang="zh-CN" altLang="en-US" sz="3200" b="1" dirty="0">
                <a:solidFill>
                  <a:srgbClr val="FF3300"/>
                </a:solidFill>
                <a:latin typeface="楷体_GB2312" pitchFamily="49" charset="-122"/>
                <a:ea typeface="楷体_GB2312" pitchFamily="49" charset="-122"/>
              </a:rPr>
              <a:t>穿梭回复</a:t>
            </a:r>
            <a:r>
              <a:rPr lang="zh-CN" altLang="en-US" sz="3200" b="1" dirty="0">
                <a:latin typeface="楷体_GB2312" pitchFamily="49" charset="-122"/>
                <a:ea typeface="楷体_GB2312" pitchFamily="49" charset="-122"/>
              </a:rPr>
              <a:t>。夏口的阳光像一层薄纱，在父亲的侧脸上打出一层光影泯灭的圆圈。</a:t>
            </a:r>
            <a:endParaRPr lang="zh-CN" altLang="en-US" sz="3200" b="1" dirty="0">
              <a:latin typeface="楷体_GB2312" pitchFamily="49" charset="-122"/>
              <a:ea typeface="楷体_GB2312" pitchFamily="49" charset="-122"/>
            </a:endParaRPr>
          </a:p>
          <a:p>
            <a:pPr lvl="0" eaLnBrk="1" hangingPunct="1"/>
            <a:r>
              <a:rPr lang="zh-CN" altLang="en-US" sz="3200" b="1" dirty="0">
                <a:latin typeface="楷体_GB2312" pitchFamily="49" charset="-122"/>
                <a:ea typeface="楷体_GB2312" pitchFamily="49" charset="-122"/>
              </a:rPr>
              <a:t>      父亲</a:t>
            </a:r>
            <a:r>
              <a:rPr lang="zh-CN" altLang="en-US" sz="3200" b="1" dirty="0">
                <a:solidFill>
                  <a:srgbClr val="FF3300"/>
                </a:solidFill>
                <a:latin typeface="楷体_GB2312" pitchFamily="49" charset="-122"/>
                <a:ea typeface="楷体_GB2312" pitchFamily="49" charset="-122"/>
              </a:rPr>
              <a:t>低着头</a:t>
            </a:r>
            <a:r>
              <a:rPr lang="zh-CN" altLang="en-US" sz="3200" b="1" dirty="0">
                <a:solidFill>
                  <a:srgbClr val="0066FF"/>
                </a:solidFill>
                <a:latin typeface="楷体_GB2312" pitchFamily="49" charset="-122"/>
                <a:ea typeface="楷体_GB2312" pitchFamily="49" charset="-122"/>
              </a:rPr>
              <a:t>，</a:t>
            </a:r>
            <a:r>
              <a:rPr lang="zh-CN" altLang="en-US" sz="3200" b="1" dirty="0">
                <a:solidFill>
                  <a:srgbClr val="FF3300"/>
                </a:solidFill>
                <a:latin typeface="楷体_GB2312" pitchFamily="49" charset="-122"/>
                <a:ea typeface="楷体_GB2312" pitchFamily="49" charset="-122"/>
              </a:rPr>
              <a:t>像个犯错的小孩</a:t>
            </a:r>
            <a:r>
              <a:rPr lang="zh-CN" altLang="en-US" sz="3200" b="1" dirty="0">
                <a:solidFill>
                  <a:srgbClr val="0066FF"/>
                </a:solidFill>
                <a:latin typeface="楷体_GB2312" pitchFamily="49" charset="-122"/>
                <a:ea typeface="楷体_GB2312" pitchFamily="49" charset="-122"/>
              </a:rPr>
              <a:t>。</a:t>
            </a:r>
            <a:r>
              <a:rPr lang="zh-CN" altLang="en-US" sz="3200" b="1" dirty="0">
                <a:solidFill>
                  <a:srgbClr val="FF3300"/>
                </a:solidFill>
                <a:latin typeface="楷体_GB2312" pitchFamily="49" charset="-122"/>
                <a:ea typeface="楷体_GB2312" pitchFamily="49" charset="-122"/>
              </a:rPr>
              <a:t>柔和</a:t>
            </a:r>
            <a:r>
              <a:rPr lang="zh-CN" altLang="en-US" sz="3200" b="1" dirty="0">
                <a:latin typeface="楷体_GB2312" pitchFamily="49" charset="-122"/>
                <a:ea typeface="楷体_GB2312" pitchFamily="49" charset="-122"/>
              </a:rPr>
              <a:t>的目光</a:t>
            </a:r>
            <a:r>
              <a:rPr lang="zh-CN" altLang="en-US" sz="3200" b="1" dirty="0">
                <a:solidFill>
                  <a:srgbClr val="FF3300"/>
                </a:solidFill>
                <a:latin typeface="楷体_GB2312" pitchFamily="49" charset="-122"/>
                <a:ea typeface="楷体_GB2312" pitchFamily="49" charset="-122"/>
              </a:rPr>
              <a:t>像一潭深邃的湖水</a:t>
            </a:r>
            <a:r>
              <a:rPr lang="zh-CN" altLang="en-US" sz="3200" b="1" dirty="0">
                <a:solidFill>
                  <a:srgbClr val="0066FF"/>
                </a:solidFill>
                <a:latin typeface="楷体_GB2312" pitchFamily="49" charset="-122"/>
                <a:ea typeface="楷体_GB2312" pitchFamily="49" charset="-122"/>
              </a:rPr>
              <a:t>，</a:t>
            </a:r>
            <a:r>
              <a:rPr lang="zh-CN" altLang="en-US" sz="3200" b="1" dirty="0">
                <a:latin typeface="楷体_GB2312" pitchFamily="49" charset="-122"/>
                <a:ea typeface="楷体_GB2312" pitchFamily="49" charset="-122"/>
              </a:rPr>
              <a:t>仿佛隔了千年，恒久不变地穿过空气中那些氤氲的阳光与浮生，望着母亲。四目交错的瞬间</a:t>
            </a:r>
            <a:r>
              <a:rPr lang="zh-CN" altLang="en-US" sz="3200" b="1" dirty="0">
                <a:solidFill>
                  <a:srgbClr val="0066FF"/>
                </a:solidFill>
                <a:latin typeface="楷体_GB2312" pitchFamily="49" charset="-122"/>
                <a:ea typeface="楷体_GB2312" pitchFamily="49" charset="-122"/>
              </a:rPr>
              <a:t>，</a:t>
            </a:r>
            <a:r>
              <a:rPr lang="zh-CN" altLang="en-US" sz="3200" b="1" dirty="0">
                <a:solidFill>
                  <a:srgbClr val="FF3300"/>
                </a:solidFill>
                <a:latin typeface="楷体_GB2312" pitchFamily="49" charset="-122"/>
                <a:ea typeface="楷体_GB2312" pitchFamily="49" charset="-122"/>
              </a:rPr>
              <a:t>相视一笑，没有声音，没有语言，只有灿若夏花的笑容。</a:t>
            </a:r>
            <a:endParaRPr lang="zh-CN" altLang="en-US" sz="3200" b="1" dirty="0">
              <a:latin typeface="楷体_GB2312" pitchFamily="49" charset="-122"/>
              <a:ea typeface="楷体_GB2312" pitchFamily="49" charset="-122"/>
            </a:endParaRPr>
          </a:p>
          <a:p>
            <a:pPr lvl="0" eaLnBrk="1" hangingPunct="1"/>
            <a:endParaRPr lang="zh-CN" altLang="en-US" sz="3200" b="1" dirty="0">
              <a:latin typeface="楷体_GB2312" pitchFamily="49" charset="-122"/>
              <a:ea typeface="楷体_GB2312" pitchFamily="49" charset="-122"/>
            </a:endParaRPr>
          </a:p>
          <a:p>
            <a:pPr lvl="0" eaLnBrk="1" hangingPunct="1"/>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2" descr="190l"/>
          <p:cNvPicPr>
            <a:picLocks noChangeAspect="1"/>
          </p:cNvPicPr>
          <p:nvPr/>
        </p:nvPicPr>
        <p:blipFill>
          <a:blip r:embed="rId1"/>
          <a:stretch>
            <a:fillRect/>
          </a:stretch>
        </p:blipFill>
        <p:spPr>
          <a:xfrm>
            <a:off x="0" y="0"/>
            <a:ext cx="4427538" cy="6858000"/>
          </a:xfrm>
          <a:prstGeom prst="rect">
            <a:avLst/>
          </a:prstGeom>
          <a:noFill/>
          <a:ln w="9525">
            <a:noFill/>
          </a:ln>
        </p:spPr>
      </p:pic>
      <p:sp>
        <p:nvSpPr>
          <p:cNvPr id="103427" name="Rectangle 3"/>
          <p:cNvSpPr>
            <a:spLocks noChangeArrowheads="1"/>
          </p:cNvSpPr>
          <p:nvPr/>
        </p:nvSpPr>
        <p:spPr bwMode="auto">
          <a:xfrm>
            <a:off x="5292725" y="276225"/>
            <a:ext cx="3024188" cy="7620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布置作业</a:t>
            </a:r>
            <a:endParaRPr kumimoji="1" lang="zh-CN" altLang="en-US" sz="4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03428" name="Text Box 4"/>
          <p:cNvSpPr txBox="1">
            <a:spLocks noChangeArrowheads="1"/>
          </p:cNvSpPr>
          <p:nvPr/>
        </p:nvSpPr>
        <p:spPr bwMode="auto">
          <a:xfrm>
            <a:off x="4716463" y="1125538"/>
            <a:ext cx="4427538" cy="3119438"/>
          </a:xfrm>
          <a:prstGeom prst="rect">
            <a:avLst/>
          </a:prstGeom>
          <a:noFill/>
          <a:ln w="38100" cmpd="dbl">
            <a:solidFill>
              <a:srgbClr val="FF99CC"/>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写一个大家都比较熟悉的人物。</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要求：</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1</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、不出现姓名。</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2</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、要注意语言、动作、心理和细节描写。</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3</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、字数在</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400</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字左右。</a:t>
            </a:r>
            <a:r>
              <a:rPr kumimoji="0" lang="zh-CN" altLang="en-US" sz="2800" b="1" i="0" u="sng" strike="noStrike" kern="1200" cap="none" spc="0" normalizeH="0" baseline="0" noProof="0" smtClean="0">
                <a:ln>
                  <a:noFill/>
                </a:ln>
                <a:solidFill>
                  <a:schemeClr val="bg2"/>
                </a:solidFill>
                <a:effectLst>
                  <a:outerShdw blurRad="38100" dist="38100" dir="2700000" algn="tl">
                    <a:srgbClr val="FFFFFF"/>
                  </a:outerShdw>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bg2"/>
                </a:solidFill>
                <a:effectLst>
                  <a:outerShdw blurRad="38100" dist="38100" dir="2700000" algn="tl">
                    <a:srgbClr val="FFFFFF"/>
                  </a:outerShdw>
                </a:effectLst>
                <a:uLnTx/>
                <a:uFillTx/>
                <a:latin typeface="黑体" panose="02010609060101010101" pitchFamily="49" charset="-122"/>
                <a:ea typeface="黑体" panose="02010609060101010101" pitchFamily="49" charset="-122"/>
                <a:cs typeface="+mn-cs"/>
              </a:rPr>
              <a:t>　　　　</a:t>
            </a:r>
            <a:endParaRPr kumimoji="0" lang="zh-CN" altLang="en-US" sz="2800" b="1" i="0" u="none" strike="noStrike" kern="1200" cap="none" spc="0" normalizeH="0" baseline="0" noProof="0" smtClean="0">
              <a:ln>
                <a:noFill/>
              </a:ln>
              <a:solidFill>
                <a:schemeClr val="bg2"/>
              </a:solidFill>
              <a:effectLst>
                <a:outerShdw blurRad="38100" dist="38100" dir="2700000" algn="tl">
                  <a:srgbClr val="FFFFFF"/>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Text Box 4"/>
          <p:cNvSpPr txBox="1">
            <a:spLocks noChangeArrowheads="1"/>
          </p:cNvSpPr>
          <p:nvPr/>
        </p:nvSpPr>
        <p:spPr bwMode="auto">
          <a:xfrm>
            <a:off x="971550" y="333375"/>
            <a:ext cx="7632700" cy="739775"/>
          </a:xfrm>
          <a:prstGeom prst="rect">
            <a:avLst/>
          </a:prstGeom>
          <a:noFill/>
          <a:ln w="38100" cmpd="dbl" algn="ctr">
            <a:solidFill>
              <a:srgbClr val="FF99CC"/>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怎样才能写出好的记叙文？</a:t>
            </a:r>
            <a:endParaRPr kumimoji="0" lang="zh-CN" altLang="en-US" sz="40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47" name="Text Box 5"/>
          <p:cNvSpPr txBox="1"/>
          <p:nvPr/>
        </p:nvSpPr>
        <p:spPr>
          <a:xfrm>
            <a:off x="250825" y="1773238"/>
            <a:ext cx="8642350" cy="4613275"/>
          </a:xfrm>
          <a:prstGeom prst="rect">
            <a:avLst/>
          </a:prstGeom>
          <a:noFill/>
          <a:ln w="38100" cap="flat" cmpd="dbl">
            <a:solidFill>
              <a:srgbClr val="FFFF00"/>
            </a:solidFill>
            <a:prstDash val="solid"/>
            <a:miter/>
            <a:headEnd type="none" w="med" len="med"/>
            <a:tailEnd type="none" w="med" len="med"/>
          </a:ln>
        </p:spPr>
        <p:txBody>
          <a:bodyPr>
            <a:spAutoFit/>
          </a:bodyPr>
          <a:p>
            <a:pPr lvl="0" eaLnBrk="1" hangingPunct="1">
              <a:lnSpc>
                <a:spcPct val="120000"/>
              </a:lnSpc>
              <a:spcBef>
                <a:spcPct val="50000"/>
              </a:spcBef>
            </a:pPr>
            <a:r>
              <a:rPr lang="en-US" altLang="zh-CN" sz="3200" b="1" dirty="0">
                <a:latin typeface="华文中宋" pitchFamily="2" charset="-122"/>
                <a:ea typeface="华文中宋" pitchFamily="2" charset="-122"/>
              </a:rPr>
              <a:t>1</a:t>
            </a:r>
            <a:r>
              <a:rPr lang="zh-CN" altLang="en-US" sz="3200" b="1" dirty="0">
                <a:latin typeface="华文中宋" pitchFamily="2" charset="-122"/>
                <a:ea typeface="华文中宋" pitchFamily="2" charset="-122"/>
              </a:rPr>
              <a:t>、要做生活的有心人，善于观察，善于思考。</a:t>
            </a:r>
            <a:endParaRPr lang="zh-CN" altLang="en-US" sz="3200" b="1" dirty="0">
              <a:latin typeface="华文中宋" pitchFamily="2" charset="-122"/>
              <a:ea typeface="华文中宋" pitchFamily="2" charset="-122"/>
            </a:endParaRPr>
          </a:p>
          <a:p>
            <a:pPr lvl="0" eaLnBrk="1" hangingPunct="1"/>
            <a:r>
              <a:rPr lang="en-US" altLang="zh-CN" sz="3200" b="1" dirty="0">
                <a:latin typeface="华文中宋" pitchFamily="2" charset="-122"/>
                <a:ea typeface="华文中宋" pitchFamily="2" charset="-122"/>
              </a:rPr>
              <a:t>2</a:t>
            </a:r>
            <a:r>
              <a:rPr lang="zh-CN" altLang="en-US" sz="3200" b="1" dirty="0">
                <a:latin typeface="华文中宋" pitchFamily="2" charset="-122"/>
                <a:ea typeface="华文中宋" pitchFamily="2" charset="-122"/>
              </a:rPr>
              <a:t>、能熟练运用写作的技巧：</a:t>
            </a:r>
            <a:endParaRPr lang="zh-CN" altLang="en-US" sz="3200" b="1" dirty="0">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形象细腻的描摹</a:t>
            </a:r>
            <a:endParaRPr lang="zh-CN" altLang="en-US" sz="3200" b="1" dirty="0">
              <a:solidFill>
                <a:srgbClr val="FFFF00"/>
              </a:solidFill>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曲折起伏的情节</a:t>
            </a:r>
            <a:endParaRPr lang="zh-CN" altLang="en-US" sz="3200" b="1" dirty="0">
              <a:solidFill>
                <a:srgbClr val="FFFF00"/>
              </a:solidFill>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深刻新颖的立意</a:t>
            </a:r>
            <a:endParaRPr lang="zh-CN" altLang="en-US" sz="3200" b="1" dirty="0">
              <a:solidFill>
                <a:srgbClr val="FFFF00"/>
              </a:solidFill>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真挚热烈的感情</a:t>
            </a:r>
            <a:endParaRPr lang="zh-CN" altLang="en-US" sz="3200" b="1" dirty="0">
              <a:solidFill>
                <a:srgbClr val="FFFF00"/>
              </a:solidFill>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准确生动的语言</a:t>
            </a:r>
            <a:endParaRPr lang="zh-CN" altLang="en-US" sz="3200" b="1" dirty="0">
              <a:solidFill>
                <a:srgbClr val="FFFF00"/>
              </a:solidFill>
              <a:latin typeface="华文中宋" pitchFamily="2" charset="-122"/>
              <a:ea typeface="华文中宋" pitchFamily="2" charset="-122"/>
            </a:endParaRPr>
          </a:p>
          <a:p>
            <a:pPr lvl="0" eaLnBrk="1" hangingPunct="1"/>
            <a:r>
              <a:rPr lang="zh-CN" altLang="en-US" sz="3200" b="1" dirty="0">
                <a:solidFill>
                  <a:srgbClr val="FFFF00"/>
                </a:solidFill>
                <a:latin typeface="华文中宋" pitchFamily="2" charset="-122"/>
                <a:ea typeface="华文中宋" pitchFamily="2" charset="-122"/>
              </a:rPr>
              <a:t>     匠心独运的构思</a:t>
            </a:r>
            <a:endParaRPr lang="zh-CN" altLang="en-US" sz="3200" b="1" dirty="0">
              <a:solidFill>
                <a:srgbClr val="FFFF00"/>
              </a:solidFill>
              <a:latin typeface="华文中宋" pitchFamily="2" charset="-122"/>
              <a:ea typeface="华文中宋" pitchFamily="2" charset="-122"/>
            </a:endParaRPr>
          </a:p>
          <a:p>
            <a:pPr lvl="0" eaLnBrk="1" hangingPunct="1"/>
            <a:r>
              <a:rPr lang="en-US" altLang="zh-CN" sz="3200" b="1" dirty="0">
                <a:latin typeface="华文中宋" pitchFamily="2" charset="-122"/>
                <a:ea typeface="华文中宋" pitchFamily="2" charset="-122"/>
              </a:rPr>
              <a:t>3</a:t>
            </a:r>
            <a:r>
              <a:rPr lang="zh-CN" altLang="en-US" sz="3200" b="1" dirty="0">
                <a:latin typeface="华文中宋" pitchFamily="2" charset="-122"/>
                <a:ea typeface="华文中宋" pitchFamily="2" charset="-122"/>
              </a:rPr>
              <a:t>、要有创新的勇气与实践的精神。</a:t>
            </a:r>
            <a:endParaRPr lang="zh-CN" altLang="en-US" sz="3200" b="1" dirty="0">
              <a:latin typeface="华文中宋" pitchFamily="2" charset="-122"/>
              <a:ea typeface="华文中宋" pitchFamily="2" charset="-122"/>
            </a:endParaRPr>
          </a:p>
        </p:txBody>
      </p:sp>
    </p:spTree>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Rectangle 4"/>
          <p:cNvSpPr>
            <a:spLocks noChangeArrowheads="1"/>
          </p:cNvSpPr>
          <p:nvPr/>
        </p:nvSpPr>
        <p:spPr bwMode="auto">
          <a:xfrm>
            <a:off x="684213" y="1412875"/>
            <a:ext cx="6767513" cy="701675"/>
          </a:xfrm>
          <a:prstGeom prst="rect">
            <a:avLst/>
          </a:prstGeom>
          <a:noFill/>
          <a:ln w="9525">
            <a:noFill/>
            <a:miter lim="800000"/>
          </a:ln>
          <a:effectLst/>
        </p:spPr>
        <p:txBody>
          <a:bodyPr>
            <a:spAutoFit/>
          </a:bodyPr>
          <a:p>
            <a:pPr lvl="0" eaLnBrk="1" hangingPunct="1"/>
            <a:r>
              <a:rPr lang="zh-CN" altLang="en-US" sz="40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rPr>
              <a:t>写景的方法</a:t>
            </a:r>
            <a:r>
              <a:rPr lang="en-US" altLang="zh-CN" sz="4000" b="1" dirty="0">
                <a:solidFill>
                  <a:srgbClr val="FFFF00"/>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3600" b="1" dirty="0">
                <a:solidFill>
                  <a:srgbClr val="FFFF00"/>
                </a:solidFill>
                <a:effectLst>
                  <a:outerShdw blurRad="38100" dist="38100" dir="2700000">
                    <a:srgbClr val="C0C0C0"/>
                  </a:outerShdw>
                </a:effectLst>
                <a:latin typeface="Times New Roman" panose="02020603050405020304" pitchFamily="18" charset="0"/>
                <a:ea typeface="华文中宋" pitchFamily="2" charset="-122"/>
              </a:rPr>
              <a:t>多角度写景</a:t>
            </a:r>
            <a:endParaRPr lang="zh-CN" altLang="en-US" sz="3600" b="1" dirty="0">
              <a:solidFill>
                <a:srgbClr val="FFFF00"/>
              </a:solidFill>
              <a:effectLst>
                <a:outerShdw blurRad="38100" dist="38100" dir="2700000">
                  <a:srgbClr val="C0C0C0"/>
                </a:outerShdw>
              </a:effectLst>
              <a:latin typeface="Times New Roman" panose="02020603050405020304" pitchFamily="18" charset="0"/>
              <a:ea typeface="华文中宋" pitchFamily="2" charset="-122"/>
            </a:endParaRPr>
          </a:p>
        </p:txBody>
      </p:sp>
      <p:sp>
        <p:nvSpPr>
          <p:cNvPr id="5125" name="Rectangle 5"/>
          <p:cNvSpPr>
            <a:spLocks noChangeArrowheads="1"/>
          </p:cNvSpPr>
          <p:nvPr/>
        </p:nvSpPr>
        <p:spPr bwMode="auto">
          <a:xfrm>
            <a:off x="1619250" y="2559050"/>
            <a:ext cx="3917950" cy="519113"/>
          </a:xfrm>
          <a:prstGeom prst="rect">
            <a:avLst/>
          </a:prstGeom>
          <a:noFill/>
          <a:ln w="9525">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1</a:t>
            </a:r>
            <a:r>
              <a:rPr lang="zh-CN" altLang="en-US" sz="2800" b="1" dirty="0">
                <a:effectLst>
                  <a:outerShdw blurRad="38100" dist="38100" dir="2700000">
                    <a:srgbClr val="C0C0C0"/>
                  </a:outerShdw>
                </a:effectLst>
                <a:latin typeface="华文中宋" pitchFamily="2" charset="-122"/>
                <a:ea typeface="华文中宋" pitchFamily="2" charset="-122"/>
              </a:rPr>
              <a:t>）正面、侧面相结合</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26" name="Rectangle 6"/>
          <p:cNvSpPr>
            <a:spLocks noChangeArrowheads="1"/>
          </p:cNvSpPr>
          <p:nvPr/>
        </p:nvSpPr>
        <p:spPr bwMode="auto">
          <a:xfrm>
            <a:off x="1619250" y="2997200"/>
            <a:ext cx="60515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2</a:t>
            </a:r>
            <a:r>
              <a:rPr lang="zh-CN" altLang="en-US" sz="2800" b="1" dirty="0">
                <a:effectLst>
                  <a:outerShdw blurRad="38100" dist="38100" dir="2700000">
                    <a:srgbClr val="C0C0C0"/>
                  </a:outerShdw>
                </a:effectLst>
                <a:latin typeface="华文中宋" pitchFamily="2" charset="-122"/>
                <a:ea typeface="华文中宋" pitchFamily="2" charset="-122"/>
              </a:rPr>
              <a:t>）实写、虚写相结合（以虚衬实）</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27" name="Rectangle 7"/>
          <p:cNvSpPr>
            <a:spLocks noChangeArrowheads="1"/>
          </p:cNvSpPr>
          <p:nvPr/>
        </p:nvSpPr>
        <p:spPr bwMode="auto">
          <a:xfrm>
            <a:off x="1619250" y="3502025"/>
            <a:ext cx="39179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3</a:t>
            </a:r>
            <a:r>
              <a:rPr lang="zh-CN" altLang="en-US" sz="2800" b="1" dirty="0">
                <a:effectLst>
                  <a:outerShdw blurRad="38100" dist="38100" dir="2700000">
                    <a:srgbClr val="C0C0C0"/>
                  </a:outerShdw>
                </a:effectLst>
                <a:latin typeface="华文中宋" pitchFamily="2" charset="-122"/>
                <a:ea typeface="华文中宋" pitchFamily="2" charset="-122"/>
              </a:rPr>
              <a:t>）白描、渲染相结合</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28" name="Rectangle 8"/>
          <p:cNvSpPr>
            <a:spLocks noChangeArrowheads="1"/>
          </p:cNvSpPr>
          <p:nvPr/>
        </p:nvSpPr>
        <p:spPr bwMode="auto">
          <a:xfrm>
            <a:off x="1619250" y="4005263"/>
            <a:ext cx="28511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4</a:t>
            </a:r>
            <a:r>
              <a:rPr lang="zh-CN" altLang="en-US" sz="2800" b="1" dirty="0">
                <a:effectLst>
                  <a:outerShdw blurRad="38100" dist="38100" dir="2700000">
                    <a:srgbClr val="C0C0C0"/>
                  </a:outerShdw>
                </a:effectLst>
                <a:latin typeface="华文中宋" pitchFamily="2" charset="-122"/>
                <a:ea typeface="华文中宋" pitchFamily="2" charset="-122"/>
              </a:rPr>
              <a:t>）动静相结合</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29" name="Rectangle 9"/>
          <p:cNvSpPr>
            <a:spLocks noChangeArrowheads="1"/>
          </p:cNvSpPr>
          <p:nvPr/>
        </p:nvSpPr>
        <p:spPr bwMode="auto">
          <a:xfrm>
            <a:off x="1619250" y="4510088"/>
            <a:ext cx="42735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5</a:t>
            </a:r>
            <a:r>
              <a:rPr lang="zh-CN" altLang="en-US" sz="2800" b="1" dirty="0">
                <a:effectLst>
                  <a:outerShdw blurRad="38100" dist="38100" dir="2700000">
                    <a:srgbClr val="C0C0C0"/>
                  </a:outerShdw>
                </a:effectLst>
                <a:latin typeface="华文中宋" pitchFamily="2" charset="-122"/>
                <a:ea typeface="华文中宋" pitchFamily="2" charset="-122"/>
              </a:rPr>
              <a:t>）多种修辞方法相结合</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30" name="Text Box 10"/>
          <p:cNvSpPr txBox="1">
            <a:spLocks noChangeArrowheads="1"/>
          </p:cNvSpPr>
          <p:nvPr/>
        </p:nvSpPr>
        <p:spPr bwMode="auto">
          <a:xfrm>
            <a:off x="1619250" y="5086350"/>
            <a:ext cx="4984750" cy="519113"/>
          </a:xfrm>
          <a:prstGeom prst="rect">
            <a:avLst/>
          </a:prstGeom>
          <a:noFill/>
          <a:ln w="9525" algn="ctr">
            <a:noFill/>
            <a:miter lim="800000"/>
          </a:ln>
          <a:effectLst/>
        </p:spPr>
        <p:txBody>
          <a:bodyPr wrap="none">
            <a:spAutoFit/>
          </a:bodyPr>
          <a:p>
            <a:pPr lvl="0" eaLnBrk="1" hangingPunct="1"/>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6</a:t>
            </a:r>
            <a:r>
              <a:rPr lang="zh-CN" altLang="en-US" sz="2800" b="1" dirty="0">
                <a:effectLst>
                  <a:outerShdw blurRad="38100" dist="38100" dir="2700000">
                    <a:srgbClr val="C0C0C0"/>
                  </a:outerShdw>
                </a:effectLst>
                <a:latin typeface="华文中宋" pitchFamily="2" charset="-122"/>
                <a:ea typeface="华文中宋" pitchFamily="2" charset="-122"/>
              </a:rPr>
              <a:t>）上下、远近、俯仰相结合</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31" name="Text Box 11"/>
          <p:cNvSpPr txBox="1">
            <a:spLocks noChangeArrowheads="1"/>
          </p:cNvSpPr>
          <p:nvPr/>
        </p:nvSpPr>
        <p:spPr bwMode="auto">
          <a:xfrm>
            <a:off x="1619250" y="5589588"/>
            <a:ext cx="35623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7</a:t>
            </a:r>
            <a:r>
              <a:rPr lang="zh-CN" altLang="en-US" sz="2800" b="1" dirty="0">
                <a:effectLst>
                  <a:outerShdw blurRad="38100" dist="38100" dir="2700000">
                    <a:srgbClr val="C0C0C0"/>
                  </a:outerShdw>
                </a:effectLst>
                <a:latin typeface="华文中宋" pitchFamily="2" charset="-122"/>
                <a:ea typeface="华文中宋" pitchFamily="2" charset="-122"/>
              </a:rPr>
              <a:t>）注意写景的顺序</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32" name="Text Box 12"/>
          <p:cNvSpPr txBox="1">
            <a:spLocks noChangeArrowheads="1"/>
          </p:cNvSpPr>
          <p:nvPr/>
        </p:nvSpPr>
        <p:spPr bwMode="auto">
          <a:xfrm>
            <a:off x="1619250" y="6092825"/>
            <a:ext cx="3206750" cy="519113"/>
          </a:xfrm>
          <a:prstGeom prst="rect">
            <a:avLst/>
          </a:prstGeom>
          <a:noFill/>
          <a:ln w="9525" algn="ctr">
            <a:noFill/>
            <a:miter lim="800000"/>
          </a:ln>
          <a:effectLst/>
        </p:spPr>
        <p:txBody>
          <a:bodyPr wrap="none">
            <a:spAutoFit/>
          </a:bodyPr>
          <a:p>
            <a:pPr lvl="0" eaLnBrk="1" hangingPunct="1"/>
            <a:r>
              <a:rPr lang="zh-CN" altLang="en-US" sz="2800" b="1" dirty="0">
                <a:effectLst>
                  <a:outerShdw blurRad="38100" dist="38100" dir="2700000">
                    <a:srgbClr val="C0C0C0"/>
                  </a:outerShdw>
                </a:effectLst>
                <a:latin typeface="华文中宋" pitchFamily="2" charset="-122"/>
                <a:ea typeface="华文中宋" pitchFamily="2" charset="-122"/>
              </a:rPr>
              <a:t>（</a:t>
            </a:r>
            <a:r>
              <a:rPr lang="en-US" altLang="zh-CN" sz="2800" b="1" dirty="0">
                <a:effectLst>
                  <a:outerShdw blurRad="38100" dist="38100" dir="2700000">
                    <a:srgbClr val="C0C0C0"/>
                  </a:outerShdw>
                </a:effectLst>
                <a:latin typeface="华文中宋" pitchFamily="2" charset="-122"/>
                <a:ea typeface="华文中宋" pitchFamily="2" charset="-122"/>
              </a:rPr>
              <a:t>8</a:t>
            </a:r>
            <a:r>
              <a:rPr lang="zh-CN" altLang="en-US" sz="2800" b="1" dirty="0">
                <a:effectLst>
                  <a:outerShdw blurRad="38100" dist="38100" dir="2700000">
                    <a:srgbClr val="C0C0C0"/>
                  </a:outerShdw>
                </a:effectLst>
                <a:latin typeface="华文中宋" pitchFamily="2" charset="-122"/>
                <a:ea typeface="华文中宋" pitchFamily="2" charset="-122"/>
              </a:rPr>
              <a:t>）注意情景交融</a:t>
            </a:r>
            <a:endParaRPr lang="zh-CN" altLang="en-US" sz="2800" b="1" dirty="0">
              <a:effectLst>
                <a:outerShdw blurRad="38100" dist="38100" dir="2700000">
                  <a:srgbClr val="C0C0C0"/>
                </a:outerShdw>
              </a:effectLst>
              <a:latin typeface="华文中宋" pitchFamily="2" charset="-122"/>
              <a:ea typeface="华文中宋" pitchFamily="2" charset="-122"/>
            </a:endParaRPr>
          </a:p>
        </p:txBody>
      </p:sp>
      <p:sp>
        <p:nvSpPr>
          <p:cNvPr id="5133" name="Text Box 13"/>
          <p:cNvSpPr txBox="1">
            <a:spLocks noChangeArrowheads="1"/>
          </p:cNvSpPr>
          <p:nvPr/>
        </p:nvSpPr>
        <p:spPr bwMode="auto">
          <a:xfrm>
            <a:off x="2843213" y="260350"/>
            <a:ext cx="3600450" cy="762000"/>
          </a:xfrm>
          <a:prstGeom prst="rect">
            <a:avLst/>
          </a:prstGeom>
          <a:gradFill rotWithShape="1">
            <a:gsLst>
              <a:gs pos="0">
                <a:srgbClr val="99FFCC"/>
              </a:gs>
              <a:gs pos="100000">
                <a:srgbClr val="FC9FCB"/>
              </a:gs>
            </a:gsLst>
            <a:lin ang="2700000" scaled="1"/>
          </a:gradFill>
          <a:ln w="9525" algn="ctr">
            <a:noFill/>
            <a:miter lim="800000"/>
          </a:ln>
          <a:effectLst/>
        </p:spPr>
        <p:txBody>
          <a:bodyPr anchor="ctr"/>
          <a:p>
            <a:pPr lvl="0" algn="ctr" eaLnBrk="1" hangingPunct="1"/>
            <a:r>
              <a:rPr lang="zh-CN" altLang="en-US" sz="4800" b="1" dirty="0">
                <a:solidFill>
                  <a:srgbClr val="FF0000"/>
                </a:solidFill>
                <a:effectLst>
                  <a:outerShdw blurRad="38100" dist="38100" dir="2700000">
                    <a:srgbClr val="C0C0C0"/>
                  </a:outerShdw>
                </a:effectLst>
                <a:latin typeface="Arial" panose="020B0604020202020204" pitchFamily="34" charset="0"/>
                <a:ea typeface="华文彩云" pitchFamily="2" charset="-122"/>
              </a:rPr>
              <a:t>景物描写</a:t>
            </a:r>
            <a:endParaRPr lang="zh-CN" altLang="en-US" sz="4800" b="1" dirty="0">
              <a:solidFill>
                <a:srgbClr val="FF0000"/>
              </a:solidFill>
              <a:effectLst>
                <a:outerShdw blurRad="38100" dist="38100" dir="2700000">
                  <a:srgbClr val="C0C0C0"/>
                </a:outerShdw>
              </a:effectLst>
              <a:latin typeface="Arial" panose="020B0604020202020204" pitchFamily="34" charset="0"/>
              <a:ea typeface="华文彩云"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125"/>
                                        </p:tgtEl>
                                        <p:attrNameLst>
                                          <p:attrName>style.visibility</p:attrName>
                                        </p:attrNameLst>
                                      </p:cBhvr>
                                      <p:to>
                                        <p:strVal val="visible"/>
                                      </p:to>
                                    </p:set>
                                    <p:animEffect transition="in" filter="blinds(horizontal)">
                                      <p:cBhvr>
                                        <p:cTn id="13" dur="500"/>
                                        <p:tgtEl>
                                          <p:spTgt spid="512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126"/>
                                        </p:tgtEl>
                                        <p:attrNameLst>
                                          <p:attrName>style.visibility</p:attrName>
                                        </p:attrNameLst>
                                      </p:cBhvr>
                                      <p:to>
                                        <p:strVal val="visible"/>
                                      </p:to>
                                    </p:set>
                                    <p:animEffect transition="in" filter="blinds(horizontal)">
                                      <p:cBhvr>
                                        <p:cTn id="18" dur="500"/>
                                        <p:tgtEl>
                                          <p:spTgt spid="512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127"/>
                                        </p:tgtEl>
                                        <p:attrNameLst>
                                          <p:attrName>style.visibility</p:attrName>
                                        </p:attrNameLst>
                                      </p:cBhvr>
                                      <p:to>
                                        <p:strVal val="visible"/>
                                      </p:to>
                                    </p:set>
                                    <p:animEffect transition="in" filter="blinds(horizontal)">
                                      <p:cBhvr>
                                        <p:cTn id="23" dur="500"/>
                                        <p:tgtEl>
                                          <p:spTgt spid="512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128"/>
                                        </p:tgtEl>
                                        <p:attrNameLst>
                                          <p:attrName>style.visibility</p:attrName>
                                        </p:attrNameLst>
                                      </p:cBhvr>
                                      <p:to>
                                        <p:strVal val="visible"/>
                                      </p:to>
                                    </p:set>
                                    <p:anim calcmode="lin" valueType="num">
                                      <p:cBhvr additive="base">
                                        <p:cTn id="28" dur="500" fill="hold"/>
                                        <p:tgtEl>
                                          <p:spTgt spid="5128"/>
                                        </p:tgtEl>
                                        <p:attrNameLst>
                                          <p:attrName>ppt_x</p:attrName>
                                        </p:attrNameLst>
                                      </p:cBhvr>
                                      <p:tavLst>
                                        <p:tav tm="0">
                                          <p:val>
                                            <p:strVal val="#ppt_x"/>
                                          </p:val>
                                        </p:tav>
                                        <p:tav tm="100000">
                                          <p:val>
                                            <p:strVal val="#ppt_x"/>
                                          </p:val>
                                        </p:tav>
                                      </p:tavLst>
                                    </p:anim>
                                    <p:anim calcmode="lin" valueType="num">
                                      <p:cBhvr additive="base">
                                        <p:cTn id="29"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129"/>
                                        </p:tgtEl>
                                        <p:attrNameLst>
                                          <p:attrName>style.visibility</p:attrName>
                                        </p:attrNameLst>
                                      </p:cBhvr>
                                      <p:to>
                                        <p:strVal val="visible"/>
                                      </p:to>
                                    </p:set>
                                    <p:animEffect transition="in" filter="blinds(horizontal)">
                                      <p:cBhvr>
                                        <p:cTn id="34" dur="500"/>
                                        <p:tgtEl>
                                          <p:spTgt spid="512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130"/>
                                        </p:tgtEl>
                                        <p:attrNameLst>
                                          <p:attrName>style.visibility</p:attrName>
                                        </p:attrNameLst>
                                      </p:cBhvr>
                                      <p:to>
                                        <p:strVal val="visible"/>
                                      </p:to>
                                    </p:set>
                                    <p:anim calcmode="lin" valueType="num">
                                      <p:cBhvr additive="base">
                                        <p:cTn id="39" dur="500" fill="hold"/>
                                        <p:tgtEl>
                                          <p:spTgt spid="5130"/>
                                        </p:tgtEl>
                                        <p:attrNameLst>
                                          <p:attrName>ppt_x</p:attrName>
                                        </p:attrNameLst>
                                      </p:cBhvr>
                                      <p:tavLst>
                                        <p:tav tm="0">
                                          <p:val>
                                            <p:strVal val="#ppt_x"/>
                                          </p:val>
                                        </p:tav>
                                        <p:tav tm="100000">
                                          <p:val>
                                            <p:strVal val="#ppt_x"/>
                                          </p:val>
                                        </p:tav>
                                      </p:tavLst>
                                    </p:anim>
                                    <p:anim calcmode="lin" valueType="num">
                                      <p:cBhvr additive="base">
                                        <p:cTn id="40" dur="500" fill="hold"/>
                                        <p:tgtEl>
                                          <p:spTgt spid="513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131"/>
                                        </p:tgtEl>
                                        <p:attrNameLst>
                                          <p:attrName>style.visibility</p:attrName>
                                        </p:attrNameLst>
                                      </p:cBhvr>
                                      <p:to>
                                        <p:strVal val="visible"/>
                                      </p:to>
                                    </p:set>
                                    <p:anim calcmode="lin" valueType="num">
                                      <p:cBhvr additive="base">
                                        <p:cTn id="45" dur="500" fill="hold"/>
                                        <p:tgtEl>
                                          <p:spTgt spid="5131"/>
                                        </p:tgtEl>
                                        <p:attrNameLst>
                                          <p:attrName>ppt_x</p:attrName>
                                        </p:attrNameLst>
                                      </p:cBhvr>
                                      <p:tavLst>
                                        <p:tav tm="0">
                                          <p:val>
                                            <p:strVal val="#ppt_x"/>
                                          </p:val>
                                        </p:tav>
                                        <p:tav tm="100000">
                                          <p:val>
                                            <p:strVal val="#ppt_x"/>
                                          </p:val>
                                        </p:tav>
                                      </p:tavLst>
                                    </p:anim>
                                    <p:anim calcmode="lin" valueType="num">
                                      <p:cBhvr additive="base">
                                        <p:cTn id="46" dur="500" fill="hold"/>
                                        <p:tgtEl>
                                          <p:spTgt spid="513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132"/>
                                        </p:tgtEl>
                                        <p:attrNameLst>
                                          <p:attrName>style.visibility</p:attrName>
                                        </p:attrNameLst>
                                      </p:cBhvr>
                                      <p:to>
                                        <p:strVal val="visible"/>
                                      </p:to>
                                    </p:set>
                                    <p:anim calcmode="lin" valueType="num">
                                      <p:cBhvr additive="base">
                                        <p:cTn id="51" dur="500" fill="hold"/>
                                        <p:tgtEl>
                                          <p:spTgt spid="5132"/>
                                        </p:tgtEl>
                                        <p:attrNameLst>
                                          <p:attrName>ppt_x</p:attrName>
                                        </p:attrNameLst>
                                      </p:cBhvr>
                                      <p:tavLst>
                                        <p:tav tm="0">
                                          <p:val>
                                            <p:strVal val="#ppt_x"/>
                                          </p:val>
                                        </p:tav>
                                        <p:tav tm="100000">
                                          <p:val>
                                            <p:strVal val="#ppt_x"/>
                                          </p:val>
                                        </p:tav>
                                      </p:tavLst>
                                    </p:anim>
                                    <p:anim calcmode="lin" valueType="num">
                                      <p:cBhvr additive="base">
                                        <p:cTn id="52"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P spid="5126" grpId="0"/>
      <p:bldP spid="5127" grpId="0"/>
      <p:bldP spid="5128" grpId="0"/>
      <p:bldP spid="5129" grpId="0"/>
      <p:bldP spid="5130" grpId="0"/>
      <p:bldP spid="5131" grpId="0"/>
      <p:bldP spid="51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8" name="Picture 4" descr="vivi800806_1079848866"/>
          <p:cNvPicPr>
            <a:picLocks noChangeAspect="1"/>
          </p:cNvPicPr>
          <p:nvPr/>
        </p:nvPicPr>
        <p:blipFill>
          <a:blip r:embed="rId1"/>
          <a:stretch>
            <a:fillRect/>
          </a:stretch>
        </p:blipFill>
        <p:spPr>
          <a:xfrm>
            <a:off x="4859338" y="0"/>
            <a:ext cx="4284662" cy="6858000"/>
          </a:xfrm>
          <a:prstGeom prst="rect">
            <a:avLst/>
          </a:prstGeom>
          <a:noFill/>
          <a:ln w="9525">
            <a:noFill/>
          </a:ln>
        </p:spPr>
      </p:pic>
      <p:pic>
        <p:nvPicPr>
          <p:cNvPr id="6149" name="Picture 5" descr="20043818112218066"/>
          <p:cNvPicPr>
            <a:picLocks noChangeAspect="1"/>
          </p:cNvPicPr>
          <p:nvPr/>
        </p:nvPicPr>
        <p:blipFill>
          <a:blip r:embed="rId2"/>
          <a:stretch>
            <a:fillRect/>
          </a:stretch>
        </p:blipFill>
        <p:spPr>
          <a:xfrm>
            <a:off x="4859338" y="0"/>
            <a:ext cx="4284662" cy="6858000"/>
          </a:xfrm>
          <a:prstGeom prst="rect">
            <a:avLst/>
          </a:prstGeom>
          <a:noFill/>
          <a:ln w="9525">
            <a:noFill/>
          </a:ln>
        </p:spPr>
      </p:pic>
      <p:pic>
        <p:nvPicPr>
          <p:cNvPr id="6150" name="Picture 6" descr="DSCN2679"/>
          <p:cNvPicPr>
            <a:picLocks noChangeAspect="1"/>
          </p:cNvPicPr>
          <p:nvPr/>
        </p:nvPicPr>
        <p:blipFill>
          <a:blip r:embed="rId3"/>
          <a:stretch>
            <a:fillRect/>
          </a:stretch>
        </p:blipFill>
        <p:spPr>
          <a:xfrm>
            <a:off x="4859338" y="0"/>
            <a:ext cx="4284662" cy="6858000"/>
          </a:xfrm>
          <a:prstGeom prst="rect">
            <a:avLst/>
          </a:prstGeom>
          <a:noFill/>
          <a:ln w="9525">
            <a:noFill/>
          </a:ln>
        </p:spPr>
      </p:pic>
      <p:pic>
        <p:nvPicPr>
          <p:cNvPr id="6151" name="Picture 7" descr="无标题2"/>
          <p:cNvPicPr>
            <a:picLocks noChangeAspect="1"/>
          </p:cNvPicPr>
          <p:nvPr/>
        </p:nvPicPr>
        <p:blipFill>
          <a:blip r:embed="rId4"/>
          <a:stretch>
            <a:fillRect/>
          </a:stretch>
        </p:blipFill>
        <p:spPr>
          <a:xfrm>
            <a:off x="4859338" y="0"/>
            <a:ext cx="4284662" cy="6858000"/>
          </a:xfrm>
          <a:prstGeom prst="rect">
            <a:avLst/>
          </a:prstGeom>
          <a:noFill/>
          <a:ln w="9525">
            <a:noFill/>
          </a:ln>
        </p:spPr>
      </p:pic>
      <p:pic>
        <p:nvPicPr>
          <p:cNvPr id="6152" name="Picture 8" descr="8"/>
          <p:cNvPicPr>
            <a:picLocks noChangeAspect="1"/>
          </p:cNvPicPr>
          <p:nvPr/>
        </p:nvPicPr>
        <p:blipFill>
          <a:blip r:embed="rId5"/>
          <a:stretch>
            <a:fillRect/>
          </a:stretch>
        </p:blipFill>
        <p:spPr>
          <a:xfrm>
            <a:off x="4859338" y="0"/>
            <a:ext cx="4284662" cy="6858000"/>
          </a:xfrm>
          <a:prstGeom prst="rect">
            <a:avLst/>
          </a:prstGeom>
          <a:noFill/>
          <a:ln w="9525">
            <a:noFill/>
          </a:ln>
        </p:spPr>
      </p:pic>
      <p:pic>
        <p:nvPicPr>
          <p:cNvPr id="6153" name="Picture 9" descr="200472022547761"/>
          <p:cNvPicPr>
            <a:picLocks noChangeAspect="1"/>
          </p:cNvPicPr>
          <p:nvPr/>
        </p:nvPicPr>
        <p:blipFill>
          <a:blip r:embed="rId6"/>
          <a:stretch>
            <a:fillRect/>
          </a:stretch>
        </p:blipFill>
        <p:spPr>
          <a:xfrm>
            <a:off x="4859338" y="0"/>
            <a:ext cx="4284662" cy="6858000"/>
          </a:xfrm>
          <a:prstGeom prst="rect">
            <a:avLst/>
          </a:prstGeom>
          <a:noFill/>
          <a:ln w="9525">
            <a:noFill/>
          </a:ln>
        </p:spPr>
      </p:pic>
      <p:pic>
        <p:nvPicPr>
          <p:cNvPr id="6154" name="Picture 10" descr="mrworld_1088951362"/>
          <p:cNvPicPr>
            <a:picLocks noChangeAspect="1"/>
          </p:cNvPicPr>
          <p:nvPr/>
        </p:nvPicPr>
        <p:blipFill>
          <a:blip r:embed="rId7"/>
          <a:stretch>
            <a:fillRect/>
          </a:stretch>
        </p:blipFill>
        <p:spPr>
          <a:xfrm>
            <a:off x="4859338" y="0"/>
            <a:ext cx="4284662" cy="6858000"/>
          </a:xfrm>
          <a:prstGeom prst="rect">
            <a:avLst/>
          </a:prstGeom>
          <a:noFill/>
          <a:ln w="9525">
            <a:noFill/>
          </a:ln>
        </p:spPr>
      </p:pic>
      <p:pic>
        <p:nvPicPr>
          <p:cNvPr id="6155" name="Picture 11" descr="p000000341"/>
          <p:cNvPicPr>
            <a:picLocks noChangeAspect="1"/>
          </p:cNvPicPr>
          <p:nvPr/>
        </p:nvPicPr>
        <p:blipFill>
          <a:blip r:embed="rId8"/>
          <a:stretch>
            <a:fillRect/>
          </a:stretch>
        </p:blipFill>
        <p:spPr>
          <a:xfrm>
            <a:off x="4859338" y="0"/>
            <a:ext cx="4284662" cy="6858000"/>
          </a:xfrm>
          <a:prstGeom prst="rect">
            <a:avLst/>
          </a:prstGeom>
          <a:noFill/>
          <a:ln w="9525">
            <a:noFill/>
          </a:ln>
        </p:spPr>
      </p:pic>
      <p:sp>
        <p:nvSpPr>
          <p:cNvPr id="6156" name="Text Box 12"/>
          <p:cNvSpPr txBox="1">
            <a:spLocks noChangeArrowheads="1"/>
          </p:cNvSpPr>
          <p:nvPr/>
        </p:nvSpPr>
        <p:spPr bwMode="auto">
          <a:xfrm>
            <a:off x="0" y="1268413"/>
            <a:ext cx="4716463" cy="5216525"/>
          </a:xfrm>
          <a:prstGeom prst="rect">
            <a:avLst/>
          </a:prstGeom>
          <a:solidFill>
            <a:schemeClr val="bg1"/>
          </a:solidFill>
          <a:ln w="9525">
            <a:noFill/>
            <a:miter lim="800000"/>
          </a:ln>
          <a:effectLst/>
        </p:spPr>
        <p:txBody>
          <a:bodyPr>
            <a:spAutoFit/>
          </a:bodyPr>
          <a:p>
            <a:pPr lvl="0" eaLnBrk="1" hangingPunct="1">
              <a:spcBef>
                <a:spcPct val="50000"/>
              </a:spcBef>
            </a:pPr>
            <a:r>
              <a:rPr lang="en-US" altLang="zh-CN" sz="2800" b="1" dirty="0">
                <a:solidFill>
                  <a:srgbClr val="0033CC"/>
                </a:solidFill>
                <a:effectLst>
                  <a:outerShdw blurRad="38100" dist="38100" dir="2700000">
                    <a:srgbClr val="C0C0C0"/>
                  </a:outerShdw>
                </a:effectLst>
                <a:latin typeface="华文中宋" pitchFamily="2" charset="-122"/>
                <a:ea typeface="华文中宋" pitchFamily="2" charset="-122"/>
              </a:rPr>
              <a:t>        </a:t>
            </a:r>
            <a:r>
              <a:rPr lang="zh-CN" altLang="en-US" sz="2800" b="1" dirty="0">
                <a:solidFill>
                  <a:srgbClr val="0033CC"/>
                </a:solidFill>
                <a:effectLst>
                  <a:outerShdw blurRad="38100" dist="38100" dir="2700000">
                    <a:srgbClr val="C0C0C0"/>
                  </a:outerShdw>
                </a:effectLst>
                <a:latin typeface="华文中宋" pitchFamily="2" charset="-122"/>
                <a:ea typeface="华文中宋" pitchFamily="2" charset="-122"/>
              </a:rPr>
              <a:t>桃树、杏树、梨树，你不让我，我不让你，都开满了花赶趟儿。红的像火，粉的像霞，白的像雪。花里带着甜味儿；闭了眼，树上仿佛满是桃儿、杏儿、梨儿。花下成千成百的蜜蜂嗡嗡地闹着，大小的蝴蝶飞来飞去。野花遍地是：杂样儿，有名字的，没名字的，散在草丛里像眼睛，像星星，还眨呀眨的。</a:t>
            </a:r>
            <a:endParaRPr lang="zh-CN" altLang="en-US" sz="2800" b="1" dirty="0">
              <a:solidFill>
                <a:srgbClr val="0033CC"/>
              </a:solidFill>
              <a:effectLst>
                <a:outerShdw blurRad="38100" dist="38100" dir="2700000">
                  <a:srgbClr val="C0C0C0"/>
                </a:outerShdw>
              </a:effectLst>
              <a:latin typeface="华文中宋" pitchFamily="2" charset="-122"/>
              <a:ea typeface="华文中宋" pitchFamily="2" charset="-122"/>
            </a:endParaRPr>
          </a:p>
        </p:txBody>
      </p:sp>
      <p:pic>
        <p:nvPicPr>
          <p:cNvPr id="6157" name="Picture 13" descr="2004101232434995"/>
          <p:cNvPicPr>
            <a:picLocks noChangeAspect="1"/>
          </p:cNvPicPr>
          <p:nvPr/>
        </p:nvPicPr>
        <p:blipFill>
          <a:blip r:embed="rId9"/>
          <a:stretch>
            <a:fillRect/>
          </a:stretch>
        </p:blipFill>
        <p:spPr>
          <a:xfrm>
            <a:off x="4859338" y="0"/>
            <a:ext cx="4284662" cy="6858000"/>
          </a:xfrm>
          <a:prstGeom prst="rect">
            <a:avLst/>
          </a:prstGeom>
          <a:noFill/>
          <a:ln w="9525">
            <a:noFill/>
          </a:ln>
        </p:spPr>
      </p:pic>
      <p:sp>
        <p:nvSpPr>
          <p:cNvPr id="6158" name="Rectangle 14"/>
          <p:cNvSpPr>
            <a:spLocks noGrp="1" noChangeArrowheads="1"/>
          </p:cNvSpPr>
          <p:nvPr>
            <p:ph type="title"/>
          </p:nvPr>
        </p:nvSpPr>
        <p:spPr>
          <a:xfrm>
            <a:off x="539750" y="0"/>
            <a:ext cx="3600450" cy="7921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请您欣赏</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6159" name="AutoShape 15"/>
          <p:cNvSpPr>
            <a:spLocks noChangeArrowheads="1"/>
          </p:cNvSpPr>
          <p:nvPr/>
        </p:nvSpPr>
        <p:spPr bwMode="auto">
          <a:xfrm>
            <a:off x="827088" y="549275"/>
            <a:ext cx="2808288" cy="647700"/>
          </a:xfrm>
          <a:prstGeom prst="wedgeEllipseCallout">
            <a:avLst>
              <a:gd name="adj1" fmla="val -44176"/>
              <a:gd name="adj2" fmla="val 93139"/>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正面</a:t>
            </a:r>
            <a:r>
              <a:rPr kumimoji="0" lang="en-US" altLang="zh-CN"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a:t>
            </a: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实</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60" name="AutoShape 16"/>
          <p:cNvSpPr>
            <a:spLocks noChangeArrowheads="1"/>
          </p:cNvSpPr>
          <p:nvPr/>
        </p:nvSpPr>
        <p:spPr bwMode="auto">
          <a:xfrm>
            <a:off x="3492500" y="1557338"/>
            <a:ext cx="2195513" cy="792163"/>
          </a:xfrm>
          <a:prstGeom prst="wedgeEllipseCallout">
            <a:avLst>
              <a:gd name="adj1" fmla="val -90204"/>
              <a:gd name="adj2" fmla="val 147394"/>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侧面</a:t>
            </a:r>
            <a:r>
              <a:rPr kumimoji="0" lang="en-US" altLang="zh-CN"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a:t>
            </a: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虚</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61" name="AutoShape 17"/>
          <p:cNvSpPr>
            <a:spLocks noChangeArrowheads="1"/>
          </p:cNvSpPr>
          <p:nvPr/>
        </p:nvSpPr>
        <p:spPr bwMode="auto">
          <a:xfrm>
            <a:off x="2627313" y="2636838"/>
            <a:ext cx="719138" cy="647700"/>
          </a:xfrm>
          <a:prstGeom prst="wedgeRoundRectCallout">
            <a:avLst>
              <a:gd name="adj1" fmla="val 87750"/>
              <a:gd name="adj2" fmla="val 154412"/>
              <a:gd name="adj3" fmla="val 1666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动</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62" name="AutoShape 18"/>
          <p:cNvSpPr>
            <a:spLocks noChangeArrowheads="1"/>
          </p:cNvSpPr>
          <p:nvPr/>
        </p:nvSpPr>
        <p:spPr bwMode="auto">
          <a:xfrm>
            <a:off x="755650" y="3789363"/>
            <a:ext cx="1116013" cy="720725"/>
          </a:xfrm>
          <a:prstGeom prst="wedgeRoundRectCallout">
            <a:avLst>
              <a:gd name="adj1" fmla="val 27667"/>
              <a:gd name="adj2" fmla="val 96477"/>
              <a:gd name="adj3" fmla="val 1666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静</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63" name="AutoShape 19"/>
          <p:cNvSpPr>
            <a:spLocks noChangeArrowheads="1"/>
          </p:cNvSpPr>
          <p:nvPr/>
        </p:nvSpPr>
        <p:spPr bwMode="auto">
          <a:xfrm>
            <a:off x="4211638" y="5516563"/>
            <a:ext cx="3529013" cy="1341438"/>
          </a:xfrm>
          <a:prstGeom prst="wedgeEllipseCallout">
            <a:avLst>
              <a:gd name="adj1" fmla="val -79690"/>
              <a:gd name="adj2" fmla="val -822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拟人、比喻等修辞</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6164" name="AutoShape 20"/>
          <p:cNvSpPr>
            <a:spLocks noChangeArrowheads="1"/>
          </p:cNvSpPr>
          <p:nvPr/>
        </p:nvSpPr>
        <p:spPr bwMode="auto">
          <a:xfrm>
            <a:off x="1331913" y="1052513"/>
            <a:ext cx="2592388" cy="1008063"/>
          </a:xfrm>
          <a:prstGeom prst="wedgeEllipseCallout">
            <a:avLst>
              <a:gd name="adj1" fmla="val -55940"/>
              <a:gd name="adj2" fmla="val 156144"/>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人的感觉</a:t>
            </a:r>
            <a:endParaRPr kumimoji="0" lang="zh-CN" altLang="en-US" sz="32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100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fltVal val="0.000000"/>
                                          </p:val>
                                        </p:tav>
                                        <p:tav tm="100000">
                                          <p:val>
                                            <p:strVal val="#ppt_w"/>
                                          </p:val>
                                        </p:tav>
                                      </p:tavLst>
                                    </p:anim>
                                    <p:anim calcmode="lin" valueType="num">
                                      <p:cBhvr>
                                        <p:cTn id="8" dur="500" fill="hold"/>
                                        <p:tgtEl>
                                          <p:spTgt spid="6148"/>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22" presetClass="entr" presetSubtype="2" fill="hold" nodeType="afterEffect">
                                  <p:stCondLst>
                                    <p:cond delay="4000"/>
                                  </p:stCondLst>
                                  <p:childTnLst>
                                    <p:set>
                                      <p:cBhvr>
                                        <p:cTn id="11" dur="1" fill="hold">
                                          <p:stCondLst>
                                            <p:cond delay="0"/>
                                          </p:stCondLst>
                                        </p:cTn>
                                        <p:tgtEl>
                                          <p:spTgt spid="6149"/>
                                        </p:tgtEl>
                                        <p:attrNameLst>
                                          <p:attrName>style.visibility</p:attrName>
                                        </p:attrNameLst>
                                      </p:cBhvr>
                                      <p:to>
                                        <p:strVal val="visible"/>
                                      </p:to>
                                    </p:set>
                                    <p:animEffect transition="in" filter="wipe(right)">
                                      <p:cBhvr>
                                        <p:cTn id="12" dur="500"/>
                                        <p:tgtEl>
                                          <p:spTgt spid="6149"/>
                                        </p:tgtEl>
                                      </p:cBhvr>
                                    </p:animEffect>
                                  </p:childTnLst>
                                </p:cTn>
                              </p:par>
                            </p:childTnLst>
                          </p:cTn>
                        </p:par>
                        <p:par>
                          <p:cTn id="13" fill="hold">
                            <p:stCondLst>
                              <p:cond delay="6000"/>
                            </p:stCondLst>
                            <p:childTnLst>
                              <p:par>
                                <p:cTn id="14" presetID="3" presetClass="entr" presetSubtype="5" fill="hold" nodeType="afterEffect">
                                  <p:stCondLst>
                                    <p:cond delay="4000"/>
                                  </p:stCondLst>
                                  <p:childTnLst>
                                    <p:set>
                                      <p:cBhvr>
                                        <p:cTn id="15" dur="1" fill="hold">
                                          <p:stCondLst>
                                            <p:cond delay="0"/>
                                          </p:stCondLst>
                                        </p:cTn>
                                        <p:tgtEl>
                                          <p:spTgt spid="6150"/>
                                        </p:tgtEl>
                                        <p:attrNameLst>
                                          <p:attrName>style.visibility</p:attrName>
                                        </p:attrNameLst>
                                      </p:cBhvr>
                                      <p:to>
                                        <p:strVal val="visible"/>
                                      </p:to>
                                    </p:set>
                                    <p:animEffect transition="in" filter="blinds(vertical)">
                                      <p:cBhvr>
                                        <p:cTn id="16" dur="500"/>
                                        <p:tgtEl>
                                          <p:spTgt spid="6150"/>
                                        </p:tgtEl>
                                      </p:cBhvr>
                                    </p:animEffect>
                                  </p:childTnLst>
                                </p:cTn>
                              </p:par>
                            </p:childTnLst>
                          </p:cTn>
                        </p:par>
                        <p:par>
                          <p:cTn id="17" fill="hold">
                            <p:stCondLst>
                              <p:cond delay="10500"/>
                            </p:stCondLst>
                            <p:childTnLst>
                              <p:par>
                                <p:cTn id="18" presetID="23" presetClass="entr" presetSubtype="528" fill="hold" nodeType="afterEffect">
                                  <p:stCondLst>
                                    <p:cond delay="3000"/>
                                  </p:stCondLst>
                                  <p:childTnLst>
                                    <p:set>
                                      <p:cBhvr>
                                        <p:cTn id="19" dur="1" fill="hold">
                                          <p:stCondLst>
                                            <p:cond delay="0"/>
                                          </p:stCondLst>
                                        </p:cTn>
                                        <p:tgtEl>
                                          <p:spTgt spid="6151"/>
                                        </p:tgtEl>
                                        <p:attrNameLst>
                                          <p:attrName>style.visibility</p:attrName>
                                        </p:attrNameLst>
                                      </p:cBhvr>
                                      <p:to>
                                        <p:strVal val="visible"/>
                                      </p:to>
                                    </p:set>
                                    <p:anim calcmode="lin" valueType="num">
                                      <p:cBhvr>
                                        <p:cTn id="20" dur="500" fill="hold"/>
                                        <p:tgtEl>
                                          <p:spTgt spid="6151"/>
                                        </p:tgtEl>
                                        <p:attrNameLst>
                                          <p:attrName>ppt_w</p:attrName>
                                        </p:attrNameLst>
                                      </p:cBhvr>
                                      <p:tavLst>
                                        <p:tav tm="0">
                                          <p:val>
                                            <p:fltVal val="0.000000"/>
                                          </p:val>
                                        </p:tav>
                                        <p:tav tm="100000">
                                          <p:val>
                                            <p:strVal val="#ppt_w"/>
                                          </p:val>
                                        </p:tav>
                                      </p:tavLst>
                                    </p:anim>
                                    <p:anim calcmode="lin" valueType="num">
                                      <p:cBhvr>
                                        <p:cTn id="21" dur="500" fill="hold"/>
                                        <p:tgtEl>
                                          <p:spTgt spid="6151"/>
                                        </p:tgtEl>
                                        <p:attrNameLst>
                                          <p:attrName>ppt_h</p:attrName>
                                        </p:attrNameLst>
                                      </p:cBhvr>
                                      <p:tavLst>
                                        <p:tav tm="0">
                                          <p:val>
                                            <p:fltVal val="0.000000"/>
                                          </p:val>
                                        </p:tav>
                                        <p:tav tm="100000">
                                          <p:val>
                                            <p:strVal val="#ppt_h"/>
                                          </p:val>
                                        </p:tav>
                                      </p:tavLst>
                                    </p:anim>
                                    <p:anim calcmode="lin" valueType="num">
                                      <p:cBhvr>
                                        <p:cTn id="22" dur="500" fill="hold"/>
                                        <p:tgtEl>
                                          <p:spTgt spid="6151"/>
                                        </p:tgtEl>
                                        <p:attrNameLst>
                                          <p:attrName>ppt_x</p:attrName>
                                        </p:attrNameLst>
                                      </p:cBhvr>
                                      <p:tavLst>
                                        <p:tav tm="0">
                                          <p:val>
                                            <p:fltVal val="0.500000"/>
                                          </p:val>
                                        </p:tav>
                                        <p:tav tm="100000">
                                          <p:val>
                                            <p:strVal val="#ppt_x"/>
                                          </p:val>
                                        </p:tav>
                                      </p:tavLst>
                                    </p:anim>
                                    <p:anim calcmode="lin" valueType="num">
                                      <p:cBhvr>
                                        <p:cTn id="23" dur="500" fill="hold"/>
                                        <p:tgtEl>
                                          <p:spTgt spid="6151"/>
                                        </p:tgtEl>
                                        <p:attrNameLst>
                                          <p:attrName>ppt_y</p:attrName>
                                        </p:attrNameLst>
                                      </p:cBhvr>
                                      <p:tavLst>
                                        <p:tav tm="0">
                                          <p:val>
                                            <p:fltVal val="0.500000"/>
                                          </p:val>
                                        </p:tav>
                                        <p:tav tm="100000">
                                          <p:val>
                                            <p:strVal val="#ppt_y"/>
                                          </p:val>
                                        </p:tav>
                                      </p:tavLst>
                                    </p:anim>
                                  </p:childTnLst>
                                </p:cTn>
                              </p:par>
                            </p:childTnLst>
                          </p:cTn>
                        </p:par>
                        <p:par>
                          <p:cTn id="24" fill="hold">
                            <p:stCondLst>
                              <p:cond delay="14000"/>
                            </p:stCondLst>
                            <p:childTnLst>
                              <p:par>
                                <p:cTn id="25" presetID="23" presetClass="entr" presetSubtype="16" fill="hold" nodeType="afterEffect">
                                  <p:stCondLst>
                                    <p:cond delay="3000"/>
                                  </p:stCondLst>
                                  <p:childTnLst>
                                    <p:set>
                                      <p:cBhvr>
                                        <p:cTn id="26" dur="1" fill="hold">
                                          <p:stCondLst>
                                            <p:cond delay="0"/>
                                          </p:stCondLst>
                                        </p:cTn>
                                        <p:tgtEl>
                                          <p:spTgt spid="6152"/>
                                        </p:tgtEl>
                                        <p:attrNameLst>
                                          <p:attrName>style.visibility</p:attrName>
                                        </p:attrNameLst>
                                      </p:cBhvr>
                                      <p:to>
                                        <p:strVal val="visible"/>
                                      </p:to>
                                    </p:set>
                                    <p:anim calcmode="lin" valueType="num">
                                      <p:cBhvr>
                                        <p:cTn id="27" dur="500" fill="hold"/>
                                        <p:tgtEl>
                                          <p:spTgt spid="6152"/>
                                        </p:tgtEl>
                                        <p:attrNameLst>
                                          <p:attrName>ppt_w</p:attrName>
                                        </p:attrNameLst>
                                      </p:cBhvr>
                                      <p:tavLst>
                                        <p:tav tm="0">
                                          <p:val>
                                            <p:fltVal val="0.000000"/>
                                          </p:val>
                                        </p:tav>
                                        <p:tav tm="100000">
                                          <p:val>
                                            <p:strVal val="#ppt_w"/>
                                          </p:val>
                                        </p:tav>
                                      </p:tavLst>
                                    </p:anim>
                                    <p:anim calcmode="lin" valueType="num">
                                      <p:cBhvr>
                                        <p:cTn id="28" dur="500" fill="hold"/>
                                        <p:tgtEl>
                                          <p:spTgt spid="6152"/>
                                        </p:tgtEl>
                                        <p:attrNameLst>
                                          <p:attrName>ppt_h</p:attrName>
                                        </p:attrNameLst>
                                      </p:cBhvr>
                                      <p:tavLst>
                                        <p:tav tm="0">
                                          <p:val>
                                            <p:fltVal val="0.000000"/>
                                          </p:val>
                                        </p:tav>
                                        <p:tav tm="100000">
                                          <p:val>
                                            <p:strVal val="#ppt_h"/>
                                          </p:val>
                                        </p:tav>
                                      </p:tavLst>
                                    </p:anim>
                                  </p:childTnLst>
                                </p:cTn>
                              </p:par>
                            </p:childTnLst>
                          </p:cTn>
                        </p:par>
                        <p:par>
                          <p:cTn id="29" fill="hold">
                            <p:stCondLst>
                              <p:cond delay="17500"/>
                            </p:stCondLst>
                            <p:childTnLst>
                              <p:par>
                                <p:cTn id="30" presetID="16" presetClass="entr" presetSubtype="26" fill="hold" nodeType="afterEffect">
                                  <p:stCondLst>
                                    <p:cond delay="4000"/>
                                  </p:stCondLst>
                                  <p:childTnLst>
                                    <p:set>
                                      <p:cBhvr>
                                        <p:cTn id="31" dur="1" fill="hold">
                                          <p:stCondLst>
                                            <p:cond delay="0"/>
                                          </p:stCondLst>
                                        </p:cTn>
                                        <p:tgtEl>
                                          <p:spTgt spid="6153"/>
                                        </p:tgtEl>
                                        <p:attrNameLst>
                                          <p:attrName>style.visibility</p:attrName>
                                        </p:attrNameLst>
                                      </p:cBhvr>
                                      <p:to>
                                        <p:strVal val="visible"/>
                                      </p:to>
                                    </p:set>
                                    <p:animEffect transition="in" filter="barn(inHorizontal)">
                                      <p:cBhvr>
                                        <p:cTn id="32" dur="500"/>
                                        <p:tgtEl>
                                          <p:spTgt spid="6153"/>
                                        </p:tgtEl>
                                      </p:cBhvr>
                                    </p:animEffect>
                                  </p:childTnLst>
                                </p:cTn>
                              </p:par>
                            </p:childTnLst>
                          </p:cTn>
                        </p:par>
                        <p:par>
                          <p:cTn id="33" fill="hold">
                            <p:stCondLst>
                              <p:cond delay="22000"/>
                            </p:stCondLst>
                            <p:childTnLst>
                              <p:par>
                                <p:cTn id="34" presetID="23" presetClass="entr" presetSubtype="16" fill="hold" nodeType="afterEffect">
                                  <p:stCondLst>
                                    <p:cond delay="4000"/>
                                  </p:stCondLst>
                                  <p:childTnLst>
                                    <p:set>
                                      <p:cBhvr>
                                        <p:cTn id="35" dur="1" fill="hold">
                                          <p:stCondLst>
                                            <p:cond delay="0"/>
                                          </p:stCondLst>
                                        </p:cTn>
                                        <p:tgtEl>
                                          <p:spTgt spid="6154"/>
                                        </p:tgtEl>
                                        <p:attrNameLst>
                                          <p:attrName>style.visibility</p:attrName>
                                        </p:attrNameLst>
                                      </p:cBhvr>
                                      <p:to>
                                        <p:strVal val="visible"/>
                                      </p:to>
                                    </p:set>
                                    <p:anim calcmode="lin" valueType="num">
                                      <p:cBhvr>
                                        <p:cTn id="36" dur="500" fill="hold"/>
                                        <p:tgtEl>
                                          <p:spTgt spid="6154"/>
                                        </p:tgtEl>
                                        <p:attrNameLst>
                                          <p:attrName>ppt_w</p:attrName>
                                        </p:attrNameLst>
                                      </p:cBhvr>
                                      <p:tavLst>
                                        <p:tav tm="0">
                                          <p:val>
                                            <p:fltVal val="0.000000"/>
                                          </p:val>
                                        </p:tav>
                                        <p:tav tm="100000">
                                          <p:val>
                                            <p:strVal val="#ppt_w"/>
                                          </p:val>
                                        </p:tav>
                                      </p:tavLst>
                                    </p:anim>
                                    <p:anim calcmode="lin" valueType="num">
                                      <p:cBhvr>
                                        <p:cTn id="37" dur="500" fill="hold"/>
                                        <p:tgtEl>
                                          <p:spTgt spid="6154"/>
                                        </p:tgtEl>
                                        <p:attrNameLst>
                                          <p:attrName>ppt_h</p:attrName>
                                        </p:attrNameLst>
                                      </p:cBhvr>
                                      <p:tavLst>
                                        <p:tav tm="0">
                                          <p:val>
                                            <p:fltVal val="0.000000"/>
                                          </p:val>
                                        </p:tav>
                                        <p:tav tm="100000">
                                          <p:val>
                                            <p:strVal val="#ppt_h"/>
                                          </p:val>
                                        </p:tav>
                                      </p:tavLst>
                                    </p:anim>
                                  </p:childTnLst>
                                </p:cTn>
                              </p:par>
                            </p:childTnLst>
                          </p:cTn>
                        </p:par>
                        <p:par>
                          <p:cTn id="38" fill="hold">
                            <p:stCondLst>
                              <p:cond delay="26500"/>
                            </p:stCondLst>
                            <p:childTnLst>
                              <p:par>
                                <p:cTn id="39" presetID="9" presetClass="entr" presetSubtype="0" fill="hold" nodeType="afterEffect">
                                  <p:stCondLst>
                                    <p:cond delay="4000"/>
                                  </p:stCondLst>
                                  <p:childTnLst>
                                    <p:set>
                                      <p:cBhvr>
                                        <p:cTn id="40" dur="1" fill="hold">
                                          <p:stCondLst>
                                            <p:cond delay="0"/>
                                          </p:stCondLst>
                                        </p:cTn>
                                        <p:tgtEl>
                                          <p:spTgt spid="6155"/>
                                        </p:tgtEl>
                                        <p:attrNameLst>
                                          <p:attrName>style.visibility</p:attrName>
                                        </p:attrNameLst>
                                      </p:cBhvr>
                                      <p:to>
                                        <p:strVal val="visible"/>
                                      </p:to>
                                    </p:set>
                                    <p:animEffect transition="in" filter="dissolve">
                                      <p:cBhvr>
                                        <p:cTn id="41" dur="500"/>
                                        <p:tgtEl>
                                          <p:spTgt spid="6155"/>
                                        </p:tgtEl>
                                      </p:cBhvr>
                                    </p:animEffect>
                                  </p:childTnLst>
                                </p:cTn>
                              </p:par>
                            </p:childTnLst>
                          </p:cTn>
                        </p:par>
                        <p:par>
                          <p:cTn id="42" fill="hold">
                            <p:stCondLst>
                              <p:cond delay="31000"/>
                            </p:stCondLst>
                            <p:childTnLst>
                              <p:par>
                                <p:cTn id="43" presetID="3" presetClass="entr" presetSubtype="10" fill="hold" nodeType="afterEffect">
                                  <p:stCondLst>
                                    <p:cond delay="4000"/>
                                  </p:stCondLst>
                                  <p:childTnLst>
                                    <p:set>
                                      <p:cBhvr>
                                        <p:cTn id="44" dur="1" fill="hold">
                                          <p:stCondLst>
                                            <p:cond delay="0"/>
                                          </p:stCondLst>
                                        </p:cTn>
                                        <p:tgtEl>
                                          <p:spTgt spid="6157"/>
                                        </p:tgtEl>
                                        <p:attrNameLst>
                                          <p:attrName>style.visibility</p:attrName>
                                        </p:attrNameLst>
                                      </p:cBhvr>
                                      <p:to>
                                        <p:strVal val="visible"/>
                                      </p:to>
                                    </p:set>
                                    <p:animEffect transition="in" filter="blinds(horizontal)">
                                      <p:cBhvr>
                                        <p:cTn id="45" dur="500"/>
                                        <p:tgtEl>
                                          <p:spTgt spid="615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6159"/>
                                        </p:tgtEl>
                                        <p:attrNameLst>
                                          <p:attrName>style.visibility</p:attrName>
                                        </p:attrNameLst>
                                      </p:cBhvr>
                                      <p:to>
                                        <p:strVal val="visible"/>
                                      </p:to>
                                    </p:set>
                                    <p:anim calcmode="lin" valueType="num">
                                      <p:cBhvr additive="base">
                                        <p:cTn id="50" dur="500" fill="hold"/>
                                        <p:tgtEl>
                                          <p:spTgt spid="6159"/>
                                        </p:tgtEl>
                                        <p:attrNameLst>
                                          <p:attrName>ppt_x</p:attrName>
                                        </p:attrNameLst>
                                      </p:cBhvr>
                                      <p:tavLst>
                                        <p:tav tm="0">
                                          <p:val>
                                            <p:strVal val="#ppt_x"/>
                                          </p:val>
                                        </p:tav>
                                        <p:tav tm="100000">
                                          <p:val>
                                            <p:strVal val="#ppt_x"/>
                                          </p:val>
                                        </p:tav>
                                      </p:tavLst>
                                    </p:anim>
                                    <p:anim calcmode="lin" valueType="num">
                                      <p:cBhvr additive="base">
                                        <p:cTn id="51" dur="500" fill="hold"/>
                                        <p:tgtEl>
                                          <p:spTgt spid="615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6160"/>
                                        </p:tgtEl>
                                        <p:attrNameLst>
                                          <p:attrName>style.visibility</p:attrName>
                                        </p:attrNameLst>
                                      </p:cBhvr>
                                      <p:to>
                                        <p:strVal val="visible"/>
                                      </p:to>
                                    </p:set>
                                    <p:anim calcmode="lin" valueType="num">
                                      <p:cBhvr additive="base">
                                        <p:cTn id="56" dur="500" fill="hold"/>
                                        <p:tgtEl>
                                          <p:spTgt spid="6160"/>
                                        </p:tgtEl>
                                        <p:attrNameLst>
                                          <p:attrName>ppt_x</p:attrName>
                                        </p:attrNameLst>
                                      </p:cBhvr>
                                      <p:tavLst>
                                        <p:tav tm="0">
                                          <p:val>
                                            <p:strVal val="#ppt_x"/>
                                          </p:val>
                                        </p:tav>
                                        <p:tav tm="100000">
                                          <p:val>
                                            <p:strVal val="#ppt_x"/>
                                          </p:val>
                                        </p:tav>
                                      </p:tavLst>
                                    </p:anim>
                                    <p:anim calcmode="lin" valueType="num">
                                      <p:cBhvr additive="base">
                                        <p:cTn id="57" dur="500" fill="hold"/>
                                        <p:tgtEl>
                                          <p:spTgt spid="616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6164"/>
                                        </p:tgtEl>
                                        <p:attrNameLst>
                                          <p:attrName>style.visibility</p:attrName>
                                        </p:attrNameLst>
                                      </p:cBhvr>
                                      <p:to>
                                        <p:strVal val="visible"/>
                                      </p:to>
                                    </p:set>
                                    <p:anim calcmode="lin" valueType="num">
                                      <p:cBhvr additive="base">
                                        <p:cTn id="62" dur="500" fill="hold"/>
                                        <p:tgtEl>
                                          <p:spTgt spid="6164"/>
                                        </p:tgtEl>
                                        <p:attrNameLst>
                                          <p:attrName>ppt_x</p:attrName>
                                        </p:attrNameLst>
                                      </p:cBhvr>
                                      <p:tavLst>
                                        <p:tav tm="0">
                                          <p:val>
                                            <p:strVal val="#ppt_x"/>
                                          </p:val>
                                        </p:tav>
                                        <p:tav tm="100000">
                                          <p:val>
                                            <p:strVal val="#ppt_x"/>
                                          </p:val>
                                        </p:tav>
                                      </p:tavLst>
                                    </p:anim>
                                    <p:anim calcmode="lin" valueType="num">
                                      <p:cBhvr additive="base">
                                        <p:cTn id="63" dur="500" fill="hold"/>
                                        <p:tgtEl>
                                          <p:spTgt spid="616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161"/>
                                        </p:tgtEl>
                                        <p:attrNameLst>
                                          <p:attrName>style.visibility</p:attrName>
                                        </p:attrNameLst>
                                      </p:cBhvr>
                                      <p:to>
                                        <p:strVal val="visible"/>
                                      </p:to>
                                    </p:set>
                                    <p:anim calcmode="lin" valueType="num">
                                      <p:cBhvr additive="base">
                                        <p:cTn id="68" dur="500" fill="hold"/>
                                        <p:tgtEl>
                                          <p:spTgt spid="6161"/>
                                        </p:tgtEl>
                                        <p:attrNameLst>
                                          <p:attrName>ppt_x</p:attrName>
                                        </p:attrNameLst>
                                      </p:cBhvr>
                                      <p:tavLst>
                                        <p:tav tm="0">
                                          <p:val>
                                            <p:strVal val="#ppt_x"/>
                                          </p:val>
                                        </p:tav>
                                        <p:tav tm="100000">
                                          <p:val>
                                            <p:strVal val="#ppt_x"/>
                                          </p:val>
                                        </p:tav>
                                      </p:tavLst>
                                    </p:anim>
                                    <p:anim calcmode="lin" valueType="num">
                                      <p:cBhvr additive="base">
                                        <p:cTn id="69" dur="500" fill="hold"/>
                                        <p:tgtEl>
                                          <p:spTgt spid="6161"/>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6162"/>
                                        </p:tgtEl>
                                        <p:attrNameLst>
                                          <p:attrName>style.visibility</p:attrName>
                                        </p:attrNameLst>
                                      </p:cBhvr>
                                      <p:to>
                                        <p:strVal val="visible"/>
                                      </p:to>
                                    </p:set>
                                    <p:anim calcmode="lin" valueType="num">
                                      <p:cBhvr additive="base">
                                        <p:cTn id="74" dur="500" fill="hold"/>
                                        <p:tgtEl>
                                          <p:spTgt spid="6162"/>
                                        </p:tgtEl>
                                        <p:attrNameLst>
                                          <p:attrName>ppt_x</p:attrName>
                                        </p:attrNameLst>
                                      </p:cBhvr>
                                      <p:tavLst>
                                        <p:tav tm="0">
                                          <p:val>
                                            <p:strVal val="#ppt_x"/>
                                          </p:val>
                                        </p:tav>
                                        <p:tav tm="100000">
                                          <p:val>
                                            <p:strVal val="#ppt_x"/>
                                          </p:val>
                                        </p:tav>
                                      </p:tavLst>
                                    </p:anim>
                                    <p:anim calcmode="lin" valueType="num">
                                      <p:cBhvr additive="base">
                                        <p:cTn id="75" dur="500" fill="hold"/>
                                        <p:tgtEl>
                                          <p:spTgt spid="616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163"/>
                                        </p:tgtEl>
                                        <p:attrNameLst>
                                          <p:attrName>style.visibility</p:attrName>
                                        </p:attrNameLst>
                                      </p:cBhvr>
                                      <p:to>
                                        <p:strVal val="visible"/>
                                      </p:to>
                                    </p:set>
                                    <p:anim calcmode="lin" valueType="num">
                                      <p:cBhvr additive="base">
                                        <p:cTn id="80" dur="500" fill="hold"/>
                                        <p:tgtEl>
                                          <p:spTgt spid="6163"/>
                                        </p:tgtEl>
                                        <p:attrNameLst>
                                          <p:attrName>ppt_x</p:attrName>
                                        </p:attrNameLst>
                                      </p:cBhvr>
                                      <p:tavLst>
                                        <p:tav tm="0">
                                          <p:val>
                                            <p:strVal val="#ppt_x"/>
                                          </p:val>
                                        </p:tav>
                                        <p:tav tm="100000">
                                          <p:val>
                                            <p:strVal val="#ppt_x"/>
                                          </p:val>
                                        </p:tav>
                                      </p:tavLst>
                                    </p:anim>
                                    <p:anim calcmode="lin" valueType="num">
                                      <p:cBhvr additive="base">
                                        <p:cTn id="81" dur="500" fill="hold"/>
                                        <p:tgtEl>
                                          <p:spTgt spid="6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9" grpId="0" animBg="1"/>
      <p:bldP spid="6160" grpId="0" animBg="1"/>
      <p:bldP spid="6161" grpId="0" animBg="1"/>
      <p:bldP spid="6162" grpId="0" animBg="1"/>
      <p:bldP spid="6163" grpId="0" animBg="1"/>
      <p:bldP spid="616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Text Box 4"/>
          <p:cNvSpPr txBox="1">
            <a:spLocks noChangeArrowheads="1"/>
          </p:cNvSpPr>
          <p:nvPr/>
        </p:nvSpPr>
        <p:spPr bwMode="auto">
          <a:xfrm>
            <a:off x="0" y="1052513"/>
            <a:ext cx="8748713" cy="1320800"/>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1</a:t>
            </a:r>
            <a:r>
              <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、交代故事发生的时间地点，渲染气氛，交代</a:t>
            </a:r>
            <a:endPar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     背景 </a:t>
            </a:r>
            <a:endPar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173" name="Rectangle 5"/>
          <p:cNvSpPr>
            <a:spLocks noChangeArrowheads="1"/>
          </p:cNvSpPr>
          <p:nvPr/>
        </p:nvSpPr>
        <p:spPr bwMode="auto">
          <a:xfrm>
            <a:off x="900113" y="193675"/>
            <a:ext cx="4535488" cy="762000"/>
          </a:xfrm>
          <a:prstGeom prst="rect">
            <a:avLst/>
          </a:prstGeom>
          <a:noFill/>
          <a:ln w="9525">
            <a:noFill/>
            <a:miter lim="800000"/>
          </a:ln>
          <a:effectLst/>
        </p:spPr>
        <p:txBody>
          <a:bodyPr>
            <a:spAutoFit/>
          </a:bodyPr>
          <a:p>
            <a:pPr lvl="0" eaLnBrk="1" hangingPunct="1"/>
            <a:r>
              <a:rPr lang="zh-CN" altLang="en-US" sz="44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rPr>
              <a:t>景物描写的作用</a:t>
            </a:r>
            <a:endParaRPr lang="zh-CN" altLang="en-US" sz="44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endParaRPr>
          </a:p>
        </p:txBody>
      </p:sp>
      <p:sp>
        <p:nvSpPr>
          <p:cNvPr id="7174" name="Text Box 6"/>
          <p:cNvSpPr txBox="1">
            <a:spLocks noChangeArrowheads="1"/>
          </p:cNvSpPr>
          <p:nvPr/>
        </p:nvSpPr>
        <p:spPr bwMode="auto">
          <a:xfrm>
            <a:off x="0" y="2708275"/>
            <a:ext cx="7740650" cy="588963"/>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2</a:t>
            </a:r>
            <a:r>
              <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、烘托人物心情 </a:t>
            </a:r>
            <a:endPar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175" name="Text Box 7"/>
          <p:cNvSpPr txBox="1">
            <a:spLocks noChangeArrowheads="1"/>
          </p:cNvSpPr>
          <p:nvPr/>
        </p:nvSpPr>
        <p:spPr bwMode="auto">
          <a:xfrm>
            <a:off x="0" y="3573463"/>
            <a:ext cx="8101013" cy="588963"/>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3</a:t>
            </a:r>
            <a:r>
              <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、借景比喻、作为记叙的线索 </a:t>
            </a:r>
            <a:endPar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177" name="Text Box 9"/>
          <p:cNvSpPr txBox="1">
            <a:spLocks noChangeArrowheads="1"/>
          </p:cNvSpPr>
          <p:nvPr/>
        </p:nvSpPr>
        <p:spPr bwMode="auto">
          <a:xfrm>
            <a:off x="0" y="4437063"/>
            <a:ext cx="8316913" cy="588963"/>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4</a:t>
            </a:r>
            <a:r>
              <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、推动情节的发展</a:t>
            </a:r>
            <a:endParaRPr kumimoji="0" lang="zh-CN" altLang="en-US" sz="32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additive="base">
                                        <p:cTn id="7" dur="500" fill="hold"/>
                                        <p:tgtEl>
                                          <p:spTgt spid="7173"/>
                                        </p:tgtEl>
                                        <p:attrNameLst>
                                          <p:attrName>ppt_x</p:attrName>
                                        </p:attrNameLst>
                                      </p:cBhvr>
                                      <p:tavLst>
                                        <p:tav tm="0">
                                          <p:val>
                                            <p:strVal val="#ppt_x"/>
                                          </p:val>
                                        </p:tav>
                                        <p:tav tm="100000">
                                          <p:val>
                                            <p:strVal val="#ppt_x"/>
                                          </p:val>
                                        </p:tav>
                                      </p:tavLst>
                                    </p:anim>
                                    <p:anim calcmode="lin" valueType="num">
                                      <p:cBhvr additive="base">
                                        <p:cTn id="8"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174"/>
                                        </p:tgtEl>
                                        <p:attrNameLst>
                                          <p:attrName>style.visibility</p:attrName>
                                        </p:attrNameLst>
                                      </p:cBhvr>
                                      <p:to>
                                        <p:strVal val="visible"/>
                                      </p:to>
                                    </p:set>
                                    <p:animEffect transition="in" filter="blinds(horizontal)">
                                      <p:cBhvr>
                                        <p:cTn id="19" dur="500"/>
                                        <p:tgtEl>
                                          <p:spTgt spid="717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175"/>
                                        </p:tgtEl>
                                        <p:attrNameLst>
                                          <p:attrName>style.visibility</p:attrName>
                                        </p:attrNameLst>
                                      </p:cBhvr>
                                      <p:to>
                                        <p:strVal val="visible"/>
                                      </p:to>
                                    </p:set>
                                    <p:animEffect transition="in" filter="blinds(horizontal)">
                                      <p:cBhvr>
                                        <p:cTn id="24" dur="500"/>
                                        <p:tgtEl>
                                          <p:spTgt spid="717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7177"/>
                                        </p:tgtEl>
                                        <p:attrNameLst>
                                          <p:attrName>style.visibility</p:attrName>
                                        </p:attrNameLst>
                                      </p:cBhvr>
                                      <p:to>
                                        <p:strVal val="visible"/>
                                      </p:to>
                                    </p:set>
                                    <p:animEffect transition="in" filter="blinds(horizontal)">
                                      <p:cBhvr>
                                        <p:cTn id="29"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p:bldP spid="7174" grpId="0" animBg="1"/>
      <p:bldP spid="7175" grpId="0" animBg="1"/>
      <p:bldP spid="717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Picture 4" descr="1431_3_9_m">
            <a:hlinkClick r:id="rId1"/>
          </p:cNvPr>
          <p:cNvPicPr>
            <a:picLocks noChangeAspect="1"/>
          </p:cNvPicPr>
          <p:nvPr/>
        </p:nvPicPr>
        <p:blipFill>
          <a:blip r:embed="rId2"/>
          <a:stretch>
            <a:fillRect/>
          </a:stretch>
        </p:blipFill>
        <p:spPr>
          <a:xfrm>
            <a:off x="4067175" y="0"/>
            <a:ext cx="5076825" cy="6858000"/>
          </a:xfrm>
          <a:prstGeom prst="rect">
            <a:avLst/>
          </a:prstGeom>
          <a:noFill/>
          <a:ln w="9525">
            <a:noFill/>
          </a:ln>
        </p:spPr>
      </p:pic>
      <p:sp>
        <p:nvSpPr>
          <p:cNvPr id="46083" name="Text Box 5"/>
          <p:cNvSpPr txBox="1"/>
          <p:nvPr/>
        </p:nvSpPr>
        <p:spPr>
          <a:xfrm>
            <a:off x="0" y="908050"/>
            <a:ext cx="3995738" cy="5003800"/>
          </a:xfrm>
          <a:prstGeom prst="rect">
            <a:avLst/>
          </a:prstGeom>
          <a:noFill/>
          <a:ln w="9525">
            <a:noFill/>
          </a:ln>
        </p:spPr>
        <p:txBody>
          <a:bodyPr>
            <a:spAutoFit/>
          </a:bodyPr>
          <a:p>
            <a:pPr lvl="0" eaLnBrk="1" hangingPunct="1">
              <a:spcBef>
                <a:spcPct val="50000"/>
              </a:spcBef>
            </a:pPr>
            <a:r>
              <a:rPr lang="en-US" altLang="zh-CN" sz="2800" b="1" dirty="0">
                <a:solidFill>
                  <a:srgbClr val="FFFF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微风</a:t>
            </a:r>
            <a:r>
              <a:rPr lang="zh-CN" altLang="en-US" sz="2800" b="1" dirty="0">
                <a:solidFill>
                  <a:srgbClr val="FFFF00"/>
                </a:solidFill>
                <a:latin typeface="华文中宋" pitchFamily="2" charset="-122"/>
                <a:ea typeface="华文中宋" pitchFamily="2" charset="-122"/>
              </a:rPr>
              <a:t>早已停息了，</a:t>
            </a:r>
            <a:r>
              <a:rPr lang="zh-CN" altLang="en-US" sz="2800" b="1" dirty="0">
                <a:latin typeface="华文中宋" pitchFamily="2" charset="-122"/>
                <a:ea typeface="华文中宋" pitchFamily="2" charset="-122"/>
              </a:rPr>
              <a:t>枯草</a:t>
            </a:r>
            <a:r>
              <a:rPr lang="zh-CN" altLang="en-US" sz="2800" b="1" dirty="0">
                <a:solidFill>
                  <a:srgbClr val="FFFF00"/>
                </a:solidFill>
                <a:latin typeface="华文中宋" pitchFamily="2" charset="-122"/>
                <a:ea typeface="华文中宋" pitchFamily="2" charset="-122"/>
              </a:rPr>
              <a:t>支支直立，有如铜丝。一丝发抖的</a:t>
            </a:r>
            <a:r>
              <a:rPr lang="zh-CN" altLang="en-US" sz="2800" b="1" dirty="0">
                <a:latin typeface="华文中宋" pitchFamily="2" charset="-122"/>
                <a:ea typeface="华文中宋" pitchFamily="2" charset="-122"/>
              </a:rPr>
              <a:t>声音</a:t>
            </a:r>
            <a:r>
              <a:rPr lang="zh-CN" altLang="en-US" sz="2800" b="1" dirty="0">
                <a:solidFill>
                  <a:srgbClr val="FFFF00"/>
                </a:solidFill>
                <a:latin typeface="华文中宋" pitchFamily="2" charset="-122"/>
                <a:ea typeface="华文中宋" pitchFamily="2" charset="-122"/>
              </a:rPr>
              <a:t>，在空气中愈颤愈细，细到没有，周围便都是死一般静。两人站在枯草丛里，仰面看那</a:t>
            </a:r>
            <a:r>
              <a:rPr lang="zh-CN" altLang="en-US" sz="2800" b="1" dirty="0">
                <a:latin typeface="华文中宋" pitchFamily="2" charset="-122"/>
                <a:ea typeface="华文中宋" pitchFamily="2" charset="-122"/>
              </a:rPr>
              <a:t>乌鸦</a:t>
            </a:r>
            <a:r>
              <a:rPr lang="zh-CN" altLang="en-US" sz="2800" b="1" dirty="0">
                <a:solidFill>
                  <a:srgbClr val="FFFF00"/>
                </a:solidFill>
                <a:latin typeface="华文中宋" pitchFamily="2" charset="-122"/>
                <a:ea typeface="华文中宋" pitchFamily="2" charset="-122"/>
              </a:rPr>
              <a:t>，那乌鸦也在笔直的树枝间缩着头，铁铸一般站着。   </a:t>
            </a:r>
            <a:endParaRPr lang="zh-CN" altLang="en-US" sz="2800" b="1" dirty="0">
              <a:solidFill>
                <a:srgbClr val="FFFF00"/>
              </a:solidFill>
              <a:latin typeface="华文中宋" pitchFamily="2" charset="-122"/>
              <a:ea typeface="华文中宋" pitchFamily="2" charset="-122"/>
            </a:endParaRPr>
          </a:p>
          <a:p>
            <a:pPr lvl="0" eaLnBrk="1" hangingPunct="1">
              <a:spcBef>
                <a:spcPct val="50000"/>
              </a:spcBef>
            </a:pPr>
            <a:r>
              <a:rPr lang="zh-CN" altLang="en-US" sz="2800" b="1" dirty="0">
                <a:solidFill>
                  <a:srgbClr val="FFFF00"/>
                </a:solidFill>
                <a:latin typeface="华文中宋" pitchFamily="2" charset="-122"/>
                <a:ea typeface="华文中宋" pitchFamily="2" charset="-122"/>
              </a:rPr>
              <a:t>           </a:t>
            </a:r>
            <a:r>
              <a:rPr lang="en-US" altLang="zh-CN" sz="2800" b="1" dirty="0">
                <a:solidFill>
                  <a:srgbClr val="FFFF00"/>
                </a:solidFill>
                <a:latin typeface="华文中宋" pitchFamily="2" charset="-122"/>
                <a:ea typeface="华文中宋" pitchFamily="2" charset="-122"/>
              </a:rPr>
              <a:t>——《</a:t>
            </a:r>
            <a:r>
              <a:rPr lang="zh-CN" altLang="en-US" sz="2800" b="1" dirty="0">
                <a:solidFill>
                  <a:srgbClr val="FFFF00"/>
                </a:solidFill>
                <a:latin typeface="华文中宋" pitchFamily="2" charset="-122"/>
                <a:ea typeface="华文中宋" pitchFamily="2" charset="-122"/>
              </a:rPr>
              <a:t>药</a:t>
            </a:r>
            <a:r>
              <a:rPr lang="en-US" altLang="zh-CN" sz="2800" b="1" dirty="0">
                <a:solidFill>
                  <a:srgbClr val="FFFF00"/>
                </a:solidFill>
                <a:latin typeface="华文中宋" pitchFamily="2" charset="-122"/>
                <a:ea typeface="华文中宋" pitchFamily="2" charset="-122"/>
              </a:rPr>
              <a:t>》</a:t>
            </a:r>
            <a:endParaRPr lang="en-US" altLang="zh-CN" sz="2800" b="1" dirty="0">
              <a:solidFill>
                <a:srgbClr val="FFFF00"/>
              </a:solidFill>
              <a:latin typeface="华文中宋" pitchFamily="2" charset="-122"/>
              <a:ea typeface="华文中宋" pitchFamily="2" charset="-122"/>
            </a:endParaRPr>
          </a:p>
        </p:txBody>
      </p:sp>
      <p:sp>
        <p:nvSpPr>
          <p:cNvPr id="8198" name="Text Box 6"/>
          <p:cNvSpPr txBox="1">
            <a:spLocks noChangeArrowheads="1"/>
          </p:cNvSpPr>
          <p:nvPr/>
        </p:nvSpPr>
        <p:spPr bwMode="auto">
          <a:xfrm>
            <a:off x="0" y="6092825"/>
            <a:ext cx="3779838" cy="528638"/>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渲染了坟场凄凉的气氛</a:t>
            </a:r>
            <a:endPar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8199" name="Rectangle 7"/>
          <p:cNvSpPr>
            <a:spLocks noGrp="1" noChangeArrowheads="1"/>
          </p:cNvSpPr>
          <p:nvPr>
            <p:ph type="title"/>
          </p:nvPr>
        </p:nvSpPr>
        <p:spPr>
          <a:xfrm>
            <a:off x="179388" y="0"/>
            <a:ext cx="3600450" cy="7921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blinds(horizontal)">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6" name="Text Box 6"/>
          <p:cNvSpPr txBox="1"/>
          <p:nvPr/>
        </p:nvSpPr>
        <p:spPr>
          <a:xfrm>
            <a:off x="0" y="908050"/>
            <a:ext cx="4500563" cy="4968875"/>
          </a:xfrm>
          <a:prstGeom prst="rect">
            <a:avLst/>
          </a:prstGeom>
          <a:noFill/>
          <a:ln w="9525">
            <a:noFill/>
          </a:ln>
        </p:spPr>
        <p:txBody>
          <a:bodyPr>
            <a:spAutoFit/>
          </a:bodyPr>
          <a:p>
            <a:pPr lvl="0" eaLnBrk="1" hangingPunct="1">
              <a:spcBef>
                <a:spcPct val="50000"/>
              </a:spcBef>
            </a:pPr>
            <a:r>
              <a:rPr lang="en-US" altLang="zh-CN" sz="2000" b="1" dirty="0">
                <a:solidFill>
                  <a:srgbClr val="FFFF00"/>
                </a:solidFill>
                <a:latin typeface="华文中宋" pitchFamily="2" charset="-122"/>
                <a:ea typeface="华文中宋" pitchFamily="2" charset="-122"/>
              </a:rPr>
              <a:t>      </a:t>
            </a:r>
            <a:r>
              <a:rPr lang="zh-CN" altLang="en-US" sz="2000" b="1" dirty="0">
                <a:latin typeface="华文中宋" pitchFamily="2" charset="-122"/>
                <a:ea typeface="华文中宋" pitchFamily="2" charset="-122"/>
              </a:rPr>
              <a:t>静谧的夜，窗外游丝般的雨</a:t>
            </a:r>
            <a:r>
              <a:rPr lang="zh-CN" altLang="en-US" sz="2000" b="1" dirty="0">
                <a:solidFill>
                  <a:srgbClr val="FFFF00"/>
                </a:solidFill>
                <a:latin typeface="华文中宋" pitchFamily="2" charset="-122"/>
                <a:ea typeface="华文中宋" pitchFamily="2" charset="-122"/>
              </a:rPr>
              <a:t>勾起无端思绪。我闭上眼，</a:t>
            </a:r>
            <a:r>
              <a:rPr lang="zh-CN" altLang="en-US" sz="2000" b="1" dirty="0">
                <a:latin typeface="华文中宋" pitchFamily="2" charset="-122"/>
                <a:ea typeface="华文中宋" pitchFamily="2" charset="-122"/>
              </a:rPr>
              <a:t>一丝熟悉的清香在微微潮湿的空气中荡漾。</a:t>
            </a:r>
            <a:r>
              <a:rPr lang="zh-CN" altLang="en-US" sz="2000" b="1" dirty="0">
                <a:solidFill>
                  <a:srgbClr val="FFFF00"/>
                </a:solidFill>
                <a:latin typeface="华文中宋" pitchFamily="2" charset="-122"/>
                <a:ea typeface="华文中宋" pitchFamily="2" charset="-122"/>
              </a:rPr>
              <a:t>哦，栀子花又开了吗？刹那间我又回忆起那个让我怦然心动的瞬间</a:t>
            </a:r>
            <a:r>
              <a:rPr lang="en-US" altLang="zh-CN" sz="2000" b="1" dirty="0">
                <a:solidFill>
                  <a:srgbClr val="FFFF00"/>
                </a:solidFill>
                <a:latin typeface="华文中宋" pitchFamily="2" charset="-122"/>
                <a:ea typeface="华文中宋" pitchFamily="2" charset="-122"/>
              </a:rPr>
              <a:t>……</a:t>
            </a:r>
            <a:endParaRPr lang="en-US" altLang="zh-CN" sz="2000" b="1" dirty="0">
              <a:solidFill>
                <a:srgbClr val="FFFF00"/>
              </a:solidFill>
              <a:latin typeface="华文中宋" pitchFamily="2" charset="-122"/>
              <a:ea typeface="华文中宋" pitchFamily="2" charset="-122"/>
            </a:endParaRPr>
          </a:p>
          <a:p>
            <a:pPr lvl="0" eaLnBrk="1" hangingPunct="1">
              <a:spcBef>
                <a:spcPct val="50000"/>
              </a:spcBef>
            </a:pPr>
            <a:r>
              <a:rPr lang="en-US" altLang="zh-CN" sz="2000" b="1" dirty="0">
                <a:latin typeface="华文中宋" pitchFamily="2" charset="-122"/>
                <a:ea typeface="华文中宋" pitchFamily="2" charset="-122"/>
              </a:rPr>
              <a:t>      </a:t>
            </a:r>
            <a:r>
              <a:rPr lang="zh-CN" altLang="en-US" sz="2000" b="1" dirty="0">
                <a:latin typeface="华文中宋" pitchFamily="2" charset="-122"/>
                <a:ea typeface="华文中宋" pitchFamily="2" charset="-122"/>
              </a:rPr>
              <a:t>那是个栀子花开的季节空气中都浮动着馥郁的香气。</a:t>
            </a:r>
            <a:r>
              <a:rPr lang="zh-CN" altLang="en-US" sz="2000" b="1" dirty="0">
                <a:solidFill>
                  <a:srgbClr val="FFFF00"/>
                </a:solidFill>
                <a:latin typeface="华文中宋" pitchFamily="2" charset="-122"/>
                <a:ea typeface="华文中宋" pitchFamily="2" charset="-122"/>
              </a:rPr>
              <a:t>晚上，做完了作业，我揉了揉发酸的眼晴。好累哦，下楼走走吧！</a:t>
            </a:r>
            <a:endParaRPr lang="zh-CN" altLang="en-US" sz="2000" b="1" dirty="0">
              <a:solidFill>
                <a:srgbClr val="FFFF00"/>
              </a:solidFill>
              <a:latin typeface="华文中宋" pitchFamily="2" charset="-122"/>
              <a:ea typeface="华文中宋" pitchFamily="2" charset="-122"/>
            </a:endParaRPr>
          </a:p>
          <a:p>
            <a:pPr lvl="0" eaLnBrk="1" hangingPunct="1">
              <a:spcBef>
                <a:spcPct val="50000"/>
              </a:spcBef>
            </a:pPr>
            <a:r>
              <a:rPr lang="zh-CN" altLang="en-US" sz="2000" b="1" dirty="0">
                <a:solidFill>
                  <a:srgbClr val="FFFF00"/>
                </a:solidFill>
                <a:latin typeface="华文中宋" pitchFamily="2" charset="-122"/>
                <a:ea typeface="华文中宋" pitchFamily="2" charset="-122"/>
              </a:rPr>
              <a:t>      爸爸踮了踮脚，把枝头那一朵摘下，理理妈妈细碎的头发，微笑着轻轻把那朵花儿小心地插在妈妈发间，那纯洁的白盛开在乌黑的头发上，妈妈像个十八岁的少女那样微微低下了头</a:t>
            </a:r>
            <a:r>
              <a:rPr lang="en-US" altLang="zh-CN" sz="2000" b="1" dirty="0">
                <a:solidFill>
                  <a:srgbClr val="FFFF00"/>
                </a:solidFill>
                <a:latin typeface="华文中宋" pitchFamily="2" charset="-122"/>
                <a:ea typeface="华文中宋" pitchFamily="2" charset="-122"/>
              </a:rPr>
              <a:t>……</a:t>
            </a:r>
            <a:endParaRPr lang="en-US" altLang="zh-CN" sz="2000" b="1" dirty="0">
              <a:solidFill>
                <a:srgbClr val="FFFF00"/>
              </a:solidFill>
              <a:latin typeface="华文中宋" pitchFamily="2" charset="-122"/>
              <a:ea typeface="华文中宋" pitchFamily="2" charset="-122"/>
            </a:endParaRPr>
          </a:p>
        </p:txBody>
      </p:sp>
      <p:sp>
        <p:nvSpPr>
          <p:cNvPr id="10247" name="Text Box 7"/>
          <p:cNvSpPr txBox="1">
            <a:spLocks noChangeArrowheads="1"/>
          </p:cNvSpPr>
          <p:nvPr/>
        </p:nvSpPr>
        <p:spPr bwMode="auto">
          <a:xfrm>
            <a:off x="1476375" y="5805488"/>
            <a:ext cx="6300788" cy="955675"/>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栀子花不仅作为背景，而且赋予比喻意义，增添了文章浓浓的诗情画意。</a:t>
            </a:r>
            <a:endPar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10248" name="Rectangle 8"/>
          <p:cNvSpPr>
            <a:spLocks noGrp="1" noChangeArrowheads="1"/>
          </p:cNvSpPr>
          <p:nvPr>
            <p:ph type="title"/>
          </p:nvPr>
        </p:nvSpPr>
        <p:spPr>
          <a:xfrm>
            <a:off x="179388" y="0"/>
            <a:ext cx="3600450" cy="7921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pic>
        <p:nvPicPr>
          <p:cNvPr id="47109" name="Picture 9" descr="20070607_7a8aea1fa1ab461e9bb3Y6nIN7Tf18jO"/>
          <p:cNvPicPr>
            <a:picLocks noChangeAspect="1"/>
          </p:cNvPicPr>
          <p:nvPr/>
        </p:nvPicPr>
        <p:blipFill>
          <a:blip r:embed="rId1"/>
          <a:stretch>
            <a:fillRect/>
          </a:stretch>
        </p:blipFill>
        <p:spPr>
          <a:xfrm>
            <a:off x="4500563" y="333375"/>
            <a:ext cx="4643437" cy="5256213"/>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ppt_x"/>
                                          </p:val>
                                        </p:tav>
                                        <p:tav tm="100000">
                                          <p:val>
                                            <p:strVal val="#ppt_x"/>
                                          </p:val>
                                        </p:tav>
                                      </p:tavLst>
                                    </p:anim>
                                    <p:anim calcmode="lin" valueType="num">
                                      <p:cBhvr additive="base">
                                        <p:cTn id="8"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247"/>
                                        </p:tgtEl>
                                        <p:attrNameLst>
                                          <p:attrName>style.visibility</p:attrName>
                                        </p:attrNameLst>
                                      </p:cBhvr>
                                      <p:to>
                                        <p:strVal val="visible"/>
                                      </p:to>
                                    </p:set>
                                    <p:animEffect transition="in" filter="circle(in)">
                                      <p:cBhvr>
                                        <p:cTn id="13" dur="2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4"/>
          <p:cNvSpPr/>
          <p:nvPr/>
        </p:nvSpPr>
        <p:spPr>
          <a:xfrm>
            <a:off x="0" y="981075"/>
            <a:ext cx="4859338" cy="5386388"/>
          </a:xfrm>
          <a:prstGeom prst="rect">
            <a:avLst/>
          </a:prstGeom>
          <a:noFill/>
          <a:ln w="9525">
            <a:noFill/>
          </a:ln>
        </p:spPr>
        <p:txBody>
          <a:bodyPr>
            <a:spAutoFit/>
          </a:bodyPr>
          <a:p>
            <a:pPr lvl="0" eaLnBrk="1" hangingPunct="1">
              <a:spcBef>
                <a:spcPct val="50000"/>
              </a:spcBef>
            </a:pPr>
            <a:r>
              <a:rPr lang="en-US" altLang="zh-CN" sz="2400" b="1" dirty="0">
                <a:solidFill>
                  <a:srgbClr val="FFFF00"/>
                </a:solidFill>
                <a:latin typeface="华文中宋" pitchFamily="2" charset="-122"/>
                <a:ea typeface="华文中宋" pitchFamily="2" charset="-122"/>
              </a:rPr>
              <a:t>       </a:t>
            </a:r>
            <a:r>
              <a:rPr lang="zh-CN" altLang="en-US" sz="2400" b="1" dirty="0">
                <a:solidFill>
                  <a:srgbClr val="FFFF00"/>
                </a:solidFill>
                <a:latin typeface="华文中宋" pitchFamily="2" charset="-122"/>
                <a:ea typeface="华文中宋" pitchFamily="2" charset="-122"/>
              </a:rPr>
              <a:t>我和她快步来到讲台</a:t>
            </a:r>
            <a:r>
              <a:rPr lang="en-US" altLang="zh-CN" sz="2400" b="1" dirty="0">
                <a:solidFill>
                  <a:srgbClr val="FFFF00"/>
                </a:solidFill>
                <a:latin typeface="华文中宋" pitchFamily="2" charset="-122"/>
                <a:ea typeface="华文中宋" pitchFamily="2" charset="-122"/>
              </a:rPr>
              <a:t>. </a:t>
            </a:r>
            <a:endParaRPr lang="en-US" altLang="zh-CN" sz="2400" b="1" dirty="0">
              <a:solidFill>
                <a:srgbClr val="FFFF00"/>
              </a:solidFill>
              <a:latin typeface="华文中宋" pitchFamily="2" charset="-122"/>
              <a:ea typeface="华文中宋" pitchFamily="2" charset="-122"/>
            </a:endParaRPr>
          </a:p>
          <a:p>
            <a:pPr lvl="0" eaLnBrk="1" hangingPunct="1">
              <a:spcBef>
                <a:spcPct val="50000"/>
              </a:spcBef>
            </a:pPr>
            <a:r>
              <a:rPr lang="en-US" altLang="zh-CN" sz="2400" b="1" dirty="0">
                <a:solidFill>
                  <a:srgbClr val="FFFF00"/>
                </a:solidFill>
                <a:latin typeface="华文中宋" pitchFamily="2" charset="-122"/>
                <a:ea typeface="华文中宋" pitchFamily="2" charset="-122"/>
              </a:rPr>
              <a:t>       </a:t>
            </a:r>
            <a:r>
              <a:rPr lang="zh-CN" altLang="en-US" sz="2400" b="1" dirty="0">
                <a:solidFill>
                  <a:srgbClr val="FFFF00"/>
                </a:solidFill>
                <a:latin typeface="华文中宋" pitchFamily="2" charset="-122"/>
                <a:ea typeface="华文中宋" pitchFamily="2" charset="-122"/>
              </a:rPr>
              <a:t>一切静悄悄的</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老师和同学都目不转睛地注视着我们。</a:t>
            </a:r>
            <a:r>
              <a:rPr lang="zh-CN" altLang="en-US" sz="2400" b="1" dirty="0">
                <a:latin typeface="华文中宋" pitchFamily="2" charset="-122"/>
                <a:ea typeface="华文中宋" pitchFamily="2" charset="-122"/>
              </a:rPr>
              <a:t>窗外，桃花绽开，鸟儿啾啾地叫着，赏心悦目。</a:t>
            </a:r>
            <a:endParaRPr lang="zh-CN" altLang="en-US" sz="2400" b="1" dirty="0">
              <a:latin typeface="华文中宋" pitchFamily="2" charset="-122"/>
              <a:ea typeface="华文中宋" pitchFamily="2" charset="-122"/>
            </a:endParaRPr>
          </a:p>
          <a:p>
            <a:pPr lvl="0" eaLnBrk="1" hangingPunct="1">
              <a:spcBef>
                <a:spcPct val="50000"/>
              </a:spcBef>
            </a:pPr>
            <a:r>
              <a:rPr lang="zh-CN" altLang="en-US" sz="2400" b="1" dirty="0">
                <a:solidFill>
                  <a:srgbClr val="FFFF00"/>
                </a:solidFill>
                <a:latin typeface="华文中宋" pitchFamily="2" charset="-122"/>
                <a:ea typeface="华文中宋" pitchFamily="2" charset="-122"/>
              </a:rPr>
              <a:t>       她笑了</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笑得那么真诚、友善。老师赞许地点点头</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同学们发出</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啧啧</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的赞叹声</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我觉得自己俨然是一个小化学家</a:t>
            </a:r>
            <a:r>
              <a:rPr lang="en-US" altLang="zh-CN" sz="2400" b="1" dirty="0">
                <a:solidFill>
                  <a:srgbClr val="FFFF00"/>
                </a:solidFill>
                <a:latin typeface="华文中宋" pitchFamily="2" charset="-122"/>
                <a:ea typeface="华文中宋" pitchFamily="2" charset="-122"/>
              </a:rPr>
              <a:t>,</a:t>
            </a:r>
            <a:r>
              <a:rPr lang="zh-CN" altLang="en-US" sz="2400" b="1" dirty="0">
                <a:solidFill>
                  <a:schemeClr val="bg1"/>
                </a:solidFill>
                <a:latin typeface="华文中宋" pitchFamily="2" charset="-122"/>
                <a:ea typeface="华文中宋" pitchFamily="2" charset="-122"/>
              </a:rPr>
              <a:t>窗外鸟儿欢快地唱着歌</a:t>
            </a:r>
            <a:r>
              <a:rPr lang="en-US" altLang="zh-CN" sz="2400" b="1" dirty="0">
                <a:solidFill>
                  <a:schemeClr val="bg1"/>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我快飘飘然了。</a:t>
            </a:r>
            <a:endParaRPr lang="zh-CN" altLang="en-US" sz="2400" b="1" dirty="0">
              <a:solidFill>
                <a:srgbClr val="FFFF00"/>
              </a:solidFill>
              <a:latin typeface="华文中宋" pitchFamily="2" charset="-122"/>
              <a:ea typeface="华文中宋" pitchFamily="2" charset="-122"/>
            </a:endParaRPr>
          </a:p>
          <a:p>
            <a:pPr lvl="0" eaLnBrk="1" hangingPunct="1">
              <a:spcBef>
                <a:spcPct val="50000"/>
              </a:spcBef>
            </a:pPr>
            <a:r>
              <a:rPr lang="zh-CN" altLang="en-US" sz="2400" b="1" dirty="0">
                <a:solidFill>
                  <a:srgbClr val="FFFF00"/>
                </a:solidFill>
                <a:latin typeface="华文中宋" pitchFamily="2" charset="-122"/>
                <a:ea typeface="华文中宋" pitchFamily="2" charset="-122"/>
              </a:rPr>
              <a:t>        我们都笑了，笑声在河面荡漾着，</a:t>
            </a:r>
            <a:r>
              <a:rPr lang="zh-CN" altLang="en-US" sz="2400" b="1" dirty="0">
                <a:solidFill>
                  <a:schemeClr val="bg1"/>
                </a:solidFill>
                <a:latin typeface="华文中宋" pitchFamily="2" charset="-122"/>
                <a:ea typeface="华文中宋" pitchFamily="2" charset="-122"/>
              </a:rPr>
              <a:t>河水泛起阵阵涟漪，芦苇也不甘寂寞，发出“沙、沙”响声。</a:t>
            </a:r>
            <a:r>
              <a:rPr lang="zh-CN" altLang="en-US" sz="2400" b="1" dirty="0">
                <a:solidFill>
                  <a:srgbClr val="FFFF00"/>
                </a:solidFill>
                <a:latin typeface="华文中宋" pitchFamily="2" charset="-122"/>
                <a:ea typeface="华文中宋" pitchFamily="2" charset="-122"/>
              </a:rPr>
              <a:t> </a:t>
            </a:r>
            <a:endParaRPr lang="zh-CN" altLang="en-US" sz="2400" b="1" dirty="0">
              <a:solidFill>
                <a:srgbClr val="FFFF00"/>
              </a:solidFill>
              <a:latin typeface="华文中宋" pitchFamily="2" charset="-122"/>
              <a:ea typeface="华文中宋" pitchFamily="2" charset="-122"/>
            </a:endParaRPr>
          </a:p>
        </p:txBody>
      </p:sp>
      <p:sp>
        <p:nvSpPr>
          <p:cNvPr id="62469" name="Rectangle 5"/>
          <p:cNvSpPr>
            <a:spLocks noGrp="1" noChangeArrowheads="1"/>
          </p:cNvSpPr>
          <p:nvPr>
            <p:ph type="title"/>
          </p:nvPr>
        </p:nvSpPr>
        <p:spPr>
          <a:xfrm>
            <a:off x="179388" y="0"/>
            <a:ext cx="3600450" cy="7921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62470" name="Rectangle 6"/>
          <p:cNvSpPr>
            <a:spLocks noChangeArrowheads="1"/>
          </p:cNvSpPr>
          <p:nvPr/>
        </p:nvSpPr>
        <p:spPr bwMode="auto">
          <a:xfrm>
            <a:off x="4859338" y="5229225"/>
            <a:ext cx="4284663" cy="955675"/>
          </a:xfrm>
          <a:prstGeom prst="rect">
            <a:avLst/>
          </a:prstGeom>
          <a:solidFill>
            <a:srgbClr val="CCFFCC"/>
          </a:solidFill>
          <a:ln w="9525" algn="ctr">
            <a:solidFill>
              <a:srgbClr val="FFCC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以景衬情，写出了人物此时此刻的喜悦之情</a:t>
            </a:r>
            <a:endParaRPr kumimoji="0" lang="zh-CN" altLang="en-US" sz="2800" b="1" i="0" u="none" strike="noStrike" kern="1200" cap="none" spc="0" normalizeH="0" baseline="0" noProof="0" smtClean="0">
              <a:ln>
                <a:noFill/>
              </a:ln>
              <a:solidFill>
                <a:srgbClr val="660033"/>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pic>
        <p:nvPicPr>
          <p:cNvPr id="48133" name="Picture 7" descr="2004530435298854"/>
          <p:cNvPicPr>
            <a:picLocks noChangeAspect="1"/>
          </p:cNvPicPr>
          <p:nvPr/>
        </p:nvPicPr>
        <p:blipFill>
          <a:blip r:embed="rId1"/>
          <a:stretch>
            <a:fillRect/>
          </a:stretch>
        </p:blipFill>
        <p:spPr>
          <a:xfrm>
            <a:off x="4859338" y="0"/>
            <a:ext cx="4284662" cy="4722813"/>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2470"/>
                                        </p:tgtEl>
                                        <p:attrNameLst>
                                          <p:attrName>style.visibility</p:attrName>
                                        </p:attrNameLst>
                                      </p:cBhvr>
                                      <p:to>
                                        <p:strVal val="visible"/>
                                      </p:to>
                                    </p:set>
                                    <p:animEffect transition="in" filter="circle(in)">
                                      <p:cBhvr>
                                        <p:cTn id="7" dur="2000"/>
                                        <p:tgtEl>
                                          <p:spTgt spid="62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4"/>
          <p:cNvSpPr/>
          <p:nvPr/>
        </p:nvSpPr>
        <p:spPr>
          <a:xfrm>
            <a:off x="0" y="765175"/>
            <a:ext cx="9144000" cy="6318250"/>
          </a:xfrm>
          <a:prstGeom prst="rect">
            <a:avLst/>
          </a:prstGeom>
          <a:solidFill>
            <a:srgbClr val="CCFFFF"/>
          </a:solidFill>
          <a:ln w="19050" cap="flat" cmpd="sng">
            <a:solidFill>
              <a:srgbClr val="FFFF00"/>
            </a:solidFill>
            <a:prstDash val="sysDot"/>
            <a:miter/>
            <a:headEnd type="none" w="med" len="med"/>
            <a:tailEnd type="none" w="med" len="med"/>
          </a:ln>
        </p:spPr>
        <p:txBody>
          <a:bodyPr>
            <a:spAutoFit/>
          </a:bodyPr>
          <a:p>
            <a:pPr lvl="0" eaLnBrk="1" hangingPunct="1"/>
            <a:r>
              <a:rPr lang="en-US" altLang="zh-CN" sz="2400" b="1" dirty="0">
                <a:latin typeface="Arial" panose="020B0604020202020204" pitchFamily="34" charset="0"/>
                <a:ea typeface="宋体" panose="02010600030101010101" pitchFamily="2" charset="-122"/>
              </a:rPr>
              <a:t>      </a:t>
            </a:r>
            <a:r>
              <a:rPr lang="zh-CN" altLang="en-US" sz="2400" b="1" dirty="0">
                <a:solidFill>
                  <a:schemeClr val="bg2"/>
                </a:solidFill>
                <a:latin typeface="Arial" panose="020B0604020202020204" pitchFamily="34" charset="0"/>
                <a:ea typeface="宋体" panose="02010600030101010101" pitchFamily="2" charset="-122"/>
              </a:rPr>
              <a:t>还没到深秋，林子里到处都是落叶。人道“天凉好个秋”，老根的肚子里却在煮开水。</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       吸完一袋烟的老根看着在旁边削地瓜的小根道：“娃儿，明天俺们可以去上学了，你以后要好好读书，以后考大学、移民，不要一辈子在这边没出息！”小根眼睛亮了亮，并没出声。</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       清晨的林子到处都是鸟叫声，似乎在送别多年的朋友。老根领着小根，背着包去搭车上县城。一片落叶悄然落进了小根的包里，存了一段岁月。</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小根读的是个民办高中，不仅教学质量差而且学费贵，但中考落榜的他没有别的选择。看着父亲拿出一叠皱皱的钞票交给老师，他的心都酸了，但脑子却很清醒，时刻告诉自己一定要好好读书，不负所托。这还是个秋季。</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树林里的鸟叫得更欢了，老根在扫落叶，他扫着扫着脸上就会露出笑容，似乎那不是落叶，而是儿子的成绩单。</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      小根每个月都会寄信回家，不让孤独在家的老根担心。顺便报上自己每个月月考的分数，告诉父亲，儿子行。</a:t>
            </a:r>
            <a:endParaRPr lang="zh-CN" altLang="en-US" sz="2400" b="1" dirty="0">
              <a:solidFill>
                <a:schemeClr val="bg2"/>
              </a:solidFill>
              <a:latin typeface="Arial" panose="020B0604020202020204" pitchFamily="34" charset="0"/>
              <a:ea typeface="宋体" panose="02010600030101010101" pitchFamily="2" charset="-122"/>
            </a:endParaRPr>
          </a:p>
          <a:p>
            <a:pPr lvl="0" eaLnBrk="1" hangingPunct="1"/>
            <a:r>
              <a:rPr lang="zh-CN" altLang="en-US" sz="2400" b="1" dirty="0">
                <a:solidFill>
                  <a:schemeClr val="bg2"/>
                </a:solidFill>
                <a:latin typeface="Arial" panose="020B0604020202020204" pitchFamily="34" charset="0"/>
                <a:ea typeface="宋体" panose="02010600030101010101" pitchFamily="2" charset="-122"/>
              </a:rPr>
              <a:t>      </a:t>
            </a:r>
            <a:endParaRPr lang="zh-CN" altLang="en-US" sz="2400" b="1" dirty="0">
              <a:solidFill>
                <a:schemeClr val="bg2"/>
              </a:solidFill>
              <a:latin typeface="Arial" panose="020B0604020202020204" pitchFamily="34" charset="0"/>
              <a:ea typeface="宋体" panose="02010600030101010101" pitchFamily="2" charset="-122"/>
            </a:endParaRPr>
          </a:p>
        </p:txBody>
      </p:sp>
      <p:sp>
        <p:nvSpPr>
          <p:cNvPr id="49155" name="Rectangle 5"/>
          <p:cNvSpPr/>
          <p:nvPr/>
        </p:nvSpPr>
        <p:spPr>
          <a:xfrm>
            <a:off x="5076825" y="0"/>
            <a:ext cx="1295400" cy="647700"/>
          </a:xfrm>
          <a:prstGeom prst="rect">
            <a:avLst/>
          </a:prstGeom>
          <a:solidFill>
            <a:srgbClr val="000080"/>
          </a:solidFill>
          <a:ln w="9525">
            <a:noFill/>
          </a:ln>
        </p:spPr>
        <p:txBody>
          <a:bodyPr anchor="b"/>
          <a:p>
            <a:pPr lvl="0" eaLnBrk="1" hangingPunct="1"/>
            <a:r>
              <a:rPr lang="zh-CN" altLang="zh-CN" sz="3200" b="1" dirty="0">
                <a:solidFill>
                  <a:srgbClr val="99FFCC"/>
                </a:solidFill>
                <a:latin typeface="Arial" panose="020B0604020202020204" pitchFamily="34" charset="0"/>
                <a:ea typeface="宋体" panose="02010600030101010101" pitchFamily="2" charset="-122"/>
              </a:rPr>
              <a:t>季</a:t>
            </a:r>
            <a:r>
              <a:rPr lang="zh-CN" altLang="en-US" sz="3200" b="1" dirty="0">
                <a:solidFill>
                  <a:srgbClr val="99FFCC"/>
                </a:solidFill>
                <a:latin typeface="Arial" panose="020B0604020202020204" pitchFamily="34" charset="0"/>
                <a:ea typeface="宋体" panose="02010600030101010101" pitchFamily="2" charset="-122"/>
              </a:rPr>
              <a:t>  节</a:t>
            </a:r>
            <a:endParaRPr lang="zh-CN" altLang="en-US" sz="3200" b="1" dirty="0">
              <a:solidFill>
                <a:srgbClr val="99FFCC"/>
              </a:solidFill>
              <a:latin typeface="Arial" panose="020B0604020202020204" pitchFamily="34" charset="0"/>
              <a:ea typeface="宋体" panose="02010600030101010101" pitchFamily="2" charset="-122"/>
            </a:endParaRPr>
          </a:p>
        </p:txBody>
      </p:sp>
      <p:sp>
        <p:nvSpPr>
          <p:cNvPr id="63494" name="Rectangle 6"/>
          <p:cNvSpPr>
            <a:spLocks noGrp="1" noChangeArrowheads="1"/>
          </p:cNvSpPr>
          <p:nvPr>
            <p:ph type="title"/>
          </p:nvPr>
        </p:nvSpPr>
        <p:spPr>
          <a:xfrm>
            <a:off x="179388" y="0"/>
            <a:ext cx="3600450" cy="692150"/>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Tree>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4"/>
          <p:cNvSpPr/>
          <p:nvPr/>
        </p:nvSpPr>
        <p:spPr>
          <a:xfrm>
            <a:off x="0" y="404813"/>
            <a:ext cx="9144000" cy="6278562"/>
          </a:xfrm>
          <a:prstGeom prst="rect">
            <a:avLst/>
          </a:prstGeom>
          <a:solidFill>
            <a:srgbClr val="CCFFFF"/>
          </a:solidFill>
          <a:ln w="19050" cap="flat" cmpd="sng">
            <a:solidFill>
              <a:srgbClr val="FFFF00"/>
            </a:solidFill>
            <a:prstDash val="sysDot"/>
            <a:miter/>
            <a:headEnd type="none" w="med" len="med"/>
            <a:tailEnd type="none" w="med" len="med"/>
          </a:ln>
        </p:spPr>
        <p:txBody>
          <a:bodyPr>
            <a:spAutoFit/>
          </a:bodyPr>
          <a:p>
            <a:pPr lvl="0" eaLnBrk="1" hangingPunct="1"/>
            <a:r>
              <a:rPr lang="en-US" altLang="zh-CN" sz="2700" b="1" dirty="0">
                <a:latin typeface="Arial" panose="020B0604020202020204" pitchFamily="34" charset="0"/>
                <a:ea typeface="宋体" panose="02010600030101010101" pitchFamily="2" charset="-122"/>
              </a:rPr>
              <a:t>       </a:t>
            </a:r>
            <a:r>
              <a:rPr lang="zh-CN" altLang="en-US" sz="2700" b="1" dirty="0">
                <a:solidFill>
                  <a:schemeClr val="bg2"/>
                </a:solidFill>
                <a:latin typeface="Arial" panose="020B0604020202020204" pitchFamily="34" charset="0"/>
                <a:ea typeface="宋体" panose="02010600030101010101" pitchFamily="2" charset="-122"/>
              </a:rPr>
              <a:t>春天将来，年关已过，小根又得踏上去往学校的路，但学费还没着落。开学日期已近，老根一直在亲戚家奔走，希望借足钱给儿子交学费。小根还是去上学了，只是去的路上心很疼。这是一个差点下雪的春天。</a:t>
            </a:r>
            <a:endParaRPr lang="zh-CN" altLang="en-US" sz="2700" b="1" dirty="0">
              <a:solidFill>
                <a:schemeClr val="bg2"/>
              </a:solidFill>
              <a:latin typeface="Arial" panose="020B0604020202020204" pitchFamily="34" charset="0"/>
              <a:ea typeface="宋体" panose="02010600030101010101" pitchFamily="2" charset="-122"/>
            </a:endParaRPr>
          </a:p>
          <a:p>
            <a:pPr lvl="0" eaLnBrk="1" hangingPunct="1"/>
            <a:r>
              <a:rPr lang="zh-CN" altLang="en-US" sz="2700" b="1" dirty="0">
                <a:latin typeface="Arial" panose="020B0604020202020204" pitchFamily="34" charset="0"/>
                <a:ea typeface="宋体" panose="02010600030101010101" pitchFamily="2" charset="-122"/>
              </a:rPr>
              <a:t>       老根又收到了六封信，正准备煮上地瓜粥给将回来的儿子吃，却又收到了第七封信，小根退学了，要去打工。老根红着眼看信，“爸，我读不读大学不要紧，重要的是不能再让你受苦受累，不然我会后悔一辈子的。”这是一个没有蝉叫声的夏天，没有人敢吵到老根，因为他的眼睛里有火。</a:t>
            </a:r>
            <a:endParaRPr lang="zh-CN" altLang="en-US" sz="2700" b="1" dirty="0">
              <a:latin typeface="Arial" panose="020B0604020202020204" pitchFamily="34" charset="0"/>
              <a:ea typeface="宋体" panose="02010600030101010101" pitchFamily="2" charset="-122"/>
            </a:endParaRPr>
          </a:p>
          <a:p>
            <a:pPr lvl="0" eaLnBrk="1" hangingPunct="1"/>
            <a:r>
              <a:rPr lang="zh-CN" altLang="en-US" sz="2700" b="1" dirty="0">
                <a:latin typeface="Arial" panose="020B0604020202020204" pitchFamily="34" charset="0"/>
                <a:ea typeface="宋体" panose="02010600030101010101" pitchFamily="2" charset="-122"/>
              </a:rPr>
              <a:t>       小根真的去打工了，但没有经验的他差点被骗去做“传销”。当他提着包回到林子的时候已是第二个秋天，辛苦两个月的他只带回两行泪。</a:t>
            </a:r>
            <a:endParaRPr lang="zh-CN" altLang="en-US" sz="2700" b="1" dirty="0">
              <a:latin typeface="Arial" panose="020B0604020202020204" pitchFamily="34" charset="0"/>
              <a:ea typeface="宋体" panose="02010600030101010101" pitchFamily="2" charset="-122"/>
            </a:endParaRPr>
          </a:p>
          <a:p>
            <a:pPr lvl="0" eaLnBrk="1" hangingPunct="1"/>
            <a:r>
              <a:rPr lang="zh-CN" altLang="en-US" sz="2700" b="1" dirty="0">
                <a:latin typeface="Arial" panose="020B0604020202020204" pitchFamily="34" charset="0"/>
                <a:ea typeface="宋体" panose="02010600030101010101" pitchFamily="2" charset="-122"/>
              </a:rPr>
              <a:t>       今年的秋天不一样，林子里没有落叶，小根带着他离开后学校寄来的学费全免通知书上学去了。他相信，明年（高三时）的夏天是凉爽的，愉快的</a:t>
            </a:r>
            <a:r>
              <a:rPr lang="en-US" altLang="zh-CN" sz="2700" b="1" dirty="0">
                <a:latin typeface="Arial" panose="020B0604020202020204" pitchFamily="34" charset="0"/>
                <a:ea typeface="宋体" panose="02010600030101010101" pitchFamily="2" charset="-122"/>
              </a:rPr>
              <a:t>……</a:t>
            </a:r>
            <a:endParaRPr lang="en-US" altLang="zh-CN" sz="2700" b="1" dirty="0">
              <a:latin typeface="Arial" panose="020B0604020202020204" pitchFamily="34" charset="0"/>
              <a:ea typeface="宋体" panose="02010600030101010101" pitchFamily="2" charset="-122"/>
            </a:endParaRPr>
          </a:p>
        </p:txBody>
      </p:sp>
      <p:sp>
        <p:nvSpPr>
          <p:cNvPr id="64519" name="Rectangle 7"/>
          <p:cNvSpPr>
            <a:spLocks noChangeArrowheads="1"/>
          </p:cNvSpPr>
          <p:nvPr/>
        </p:nvSpPr>
        <p:spPr bwMode="auto">
          <a:xfrm>
            <a:off x="0" y="1916113"/>
            <a:ext cx="9144000" cy="4400550"/>
          </a:xfrm>
          <a:prstGeom prst="rect">
            <a:avLst/>
          </a:prstGeom>
          <a:solidFill>
            <a:schemeClr val="tx2"/>
          </a:solidFill>
          <a:ln w="38100" cmpd="dbl" algn="ctr">
            <a:solidFill>
              <a:srgbClr val="FF99CC"/>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这是一篇以小说的构章散文的笔趣而成的记叙文，以两度春秋为时序，以小根上学为中心事件，表现时代的一个焦点</a:t>
            </a:r>
            <a:r>
              <a:rPr kumimoji="0"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农家孩子的上学问题，折射出时代背景，负载了时代信息。文章于阴霾中凸显亮丽，主题是积极的，却也能给人以另一层面的思考。</a:t>
            </a:r>
            <a:endPar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       文章叙事简洁而内涵丰富，语言朴质却精致，许多描写都是极具意蕴的，如，“小根眼睛亮了亮，并没出声”，“一片落叶悄然落进了小根的包里，存了一段岁月”，“这是一个差点下雪的春天”，“他相信，明年（高三时）的夏天是凉爽的，愉快的</a:t>
            </a:r>
            <a:r>
              <a:rPr kumimoji="0"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a:t>
            </a:r>
            <a:endPar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0180" name="Rectangle 8"/>
          <p:cNvSpPr/>
          <p:nvPr/>
        </p:nvSpPr>
        <p:spPr>
          <a:xfrm>
            <a:off x="0" y="0"/>
            <a:ext cx="9144000" cy="0"/>
          </a:xfrm>
          <a:prstGeom prst="rect">
            <a:avLst/>
          </a:prstGeom>
          <a:noFill/>
          <a:ln w="9525">
            <a:noFill/>
          </a:ln>
        </p:spPr>
        <p:txBody>
          <a:bodyPr wrap="none" lIns="71415" tIns="0" rIns="71415" bIns="0"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50181" name="Rectangle 9"/>
          <p:cNvSpPr/>
          <p:nvPr/>
        </p:nvSpPr>
        <p:spPr>
          <a:xfrm>
            <a:off x="0" y="0"/>
            <a:ext cx="9144000" cy="0"/>
          </a:xfrm>
          <a:prstGeom prst="rect">
            <a:avLst/>
          </a:prstGeom>
          <a:noFill/>
          <a:ln w="9525">
            <a:noFill/>
          </a:ln>
        </p:spPr>
        <p:txBody>
          <a:bodyPr wrap="none" lIns="71415" tIns="0" rIns="71415" bIns="0" anchor="ctr">
            <a:spAutoFit/>
          </a:bodyPr>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4519"/>
                                        </p:tgtEl>
                                        <p:attrNameLst>
                                          <p:attrName>style.visibility</p:attrName>
                                        </p:attrNameLst>
                                      </p:cBhvr>
                                      <p:to>
                                        <p:strVal val="visible"/>
                                      </p:to>
                                    </p:set>
                                    <p:animEffect transition="in" filter="circle(in)">
                                      <p:cBhvr>
                                        <p:cTn id="7" dur="2000"/>
                                        <p:tgtEl>
                                          <p:spTgt spid="6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Text Box 4"/>
          <p:cNvSpPr txBox="1">
            <a:spLocks noChangeArrowheads="1"/>
          </p:cNvSpPr>
          <p:nvPr/>
        </p:nvSpPr>
        <p:spPr bwMode="auto">
          <a:xfrm>
            <a:off x="179388" y="692150"/>
            <a:ext cx="4356100" cy="5443538"/>
          </a:xfrm>
          <a:prstGeom prst="rect">
            <a:avLst/>
          </a:prstGeom>
          <a:noFill/>
          <a:ln w="57150" cmpd="thinThick" algn="ctr">
            <a:solidFill>
              <a:srgbClr val="FFFF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1 .</a:t>
            </a: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星期天的清早，我起床后推门一看，太阳还没有露出来，过了一会儿，东方出现了一片红色，后来越来越大，红红的，照的大地全亮了。到了中午云层逐渐变厚，天气逐渐变得闷热，到了下午，突然雷声隆隆，天空不时划出一道道闪电，不久就下起了大雨。大约下了三个多小时，雨停了，天气也凉快了许多，河水暴涨。</a:t>
            </a:r>
            <a:endPar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广播里传来紧急通告：三里湾堤坝决口，滚滚洪水</a:t>
            </a:r>
            <a:r>
              <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Arial" panose="020B0604020202020204"/>
                <a:ea typeface="黑体" panose="02010609060101010101" pitchFamily="49" charset="-122"/>
                <a:cs typeface="+mn-cs"/>
              </a:rPr>
              <a:t>······</a:t>
            </a:r>
            <a:endPar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221" name="Rectangle 5"/>
          <p:cNvSpPr>
            <a:spLocks noGrp="1" noChangeArrowheads="1"/>
          </p:cNvSpPr>
          <p:nvPr>
            <p:ph type="title"/>
          </p:nvPr>
        </p:nvSpPr>
        <p:spPr>
          <a:xfrm>
            <a:off x="179388" y="0"/>
            <a:ext cx="2305050" cy="62071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51204" name="Rectangle 6"/>
          <p:cNvSpPr/>
          <p:nvPr/>
        </p:nvSpPr>
        <p:spPr>
          <a:xfrm>
            <a:off x="2484438" y="0"/>
            <a:ext cx="6280150" cy="457200"/>
          </a:xfrm>
          <a:prstGeom prst="rect">
            <a:avLst/>
          </a:prstGeom>
          <a:noFill/>
          <a:ln w="9525">
            <a:noFill/>
          </a:ln>
        </p:spPr>
        <p:txBody>
          <a:bodyPr wrap="none">
            <a:spAutoFit/>
          </a:bodyPr>
          <a:p>
            <a:pPr lvl="0" eaLnBrk="1" hangingPunct="1"/>
            <a:r>
              <a:rPr lang="zh-CN" altLang="en-US" sz="2400" b="1" dirty="0">
                <a:solidFill>
                  <a:srgbClr val="FFFF00"/>
                </a:solidFill>
                <a:latin typeface="Arial" panose="020B0604020202020204" pitchFamily="34" charset="0"/>
                <a:ea typeface="华文中宋" pitchFamily="2" charset="-122"/>
              </a:rPr>
              <a:t>比较阅读：</a:t>
            </a:r>
            <a:r>
              <a:rPr lang="en-US" altLang="zh-CN" sz="2400" b="1" dirty="0">
                <a:solidFill>
                  <a:srgbClr val="FFFF00"/>
                </a:solidFill>
                <a:latin typeface="Arial" panose="020B0604020202020204" pitchFamily="34" charset="0"/>
                <a:ea typeface="华文中宋" pitchFamily="2" charset="-122"/>
              </a:rPr>
              <a:t>《</a:t>
            </a:r>
            <a:r>
              <a:rPr lang="zh-CN" altLang="en-US" sz="2400" b="1" dirty="0">
                <a:solidFill>
                  <a:srgbClr val="FFFF00"/>
                </a:solidFill>
                <a:latin typeface="Arial" panose="020B0604020202020204" pitchFamily="34" charset="0"/>
                <a:ea typeface="华文中宋" pitchFamily="2" charset="-122"/>
              </a:rPr>
              <a:t>记一次救灾活动</a:t>
            </a:r>
            <a:r>
              <a:rPr lang="en-US" altLang="zh-CN" sz="2400" b="1" dirty="0">
                <a:solidFill>
                  <a:srgbClr val="FFFF00"/>
                </a:solidFill>
                <a:latin typeface="Arial" panose="020B0604020202020204" pitchFamily="34" charset="0"/>
                <a:ea typeface="华文中宋" pitchFamily="2" charset="-122"/>
              </a:rPr>
              <a:t>》</a:t>
            </a:r>
            <a:r>
              <a:rPr lang="zh-CN" altLang="en-US" sz="2400" b="1" dirty="0">
                <a:solidFill>
                  <a:srgbClr val="FFFF00"/>
                </a:solidFill>
                <a:latin typeface="Arial" panose="020B0604020202020204" pitchFamily="34" charset="0"/>
                <a:ea typeface="华文中宋" pitchFamily="2" charset="-122"/>
              </a:rPr>
              <a:t>中的景物描写</a:t>
            </a:r>
            <a:endParaRPr lang="zh-CN" altLang="en-US" sz="2400" b="1" dirty="0">
              <a:solidFill>
                <a:srgbClr val="FFFF00"/>
              </a:solidFill>
              <a:latin typeface="Arial" panose="020B0604020202020204" pitchFamily="34" charset="0"/>
              <a:ea typeface="华文中宋" pitchFamily="2" charset="-122"/>
            </a:endParaRPr>
          </a:p>
        </p:txBody>
      </p:sp>
      <p:sp>
        <p:nvSpPr>
          <p:cNvPr id="9223" name="Text Box 7"/>
          <p:cNvSpPr txBox="1">
            <a:spLocks noChangeArrowheads="1"/>
          </p:cNvSpPr>
          <p:nvPr/>
        </p:nvSpPr>
        <p:spPr bwMode="auto">
          <a:xfrm>
            <a:off x="4859338" y="692150"/>
            <a:ext cx="4284663" cy="3252788"/>
          </a:xfrm>
          <a:prstGeom prst="rect">
            <a:avLst/>
          </a:prstGeom>
          <a:noFill/>
          <a:ln w="57150" cmpd="thinThick" algn="ctr">
            <a:solidFill>
              <a:srgbClr val="FFFF00"/>
            </a:solid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2.</a:t>
            </a: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暴雨一连下了两个多星期，鬼天气，到了中午云层又逐渐变厚，天气变得更闷热。到了下午，突然雷声隆隆，天空不时划出一道道闪电，不久就下起了大雨，河水暴涨。</a:t>
            </a:r>
            <a:endPar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广播里传来紧急通告：三里湾堤坝决口，滚滚洪水</a:t>
            </a:r>
            <a:r>
              <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Arial" panose="020B0604020202020204"/>
                <a:ea typeface="黑体" panose="02010609060101010101" pitchFamily="49" charset="-122"/>
                <a:cs typeface="+mn-cs"/>
              </a:rPr>
              <a:t>······</a:t>
            </a:r>
            <a:endParaRPr kumimoji="0" lang="en-US" altLang="zh-CN"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9224" name="Text Box 8"/>
          <p:cNvSpPr txBox="1"/>
          <p:nvPr/>
        </p:nvSpPr>
        <p:spPr>
          <a:xfrm>
            <a:off x="4643438" y="4652963"/>
            <a:ext cx="4500562" cy="1800225"/>
          </a:xfrm>
          <a:prstGeom prst="rect">
            <a:avLst/>
          </a:prstGeom>
          <a:noFill/>
          <a:ln w="9525">
            <a:noFill/>
          </a:ln>
        </p:spPr>
        <p:txBody>
          <a:bodyPr>
            <a:spAutoFit/>
          </a:bodyPr>
          <a:p>
            <a:pPr lvl="0" eaLnBrk="1" hangingPunct="1">
              <a:spcBef>
                <a:spcPct val="50000"/>
              </a:spcBef>
            </a:pPr>
            <a:r>
              <a:rPr lang="en-US" altLang="zh-CN" sz="2800" b="1" dirty="0">
                <a:solidFill>
                  <a:srgbClr val="FFFF00"/>
                </a:solidFill>
                <a:latin typeface="黑体" panose="02010609060101010101" pitchFamily="49" charset="-122"/>
                <a:ea typeface="黑体" panose="02010609060101010101" pitchFamily="49" charset="-122"/>
              </a:rPr>
              <a:t>    </a:t>
            </a:r>
            <a:r>
              <a:rPr lang="zh-CN" altLang="en-US" sz="2800" b="1" dirty="0">
                <a:solidFill>
                  <a:srgbClr val="FFFF00"/>
                </a:solidFill>
                <a:latin typeface="黑体" panose="02010609060101010101" pitchFamily="49" charset="-122"/>
                <a:ea typeface="黑体" panose="02010609060101010101" pitchFamily="49" charset="-122"/>
              </a:rPr>
              <a:t>记叙文中的景物描写不是为了写景而写景，写景要有明确的目的和作用，直接或间接为文章主题服务。</a:t>
            </a:r>
            <a:endParaRPr lang="zh-CN" altLang="en-US"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4"/>
                                        </p:tgtEl>
                                        <p:attrNameLst>
                                          <p:attrName>style.visibility</p:attrName>
                                        </p:attrNameLst>
                                      </p:cBhvr>
                                      <p:to>
                                        <p:strVal val="visible"/>
                                      </p:to>
                                    </p:set>
                                    <p:animEffect transition="in" filter="blinds(horizontal)">
                                      <p:cBhvr>
                                        <p:cTn id="7"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8" name="Rectangle 4"/>
          <p:cNvSpPr>
            <a:spLocks noChangeArrowheads="1"/>
          </p:cNvSpPr>
          <p:nvPr/>
        </p:nvSpPr>
        <p:spPr bwMode="auto">
          <a:xfrm>
            <a:off x="5508625" y="131763"/>
            <a:ext cx="2425700" cy="7620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布置作业</a:t>
            </a:r>
            <a:endParaRPr kumimoji="1" lang="zh-CN" altLang="en-US" sz="4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1270" name="Text Box 6"/>
          <p:cNvSpPr txBox="1">
            <a:spLocks noChangeArrowheads="1"/>
          </p:cNvSpPr>
          <p:nvPr/>
        </p:nvSpPr>
        <p:spPr bwMode="auto">
          <a:xfrm>
            <a:off x="4932363" y="981075"/>
            <a:ext cx="4211638" cy="3973513"/>
          </a:xfrm>
          <a:prstGeom prst="rect">
            <a:avLst/>
          </a:prstGeom>
          <a:noFill/>
          <a:ln w="38100" cmpd="dbl">
            <a:solidFill>
              <a:srgbClr val="FF99CC"/>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以</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Arial" panose="020B0604020202020204"/>
                <a:ea typeface="黑体" panose="02010609060101010101" pitchFamily="49" charset="-122"/>
                <a:cs typeface="+mn-cs"/>
              </a:rPr>
              <a:t>“</a:t>
            </a:r>
            <a:r>
              <a:rPr kumimoji="0" lang="zh-CN" altLang="en-US" sz="28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生命的芳香</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Arial" panose="020B0604020202020204"/>
                <a:ea typeface="黑体" panose="02010609060101010101" pitchFamily="49" charset="-122"/>
                <a:cs typeface="+mn-cs"/>
              </a:rPr>
              <a:t>”</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为话题，写一篇文章。</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要求：</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1</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、采用托物言志的写法，或者写一篇有景物描写的记叙文。</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2</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、对景物描写部分用红色的线勾画出来。</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3</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、字数在</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800</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字以上</a:t>
            </a:r>
            <a:r>
              <a:rPr kumimoji="0" lang="zh-CN" altLang="en-US" sz="2800" b="1" i="0" u="sng"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endParaRPr kumimoji="0" lang="zh-CN" altLang="en-US" sz="2800" b="1" i="0" u="none" strike="noStrike" kern="1200" cap="none" spc="0" normalizeH="0" baseline="0" noProof="0" smtClean="0">
              <a:ln>
                <a:noFill/>
              </a:ln>
              <a:solidFill>
                <a:schemeClr val="bg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pic>
        <p:nvPicPr>
          <p:cNvPr id="52228" name="Picture 7" descr="200471419103797"/>
          <p:cNvPicPr>
            <a:picLocks noChangeAspect="1"/>
          </p:cNvPicPr>
          <p:nvPr/>
        </p:nvPicPr>
        <p:blipFill>
          <a:blip r:embed="rId1"/>
          <a:stretch>
            <a:fillRect/>
          </a:stretch>
        </p:blipFill>
        <p:spPr>
          <a:xfrm>
            <a:off x="0" y="0"/>
            <a:ext cx="4719638" cy="6858000"/>
          </a:xfrm>
          <a:prstGeom prst="rect">
            <a:avLst/>
          </a:prstGeom>
          <a:noFill/>
          <a:ln w="9525">
            <a:noFill/>
          </a:ln>
        </p:spPr>
      </p:pic>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Text Box 2"/>
          <p:cNvSpPr txBox="1"/>
          <p:nvPr/>
        </p:nvSpPr>
        <p:spPr>
          <a:xfrm>
            <a:off x="4645025" y="4652963"/>
            <a:ext cx="3095625" cy="519112"/>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全篇景物描写</a:t>
            </a:r>
            <a:endParaRPr lang="zh-CN" altLang="en-US" sz="2800" b="1" dirty="0">
              <a:solidFill>
                <a:schemeClr val="accent2"/>
              </a:solidFill>
              <a:latin typeface="华文中宋" pitchFamily="2" charset="-122"/>
              <a:ea typeface="华文中宋" pitchFamily="2" charset="-122"/>
            </a:endParaRPr>
          </a:p>
        </p:txBody>
      </p:sp>
      <p:sp>
        <p:nvSpPr>
          <p:cNvPr id="7171" name="WordArt 3"/>
          <p:cNvSpPr>
            <a:spLocks noTextEdit="1"/>
          </p:cNvSpPr>
          <p:nvPr/>
        </p:nvSpPr>
        <p:spPr>
          <a:xfrm>
            <a:off x="1042988" y="0"/>
            <a:ext cx="6913562" cy="1187450"/>
          </a:xfrm>
          <a:prstGeom prst="rect">
            <a:avLst/>
          </a:prstGeom>
        </p:spPr>
        <p:txBody>
          <a:bodyPr wrap="none" fromWordArt="1">
            <a:prstTxWarp prst="textPlain">
              <a:avLst>
                <a:gd name="adj" fmla="val 50000"/>
              </a:avLst>
            </a:prstTxWarp>
            <a:normAutofit/>
          </a:bodyPr>
          <a:p>
            <a:pPr algn="ctr" eaLnBrk="0" hangingPunct="0"/>
            <a:r>
              <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rPr>
              <a:t>第一讲   形象细腻的描摹</a:t>
            </a:r>
            <a:endPar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04452" name="Text Box 4"/>
          <p:cNvSpPr txBox="1">
            <a:spLocks noChangeArrowheads="1"/>
          </p:cNvSpPr>
          <p:nvPr/>
        </p:nvSpPr>
        <p:spPr bwMode="auto">
          <a:xfrm>
            <a:off x="250825" y="3644900"/>
            <a:ext cx="865188" cy="1431925"/>
          </a:xfrm>
          <a:prstGeom prst="rect">
            <a:avLst/>
          </a:prstGeom>
          <a:solidFill>
            <a:srgbClr val="CC99FF"/>
          </a:solidFill>
          <a:ln w="9525">
            <a:noFill/>
            <a:miter lim="800000"/>
          </a:ln>
          <a:effectLst/>
        </p:spPr>
        <p:txBody>
          <a:bodyPr>
            <a:spAutoFit/>
          </a:bodyPr>
          <a:p>
            <a:pPr lvl="0" eaLnBrk="1" hangingPunct="1">
              <a:spcBef>
                <a:spcPct val="50000"/>
              </a:spcBef>
            </a:pPr>
            <a:r>
              <a:rPr lang="zh-CN" altLang="en-US" sz="4400" b="1" dirty="0">
                <a:solidFill>
                  <a:srgbClr val="FF0000"/>
                </a:solidFill>
                <a:effectLst>
                  <a:outerShdw blurRad="38100" dist="38100" dir="2700000">
                    <a:srgbClr val="C0C0C0"/>
                  </a:outerShdw>
                </a:effectLst>
                <a:latin typeface="Arial" panose="020B0604020202020204" pitchFamily="34" charset="0"/>
                <a:ea typeface="华文中宋" pitchFamily="2" charset="-122"/>
              </a:rPr>
              <a:t>描摹</a:t>
            </a:r>
            <a:endParaRPr lang="zh-CN" altLang="en-US" sz="4400" b="1" dirty="0">
              <a:solidFill>
                <a:srgbClr val="FF0000"/>
              </a:solidFill>
              <a:effectLst>
                <a:outerShdw blurRad="38100" dist="38100" dir="2700000">
                  <a:srgbClr val="C0C0C0"/>
                </a:outerShdw>
              </a:effectLst>
              <a:latin typeface="Arial" panose="020B0604020202020204" pitchFamily="34" charset="0"/>
              <a:ea typeface="华文中宋" pitchFamily="2" charset="-122"/>
            </a:endParaRPr>
          </a:p>
        </p:txBody>
      </p:sp>
      <p:sp>
        <p:nvSpPr>
          <p:cNvPr id="104453" name="AutoShape 5"/>
          <p:cNvSpPr/>
          <p:nvPr/>
        </p:nvSpPr>
        <p:spPr>
          <a:xfrm>
            <a:off x="1116013" y="3284538"/>
            <a:ext cx="431800" cy="2232025"/>
          </a:xfrm>
          <a:prstGeom prst="leftBrace">
            <a:avLst>
              <a:gd name="adj1" fmla="val 43075"/>
              <a:gd name="adj2" fmla="val 50000"/>
            </a:avLst>
          </a:prstGeom>
          <a:noFill/>
          <a:ln w="38100" cap="flat" cmpd="sng">
            <a:solidFill>
              <a:srgbClr val="99FFCC"/>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04454" name="Text Box 6"/>
          <p:cNvSpPr txBox="1">
            <a:spLocks noChangeArrowheads="1"/>
          </p:cNvSpPr>
          <p:nvPr/>
        </p:nvSpPr>
        <p:spPr bwMode="auto">
          <a:xfrm>
            <a:off x="1476375" y="5300663"/>
            <a:ext cx="2881313" cy="762000"/>
          </a:xfrm>
          <a:prstGeom prst="rect">
            <a:avLst/>
          </a:prstGeom>
          <a:noFill/>
          <a:ln w="9525" algn="ctr">
            <a:noFill/>
            <a:miter lim="800000"/>
          </a:ln>
          <a:effectLst/>
        </p:spPr>
        <p:txBody>
          <a:bodyPr>
            <a:spAutoFit/>
          </a:bodyPr>
          <a:p>
            <a:pPr lvl="0" eaLnBrk="1" hangingPunct="1">
              <a:spcBef>
                <a:spcPct val="50000"/>
              </a:spcBef>
            </a:pPr>
            <a:r>
              <a:rPr lang="zh-CN" altLang="en-US" sz="4400" b="1" dirty="0">
                <a:solidFill>
                  <a:srgbClr val="FFFF00"/>
                </a:solidFill>
                <a:effectLst>
                  <a:outerShdw blurRad="38100" dist="38100" dir="2700000">
                    <a:srgbClr val="C0C0C0"/>
                  </a:outerShdw>
                </a:effectLst>
                <a:latin typeface="Arial" panose="020B0604020202020204" pitchFamily="34" charset="0"/>
                <a:ea typeface="华文中宋" pitchFamily="2" charset="-122"/>
              </a:rPr>
              <a:t>景物描写</a:t>
            </a:r>
            <a:endParaRPr lang="zh-CN" altLang="en-US" sz="4400" b="1" dirty="0">
              <a:solidFill>
                <a:srgbClr val="FFFF00"/>
              </a:solidFill>
              <a:effectLst>
                <a:outerShdw blurRad="38100" dist="38100" dir="2700000">
                  <a:srgbClr val="C0C0C0"/>
                </a:outerShdw>
              </a:effectLst>
              <a:latin typeface="Arial" panose="020B0604020202020204" pitchFamily="34" charset="0"/>
              <a:ea typeface="华文中宋" pitchFamily="2" charset="-122"/>
            </a:endParaRPr>
          </a:p>
        </p:txBody>
      </p:sp>
      <p:sp>
        <p:nvSpPr>
          <p:cNvPr id="104455" name="Text Box 7"/>
          <p:cNvSpPr txBox="1">
            <a:spLocks noChangeArrowheads="1"/>
          </p:cNvSpPr>
          <p:nvPr/>
        </p:nvSpPr>
        <p:spPr bwMode="auto">
          <a:xfrm>
            <a:off x="1547813" y="2520950"/>
            <a:ext cx="2808288" cy="762000"/>
          </a:xfrm>
          <a:prstGeom prst="rect">
            <a:avLst/>
          </a:prstGeom>
          <a:noFill/>
          <a:ln w="9525">
            <a:noFill/>
            <a:miter lim="800000"/>
          </a:ln>
          <a:effectLst/>
        </p:spPr>
        <p:txBody>
          <a:bodyPr>
            <a:spAutoFit/>
          </a:bodyPr>
          <a:p>
            <a:pPr lvl="0" eaLnBrk="1" hangingPunct="1">
              <a:spcBef>
                <a:spcPct val="50000"/>
              </a:spcBef>
            </a:pPr>
            <a:r>
              <a:rPr lang="zh-CN" altLang="en-US" sz="4400" b="1" dirty="0">
                <a:solidFill>
                  <a:srgbClr val="FFFF00"/>
                </a:solidFill>
                <a:effectLst>
                  <a:outerShdw blurRad="38100" dist="38100" dir="2700000">
                    <a:srgbClr val="C0C0C0"/>
                  </a:outerShdw>
                </a:effectLst>
                <a:latin typeface="Arial" panose="020B0604020202020204" pitchFamily="34" charset="0"/>
                <a:ea typeface="华文中宋" pitchFamily="2" charset="-122"/>
              </a:rPr>
              <a:t>人物描写</a:t>
            </a:r>
            <a:endParaRPr lang="zh-CN" altLang="en-US" sz="4400" b="1" dirty="0">
              <a:solidFill>
                <a:srgbClr val="FFFF00"/>
              </a:solidFill>
              <a:effectLst>
                <a:outerShdw blurRad="38100" dist="38100" dir="2700000">
                  <a:srgbClr val="C0C0C0"/>
                </a:outerShdw>
              </a:effectLst>
              <a:latin typeface="Arial" panose="020B0604020202020204" pitchFamily="34" charset="0"/>
              <a:ea typeface="华文中宋" pitchFamily="2" charset="-122"/>
            </a:endParaRPr>
          </a:p>
        </p:txBody>
      </p:sp>
      <p:sp>
        <p:nvSpPr>
          <p:cNvPr id="104456" name="AutoShape 8"/>
          <p:cNvSpPr/>
          <p:nvPr/>
        </p:nvSpPr>
        <p:spPr>
          <a:xfrm>
            <a:off x="4068763" y="4797425"/>
            <a:ext cx="503237" cy="1366838"/>
          </a:xfrm>
          <a:prstGeom prst="leftBrace">
            <a:avLst>
              <a:gd name="adj1" fmla="val 22634"/>
              <a:gd name="adj2" fmla="val 50000"/>
            </a:avLst>
          </a:prstGeom>
          <a:noFill/>
          <a:ln w="28575" cap="flat" cmpd="sng">
            <a:solidFill>
              <a:srgbClr val="FFFF00"/>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04457" name="AutoShape 9"/>
          <p:cNvSpPr/>
          <p:nvPr/>
        </p:nvSpPr>
        <p:spPr>
          <a:xfrm>
            <a:off x="4140200" y="1871663"/>
            <a:ext cx="431800" cy="2232025"/>
          </a:xfrm>
          <a:prstGeom prst="leftBrace">
            <a:avLst>
              <a:gd name="adj1" fmla="val 43075"/>
              <a:gd name="adj2" fmla="val 50000"/>
            </a:avLst>
          </a:prstGeom>
          <a:noFill/>
          <a:ln w="28575" cap="flat" cmpd="sng">
            <a:solidFill>
              <a:srgbClr val="FFFF00"/>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04458" name="Text Box 10"/>
          <p:cNvSpPr txBox="1"/>
          <p:nvPr/>
        </p:nvSpPr>
        <p:spPr>
          <a:xfrm>
            <a:off x="4645025" y="5300663"/>
            <a:ext cx="3960813" cy="946150"/>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写人、记事、议论中插入景物描写。</a:t>
            </a:r>
            <a:endParaRPr lang="zh-CN" altLang="en-US" sz="2800" b="1" dirty="0">
              <a:solidFill>
                <a:schemeClr val="accent2"/>
              </a:solidFill>
              <a:latin typeface="华文中宋" pitchFamily="2" charset="-122"/>
              <a:ea typeface="华文中宋" pitchFamily="2" charset="-122"/>
            </a:endParaRPr>
          </a:p>
        </p:txBody>
      </p:sp>
      <p:sp>
        <p:nvSpPr>
          <p:cNvPr id="104459" name="Rectangle 11"/>
          <p:cNvSpPr/>
          <p:nvPr/>
        </p:nvSpPr>
        <p:spPr>
          <a:xfrm>
            <a:off x="4716463" y="1584325"/>
            <a:ext cx="1809750" cy="519113"/>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肖像描写</a:t>
            </a:r>
            <a:endParaRPr lang="zh-CN" altLang="en-US" sz="2800" b="1" dirty="0">
              <a:solidFill>
                <a:schemeClr val="accent2"/>
              </a:solidFill>
              <a:latin typeface="华文中宋" pitchFamily="2" charset="-122"/>
              <a:ea typeface="华文中宋" pitchFamily="2" charset="-122"/>
            </a:endParaRPr>
          </a:p>
        </p:txBody>
      </p:sp>
      <p:sp>
        <p:nvSpPr>
          <p:cNvPr id="104460" name="Rectangle 12"/>
          <p:cNvSpPr/>
          <p:nvPr/>
        </p:nvSpPr>
        <p:spPr>
          <a:xfrm>
            <a:off x="4716463" y="2160588"/>
            <a:ext cx="1809750" cy="519112"/>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心理描写</a:t>
            </a:r>
            <a:endParaRPr lang="zh-CN" altLang="en-US" sz="2800" b="1" dirty="0">
              <a:solidFill>
                <a:schemeClr val="accent2"/>
              </a:solidFill>
              <a:latin typeface="华文中宋" pitchFamily="2" charset="-122"/>
              <a:ea typeface="华文中宋" pitchFamily="2" charset="-122"/>
            </a:endParaRPr>
          </a:p>
        </p:txBody>
      </p:sp>
      <p:sp>
        <p:nvSpPr>
          <p:cNvPr id="104461" name="Rectangle 13"/>
          <p:cNvSpPr/>
          <p:nvPr/>
        </p:nvSpPr>
        <p:spPr>
          <a:xfrm>
            <a:off x="4716463" y="2736850"/>
            <a:ext cx="1809750" cy="519113"/>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动作描写</a:t>
            </a:r>
            <a:endParaRPr lang="zh-CN" altLang="en-US" sz="2800" b="1" dirty="0">
              <a:solidFill>
                <a:schemeClr val="accent2"/>
              </a:solidFill>
              <a:latin typeface="华文中宋" pitchFamily="2" charset="-122"/>
              <a:ea typeface="华文中宋" pitchFamily="2" charset="-122"/>
            </a:endParaRPr>
          </a:p>
        </p:txBody>
      </p:sp>
      <p:sp>
        <p:nvSpPr>
          <p:cNvPr id="104462" name="Rectangle 14"/>
          <p:cNvSpPr/>
          <p:nvPr/>
        </p:nvSpPr>
        <p:spPr>
          <a:xfrm>
            <a:off x="4716463" y="3313113"/>
            <a:ext cx="1809750" cy="519112"/>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语言描写</a:t>
            </a:r>
            <a:endParaRPr lang="zh-CN" altLang="en-US" sz="2800" b="1" dirty="0">
              <a:solidFill>
                <a:schemeClr val="accent2"/>
              </a:solidFill>
              <a:latin typeface="华文中宋" pitchFamily="2" charset="-122"/>
              <a:ea typeface="华文中宋" pitchFamily="2" charset="-122"/>
            </a:endParaRPr>
          </a:p>
        </p:txBody>
      </p:sp>
      <p:sp>
        <p:nvSpPr>
          <p:cNvPr id="104463" name="Rectangle 15"/>
          <p:cNvSpPr/>
          <p:nvPr/>
        </p:nvSpPr>
        <p:spPr>
          <a:xfrm>
            <a:off x="4716463" y="3917950"/>
            <a:ext cx="1809750" cy="519113"/>
          </a:xfrm>
          <a:prstGeom prst="rect">
            <a:avLst/>
          </a:prstGeom>
          <a:solidFill>
            <a:srgbClr val="CCFFFF"/>
          </a:solidFill>
          <a:ln w="9525">
            <a:noFill/>
          </a:ln>
        </p:spPr>
        <p:txBody>
          <a:bodyPr>
            <a:spAutoFit/>
          </a:bodyPr>
          <a:p>
            <a:pPr lvl="0" eaLnBrk="1" hangingPunct="1">
              <a:spcBef>
                <a:spcPct val="50000"/>
              </a:spcBef>
            </a:pPr>
            <a:r>
              <a:rPr lang="zh-CN" altLang="en-US" sz="2800" b="1" dirty="0">
                <a:solidFill>
                  <a:schemeClr val="accent2"/>
                </a:solidFill>
                <a:latin typeface="华文中宋" pitchFamily="2" charset="-122"/>
                <a:ea typeface="华文中宋" pitchFamily="2" charset="-122"/>
              </a:rPr>
              <a:t>细节描写</a:t>
            </a:r>
            <a:endParaRPr lang="zh-CN" altLang="en-US" sz="2800" b="1" dirty="0">
              <a:solidFill>
                <a:schemeClr val="accent2"/>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fade">
                                      <p:cBhvr>
                                        <p:cTn id="7" dur="2000"/>
                                        <p:tgtEl>
                                          <p:spTgt spid="10445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4454"/>
                                        </p:tgtEl>
                                        <p:attrNameLst>
                                          <p:attrName>style.visibility</p:attrName>
                                        </p:attrNameLst>
                                      </p:cBhvr>
                                      <p:to>
                                        <p:strVal val="visible"/>
                                      </p:to>
                                    </p:set>
                                    <p:animEffect transition="in" filter="diamond(in)">
                                      <p:cBhvr>
                                        <p:cTn id="12" dur="2000"/>
                                        <p:tgtEl>
                                          <p:spTgt spid="104454"/>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104455"/>
                                        </p:tgtEl>
                                        <p:attrNameLst>
                                          <p:attrName>style.visibility</p:attrName>
                                        </p:attrNameLst>
                                      </p:cBhvr>
                                      <p:to>
                                        <p:strVal val="visible"/>
                                      </p:to>
                                    </p:set>
                                    <p:animEffect transition="in" filter="diamond(in)">
                                      <p:cBhvr>
                                        <p:cTn id="15" dur="2000"/>
                                        <p:tgtEl>
                                          <p:spTgt spid="10445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4456"/>
                                        </p:tgtEl>
                                        <p:attrNameLst>
                                          <p:attrName>style.visibility</p:attrName>
                                        </p:attrNameLst>
                                      </p:cBhvr>
                                      <p:to>
                                        <p:strVal val="visible"/>
                                      </p:to>
                                    </p:set>
                                    <p:animEffect transition="in" filter="fade">
                                      <p:cBhvr>
                                        <p:cTn id="20" dur="2000"/>
                                        <p:tgtEl>
                                          <p:spTgt spid="10445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4450"/>
                                        </p:tgtEl>
                                        <p:attrNameLst>
                                          <p:attrName>style.visibility</p:attrName>
                                        </p:attrNameLst>
                                      </p:cBhvr>
                                      <p:to>
                                        <p:strVal val="visible"/>
                                      </p:to>
                                    </p:set>
                                    <p:animEffect transition="in" filter="blinds(horizontal)">
                                      <p:cBhvr>
                                        <p:cTn id="25" dur="500"/>
                                        <p:tgtEl>
                                          <p:spTgt spid="10445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4458"/>
                                        </p:tgtEl>
                                        <p:attrNameLst>
                                          <p:attrName>style.visibility</p:attrName>
                                        </p:attrNameLst>
                                      </p:cBhvr>
                                      <p:to>
                                        <p:strVal val="visible"/>
                                      </p:to>
                                    </p:set>
                                    <p:animEffect transition="in" filter="blinds(horizontal)">
                                      <p:cBhvr>
                                        <p:cTn id="30" dur="500"/>
                                        <p:tgtEl>
                                          <p:spTgt spid="104458"/>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04457"/>
                                        </p:tgtEl>
                                        <p:attrNameLst>
                                          <p:attrName>style.visibility</p:attrName>
                                        </p:attrNameLst>
                                      </p:cBhvr>
                                      <p:to>
                                        <p:strVal val="visible"/>
                                      </p:to>
                                    </p:set>
                                    <p:animEffect transition="in" filter="diamond(in)">
                                      <p:cBhvr>
                                        <p:cTn id="35" dur="2000"/>
                                        <p:tgtEl>
                                          <p:spTgt spid="10445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4459"/>
                                        </p:tgtEl>
                                        <p:attrNameLst>
                                          <p:attrName>style.visibility</p:attrName>
                                        </p:attrNameLst>
                                      </p:cBhvr>
                                      <p:to>
                                        <p:strVal val="visible"/>
                                      </p:to>
                                    </p:set>
                                    <p:animEffect transition="in" filter="blinds(horizontal)">
                                      <p:cBhvr>
                                        <p:cTn id="40" dur="500"/>
                                        <p:tgtEl>
                                          <p:spTgt spid="10445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04460"/>
                                        </p:tgtEl>
                                        <p:attrNameLst>
                                          <p:attrName>style.visibility</p:attrName>
                                        </p:attrNameLst>
                                      </p:cBhvr>
                                      <p:to>
                                        <p:strVal val="visible"/>
                                      </p:to>
                                    </p:set>
                                    <p:animEffect transition="in" filter="blinds(horizontal)">
                                      <p:cBhvr>
                                        <p:cTn id="45" dur="500"/>
                                        <p:tgtEl>
                                          <p:spTgt spid="10446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461"/>
                                        </p:tgtEl>
                                        <p:attrNameLst>
                                          <p:attrName>style.visibility</p:attrName>
                                        </p:attrNameLst>
                                      </p:cBhvr>
                                      <p:to>
                                        <p:strVal val="visible"/>
                                      </p:to>
                                    </p:set>
                                    <p:animEffect transition="in" filter="blinds(horizontal)">
                                      <p:cBhvr>
                                        <p:cTn id="50" dur="500"/>
                                        <p:tgtEl>
                                          <p:spTgt spid="104461"/>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04462"/>
                                        </p:tgtEl>
                                        <p:attrNameLst>
                                          <p:attrName>style.visibility</p:attrName>
                                        </p:attrNameLst>
                                      </p:cBhvr>
                                      <p:to>
                                        <p:strVal val="visible"/>
                                      </p:to>
                                    </p:set>
                                    <p:animEffect transition="in" filter="blinds(horizontal)">
                                      <p:cBhvr>
                                        <p:cTn id="55" dur="500"/>
                                        <p:tgtEl>
                                          <p:spTgt spid="10446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04463"/>
                                        </p:tgtEl>
                                        <p:attrNameLst>
                                          <p:attrName>style.visibility</p:attrName>
                                        </p:attrNameLst>
                                      </p:cBhvr>
                                      <p:to>
                                        <p:strVal val="visible"/>
                                      </p:to>
                                    </p:set>
                                    <p:animEffect transition="in" filter="blinds(horizontal)">
                                      <p:cBhvr>
                                        <p:cTn id="60" dur="500"/>
                                        <p:tgtEl>
                                          <p:spTgt spid="104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nimBg="1"/>
      <p:bldP spid="104453" grpId="0" animBg="1"/>
      <p:bldP spid="104454" grpId="0"/>
      <p:bldP spid="104455" grpId="0"/>
      <p:bldP spid="104456" grpId="0" animBg="1"/>
      <p:bldP spid="104457" grpId="0" animBg="1"/>
      <p:bldP spid="104458" grpId="0" animBg="1"/>
      <p:bldP spid="104459" grpId="0" animBg="1"/>
      <p:bldP spid="104460" grpId="0" animBg="1"/>
      <p:bldP spid="104461" grpId="0" animBg="1"/>
      <p:bldP spid="104462" grpId="0" animBg="1"/>
      <p:bldP spid="10446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WordArt 6"/>
          <p:cNvSpPr>
            <a:spLocks noTextEdit="1"/>
          </p:cNvSpPr>
          <p:nvPr/>
        </p:nvSpPr>
        <p:spPr>
          <a:xfrm>
            <a:off x="1476375" y="836613"/>
            <a:ext cx="6121400" cy="1223962"/>
          </a:xfrm>
          <a:prstGeom prst="rect">
            <a:avLst/>
          </a:prstGeom>
        </p:spPr>
        <p:txBody>
          <a:bodyPr wrap="none" fromWordArt="1">
            <a:prstTxWarp prst="textPlain">
              <a:avLst>
                <a:gd name="adj" fmla="val 50000"/>
              </a:avLst>
            </a:prstTxWarp>
            <a:normAutofit/>
          </a:bodyPr>
          <a:p>
            <a:pPr algn="ctr" eaLnBrk="0" hangingPunct="0"/>
            <a:r>
              <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rPr>
              <a:t>第二讲   曲折起伏的情节</a:t>
            </a:r>
            <a:endPar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endParaRPr>
          </a:p>
        </p:txBody>
      </p:sp>
      <p:sp>
        <p:nvSpPr>
          <p:cNvPr id="16391" name="WordArt 7"/>
          <p:cNvSpPr>
            <a:spLocks noChangeArrowheads="1" noChangeShapeType="1" noTextEdit="1"/>
          </p:cNvSpPr>
          <p:nvPr/>
        </p:nvSpPr>
        <p:spPr bwMode="auto">
          <a:xfrm>
            <a:off x="2195513" y="0"/>
            <a:ext cx="4967287" cy="765175"/>
          </a:xfrm>
          <a:prstGeom prst="rect">
            <a:avLst/>
          </a:prstGeom>
        </p:spPr>
        <p:txBody>
          <a:bodyPr wrap="none" numCol="1" fromWordArt="1">
            <a:prstTxWarp prst="textDoubleWave1">
              <a:avLst>
                <a:gd name="adj1" fmla="val 6500"/>
                <a:gd name="adj2" fmla="val 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0" cap="none" spc="0" normalizeH="0" baseline="0" noProof="0" smtClean="0">
                <a:ln w="19050" cap="rnd">
                  <a:solidFill>
                    <a:srgbClr val="FF00FF"/>
                  </a:solidFill>
                  <a:prstDash val="sysDot"/>
                  <a:round/>
                </a:ln>
                <a:gradFill rotWithShape="1">
                  <a:gsLst>
                    <a:gs pos="0">
                      <a:srgbClr val="FF3399"/>
                    </a:gs>
                    <a:gs pos="25000">
                      <a:srgbClr val="FF6633">
                        <a:alpha val="98750"/>
                      </a:srgbClr>
                    </a:gs>
                    <a:gs pos="50000">
                      <a:srgbClr val="FFFF00">
                        <a:alpha val="97500"/>
                      </a:srgbClr>
                    </a:gs>
                    <a:gs pos="75000">
                      <a:srgbClr val="01A78F">
                        <a:alpha val="96250"/>
                      </a:srgbClr>
                    </a:gs>
                    <a:gs pos="100000">
                      <a:srgbClr val="3366FF">
                        <a:alpha val="95000"/>
                      </a:srgbClr>
                    </a:gs>
                  </a:gsLst>
                  <a:lin ang="5400000" scaled="1"/>
                </a:gradFill>
                <a:effectLst>
                  <a:outerShdw dist="35921" dir="2700000" sy="50000" kx="2115830" algn="bl" rotWithShape="0">
                    <a:srgbClr val="C0C0C0"/>
                  </a:outerShdw>
                </a:effectLst>
                <a:uLnTx/>
                <a:uFillTx/>
                <a:latin typeface="华文中宋"/>
                <a:ea typeface="宋体" panose="02010600030101010101" pitchFamily="2" charset="-122"/>
                <a:cs typeface="+mn-cs"/>
              </a:rPr>
              <a:t>文似看山不喜平</a:t>
            </a:r>
            <a:endParaRPr kumimoji="0" lang="zh-CN" altLang="en-US" sz="3600" b="1" i="0" u="none" strike="noStrike" kern="10" cap="none" spc="0" normalizeH="0" baseline="0" noProof="0" smtClean="0">
              <a:ln w="19050" cap="rnd">
                <a:solidFill>
                  <a:srgbClr val="FF00FF"/>
                </a:solidFill>
                <a:prstDash val="sysDot"/>
                <a:round/>
              </a:ln>
              <a:gradFill rotWithShape="1">
                <a:gsLst>
                  <a:gs pos="0">
                    <a:srgbClr val="FF3399"/>
                  </a:gs>
                  <a:gs pos="25000">
                    <a:srgbClr val="FF6633">
                      <a:alpha val="98750"/>
                    </a:srgbClr>
                  </a:gs>
                  <a:gs pos="50000">
                    <a:srgbClr val="FFFF00">
                      <a:alpha val="97500"/>
                    </a:srgbClr>
                  </a:gs>
                  <a:gs pos="75000">
                    <a:srgbClr val="01A78F">
                      <a:alpha val="96250"/>
                    </a:srgbClr>
                  </a:gs>
                  <a:gs pos="100000">
                    <a:srgbClr val="3366FF">
                      <a:alpha val="95000"/>
                    </a:srgbClr>
                  </a:gs>
                </a:gsLst>
                <a:lin ang="5400000" scaled="1"/>
              </a:gradFill>
              <a:effectLst>
                <a:outerShdw dist="35921" dir="2700000" sy="50000" kx="2115830" algn="bl" rotWithShape="0">
                  <a:srgbClr val="C0C0C0"/>
                </a:outerShdw>
              </a:effectLst>
              <a:uLnTx/>
              <a:uFillTx/>
              <a:latin typeface="华文中宋"/>
              <a:ea typeface="宋体" panose="02010600030101010101" pitchFamily="2" charset="-122"/>
              <a:cs typeface="+mn-cs"/>
            </a:endParaRPr>
          </a:p>
        </p:txBody>
      </p:sp>
      <p:sp>
        <p:nvSpPr>
          <p:cNvPr id="16392" name="Text Box 8"/>
          <p:cNvSpPr txBox="1">
            <a:spLocks noChangeArrowheads="1"/>
          </p:cNvSpPr>
          <p:nvPr/>
        </p:nvSpPr>
        <p:spPr bwMode="auto">
          <a:xfrm>
            <a:off x="755650" y="4691063"/>
            <a:ext cx="3529013" cy="646113"/>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3200" dirty="0">
                <a:solidFill>
                  <a:srgbClr val="FF0000"/>
                </a:solidFill>
                <a:effectLst>
                  <a:outerShdw blurRad="38100" dist="38100" dir="2700000">
                    <a:srgbClr val="C0C0C0"/>
                  </a:outerShdw>
                </a:effectLst>
                <a:latin typeface="Arial" panose="020B0604020202020204" pitchFamily="34" charset="0"/>
                <a:ea typeface="华文琥珀" pitchFamily="2" charset="-122"/>
              </a:rPr>
              <a:t>情节突转法</a:t>
            </a:r>
            <a:endParaRPr lang="zh-CN" altLang="en-US" sz="32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16393" name="Text Box 9"/>
          <p:cNvSpPr txBox="1">
            <a:spLocks noChangeArrowheads="1"/>
          </p:cNvSpPr>
          <p:nvPr/>
        </p:nvSpPr>
        <p:spPr bwMode="auto">
          <a:xfrm>
            <a:off x="755650" y="5483225"/>
            <a:ext cx="3529013" cy="646113"/>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3200" dirty="0">
                <a:solidFill>
                  <a:srgbClr val="FF0000"/>
                </a:solidFill>
                <a:effectLst>
                  <a:outerShdw blurRad="38100" dist="38100" dir="2700000">
                    <a:srgbClr val="C0C0C0"/>
                  </a:outerShdw>
                </a:effectLst>
                <a:latin typeface="Arial" panose="020B0604020202020204" pitchFamily="34" charset="0"/>
                <a:ea typeface="华文琥珀" pitchFamily="2" charset="-122"/>
              </a:rPr>
              <a:t>设置悬念法</a:t>
            </a:r>
            <a:endParaRPr lang="zh-CN" altLang="en-US" sz="32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16396" name="Rectangle 12"/>
          <p:cNvSpPr/>
          <p:nvPr/>
        </p:nvSpPr>
        <p:spPr>
          <a:xfrm>
            <a:off x="4284663" y="4797425"/>
            <a:ext cx="3816350"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中宋" pitchFamily="2" charset="-122"/>
              </a:rPr>
              <a:t>例文</a:t>
            </a:r>
            <a:r>
              <a:rPr lang="en-US" altLang="zh-CN" sz="2400" b="1" dirty="0">
                <a:solidFill>
                  <a:srgbClr val="FFFF00"/>
                </a:solidFill>
                <a:latin typeface="Arial" panose="020B0604020202020204" pitchFamily="34" charset="0"/>
                <a:ea typeface="华文中宋" pitchFamily="2" charset="-122"/>
              </a:rPr>
              <a:t>《</a:t>
            </a:r>
            <a:r>
              <a:rPr lang="zh-CN" altLang="en-US" sz="2400" b="1" dirty="0">
                <a:solidFill>
                  <a:srgbClr val="FFFF00"/>
                </a:solidFill>
                <a:latin typeface="Arial" panose="020B0604020202020204" pitchFamily="34" charset="0"/>
                <a:ea typeface="华文中宋" pitchFamily="2" charset="-122"/>
              </a:rPr>
              <a:t>项链</a:t>
            </a:r>
            <a:r>
              <a:rPr lang="en-US" altLang="zh-CN" sz="2400" b="1" dirty="0">
                <a:solidFill>
                  <a:srgbClr val="FFFF00"/>
                </a:solidFill>
                <a:latin typeface="Arial" panose="020B0604020202020204" pitchFamily="34" charset="0"/>
                <a:ea typeface="华文中宋" pitchFamily="2" charset="-122"/>
              </a:rPr>
              <a:t>》</a:t>
            </a:r>
            <a:endParaRPr lang="en-US" altLang="zh-CN" sz="2400" b="1" dirty="0">
              <a:solidFill>
                <a:srgbClr val="FFFF00"/>
              </a:solidFill>
              <a:latin typeface="Arial" panose="020B0604020202020204" pitchFamily="34" charset="0"/>
              <a:ea typeface="华文中宋" pitchFamily="2" charset="-122"/>
            </a:endParaRPr>
          </a:p>
        </p:txBody>
      </p:sp>
      <p:sp>
        <p:nvSpPr>
          <p:cNvPr id="16397" name="Rectangle 13"/>
          <p:cNvSpPr/>
          <p:nvPr/>
        </p:nvSpPr>
        <p:spPr>
          <a:xfrm>
            <a:off x="4284663" y="5589588"/>
            <a:ext cx="3313112" cy="457200"/>
          </a:xfrm>
          <a:prstGeom prst="rect">
            <a:avLst/>
          </a:prstGeom>
          <a:noFill/>
          <a:ln w="9525">
            <a:noFill/>
          </a:ln>
        </p:spPr>
        <p:txBody>
          <a:bodyPr>
            <a:spAutoFit/>
          </a:bodyPr>
          <a:p>
            <a:pPr lvl="0" eaLnBrk="1" hangingPunct="1"/>
            <a:r>
              <a:rPr lang="zh-CN" altLang="en-US" sz="2400" b="1" dirty="0">
                <a:solidFill>
                  <a:srgbClr val="FFFF00"/>
                </a:solidFill>
                <a:latin typeface="Arial" panose="020B0604020202020204" pitchFamily="34" charset="0"/>
                <a:ea typeface="华文中宋" pitchFamily="2" charset="-122"/>
              </a:rPr>
              <a:t>例文</a:t>
            </a:r>
            <a:r>
              <a:rPr lang="en-US" altLang="zh-CN" sz="2400" b="1" dirty="0">
                <a:solidFill>
                  <a:srgbClr val="FFFF00"/>
                </a:solidFill>
                <a:latin typeface="Arial" panose="020B0604020202020204" pitchFamily="34" charset="0"/>
                <a:ea typeface="华文中宋" pitchFamily="2" charset="-122"/>
              </a:rPr>
              <a:t>《</a:t>
            </a:r>
            <a:r>
              <a:rPr lang="zh-CN" altLang="en-US" sz="2400" b="1" dirty="0">
                <a:solidFill>
                  <a:srgbClr val="FFFF00"/>
                </a:solidFill>
                <a:latin typeface="Arial" panose="020B0604020202020204" pitchFamily="34" charset="0"/>
                <a:ea typeface="华文中宋" pitchFamily="2" charset="-122"/>
              </a:rPr>
              <a:t>祝福</a:t>
            </a:r>
            <a:r>
              <a:rPr lang="en-US" altLang="zh-CN" sz="2400" b="1" dirty="0">
                <a:solidFill>
                  <a:srgbClr val="FFFF00"/>
                </a:solidFill>
                <a:latin typeface="Arial" panose="020B0604020202020204" pitchFamily="34" charset="0"/>
                <a:ea typeface="华文中宋" pitchFamily="2" charset="-122"/>
              </a:rPr>
              <a:t>》</a:t>
            </a:r>
            <a:endParaRPr lang="en-US" altLang="zh-CN" sz="2400" b="1" dirty="0">
              <a:solidFill>
                <a:srgbClr val="FFFF00"/>
              </a:solidFill>
              <a:latin typeface="Arial" panose="020B0604020202020204" pitchFamily="34" charset="0"/>
              <a:ea typeface="华文中宋" pitchFamily="2" charset="-122"/>
            </a:endParaRPr>
          </a:p>
        </p:txBody>
      </p:sp>
      <p:sp>
        <p:nvSpPr>
          <p:cNvPr id="16398" name="Rectangle 14"/>
          <p:cNvSpPr>
            <a:spLocks noChangeArrowheads="1"/>
          </p:cNvSpPr>
          <p:nvPr/>
        </p:nvSpPr>
        <p:spPr bwMode="auto">
          <a:xfrm>
            <a:off x="539750" y="2349500"/>
            <a:ext cx="3743325" cy="519113"/>
          </a:xfrm>
          <a:prstGeom prst="rect">
            <a:avLst/>
          </a:prstGeom>
          <a:noFill/>
          <a:ln w="9525" algn="ctr">
            <a:noFill/>
            <a:miter lim="800000"/>
          </a:ln>
          <a:effectLst/>
        </p:spPr>
        <p:txBody>
          <a:bodyPr>
            <a:spAutoFit/>
          </a:bodyPr>
          <a:p>
            <a:pPr lvl="0" eaLnBrk="1" hangingPunct="1">
              <a:spcBef>
                <a:spcPct val="50000"/>
              </a:spcBef>
            </a:pPr>
            <a:r>
              <a:rPr lang="zh-CN" altLang="en-US" sz="2800" b="1" dirty="0">
                <a:solidFill>
                  <a:srgbClr val="FFFF00"/>
                </a:solidFill>
                <a:latin typeface="华文彩云" pitchFamily="2" charset="-122"/>
                <a:ea typeface="华文彩云" pitchFamily="2" charset="-122"/>
              </a:rPr>
              <a:t>怎样写出事件的波澜？</a:t>
            </a:r>
            <a:endParaRPr lang="zh-CN" altLang="en-US" sz="2800" b="1" dirty="0">
              <a:solidFill>
                <a:schemeClr val="bg1"/>
              </a:solidFill>
              <a:effectLst>
                <a:outerShdw blurRad="38100" dist="38100" dir="2700000">
                  <a:srgbClr val="C0C0C0"/>
                </a:outerShdw>
              </a:effectLst>
              <a:latin typeface="华文彩云" pitchFamily="2" charset="-122"/>
              <a:ea typeface="华文彩云" pitchFamily="2" charset="-122"/>
            </a:endParaRPr>
          </a:p>
        </p:txBody>
      </p:sp>
      <p:sp>
        <p:nvSpPr>
          <p:cNvPr id="16399" name="Text Box 15"/>
          <p:cNvSpPr txBox="1"/>
          <p:nvPr/>
        </p:nvSpPr>
        <p:spPr>
          <a:xfrm>
            <a:off x="7740650" y="3067050"/>
            <a:ext cx="1152525" cy="466725"/>
          </a:xfrm>
          <a:prstGeom prst="rect">
            <a:avLst/>
          </a:prstGeom>
          <a:solidFill>
            <a:srgbClr val="CCFFCC"/>
          </a:solidFill>
          <a:ln w="9525" cap="rnd" cmpd="sng">
            <a:solidFill>
              <a:srgbClr val="FF00FF"/>
            </a:solidFill>
            <a:prstDash val="sysDot"/>
            <a:miter/>
            <a:headEnd type="none" w="med" len="med"/>
            <a:tailEnd type="none" w="med" len="med"/>
          </a:ln>
        </p:spPr>
        <p:txBody>
          <a:bodyPr>
            <a:spAutoFit/>
          </a:bodyPr>
          <a:p>
            <a:pPr lvl="0" algn="ctr" eaLnBrk="1" hangingPunct="1"/>
            <a:r>
              <a:rPr lang="zh-CN" altLang="en-US" sz="2400" b="1" dirty="0">
                <a:solidFill>
                  <a:srgbClr val="660033"/>
                </a:solidFill>
                <a:latin typeface="Arial" panose="020B0604020202020204" pitchFamily="34" charset="0"/>
                <a:ea typeface="华文中宋" pitchFamily="2" charset="-122"/>
              </a:rPr>
              <a:t>选材</a:t>
            </a:r>
            <a:endParaRPr lang="zh-CN" altLang="en-US" sz="2400" b="1" dirty="0">
              <a:solidFill>
                <a:srgbClr val="660033"/>
              </a:solidFill>
              <a:latin typeface="Arial" panose="020B0604020202020204" pitchFamily="34" charset="0"/>
              <a:ea typeface="华文中宋" pitchFamily="2" charset="-122"/>
            </a:endParaRPr>
          </a:p>
        </p:txBody>
      </p:sp>
      <p:sp>
        <p:nvSpPr>
          <p:cNvPr id="16400" name="Text Box 16"/>
          <p:cNvSpPr txBox="1"/>
          <p:nvPr/>
        </p:nvSpPr>
        <p:spPr>
          <a:xfrm>
            <a:off x="6804025" y="3716338"/>
            <a:ext cx="2087563" cy="466725"/>
          </a:xfrm>
          <a:prstGeom prst="rect">
            <a:avLst/>
          </a:prstGeom>
          <a:solidFill>
            <a:srgbClr val="CCFFCC"/>
          </a:solidFill>
          <a:ln w="9525" cap="rnd" cmpd="sng">
            <a:solidFill>
              <a:srgbClr val="FF00FF"/>
            </a:solidFill>
            <a:prstDash val="sysDot"/>
            <a:miter/>
            <a:headEnd type="none" w="med" len="med"/>
            <a:tailEnd type="none" w="med" len="med"/>
          </a:ln>
        </p:spPr>
        <p:txBody>
          <a:bodyPr>
            <a:spAutoFit/>
          </a:bodyPr>
          <a:p>
            <a:pPr lvl="0" algn="ctr" eaLnBrk="1" hangingPunct="1"/>
            <a:r>
              <a:rPr lang="zh-CN" altLang="en-US" sz="2400" b="1" dirty="0">
                <a:solidFill>
                  <a:srgbClr val="660033"/>
                </a:solidFill>
                <a:latin typeface="Arial" panose="020B0604020202020204" pitchFamily="34" charset="0"/>
                <a:ea typeface="华文中宋" pitchFamily="2" charset="-122"/>
              </a:rPr>
              <a:t>构思、技法</a:t>
            </a:r>
            <a:endParaRPr lang="zh-CN" altLang="en-US" sz="2400" b="1" dirty="0">
              <a:solidFill>
                <a:srgbClr val="660033"/>
              </a:solidFill>
              <a:latin typeface="Arial" panose="020B0604020202020204" pitchFamily="34" charset="0"/>
              <a:ea typeface="华文中宋" pitchFamily="2" charset="-122"/>
            </a:endParaRPr>
          </a:p>
        </p:txBody>
      </p:sp>
      <p:sp>
        <p:nvSpPr>
          <p:cNvPr id="16401" name="Rectangle 17"/>
          <p:cNvSpPr>
            <a:spLocks noChangeArrowheads="1"/>
          </p:cNvSpPr>
          <p:nvPr/>
        </p:nvSpPr>
        <p:spPr bwMode="auto">
          <a:xfrm>
            <a:off x="0" y="3067050"/>
            <a:ext cx="7777163" cy="519113"/>
          </a:xfrm>
          <a:prstGeom prst="rect">
            <a:avLst/>
          </a:prstGeom>
          <a:noFill/>
          <a:ln w="9525" algn="ctr">
            <a:noFill/>
            <a:miter lim="800000"/>
          </a:ln>
          <a:effectLst/>
        </p:spPr>
        <p:txBody>
          <a:bodyPr>
            <a:spAutoFit/>
          </a:bodyPr>
          <a:p>
            <a:pPr lvl="0" eaLnBrk="1" hangingPunct="1">
              <a:spcBef>
                <a:spcPct val="50000"/>
              </a:spcBef>
            </a:pPr>
            <a:r>
              <a:rPr lang="zh-CN" altLang="en-US" sz="2800" b="1" dirty="0">
                <a:effectLst>
                  <a:outerShdw blurRad="38100" dist="38100" dir="2700000">
                    <a:srgbClr val="C0C0C0"/>
                  </a:outerShdw>
                </a:effectLst>
                <a:latin typeface="华文中宋" pitchFamily="2" charset="-122"/>
                <a:ea typeface="华文中宋" pitchFamily="2" charset="-122"/>
              </a:rPr>
              <a:t>（一）要善于利用</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事件本身的曲折性、复杂性。</a:t>
            </a:r>
            <a:endPar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16402" name="Rectangle 18"/>
          <p:cNvSpPr>
            <a:spLocks noChangeArrowheads="1"/>
          </p:cNvSpPr>
          <p:nvPr/>
        </p:nvSpPr>
        <p:spPr bwMode="auto">
          <a:xfrm>
            <a:off x="0" y="3643313"/>
            <a:ext cx="6913563" cy="519113"/>
          </a:xfrm>
          <a:prstGeom prst="rect">
            <a:avLst/>
          </a:prstGeom>
          <a:noFill/>
          <a:ln w="9525" algn="ctr">
            <a:noFill/>
            <a:miter lim="800000"/>
          </a:ln>
          <a:effectLst/>
        </p:spPr>
        <p:txBody>
          <a:bodyPr>
            <a:spAutoFit/>
          </a:bodyPr>
          <a:p>
            <a:pPr lvl="0" eaLnBrk="1" hangingPunct="1">
              <a:spcBef>
                <a:spcPct val="50000"/>
              </a:spcBef>
            </a:pPr>
            <a:r>
              <a:rPr lang="zh-CN" altLang="en-US" sz="2800" b="1" dirty="0">
                <a:effectLst>
                  <a:outerShdw blurRad="38100" dist="38100" dir="2700000">
                    <a:srgbClr val="C0C0C0"/>
                  </a:outerShdw>
                </a:effectLst>
                <a:latin typeface="华文中宋" pitchFamily="2" charset="-122"/>
                <a:ea typeface="华文中宋" pitchFamily="2" charset="-122"/>
              </a:rPr>
              <a:t>（二）要了解</a:t>
            </a:r>
            <a:r>
              <a:rPr lang="zh-CN" altLang="en-US" sz="2800" b="1" dirty="0">
                <a:solidFill>
                  <a:srgbClr val="FFFF00"/>
                </a:solidFill>
                <a:effectLst>
                  <a:outerShdw blurRad="38100" dist="38100" dir="2700000">
                    <a:srgbClr val="C0C0C0"/>
                  </a:outerShdw>
                </a:effectLst>
                <a:latin typeface="华文中宋" pitchFamily="2" charset="-122"/>
                <a:ea typeface="华文中宋" pitchFamily="2" charset="-122"/>
              </a:rPr>
              <a:t>兴波澜、生变化的方法</a:t>
            </a:r>
            <a:r>
              <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rPr>
              <a:t>。</a:t>
            </a:r>
            <a:endParaRPr lang="zh-CN" altLang="en-US" sz="2800" b="1" dirty="0">
              <a:solidFill>
                <a:schemeClr val="bg1"/>
              </a:solidFill>
              <a:effectLst>
                <a:outerShdw blurRad="38100" dist="38100" dir="2700000">
                  <a:srgbClr val="C0C0C0"/>
                </a:outerShdw>
              </a:effectLst>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398"/>
                                        </p:tgtEl>
                                        <p:attrNameLst>
                                          <p:attrName>style.visibility</p:attrName>
                                        </p:attrNameLst>
                                      </p:cBhvr>
                                      <p:to>
                                        <p:strVal val="visible"/>
                                      </p:to>
                                    </p:set>
                                    <p:animEffect transition="in" filter="circle(in)">
                                      <p:cBhvr>
                                        <p:cTn id="7" dur="2000"/>
                                        <p:tgtEl>
                                          <p:spTgt spid="1639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401"/>
                                        </p:tgtEl>
                                        <p:attrNameLst>
                                          <p:attrName>style.visibility</p:attrName>
                                        </p:attrNameLst>
                                      </p:cBhvr>
                                      <p:to>
                                        <p:strVal val="visible"/>
                                      </p:to>
                                    </p:set>
                                    <p:animEffect transition="in" filter="circle(in)">
                                      <p:cBhvr>
                                        <p:cTn id="12" dur="2000"/>
                                        <p:tgtEl>
                                          <p:spTgt spid="1640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399"/>
                                        </p:tgtEl>
                                        <p:attrNameLst>
                                          <p:attrName>style.visibility</p:attrName>
                                        </p:attrNameLst>
                                      </p:cBhvr>
                                      <p:to>
                                        <p:strVal val="visible"/>
                                      </p:to>
                                    </p:set>
                                    <p:animEffect transition="in" filter="barn(inVertical)">
                                      <p:cBhvr>
                                        <p:cTn id="17" dur="500"/>
                                        <p:tgtEl>
                                          <p:spTgt spid="1639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6402"/>
                                        </p:tgtEl>
                                        <p:attrNameLst>
                                          <p:attrName>style.visibility</p:attrName>
                                        </p:attrNameLst>
                                      </p:cBhvr>
                                      <p:to>
                                        <p:strVal val="visible"/>
                                      </p:to>
                                    </p:set>
                                    <p:animEffect transition="in" filter="circle(in)">
                                      <p:cBhvr>
                                        <p:cTn id="22" dur="2000"/>
                                        <p:tgtEl>
                                          <p:spTgt spid="1640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400"/>
                                        </p:tgtEl>
                                        <p:attrNameLst>
                                          <p:attrName>style.visibility</p:attrName>
                                        </p:attrNameLst>
                                      </p:cBhvr>
                                      <p:to>
                                        <p:strVal val="visible"/>
                                      </p:to>
                                    </p:set>
                                    <p:animEffect transition="in" filter="barn(inVertical)">
                                      <p:cBhvr>
                                        <p:cTn id="27" dur="500"/>
                                        <p:tgtEl>
                                          <p:spTgt spid="1640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6392"/>
                                        </p:tgtEl>
                                        <p:attrNameLst>
                                          <p:attrName>style.visibility</p:attrName>
                                        </p:attrNameLst>
                                      </p:cBhvr>
                                      <p:to>
                                        <p:strVal val="visible"/>
                                      </p:to>
                                    </p:set>
                                    <p:animEffect transition="in" filter="diamond(in)">
                                      <p:cBhvr>
                                        <p:cTn id="32" dur="2000"/>
                                        <p:tgtEl>
                                          <p:spTgt spid="16392"/>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16396"/>
                                        </p:tgtEl>
                                        <p:attrNameLst>
                                          <p:attrName>style.visibility</p:attrName>
                                        </p:attrNameLst>
                                      </p:cBhvr>
                                      <p:to>
                                        <p:strVal val="visible"/>
                                      </p:to>
                                    </p:set>
                                    <p:animEffect transition="in" filter="diamond(in)">
                                      <p:cBhvr>
                                        <p:cTn id="35" dur="2000"/>
                                        <p:tgtEl>
                                          <p:spTgt spid="16396"/>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6393"/>
                                        </p:tgtEl>
                                        <p:attrNameLst>
                                          <p:attrName>style.visibility</p:attrName>
                                        </p:attrNameLst>
                                      </p:cBhvr>
                                      <p:to>
                                        <p:strVal val="visible"/>
                                      </p:to>
                                    </p:set>
                                    <p:animEffect transition="in" filter="diamond(in)">
                                      <p:cBhvr>
                                        <p:cTn id="40" dur="2000"/>
                                        <p:tgtEl>
                                          <p:spTgt spid="16393"/>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6397"/>
                                        </p:tgtEl>
                                        <p:attrNameLst>
                                          <p:attrName>style.visibility</p:attrName>
                                        </p:attrNameLst>
                                      </p:cBhvr>
                                      <p:to>
                                        <p:strVal val="visible"/>
                                      </p:to>
                                    </p:set>
                                    <p:animEffect transition="in" filter="diamond(in)">
                                      <p:cBhvr>
                                        <p:cTn id="43" dur="20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animBg="1"/>
      <p:bldP spid="16393" grpId="0" animBg="1"/>
      <p:bldP spid="16396" grpId="0"/>
      <p:bldP spid="16397" grpId="0"/>
      <p:bldP spid="16398" grpId="0"/>
      <p:bldP spid="16399" grpId="0" animBg="1"/>
      <p:bldP spid="16400" grpId="0" animBg="1"/>
      <p:bldP spid="16401" grpId="0"/>
      <p:bldP spid="1640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5" name="Text Box 5"/>
          <p:cNvSpPr txBox="1">
            <a:spLocks noChangeArrowheads="1"/>
          </p:cNvSpPr>
          <p:nvPr/>
        </p:nvSpPr>
        <p:spPr bwMode="auto">
          <a:xfrm>
            <a:off x="250825" y="1052513"/>
            <a:ext cx="8748713" cy="1552575"/>
          </a:xfrm>
          <a:prstGeom prst="rect">
            <a:avLst/>
          </a:prstGeom>
          <a:noFill/>
          <a:ln w="9525">
            <a:noFill/>
            <a:miter lim="800000"/>
          </a:ln>
          <a:effectLst/>
        </p:spPr>
        <p:txBody>
          <a:bodyPr>
            <a:spAutoFit/>
          </a:bodyPr>
          <a:p>
            <a:pPr lvl="0" eaLnBrk="1" hangingPunct="1">
              <a:spcBef>
                <a:spcPct val="50000"/>
              </a:spcBef>
            </a:pPr>
            <a:r>
              <a:rPr lang="en-US" altLang="zh-CN" sz="2400" b="1" dirty="0">
                <a:solidFill>
                  <a:schemeClr val="bg1"/>
                </a:solidFill>
                <a:effectLst>
                  <a:outerShdw blurRad="38100" dist="38100" dir="2700000">
                    <a:srgbClr val="C0C0C0"/>
                  </a:outerShdw>
                </a:effectLst>
                <a:latin typeface="Arial" panose="020B0604020202020204" pitchFamily="34" charset="0"/>
                <a:ea typeface="华文中宋" pitchFamily="2" charset="-122"/>
              </a:rPr>
              <a:t>        </a:t>
            </a:r>
            <a:r>
              <a:rPr lang="zh-CN" altLang="en-US" sz="2400" b="1" dirty="0">
                <a:effectLst>
                  <a:outerShdw blurRad="38100" dist="38100" dir="2700000">
                    <a:srgbClr val="C0C0C0"/>
                  </a:outerShdw>
                </a:effectLst>
                <a:latin typeface="Arial" panose="020B0604020202020204" pitchFamily="34" charset="0"/>
                <a:ea typeface="华文中宋" pitchFamily="2" charset="-122"/>
              </a:rPr>
              <a:t>记叙事件时，顺着一个方向铺陈渲染，把读者的注意力和情感愿望吸引到这个方向发展的一种可能性上去，层层推向高潮；达到顶点时，笔锋陡然一转，通过另一种结局的突然揭晓，掀起波澜，使读者对事件意义的理解推向一个新的高度。</a:t>
            </a:r>
            <a:endParaRPr lang="zh-CN" altLang="en-US" sz="2400" b="1" dirty="0">
              <a:effectLst>
                <a:outerShdw blurRad="38100" dist="38100" dir="2700000">
                  <a:srgbClr val="C0C0C0"/>
                </a:outerShdw>
              </a:effectLst>
              <a:latin typeface="Arial" panose="020B0604020202020204" pitchFamily="34" charset="0"/>
              <a:ea typeface="华文中宋" pitchFamily="2" charset="-122"/>
            </a:endParaRPr>
          </a:p>
        </p:txBody>
      </p:sp>
      <p:sp>
        <p:nvSpPr>
          <p:cNvPr id="20488" name="Text Box 8"/>
          <p:cNvSpPr txBox="1">
            <a:spLocks noChangeArrowheads="1"/>
          </p:cNvSpPr>
          <p:nvPr/>
        </p:nvSpPr>
        <p:spPr bwMode="auto">
          <a:xfrm>
            <a:off x="2124075" y="188913"/>
            <a:ext cx="4752975" cy="719138"/>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rPr>
              <a:t>情节突转法</a:t>
            </a:r>
            <a:endPar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20489" name="Rectangle 9"/>
          <p:cNvSpPr>
            <a:spLocks noGrp="1" noChangeArrowheads="1"/>
          </p:cNvSpPr>
          <p:nvPr>
            <p:ph idx="1"/>
          </p:nvPr>
        </p:nvSpPr>
        <p:spPr>
          <a:xfrm>
            <a:off x="179388" y="3500438"/>
            <a:ext cx="8532813" cy="2808288"/>
          </a:xfrm>
          <a:solidFill>
            <a:srgbClr val="CCFFFF"/>
          </a:solidFill>
          <a:ln>
            <a:solidFill>
              <a:srgbClr val="FFFF00"/>
            </a:solidFill>
            <a:prstDash val="sysDot"/>
          </a:ln>
        </p:spPr>
        <p:txBody>
          <a:bodyPr vert="horz" wrap="square" lIns="92075" tIns="46038" rIns="92075" bIns="46038" numCol="1" anchor="t" anchorCtr="0" compatLnSpc="1"/>
          <a:p>
            <a:pPr eaLnBrk="1" hangingPunct="1">
              <a:lnSpc>
                <a:spcPct val="90000"/>
              </a:lnSpc>
              <a:buNone/>
            </a:pPr>
            <a:r>
              <a:rPr lang="en-US" altLang="zh-CN" sz="2500" dirty="0">
                <a:solidFill>
                  <a:srgbClr val="660033"/>
                </a:solidFill>
                <a:effectLst>
                  <a:outerShdw blurRad="38100" dist="38100" dir="2700000">
                    <a:srgbClr val="C0C0C0"/>
                  </a:outerShdw>
                </a:effectLst>
                <a:latin typeface="华文中宋" pitchFamily="2" charset="-122"/>
                <a:ea typeface="华文中宋" pitchFamily="2" charset="-122"/>
              </a:rPr>
              <a:t>           </a:t>
            </a:r>
            <a:r>
              <a:rPr lang="zh-CN" altLang="en-US" sz="2500" b="1" dirty="0">
                <a:solidFill>
                  <a:srgbClr val="660033"/>
                </a:solidFill>
                <a:effectLst>
                  <a:outerShdw blurRad="38100" dist="38100" dir="2700000">
                    <a:srgbClr val="C0C0C0"/>
                  </a:outerShdw>
                </a:effectLst>
                <a:latin typeface="华文中宋" pitchFamily="2" charset="-122"/>
                <a:ea typeface="华文中宋" pitchFamily="2" charset="-122"/>
              </a:rPr>
              <a:t>送礼的人都走了，牛书记像往常一样，兴奋地欣赏着礼品。</a:t>
            </a:r>
            <a:endParaRPr lang="zh-CN" altLang="en-US" sz="2500" b="1" dirty="0">
              <a:solidFill>
                <a:srgbClr val="660033"/>
              </a:solidFill>
              <a:effectLst>
                <a:outerShdw blurRad="38100" dist="38100" dir="2700000">
                  <a:srgbClr val="C0C0C0"/>
                </a:outerShdw>
              </a:effectLst>
              <a:latin typeface="华文中宋" pitchFamily="2" charset="-122"/>
              <a:ea typeface="华文中宋" pitchFamily="2" charset="-122"/>
            </a:endParaRPr>
          </a:p>
          <a:p>
            <a:pPr eaLnBrk="1" hangingPunct="1">
              <a:lnSpc>
                <a:spcPct val="90000"/>
              </a:lnSpc>
              <a:buNone/>
            </a:pPr>
            <a:r>
              <a:rPr lang="zh-CN" altLang="en-US" sz="2500" b="1" dirty="0">
                <a:solidFill>
                  <a:srgbClr val="660033"/>
                </a:solidFill>
                <a:effectLst>
                  <a:outerShdw blurRad="38100" dist="38100" dir="2700000">
                    <a:srgbClr val="C0C0C0"/>
                  </a:outerShdw>
                </a:effectLst>
                <a:latin typeface="华文中宋" pitchFamily="2" charset="-122"/>
                <a:ea typeface="华文中宋" pitchFamily="2" charset="-122"/>
              </a:rPr>
              <a:t>         “嘿嘿，这是什么？”他怀着极大的兴趣拿起纸筒展开，啊，是一幅国画！牛书记高兴极了！因为他姓牛，而画的又是一头“孺子牛”，赞誉之意，跃然纸上。</a:t>
            </a:r>
            <a:endParaRPr lang="zh-CN" altLang="en-US" sz="2500" b="1" dirty="0">
              <a:solidFill>
                <a:srgbClr val="660033"/>
              </a:solidFill>
              <a:effectLst>
                <a:outerShdw blurRad="38100" dist="38100" dir="2700000">
                  <a:srgbClr val="C0C0C0"/>
                </a:outerShdw>
              </a:effectLst>
              <a:latin typeface="华文中宋" pitchFamily="2" charset="-122"/>
              <a:ea typeface="华文中宋" pitchFamily="2" charset="-122"/>
            </a:endParaRPr>
          </a:p>
          <a:p>
            <a:pPr eaLnBrk="1" hangingPunct="1">
              <a:lnSpc>
                <a:spcPct val="90000"/>
              </a:lnSpc>
              <a:buNone/>
            </a:pPr>
            <a:r>
              <a:rPr lang="zh-CN" altLang="en-US" sz="2500" b="1" dirty="0">
                <a:solidFill>
                  <a:srgbClr val="660033"/>
                </a:solidFill>
                <a:effectLst>
                  <a:outerShdw blurRad="38100" dist="38100" dir="2700000">
                    <a:srgbClr val="C0C0C0"/>
                  </a:outerShdw>
                </a:effectLst>
                <a:latin typeface="华文中宋" pitchFamily="2" charset="-122"/>
                <a:ea typeface="华文中宋" pitchFamily="2" charset="-122"/>
              </a:rPr>
              <a:t>          不过，作画者似乎功底不够，把牛画得有点像鼠，突然</a:t>
            </a:r>
            <a:r>
              <a:rPr lang="en-US" altLang="zh-CN" sz="2500" b="1" dirty="0">
                <a:solidFill>
                  <a:srgbClr val="660033"/>
                </a:solidFill>
                <a:effectLst>
                  <a:outerShdw blurRad="38100" dist="38100" dir="2700000">
                    <a:srgbClr val="C0C0C0"/>
                  </a:outerShdw>
                </a:effectLst>
                <a:latin typeface="华文中宋" pitchFamily="2" charset="-122"/>
                <a:ea typeface="华文中宋" pitchFamily="2" charset="-122"/>
              </a:rPr>
              <a:t>……</a:t>
            </a:r>
            <a:r>
              <a:rPr lang="en-US" altLang="zh-CN" sz="2500" dirty="0">
                <a:solidFill>
                  <a:srgbClr val="660033"/>
                </a:solidFill>
                <a:effectLst>
                  <a:outerShdw blurRad="38100" dist="38100" dir="2700000">
                    <a:srgbClr val="C0C0C0"/>
                  </a:outerShdw>
                </a:effectLst>
                <a:latin typeface="华文中宋" pitchFamily="2" charset="-122"/>
                <a:ea typeface="华文中宋" pitchFamily="2" charset="-122"/>
              </a:rPr>
              <a:t>                        </a:t>
            </a:r>
            <a:endParaRPr lang="en-US" altLang="zh-CN" sz="2500" dirty="0">
              <a:solidFill>
                <a:srgbClr val="660033"/>
              </a:solidFill>
              <a:effectLst>
                <a:outerShdw blurRad="38100" dist="38100" dir="2700000">
                  <a:srgbClr val="C0C0C0"/>
                </a:outerShdw>
              </a:effectLst>
              <a:latin typeface="华文中宋" pitchFamily="2" charset="-122"/>
              <a:ea typeface="华文中宋" pitchFamily="2" charset="-122"/>
            </a:endParaRPr>
          </a:p>
        </p:txBody>
      </p:sp>
      <p:sp>
        <p:nvSpPr>
          <p:cNvPr id="20490" name="Rectangle 10"/>
          <p:cNvSpPr/>
          <p:nvPr/>
        </p:nvSpPr>
        <p:spPr>
          <a:xfrm>
            <a:off x="1187450" y="6400800"/>
            <a:ext cx="5545138" cy="457200"/>
          </a:xfrm>
          <a:prstGeom prst="rect">
            <a:avLst/>
          </a:prstGeom>
          <a:solidFill>
            <a:srgbClr val="003300"/>
          </a:solidFill>
          <a:ln w="9525">
            <a:noFill/>
          </a:ln>
        </p:spPr>
        <p:txBody>
          <a:bodyPr>
            <a:spAutoFit/>
          </a:bodyPr>
          <a:p>
            <a:pPr lvl="0" eaLnBrk="1" hangingPunct="1"/>
            <a:r>
              <a:rPr lang="zh-CN" altLang="en-US" sz="2400" b="1" dirty="0">
                <a:solidFill>
                  <a:srgbClr val="FFFF00"/>
                </a:solidFill>
                <a:latin typeface="华文中宋" pitchFamily="2" charset="-122"/>
                <a:ea typeface="华文中宋" pitchFamily="2" charset="-122"/>
              </a:rPr>
              <a:t>一只猫窜了出来，直扑那幅国画</a:t>
            </a:r>
            <a:r>
              <a:rPr lang="en-US" altLang="zh-CN" sz="2400" b="1" dirty="0">
                <a:solidFill>
                  <a:srgbClr val="FFFF00"/>
                </a:solidFill>
                <a:latin typeface="华文中宋" pitchFamily="2" charset="-122"/>
                <a:ea typeface="华文中宋" pitchFamily="2" charset="-122"/>
              </a:rPr>
              <a:t>……</a:t>
            </a:r>
            <a:endParaRPr lang="en-US" altLang="zh-CN" sz="2400" b="1" dirty="0">
              <a:solidFill>
                <a:srgbClr val="FFFF00"/>
              </a:solidFill>
              <a:latin typeface="华文中宋" pitchFamily="2" charset="-122"/>
              <a:ea typeface="华文中宋" pitchFamily="2" charset="-122"/>
            </a:endParaRPr>
          </a:p>
        </p:txBody>
      </p:sp>
      <p:sp>
        <p:nvSpPr>
          <p:cNvPr id="20491" name="Rectangle 11"/>
          <p:cNvSpPr/>
          <p:nvPr/>
        </p:nvSpPr>
        <p:spPr>
          <a:xfrm>
            <a:off x="2555875" y="2708275"/>
            <a:ext cx="3744913" cy="695325"/>
          </a:xfrm>
          <a:prstGeom prst="rect">
            <a:avLst/>
          </a:prstGeom>
          <a:solidFill>
            <a:srgbClr val="000080"/>
          </a:solidFill>
          <a:ln w="9525">
            <a:noFill/>
          </a:ln>
        </p:spPr>
        <p:txBody>
          <a:bodyPr anchor="b"/>
          <a:p>
            <a:pPr lvl="0" algn="ctr" eaLnBrk="1" hangingPunct="1"/>
            <a:r>
              <a:rPr lang="zh-CN" altLang="en-US" sz="3600" b="1" dirty="0">
                <a:solidFill>
                  <a:srgbClr val="FFFF00"/>
                </a:solidFill>
                <a:latin typeface="Arial" panose="020B0604020202020204" pitchFamily="34" charset="0"/>
                <a:ea typeface="华文行楷" pitchFamily="2" charset="-122"/>
              </a:rPr>
              <a:t>牛耶？鼠耶？</a:t>
            </a:r>
            <a:endParaRPr lang="zh-CN" altLang="en-US" sz="3600" b="1" dirty="0">
              <a:solidFill>
                <a:srgbClr val="FFFF00"/>
              </a:solidFill>
              <a:latin typeface="Arial" panose="020B0604020202020204" pitchFamily="34" charset="0"/>
              <a:ea typeface="华文行楷" pitchFamily="2" charset="-122"/>
            </a:endParaRPr>
          </a:p>
        </p:txBody>
      </p:sp>
      <p:pic>
        <p:nvPicPr>
          <p:cNvPr id="20492" name="Picture 12" descr="Q_011"/>
          <p:cNvPicPr>
            <a:picLocks noChangeAspect="1"/>
          </p:cNvPicPr>
          <p:nvPr/>
        </p:nvPicPr>
        <p:blipFill>
          <a:blip r:embed="rId1"/>
          <a:stretch>
            <a:fillRect/>
          </a:stretch>
        </p:blipFill>
        <p:spPr>
          <a:xfrm>
            <a:off x="4572000" y="3860800"/>
            <a:ext cx="1706563" cy="175260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9">
                                            <p:txEl>
                                              <p:charRg st="0" end="38"/>
                                            </p:txEl>
                                          </p:spTgt>
                                        </p:tgtEl>
                                        <p:attrNameLst>
                                          <p:attrName>style.visibility</p:attrName>
                                        </p:attrNameLst>
                                      </p:cBhvr>
                                      <p:to>
                                        <p:strVal val="visible"/>
                                      </p:to>
                                    </p:set>
                                    <p:anim calcmode="lin" valueType="num">
                                      <p:cBhvr additive="base">
                                        <p:cTn id="7" dur="500" fill="hold"/>
                                        <p:tgtEl>
                                          <p:spTgt spid="20489">
                                            <p:txEl>
                                              <p:charRg st="0" end="3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9">
                                            <p:txEl>
                                              <p:charRg st="0" end="38"/>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9">
                                            <p:txEl>
                                              <p:charRg st="38" end="118"/>
                                            </p:txEl>
                                          </p:spTgt>
                                        </p:tgtEl>
                                        <p:attrNameLst>
                                          <p:attrName>style.visibility</p:attrName>
                                        </p:attrNameLst>
                                      </p:cBhvr>
                                      <p:to>
                                        <p:strVal val="visible"/>
                                      </p:to>
                                    </p:set>
                                    <p:anim calcmode="lin" valueType="num">
                                      <p:cBhvr additive="base">
                                        <p:cTn id="13" dur="500" fill="hold"/>
                                        <p:tgtEl>
                                          <p:spTgt spid="20489">
                                            <p:txEl>
                                              <p:charRg st="38" end="11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9">
                                            <p:txEl>
                                              <p:charRg st="38" end="118"/>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projctor.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9">
                                            <p:txEl>
                                              <p:charRg st="118" end="179"/>
                                            </p:txEl>
                                          </p:spTgt>
                                        </p:tgtEl>
                                        <p:attrNameLst>
                                          <p:attrName>style.visibility</p:attrName>
                                        </p:attrNameLst>
                                      </p:cBhvr>
                                      <p:to>
                                        <p:strVal val="visible"/>
                                      </p:to>
                                    </p:set>
                                    <p:anim calcmode="lin" valueType="num">
                                      <p:cBhvr additive="base">
                                        <p:cTn id="19" dur="500" fill="hold"/>
                                        <p:tgtEl>
                                          <p:spTgt spid="20489">
                                            <p:txEl>
                                              <p:charRg st="118" end="17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9">
                                            <p:txEl>
                                              <p:charRg st="118" end="179"/>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projctor.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0492"/>
                                        </p:tgtEl>
                                        <p:attrNameLst>
                                          <p:attrName>style.visibility</p:attrName>
                                        </p:attrNameLst>
                                      </p:cBhvr>
                                      <p:to>
                                        <p:strVal val="visible"/>
                                      </p:to>
                                    </p:set>
                                    <p:anim calcmode="lin" valueType="num">
                                      <p:cBhvr additive="base">
                                        <p:cTn id="25" dur="500" fill="hold"/>
                                        <p:tgtEl>
                                          <p:spTgt spid="20492"/>
                                        </p:tgtEl>
                                        <p:attrNameLst>
                                          <p:attrName>ppt_x</p:attrName>
                                        </p:attrNameLst>
                                      </p:cBhvr>
                                      <p:tavLst>
                                        <p:tav tm="0">
                                          <p:val>
                                            <p:strVal val="0-#ppt_w/2"/>
                                          </p:val>
                                        </p:tav>
                                        <p:tav tm="100000">
                                          <p:val>
                                            <p:strVal val="#ppt_x"/>
                                          </p:val>
                                        </p:tav>
                                      </p:tavLst>
                                    </p:anim>
                                    <p:anim calcmode="lin" valueType="num">
                                      <p:cBhvr additive="base">
                                        <p:cTn id="26" dur="500" fill="hold"/>
                                        <p:tgtEl>
                                          <p:spTgt spid="2049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2049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iterate type="wd">
                                    <p:tmPct val="100000"/>
                                  </p:iterate>
                                  <p:childTnLst>
                                    <p:set>
                                      <p:cBhvr>
                                        <p:cTn id="30" dur="1" fill="hold">
                                          <p:stCondLst>
                                            <p:cond delay="0"/>
                                          </p:stCondLst>
                                        </p:cTn>
                                        <p:tgtEl>
                                          <p:spTgt spid="20490"/>
                                        </p:tgtEl>
                                        <p:attrNameLst>
                                          <p:attrName>style.visibility</p:attrName>
                                        </p:attrNameLst>
                                      </p:cBhvr>
                                      <p:to>
                                        <p:strVal val="visible"/>
                                      </p:to>
                                    </p:set>
                                    <p:anim calcmode="lin" valueType="num">
                                      <p:cBhvr additive="base">
                                        <p:cTn id="31" dur="300" fill="hold"/>
                                        <p:tgtEl>
                                          <p:spTgt spid="20490"/>
                                        </p:tgtEl>
                                        <p:attrNameLst>
                                          <p:attrName>ppt_x</p:attrName>
                                        </p:attrNameLst>
                                      </p:cBhvr>
                                      <p:tavLst>
                                        <p:tav tm="0">
                                          <p:val>
                                            <p:strVal val="0-#ppt_w/2"/>
                                          </p:val>
                                        </p:tav>
                                        <p:tav tm="100000">
                                          <p:val>
                                            <p:strVal val="#ppt_x"/>
                                          </p:val>
                                        </p:tav>
                                      </p:tavLst>
                                    </p:anim>
                                    <p:anim calcmode="lin" valueType="num">
                                      <p:cBhvr additive="base">
                                        <p:cTn id="32" dur="300" fill="hold"/>
                                        <p:tgtEl>
                                          <p:spTgt spid="2049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typ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491"/>
                                        </p:tgtEl>
                                        <p:attrNameLst>
                                          <p:attrName>style.visibility</p:attrName>
                                        </p:attrNameLst>
                                      </p:cBhvr>
                                      <p:to>
                                        <p:strVal val="visible"/>
                                      </p:to>
                                    </p:set>
                                    <p:anim calcmode="lin" valueType="num">
                                      <p:cBhvr additive="base">
                                        <p:cTn id="37" dur="500" fill="hold"/>
                                        <p:tgtEl>
                                          <p:spTgt spid="20491"/>
                                        </p:tgtEl>
                                        <p:attrNameLst>
                                          <p:attrName>ppt_x</p:attrName>
                                        </p:attrNameLst>
                                      </p:cBhvr>
                                      <p:tavLst>
                                        <p:tav tm="0">
                                          <p:val>
                                            <p:strVal val="0-#ppt_w/2"/>
                                          </p:val>
                                        </p:tav>
                                        <p:tav tm="100000">
                                          <p:val>
                                            <p:strVal val="#ppt_x"/>
                                          </p:val>
                                        </p:tav>
                                      </p:tavLst>
                                    </p:anim>
                                    <p:anim calcmode="lin" valueType="num">
                                      <p:cBhvr additive="base">
                                        <p:cTn id="38" dur="500" fill="hold"/>
                                        <p:tgtEl>
                                          <p:spTgt spid="204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uild="p"/>
      <p:bldP spid="20490" grpId="0" animBg="1"/>
      <p:bldP spid="2049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20" name="Text Box 4"/>
          <p:cNvSpPr txBox="1"/>
          <p:nvPr/>
        </p:nvSpPr>
        <p:spPr>
          <a:xfrm>
            <a:off x="0" y="188913"/>
            <a:ext cx="9144000" cy="1068387"/>
          </a:xfrm>
          <a:prstGeom prst="rect">
            <a:avLst/>
          </a:prstGeom>
          <a:noFill/>
          <a:ln w="9525">
            <a:noFill/>
          </a:ln>
        </p:spPr>
        <p:txBody>
          <a:bodyPr>
            <a:spAutoFit/>
          </a:bodyPr>
          <a:p>
            <a:pPr lvl="0" algn="ctr" eaLnBrk="1" hangingPunct="1"/>
            <a:r>
              <a:rPr lang="zh-CN" altLang="en-US" sz="3600" b="1" dirty="0">
                <a:solidFill>
                  <a:srgbClr val="FFFF00"/>
                </a:solidFill>
                <a:latin typeface="Arial" panose="020B0604020202020204" pitchFamily="34" charset="0"/>
                <a:ea typeface="华文彩云" pitchFamily="2" charset="-122"/>
              </a:rPr>
              <a:t>爱让我抬起头</a:t>
            </a:r>
            <a:endParaRPr lang="zh-CN" altLang="en-US" sz="3600" b="1" dirty="0">
              <a:solidFill>
                <a:srgbClr val="FFFF00"/>
              </a:solidFill>
              <a:latin typeface="Arial" panose="020B0604020202020204" pitchFamily="34" charset="0"/>
              <a:ea typeface="华文彩云" pitchFamily="2" charset="-122"/>
            </a:endParaRPr>
          </a:p>
          <a:p>
            <a:pPr lvl="0" eaLnBrk="1" hangingPunct="1"/>
            <a:r>
              <a:rPr lang="zh-CN" altLang="en-US" sz="2800" b="1" dirty="0">
                <a:solidFill>
                  <a:schemeClr val="bg1"/>
                </a:solidFill>
                <a:latin typeface="Arial" panose="020B0604020202020204" pitchFamily="34" charset="0"/>
                <a:ea typeface="宋体" panose="02010600030101010101" pitchFamily="2" charset="-122"/>
              </a:rPr>
              <a:t>   　</a:t>
            </a:r>
            <a:r>
              <a:rPr lang="zh-CN" altLang="en-US" sz="2400" b="1" dirty="0">
                <a:solidFill>
                  <a:srgbClr val="FFFF00"/>
                </a:solidFill>
                <a:latin typeface="华文中宋" pitchFamily="2" charset="-122"/>
                <a:ea typeface="华文中宋" pitchFamily="2" charset="-122"/>
              </a:rPr>
              <a:t>不要为面子而丢失了心灵深处最真实的东西。 </a:t>
            </a:r>
            <a:r>
              <a:rPr lang="en-US" altLang="zh-CN" sz="2400" b="1" dirty="0">
                <a:solidFill>
                  <a:srgbClr val="FFFF00"/>
                </a:solidFill>
                <a:latin typeface="华文中宋" pitchFamily="2" charset="-122"/>
                <a:ea typeface="华文中宋" pitchFamily="2" charset="-122"/>
              </a:rPr>
              <a:t>——</a:t>
            </a:r>
            <a:r>
              <a:rPr lang="zh-CN" altLang="en-US" sz="2400" b="1" dirty="0">
                <a:solidFill>
                  <a:srgbClr val="FFFF00"/>
                </a:solidFill>
                <a:latin typeface="华文中宋" pitchFamily="2" charset="-122"/>
                <a:ea typeface="华文中宋" pitchFamily="2" charset="-122"/>
              </a:rPr>
              <a:t>题记</a:t>
            </a:r>
            <a:endParaRPr lang="zh-CN" altLang="en-US" sz="2400" b="1" dirty="0">
              <a:solidFill>
                <a:schemeClr val="bg1"/>
              </a:solidFill>
              <a:latin typeface="华文中宋" pitchFamily="2" charset="-122"/>
              <a:ea typeface="华文中宋" pitchFamily="2" charset="-122"/>
            </a:endParaRPr>
          </a:p>
        </p:txBody>
      </p:sp>
      <p:sp>
        <p:nvSpPr>
          <p:cNvPr id="34821" name="Rectangle 5"/>
          <p:cNvSpPr>
            <a:spLocks noGrp="1" noChangeArrowheads="1"/>
          </p:cNvSpPr>
          <p:nvPr>
            <p:ph type="title"/>
          </p:nvPr>
        </p:nvSpPr>
        <p:spPr>
          <a:xfrm>
            <a:off x="0" y="0"/>
            <a:ext cx="1835150" cy="5762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34822" name="Text Box 6"/>
          <p:cNvSpPr txBox="1"/>
          <p:nvPr/>
        </p:nvSpPr>
        <p:spPr>
          <a:xfrm>
            <a:off x="0" y="1289050"/>
            <a:ext cx="9144000" cy="5588000"/>
          </a:xfrm>
          <a:prstGeom prst="rect">
            <a:avLst/>
          </a:prstGeom>
          <a:solidFill>
            <a:srgbClr val="CCFFFF"/>
          </a:solidFill>
          <a:ln w="19050" cap="flat" cmpd="sng">
            <a:solidFill>
              <a:srgbClr val="FFFF00"/>
            </a:solidFill>
            <a:prstDash val="sysDot"/>
            <a:miter/>
            <a:headEnd type="none" w="med" len="med"/>
            <a:tailEnd type="none" w="med" len="med"/>
          </a:ln>
        </p:spPr>
        <p:txBody>
          <a:bodyPr>
            <a:spAutoFit/>
          </a:bodyPr>
          <a:p>
            <a:pPr lvl="0" eaLnBrk="1" hangingPunct="1"/>
            <a:r>
              <a:rPr lang="en-US" altLang="zh-CN" sz="2400" b="1" dirty="0">
                <a:solidFill>
                  <a:schemeClr val="bg1"/>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进入重点中学，时间才漫过几天，腾飞就失落了。</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他选择了沉默。不，是他只能选择沉默。</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像往常一样，同学们三五成群地奔向校门口迎接父母，而他却一直低头不语举步徘徊。他胆怯地看看校门口，然后深深吸了一口气，就开始向餐厅奔跑。</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“喂！那位是叫你的吧！”一位同学对他说。他的心紧张起来，慢慢抬起头。</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只见，一位身着西服的中年男子正向他招手，那个人的身边是一辆黑色的轿车，阳光下显得格外气派。</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腾飞的脸上掠过一丝惊喜，然后奋力奔向了那个人。</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“那个人是谁呀？”</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“我看很像他的父亲，看来他还是个体面人物呀！”同学们议论纷纷。</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那个人递给腾飞一个牛仔包，然后笑着对他说了什么</a:t>
            </a:r>
            <a:r>
              <a:rPr lang="en-US" altLang="zh-CN" sz="2400" b="1" dirty="0">
                <a:solidFill>
                  <a:srgbClr val="660033"/>
                </a:solidFill>
                <a:latin typeface="华文中宋" pitchFamily="2" charset="-122"/>
                <a:ea typeface="华文中宋" pitchFamily="2" charset="-122"/>
              </a:rPr>
              <a:t>……</a:t>
            </a:r>
            <a:endParaRPr lang="en-US" altLang="zh-CN" sz="2400" b="1" dirty="0">
              <a:solidFill>
                <a:srgbClr val="660033"/>
              </a:solidFill>
              <a:latin typeface="华文中宋" pitchFamily="2" charset="-122"/>
              <a:ea typeface="华文中宋" pitchFamily="2" charset="-122"/>
            </a:endParaRPr>
          </a:p>
          <a:p>
            <a:pPr lvl="0" eaLnBrk="1" hangingPunct="1"/>
            <a:r>
              <a:rPr lang="en-US" altLang="zh-CN" sz="2400" b="1" dirty="0">
                <a:solidFill>
                  <a:srgbClr val="660033"/>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　回到教室，所有人都把目光移到了他的身上。</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p:cTn id="7" dur="1" fill="hold"/>
                                        <p:tgtEl>
                                          <p:spTgt spid="3482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 calcmode="lin" valueType="num">
                                      <p:cBhvr>
                                        <p:cTn id="12" dur="1" fill="hold"/>
                                        <p:tgtEl>
                                          <p:spTgt spid="3482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Text Box 4"/>
          <p:cNvSpPr txBox="1"/>
          <p:nvPr/>
        </p:nvSpPr>
        <p:spPr>
          <a:xfrm>
            <a:off x="0" y="0"/>
            <a:ext cx="9144000" cy="6726238"/>
          </a:xfrm>
          <a:prstGeom prst="rect">
            <a:avLst/>
          </a:prstGeom>
          <a:noFill/>
          <a:ln w="9525">
            <a:noFill/>
          </a:ln>
        </p:spPr>
        <p:txBody>
          <a:bodyPr>
            <a:spAutoFit/>
          </a:bodyPr>
          <a:p>
            <a:pPr lvl="0" eaLnBrk="1" hangingPunct="1"/>
            <a:r>
              <a:rPr lang="en-US" altLang="zh-CN" sz="2800" b="1" dirty="0">
                <a:solidFill>
                  <a:schemeClr val="bg1"/>
                </a:solidFill>
                <a:latin typeface="Arial" panose="020B0604020202020204" pitchFamily="34" charset="0"/>
                <a:ea typeface="宋体" panose="02010600030101010101" pitchFamily="2" charset="-122"/>
              </a:rPr>
              <a:t>   </a:t>
            </a:r>
            <a:r>
              <a:rPr lang="zh-CN" altLang="en-US" sz="2800" b="1" dirty="0">
                <a:solidFill>
                  <a:schemeClr val="bg1"/>
                </a:solidFill>
                <a:latin typeface="Arial" panose="020B0604020202020204" pitchFamily="34" charset="0"/>
                <a:ea typeface="宋体" panose="02010600030101010101" pitchFamily="2" charset="-122"/>
              </a:rPr>
              <a:t>　</a:t>
            </a:r>
            <a:r>
              <a:rPr lang="zh-CN" altLang="en-US" sz="2400" b="1" dirty="0">
                <a:latin typeface="华文中宋" pitchFamily="2" charset="-122"/>
                <a:ea typeface="华文中宋" pitchFamily="2" charset="-122"/>
              </a:rPr>
              <a:t>“你家可真富呀！你爸爸的车子可真气派。”男同学们都羡慕地望着他。</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他有些许吃惊，但片刻后便自信地点点头。</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一时间，他成了“风云人物”。</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几个月过去了，他还沉醉于羡慕的海洋中。</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突然有一天，当他和几个男同学说说笑笑去吃饭时，背后传来了一阵响亮而嘶哑的声音。</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“腾飞，腾飞，快过来。”</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他转过头，脸上的笑容倾刻间凝固了。</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只见一位衣着褴衫、满脸皱纹的老人缓缓地走过来</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手里还提着四个红红的苹果</a:t>
            </a:r>
            <a:r>
              <a:rPr lang="en-US" altLang="zh-CN" sz="2400" b="1" dirty="0">
                <a:latin typeface="华文中宋" pitchFamily="2" charset="-122"/>
                <a:ea typeface="华文中宋" pitchFamily="2" charset="-122"/>
              </a:rPr>
              <a:t>.</a:t>
            </a:r>
            <a:endParaRPr lang="en-US" altLang="zh-CN" sz="2400" b="1" dirty="0">
              <a:latin typeface="华文中宋" pitchFamily="2" charset="-122"/>
              <a:ea typeface="华文中宋" pitchFamily="2" charset="-122"/>
            </a:endParaRPr>
          </a:p>
          <a:p>
            <a:pPr lvl="0" eaLnBrk="1" hangingPunct="1"/>
            <a:r>
              <a:rPr lang="en-US" altLang="zh-CN" sz="2400" b="1" dirty="0">
                <a:latin typeface="华文中宋" pitchFamily="2" charset="-122"/>
                <a:ea typeface="华文中宋" pitchFamily="2" charset="-122"/>
              </a:rPr>
              <a:t>   </a:t>
            </a:r>
            <a:r>
              <a:rPr lang="zh-CN" altLang="en-US" sz="2400" b="1" dirty="0">
                <a:latin typeface="华文中宋" pitchFamily="2" charset="-122"/>
                <a:ea typeface="华文中宋" pitchFamily="2" charset="-122"/>
              </a:rPr>
              <a:t>　腾飞立刻把头又转回来，心里“怦怦”跳得极快，他的脸连同耳根都红透了。</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“腾飞，腾飞，我在这里。”那位“老人”的声音更大，更粗糙了。</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腾飞把头又重重垂下。然后灰心丧气地走过去。</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所有人的目光都变得惊诧。</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“爸，你怎么来了。”腾飞的眉头紧住了。</a:t>
            </a:r>
            <a:endParaRPr lang="zh-CN" altLang="en-US" sz="2400" b="1" dirty="0">
              <a:latin typeface="华文中宋" pitchFamily="2" charset="-122"/>
              <a:ea typeface="华文中宋" pitchFamily="2" charset="-122"/>
            </a:endParaRPr>
          </a:p>
        </p:txBody>
      </p:sp>
    </p:spTree>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4"/>
          <p:cNvSpPr txBox="1"/>
          <p:nvPr/>
        </p:nvSpPr>
        <p:spPr>
          <a:xfrm>
            <a:off x="0" y="0"/>
            <a:ext cx="9144000" cy="5203825"/>
          </a:xfrm>
          <a:prstGeom prst="rect">
            <a:avLst/>
          </a:prstGeom>
          <a:noFill/>
          <a:ln w="9525">
            <a:noFill/>
          </a:ln>
        </p:spPr>
        <p:txBody>
          <a:bodyPr>
            <a:spAutoFit/>
          </a:bodyPr>
          <a:p>
            <a:pPr lvl="0" eaLnBrk="1" hangingPunct="1"/>
            <a:r>
              <a:rPr lang="en-US" altLang="zh-CN" sz="2400" b="1" dirty="0">
                <a:solidFill>
                  <a:schemeClr val="bg1"/>
                </a:solidFill>
                <a:latin typeface="华文中宋" pitchFamily="2" charset="-122"/>
                <a:ea typeface="华文中宋" pitchFamily="2" charset="-122"/>
              </a:rPr>
              <a:t>   </a:t>
            </a:r>
            <a:r>
              <a:rPr lang="zh-CN" altLang="en-US" sz="2400" b="1" dirty="0">
                <a:solidFill>
                  <a:schemeClr val="bg1"/>
                </a:solidFill>
                <a:latin typeface="华文中宋" pitchFamily="2" charset="-122"/>
                <a:ea typeface="华文中宋" pitchFamily="2" charset="-122"/>
              </a:rPr>
              <a:t>　</a:t>
            </a:r>
            <a:r>
              <a:rPr lang="zh-CN" altLang="en-US" sz="2400" b="1" dirty="0">
                <a:latin typeface="华文中宋" pitchFamily="2" charset="-122"/>
                <a:ea typeface="华文中宋" pitchFamily="2" charset="-122"/>
              </a:rPr>
              <a:t>“上次我腿病犯，没能新自把包包送给你，多亏了那个有心人呀！不仅送我去医院，又把包包带给你。”父亲说了几句就喘起粗气来。</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腾飞怔了怔，难怪那人说：“祝你生日快乐！”</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“我刚刚出院，可是心里挂着你呀！就带了些苹果给你，也想看看你。”父亲舒心地笑了，慈祥地拍了拍他的肩膀。</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腾飞慢慢抬起头，脸颊上滑落一滴泪，他强忍着笑了，笑得那么自信。没有空虚，是那么真实，真切。</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一直是作文高手的腾飞第一次大胆地站在讲台前，在作文评点课上展示了自己的</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爱让我抬起头</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这篇文章。</a:t>
            </a:r>
            <a:endParaRPr lang="zh-CN" altLang="en-US" sz="2400" b="1" dirty="0">
              <a:latin typeface="华文中宋" pitchFamily="2" charset="-122"/>
              <a:ea typeface="华文中宋" pitchFamily="2" charset="-122"/>
            </a:endParaRPr>
          </a:p>
          <a:p>
            <a:pPr lvl="0" eaLnBrk="1" hangingPunct="1"/>
            <a:r>
              <a:rPr lang="zh-CN" altLang="en-US" sz="2400" b="1" dirty="0">
                <a:latin typeface="华文中宋" pitchFamily="2" charset="-122"/>
                <a:ea typeface="华文中宋" pitchFamily="2" charset="-122"/>
              </a:rPr>
              <a:t>   　“为了面子，我冷落了一直为我付出的父母，我深深自责过，多希望父母打我，骂我。而父母却用爱的力量让我抬起头，用朴实的行动告诉我：不以物喜，不以己悲，让坦诚充实自我</a:t>
            </a:r>
            <a:r>
              <a:rPr lang="en-US" altLang="zh-CN" sz="2400" b="1" dirty="0">
                <a:latin typeface="华文中宋" pitchFamily="2" charset="-122"/>
                <a:ea typeface="华文中宋" pitchFamily="2" charset="-122"/>
              </a:rPr>
              <a:t>……”</a:t>
            </a:r>
            <a:endParaRPr lang="en-US" altLang="zh-CN" sz="2400" b="1" dirty="0">
              <a:latin typeface="华文中宋" pitchFamily="2" charset="-122"/>
              <a:ea typeface="华文中宋" pitchFamily="2" charset="-122"/>
            </a:endParaRPr>
          </a:p>
          <a:p>
            <a:pPr lvl="0" eaLnBrk="1" hangingPunct="1"/>
            <a:r>
              <a:rPr lang="en-US" altLang="zh-CN" sz="2400" b="1" dirty="0">
                <a:latin typeface="华文中宋" pitchFamily="2" charset="-122"/>
                <a:ea typeface="华文中宋" pitchFamily="2" charset="-122"/>
              </a:rPr>
              <a:t>   </a:t>
            </a:r>
            <a:r>
              <a:rPr lang="zh-CN" altLang="en-US" sz="2400" b="1" dirty="0">
                <a:latin typeface="华文中宋" pitchFamily="2" charset="-122"/>
                <a:ea typeface="华文中宋" pitchFamily="2" charset="-122"/>
              </a:rPr>
              <a:t>　全班一片泪眼模糊，掌声如雷。</a:t>
            </a:r>
            <a:endParaRPr lang="zh-CN" altLang="en-US" sz="2400" b="1" dirty="0">
              <a:latin typeface="华文中宋" pitchFamily="2" charset="-122"/>
              <a:ea typeface="华文中宋" pitchFamily="2" charset="-122"/>
            </a:endParaRPr>
          </a:p>
        </p:txBody>
      </p:sp>
      <p:sp>
        <p:nvSpPr>
          <p:cNvPr id="36869" name="Text Box 5"/>
          <p:cNvSpPr txBox="1"/>
          <p:nvPr/>
        </p:nvSpPr>
        <p:spPr>
          <a:xfrm>
            <a:off x="0" y="3479800"/>
            <a:ext cx="9144000" cy="3378200"/>
          </a:xfrm>
          <a:prstGeom prst="rect">
            <a:avLst/>
          </a:prstGeom>
          <a:solidFill>
            <a:srgbClr val="CCFFFF"/>
          </a:solidFill>
          <a:ln w="9525" cap="flat" cmpd="sng">
            <a:solidFill>
              <a:srgbClr val="FFFF00"/>
            </a:solidFill>
            <a:prstDash val="sysDot"/>
            <a:miter/>
            <a:headEnd type="none" w="med" len="med"/>
            <a:tailEnd type="none" w="med" len="med"/>
          </a:ln>
        </p:spPr>
        <p:txBody>
          <a:bodyPr/>
          <a:p>
            <a:pPr marL="342900" lvl="0" indent="-342900" eaLnBrk="1" hangingPunct="1">
              <a:spcBef>
                <a:spcPct val="20000"/>
              </a:spcBef>
            </a:pP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点拨鉴赏</a:t>
            </a:r>
            <a:r>
              <a:rPr lang="en-US" altLang="zh-CN" sz="2400" b="1" dirty="0">
                <a:solidFill>
                  <a:srgbClr val="660033"/>
                </a:solidFill>
                <a:latin typeface="华文中宋" pitchFamily="2" charset="-122"/>
                <a:ea typeface="华文中宋" pitchFamily="2" charset="-122"/>
              </a:rPr>
              <a:t>]</a:t>
            </a:r>
            <a:endParaRPr lang="en-US" altLang="zh-CN" sz="2400" b="1" dirty="0">
              <a:solidFill>
                <a:srgbClr val="660033"/>
              </a:solidFill>
              <a:latin typeface="华文中宋" pitchFamily="2" charset="-122"/>
              <a:ea typeface="华文中宋" pitchFamily="2" charset="-122"/>
            </a:endParaRPr>
          </a:p>
          <a:p>
            <a:pPr marL="342900" lvl="0" indent="-342900" eaLnBrk="1" hangingPunct="1">
              <a:spcBef>
                <a:spcPct val="20000"/>
              </a:spcBef>
            </a:pPr>
            <a:r>
              <a:rPr lang="en-US" altLang="zh-CN" sz="2400" b="1" dirty="0">
                <a:solidFill>
                  <a:srgbClr val="660033"/>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　　这是一篇采用“小小说”文体的考场佳作，文章情节生动，细节逼真，扣人心弦，真叫人爱不释手</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小说写的精彩，一则靠逼真的细节，比如，在描写年迈的父亲时</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运用了极富传神的词语</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如“衣着褴衫”、“满脸皱纹” 、 “缓缓”等</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一个年老勤俭的老父形象便跃然于纸上</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更难能可贵的是，本文构思精巧脱俗，情节曲折生动：初读此文，读者还以为是在写一个富家公子，然而读到腾飞的</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爱让我抬起头</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，我们猛然发现，文章原来用了“情节突转”的手法，令人拍案叫绝！ </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diamond(in)">
                                      <p:cBhvr>
                                        <p:cTn id="7"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ext Box 4"/>
          <p:cNvSpPr txBox="1"/>
          <p:nvPr/>
        </p:nvSpPr>
        <p:spPr>
          <a:xfrm>
            <a:off x="0" y="836613"/>
            <a:ext cx="9144000" cy="5870575"/>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lnSpc>
                <a:spcPct val="105000"/>
              </a:lnSpc>
              <a:spcBef>
                <a:spcPct val="50000"/>
              </a:spcBef>
            </a:pPr>
            <a:r>
              <a:rPr lang="zh-CN" altLang="en-US" sz="2400" b="1" dirty="0">
                <a:solidFill>
                  <a:schemeClr val="bg1"/>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我站在无轨电车里，身旁有个老大娘，两只手扶着椅背也是站着。旁边的座位上却大模大样地坐着一个</a:t>
            </a:r>
            <a:r>
              <a:rPr lang="en-US" altLang="zh-CN" sz="2400" b="1" dirty="0">
                <a:solidFill>
                  <a:srgbClr val="660033"/>
                </a:solidFill>
                <a:latin typeface="华文中宋" pitchFamily="2" charset="-122"/>
                <a:ea typeface="华文中宋" pitchFamily="2" charset="-122"/>
              </a:rPr>
              <a:t>15</a:t>
            </a:r>
            <a:r>
              <a:rPr lang="zh-CN" altLang="en-US" sz="2400" b="1" dirty="0">
                <a:solidFill>
                  <a:srgbClr val="660033"/>
                </a:solidFill>
                <a:latin typeface="华文中宋" pitchFamily="2" charset="-122"/>
                <a:ea typeface="华文中宋" pitchFamily="2" charset="-122"/>
              </a:rPr>
              <a:t>岁上下的小伙子。使劲盯着窗外，仿佛生平头一回见到这辆无轨电车沿途经过的街道似的。</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我开口对老大娘说话了，其实是说给那个麻木不仁的小伙子听的。</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“唉，现在的年轻人可真缺乏教养！”</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“说得是啊，说得是啊，”老大娘点了点头，“就是没有教养嘛！”</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“学校里是怎样教他们的！”</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“说得就是嘛，学校里是怎么教他们的？”老大娘同意我的说法。</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“大概他们的父母也是这种没教养的人。”我瞪着那小伙子说，可他却无动于衷。</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“有什么样的爸爸，就有什么样的儿子。”老大娘叹着气说。</a:t>
            </a:r>
            <a:r>
              <a:rPr lang="zh-CN" altLang="en-US" sz="2400" b="1" dirty="0">
                <a:solidFill>
                  <a:schemeClr val="bg1"/>
                </a:solidFill>
                <a:latin typeface="华文中宋" pitchFamily="2" charset="-122"/>
                <a:ea typeface="华文中宋" pitchFamily="2" charset="-122"/>
              </a:rPr>
              <a:t>　　</a:t>
            </a:r>
            <a:endParaRPr lang="zh-CN" altLang="en-US" sz="2400" b="1" dirty="0">
              <a:solidFill>
                <a:schemeClr val="bg1"/>
              </a:solidFill>
              <a:latin typeface="华文中宋" pitchFamily="2" charset="-122"/>
              <a:ea typeface="华文中宋" pitchFamily="2" charset="-122"/>
            </a:endParaRPr>
          </a:p>
        </p:txBody>
      </p:sp>
      <p:sp>
        <p:nvSpPr>
          <p:cNvPr id="53253" name="Rectangle 5"/>
          <p:cNvSpPr>
            <a:spLocks noGrp="1" noChangeArrowheads="1"/>
          </p:cNvSpPr>
          <p:nvPr>
            <p:ph type="title"/>
          </p:nvPr>
        </p:nvSpPr>
        <p:spPr>
          <a:xfrm>
            <a:off x="0" y="0"/>
            <a:ext cx="1835150" cy="5762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58372" name="Rectangle 7"/>
          <p:cNvSpPr/>
          <p:nvPr/>
        </p:nvSpPr>
        <p:spPr>
          <a:xfrm>
            <a:off x="3635375" y="188913"/>
            <a:ext cx="2160588" cy="650875"/>
          </a:xfrm>
          <a:prstGeom prst="rect">
            <a:avLst/>
          </a:prstGeom>
          <a:solidFill>
            <a:srgbClr val="000080"/>
          </a:solidFill>
          <a:ln w="9525">
            <a:noFill/>
          </a:ln>
        </p:spPr>
        <p:txBody>
          <a:bodyPr anchor="b"/>
          <a:p>
            <a:pPr lvl="0" algn="ctr" eaLnBrk="1" hangingPunct="1"/>
            <a:r>
              <a:rPr lang="zh-CN" altLang="en-US" sz="4000" b="1" dirty="0">
                <a:solidFill>
                  <a:srgbClr val="FFFF00"/>
                </a:solidFill>
                <a:latin typeface="Arial" panose="020B0604020202020204" pitchFamily="34" charset="0"/>
                <a:ea typeface="华文行楷" pitchFamily="2" charset="-122"/>
              </a:rPr>
              <a:t>让  座</a:t>
            </a:r>
            <a:endParaRPr lang="zh-CN" altLang="en-US" sz="40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Text Box 4"/>
          <p:cNvSpPr txBox="1">
            <a:spLocks noChangeArrowheads="1"/>
          </p:cNvSpPr>
          <p:nvPr/>
        </p:nvSpPr>
        <p:spPr bwMode="auto">
          <a:xfrm>
            <a:off x="0" y="52388"/>
            <a:ext cx="9144000" cy="2781300"/>
          </a:xfrm>
          <a:prstGeom prst="rect">
            <a:avLst/>
          </a:prstGeom>
          <a:noFill/>
          <a:ln w="9525" algn="ctr">
            <a:noFill/>
            <a:miter lim="800000"/>
          </a:ln>
          <a:effectLst/>
        </p:spPr>
        <p:txBody>
          <a:bodyPr>
            <a:spAutoFit/>
          </a:bodyPr>
          <a:p>
            <a:pPr lvl="0" eaLnBrk="1" hangingPunct="1">
              <a:lnSpc>
                <a:spcPct val="105000"/>
              </a:lnSpc>
              <a:spcBef>
                <a:spcPct val="50000"/>
              </a:spcBef>
            </a:pPr>
            <a:r>
              <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400" b="1" dirty="0">
                <a:effectLst>
                  <a:outerShdw blurRad="38100" dist="38100" dir="2700000">
                    <a:srgbClr val="C0C0C0"/>
                  </a:outerShdw>
                </a:effectLst>
                <a:latin typeface="华文中宋" pitchFamily="2" charset="-122"/>
                <a:ea typeface="华文中宋" pitchFamily="2" charset="-122"/>
              </a:rPr>
              <a:t>“真不像话！年轻力壮的小伙子坐着，却让老太太站在那里！”我的声音已经很高了。</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老大娘一会儿看着我，一会儿又看着那个小伙子。</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“喂，你这小青年，”我终于忍不住碰他的肩膀，“说的就是你哪，还不给老人让座！”</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“你拽这孩子干什么！”老大娘突然冲我嚷起来，“你回家去教育自己的孩子好了，我的孙子你可别管！”</a:t>
            </a:r>
            <a:endParaRPr lang="zh-CN" altLang="en-US" sz="2400" b="1" dirty="0">
              <a:effectLst>
                <a:outerShdw blurRad="38100" dist="38100" dir="2700000">
                  <a:srgbClr val="C0C0C0"/>
                </a:outerShdw>
              </a:effectLst>
              <a:latin typeface="华文中宋" pitchFamily="2" charset="-122"/>
              <a:ea typeface="华文中宋" pitchFamily="2" charset="-122"/>
            </a:endParaRPr>
          </a:p>
        </p:txBody>
      </p:sp>
      <p:sp>
        <p:nvSpPr>
          <p:cNvPr id="54277" name="Rectangle 5"/>
          <p:cNvSpPr/>
          <p:nvPr/>
        </p:nvSpPr>
        <p:spPr>
          <a:xfrm>
            <a:off x="0" y="2994025"/>
            <a:ext cx="9144000" cy="3863975"/>
          </a:xfrm>
          <a:prstGeom prst="rect">
            <a:avLst/>
          </a:prstGeom>
          <a:solidFill>
            <a:srgbClr val="CCFFFF"/>
          </a:solidFill>
          <a:ln w="9525" cap="flat" cmpd="sng">
            <a:solidFill>
              <a:srgbClr val="FFFF00"/>
            </a:solidFill>
            <a:prstDash val="sysDot"/>
            <a:miter/>
            <a:headEnd type="none" w="med" len="med"/>
            <a:tailEnd type="none" w="med" len="med"/>
          </a:ln>
        </p:spPr>
        <p:txBody>
          <a:bodyPr/>
          <a:p>
            <a:pPr marL="342900" lvl="0" indent="-342900" eaLnBrk="1" hangingPunct="1">
              <a:spcBef>
                <a:spcPct val="20000"/>
              </a:spcBef>
            </a:pPr>
            <a:r>
              <a:rPr lang="zh-CN" altLang="en-US" sz="2800" b="1" dirty="0">
                <a:solidFill>
                  <a:srgbClr val="FF0000"/>
                </a:solidFill>
                <a:latin typeface="华文中宋" pitchFamily="2" charset="-122"/>
                <a:ea typeface="华文中宋" pitchFamily="2" charset="-122"/>
              </a:rPr>
              <a:t>赏析：</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这篇微型小说的主要特点是顺势层层铺垫，结尾着力突转，情节发展出人意料。一般而言，读者以为小说的主旨在鞭挞年轻人缺乏教养，呼唤传统美德的回归；读到最后，才知主要是讽喻老太太那种“叶公好龙”的滑稽，对社会公德的缺乏深恶痛绝，但对自己的儿孙却纵容娇惯。前面，“我”每表示不满甚至愤慨，老太太总有附和，当“我”最后高声正面指斥那年轻人时，有一句对老太太神情的描写，这是一处藏得很好的近伏，这也表明了一个道理</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伏笔宜藏，妙在伏得不注意不显露。这样，最后的转折才能陡峭而不突兀。</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circle(in)">
                                      <p:cBhvr>
                                        <p:cTn id="7"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8" name="Text Box 4"/>
          <p:cNvSpPr txBox="1">
            <a:spLocks noChangeArrowheads="1"/>
          </p:cNvSpPr>
          <p:nvPr/>
        </p:nvSpPr>
        <p:spPr bwMode="auto">
          <a:xfrm>
            <a:off x="1692275" y="260350"/>
            <a:ext cx="4932363" cy="865188"/>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800" dirty="0">
                <a:solidFill>
                  <a:srgbClr val="FF0000"/>
                </a:solidFill>
                <a:effectLst>
                  <a:outerShdw blurRad="38100" dist="38100" dir="2700000">
                    <a:srgbClr val="C0C0C0"/>
                  </a:outerShdw>
                </a:effectLst>
                <a:latin typeface="Arial" panose="020B0604020202020204" pitchFamily="34" charset="0"/>
                <a:ea typeface="华文琥珀" pitchFamily="2" charset="-122"/>
              </a:rPr>
              <a:t>设置悬念法</a:t>
            </a:r>
            <a:endParaRPr lang="zh-CN" altLang="en-US" sz="48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21510" name="Text Box 6"/>
          <p:cNvSpPr txBox="1">
            <a:spLocks noChangeArrowheads="1"/>
          </p:cNvSpPr>
          <p:nvPr/>
        </p:nvSpPr>
        <p:spPr bwMode="auto">
          <a:xfrm>
            <a:off x="0" y="1412875"/>
            <a:ext cx="9144000" cy="4619625"/>
          </a:xfrm>
          <a:prstGeom prst="rect">
            <a:avLst/>
          </a:prstGeom>
          <a:noFill/>
          <a:ln w="9525">
            <a:noFill/>
            <a:miter lim="800000"/>
          </a:ln>
          <a:effectLst/>
        </p:spPr>
        <p:txBody>
          <a:bodyPr>
            <a:spAutoFit/>
          </a:bodyPr>
          <a:p>
            <a:pPr lvl="0" eaLnBrk="1" hangingPunct="1">
              <a:spcBef>
                <a:spcPct val="20000"/>
              </a:spcBef>
            </a:pPr>
            <a:r>
              <a:rPr lang="en-US" altLang="zh-CN" sz="24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400" b="1" dirty="0">
                <a:effectLst>
                  <a:outerShdw blurRad="38100" dist="38100" dir="2700000">
                    <a:srgbClr val="C0C0C0"/>
                  </a:outerShdw>
                </a:effectLst>
                <a:latin typeface="华文中宋" pitchFamily="2" charset="-122"/>
                <a:ea typeface="华文中宋" pitchFamily="2" charset="-122"/>
              </a:rPr>
              <a:t>悬念大师希区柯克对悬念的经典诠释</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如果你要表现一群人围着一张桌子玩牌，然后突然一声爆炸，那么你便只能拍到一个十分呆板的炸后一惊的场面。另一方面，虽然你是表现这同一场面，但是在打牌开始之前，先表现桌子下面的定时炸弹，那么你就造成了悬念，并牵动观众的心。”如果作者能在记叙类作文中巧妙地设计出扣人心弦的悬念，就可以使读者产生追根究底的阅读冲动，收到”踏破铁鞋无觅处，得来全不费功夫“的神奇的构思效果。</a:t>
            </a:r>
            <a:endParaRPr lang="zh-CN" altLang="en-US" sz="2400" b="1" dirty="0">
              <a:effectLst>
                <a:outerShdw blurRad="38100" dist="38100" dir="2700000">
                  <a:srgbClr val="C0C0C0"/>
                </a:outerShdw>
              </a:effectLst>
              <a:latin typeface="华文中宋" pitchFamily="2" charset="-122"/>
              <a:ea typeface="华文中宋" pitchFamily="2" charset="-122"/>
            </a:endParaRPr>
          </a:p>
          <a:p>
            <a:pPr lvl="0" eaLnBrk="1" hangingPunct="1">
              <a:spcBef>
                <a:spcPct val="20000"/>
              </a:spcBef>
            </a:pPr>
            <a:r>
              <a:rPr lang="zh-CN" altLang="en-US" sz="2400" b="1" dirty="0">
                <a:effectLst>
                  <a:outerShdw blurRad="38100" dist="38100" dir="2700000">
                    <a:srgbClr val="C0C0C0"/>
                  </a:outerShdw>
                </a:effectLst>
                <a:latin typeface="华文中宋" pitchFamily="2" charset="-122"/>
                <a:ea typeface="华文中宋" pitchFamily="2" charset="-122"/>
              </a:rPr>
              <a:t>      如“先闻其声后见其人”，先写结局后叙过程，先写问题</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事件</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暂后交代为什么</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背景介绍</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华文中宋" pitchFamily="2" charset="-122"/>
                <a:ea typeface="华文中宋" pitchFamily="2" charset="-122"/>
              </a:rPr>
              <a:t>，或者借助间接描写，或“犹抱琵琶半遮面”，等等，就会让读者产生一种非看下去不可的强烈冲动，从而获得引人入胜的效果。 </a:t>
            </a:r>
            <a:endParaRPr lang="zh-CN" altLang="en-US" sz="2400" b="1" dirty="0">
              <a:effectLst>
                <a:outerShdw blurRad="38100" dist="38100" dir="2700000">
                  <a:srgbClr val="C0C0C0"/>
                </a:outerShdw>
              </a:effectLst>
              <a:latin typeface="华文中宋" pitchFamily="2" charset="-122"/>
              <a:ea typeface="华文中宋" pitchFamily="2" charset="-122"/>
            </a:endParaRPr>
          </a:p>
          <a:p>
            <a:pPr lvl="0" eaLnBrk="1" hangingPunct="1">
              <a:spcBef>
                <a:spcPct val="20000"/>
              </a:spcBef>
            </a:pPr>
            <a:r>
              <a:rPr lang="zh-CN" altLang="en-US" sz="2400" b="1" dirty="0">
                <a:effectLst>
                  <a:outerShdw blurRad="38100" dist="38100" dir="2700000">
                    <a:srgbClr val="C0C0C0"/>
                  </a:outerShdw>
                </a:effectLst>
                <a:latin typeface="华文中宋" pitchFamily="2" charset="-122"/>
                <a:ea typeface="华文中宋" pitchFamily="2" charset="-122"/>
              </a:rPr>
              <a:t>      构成文章悬念的技巧一般为</a:t>
            </a:r>
            <a:r>
              <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rPr>
              <a:t>“</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起悬</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垫悬</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释悬</a:t>
            </a:r>
            <a:r>
              <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rPr>
              <a:t>” 。</a:t>
            </a:r>
            <a:endParaRPr lang="zh-CN" altLang="en-US" sz="2400" b="1" dirty="0">
              <a:solidFill>
                <a:schemeClr val="bg1"/>
              </a:solidFill>
              <a:effectLst>
                <a:outerShdw blurRad="38100" dist="38100" dir="2700000">
                  <a:srgbClr val="C0C0C0"/>
                </a:outerShdw>
              </a:effectLst>
              <a:latin typeface="华文中宋" pitchFamily="2" charset="-122"/>
              <a:ea typeface="华文中宋" pitchFamily="2" charset="-122"/>
            </a:endParaRPr>
          </a:p>
        </p:txBody>
      </p:sp>
    </p:spTree>
  </p:cSld>
  <p:clrMapOvr>
    <a:masterClrMapping/>
  </p:clrMapOvr>
  <p:transition spd="slow">
    <p:randomBar dir="ver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2" name="Rectangle 4"/>
          <p:cNvSpPr>
            <a:spLocks noGrp="1" noRot="1" noChangeArrowheads="1"/>
          </p:cNvSpPr>
          <p:nvPr>
            <p:ph idx="1"/>
          </p:nvPr>
        </p:nvSpPr>
        <p:spPr>
          <a:xfrm>
            <a:off x="3563938" y="0"/>
            <a:ext cx="3600450" cy="692150"/>
          </a:xfrm>
        </p:spPr>
        <p:txBody>
          <a:bodyPr vert="horz" wrap="square" lIns="92075" tIns="46038" rIns="92075" bIns="46038" numCol="1" anchor="t" anchorCtr="0" compatLnSpc="1"/>
          <a:p>
            <a:pPr eaLnBrk="1" hangingPunct="1">
              <a:buNone/>
            </a:pPr>
            <a:r>
              <a:rPr lang="en-US" altLang="zh-CN" sz="3600" b="1" dirty="0">
                <a:solidFill>
                  <a:srgbClr val="FFFF00"/>
                </a:solidFill>
                <a:effectLst>
                  <a:outerShdw blurRad="38100" dist="38100" dir="2700000">
                    <a:srgbClr val="C0C0C0"/>
                  </a:outerShdw>
                </a:effectLst>
                <a:ea typeface="华文彩云" pitchFamily="2" charset="-122"/>
              </a:rPr>
              <a:t>《</a:t>
            </a:r>
            <a:r>
              <a:rPr lang="zh-CN" altLang="en-US" sz="3600" b="1" dirty="0">
                <a:solidFill>
                  <a:srgbClr val="FFFF00"/>
                </a:solidFill>
                <a:effectLst>
                  <a:outerShdw blurRad="38100" dist="38100" dir="2700000">
                    <a:srgbClr val="C0C0C0"/>
                  </a:outerShdw>
                </a:effectLst>
                <a:ea typeface="华文彩云" pitchFamily="2" charset="-122"/>
              </a:rPr>
              <a:t>只借一美元</a:t>
            </a:r>
            <a:r>
              <a:rPr lang="en-US" altLang="zh-CN" sz="3600" b="1" dirty="0">
                <a:solidFill>
                  <a:srgbClr val="FFFF00"/>
                </a:solidFill>
                <a:effectLst>
                  <a:outerShdw blurRad="38100" dist="38100" dir="2700000">
                    <a:srgbClr val="C0C0C0"/>
                  </a:outerShdw>
                </a:effectLst>
                <a:ea typeface="华文彩云" pitchFamily="2" charset="-122"/>
              </a:rPr>
              <a:t>》</a:t>
            </a:r>
            <a:endParaRPr lang="en-US" altLang="zh-CN" sz="3600" b="1" dirty="0">
              <a:solidFill>
                <a:srgbClr val="FFFF00"/>
              </a:solidFill>
              <a:effectLst>
                <a:outerShdw blurRad="38100" dist="38100" dir="2700000">
                  <a:srgbClr val="C0C0C0"/>
                </a:outerShdw>
              </a:effectLst>
              <a:ea typeface="华文彩云" pitchFamily="2" charset="-122"/>
            </a:endParaRPr>
          </a:p>
        </p:txBody>
      </p:sp>
      <p:sp>
        <p:nvSpPr>
          <p:cNvPr id="22533" name="Rectangle 5"/>
          <p:cNvSpPr>
            <a:spLocks noRot="1" noChangeArrowheads="1"/>
          </p:cNvSpPr>
          <p:nvPr/>
        </p:nvSpPr>
        <p:spPr bwMode="auto">
          <a:xfrm>
            <a:off x="250825" y="620713"/>
            <a:ext cx="8713788" cy="4176713"/>
          </a:xfrm>
          <a:prstGeom prst="rect">
            <a:avLst/>
          </a:prstGeom>
          <a:noFill/>
          <a:ln w="38100" cmpd="dbl">
            <a:solidFill>
              <a:srgbClr val="FFFF00"/>
            </a:solidFill>
            <a:miter lim="800000"/>
          </a:ln>
          <a:effectLst/>
        </p:spPr>
        <p:txBody>
          <a:bodyPr/>
          <a:p>
            <a:pPr marL="342900" lvl="0" indent="-342900" eaLnBrk="1" hangingPunct="1">
              <a:spcBef>
                <a:spcPct val="20000"/>
              </a:spcBef>
              <a:buClr>
                <a:schemeClr val="tx2"/>
              </a:buClr>
            </a:pPr>
            <a:r>
              <a:rPr lang="en-US" altLang="zh-CN" sz="2400" b="1" dirty="0">
                <a:solidFill>
                  <a:schemeClr val="bg1"/>
                </a:solidFill>
                <a:effectLst>
                  <a:outerShdw blurRad="38100" dist="38100" dir="2700000">
                    <a:srgbClr val="C0C0C0"/>
                  </a:outerShdw>
                </a:effectLst>
                <a:latin typeface="华文中宋" pitchFamily="2" charset="-122"/>
                <a:ea typeface="华文中宋" pitchFamily="2" charset="-122"/>
              </a:rPr>
              <a:t>            </a:t>
            </a:r>
            <a:r>
              <a:rPr lang="zh-CN" altLang="en-US" sz="2400" b="1" dirty="0">
                <a:effectLst>
                  <a:outerShdw blurRad="38100" dist="38100" dir="2700000">
                    <a:srgbClr val="C0C0C0"/>
                  </a:outerShdw>
                </a:effectLst>
                <a:latin typeface="华文中宋" pitchFamily="2" charset="-122"/>
                <a:ea typeface="华文中宋" pitchFamily="2" charset="-122"/>
              </a:rPr>
              <a:t>一位富豪走进一家银行，来到贷款部前，举止得体地坐下来。</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“先生，您有什么事需要我们服务吗？”贷款部经理一边打量着来者，一边热情地问道。</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“我想借点钱！”富豪回答。</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“可以，您想借多少呢？”</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“一美元。”</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“一美元？只借一美元？”贷款部经理惊诧地看着他。</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“是的，我只需要借一美元。可以吗？”</a:t>
            </a:r>
            <a:br>
              <a:rPr lang="zh-CN" altLang="en-US" sz="2400" b="1" dirty="0">
                <a:effectLst>
                  <a:outerShdw blurRad="38100" dist="38100" dir="2700000">
                    <a:srgbClr val="C0C0C0"/>
                  </a:outerShdw>
                </a:effectLst>
                <a:latin typeface="华文中宋" pitchFamily="2" charset="-122"/>
                <a:ea typeface="华文中宋" pitchFamily="2" charset="-122"/>
              </a:rPr>
            </a:br>
            <a:r>
              <a:rPr lang="zh-CN" altLang="en-US" sz="2400" b="1" dirty="0">
                <a:effectLst>
                  <a:outerShdw blurRad="38100" dist="38100" dir="2700000">
                    <a:srgbClr val="C0C0C0"/>
                  </a:outerShdw>
                </a:effectLst>
                <a:latin typeface="华文中宋" pitchFamily="2" charset="-122"/>
                <a:ea typeface="华文中宋" pitchFamily="2" charset="-122"/>
              </a:rPr>
              <a:t>        “当然，只要有担保，借多少都是可以的。”经理彬彬有礼地说。</a:t>
            </a:r>
            <a:endParaRPr lang="zh-CN" altLang="en-US" sz="2400" b="1" dirty="0">
              <a:effectLst>
                <a:outerShdw blurRad="38100" dist="38100" dir="2700000">
                  <a:srgbClr val="C0C0C0"/>
                </a:outerShdw>
              </a:effectLst>
              <a:latin typeface="华文中宋" pitchFamily="2" charset="-122"/>
              <a:ea typeface="华文中宋" pitchFamily="2" charset="-122"/>
            </a:endParaRPr>
          </a:p>
        </p:txBody>
      </p:sp>
      <p:sp>
        <p:nvSpPr>
          <p:cNvPr id="22534" name="Rectangle 6"/>
          <p:cNvSpPr>
            <a:spLocks noGrp="1" noChangeArrowheads="1"/>
          </p:cNvSpPr>
          <p:nvPr>
            <p:ph type="title"/>
          </p:nvPr>
        </p:nvSpPr>
        <p:spPr>
          <a:xfrm>
            <a:off x="0" y="0"/>
            <a:ext cx="1835150" cy="5762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
        <p:nvSpPr>
          <p:cNvPr id="22535" name="Rectangle 7"/>
          <p:cNvSpPr>
            <a:spLocks noChangeArrowheads="1"/>
          </p:cNvSpPr>
          <p:nvPr/>
        </p:nvSpPr>
        <p:spPr bwMode="auto">
          <a:xfrm>
            <a:off x="2195513" y="4292600"/>
            <a:ext cx="4968875"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（续写，尽量实现情节的突转。）</a:t>
            </a:r>
            <a:endParaRPr kumimoji="0" lang="zh-CN" altLang="en-US"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2536" name="Rectangle 8"/>
          <p:cNvSpPr>
            <a:spLocks noChangeArrowheads="1"/>
          </p:cNvSpPr>
          <p:nvPr/>
        </p:nvSpPr>
        <p:spPr bwMode="auto">
          <a:xfrm>
            <a:off x="179388" y="4868863"/>
            <a:ext cx="8785225" cy="1989138"/>
          </a:xfrm>
          <a:prstGeom prst="rect">
            <a:avLst/>
          </a:prstGeom>
          <a:noFill/>
          <a:ln w="38100" cmpd="dbl" algn="ctr">
            <a:solidFill>
              <a:srgbClr val="FAF0F9"/>
            </a:solid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0" lang="en-US" altLang="zh-CN"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好吧。</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那人从皮包里取出一沓股票、债券放在桌上：</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这些票据做担保可以吗？</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b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b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     经理清点之后说：</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先生，总共</a:t>
            </a:r>
            <a:r>
              <a:rPr kumimoji="0" lang="en-US" altLang="zh-CN"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50</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万美元，做担保足够了。不过</a:t>
            </a:r>
            <a:r>
              <a:rPr kumimoji="0" lang="en-US" altLang="zh-CN"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先生，您真的只借一美元吗？</a:t>
            </a:r>
            <a:endPar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      </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是的。</a:t>
            </a:r>
            <a:r>
              <a:rPr kumimoji="0" lang="zh-CN" altLang="en-US" sz="2400" b="1" i="0" u="none" strike="noStrike" kern="1200" cap="none" spc="0" normalizeH="0" baseline="0" noProof="0" smtClean="0">
                <a:ln>
                  <a:noFill/>
                </a:ln>
                <a:solidFill>
                  <a:srgbClr val="FFFF00"/>
                </a:solidFill>
                <a:effectLst/>
                <a:uLnTx/>
                <a:uFillTx/>
                <a:latin typeface="华文中宋"/>
                <a:ea typeface="黑体" panose="02010609060101010101" pitchFamily="49" charset="-122"/>
                <a:cs typeface="+mn-cs"/>
              </a:rPr>
              <a:t>”</a:t>
            </a:r>
            <a:r>
              <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rPr>
              <a:t>富豪不动声色地回答。</a:t>
            </a:r>
            <a:endParaRPr kumimoji="0" lang="zh-CN" altLang="en-US" sz="2400" b="1" i="0" u="none" strike="noStrike" kern="1200" cap="none" spc="0" normalizeH="0" baseline="0" noProof="0" smtClean="0">
              <a:ln>
                <a:noFill/>
              </a:ln>
              <a:solidFill>
                <a:srgbClr val="FFFF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535"/>
                                        </p:tgtEl>
                                        <p:attrNameLst>
                                          <p:attrName>style.visibility</p:attrName>
                                        </p:attrNameLst>
                                      </p:cBhvr>
                                      <p:to>
                                        <p:strVal val="visible"/>
                                      </p:to>
                                    </p:set>
                                    <p:animEffect transition="in" filter="circle(in)">
                                      <p:cBhvr>
                                        <p:cTn id="7" dur="2000"/>
                                        <p:tgtEl>
                                          <p:spTgt spid="2253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2536"/>
                                        </p:tgtEl>
                                        <p:attrNameLst>
                                          <p:attrName>style.visibility</p:attrName>
                                        </p:attrNameLst>
                                      </p:cBhvr>
                                      <p:to>
                                        <p:strVal val="visible"/>
                                      </p:to>
                                    </p:set>
                                    <p:animEffect transition="in" filter="circle(in)">
                                      <p:cBhvr>
                                        <p:cTn id="12" dur="2000"/>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p:bldP spid="2253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6" name="Rectangle 4"/>
          <p:cNvSpPr>
            <a:spLocks noGrp="1" noRot="1" noChangeArrowheads="1"/>
          </p:cNvSpPr>
          <p:nvPr>
            <p:ph idx="1"/>
          </p:nvPr>
        </p:nvSpPr>
        <p:spPr>
          <a:xfrm>
            <a:off x="0" y="0"/>
            <a:ext cx="9144000" cy="6858000"/>
          </a:xfrm>
          <a:ln w="38100" cmpd="dbl">
            <a:solidFill>
              <a:srgbClr val="FAF0F9"/>
            </a:solidFill>
          </a:ln>
        </p:spPr>
        <p:txBody>
          <a:bodyPr vert="horz" wrap="square" lIns="91440" tIns="45720" rIns="91440" bIns="45720" numCol="1" anchor="t" anchorCtr="0" compatLnSpc="1"/>
          <a:p>
            <a:pPr eaLnBrk="1" hangingPunct="1">
              <a:buNone/>
            </a:pP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          </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经理干脆地说：“好吧，请办理手续。年息</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6%</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，只要您付出</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6%</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的利息，一年后我们便把这</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50</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万美元的股票、债券都还给您。”</a:t>
            </a:r>
            <a:b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b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      “谢谢！”富豪办完手续后，从容离去。</a:t>
            </a:r>
            <a:b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b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       一直在一旁观望的银行行长怎么也不明白，一个拥有</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50</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万美元的人，怎么会跑到银行来借一美元呢？于是，他追了上去，大惑不解地问这位富豪：“对不起，先生，我想问您一个问题。这实在弄不懂，您拥有</a:t>
            </a:r>
            <a:r>
              <a:rPr lang="en-US" altLang="zh-CN" sz="2400" b="1" dirty="0">
                <a:solidFill>
                  <a:srgbClr val="FFFF00"/>
                </a:solidFill>
                <a:effectLst>
                  <a:outerShdw blurRad="38100" dist="38100" dir="2700000">
                    <a:srgbClr val="C0C0C0"/>
                  </a:outerShdw>
                </a:effectLst>
                <a:latin typeface="华文中宋" pitchFamily="2" charset="-122"/>
                <a:ea typeface="华文中宋" pitchFamily="2" charset="-122"/>
              </a:rPr>
              <a:t>50</a:t>
            </a: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万美元的家当，为什么还要借一美元呢？”</a:t>
            </a:r>
            <a:b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br>
            <a:r>
              <a:rPr lang="zh-CN" altLang="en-US" sz="2400" b="1" dirty="0">
                <a:solidFill>
                  <a:srgbClr val="FFFF00"/>
                </a:solidFill>
                <a:effectLst>
                  <a:outerShdw blurRad="38100" dist="38100" dir="2700000">
                    <a:srgbClr val="C0C0C0"/>
                  </a:outerShdw>
                </a:effectLst>
                <a:latin typeface="华文中宋" pitchFamily="2" charset="-122"/>
                <a:ea typeface="华文中宋" pitchFamily="2" charset="-122"/>
              </a:rPr>
              <a:t>        </a:t>
            </a:r>
            <a:r>
              <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rPr>
              <a:t>“好吧，我可以把实情告诉你，我到这里来办事，需要一段时间，随身携带这些有价票据很不安全。这曾到过几家金库，想租他们的保险箱，但租金都很昂贵。我知道贵行的保安很好，所以就将这些票据以担保的形式寄存在贵行。况且借款利息很便宜，一年只要支付</a:t>
            </a:r>
            <a:r>
              <a:rPr lang="en-US" altLang="zh-CN" sz="2400" b="1" dirty="0">
                <a:solidFill>
                  <a:srgbClr val="FAF0F9"/>
                </a:solidFill>
                <a:effectLst>
                  <a:outerShdw blurRad="38100" dist="38100" dir="2700000">
                    <a:srgbClr val="C0C0C0"/>
                  </a:outerShdw>
                </a:effectLst>
                <a:latin typeface="华文中宋" pitchFamily="2" charset="-122"/>
                <a:ea typeface="华文中宋" pitchFamily="2" charset="-122"/>
              </a:rPr>
              <a:t>6</a:t>
            </a:r>
            <a:r>
              <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rPr>
              <a:t>美分</a:t>
            </a:r>
            <a:r>
              <a:rPr lang="en-US" altLang="zh-CN" sz="2400" b="1" dirty="0">
                <a:solidFill>
                  <a:srgbClr val="FAF0F9"/>
                </a:solidFill>
                <a:effectLst>
                  <a:outerShdw blurRad="38100" dist="38100" dir="2700000">
                    <a:srgbClr val="C0C0C0"/>
                  </a:outerShdw>
                </a:effectLst>
                <a:latin typeface="华文中宋" pitchFamily="2" charset="-122"/>
                <a:ea typeface="华文中宋" pitchFamily="2" charset="-122"/>
              </a:rPr>
              <a:t>……”</a:t>
            </a:r>
            <a:br>
              <a:rPr lang="en-US" altLang="zh-CN" sz="2400" b="1" dirty="0">
                <a:solidFill>
                  <a:srgbClr val="FAF0F9"/>
                </a:solidFill>
                <a:effectLst>
                  <a:outerShdw blurRad="38100" dist="38100" dir="2700000">
                    <a:srgbClr val="C0C0C0"/>
                  </a:outerShdw>
                </a:effectLst>
                <a:latin typeface="华文中宋" pitchFamily="2" charset="-122"/>
                <a:ea typeface="华文中宋" pitchFamily="2" charset="-122"/>
              </a:rPr>
            </a:br>
            <a:r>
              <a:rPr lang="en-US" altLang="zh-CN" sz="2400" b="1" dirty="0">
                <a:solidFill>
                  <a:srgbClr val="FAF0F9"/>
                </a:solidFill>
                <a:effectLst>
                  <a:outerShdw blurRad="38100" dist="38100" dir="2700000">
                    <a:srgbClr val="C0C0C0"/>
                  </a:outerShdw>
                </a:effectLst>
                <a:latin typeface="华文中宋" pitchFamily="2" charset="-122"/>
                <a:ea typeface="华文中宋" pitchFamily="2" charset="-122"/>
              </a:rPr>
              <a:t>       </a:t>
            </a:r>
            <a:r>
              <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rPr>
              <a:t>行长恍然大悟：有头脑又有金钱的人是幸运的，他们能用头脑支配金钱；而只有金钱没有头脑的人则是不幸的，因为他们的头脑被金钱所支配。</a:t>
            </a:r>
            <a:br>
              <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rPr>
            </a:br>
            <a:r>
              <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rPr>
              <a:t>       经商斗智，善谋者胜。</a:t>
            </a:r>
            <a:endParaRPr lang="zh-CN" altLang="en-US" sz="2400" b="1" dirty="0">
              <a:solidFill>
                <a:srgbClr val="FAF0F9"/>
              </a:solidFill>
              <a:effectLst>
                <a:outerShdw blurRad="38100" dist="38100" dir="2700000">
                  <a:srgbClr val="C0C0C0"/>
                </a:outerShdw>
              </a:effectLst>
              <a:latin typeface="华文中宋" pitchFamily="2" charset="-122"/>
              <a:ea typeface="华文中宋" pitchFamily="2" charset="-122"/>
            </a:endParaRPr>
          </a:p>
        </p:txBody>
      </p:sp>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2"/>
          <p:cNvSpPr>
            <a:spLocks noChangeArrowheads="1"/>
          </p:cNvSpPr>
          <p:nvPr/>
        </p:nvSpPr>
        <p:spPr bwMode="auto">
          <a:xfrm>
            <a:off x="684213" y="2062163"/>
            <a:ext cx="3211513" cy="641350"/>
          </a:xfrm>
          <a:prstGeom prst="rect">
            <a:avLst/>
          </a:prstGeom>
          <a:noFill/>
          <a:ln w="9525">
            <a:noFill/>
            <a:miter lim="800000"/>
          </a:ln>
          <a:effectLst/>
        </p:spPr>
        <p:txBody>
          <a:bodyPr wrap="none">
            <a:spAutoFit/>
          </a:bodyPr>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a:t>
            </a:r>
            <a:r>
              <a:rPr lang="en-US" altLang="zh-CN" sz="3600" b="1" dirty="0">
                <a:solidFill>
                  <a:srgbClr val="FFFF00"/>
                </a:solidFill>
                <a:effectLst>
                  <a:outerShdw blurRad="38100" dist="38100" dir="2700000">
                    <a:srgbClr val="C0C0C0"/>
                  </a:outerShdw>
                </a:effectLst>
                <a:latin typeface="华文中宋" pitchFamily="2" charset="-122"/>
                <a:ea typeface="华文中宋" pitchFamily="2" charset="-122"/>
              </a:rPr>
              <a:t>1</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）肖像描写</a:t>
            </a:r>
            <a:endPar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86019" name="Rectangle 3"/>
          <p:cNvSpPr>
            <a:spLocks noChangeArrowheads="1"/>
          </p:cNvSpPr>
          <p:nvPr/>
        </p:nvSpPr>
        <p:spPr bwMode="auto">
          <a:xfrm>
            <a:off x="684213" y="2925763"/>
            <a:ext cx="3211513" cy="641350"/>
          </a:xfrm>
          <a:prstGeom prst="rect">
            <a:avLst/>
          </a:prstGeom>
          <a:noFill/>
          <a:ln w="9525">
            <a:noFill/>
            <a:miter lim="800000"/>
          </a:ln>
          <a:effectLst/>
        </p:spPr>
        <p:txBody>
          <a:bodyPr wrap="none">
            <a:spAutoFit/>
          </a:bodyPr>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a:t>
            </a:r>
            <a:r>
              <a:rPr lang="en-US" altLang="zh-CN" sz="3600" b="1" dirty="0">
                <a:solidFill>
                  <a:srgbClr val="FFFF00"/>
                </a:solidFill>
                <a:effectLst>
                  <a:outerShdw blurRad="38100" dist="38100" dir="2700000">
                    <a:srgbClr val="C0C0C0"/>
                  </a:outerShdw>
                </a:effectLst>
                <a:latin typeface="华文中宋" pitchFamily="2" charset="-122"/>
                <a:ea typeface="华文中宋" pitchFamily="2" charset="-122"/>
              </a:rPr>
              <a:t>2</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）心理描写</a:t>
            </a:r>
            <a:endPar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86020" name="Rectangle 4"/>
          <p:cNvSpPr>
            <a:spLocks noChangeArrowheads="1"/>
          </p:cNvSpPr>
          <p:nvPr/>
        </p:nvSpPr>
        <p:spPr bwMode="auto">
          <a:xfrm>
            <a:off x="684213" y="3789363"/>
            <a:ext cx="3211513" cy="641350"/>
          </a:xfrm>
          <a:prstGeom prst="rect">
            <a:avLst/>
          </a:prstGeom>
          <a:noFill/>
          <a:ln w="9525">
            <a:noFill/>
            <a:miter lim="800000"/>
          </a:ln>
          <a:effectLst/>
        </p:spPr>
        <p:txBody>
          <a:bodyPr wrap="none">
            <a:spAutoFit/>
          </a:bodyPr>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a:t>
            </a:r>
            <a:r>
              <a:rPr lang="en-US" altLang="zh-CN" sz="3600" b="1" dirty="0">
                <a:solidFill>
                  <a:srgbClr val="FFFF00"/>
                </a:solidFill>
                <a:effectLst>
                  <a:outerShdw blurRad="38100" dist="38100" dir="2700000">
                    <a:srgbClr val="C0C0C0"/>
                  </a:outerShdw>
                </a:effectLst>
                <a:latin typeface="华文中宋" pitchFamily="2" charset="-122"/>
                <a:ea typeface="华文中宋" pitchFamily="2" charset="-122"/>
              </a:rPr>
              <a:t>3</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）动作描写</a:t>
            </a:r>
            <a:endPar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86021" name="Rectangle 5"/>
          <p:cNvSpPr>
            <a:spLocks noChangeArrowheads="1"/>
          </p:cNvSpPr>
          <p:nvPr/>
        </p:nvSpPr>
        <p:spPr bwMode="auto">
          <a:xfrm>
            <a:off x="684213" y="4652963"/>
            <a:ext cx="3211513" cy="641350"/>
          </a:xfrm>
          <a:prstGeom prst="rect">
            <a:avLst/>
          </a:prstGeom>
          <a:noFill/>
          <a:ln w="9525">
            <a:noFill/>
            <a:miter lim="800000"/>
          </a:ln>
          <a:effectLst/>
        </p:spPr>
        <p:txBody>
          <a:bodyPr wrap="none">
            <a:spAutoFit/>
          </a:bodyPr>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a:t>
            </a:r>
            <a:r>
              <a:rPr lang="en-US" altLang="zh-CN" sz="3600" b="1" dirty="0">
                <a:solidFill>
                  <a:srgbClr val="FFFF00"/>
                </a:solidFill>
                <a:effectLst>
                  <a:outerShdw blurRad="38100" dist="38100" dir="2700000">
                    <a:srgbClr val="C0C0C0"/>
                  </a:outerShdw>
                </a:effectLst>
                <a:latin typeface="华文中宋" pitchFamily="2" charset="-122"/>
                <a:ea typeface="华文中宋" pitchFamily="2" charset="-122"/>
              </a:rPr>
              <a:t>4</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）语言描写</a:t>
            </a:r>
            <a:endPar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86022" name="Rectangle 6"/>
          <p:cNvSpPr>
            <a:spLocks noChangeArrowheads="1"/>
          </p:cNvSpPr>
          <p:nvPr/>
        </p:nvSpPr>
        <p:spPr bwMode="auto">
          <a:xfrm>
            <a:off x="684213" y="5662613"/>
            <a:ext cx="3211513" cy="641350"/>
          </a:xfrm>
          <a:prstGeom prst="rect">
            <a:avLst/>
          </a:prstGeom>
          <a:noFill/>
          <a:ln w="9525">
            <a:noFill/>
            <a:miter lim="800000"/>
          </a:ln>
          <a:effectLst/>
        </p:spPr>
        <p:txBody>
          <a:bodyPr wrap="none">
            <a:spAutoFit/>
          </a:bodyPr>
          <a:p>
            <a:pPr lvl="0" eaLnBrk="1" hangingPunct="1"/>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a:t>
            </a:r>
            <a:r>
              <a:rPr lang="en-US" altLang="zh-CN" sz="3600" b="1" dirty="0">
                <a:solidFill>
                  <a:srgbClr val="FFFF00"/>
                </a:solidFill>
                <a:effectLst>
                  <a:outerShdw blurRad="38100" dist="38100" dir="2700000">
                    <a:srgbClr val="C0C0C0"/>
                  </a:outerShdw>
                </a:effectLst>
                <a:latin typeface="华文中宋" pitchFamily="2" charset="-122"/>
                <a:ea typeface="华文中宋" pitchFamily="2" charset="-122"/>
              </a:rPr>
              <a:t>5</a:t>
            </a:r>
            <a:r>
              <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rPr>
              <a:t>）细节描写</a:t>
            </a:r>
            <a:endParaRPr lang="zh-CN" altLang="en-US" sz="3600" b="1" dirty="0">
              <a:solidFill>
                <a:srgbClr val="FFFF00"/>
              </a:solidFill>
              <a:effectLst>
                <a:outerShdw blurRad="38100" dist="38100" dir="2700000">
                  <a:srgbClr val="C0C0C0"/>
                </a:outerShdw>
              </a:effectLst>
              <a:latin typeface="华文中宋" pitchFamily="2" charset="-122"/>
              <a:ea typeface="华文中宋" pitchFamily="2" charset="-122"/>
            </a:endParaRPr>
          </a:p>
        </p:txBody>
      </p:sp>
      <p:sp>
        <p:nvSpPr>
          <p:cNvPr id="86023" name="Text Box 7"/>
          <p:cNvSpPr txBox="1">
            <a:spLocks noChangeArrowheads="1"/>
          </p:cNvSpPr>
          <p:nvPr/>
        </p:nvSpPr>
        <p:spPr bwMode="auto">
          <a:xfrm>
            <a:off x="2268538" y="476250"/>
            <a:ext cx="3816350" cy="792163"/>
          </a:xfrm>
          <a:prstGeom prst="rect">
            <a:avLst/>
          </a:prstGeom>
          <a:gradFill rotWithShape="1">
            <a:gsLst>
              <a:gs pos="0">
                <a:srgbClr val="99FFCC"/>
              </a:gs>
              <a:gs pos="100000">
                <a:srgbClr val="FC9FCB"/>
              </a:gs>
            </a:gsLst>
            <a:lin ang="2700000" scaled="1"/>
          </a:gradFill>
          <a:ln w="9525" algn="ctr">
            <a:noFill/>
            <a:miter lim="800000"/>
          </a:ln>
          <a:effectLst/>
        </p:spPr>
        <p:txBody>
          <a:bodyPr anchor="ctr"/>
          <a:p>
            <a:pPr lvl="0" algn="ctr" eaLnBrk="1" hangingPunct="1"/>
            <a:r>
              <a:rPr lang="zh-CN" altLang="en-US" sz="4800" b="1" dirty="0">
                <a:solidFill>
                  <a:srgbClr val="FF0000"/>
                </a:solidFill>
                <a:effectLst>
                  <a:outerShdw blurRad="38100" dist="38100" dir="2700000">
                    <a:srgbClr val="C0C0C0"/>
                  </a:outerShdw>
                </a:effectLst>
                <a:latin typeface="Arial" panose="020B0604020202020204" pitchFamily="34" charset="0"/>
                <a:ea typeface="华文彩云" pitchFamily="2" charset="-122"/>
              </a:rPr>
              <a:t>人物描写</a:t>
            </a:r>
            <a:endParaRPr lang="zh-CN" altLang="en-US" sz="4800" b="1" dirty="0">
              <a:solidFill>
                <a:srgbClr val="FF0000"/>
              </a:solidFill>
              <a:effectLst>
                <a:outerShdw blurRad="38100" dist="38100" dir="2700000">
                  <a:srgbClr val="C0C0C0"/>
                </a:outerShdw>
              </a:effectLst>
              <a:latin typeface="Arial" panose="020B0604020202020204" pitchFamily="34" charset="0"/>
              <a:ea typeface="华文彩云" pitchFamily="2" charset="-122"/>
            </a:endParaRPr>
          </a:p>
        </p:txBody>
      </p:sp>
      <p:pic>
        <p:nvPicPr>
          <p:cNvPr id="8200" name="Picture 8" descr="71C32F98D2743D3F2C4A12B5FD8D51D1"/>
          <p:cNvPicPr>
            <a:picLocks noChangeAspect="1"/>
          </p:cNvPicPr>
          <p:nvPr/>
        </p:nvPicPr>
        <p:blipFill>
          <a:blip r:embed="rId1"/>
          <a:stretch>
            <a:fillRect/>
          </a:stretch>
        </p:blipFill>
        <p:spPr>
          <a:xfrm>
            <a:off x="4284663" y="1989138"/>
            <a:ext cx="2087562" cy="2224087"/>
          </a:xfrm>
          <a:prstGeom prst="rect">
            <a:avLst/>
          </a:prstGeom>
          <a:noFill/>
          <a:ln w="9525">
            <a:noFill/>
          </a:ln>
        </p:spPr>
      </p:pic>
      <p:pic>
        <p:nvPicPr>
          <p:cNvPr id="8201" name="Picture 9" descr="图片2"/>
          <p:cNvPicPr>
            <a:picLocks noChangeAspect="1"/>
          </p:cNvPicPr>
          <p:nvPr/>
        </p:nvPicPr>
        <p:blipFill>
          <a:blip r:embed="rId2"/>
          <a:stretch>
            <a:fillRect/>
          </a:stretch>
        </p:blipFill>
        <p:spPr>
          <a:xfrm>
            <a:off x="4284663" y="4005263"/>
            <a:ext cx="2087562" cy="2447925"/>
          </a:xfrm>
          <a:prstGeom prst="rect">
            <a:avLst/>
          </a:prstGeom>
          <a:noFill/>
          <a:ln w="9525">
            <a:noFill/>
          </a:ln>
        </p:spPr>
      </p:pic>
      <p:pic>
        <p:nvPicPr>
          <p:cNvPr id="8202" name="Picture 10" descr="200532200539913"/>
          <p:cNvPicPr>
            <a:picLocks noChangeAspect="1"/>
          </p:cNvPicPr>
          <p:nvPr/>
        </p:nvPicPr>
        <p:blipFill>
          <a:blip r:embed="rId3"/>
          <a:stretch>
            <a:fillRect/>
          </a:stretch>
        </p:blipFill>
        <p:spPr>
          <a:xfrm>
            <a:off x="6804025" y="4005263"/>
            <a:ext cx="2089150" cy="2519362"/>
          </a:xfrm>
          <a:prstGeom prst="rect">
            <a:avLst/>
          </a:prstGeom>
          <a:noFill/>
          <a:ln w="9525">
            <a:noFill/>
          </a:ln>
        </p:spPr>
      </p:pic>
      <p:pic>
        <p:nvPicPr>
          <p:cNvPr id="8203" name="Picture 11" descr="10"/>
          <p:cNvPicPr>
            <a:picLocks noChangeAspect="1"/>
          </p:cNvPicPr>
          <p:nvPr/>
        </p:nvPicPr>
        <p:blipFill>
          <a:blip r:embed="rId4"/>
          <a:stretch>
            <a:fillRect/>
          </a:stretch>
        </p:blipFill>
        <p:spPr>
          <a:xfrm>
            <a:off x="6804025" y="1989138"/>
            <a:ext cx="2066925" cy="2016125"/>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19"/>
                                        </p:tgtEl>
                                        <p:attrNameLst>
                                          <p:attrName>style.visibility</p:attrName>
                                        </p:attrNameLst>
                                      </p:cBhvr>
                                      <p:to>
                                        <p:strVal val="visible"/>
                                      </p:to>
                                    </p:set>
                                    <p:animEffect transition="in" filter="blinds(horizontal)">
                                      <p:cBhvr>
                                        <p:cTn id="12" dur="500"/>
                                        <p:tgtEl>
                                          <p:spTgt spid="860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6020"/>
                                        </p:tgtEl>
                                        <p:attrNameLst>
                                          <p:attrName>style.visibility</p:attrName>
                                        </p:attrNameLst>
                                      </p:cBhvr>
                                      <p:to>
                                        <p:strVal val="visible"/>
                                      </p:to>
                                    </p:set>
                                    <p:animEffect transition="in" filter="blinds(horizontal)">
                                      <p:cBhvr>
                                        <p:cTn id="17" dur="500"/>
                                        <p:tgtEl>
                                          <p:spTgt spid="860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6021"/>
                                        </p:tgtEl>
                                        <p:attrNameLst>
                                          <p:attrName>style.visibility</p:attrName>
                                        </p:attrNameLst>
                                      </p:cBhvr>
                                      <p:to>
                                        <p:strVal val="visible"/>
                                      </p:to>
                                    </p:set>
                                    <p:animEffect transition="in" filter="blinds(horizontal)">
                                      <p:cBhvr>
                                        <p:cTn id="22" dur="500"/>
                                        <p:tgtEl>
                                          <p:spTgt spid="860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6022"/>
                                        </p:tgtEl>
                                        <p:attrNameLst>
                                          <p:attrName>style.visibility</p:attrName>
                                        </p:attrNameLst>
                                      </p:cBhvr>
                                      <p:to>
                                        <p:strVal val="visible"/>
                                      </p:to>
                                    </p:set>
                                    <p:animEffect transition="in" filter="blinds(horizontal)">
                                      <p:cBhvr>
                                        <p:cTn id="27" dur="500"/>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p:bldP spid="86020" grpId="0"/>
      <p:bldP spid="86021" grpId="0"/>
      <p:bldP spid="8602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4"/>
          <p:cNvSpPr/>
          <p:nvPr/>
        </p:nvSpPr>
        <p:spPr>
          <a:xfrm>
            <a:off x="0" y="908050"/>
            <a:ext cx="9144000" cy="5949950"/>
          </a:xfrm>
          <a:prstGeom prst="rect">
            <a:avLst/>
          </a:prstGeom>
          <a:noFill/>
          <a:ln w="38100" cap="flat" cmpd="dbl">
            <a:solidFill>
              <a:srgbClr val="FAF0F9"/>
            </a:solidFill>
            <a:prstDash val="solid"/>
            <a:miter/>
            <a:headEnd type="none" w="med" len="med"/>
            <a:tailEnd type="none" w="med" len="med"/>
          </a:ln>
        </p:spPr>
        <p:txBody>
          <a:bodyPr/>
          <a:p>
            <a:pPr marL="342900" lvl="0" indent="-342900" eaLnBrk="1" hangingPunct="1">
              <a:spcBef>
                <a:spcPct val="20000"/>
              </a:spcBef>
            </a:pPr>
            <a:r>
              <a:rPr lang="en-US" altLang="zh-CN" sz="2400" b="1" dirty="0">
                <a:solidFill>
                  <a:srgbClr val="FFFF00"/>
                </a:solidFill>
                <a:latin typeface="黑体" panose="02010609060101010101" pitchFamily="49" charset="-122"/>
                <a:ea typeface="黑体" panose="02010609060101010101" pitchFamily="49" charset="-122"/>
              </a:rPr>
              <a:t>      </a:t>
            </a:r>
            <a:r>
              <a:rPr lang="zh-CN" altLang="en-US" sz="2400" b="1" dirty="0">
                <a:solidFill>
                  <a:srgbClr val="FFFF00"/>
                </a:solidFill>
                <a:latin typeface="黑体" panose="02010609060101010101" pitchFamily="49" charset="-122"/>
                <a:ea typeface="黑体" panose="02010609060101010101" pitchFamily="49" charset="-122"/>
              </a:rPr>
              <a:t>在市长的办公室里，坐着三个人：市长，王灵动与马沉稳。王、马二人为某机关</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与</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二把手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候选人。王灵动，以聪明善辩，交际能力强在众多候选人中脱颖而出。马沉稳因老实憨厚，沉着稳重的作风获得了市长的青睐和支持。</a:t>
            </a:r>
            <a:br>
              <a:rPr lang="zh-CN" altLang="en-US" sz="2400" b="1" dirty="0">
                <a:solidFill>
                  <a:srgbClr val="FFFF00"/>
                </a:solidFill>
                <a:latin typeface="黑体" panose="02010609060101010101" pitchFamily="49" charset="-122"/>
                <a:ea typeface="黑体" panose="02010609060101010101" pitchFamily="49" charset="-122"/>
              </a:rPr>
            </a:br>
            <a:r>
              <a:rPr lang="zh-CN" altLang="en-US" sz="2400" b="1" dirty="0">
                <a:solidFill>
                  <a:srgbClr val="FFFF00"/>
                </a:solidFill>
                <a:latin typeface="黑体" panose="02010609060101010101" pitchFamily="49" charset="-122"/>
                <a:ea typeface="黑体" panose="02010609060101010101" pitchFamily="49" charset="-122"/>
              </a:rPr>
              <a:t>　　市长要通过面试和实际行动来确定王灵动与马沉稳的最终地位。谁最终能够赢得</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这个宝座呢？市长也没底。市长现在进行面试。王灵动立刻给市长倒茶、点烟，然后又回到座位上，而马沉稳则毫无动作。市长心里有了想法了。</a:t>
            </a:r>
            <a:br>
              <a:rPr lang="zh-CN" altLang="en-US" sz="2400" b="1" dirty="0">
                <a:solidFill>
                  <a:srgbClr val="FFFF00"/>
                </a:solidFill>
                <a:latin typeface="黑体" panose="02010609060101010101" pitchFamily="49" charset="-122"/>
                <a:ea typeface="黑体" panose="02010609060101010101" pitchFamily="49" charset="-122"/>
              </a:rPr>
            </a:br>
            <a:r>
              <a:rPr lang="zh-CN" altLang="en-US" sz="2400" b="1" dirty="0">
                <a:solidFill>
                  <a:srgbClr val="FFFF00"/>
                </a:solidFill>
                <a:latin typeface="黑体" panose="02010609060101010101" pitchFamily="49" charset="-122"/>
                <a:ea typeface="黑体" panose="02010609060101010101" pitchFamily="49" charset="-122"/>
              </a:rPr>
              <a:t>　　首先，市长让王、马二人谈谈如何领导好这个机关，并对其中一些问题如贪污、受贿等腐败问题说出自己的看法与相应解决措施。王灵动先发表了观点，说：</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我如果当上</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之后，首先，我得谢谢市长大人。是你给了我这个机会，我先得好好孝敬你。其次，我当上</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之后，首先要狠抓狠管，必要时辞掉那些没有作为的干部，我不能让人在这里滥竽充数。对于腐败问题要绝不手软，该处分的一定处分，该送走的一律送走。市长大人，你看怎么样？</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市长摆摆手，对马沉稳说：</a:t>
            </a:r>
            <a:r>
              <a:rPr lang="zh-CN" altLang="en-US" sz="2400" b="1" dirty="0">
                <a:solidFill>
                  <a:srgbClr val="FFFF00"/>
                </a:solidFill>
                <a:latin typeface="华文中宋" pitchFamily="2" charset="-122"/>
                <a:ea typeface="黑体" panose="02010609060101010101" pitchFamily="49" charset="-122"/>
              </a:rPr>
              <a:t>“</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65541" name="AutoShape 5"/>
          <p:cNvSpPr/>
          <p:nvPr/>
        </p:nvSpPr>
        <p:spPr>
          <a:xfrm>
            <a:off x="5003800" y="765175"/>
            <a:ext cx="3600450" cy="1295400"/>
          </a:xfrm>
          <a:prstGeom prst="wedgeRectCallout">
            <a:avLst>
              <a:gd name="adj1" fmla="val -91269"/>
              <a:gd name="adj2" fmla="val 68139"/>
            </a:avLst>
          </a:prstGeom>
          <a:solidFill>
            <a:srgbClr val="CCFFCC"/>
          </a:solidFill>
          <a:ln w="9525" cap="rnd" cmpd="sng">
            <a:solidFill>
              <a:srgbClr val="FFFF00"/>
            </a:solidFill>
            <a:prstDash val="sysDot"/>
            <a:miter/>
            <a:headEnd type="none" w="med" len="med"/>
            <a:tailEnd type="none" w="med" len="med"/>
          </a:ln>
        </p:spPr>
        <p:txBody>
          <a:bodyPr/>
          <a:p>
            <a:pPr lvl="0" eaLnBrk="1" hangingPunct="1"/>
            <a:r>
              <a:rPr lang="zh-CN" altLang="en-US" sz="2400" b="1" dirty="0">
                <a:solidFill>
                  <a:srgbClr val="660033"/>
                </a:solidFill>
                <a:latin typeface="Arial" panose="020B0604020202020204" pitchFamily="34" charset="0"/>
                <a:ea typeface="黑体" panose="02010609060101010101" pitchFamily="49" charset="-122"/>
              </a:rPr>
              <a:t>两人各有所长，究竟谁能赢得“一把手”的位置呢，给人留下悬念</a:t>
            </a:r>
            <a:endParaRPr lang="zh-CN" altLang="en-US" sz="2400" b="1" dirty="0">
              <a:solidFill>
                <a:srgbClr val="660033"/>
              </a:solidFill>
              <a:latin typeface="Arial" panose="020B0604020202020204" pitchFamily="34" charset="0"/>
              <a:ea typeface="黑体" panose="02010609060101010101" pitchFamily="49" charset="-122"/>
            </a:endParaRPr>
          </a:p>
        </p:txBody>
      </p:sp>
      <p:sp>
        <p:nvSpPr>
          <p:cNvPr id="65542" name="AutoShape 6"/>
          <p:cNvSpPr/>
          <p:nvPr/>
        </p:nvSpPr>
        <p:spPr>
          <a:xfrm>
            <a:off x="900113" y="2492375"/>
            <a:ext cx="3600450" cy="1008063"/>
          </a:xfrm>
          <a:prstGeom prst="wedgeRectCallout">
            <a:avLst>
              <a:gd name="adj1" fmla="val 79542"/>
              <a:gd name="adj2" fmla="val 75671"/>
            </a:avLst>
          </a:prstGeom>
          <a:solidFill>
            <a:srgbClr val="CCFFCC"/>
          </a:solidFill>
          <a:ln w="9525" cap="rnd" cmpd="sng">
            <a:solidFill>
              <a:srgbClr val="FFFF00"/>
            </a:solidFill>
            <a:prstDash val="sysDot"/>
            <a:miter/>
            <a:headEnd type="none" w="med" len="med"/>
            <a:tailEnd type="none" w="med" len="med"/>
          </a:ln>
        </p:spPr>
        <p:txBody>
          <a:bodyPr/>
          <a:p>
            <a:pPr lvl="0" eaLnBrk="1" hangingPunct="1"/>
            <a:r>
              <a:rPr lang="zh-CN" altLang="en-US" sz="2800" b="1" dirty="0">
                <a:solidFill>
                  <a:srgbClr val="660033"/>
                </a:solidFill>
                <a:latin typeface="Arial" panose="020B0604020202020204" pitchFamily="34" charset="0"/>
                <a:ea typeface="黑体" panose="02010609060101010101" pitchFamily="49" charset="-122"/>
              </a:rPr>
              <a:t>有什么想法，又是悬念</a:t>
            </a:r>
            <a:endParaRPr lang="zh-CN" altLang="en-US" sz="2800" b="1" dirty="0">
              <a:solidFill>
                <a:srgbClr val="660033"/>
              </a:solidFill>
              <a:latin typeface="Arial" panose="020B0604020202020204" pitchFamily="34" charset="0"/>
              <a:ea typeface="黑体" panose="02010609060101010101" pitchFamily="49" charset="-122"/>
            </a:endParaRPr>
          </a:p>
        </p:txBody>
      </p:sp>
      <p:sp>
        <p:nvSpPr>
          <p:cNvPr id="63493" name="Rectangle 7"/>
          <p:cNvSpPr/>
          <p:nvPr/>
        </p:nvSpPr>
        <p:spPr>
          <a:xfrm>
            <a:off x="3276600" y="0"/>
            <a:ext cx="3744913" cy="765175"/>
          </a:xfrm>
          <a:prstGeom prst="rect">
            <a:avLst/>
          </a:prstGeom>
          <a:solidFill>
            <a:srgbClr val="000080"/>
          </a:solidFill>
          <a:ln w="9525">
            <a:noFill/>
          </a:ln>
        </p:spPr>
        <p:txBody>
          <a:bodyPr anchor="b"/>
          <a:p>
            <a:pPr lvl="0" algn="ctr" eaLnBrk="1" hangingPunct="1"/>
            <a:r>
              <a:rPr lang="zh-CN" altLang="en-US" sz="4000" b="1" dirty="0">
                <a:solidFill>
                  <a:srgbClr val="FFFF00"/>
                </a:solidFill>
                <a:latin typeface="Arial" panose="020B0604020202020204" pitchFamily="34" charset="0"/>
                <a:ea typeface="华文行楷" pitchFamily="2" charset="-122"/>
              </a:rPr>
              <a:t>灵动与沉稳</a:t>
            </a:r>
            <a:endParaRPr lang="zh-CN" altLang="en-US" sz="4000" b="1" dirty="0">
              <a:solidFill>
                <a:srgbClr val="FFFF00"/>
              </a:solidFill>
              <a:latin typeface="Arial" panose="020B0604020202020204" pitchFamily="34" charset="0"/>
              <a:ea typeface="华文行楷" pitchFamily="2" charset="-122"/>
            </a:endParaRPr>
          </a:p>
        </p:txBody>
      </p:sp>
      <p:sp>
        <p:nvSpPr>
          <p:cNvPr id="65544" name="Rectangle 8"/>
          <p:cNvSpPr>
            <a:spLocks noGrp="1" noChangeArrowheads="1"/>
          </p:cNvSpPr>
          <p:nvPr>
            <p:ph type="title"/>
          </p:nvPr>
        </p:nvSpPr>
        <p:spPr>
          <a:xfrm>
            <a:off x="0" y="0"/>
            <a:ext cx="1835150" cy="576263"/>
          </a:xfrm>
          <a:gradFill rotWithShape="1">
            <a:gsLst>
              <a:gs pos="0">
                <a:srgbClr val="FF99CC"/>
              </a:gs>
              <a:gs pos="100000">
                <a:srgbClr val="CCFF66"/>
              </a:gs>
            </a:gsLst>
            <a:lin ang="2700000" scaled="1"/>
          </a:gradFill>
        </p:spPr>
        <p:txBody>
          <a:bodyPr vert="horz" wrap="square" lIns="91440" tIns="45720" rIns="91440" bIns="45720" numCol="1" anchor="ctr" anchorCtr="0" compatLnSpc="1"/>
          <a:p>
            <a:pPr eaLnBrk="1" hangingPunct="1"/>
            <a:r>
              <a:rPr lang="zh-CN" altLang="en-US" sz="4000" dirty="0">
                <a:solidFill>
                  <a:srgbClr val="FF0000"/>
                </a:solidFill>
                <a:effectLst>
                  <a:outerShdw blurRad="38100" dist="38100" dir="2700000">
                    <a:srgbClr val="C0C0C0"/>
                  </a:outerShdw>
                </a:effectLst>
                <a:ea typeface="华文琥珀" pitchFamily="2" charset="-122"/>
              </a:rPr>
              <a:t>示例</a:t>
            </a:r>
            <a:endParaRPr lang="zh-CN" altLang="en-US" sz="4000" dirty="0">
              <a:solidFill>
                <a:srgbClr val="FF0000"/>
              </a:solidFill>
              <a:effectLst>
                <a:outerShdw blurRad="38100" dist="38100" dir="2700000">
                  <a:srgbClr val="C0C0C0"/>
                </a:outerShdw>
              </a:effectLst>
              <a:ea typeface="华文琥珀"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541"/>
                                        </p:tgtEl>
                                        <p:attrNameLst>
                                          <p:attrName>style.visibility</p:attrName>
                                        </p:attrNameLst>
                                      </p:cBhvr>
                                      <p:to>
                                        <p:strVal val="visible"/>
                                      </p:to>
                                    </p:set>
                                    <p:animEffect transition="in" filter="fade">
                                      <p:cBhvr>
                                        <p:cTn id="7" dur="2000"/>
                                        <p:tgtEl>
                                          <p:spTgt spid="6554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4" fill="hold" grpId="1" nodeType="clickEffect">
                                  <p:stCondLst>
                                    <p:cond delay="0"/>
                                  </p:stCondLst>
                                  <p:childTnLst>
                                    <p:animEffect transition="out" filter="wheel(4)">
                                      <p:cBhvr>
                                        <p:cTn id="11" dur="2000"/>
                                        <p:tgtEl>
                                          <p:spTgt spid="65541"/>
                                        </p:tgtEl>
                                      </p:cBhvr>
                                    </p:animEffect>
                                    <p:set>
                                      <p:cBhvr>
                                        <p:cTn id="12" dur="1" fill="hold">
                                          <p:stCondLst>
                                            <p:cond delay="1999"/>
                                          </p:stCondLst>
                                        </p:cTn>
                                        <p:tgtEl>
                                          <p:spTgt spid="655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5542"/>
                                        </p:tgtEl>
                                        <p:attrNameLst>
                                          <p:attrName>style.visibility</p:attrName>
                                        </p:attrNameLst>
                                      </p:cBhvr>
                                      <p:to>
                                        <p:strVal val="visible"/>
                                      </p:to>
                                    </p:set>
                                    <p:animEffect transition="in" filter="fade">
                                      <p:cBhvr>
                                        <p:cTn id="17" dur="2000"/>
                                        <p:tgtEl>
                                          <p:spTgt spid="6554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xit" presetSubtype="4" fill="hold" grpId="1" nodeType="clickEffect">
                                  <p:stCondLst>
                                    <p:cond delay="0"/>
                                  </p:stCondLst>
                                  <p:childTnLst>
                                    <p:animEffect transition="out" filter="wheel(4)">
                                      <p:cBhvr>
                                        <p:cTn id="21" dur="2000"/>
                                        <p:tgtEl>
                                          <p:spTgt spid="65542"/>
                                        </p:tgtEl>
                                      </p:cBhvr>
                                    </p:animEffect>
                                    <p:set>
                                      <p:cBhvr>
                                        <p:cTn id="22" dur="1" fill="hold">
                                          <p:stCondLst>
                                            <p:cond delay="1999"/>
                                          </p:stCondLst>
                                        </p:cTn>
                                        <p:tgtEl>
                                          <p:spTgt spid="655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p:bldP spid="65541" grpId="1" animBg="1"/>
      <p:bldP spid="65542" grpId="0" animBg="1"/>
      <p:bldP spid="65542"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4"/>
          <p:cNvSpPr/>
          <p:nvPr/>
        </p:nvSpPr>
        <p:spPr>
          <a:xfrm>
            <a:off x="0" y="0"/>
            <a:ext cx="9144000" cy="6524625"/>
          </a:xfrm>
          <a:prstGeom prst="rect">
            <a:avLst/>
          </a:prstGeom>
          <a:noFill/>
          <a:ln w="38100" cap="flat" cmpd="dbl">
            <a:solidFill>
              <a:srgbClr val="FAF0F9"/>
            </a:solidFill>
            <a:prstDash val="solid"/>
            <a:miter/>
            <a:headEnd type="none" w="med" len="med"/>
            <a:tailEnd type="none" w="med" len="med"/>
          </a:ln>
        </p:spPr>
        <p:txBody>
          <a:bodyPr/>
          <a:p>
            <a:pPr marL="342900" lvl="0" indent="-342900" eaLnBrk="1" hangingPunct="1">
              <a:spcBef>
                <a:spcPct val="20000"/>
              </a:spcBef>
            </a:pPr>
            <a:r>
              <a:rPr lang="en-US" altLang="zh-CN" sz="2400" b="1" dirty="0">
                <a:solidFill>
                  <a:srgbClr val="FFFF00"/>
                </a:solidFill>
                <a:latin typeface="黑体" panose="02010609060101010101" pitchFamily="49" charset="-122"/>
                <a:ea typeface="黑体" panose="02010609060101010101" pitchFamily="49" charset="-122"/>
              </a:rPr>
              <a:t>  </a:t>
            </a:r>
            <a:r>
              <a:rPr lang="zh-CN" altLang="en-US" sz="2400" b="1" dirty="0">
                <a:solidFill>
                  <a:srgbClr val="FFFF00"/>
                </a:solidFill>
                <a:latin typeface="黑体" panose="02010609060101010101" pitchFamily="49" charset="-122"/>
                <a:ea typeface="黑体" panose="02010609060101010101" pitchFamily="49" charset="-122"/>
              </a:rPr>
              <a:t>老马，你说。</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马沉稳说：</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我其实也没多大能力，但是，无论</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还是</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二把手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我都会尽力干，并把它干好。这点请市长放心。无论是谁，都要为机关，为咱百姓服务。对于那些腐败现象，要先做好模范作用，宣传法律知识，让那些尚未发展起来的能够自制。我相信，我们的同志都是好的。</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市长没吱声，过了一会儿，给了王、马二人各</a:t>
            </a:r>
            <a:r>
              <a:rPr lang="en-US" altLang="zh-CN" sz="2400" b="1" dirty="0">
                <a:solidFill>
                  <a:srgbClr val="FFFF00"/>
                </a:solidFill>
                <a:latin typeface="黑体" panose="02010609060101010101" pitchFamily="49" charset="-122"/>
                <a:ea typeface="黑体" panose="02010609060101010101" pitchFamily="49" charset="-122"/>
              </a:rPr>
              <a:t>100</a:t>
            </a:r>
            <a:r>
              <a:rPr lang="zh-CN" altLang="en-US" sz="2400" b="1" dirty="0">
                <a:solidFill>
                  <a:srgbClr val="FFFF00"/>
                </a:solidFill>
                <a:latin typeface="黑体" panose="02010609060101010101" pitchFamily="49" charset="-122"/>
                <a:ea typeface="黑体" panose="02010609060101010101" pitchFamily="49" charset="-122"/>
              </a:rPr>
              <a:t>元钱，让他们在半小时内花完。半小时后，王灵动先到了，他给市长提来了上好的龙井茶叶，又给市长买了一双新皮鞋，领带也买了</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相思鸟</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的。这当然不止</a:t>
            </a:r>
            <a:r>
              <a:rPr lang="en-US" altLang="zh-CN" sz="2400" b="1" dirty="0">
                <a:solidFill>
                  <a:srgbClr val="FFFF00"/>
                </a:solidFill>
                <a:latin typeface="黑体" panose="02010609060101010101" pitchFamily="49" charset="-122"/>
                <a:ea typeface="黑体" panose="02010609060101010101" pitchFamily="49" charset="-122"/>
              </a:rPr>
              <a:t>100</a:t>
            </a:r>
            <a:r>
              <a:rPr lang="zh-CN" altLang="en-US" sz="2400" b="1" dirty="0">
                <a:solidFill>
                  <a:srgbClr val="FFFF00"/>
                </a:solidFill>
                <a:latin typeface="黑体" panose="02010609060101010101" pitchFamily="49" charset="-122"/>
                <a:ea typeface="黑体" panose="02010609060101010101" pitchFamily="49" charset="-122"/>
              </a:rPr>
              <a:t>元钱，市长心里有数了。王灵动也笑了。因为马沉稳还没来，市长让王灵动先回去，等候通知。</a:t>
            </a:r>
            <a:r>
              <a:rPr lang="en-US" altLang="zh-CN" sz="2400" b="1" dirty="0">
                <a:solidFill>
                  <a:srgbClr val="FFFF00"/>
                </a:solidFill>
                <a:latin typeface="黑体" panose="02010609060101010101" pitchFamily="49" charset="-122"/>
                <a:ea typeface="黑体" panose="02010609060101010101" pitchFamily="49" charset="-122"/>
              </a:rPr>
              <a:t>40</a:t>
            </a:r>
            <a:r>
              <a:rPr lang="zh-CN" altLang="en-US" sz="2400" b="1" dirty="0">
                <a:solidFill>
                  <a:srgbClr val="FFFF00"/>
                </a:solidFill>
                <a:latin typeface="黑体" panose="02010609060101010101" pitchFamily="49" charset="-122"/>
                <a:ea typeface="黑体" panose="02010609060101010101" pitchFamily="49" charset="-122"/>
              </a:rPr>
              <a:t>分钟之后，马沉稳大汗淋漓地跑了进来，连门都没敲，市长问：</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钱花完了？</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马沉稳嗯了一声。市长没再说什么就叫他走了。因为他从窗户里看见门卫老张门口放了一张新床和一把新电筒。</a:t>
            </a:r>
            <a:r>
              <a:rPr lang="zh-CN" altLang="en-US" sz="2400" b="1" dirty="0">
                <a:solidFill>
                  <a:srgbClr val="FFFF00"/>
                </a:solidFill>
                <a:latin typeface="华文中宋" pitchFamily="2" charset="-122"/>
                <a:ea typeface="黑体" panose="02010609060101010101" pitchFamily="49" charset="-122"/>
              </a:rPr>
              <a:t> </a:t>
            </a:r>
            <a:r>
              <a:rPr lang="zh-CN" altLang="en-US" sz="2400" b="1" dirty="0">
                <a:solidFill>
                  <a:srgbClr val="FFFF00"/>
                </a:solidFill>
                <a:latin typeface="黑体" panose="02010609060101010101" pitchFamily="49" charset="-122"/>
                <a:ea typeface="黑体" panose="02010609060101010101" pitchFamily="49" charset="-122"/>
              </a:rPr>
              <a:t> </a:t>
            </a:r>
            <a:endParaRPr lang="zh-CN" altLang="en-US" sz="2400" b="1" dirty="0">
              <a:solidFill>
                <a:srgbClr val="FFFF00"/>
              </a:solidFill>
              <a:latin typeface="黑体" panose="02010609060101010101" pitchFamily="49" charset="-122"/>
              <a:ea typeface="黑体" panose="02010609060101010101" pitchFamily="49" charset="-122"/>
            </a:endParaRPr>
          </a:p>
          <a:p>
            <a:pPr marL="342900" lvl="0" indent="-342900" eaLnBrk="1" hangingPunct="1">
              <a:spcBef>
                <a:spcPct val="20000"/>
              </a:spcBef>
            </a:pPr>
            <a:r>
              <a:rPr lang="zh-CN" altLang="en-US" sz="2400" b="1" dirty="0">
                <a:solidFill>
                  <a:srgbClr val="FFFF00"/>
                </a:solidFill>
                <a:latin typeface="黑体" panose="02010609060101010101" pitchFamily="49" charset="-122"/>
                <a:ea typeface="黑体" panose="02010609060101010101" pitchFamily="49" charset="-122"/>
              </a:rPr>
              <a:t>       几天后，选举结果贴出来了：</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一把手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，马沉稳；</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二把手</a:t>
            </a:r>
            <a:r>
              <a:rPr lang="zh-CN" altLang="en-US" sz="2400" b="1" dirty="0">
                <a:solidFill>
                  <a:srgbClr val="FFFF00"/>
                </a:solidFill>
                <a:latin typeface="华文中宋" pitchFamily="2" charset="-122"/>
                <a:ea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rPr>
              <a:t>，待定。</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66565" name="AutoShape 5"/>
          <p:cNvSpPr/>
          <p:nvPr/>
        </p:nvSpPr>
        <p:spPr>
          <a:xfrm>
            <a:off x="5003800" y="765175"/>
            <a:ext cx="3600450" cy="1223963"/>
          </a:xfrm>
          <a:prstGeom prst="wedgeRectCallout">
            <a:avLst>
              <a:gd name="adj1" fmla="val -65875"/>
              <a:gd name="adj2" fmla="val 137810"/>
            </a:avLst>
          </a:prstGeom>
          <a:solidFill>
            <a:srgbClr val="CCFFCC"/>
          </a:solidFill>
          <a:ln w="9525" cap="rnd" cmpd="sng">
            <a:solidFill>
              <a:srgbClr val="FFFF00"/>
            </a:solidFill>
            <a:prstDash val="sysDot"/>
            <a:miter/>
            <a:headEnd type="none" w="med" len="med"/>
            <a:tailEnd type="none" w="med" len="med"/>
          </a:ln>
        </p:spPr>
        <p:txBody>
          <a:bodyPr/>
          <a:p>
            <a:pPr lvl="0" eaLnBrk="1" hangingPunct="1"/>
            <a:r>
              <a:rPr lang="en-US" altLang="zh-CN" sz="2400" b="1" dirty="0">
                <a:solidFill>
                  <a:srgbClr val="660033"/>
                </a:solidFill>
                <a:latin typeface="Arial" panose="020B0604020202020204" pitchFamily="34" charset="0"/>
                <a:ea typeface="黑体" panose="02010609060101010101" pitchFamily="49" charset="-122"/>
              </a:rPr>
              <a:t>“</a:t>
            </a:r>
            <a:r>
              <a:rPr lang="zh-CN" altLang="en-US" sz="2400" b="1" dirty="0">
                <a:solidFill>
                  <a:srgbClr val="660033"/>
                </a:solidFill>
                <a:latin typeface="Arial" panose="020B0604020202020204" pitchFamily="34" charset="0"/>
                <a:ea typeface="黑体" panose="02010609060101010101" pitchFamily="49" charset="-122"/>
              </a:rPr>
              <a:t>心里有数了”，究竟谁是最后的人选，又是一个悬念</a:t>
            </a:r>
            <a:endParaRPr lang="zh-CN" altLang="en-US" sz="2400" b="1" dirty="0">
              <a:solidFill>
                <a:srgbClr val="660033"/>
              </a:solidFill>
              <a:latin typeface="Arial" panose="020B0604020202020204" pitchFamily="34" charset="0"/>
              <a:ea typeface="黑体" panose="02010609060101010101" pitchFamily="49" charset="-122"/>
            </a:endParaRPr>
          </a:p>
        </p:txBody>
      </p:sp>
      <p:sp>
        <p:nvSpPr>
          <p:cNvPr id="66566" name="AutoShape 6"/>
          <p:cNvSpPr/>
          <p:nvPr/>
        </p:nvSpPr>
        <p:spPr>
          <a:xfrm>
            <a:off x="4932363" y="3573463"/>
            <a:ext cx="3600450" cy="574675"/>
          </a:xfrm>
          <a:prstGeom prst="wedgeRectCallout">
            <a:avLst>
              <a:gd name="adj1" fmla="val -91315"/>
              <a:gd name="adj2" fmla="val 272926"/>
            </a:avLst>
          </a:prstGeom>
          <a:solidFill>
            <a:srgbClr val="CCFFCC"/>
          </a:solidFill>
          <a:ln w="9525" cap="rnd" cmpd="sng">
            <a:solidFill>
              <a:srgbClr val="FFFF00"/>
            </a:solidFill>
            <a:prstDash val="sysDot"/>
            <a:miter/>
            <a:headEnd type="none" w="med" len="med"/>
            <a:tailEnd type="none" w="med" len="med"/>
          </a:ln>
        </p:spPr>
        <p:txBody>
          <a:bodyPr/>
          <a:p>
            <a:pPr lvl="0" eaLnBrk="1" hangingPunct="1"/>
            <a:r>
              <a:rPr lang="zh-CN" altLang="en-US" sz="2800" b="1" dirty="0">
                <a:solidFill>
                  <a:srgbClr val="660033"/>
                </a:solidFill>
                <a:latin typeface="Arial" panose="020B0604020202020204" pitchFamily="34" charset="0"/>
                <a:ea typeface="黑体" panose="02010609060101010101" pitchFamily="49" charset="-122"/>
              </a:rPr>
              <a:t>至此，悬念有了结果</a:t>
            </a:r>
            <a:endParaRPr lang="zh-CN" altLang="en-US" sz="2800" b="1" dirty="0">
              <a:solidFill>
                <a:srgbClr val="660033"/>
              </a:solidFill>
              <a:latin typeface="Arial" panose="020B0604020202020204" pitchFamily="34" charset="0"/>
              <a:ea typeface="黑体" panose="02010609060101010101" pitchFamily="49" charset="-122"/>
            </a:endParaRPr>
          </a:p>
        </p:txBody>
      </p:sp>
      <p:sp>
        <p:nvSpPr>
          <p:cNvPr id="66567" name="Rectangle 7"/>
          <p:cNvSpPr/>
          <p:nvPr/>
        </p:nvSpPr>
        <p:spPr>
          <a:xfrm>
            <a:off x="0" y="3357563"/>
            <a:ext cx="9144000" cy="3500437"/>
          </a:xfrm>
          <a:prstGeom prst="rect">
            <a:avLst/>
          </a:prstGeom>
          <a:solidFill>
            <a:srgbClr val="CCFFFF"/>
          </a:solidFill>
          <a:ln w="9525" cap="flat" cmpd="sng">
            <a:solidFill>
              <a:srgbClr val="FFFF00"/>
            </a:solidFill>
            <a:prstDash val="sysDot"/>
            <a:miter/>
            <a:headEnd type="none" w="med" len="med"/>
            <a:tailEnd type="none" w="med" len="med"/>
          </a:ln>
        </p:spPr>
        <p:txBody>
          <a:bodyPr/>
          <a:p>
            <a:pPr marL="342900" lvl="0" indent="-342900" eaLnBrk="1" hangingPunct="1">
              <a:spcBef>
                <a:spcPct val="20000"/>
              </a:spcBef>
            </a:pPr>
            <a:r>
              <a:rPr lang="zh-CN" altLang="en-US" sz="2800" b="1" dirty="0">
                <a:solidFill>
                  <a:srgbClr val="FF0000"/>
                </a:solidFill>
                <a:latin typeface="华文中宋" pitchFamily="2" charset="-122"/>
                <a:ea typeface="华文中宋" pitchFamily="2" charset="-122"/>
              </a:rPr>
              <a:t>赏析：</a:t>
            </a:r>
            <a:br>
              <a:rPr lang="zh-CN" altLang="en-US" sz="2400" b="1" dirty="0">
                <a:solidFill>
                  <a:srgbClr val="660033"/>
                </a:solidFill>
                <a:latin typeface="华文中宋" pitchFamily="2" charset="-122"/>
                <a:ea typeface="华文中宋" pitchFamily="2" charset="-122"/>
              </a:rPr>
            </a:br>
            <a:r>
              <a:rPr lang="zh-CN" altLang="en-US" sz="2400" b="1" dirty="0">
                <a:solidFill>
                  <a:srgbClr val="660033"/>
                </a:solidFill>
                <a:latin typeface="华文中宋" pitchFamily="2" charset="-122"/>
                <a:ea typeface="华文中宋" pitchFamily="2" charset="-122"/>
              </a:rPr>
              <a:t>　　本文构思巧妙，处处设置悬念，结局出人意料。“巧”在扣题，话题为“山的沉稳，水的灵动”，作者巧妙地根据命题为小说中的人物命名，姓名又与性格相似：“王灵动”巧舌如簧，逢迎媚上；“马沉稳”憨厚老实，实话实说。还巧在二人说话、办事形成了对比。出人意料，在于前文的悬念，文中两次写：“市长心里有了想法了。”由于作者始终未对市长的意图有所暗示，让读者无法探知市长的想法是什么，这就使结尾出人意料，又在意中。 </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fade">
                                      <p:cBhvr>
                                        <p:cTn id="7" dur="2000"/>
                                        <p:tgtEl>
                                          <p:spTgt spid="6656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4" fill="hold" grpId="1" nodeType="clickEffect">
                                  <p:stCondLst>
                                    <p:cond delay="0"/>
                                  </p:stCondLst>
                                  <p:childTnLst>
                                    <p:animEffect transition="out" filter="wheel(4)">
                                      <p:cBhvr>
                                        <p:cTn id="11" dur="2000"/>
                                        <p:tgtEl>
                                          <p:spTgt spid="66565"/>
                                        </p:tgtEl>
                                      </p:cBhvr>
                                    </p:animEffect>
                                    <p:set>
                                      <p:cBhvr>
                                        <p:cTn id="12" dur="1" fill="hold">
                                          <p:stCondLst>
                                            <p:cond delay="1999"/>
                                          </p:stCondLst>
                                        </p:cTn>
                                        <p:tgtEl>
                                          <p:spTgt spid="6656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566"/>
                                        </p:tgtEl>
                                        <p:attrNameLst>
                                          <p:attrName>style.visibility</p:attrName>
                                        </p:attrNameLst>
                                      </p:cBhvr>
                                      <p:to>
                                        <p:strVal val="visible"/>
                                      </p:to>
                                    </p:set>
                                    <p:animEffect transition="in" filter="fade">
                                      <p:cBhvr>
                                        <p:cTn id="17" dur="2000"/>
                                        <p:tgtEl>
                                          <p:spTgt spid="6656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xit" presetSubtype="4" fill="hold" grpId="1" nodeType="clickEffect">
                                  <p:stCondLst>
                                    <p:cond delay="0"/>
                                  </p:stCondLst>
                                  <p:childTnLst>
                                    <p:animEffect transition="out" filter="wheel(4)">
                                      <p:cBhvr>
                                        <p:cTn id="21" dur="2000"/>
                                        <p:tgtEl>
                                          <p:spTgt spid="66566"/>
                                        </p:tgtEl>
                                      </p:cBhvr>
                                    </p:animEffect>
                                    <p:set>
                                      <p:cBhvr>
                                        <p:cTn id="22" dur="1" fill="hold">
                                          <p:stCondLst>
                                            <p:cond delay="1999"/>
                                          </p:stCondLst>
                                        </p:cTn>
                                        <p:tgtEl>
                                          <p:spTgt spid="6656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66567"/>
                                        </p:tgtEl>
                                        <p:attrNameLst>
                                          <p:attrName>style.visibility</p:attrName>
                                        </p:attrNameLst>
                                      </p:cBhvr>
                                      <p:to>
                                        <p:strVal val="visible"/>
                                      </p:to>
                                    </p:set>
                                    <p:animEffect transition="in" filter="circle(in)">
                                      <p:cBhvr>
                                        <p:cTn id="27" dur="20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P spid="66565" grpId="1" animBg="1"/>
      <p:bldP spid="66566" grpId="0" animBg="1"/>
      <p:bldP spid="66566" grpId="1" animBg="1"/>
      <p:bldP spid="6656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6" name="Rectangle 4"/>
          <p:cNvSpPr>
            <a:spLocks noGrp="1" noChangeArrowheads="1"/>
          </p:cNvSpPr>
          <p:nvPr>
            <p:ph idx="1"/>
          </p:nvPr>
        </p:nvSpPr>
        <p:spPr>
          <a:xfrm>
            <a:off x="395288" y="188913"/>
            <a:ext cx="8485188" cy="647700"/>
          </a:xfrm>
          <a:solidFill>
            <a:srgbClr val="000080"/>
          </a:solidFill>
        </p:spPr>
        <p:txBody>
          <a:bodyPr vert="horz" wrap="square" lIns="91440" tIns="45720" rIns="91440" bIns="45720" numCol="1" anchor="b" anchorCtr="0" compatLnSpc="1"/>
          <a:p>
            <a:pPr marL="0" indent="0" algn="ctr" eaLnBrk="1" hangingPunct="1">
              <a:spcBef>
                <a:spcPct val="0"/>
              </a:spcBef>
              <a:buClr>
                <a:schemeClr val="bg1"/>
              </a:buClr>
              <a:buNone/>
            </a:pPr>
            <a:r>
              <a:rPr lang="zh-CN" altLang="en-US" sz="4000" b="1" dirty="0">
                <a:solidFill>
                  <a:srgbClr val="FFFF00"/>
                </a:solidFill>
                <a:effectLst>
                  <a:outerShdw blurRad="38100" dist="38100" dir="2700000">
                    <a:srgbClr val="C0C0C0"/>
                  </a:outerShdw>
                </a:effectLst>
                <a:ea typeface="华文行楷" pitchFamily="2" charset="-122"/>
              </a:rPr>
              <a:t>为下列短文设计一个结尾：</a:t>
            </a:r>
            <a:endParaRPr lang="zh-CN" altLang="en-US" sz="4000" b="1" dirty="0">
              <a:solidFill>
                <a:srgbClr val="FFFF00"/>
              </a:solidFill>
              <a:effectLst>
                <a:outerShdw blurRad="38100" dist="38100" dir="2700000">
                  <a:srgbClr val="C0C0C0"/>
                </a:outerShdw>
              </a:effectLst>
              <a:ea typeface="华文行楷" pitchFamily="2" charset="-122"/>
            </a:endParaRPr>
          </a:p>
        </p:txBody>
      </p:sp>
      <p:sp>
        <p:nvSpPr>
          <p:cNvPr id="49158" name="Text Box 6"/>
          <p:cNvSpPr txBox="1"/>
          <p:nvPr/>
        </p:nvSpPr>
        <p:spPr>
          <a:xfrm>
            <a:off x="971550" y="6021388"/>
            <a:ext cx="5105400" cy="579437"/>
          </a:xfrm>
          <a:prstGeom prst="rect">
            <a:avLst/>
          </a:prstGeom>
          <a:solidFill>
            <a:srgbClr val="003300"/>
          </a:solidFill>
          <a:ln w="9525">
            <a:noFill/>
          </a:ln>
        </p:spPr>
        <p:txBody>
          <a:bodyPr>
            <a:spAutoFit/>
          </a:bodyPr>
          <a:p>
            <a:pPr lvl="0" eaLnBrk="1" hangingPunct="1"/>
            <a:r>
              <a:rPr lang="zh-CN" altLang="en-US" sz="3200" b="1" dirty="0">
                <a:solidFill>
                  <a:srgbClr val="FFFF00"/>
                </a:solidFill>
                <a:latin typeface="华文中宋" pitchFamily="2" charset="-122"/>
                <a:ea typeface="华文中宋" pitchFamily="2" charset="-122"/>
              </a:rPr>
              <a:t>老师不在教室！</a:t>
            </a:r>
            <a:endParaRPr lang="zh-CN" altLang="en-US" sz="3200" b="1" dirty="0">
              <a:solidFill>
                <a:srgbClr val="FFFF00"/>
              </a:solidFill>
              <a:latin typeface="华文中宋" pitchFamily="2" charset="-122"/>
              <a:ea typeface="华文中宋" pitchFamily="2" charset="-122"/>
            </a:endParaRPr>
          </a:p>
        </p:txBody>
      </p:sp>
      <p:sp>
        <p:nvSpPr>
          <p:cNvPr id="49159" name="Rectangle 7"/>
          <p:cNvSpPr>
            <a:spLocks noChangeArrowheads="1"/>
          </p:cNvSpPr>
          <p:nvPr/>
        </p:nvSpPr>
        <p:spPr bwMode="auto">
          <a:xfrm>
            <a:off x="250825" y="1052513"/>
            <a:ext cx="8713788" cy="5100638"/>
          </a:xfrm>
          <a:prstGeom prst="rect">
            <a:avLst/>
          </a:prstGeom>
          <a:solidFill>
            <a:srgbClr val="CCFFCC"/>
          </a:solidFill>
          <a:ln w="15875" algn="ctr">
            <a:solidFill>
              <a:srgbClr val="FFFF00"/>
            </a:solidFill>
            <a:prstDash val="sysDot"/>
            <a:miter lim="800000"/>
          </a:ln>
          <a:effectLst/>
        </p:spPr>
        <p:txBody>
          <a:bodyPr>
            <a:spAutoFit/>
          </a:bodyPr>
          <a:p>
            <a:pPr lvl="0" eaLnBrk="1" hangingPunct="1">
              <a:lnSpc>
                <a:spcPct val="105000"/>
              </a:lnSpc>
              <a:spcBef>
                <a:spcPct val="50000"/>
              </a:spcBef>
              <a:buClr>
                <a:schemeClr val="bg1"/>
              </a:buClr>
            </a:pPr>
            <a:r>
              <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rPr>
              <a:t>      </a:t>
            </a:r>
            <a:r>
              <a:rPr lang="zh-CN" altLang="en-US" sz="2800" b="1" dirty="0">
                <a:solidFill>
                  <a:srgbClr val="660033"/>
                </a:solidFill>
                <a:effectLst>
                  <a:outerShdw blurRad="38100" dist="38100" dir="2700000">
                    <a:srgbClr val="C0C0C0"/>
                  </a:outerShdw>
                </a:effectLst>
                <a:latin typeface="华文中宋" pitchFamily="2" charset="-122"/>
                <a:ea typeface="华文中宋" pitchFamily="2" charset="-122"/>
              </a:rPr>
              <a:t>又要迟到了！又要面对老师那严厉的目光，当然，“交待”迟到的原因是必不可少的。闹钟坏了？不行，太老套了；自行车出毛病了？不行，中午放学时被他遇上准会“露馅”；上学途中匆匆忙忙扭伤了脚？</a:t>
            </a:r>
            <a:r>
              <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rPr>
              <a:t>……</a:t>
            </a:r>
            <a:r>
              <a:rPr lang="zh-CN" altLang="en-US" sz="2800" b="1" dirty="0">
                <a:solidFill>
                  <a:srgbClr val="660033"/>
                </a:solidFill>
                <a:effectLst>
                  <a:outerShdw blurRad="38100" dist="38100" dir="2700000">
                    <a:srgbClr val="C0C0C0"/>
                  </a:outerShdw>
                </a:effectLst>
                <a:latin typeface="华文中宋" pitchFamily="2" charset="-122"/>
                <a:ea typeface="华文中宋" pitchFamily="2" charset="-122"/>
              </a:rPr>
              <a:t>脚步不知不觉慢了下来，做出一瘸一拐的样子，不行！上次小明用这一招，一眼被他识穿</a:t>
            </a:r>
            <a:r>
              <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rPr>
              <a:t>……</a:t>
            </a:r>
            <a:endPar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endParaRPr>
          </a:p>
          <a:p>
            <a:pPr lvl="0" eaLnBrk="1" hangingPunct="1">
              <a:spcBef>
                <a:spcPct val="20000"/>
              </a:spcBef>
              <a:buClr>
                <a:schemeClr val="tx2"/>
              </a:buClr>
            </a:pPr>
            <a:r>
              <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rPr>
              <a:t>      </a:t>
            </a:r>
            <a:r>
              <a:rPr lang="zh-CN" altLang="en-US" sz="2800" b="1" dirty="0">
                <a:solidFill>
                  <a:srgbClr val="660033"/>
                </a:solidFill>
                <a:effectLst>
                  <a:outerShdw blurRad="38100" dist="38100" dir="2700000">
                    <a:srgbClr val="C0C0C0"/>
                  </a:outerShdw>
                </a:effectLst>
                <a:latin typeface="华文中宋" pitchFamily="2" charset="-122"/>
                <a:ea typeface="华文中宋" pitchFamily="2" charset="-122"/>
              </a:rPr>
              <a:t>我好像已经听到了老师的责问，已经看见了同学们那一双双暗笑的眼。唉，都怪自己贪睡，这下可好？</a:t>
            </a:r>
            <a:endParaRPr lang="zh-CN" altLang="en-US" sz="2800" b="1" dirty="0">
              <a:solidFill>
                <a:srgbClr val="660033"/>
              </a:solidFill>
              <a:effectLst>
                <a:outerShdw blurRad="38100" dist="38100" dir="2700000">
                  <a:srgbClr val="C0C0C0"/>
                </a:outerShdw>
              </a:effectLst>
              <a:latin typeface="华文中宋" pitchFamily="2" charset="-122"/>
              <a:ea typeface="华文中宋" pitchFamily="2" charset="-122"/>
            </a:endParaRPr>
          </a:p>
          <a:p>
            <a:pPr lvl="0" eaLnBrk="1" hangingPunct="1">
              <a:spcBef>
                <a:spcPct val="20000"/>
              </a:spcBef>
              <a:buClr>
                <a:schemeClr val="tx2"/>
              </a:buClr>
            </a:pPr>
            <a:r>
              <a:rPr lang="zh-CN" altLang="en-US" sz="2800" b="1" dirty="0">
                <a:solidFill>
                  <a:srgbClr val="660033"/>
                </a:solidFill>
                <a:effectLst>
                  <a:outerShdw blurRad="38100" dist="38100" dir="2700000">
                    <a:srgbClr val="C0C0C0"/>
                  </a:outerShdw>
                </a:effectLst>
                <a:latin typeface="华文中宋" pitchFamily="2" charset="-122"/>
                <a:ea typeface="华文中宋" pitchFamily="2" charset="-122"/>
              </a:rPr>
              <a:t>      不知不觉已经到教室门前，我正准备老老实实向老师承认错误，一抬头，咦，怎么回事</a:t>
            </a:r>
            <a:r>
              <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rPr>
              <a:t>……</a:t>
            </a:r>
            <a:endParaRPr lang="en-US" altLang="zh-CN" sz="2800" b="1" dirty="0">
              <a:solidFill>
                <a:srgbClr val="660033"/>
              </a:solidFill>
              <a:effectLst>
                <a:outerShdw blurRad="38100" dist="38100" dir="2700000">
                  <a:srgbClr val="C0C0C0"/>
                </a:outerShdw>
              </a:effectLst>
              <a:latin typeface="华文中宋" pitchFamily="2" charset="-122"/>
              <a:ea typeface="华文中宋" pitchFamily="2" charset="-122"/>
            </a:endParaRPr>
          </a:p>
        </p:txBody>
      </p:sp>
      <p:pic>
        <p:nvPicPr>
          <p:cNvPr id="49160" name="Picture 8" descr="Q_011"/>
          <p:cNvPicPr>
            <a:picLocks noChangeAspect="1"/>
          </p:cNvPicPr>
          <p:nvPr/>
        </p:nvPicPr>
        <p:blipFill>
          <a:blip r:embed="rId1"/>
          <a:stretch>
            <a:fillRect/>
          </a:stretch>
        </p:blipFill>
        <p:spPr>
          <a:xfrm>
            <a:off x="4572000" y="3860800"/>
            <a:ext cx="1706563" cy="175260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9160"/>
                                        </p:tgtEl>
                                        <p:attrNameLst>
                                          <p:attrName>style.visibility</p:attrName>
                                        </p:attrNameLst>
                                      </p:cBhvr>
                                      <p:to>
                                        <p:strVal val="visible"/>
                                      </p:to>
                                    </p:set>
                                    <p:anim calcmode="lin" valueType="num">
                                      <p:cBhvr additive="base">
                                        <p:cTn id="7" dur="500" fill="hold"/>
                                        <p:tgtEl>
                                          <p:spTgt spid="49160"/>
                                        </p:tgtEl>
                                        <p:attrNameLst>
                                          <p:attrName>ppt_x</p:attrName>
                                        </p:attrNameLst>
                                      </p:cBhvr>
                                      <p:tavLst>
                                        <p:tav tm="0">
                                          <p:val>
                                            <p:strVal val="0-#ppt_w/2"/>
                                          </p:val>
                                        </p:tav>
                                        <p:tav tm="100000">
                                          <p:val>
                                            <p:strVal val="#ppt_x"/>
                                          </p:val>
                                        </p:tav>
                                      </p:tavLst>
                                    </p:anim>
                                    <p:anim calcmode="lin" valueType="num">
                                      <p:cBhvr additive="base">
                                        <p:cTn id="8" dur="500" fill="hold"/>
                                        <p:tgtEl>
                                          <p:spTgt spid="4916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49160"/>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9158"/>
                                        </p:tgtEl>
                                        <p:attrNameLst>
                                          <p:attrName>style.visibility</p:attrName>
                                        </p:attrNameLst>
                                      </p:cBhvr>
                                      <p:to>
                                        <p:strVal val="visible"/>
                                      </p:to>
                                    </p:set>
                                    <p:animEffect transition="in" filter="dissolve">
                                      <p:cBhvr>
                                        <p:cTn id="13" dur="500"/>
                                        <p:tgtEl>
                                          <p:spTgt spid="49158"/>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Text Box 4"/>
          <p:cNvSpPr txBox="1">
            <a:spLocks noChangeArrowheads="1"/>
          </p:cNvSpPr>
          <p:nvPr/>
        </p:nvSpPr>
        <p:spPr bwMode="auto">
          <a:xfrm>
            <a:off x="0" y="0"/>
            <a:ext cx="2987675" cy="512763"/>
          </a:xfrm>
          <a:prstGeom prst="rect">
            <a:avLst/>
          </a:prstGeom>
          <a:gradFill rotWithShape="1">
            <a:gsLst>
              <a:gs pos="0">
                <a:srgbClr val="FF99CC"/>
              </a:gs>
              <a:gs pos="100000">
                <a:srgbClr val="CCFF66"/>
              </a:gs>
            </a:gsLst>
            <a:lin ang="2700000" scaled="1"/>
          </a:gradFill>
          <a:ln w="9525" algn="ctr">
            <a:noFill/>
            <a:miter lim="800000"/>
          </a:ln>
          <a:effectLst/>
        </p:spPr>
        <p:txBody>
          <a:bodyPr anchor="ctr"/>
          <a:p>
            <a:pPr lvl="0" algn="ctr" eaLnBrk="1" hangingPunct="1"/>
            <a:r>
              <a:rPr lang="zh-CN" altLang="en-US" sz="3600" dirty="0">
                <a:solidFill>
                  <a:srgbClr val="FF0000"/>
                </a:solidFill>
                <a:effectLst>
                  <a:outerShdw blurRad="38100" dist="38100" dir="2700000">
                    <a:srgbClr val="C0C0C0"/>
                  </a:outerShdw>
                </a:effectLst>
                <a:latin typeface="Arial" panose="020B0604020202020204" pitchFamily="34" charset="0"/>
                <a:ea typeface="华文琥珀" pitchFamily="2" charset="-122"/>
              </a:rPr>
              <a:t>作文的升格</a:t>
            </a:r>
            <a:endParaRPr lang="zh-CN" altLang="en-US" sz="36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66563" name="Text Box 5"/>
          <p:cNvSpPr txBox="1"/>
          <p:nvPr/>
        </p:nvSpPr>
        <p:spPr>
          <a:xfrm>
            <a:off x="0" y="893763"/>
            <a:ext cx="9144000" cy="5964237"/>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lnSpc>
                <a:spcPct val="105000"/>
              </a:lnSpc>
              <a:spcBef>
                <a:spcPct val="50000"/>
              </a:spcBef>
            </a:pPr>
            <a:r>
              <a:rPr lang="en-US" altLang="zh-CN" sz="2800" b="1" dirty="0">
                <a:solidFill>
                  <a:srgbClr val="660033"/>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我在篮球场上摔伤了膝盖，回家途中正好遇上下班的老爸，“带我回去吧，我实在痛得走不动了！” </a:t>
            </a:r>
            <a:endParaRPr lang="zh-CN" altLang="en-US" sz="2400" b="1" dirty="0">
              <a:solidFill>
                <a:srgbClr val="660033"/>
              </a:solidFill>
              <a:latin typeface="华文中宋" pitchFamily="2" charset="-122"/>
              <a:ea typeface="华文中宋" pitchFamily="2" charset="-122"/>
            </a:endParaRPr>
          </a:p>
          <a:p>
            <a:pPr lvl="0" eaLnBrk="1" hangingPunct="1">
              <a:lnSpc>
                <a:spcPct val="105000"/>
              </a:lnSpc>
              <a:spcBef>
                <a:spcPct val="50000"/>
              </a:spcBef>
            </a:pPr>
            <a:r>
              <a:rPr lang="zh-CN" altLang="en-US" sz="2400" b="1" dirty="0">
                <a:solidFill>
                  <a:srgbClr val="660033"/>
                </a:solidFill>
                <a:latin typeface="华文中宋" pitchFamily="2" charset="-122"/>
                <a:ea typeface="华文中宋" pitchFamily="2" charset="-122"/>
              </a:rPr>
              <a:t>       老爸先是惊讶地看着我的伤口，盯了几秒，皱了皱眉说：“这点小伤算什么，要打球就得付出代价，自己走回家！” </a:t>
            </a:r>
            <a:endParaRPr lang="zh-CN" altLang="en-US" sz="2400" b="1" dirty="0">
              <a:solidFill>
                <a:srgbClr val="660033"/>
              </a:solidFill>
              <a:latin typeface="华文中宋" pitchFamily="2" charset="-122"/>
              <a:ea typeface="华文中宋" pitchFamily="2" charset="-122"/>
            </a:endParaRPr>
          </a:p>
          <a:p>
            <a:pPr lvl="0" eaLnBrk="1" hangingPunct="1">
              <a:lnSpc>
                <a:spcPct val="105000"/>
              </a:lnSpc>
              <a:spcBef>
                <a:spcPct val="50000"/>
              </a:spcBef>
            </a:pPr>
            <a:r>
              <a:rPr lang="zh-CN" altLang="en-US" sz="2400" b="1" dirty="0">
                <a:solidFill>
                  <a:srgbClr val="660033"/>
                </a:solidFill>
                <a:latin typeface="华文中宋" pitchFamily="2" charset="-122"/>
                <a:ea typeface="华文中宋" pitchFamily="2" charset="-122"/>
              </a:rPr>
              <a:t>      我以为那只是一句玩笑，很自觉的往车上坐。不料老爸把我推开，自顾自地，飞快地骑走了，远远抛下一句话：  </a:t>
            </a:r>
            <a:endParaRPr lang="zh-CN" altLang="en-US" sz="2400" b="1" dirty="0">
              <a:solidFill>
                <a:srgbClr val="660033"/>
              </a:solidFill>
              <a:latin typeface="华文中宋" pitchFamily="2" charset="-122"/>
              <a:ea typeface="华文中宋" pitchFamily="2" charset="-122"/>
            </a:endParaRPr>
          </a:p>
          <a:p>
            <a:pPr lvl="0" eaLnBrk="1" hangingPunct="1">
              <a:lnSpc>
                <a:spcPct val="105000"/>
              </a:lnSpc>
              <a:spcBef>
                <a:spcPct val="50000"/>
              </a:spcBef>
            </a:pPr>
            <a:r>
              <a:rPr lang="zh-CN" altLang="en-US" sz="2400" b="1" dirty="0">
                <a:solidFill>
                  <a:srgbClr val="660033"/>
                </a:solidFill>
                <a:latin typeface="华文中宋" pitchFamily="2" charset="-122"/>
                <a:ea typeface="华文中宋" pitchFamily="2" charset="-122"/>
              </a:rPr>
              <a:t>     “自己走回家！”</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“自己走回家？”我心里又是气愤又是委屈，“虎毒还不食子呢！我</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不走了。”不过一想，万一不马上清洗，伤口发炎怎么办？苦的还不是自己，干嘛和自己过不去呢！于是我憋了一肚子的气一瘸一拐往家走。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然而就在几分钟后，我便在马路的拐角处又看到了老爸的身影，那臃肿的显得笨拙的身影，那习惯性皱着眉的脸，还有那双正盯着我的充满关爱的眼睛</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在马路的拐角处，在与我对视的那</a:t>
            </a:r>
            <a:endParaRPr lang="zh-CN" altLang="en-US" sz="2400" b="1" dirty="0">
              <a:solidFill>
                <a:srgbClr val="660033"/>
              </a:solidFill>
              <a:latin typeface="华文中宋" pitchFamily="2" charset="-122"/>
              <a:ea typeface="华文中宋" pitchFamily="2" charset="-122"/>
            </a:endParaRPr>
          </a:p>
        </p:txBody>
      </p:sp>
      <p:sp>
        <p:nvSpPr>
          <p:cNvPr id="66564" name="Rectangle 6"/>
          <p:cNvSpPr/>
          <p:nvPr/>
        </p:nvSpPr>
        <p:spPr>
          <a:xfrm>
            <a:off x="4067175" y="188913"/>
            <a:ext cx="3384550" cy="647700"/>
          </a:xfrm>
          <a:prstGeom prst="rect">
            <a:avLst/>
          </a:prstGeom>
          <a:solidFill>
            <a:srgbClr val="000080"/>
          </a:solidFill>
          <a:ln w="9525">
            <a:noFill/>
          </a:ln>
        </p:spPr>
        <p:txBody>
          <a:bodyPr anchor="b"/>
          <a:p>
            <a:pPr lvl="0" algn="ctr" eaLnBrk="1" hangingPunct="1"/>
            <a:r>
              <a:rPr lang="zh-CN" altLang="en-US" sz="3600" b="1" dirty="0">
                <a:solidFill>
                  <a:srgbClr val="FFFF00"/>
                </a:solidFill>
                <a:latin typeface="Arial" panose="020B0604020202020204" pitchFamily="34" charset="0"/>
                <a:ea typeface="华文行楷" pitchFamily="2" charset="-122"/>
              </a:rPr>
              <a:t>拐角处的眼神</a:t>
            </a:r>
            <a:endParaRPr lang="zh-CN" altLang="en-US" sz="36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Text Box 4"/>
          <p:cNvSpPr txBox="1"/>
          <p:nvPr/>
        </p:nvSpPr>
        <p:spPr>
          <a:xfrm>
            <a:off x="0" y="188913"/>
            <a:ext cx="9144000" cy="6513512"/>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r>
              <a:rPr lang="zh-CN" altLang="en-US" sz="2800" b="1" dirty="0">
                <a:solidFill>
                  <a:srgbClr val="660033"/>
                </a:solidFill>
                <a:latin typeface="华文中宋" pitchFamily="2" charset="-122"/>
                <a:ea typeface="华文中宋" pitchFamily="2" charset="-122"/>
              </a:rPr>
              <a:t>一刹那，他立刻转过身，跨上自行车消失在人群中，再也没有回头。但我还是认出了那眼神，我再熟悉不过的眼神。顿时一种十分奇妙的感觉流遍了全身。我想起了他曾对我说过：“人生的路很长，父母不可能一辈子都牵着你走，自己学走路时难免要摔跤，但是你从哪里摔倒了就要从哪里爬起来，有麻烦也要学着自己解决，不能总是依赖父母。” </a:t>
            </a:r>
            <a:endParaRPr lang="zh-CN" altLang="en-US" sz="2800" b="1" dirty="0">
              <a:solidFill>
                <a:srgbClr val="660033"/>
              </a:solidFill>
              <a:latin typeface="华文中宋" pitchFamily="2" charset="-122"/>
              <a:ea typeface="华文中宋" pitchFamily="2" charset="-122"/>
            </a:endParaRPr>
          </a:p>
          <a:p>
            <a:pPr lvl="0" eaLnBrk="1" hangingPunct="1"/>
            <a:r>
              <a:rPr lang="zh-CN" altLang="en-US" sz="2800" b="1" dirty="0">
                <a:solidFill>
                  <a:srgbClr val="660033"/>
                </a:solidFill>
                <a:latin typeface="华文中宋" pitchFamily="2" charset="-122"/>
                <a:ea typeface="华文中宋" pitchFamily="2" charset="-122"/>
              </a:rPr>
              <a:t>       这时，我开始觉得伤口已不那么疼了。爸爸在看我伤口时的那种惊讶的神情和随后的那个习惯性的皱眉，都是我所熟悉的，然而他在拐角处的那个眼神我更感到熟悉。 </a:t>
            </a:r>
            <a:endParaRPr lang="zh-CN" altLang="en-US" sz="2800" b="1" dirty="0">
              <a:solidFill>
                <a:srgbClr val="660033"/>
              </a:solidFill>
              <a:latin typeface="华文中宋" pitchFamily="2" charset="-122"/>
              <a:ea typeface="华文中宋" pitchFamily="2" charset="-122"/>
            </a:endParaRPr>
          </a:p>
          <a:p>
            <a:pPr lvl="0" eaLnBrk="1" hangingPunct="1"/>
            <a:r>
              <a:rPr lang="zh-CN" altLang="en-US" sz="2800" b="1" dirty="0">
                <a:solidFill>
                  <a:srgbClr val="660033"/>
                </a:solidFill>
                <a:latin typeface="华文中宋" pitchFamily="2" charset="-122"/>
                <a:ea typeface="华文中宋" pitchFamily="2" charset="-122"/>
              </a:rPr>
              <a:t>   　一肚子的气消了，顿时觉得浑身轻松。在路上我这负伤的人是那么抢眼，有好心人说，“小兄弟，不要紧吧。”“要不要我送你回家？”都被我用老爸的“名言”婉言谢绝了，“我能行，我能自己走回家！”</a:t>
            </a:r>
            <a:endParaRPr lang="zh-CN" altLang="en-US" sz="28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9" name="Rectangle 5"/>
          <p:cNvSpPr/>
          <p:nvPr/>
        </p:nvSpPr>
        <p:spPr>
          <a:xfrm>
            <a:off x="1258888" y="1052513"/>
            <a:ext cx="6769100" cy="4789487"/>
          </a:xfrm>
          <a:prstGeom prst="rect">
            <a:avLst/>
          </a:prstGeom>
          <a:solidFill>
            <a:srgbClr val="003300"/>
          </a:solidFill>
          <a:ln w="9525">
            <a:noFill/>
          </a:ln>
        </p:spPr>
        <p:txBody>
          <a:bodyPr>
            <a:spAutoFit/>
          </a:bodyPr>
          <a:p>
            <a:pPr lvl="0" eaLnBrk="1" hangingPunct="1"/>
            <a:r>
              <a:rPr lang="zh-CN" altLang="en-US" sz="2800" b="1" dirty="0">
                <a:solidFill>
                  <a:srgbClr val="FFFF00"/>
                </a:solidFill>
                <a:latin typeface="华文中宋" pitchFamily="2" charset="-122"/>
                <a:ea typeface="华文中宋" pitchFamily="2" charset="-122"/>
              </a:rPr>
              <a:t>升格意见： </a:t>
            </a:r>
            <a:endParaRPr lang="zh-CN" altLang="en-US" sz="2800" b="1" dirty="0">
              <a:solidFill>
                <a:srgbClr val="FFFF00"/>
              </a:solidFill>
              <a:latin typeface="华文中宋" pitchFamily="2" charset="-122"/>
              <a:ea typeface="华文中宋" pitchFamily="2" charset="-122"/>
            </a:endParaRPr>
          </a:p>
          <a:p>
            <a:pPr lvl="0" eaLnBrk="1" hangingPunct="1"/>
            <a:r>
              <a:rPr lang="zh-CN" altLang="en-US" sz="2800" b="1" dirty="0">
                <a:solidFill>
                  <a:srgbClr val="FFFF00"/>
                </a:solidFill>
                <a:latin typeface="华文中宋" pitchFamily="2" charset="-122"/>
                <a:ea typeface="华文中宋" pitchFamily="2" charset="-122"/>
              </a:rPr>
              <a:t>　</a:t>
            </a:r>
            <a:r>
              <a:rPr lang="en-US" altLang="zh-CN" sz="2800" b="1" dirty="0">
                <a:solidFill>
                  <a:srgbClr val="FFFF00"/>
                </a:solidFill>
                <a:latin typeface="华文中宋" pitchFamily="2" charset="-122"/>
                <a:ea typeface="华文中宋" pitchFamily="2" charset="-122"/>
              </a:rPr>
              <a:t>《</a:t>
            </a:r>
            <a:r>
              <a:rPr lang="zh-CN" altLang="en-US" sz="2800" b="1" dirty="0">
                <a:solidFill>
                  <a:srgbClr val="FFFF00"/>
                </a:solidFill>
                <a:latin typeface="华文中宋" pitchFamily="2" charset="-122"/>
                <a:ea typeface="华文中宋" pitchFamily="2" charset="-122"/>
              </a:rPr>
              <a:t>拐角处的眼神</a:t>
            </a:r>
            <a:r>
              <a:rPr lang="en-US" altLang="zh-CN" sz="2800" b="1" dirty="0">
                <a:solidFill>
                  <a:srgbClr val="FFFF00"/>
                </a:solidFill>
                <a:latin typeface="华文中宋" pitchFamily="2" charset="-122"/>
                <a:ea typeface="华文中宋" pitchFamily="2" charset="-122"/>
              </a:rPr>
              <a:t>》</a:t>
            </a:r>
            <a:r>
              <a:rPr lang="zh-CN" altLang="en-US" sz="2800" b="1" dirty="0">
                <a:solidFill>
                  <a:srgbClr val="FFFF00"/>
                </a:solidFill>
                <a:latin typeface="华文中宋" pitchFamily="2" charset="-122"/>
                <a:ea typeface="华文中宋" pitchFamily="2" charset="-122"/>
              </a:rPr>
              <a:t>不能说文笔有多美，但是作者用朴素平实的语言叙述了父亲在我“受伤”以后的行为态度，较好地表现了父爱的那一份深沉和独特，情节也有一定的起伏变化。不过，仔细读读，会发现文中尚有须作修改，方能更好地写出事件的波澜。比如： </a:t>
            </a:r>
            <a:endParaRPr lang="zh-CN" altLang="en-US" sz="2800" b="1" dirty="0">
              <a:solidFill>
                <a:srgbClr val="FFFF00"/>
              </a:solidFill>
              <a:latin typeface="华文中宋" pitchFamily="2" charset="-122"/>
              <a:ea typeface="华文中宋" pitchFamily="2" charset="-122"/>
            </a:endParaRPr>
          </a:p>
          <a:p>
            <a:pPr lvl="0" eaLnBrk="1" hangingPunct="1"/>
            <a:r>
              <a:rPr lang="zh-CN" altLang="en-US" sz="2800" b="1" dirty="0">
                <a:solidFill>
                  <a:srgbClr val="FFFF00"/>
                </a:solidFill>
                <a:latin typeface="华文中宋" pitchFamily="2" charset="-122"/>
                <a:ea typeface="华文中宋" pitchFamily="2" charset="-122"/>
              </a:rPr>
              <a:t>　　文章开头可设置悬念，由父亲在拐角处的独特眼神来引出一段父子之情，使读者看了开头就产生一种悬想和期待。 </a:t>
            </a:r>
            <a:endParaRPr lang="zh-CN" altLang="en-US" sz="2800" b="1" dirty="0">
              <a:solidFill>
                <a:srgbClr val="FFFF00"/>
              </a:solidFill>
              <a:latin typeface="华文中宋" pitchFamily="2" charset="-122"/>
              <a:ea typeface="华文中宋" pitchFamily="2" charset="-122"/>
            </a:endParaRPr>
          </a:p>
        </p:txBody>
      </p:sp>
      <p:sp>
        <p:nvSpPr>
          <p:cNvPr id="57350" name="Text Box 6"/>
          <p:cNvSpPr txBox="1">
            <a:spLocks noChangeArrowheads="1"/>
          </p:cNvSpPr>
          <p:nvPr/>
        </p:nvSpPr>
        <p:spPr bwMode="auto">
          <a:xfrm>
            <a:off x="0" y="0"/>
            <a:ext cx="3022600" cy="473075"/>
          </a:xfrm>
          <a:prstGeom prst="rect">
            <a:avLst/>
          </a:prstGeom>
          <a:gradFill rotWithShape="1">
            <a:gsLst>
              <a:gs pos="0">
                <a:srgbClr val="FF99CC"/>
              </a:gs>
              <a:gs pos="100000">
                <a:srgbClr val="CCFF66"/>
              </a:gs>
            </a:gsLst>
            <a:lin ang="2700000" scaled="1"/>
          </a:gradFill>
          <a:ln w="9525" algn="ctr">
            <a:noFill/>
            <a:miter lim="800000"/>
          </a:ln>
          <a:effectLst/>
        </p:spPr>
        <p:txBody>
          <a:bodyPr anchor="ctr"/>
          <a:p>
            <a:pPr lvl="0" algn="ctr" eaLnBrk="1" hangingPunct="1"/>
            <a:r>
              <a:rPr lang="zh-CN" altLang="en-US" sz="3600" dirty="0">
                <a:solidFill>
                  <a:srgbClr val="FF0000"/>
                </a:solidFill>
                <a:effectLst>
                  <a:outerShdw blurRad="38100" dist="38100" dir="2700000">
                    <a:srgbClr val="C0C0C0"/>
                  </a:outerShdw>
                </a:effectLst>
                <a:latin typeface="Arial" panose="020B0604020202020204" pitchFamily="34" charset="0"/>
                <a:ea typeface="华文琥珀" pitchFamily="2" charset="-122"/>
              </a:rPr>
              <a:t>升格后作文 </a:t>
            </a:r>
            <a:endParaRPr lang="zh-CN" altLang="en-US" sz="36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57351" name="Text Box 7"/>
          <p:cNvSpPr txBox="1"/>
          <p:nvPr/>
        </p:nvSpPr>
        <p:spPr>
          <a:xfrm>
            <a:off x="0" y="692150"/>
            <a:ext cx="9144000" cy="6086475"/>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r>
              <a:rPr lang="zh-CN" altLang="en-US" sz="2800" b="1" dirty="0">
                <a:solidFill>
                  <a:srgbClr val="660033"/>
                </a:solidFill>
                <a:latin typeface="华文中宋" pitchFamily="2" charset="-122"/>
                <a:ea typeface="华文中宋" pitchFamily="2" charset="-122"/>
              </a:rPr>
              <a:t>　 </a:t>
            </a:r>
            <a:r>
              <a:rPr lang="zh-CN" altLang="en-US" sz="2800" b="1" i="1" dirty="0">
                <a:solidFill>
                  <a:srgbClr val="660033"/>
                </a:solidFill>
                <a:latin typeface="华文中宋" pitchFamily="2" charset="-122"/>
                <a:ea typeface="华文中宋" pitchFamily="2" charset="-122"/>
              </a:rPr>
              <a:t>那臃肿的显得笨拙的身影，那习惯性皱着眉的脸，还有那双正盯着我的充满关爱的眼睛</a:t>
            </a:r>
            <a:r>
              <a:rPr lang="en-US" altLang="zh-CN" sz="2800" b="1" i="1" dirty="0">
                <a:solidFill>
                  <a:srgbClr val="660033"/>
                </a:solidFill>
                <a:latin typeface="华文中宋" pitchFamily="2" charset="-122"/>
                <a:ea typeface="华文中宋" pitchFamily="2" charset="-122"/>
              </a:rPr>
              <a:t>……</a:t>
            </a:r>
            <a:r>
              <a:rPr lang="zh-CN" altLang="en-US" sz="2800" b="1" i="1" dirty="0">
                <a:solidFill>
                  <a:srgbClr val="660033"/>
                </a:solidFill>
                <a:latin typeface="华文中宋" pitchFamily="2" charset="-122"/>
                <a:ea typeface="华文中宋" pitchFamily="2" charset="-122"/>
              </a:rPr>
              <a:t>在马路的拐角处，在与我对视的那一刹那，他立刻转过身，跨上自行车消失在人群中，再也没有回头。但我还是认出了那眼神，我再熟悉不过的眼神。</a:t>
            </a:r>
            <a:r>
              <a:rPr lang="zh-CN" altLang="en-US" sz="2800" b="1" i="1" dirty="0">
                <a:solidFill>
                  <a:srgbClr val="FF0000"/>
                </a:solidFill>
                <a:latin typeface="华文中宋" pitchFamily="2" charset="-122"/>
                <a:ea typeface="华文中宋" pitchFamily="2" charset="-122"/>
              </a:rPr>
              <a:t>顿时一种十分奇妙的感觉流遍了全身</a:t>
            </a:r>
            <a:r>
              <a:rPr lang="zh-CN" altLang="en-US" sz="2800" b="1" i="1" dirty="0">
                <a:solidFill>
                  <a:srgbClr val="660033"/>
                </a:solidFill>
                <a:latin typeface="华文中宋" pitchFamily="2" charset="-122"/>
                <a:ea typeface="华文中宋" pitchFamily="2" charset="-122"/>
              </a:rPr>
              <a:t>。</a:t>
            </a:r>
            <a:endParaRPr lang="zh-CN" altLang="en-US" sz="2800" b="1" i="1" dirty="0">
              <a:solidFill>
                <a:srgbClr val="660033"/>
              </a:solidFill>
              <a:latin typeface="华文中宋" pitchFamily="2" charset="-122"/>
              <a:ea typeface="华文中宋" pitchFamily="2" charset="-122"/>
            </a:endParaRPr>
          </a:p>
          <a:p>
            <a:pPr lvl="0" eaLnBrk="1" hangingPunct="1"/>
            <a:r>
              <a:rPr lang="zh-CN" altLang="en-US" sz="2800" b="1" dirty="0">
                <a:solidFill>
                  <a:srgbClr val="660033"/>
                </a:solidFill>
                <a:latin typeface="华文中宋" pitchFamily="2" charset="-122"/>
                <a:ea typeface="华文中宋" pitchFamily="2" charset="-122"/>
              </a:rPr>
              <a:t>     几分钟前，我在篮球场上摔伤了膝盖，回家途中正好遇上下班的老爸，“带我回去吧，我实在痛得走不动了！” </a:t>
            </a:r>
            <a:endParaRPr lang="zh-CN" altLang="en-US" sz="2800" b="1" dirty="0">
              <a:solidFill>
                <a:srgbClr val="660033"/>
              </a:solidFill>
              <a:latin typeface="华文中宋" pitchFamily="2" charset="-122"/>
              <a:ea typeface="华文中宋" pitchFamily="2" charset="-122"/>
            </a:endParaRPr>
          </a:p>
          <a:p>
            <a:pPr lvl="0" eaLnBrk="1" hangingPunct="1"/>
            <a:r>
              <a:rPr lang="zh-CN" altLang="en-US" sz="2800" b="1" dirty="0">
                <a:solidFill>
                  <a:srgbClr val="660033"/>
                </a:solidFill>
                <a:latin typeface="华文中宋" pitchFamily="2" charset="-122"/>
                <a:ea typeface="华文中宋" pitchFamily="2" charset="-122"/>
              </a:rPr>
              <a:t>     老爸先是惊讶地看着我的伤口，盯了几秒，皱了皱眉说：“这点小伤算什么，要打球就得付出代价，自己走回家！” </a:t>
            </a:r>
            <a:endParaRPr lang="zh-CN" altLang="en-US" sz="2800" b="1" dirty="0">
              <a:solidFill>
                <a:srgbClr val="660033"/>
              </a:solidFill>
              <a:latin typeface="华文中宋" pitchFamily="2" charset="-122"/>
              <a:ea typeface="华文中宋" pitchFamily="2" charset="-122"/>
            </a:endParaRPr>
          </a:p>
          <a:p>
            <a:pPr lvl="0" eaLnBrk="1" hangingPunct="1"/>
            <a:r>
              <a:rPr lang="zh-CN" altLang="en-US" sz="2800" b="1" dirty="0">
                <a:solidFill>
                  <a:srgbClr val="660033"/>
                </a:solidFill>
                <a:latin typeface="华文中宋" pitchFamily="2" charset="-122"/>
                <a:ea typeface="华文中宋" pitchFamily="2" charset="-122"/>
              </a:rPr>
              <a:t>     我以为那只是一句玩笑，很自觉的往车上坐。不料老爸把我推开，自顾自地，飞快地骑走了，远远抛下一句话：“自己走回家！”   </a:t>
            </a:r>
            <a:endParaRPr lang="zh-CN" altLang="en-US" sz="2800" b="1" dirty="0">
              <a:solidFill>
                <a:srgbClr val="660033"/>
              </a:solidFill>
              <a:latin typeface="华文中宋" pitchFamily="2" charset="-122"/>
              <a:ea typeface="华文中宋" pitchFamily="2" charset="-122"/>
            </a:endParaRPr>
          </a:p>
        </p:txBody>
      </p:sp>
      <p:sp>
        <p:nvSpPr>
          <p:cNvPr id="68613" name="Rectangle 8"/>
          <p:cNvSpPr/>
          <p:nvPr/>
        </p:nvSpPr>
        <p:spPr>
          <a:xfrm>
            <a:off x="4067175" y="0"/>
            <a:ext cx="3168650" cy="555625"/>
          </a:xfrm>
          <a:prstGeom prst="rect">
            <a:avLst/>
          </a:prstGeom>
          <a:solidFill>
            <a:srgbClr val="000080"/>
          </a:solidFill>
          <a:ln w="9525">
            <a:noFill/>
          </a:ln>
        </p:spPr>
        <p:txBody>
          <a:bodyPr anchor="b"/>
          <a:p>
            <a:pPr lvl="0" algn="ctr" eaLnBrk="1" hangingPunct="1"/>
            <a:r>
              <a:rPr lang="zh-CN" altLang="en-US" sz="3600" b="1" dirty="0">
                <a:solidFill>
                  <a:srgbClr val="FFFF00"/>
                </a:solidFill>
                <a:latin typeface="Arial" panose="020B0604020202020204" pitchFamily="34" charset="0"/>
                <a:ea typeface="华文行楷" pitchFamily="2" charset="-122"/>
              </a:rPr>
              <a:t>拐角处的眼神</a:t>
            </a:r>
            <a:endParaRPr lang="zh-CN" altLang="en-US" sz="3600" b="1" dirty="0">
              <a:solidFill>
                <a:srgbClr val="FFFF00"/>
              </a:solidFill>
              <a:latin typeface="Arial" panose="020B0604020202020204" pitchFamily="34" charset="0"/>
              <a:ea typeface="华文行楷"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circle(in)">
                                      <p:cBhvr>
                                        <p:cTn id="7" dur="20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7350"/>
                                        </p:tgtEl>
                                        <p:attrNameLst>
                                          <p:attrName>style.visibility</p:attrName>
                                        </p:attrNameLst>
                                      </p:cBhvr>
                                      <p:to>
                                        <p:strVal val="visible"/>
                                      </p:to>
                                    </p:set>
                                    <p:animEffect transition="in" filter="circle(in)">
                                      <p:cBhvr>
                                        <p:cTn id="12" dur="2000"/>
                                        <p:tgtEl>
                                          <p:spTgt spid="5735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7351"/>
                                        </p:tgtEl>
                                        <p:attrNameLst>
                                          <p:attrName>style.visibility</p:attrName>
                                        </p:attrNameLst>
                                      </p:cBhvr>
                                      <p:to>
                                        <p:strVal val="visible"/>
                                      </p:to>
                                    </p:set>
                                    <p:animEffect transition="in" filter="circle(in)">
                                      <p:cBhvr>
                                        <p:cTn id="17" dur="2000"/>
                                        <p:tgtEl>
                                          <p:spTgt spid="5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P spid="57350" grpId="0" animBg="1"/>
      <p:bldP spid="5735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Text Box 4"/>
          <p:cNvSpPr txBox="1"/>
          <p:nvPr/>
        </p:nvSpPr>
        <p:spPr>
          <a:xfrm>
            <a:off x="0" y="0"/>
            <a:ext cx="8915400" cy="5949950"/>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r>
              <a:rPr lang="zh-CN" altLang="en-US" sz="2400" b="1" dirty="0">
                <a:solidFill>
                  <a:srgbClr val="660033"/>
                </a:solidFill>
                <a:latin typeface="华文中宋" pitchFamily="2" charset="-122"/>
                <a:ea typeface="华文中宋" pitchFamily="2" charset="-122"/>
              </a:rPr>
              <a:t>　　我是父母的宠儿，我一直是这么认为的。但我从来没有想到，在我最需要帮助的时候爸爸居然冷漠地抛下了我。我看着他远去的背影，又看了看自己血肉模糊的膝盖，一阵凉风吹过又是一阵钻心的疼痛</a:t>
            </a:r>
            <a:r>
              <a:rPr lang="en-US" altLang="zh-CN" sz="2400" b="1" dirty="0">
                <a:solidFill>
                  <a:srgbClr val="660033"/>
                </a:solidFill>
                <a:latin typeface="华文中宋" pitchFamily="2" charset="-122"/>
                <a:ea typeface="华文中宋" pitchFamily="2" charset="-122"/>
              </a:rPr>
              <a:t>…… </a:t>
            </a:r>
            <a:endParaRPr lang="en-US" altLang="zh-CN" sz="2400" b="1" dirty="0">
              <a:solidFill>
                <a:srgbClr val="660033"/>
              </a:solidFill>
              <a:latin typeface="华文中宋" pitchFamily="2" charset="-122"/>
              <a:ea typeface="华文中宋" pitchFamily="2" charset="-122"/>
            </a:endParaRPr>
          </a:p>
          <a:p>
            <a:pPr lvl="0" eaLnBrk="1" hangingPunct="1"/>
            <a:r>
              <a:rPr lang="en-US" altLang="zh-CN" sz="2400" b="1" dirty="0">
                <a:solidFill>
                  <a:srgbClr val="660033"/>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　“自己走回家？”我心里又是气愤又是委屈，“虎毒还不食子呢！我</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不走了。”不过一想，万一不马上清洗，伤口发炎怎么办？苦的还不是自己，干嘛和自己过不去呢！于是我</a:t>
            </a:r>
            <a:r>
              <a:rPr lang="zh-CN" altLang="en-US" sz="2400" b="1" dirty="0">
                <a:solidFill>
                  <a:srgbClr val="FF0000"/>
                </a:solidFill>
                <a:latin typeface="华文中宋" pitchFamily="2" charset="-122"/>
                <a:ea typeface="华文中宋" pitchFamily="2" charset="-122"/>
              </a:rPr>
              <a:t>憋了一肚子的气一瘸一拐往家走</a:t>
            </a:r>
            <a:r>
              <a:rPr lang="zh-CN" altLang="en-US" sz="2400" b="1" dirty="0">
                <a:solidFill>
                  <a:srgbClr val="660033"/>
                </a:solidFill>
                <a:latin typeface="华文中宋" pitchFamily="2" charset="-122"/>
                <a:ea typeface="华文中宋" pitchFamily="2" charset="-122"/>
              </a:rPr>
              <a:t>。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然而就在几分钟后，我便在马路的拐角处又看到了老爸的身影</a:t>
            </a:r>
            <a:r>
              <a:rPr lang="en-US" altLang="zh-CN" sz="2400" b="1" dirty="0">
                <a:solidFill>
                  <a:srgbClr val="660033"/>
                </a:solidFill>
                <a:latin typeface="华文中宋" pitchFamily="2" charset="-122"/>
                <a:ea typeface="华文中宋" pitchFamily="2" charset="-122"/>
              </a:rPr>
              <a:t>------ </a:t>
            </a:r>
            <a:r>
              <a:rPr lang="zh-CN" altLang="en-US" sz="2400" b="1" dirty="0">
                <a:solidFill>
                  <a:srgbClr val="660033"/>
                </a:solidFill>
                <a:latin typeface="华文中宋" pitchFamily="2" charset="-122"/>
                <a:ea typeface="华文中宋" pitchFamily="2" charset="-122"/>
              </a:rPr>
              <a:t>飞快骑走的老爸其实并没有骑出多远，离我不远的某个角落，他用他的眼神守护着我，就因为老爸在拐角处的那个眼神，我似乎立刻明白了先前老爸那句话中的另一层意义，明白了他那一份深藏的爱。我也想起了他曾对我说过：“人生的路很长，父母不可能一辈子都牵着你走，自己学走路时难免要摔跤，但是你从哪里摔倒了就要从哪里爬起来，有麻烦也要学着自己解决，不能总是依赖父母。” </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ext Box 4"/>
          <p:cNvSpPr txBox="1"/>
          <p:nvPr/>
        </p:nvSpPr>
        <p:spPr>
          <a:xfrm>
            <a:off x="0" y="0"/>
            <a:ext cx="9144000" cy="5949950"/>
          </a:xfrm>
          <a:prstGeom prst="rect">
            <a:avLst/>
          </a:prstGeom>
          <a:solidFill>
            <a:srgbClr val="CCFFCC"/>
          </a:solidFill>
          <a:ln w="15875" cap="flat" cmpd="sng">
            <a:solidFill>
              <a:srgbClr val="FFFF00"/>
            </a:solidFill>
            <a:prstDash val="sysDot"/>
            <a:miter/>
            <a:headEnd type="none" w="med" len="med"/>
            <a:tailEnd type="none" w="med" len="med"/>
          </a:ln>
        </p:spPr>
        <p:txBody>
          <a:bodyPr>
            <a:spAutoFit/>
          </a:bodyPr>
          <a:p>
            <a:pPr lvl="0" eaLnBrk="1" hangingPunct="1"/>
            <a:r>
              <a:rPr lang="zh-CN" altLang="en-US" sz="2400" b="1" dirty="0">
                <a:solidFill>
                  <a:srgbClr val="660033"/>
                </a:solidFill>
                <a:latin typeface="华文中宋" pitchFamily="2" charset="-122"/>
                <a:ea typeface="华文中宋" pitchFamily="2" charset="-122"/>
              </a:rPr>
              <a:t>　　这时，我开始觉得伤口已不那么疼了。爸爸在看我伤口时的那种惊讶的神情和随后的那个习惯性的皱眉，都是我所熟悉的，然而他在拐角处的那个眼神我更感到熟悉。那眼神牵起了一串往事。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小学三年级时我刚学游泳，老爸把连狗刨都没练熟的我往深水区一扔，任由我“自生自灭”，当我在水中“挣扎”的时候，我无意中看到他的眼神，充满希望和关爱地追随着我。当他把我从水中拖出来时，他又是帮我捶背又是哄我说为我买好吃的。我当时只知道害怕的哭，然后是傻傻地笑，</a:t>
            </a:r>
            <a:r>
              <a:rPr lang="zh-CN" altLang="en-US" sz="2400" b="1" dirty="0">
                <a:solidFill>
                  <a:srgbClr val="FF0000"/>
                </a:solidFill>
                <a:latin typeface="华文中宋" pitchFamily="2" charset="-122"/>
                <a:ea typeface="华文中宋" pitchFamily="2" charset="-122"/>
              </a:rPr>
              <a:t>现在想起来又是另一番滋味</a:t>
            </a:r>
            <a:r>
              <a:rPr lang="zh-CN" altLang="en-US" sz="2400" b="1" dirty="0">
                <a:solidFill>
                  <a:srgbClr val="660033"/>
                </a:solidFill>
                <a:latin typeface="华文中宋" pitchFamily="2" charset="-122"/>
                <a:ea typeface="华文中宋" pitchFamily="2" charset="-122"/>
              </a:rPr>
              <a:t>。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这样想着，</a:t>
            </a:r>
            <a:r>
              <a:rPr lang="zh-CN" altLang="en-US" sz="2400" b="1" dirty="0">
                <a:solidFill>
                  <a:srgbClr val="FF0000"/>
                </a:solidFill>
                <a:latin typeface="华文中宋" pitchFamily="2" charset="-122"/>
                <a:ea typeface="华文中宋" pitchFamily="2" charset="-122"/>
              </a:rPr>
              <a:t>一肚子的气也消了，顿时觉得浑身轻松</a:t>
            </a:r>
            <a:r>
              <a:rPr lang="zh-CN" altLang="en-US" sz="2400" b="1" dirty="0">
                <a:solidFill>
                  <a:srgbClr val="660033"/>
                </a:solidFill>
                <a:latin typeface="华文中宋" pitchFamily="2" charset="-122"/>
                <a:ea typeface="华文中宋" pitchFamily="2" charset="-122"/>
              </a:rPr>
              <a:t>。在路上我这负伤的人是那么抢眼，有好心人说，“小兄弟，不要紧吧。”“要不要我送你回家？”都被我用老爸的“名言”婉言谢绝了，“我能行，我能自己走回家！”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推开大门，我一眼便看见了桌上的二个棕色小瓶</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一瓶是双氧水，一瓶是紫药水。书房里，只看到老爸一个背影</a:t>
            </a:r>
            <a:r>
              <a:rPr lang="en-US" altLang="zh-CN" sz="2400" b="1" dirty="0">
                <a:solidFill>
                  <a:srgbClr val="660033"/>
                </a:solidFill>
                <a:latin typeface="华文中宋" pitchFamily="2" charset="-122"/>
                <a:ea typeface="华文中宋" pitchFamily="2" charset="-122"/>
              </a:rPr>
              <a:t>——</a:t>
            </a:r>
            <a:r>
              <a:rPr lang="zh-CN" altLang="en-US" sz="2400" b="1" dirty="0">
                <a:solidFill>
                  <a:srgbClr val="660033"/>
                </a:solidFill>
                <a:latin typeface="华文中宋" pitchFamily="2" charset="-122"/>
                <a:ea typeface="华文中宋" pitchFamily="2" charset="-122"/>
              </a:rPr>
              <a:t>他正在看报。他的肩膀似乎是动了一下，但还是没有起来： </a:t>
            </a:r>
            <a:endParaRPr lang="zh-CN" altLang="en-US" sz="2400" b="1" dirty="0">
              <a:solidFill>
                <a:srgbClr val="660033"/>
              </a:solidFill>
              <a:latin typeface="华文中宋" pitchFamily="2" charset="-122"/>
              <a:ea typeface="华文中宋" pitchFamily="2" charset="-122"/>
            </a:endParaRPr>
          </a:p>
          <a:p>
            <a:pPr lvl="0" eaLnBrk="1" hangingPunct="1"/>
            <a:r>
              <a:rPr lang="zh-CN" altLang="en-US" sz="2400" b="1" dirty="0">
                <a:solidFill>
                  <a:srgbClr val="660033"/>
                </a:solidFill>
                <a:latin typeface="华文中宋" pitchFamily="2" charset="-122"/>
                <a:ea typeface="华文中宋" pitchFamily="2" charset="-122"/>
              </a:rPr>
              <a:t>   　“自己擦药吧。  </a:t>
            </a:r>
            <a:endParaRPr lang="zh-CN" altLang="en-US" sz="2400" b="1" dirty="0">
              <a:solidFill>
                <a:srgbClr val="660033"/>
              </a:solidFill>
              <a:latin typeface="华文中宋" pitchFamily="2" charset="-122"/>
              <a:ea typeface="华文中宋" pitchFamily="2" charset="-122"/>
            </a:endParaRPr>
          </a:p>
        </p:txBody>
      </p:sp>
    </p:spTree>
  </p:cSld>
  <p:clrMapOvr>
    <a:masterClrMapping/>
  </p:clrMapOvr>
  <p:transition spd="slow">
    <p:randomBar dir="ver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4" name="Text Box 4"/>
          <p:cNvSpPr txBox="1"/>
          <p:nvPr/>
        </p:nvSpPr>
        <p:spPr>
          <a:xfrm>
            <a:off x="762000" y="914400"/>
            <a:ext cx="7924800" cy="1098550"/>
          </a:xfrm>
          <a:prstGeom prst="rect">
            <a:avLst/>
          </a:prstGeom>
          <a:noFill/>
          <a:ln w="9525">
            <a:noFill/>
          </a:ln>
        </p:spPr>
        <p:txBody>
          <a:bodyPr>
            <a:spAutoFit/>
          </a:bodyPr>
          <a:p>
            <a:pPr lvl="0" eaLnBrk="1" hangingPunct="1">
              <a:spcBef>
                <a:spcPct val="50000"/>
              </a:spcBef>
            </a:pPr>
            <a:r>
              <a:rPr lang="zh-CN" altLang="en-US" sz="6600" b="1" dirty="0">
                <a:solidFill>
                  <a:srgbClr val="99FFCC"/>
                </a:solidFill>
                <a:latin typeface="Times New Roman" panose="02020603050405020304" pitchFamily="18" charset="0"/>
                <a:ea typeface="宋体" panose="02010600030101010101" pitchFamily="2" charset="-122"/>
              </a:rPr>
              <a:t>写作时应注意的问题</a:t>
            </a:r>
            <a:endParaRPr lang="zh-CN" altLang="en-US" sz="6600" b="1" dirty="0">
              <a:solidFill>
                <a:srgbClr val="99FFCC"/>
              </a:solidFill>
              <a:latin typeface="Times New Roman" panose="02020603050405020304" pitchFamily="18" charset="0"/>
              <a:ea typeface="宋体" panose="02010600030101010101" pitchFamily="2" charset="-122"/>
            </a:endParaRPr>
          </a:p>
        </p:txBody>
      </p:sp>
      <p:sp>
        <p:nvSpPr>
          <p:cNvPr id="51205" name="Text Box 5"/>
          <p:cNvSpPr txBox="1"/>
          <p:nvPr/>
        </p:nvSpPr>
        <p:spPr>
          <a:xfrm>
            <a:off x="990600" y="2362200"/>
            <a:ext cx="7848600" cy="701675"/>
          </a:xfrm>
          <a:prstGeom prst="rect">
            <a:avLst/>
          </a:prstGeom>
          <a:noFill/>
          <a:ln w="9525">
            <a:noFill/>
          </a:ln>
        </p:spPr>
        <p:txBody>
          <a:bodyPr>
            <a:spAutoFit/>
          </a:bodyPr>
          <a:p>
            <a:pPr lvl="0" eaLnBrk="1" hangingPunct="1">
              <a:spcBef>
                <a:spcPct val="50000"/>
              </a:spcBef>
            </a:pPr>
            <a:r>
              <a:rPr lang="zh-CN" altLang="en-US" sz="4000" b="1" dirty="0">
                <a:solidFill>
                  <a:srgbClr val="FFFF00"/>
                </a:solidFill>
                <a:latin typeface="Times New Roman" panose="02020603050405020304" pitchFamily="18" charset="0"/>
                <a:ea typeface="宋体" panose="02010600030101010101" pitchFamily="2" charset="-122"/>
              </a:rPr>
              <a:t>故意繁复曲折，使文字冗长拖沓。</a:t>
            </a:r>
            <a:endParaRPr lang="zh-CN" altLang="en-US" sz="4000" b="1" dirty="0">
              <a:solidFill>
                <a:srgbClr val="FFFF00"/>
              </a:solidFill>
              <a:latin typeface="Times New Roman" panose="02020603050405020304" pitchFamily="18" charset="0"/>
              <a:ea typeface="宋体" panose="02010600030101010101" pitchFamily="2" charset="-122"/>
            </a:endParaRPr>
          </a:p>
        </p:txBody>
      </p:sp>
      <p:sp>
        <p:nvSpPr>
          <p:cNvPr id="51206" name="Text Box 6"/>
          <p:cNvSpPr txBox="1"/>
          <p:nvPr/>
        </p:nvSpPr>
        <p:spPr>
          <a:xfrm>
            <a:off x="990600" y="3352800"/>
            <a:ext cx="7924800" cy="701675"/>
          </a:xfrm>
          <a:prstGeom prst="rect">
            <a:avLst/>
          </a:prstGeom>
          <a:noFill/>
          <a:ln w="9525">
            <a:noFill/>
          </a:ln>
        </p:spPr>
        <p:txBody>
          <a:bodyPr>
            <a:spAutoFit/>
          </a:bodyPr>
          <a:p>
            <a:pPr lvl="0" eaLnBrk="1" hangingPunct="1">
              <a:spcBef>
                <a:spcPct val="50000"/>
              </a:spcBef>
            </a:pPr>
            <a:r>
              <a:rPr lang="zh-CN" altLang="en-US" sz="4000" b="1" dirty="0">
                <a:solidFill>
                  <a:srgbClr val="FFFF00"/>
                </a:solidFill>
                <a:latin typeface="Times New Roman" panose="02020603050405020304" pitchFamily="18" charset="0"/>
                <a:ea typeface="宋体" panose="02010600030101010101" pitchFamily="2" charset="-122"/>
              </a:rPr>
              <a:t>明显构思老套，使情节平淡无奇。</a:t>
            </a:r>
            <a:endParaRPr lang="zh-CN" altLang="en-US" sz="4000" b="1" dirty="0">
              <a:solidFill>
                <a:srgbClr val="FFFF00"/>
              </a:solidFill>
              <a:latin typeface="Times New Roman" panose="02020603050405020304" pitchFamily="18" charset="0"/>
              <a:ea typeface="宋体" panose="02010600030101010101" pitchFamily="2" charset="-122"/>
            </a:endParaRPr>
          </a:p>
        </p:txBody>
      </p:sp>
      <p:sp>
        <p:nvSpPr>
          <p:cNvPr id="51207" name="Text Box 7"/>
          <p:cNvSpPr txBox="1"/>
          <p:nvPr/>
        </p:nvSpPr>
        <p:spPr>
          <a:xfrm>
            <a:off x="990600" y="4267200"/>
            <a:ext cx="8153400" cy="701675"/>
          </a:xfrm>
          <a:prstGeom prst="rect">
            <a:avLst/>
          </a:prstGeom>
          <a:noFill/>
          <a:ln w="9525">
            <a:noFill/>
          </a:ln>
        </p:spPr>
        <p:txBody>
          <a:bodyPr>
            <a:spAutoFit/>
          </a:bodyPr>
          <a:p>
            <a:pPr lvl="0" eaLnBrk="1" hangingPunct="1">
              <a:spcBef>
                <a:spcPct val="50000"/>
              </a:spcBef>
            </a:pPr>
            <a:r>
              <a:rPr lang="zh-CN" altLang="en-US" sz="4000" b="1" dirty="0">
                <a:solidFill>
                  <a:srgbClr val="FFFF00"/>
                </a:solidFill>
                <a:latin typeface="Times New Roman" panose="02020603050405020304" pitchFamily="18" charset="0"/>
                <a:ea typeface="宋体" panose="02010600030101010101" pitchFamily="2" charset="-122"/>
              </a:rPr>
              <a:t>刻意穿凿附会，使内容破绽百出。</a:t>
            </a:r>
            <a:endParaRPr lang="zh-CN" altLang="en-US" sz="4000" b="1" dirty="0">
              <a:solidFill>
                <a:srgbClr val="FFFF00"/>
              </a:solidFill>
              <a:latin typeface="Times New Roman" panose="02020603050405020304" pitchFamily="18" charset="0"/>
              <a:ea typeface="宋体" panose="02010600030101010101" pitchFamily="2" charset="-122"/>
            </a:endParaRPr>
          </a:p>
        </p:txBody>
      </p:sp>
      <p:sp>
        <p:nvSpPr>
          <p:cNvPr id="51208" name="Text Box 8"/>
          <p:cNvSpPr txBox="1"/>
          <p:nvPr/>
        </p:nvSpPr>
        <p:spPr>
          <a:xfrm>
            <a:off x="381000" y="2349500"/>
            <a:ext cx="661988" cy="711200"/>
          </a:xfrm>
          <a:prstGeom prst="rect">
            <a:avLst/>
          </a:prstGeom>
          <a:noFill/>
          <a:ln w="9525" cap="flat" cmpd="sng">
            <a:solidFill>
              <a:srgbClr val="FFFF00"/>
            </a:solidFill>
            <a:prstDash val="solid"/>
            <a:miter/>
            <a:headEnd type="none" w="med" len="med"/>
            <a:tailEnd type="none" w="med" len="med"/>
          </a:ln>
        </p:spPr>
        <p:txBody>
          <a:bodyPr>
            <a:spAutoFit/>
          </a:bodyPr>
          <a:p>
            <a:pPr lvl="0" eaLnBrk="1" hangingPunct="1">
              <a:spcBef>
                <a:spcPct val="50000"/>
              </a:spcBef>
            </a:pPr>
            <a:r>
              <a:rPr lang="en-US" altLang="zh-CN" sz="4000" dirty="0">
                <a:solidFill>
                  <a:schemeClr val="bg1"/>
                </a:solidFill>
                <a:latin typeface="Times New Roman" panose="02020603050405020304" pitchFamily="18" charset="0"/>
                <a:ea typeface="宋体" panose="02010600030101010101" pitchFamily="2" charset="-122"/>
              </a:rPr>
              <a:t>☆</a:t>
            </a:r>
            <a:endParaRPr lang="en-US" altLang="zh-CN" sz="4000" dirty="0">
              <a:solidFill>
                <a:schemeClr val="bg1"/>
              </a:solidFill>
              <a:latin typeface="Times New Roman" panose="02020603050405020304" pitchFamily="18" charset="0"/>
              <a:ea typeface="宋体" panose="02010600030101010101" pitchFamily="2" charset="-122"/>
            </a:endParaRPr>
          </a:p>
        </p:txBody>
      </p:sp>
      <p:sp>
        <p:nvSpPr>
          <p:cNvPr id="51209" name="Text Box 9"/>
          <p:cNvSpPr txBox="1"/>
          <p:nvPr/>
        </p:nvSpPr>
        <p:spPr>
          <a:xfrm>
            <a:off x="381000" y="3352800"/>
            <a:ext cx="661988" cy="711200"/>
          </a:xfrm>
          <a:prstGeom prst="rect">
            <a:avLst/>
          </a:prstGeom>
          <a:noFill/>
          <a:ln w="9525" cap="flat" cmpd="sng">
            <a:solidFill>
              <a:srgbClr val="FFFF00"/>
            </a:solidFill>
            <a:prstDash val="solid"/>
            <a:miter/>
            <a:headEnd type="none" w="med" len="med"/>
            <a:tailEnd type="none" w="med" len="med"/>
          </a:ln>
        </p:spPr>
        <p:txBody>
          <a:bodyPr>
            <a:spAutoFit/>
          </a:bodyPr>
          <a:p>
            <a:pPr lvl="0" eaLnBrk="1" hangingPunct="1">
              <a:spcBef>
                <a:spcPct val="50000"/>
              </a:spcBef>
            </a:pPr>
            <a:r>
              <a:rPr lang="en-US" altLang="zh-CN" sz="4000" dirty="0">
                <a:solidFill>
                  <a:schemeClr val="bg1"/>
                </a:solidFill>
                <a:latin typeface="Times New Roman" panose="02020603050405020304" pitchFamily="18" charset="0"/>
                <a:ea typeface="宋体" panose="02010600030101010101" pitchFamily="2" charset="-122"/>
              </a:rPr>
              <a:t>☆</a:t>
            </a:r>
            <a:endParaRPr lang="en-US" altLang="zh-CN" sz="4000" dirty="0">
              <a:solidFill>
                <a:schemeClr val="bg1"/>
              </a:solidFill>
              <a:latin typeface="Times New Roman" panose="02020603050405020304" pitchFamily="18" charset="0"/>
              <a:ea typeface="宋体" panose="02010600030101010101" pitchFamily="2" charset="-122"/>
            </a:endParaRPr>
          </a:p>
        </p:txBody>
      </p:sp>
      <p:sp>
        <p:nvSpPr>
          <p:cNvPr id="51210" name="Text Box 10"/>
          <p:cNvSpPr txBox="1"/>
          <p:nvPr/>
        </p:nvSpPr>
        <p:spPr>
          <a:xfrm>
            <a:off x="381000" y="4267200"/>
            <a:ext cx="661988" cy="711200"/>
          </a:xfrm>
          <a:prstGeom prst="rect">
            <a:avLst/>
          </a:prstGeom>
          <a:noFill/>
          <a:ln w="9525" cap="flat" cmpd="sng">
            <a:solidFill>
              <a:srgbClr val="FFFF00"/>
            </a:solidFill>
            <a:prstDash val="solid"/>
            <a:miter/>
            <a:headEnd type="none" w="med" len="med"/>
            <a:tailEnd type="none" w="med" len="med"/>
          </a:ln>
        </p:spPr>
        <p:txBody>
          <a:bodyPr>
            <a:spAutoFit/>
          </a:bodyPr>
          <a:p>
            <a:pPr lvl="0" eaLnBrk="1" hangingPunct="1">
              <a:spcBef>
                <a:spcPct val="50000"/>
              </a:spcBef>
            </a:pPr>
            <a:r>
              <a:rPr lang="en-US" altLang="zh-CN" sz="4000" dirty="0">
                <a:solidFill>
                  <a:schemeClr val="bg1"/>
                </a:solidFill>
                <a:latin typeface="Times New Roman" panose="02020603050405020304" pitchFamily="18" charset="0"/>
                <a:ea typeface="宋体" panose="02010600030101010101" pitchFamily="2" charset="-122"/>
              </a:rPr>
              <a:t>☆</a:t>
            </a:r>
            <a:endParaRPr lang="en-US" altLang="zh-CN" sz="4000" dirty="0">
              <a:solidFill>
                <a:schemeClr val="bg1"/>
              </a:solidFill>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5000" fill="hold"/>
                                        <p:tgtEl>
                                          <p:spTgt spid="51204"/>
                                        </p:tgtEl>
                                        <p:attrNameLst>
                                          <p:attrName>ppt_w</p:attrName>
                                        </p:attrNameLst>
                                      </p:cBhvr>
                                      <p:tavLst>
                                        <p:tav tm="0" fmla="#ppt_w*sin(2.5*pi*$)">
                                          <p:val>
                                            <p:fltVal val="0.000000"/>
                                          </p:val>
                                        </p:tav>
                                        <p:tav tm="100000">
                                          <p:val>
                                            <p:fltVal val="1.000000"/>
                                          </p:val>
                                        </p:tav>
                                      </p:tavLst>
                                    </p:anim>
                                    <p:anim calcmode="lin" valueType="num">
                                      <p:cBhvr>
                                        <p:cTn id="8" dur="5000" fill="hold"/>
                                        <p:tgtEl>
                                          <p:spTgt spid="5120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51208"/>
                                        </p:tgtEl>
                                        <p:attrNameLst>
                                          <p:attrName>style.visibility</p:attrName>
                                        </p:attrNameLst>
                                      </p:cBhvr>
                                      <p:to>
                                        <p:strVal val="visible"/>
                                      </p:to>
                                    </p:set>
                                    <p:anim calcmode="lin" valueType="num">
                                      <p:cBhvr>
                                        <p:cTn id="13" dur="1000" fill="hold"/>
                                        <p:tgtEl>
                                          <p:spTgt spid="51208"/>
                                        </p:tgtEl>
                                        <p:attrNameLst>
                                          <p:attrName>ppt_w</p:attrName>
                                        </p:attrNameLst>
                                      </p:cBhvr>
                                      <p:tavLst>
                                        <p:tav tm="0">
                                          <p:val>
                                            <p:fltVal val="0.000000"/>
                                          </p:val>
                                        </p:tav>
                                        <p:tav tm="100000">
                                          <p:val>
                                            <p:strVal val="#ppt_w"/>
                                          </p:val>
                                        </p:tav>
                                      </p:tavLst>
                                    </p:anim>
                                    <p:anim calcmode="lin" valueType="num">
                                      <p:cBhvr>
                                        <p:cTn id="14" dur="1000" fill="hold"/>
                                        <p:tgtEl>
                                          <p:spTgt spid="51208"/>
                                        </p:tgtEl>
                                        <p:attrNameLst>
                                          <p:attrName>ppt_h</p:attrName>
                                        </p:attrNameLst>
                                      </p:cBhvr>
                                      <p:tavLst>
                                        <p:tav tm="0">
                                          <p:val>
                                            <p:fltVal val="0.000000"/>
                                          </p:val>
                                        </p:tav>
                                        <p:tav tm="100000">
                                          <p:val>
                                            <p:strVal val="#ppt_h"/>
                                          </p:val>
                                        </p:tav>
                                      </p:tavLst>
                                    </p:anim>
                                    <p:anim calcmode="lin" valueType="num">
                                      <p:cBhvr>
                                        <p:cTn id="15" dur="1000" fill="hold"/>
                                        <p:tgtEl>
                                          <p:spTgt spid="51208"/>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5120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1205"/>
                                        </p:tgtEl>
                                        <p:attrNameLst>
                                          <p:attrName>style.visibility</p:attrName>
                                        </p:attrNameLst>
                                      </p:cBhvr>
                                      <p:to>
                                        <p:strVal val="visible"/>
                                      </p:to>
                                    </p:set>
                                    <p:animEffect transition="in" filter="wipe(left)">
                                      <p:cBhvr>
                                        <p:cTn id="21" dur="500"/>
                                        <p:tgtEl>
                                          <p:spTgt spid="51205"/>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51209"/>
                                        </p:tgtEl>
                                        <p:attrNameLst>
                                          <p:attrName>style.visibility</p:attrName>
                                        </p:attrNameLst>
                                      </p:cBhvr>
                                      <p:to>
                                        <p:strVal val="visible"/>
                                      </p:to>
                                    </p:set>
                                    <p:anim calcmode="lin" valueType="num">
                                      <p:cBhvr>
                                        <p:cTn id="26" dur="1000" fill="hold"/>
                                        <p:tgtEl>
                                          <p:spTgt spid="51209"/>
                                        </p:tgtEl>
                                        <p:attrNameLst>
                                          <p:attrName>ppt_w</p:attrName>
                                        </p:attrNameLst>
                                      </p:cBhvr>
                                      <p:tavLst>
                                        <p:tav tm="0">
                                          <p:val>
                                            <p:fltVal val="0.000000"/>
                                          </p:val>
                                        </p:tav>
                                        <p:tav tm="100000">
                                          <p:val>
                                            <p:strVal val="#ppt_w"/>
                                          </p:val>
                                        </p:tav>
                                      </p:tavLst>
                                    </p:anim>
                                    <p:anim calcmode="lin" valueType="num">
                                      <p:cBhvr>
                                        <p:cTn id="27" dur="1000" fill="hold"/>
                                        <p:tgtEl>
                                          <p:spTgt spid="51209"/>
                                        </p:tgtEl>
                                        <p:attrNameLst>
                                          <p:attrName>ppt_h</p:attrName>
                                        </p:attrNameLst>
                                      </p:cBhvr>
                                      <p:tavLst>
                                        <p:tav tm="0">
                                          <p:val>
                                            <p:fltVal val="0.000000"/>
                                          </p:val>
                                        </p:tav>
                                        <p:tav tm="100000">
                                          <p:val>
                                            <p:strVal val="#ppt_h"/>
                                          </p:val>
                                        </p:tav>
                                      </p:tavLst>
                                    </p:anim>
                                    <p:anim calcmode="lin" valueType="num">
                                      <p:cBhvr>
                                        <p:cTn id="28" dur="1000" fill="hold"/>
                                        <p:tgtEl>
                                          <p:spTgt spid="51209"/>
                                        </p:tgtEl>
                                        <p:attrNameLst>
                                          <p:attrName>ppt_x</p:attrName>
                                        </p:attrNameLst>
                                      </p:cBhvr>
                                      <p:tavLst>
                                        <p:tav tm="0" fmla="#ppt_x+(cos(-2*pi*(1-$))*-#ppt_x-sin(-2*pi*(1-$))*(1-#ppt_y))*(1-$)">
                                          <p:val>
                                            <p:fltVal val="0.000000"/>
                                          </p:val>
                                        </p:tav>
                                        <p:tav tm="100000">
                                          <p:val>
                                            <p:fltVal val="1.000000"/>
                                          </p:val>
                                        </p:tav>
                                      </p:tavLst>
                                    </p:anim>
                                    <p:anim calcmode="lin" valueType="num">
                                      <p:cBhvr>
                                        <p:cTn id="29" dur="1000" fill="hold"/>
                                        <p:tgtEl>
                                          <p:spTgt spid="5120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1206"/>
                                        </p:tgtEl>
                                        <p:attrNameLst>
                                          <p:attrName>style.visibility</p:attrName>
                                        </p:attrNameLst>
                                      </p:cBhvr>
                                      <p:to>
                                        <p:strVal val="visible"/>
                                      </p:to>
                                    </p:set>
                                    <p:animEffect transition="in" filter="wipe(left)">
                                      <p:cBhvr>
                                        <p:cTn id="34" dur="500"/>
                                        <p:tgtEl>
                                          <p:spTgt spid="51206"/>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51210"/>
                                        </p:tgtEl>
                                        <p:attrNameLst>
                                          <p:attrName>style.visibility</p:attrName>
                                        </p:attrNameLst>
                                      </p:cBhvr>
                                      <p:to>
                                        <p:strVal val="visible"/>
                                      </p:to>
                                    </p:set>
                                    <p:anim calcmode="lin" valueType="num">
                                      <p:cBhvr>
                                        <p:cTn id="39" dur="1000" fill="hold"/>
                                        <p:tgtEl>
                                          <p:spTgt spid="51210"/>
                                        </p:tgtEl>
                                        <p:attrNameLst>
                                          <p:attrName>ppt_w</p:attrName>
                                        </p:attrNameLst>
                                      </p:cBhvr>
                                      <p:tavLst>
                                        <p:tav tm="0">
                                          <p:val>
                                            <p:fltVal val="0.000000"/>
                                          </p:val>
                                        </p:tav>
                                        <p:tav tm="100000">
                                          <p:val>
                                            <p:strVal val="#ppt_w"/>
                                          </p:val>
                                        </p:tav>
                                      </p:tavLst>
                                    </p:anim>
                                    <p:anim calcmode="lin" valueType="num">
                                      <p:cBhvr>
                                        <p:cTn id="40" dur="1000" fill="hold"/>
                                        <p:tgtEl>
                                          <p:spTgt spid="51210"/>
                                        </p:tgtEl>
                                        <p:attrNameLst>
                                          <p:attrName>ppt_h</p:attrName>
                                        </p:attrNameLst>
                                      </p:cBhvr>
                                      <p:tavLst>
                                        <p:tav tm="0">
                                          <p:val>
                                            <p:fltVal val="0.000000"/>
                                          </p:val>
                                        </p:tav>
                                        <p:tav tm="100000">
                                          <p:val>
                                            <p:strVal val="#ppt_h"/>
                                          </p:val>
                                        </p:tav>
                                      </p:tavLst>
                                    </p:anim>
                                    <p:anim calcmode="lin" valueType="num">
                                      <p:cBhvr>
                                        <p:cTn id="41" dur="1000" fill="hold"/>
                                        <p:tgtEl>
                                          <p:spTgt spid="51210"/>
                                        </p:tgtEl>
                                        <p:attrNameLst>
                                          <p:attrName>ppt_x</p:attrName>
                                        </p:attrNameLst>
                                      </p:cBhvr>
                                      <p:tavLst>
                                        <p:tav tm="0" fmla="#ppt_x+(cos(-2*pi*(1-$))*-#ppt_x-sin(-2*pi*(1-$))*(1-#ppt_y))*(1-$)">
                                          <p:val>
                                            <p:fltVal val="0.000000"/>
                                          </p:val>
                                        </p:tav>
                                        <p:tav tm="100000">
                                          <p:val>
                                            <p:fltVal val="1.000000"/>
                                          </p:val>
                                        </p:tav>
                                      </p:tavLst>
                                    </p:anim>
                                    <p:anim calcmode="lin" valueType="num">
                                      <p:cBhvr>
                                        <p:cTn id="42" dur="1000" fill="hold"/>
                                        <p:tgtEl>
                                          <p:spTgt spid="5121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1207"/>
                                        </p:tgtEl>
                                        <p:attrNameLst>
                                          <p:attrName>style.visibility</p:attrName>
                                        </p:attrNameLst>
                                      </p:cBhvr>
                                      <p:to>
                                        <p:strVal val="visible"/>
                                      </p:to>
                                    </p:set>
                                    <p:animEffect transition="in" filter="wipe(left)">
                                      <p:cBhvr>
                                        <p:cTn id="47" dur="500"/>
                                        <p:tgtEl>
                                          <p:spTgt spid="51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05" grpId="0"/>
      <p:bldP spid="51206" grpId="0"/>
      <p:bldP spid="51207" grpId="0"/>
      <p:bldP spid="51208" grpId="0" animBg="1"/>
      <p:bldP spid="51209" grpId="0" animBg="1"/>
      <p:bldP spid="512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WordArt 4"/>
          <p:cNvSpPr>
            <a:spLocks noTextEdit="1"/>
          </p:cNvSpPr>
          <p:nvPr/>
        </p:nvSpPr>
        <p:spPr>
          <a:xfrm>
            <a:off x="1476375" y="836613"/>
            <a:ext cx="6121400" cy="1223962"/>
          </a:xfrm>
          <a:prstGeom prst="rect">
            <a:avLst/>
          </a:prstGeom>
        </p:spPr>
        <p:txBody>
          <a:bodyPr wrap="none" fromWordArt="1">
            <a:prstTxWarp prst="textPlain">
              <a:avLst>
                <a:gd name="adj" fmla="val 50000"/>
              </a:avLst>
            </a:prstTxWarp>
            <a:normAutofit/>
          </a:bodyPr>
          <a:p>
            <a:pPr algn="ctr"/>
            <a:r>
              <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rPr>
              <a:t>第三讲   深刻新颖的立意</a:t>
            </a:r>
            <a:endPar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Text Box 2"/>
          <p:cNvSpPr txBox="1">
            <a:spLocks noChangeArrowheads="1"/>
          </p:cNvSpPr>
          <p:nvPr/>
        </p:nvSpPr>
        <p:spPr bwMode="auto">
          <a:xfrm>
            <a:off x="0" y="981075"/>
            <a:ext cx="8839200" cy="1373188"/>
          </a:xfrm>
          <a:prstGeom prst="rect">
            <a:avLst/>
          </a:prstGeom>
          <a:noFill/>
          <a:ln w="9525">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zh-CN" altLang="en-US" sz="28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肖像描写</a:t>
            </a:r>
            <a:r>
              <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是指描写人物的外形，包括容貌、体态、表情、服饰等。写肖像，可以抓住性别、年龄、职业、身份、经历，表现人物的特征。</a:t>
            </a:r>
            <a:endParaRPr kumimoji="1"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87043" name="Text Box 3"/>
          <p:cNvSpPr txBox="1">
            <a:spLocks noChangeArrowheads="1"/>
          </p:cNvSpPr>
          <p:nvPr/>
        </p:nvSpPr>
        <p:spPr bwMode="auto">
          <a:xfrm>
            <a:off x="1619250" y="0"/>
            <a:ext cx="5367338" cy="76200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写好肖像，以形传神 </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pic>
        <p:nvPicPr>
          <p:cNvPr id="87044" name="Picture 4" descr="200611139247303"/>
          <p:cNvPicPr>
            <a:picLocks noChangeAspect="1"/>
          </p:cNvPicPr>
          <p:nvPr/>
        </p:nvPicPr>
        <p:blipFill>
          <a:blip r:embed="rId1"/>
          <a:stretch>
            <a:fillRect/>
          </a:stretch>
        </p:blipFill>
        <p:spPr>
          <a:xfrm>
            <a:off x="0" y="2492375"/>
            <a:ext cx="3348038" cy="4365625"/>
          </a:xfrm>
          <a:prstGeom prst="rect">
            <a:avLst/>
          </a:prstGeom>
          <a:noFill/>
          <a:ln w="9525">
            <a:noFill/>
          </a:ln>
        </p:spPr>
      </p:pic>
      <p:sp>
        <p:nvSpPr>
          <p:cNvPr id="87045" name="Text Box 5"/>
          <p:cNvSpPr txBox="1">
            <a:spLocks noChangeArrowheads="1"/>
          </p:cNvSpPr>
          <p:nvPr/>
        </p:nvSpPr>
        <p:spPr bwMode="auto">
          <a:xfrm>
            <a:off x="3563938" y="2420938"/>
            <a:ext cx="5364163" cy="4244975"/>
          </a:xfrm>
          <a:prstGeom prst="rect">
            <a:avLst/>
          </a:prstGeom>
          <a:noFill/>
          <a:ln w="9525" cap="rnd">
            <a:solidFill>
              <a:srgbClr val="FFFF00"/>
            </a:solidFill>
            <a:prstDash val="sysDot"/>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故乡</a:t>
            </a: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中的杨二嫂：</a:t>
            </a:r>
            <a:r>
              <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我吃了一吓，赶忙抬起头，却见一个凸颧骨，薄嘴唇；两手搭在髀间，没有系裙，张着两脚，正像一个画图仪器里细脚伶仃的圆规。</a:t>
            </a:r>
            <a:endParaRPr kumimoji="1" lang="zh-CN" altLang="en-US"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just"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rgbClr val="0000FF"/>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    </a:t>
            </a:r>
            <a:r>
              <a:rPr kumimoji="1" lang="en-US" altLang="zh-CN"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华文中宋"/>
                <a:ea typeface="黑体" panose="02010609060101010101" pitchFamily="49" charset="-122"/>
                <a:cs typeface="+mn-cs"/>
              </a:rPr>
              <a:t>——</a:t>
            </a:r>
            <a:r>
              <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由这个外貌特征可以粗知她尖酸刻薄的性格。</a:t>
            </a:r>
            <a:endParaRPr kumimoji="1" lang="zh-CN" altLang="en-US" sz="3200" b="1" i="0" u="none" strike="noStrike" kern="1200" cap="none" spc="0" normalizeH="0" baseline="0" noProof="0" smtClean="0">
              <a:ln>
                <a:noFill/>
              </a:ln>
              <a:solidFill>
                <a:srgbClr val="FFFF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circle(in)">
                                      <p:cBhvr>
                                        <p:cTn id="7" dur="2000"/>
                                        <p:tgtEl>
                                          <p:spTgt spid="8704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7045"/>
                                        </p:tgtEl>
                                        <p:attrNameLst>
                                          <p:attrName>style.visibility</p:attrName>
                                        </p:attrNameLst>
                                      </p:cBhvr>
                                      <p:to>
                                        <p:strVal val="visible"/>
                                      </p:to>
                                    </p:set>
                                    <p:animEffect transition="in" filter="circle(in)">
                                      <p:cBhvr>
                                        <p:cTn id="10" dur="20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Text Box 4"/>
          <p:cNvSpPr txBox="1"/>
          <p:nvPr/>
        </p:nvSpPr>
        <p:spPr>
          <a:xfrm>
            <a:off x="250825" y="549275"/>
            <a:ext cx="8713788" cy="519113"/>
          </a:xfrm>
          <a:prstGeom prst="rect">
            <a:avLst/>
          </a:prstGeom>
          <a:noFill/>
          <a:ln w="9525">
            <a:noFill/>
          </a:ln>
        </p:spPr>
        <p:txBody>
          <a:bodyPr>
            <a:spAutoFit/>
          </a:bodyPr>
          <a:p>
            <a:pPr lvl="0" eaLnBrk="1" hangingPunct="1"/>
            <a:endParaRPr lang="zh-CN" altLang="zh-CN" sz="2800" b="1" dirty="0">
              <a:solidFill>
                <a:schemeClr val="bg1"/>
              </a:solidFill>
              <a:latin typeface="Arial" panose="020B0604020202020204" pitchFamily="34" charset="0"/>
              <a:ea typeface="宋体" panose="02010600030101010101" pitchFamily="2" charset="-122"/>
            </a:endParaRPr>
          </a:p>
        </p:txBody>
      </p:sp>
      <p:sp>
        <p:nvSpPr>
          <p:cNvPr id="37894" name="Text Box 6"/>
          <p:cNvSpPr txBox="1">
            <a:spLocks noChangeArrowheads="1"/>
          </p:cNvSpPr>
          <p:nvPr/>
        </p:nvSpPr>
        <p:spPr bwMode="auto">
          <a:xfrm>
            <a:off x="2411413" y="2205038"/>
            <a:ext cx="4465638"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以共鸣传真情</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37895" name="Text Box 7"/>
          <p:cNvSpPr txBox="1">
            <a:spLocks noChangeArrowheads="1"/>
          </p:cNvSpPr>
          <p:nvPr/>
        </p:nvSpPr>
        <p:spPr bwMode="auto">
          <a:xfrm>
            <a:off x="2411413" y="3284538"/>
            <a:ext cx="4465638"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以细节引真情</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37896" name="Rectangle 8"/>
          <p:cNvSpPr>
            <a:spLocks noChangeArrowheads="1"/>
          </p:cNvSpPr>
          <p:nvPr/>
        </p:nvSpPr>
        <p:spPr bwMode="auto">
          <a:xfrm>
            <a:off x="2411413" y="4437063"/>
            <a:ext cx="4465638" cy="6159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以假意传真情</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37897" name="Text Box 9"/>
          <p:cNvSpPr txBox="1">
            <a:spLocks noChangeArrowheads="1"/>
          </p:cNvSpPr>
          <p:nvPr/>
        </p:nvSpPr>
        <p:spPr bwMode="auto">
          <a:xfrm>
            <a:off x="2411413" y="5589588"/>
            <a:ext cx="4465638"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以议论揭真情</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73735" name="WordArt 10"/>
          <p:cNvSpPr>
            <a:spLocks noTextEdit="1"/>
          </p:cNvSpPr>
          <p:nvPr/>
        </p:nvSpPr>
        <p:spPr>
          <a:xfrm>
            <a:off x="1476375" y="836613"/>
            <a:ext cx="6121400" cy="1223962"/>
          </a:xfrm>
          <a:prstGeom prst="rect">
            <a:avLst/>
          </a:prstGeom>
        </p:spPr>
        <p:txBody>
          <a:bodyPr wrap="none" fromWordArt="1">
            <a:prstTxWarp prst="textPlain">
              <a:avLst>
                <a:gd name="adj" fmla="val 50000"/>
              </a:avLst>
            </a:prstTxWarp>
            <a:normAutofit/>
          </a:bodyPr>
          <a:p>
            <a:pPr algn="ctr" eaLnBrk="0" hangingPunct="0"/>
            <a:r>
              <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rPr>
              <a:t>第四讲   真挚热烈的感情</a:t>
            </a:r>
            <a:endPar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 calcmode="lin" valueType="num">
                                      <p:cBhvr additive="base">
                                        <p:cTn id="7" dur="500" fill="hold"/>
                                        <p:tgtEl>
                                          <p:spTgt spid="37894"/>
                                        </p:tgtEl>
                                        <p:attrNameLst>
                                          <p:attrName>ppt_x</p:attrName>
                                        </p:attrNameLst>
                                      </p:cBhvr>
                                      <p:tavLst>
                                        <p:tav tm="0">
                                          <p:val>
                                            <p:strVal val="0-#ppt_w/2"/>
                                          </p:val>
                                        </p:tav>
                                        <p:tav tm="100000">
                                          <p:val>
                                            <p:strVal val="#ppt_x"/>
                                          </p:val>
                                        </p:tav>
                                      </p:tavLst>
                                    </p:anim>
                                    <p:anim calcmode="lin" valueType="num">
                                      <p:cBhvr additive="base">
                                        <p:cTn id="8" dur="500" fill="hold"/>
                                        <p:tgtEl>
                                          <p:spTgt spid="378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5"/>
                                        </p:tgtEl>
                                        <p:attrNameLst>
                                          <p:attrName>style.visibility</p:attrName>
                                        </p:attrNameLst>
                                      </p:cBhvr>
                                      <p:to>
                                        <p:strVal val="visible"/>
                                      </p:to>
                                    </p:set>
                                    <p:anim calcmode="lin" valueType="num">
                                      <p:cBhvr additive="base">
                                        <p:cTn id="13" dur="500" fill="hold"/>
                                        <p:tgtEl>
                                          <p:spTgt spid="37895"/>
                                        </p:tgtEl>
                                        <p:attrNameLst>
                                          <p:attrName>ppt_x</p:attrName>
                                        </p:attrNameLst>
                                      </p:cBhvr>
                                      <p:tavLst>
                                        <p:tav tm="0">
                                          <p:val>
                                            <p:strVal val="0-#ppt_w/2"/>
                                          </p:val>
                                        </p:tav>
                                        <p:tav tm="100000">
                                          <p:val>
                                            <p:strVal val="#ppt_x"/>
                                          </p:val>
                                        </p:tav>
                                      </p:tavLst>
                                    </p:anim>
                                    <p:anim calcmode="lin" valueType="num">
                                      <p:cBhvr additive="base">
                                        <p:cTn id="14" dur="500" fill="hold"/>
                                        <p:tgtEl>
                                          <p:spTgt spid="3789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7896"/>
                                        </p:tgtEl>
                                        <p:attrNameLst>
                                          <p:attrName>style.visibility</p:attrName>
                                        </p:attrNameLst>
                                      </p:cBhvr>
                                      <p:to>
                                        <p:strVal val="visible"/>
                                      </p:to>
                                    </p:set>
                                    <p:animEffect transition="in" filter="diamond(in)">
                                      <p:cBhvr>
                                        <p:cTn id="19" dur="2000"/>
                                        <p:tgtEl>
                                          <p:spTgt spid="3789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7897"/>
                                        </p:tgtEl>
                                        <p:attrNameLst>
                                          <p:attrName>style.visibility</p:attrName>
                                        </p:attrNameLst>
                                      </p:cBhvr>
                                      <p:to>
                                        <p:strVal val="visible"/>
                                      </p:to>
                                    </p:set>
                                    <p:anim calcmode="lin" valueType="num">
                                      <p:cBhvr additive="base">
                                        <p:cTn id="24" dur="500" fill="hold"/>
                                        <p:tgtEl>
                                          <p:spTgt spid="37897"/>
                                        </p:tgtEl>
                                        <p:attrNameLst>
                                          <p:attrName>ppt_x</p:attrName>
                                        </p:attrNameLst>
                                      </p:cBhvr>
                                      <p:tavLst>
                                        <p:tav tm="0">
                                          <p:val>
                                            <p:strVal val="0-#ppt_w/2"/>
                                          </p:val>
                                        </p:tav>
                                        <p:tav tm="100000">
                                          <p:val>
                                            <p:strVal val="#ppt_x"/>
                                          </p:val>
                                        </p:tav>
                                      </p:tavLst>
                                    </p:anim>
                                    <p:anim calcmode="lin" valueType="num">
                                      <p:cBhvr additive="base">
                                        <p:cTn id="25"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animBg="1"/>
      <p:bldP spid="37895" grpId="0" animBg="1"/>
      <p:bldP spid="37896" grpId="0" animBg="1"/>
      <p:bldP spid="3789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1" name="Text Box 5"/>
          <p:cNvSpPr txBox="1">
            <a:spLocks noChangeArrowheads="1"/>
          </p:cNvSpPr>
          <p:nvPr/>
        </p:nvSpPr>
        <p:spPr bwMode="auto">
          <a:xfrm>
            <a:off x="2268538" y="260350"/>
            <a:ext cx="4679950"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rPr>
              <a:t>以共鸣传真情</a:t>
            </a:r>
            <a:endPar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24585" name="Rectangle 9"/>
          <p:cNvSpPr>
            <a:spLocks noChangeArrowheads="1"/>
          </p:cNvSpPr>
          <p:nvPr/>
        </p:nvSpPr>
        <p:spPr bwMode="auto">
          <a:xfrm>
            <a:off x="0" y="1323975"/>
            <a:ext cx="9144000" cy="5387975"/>
          </a:xfrm>
          <a:prstGeom prst="rect">
            <a:avLst/>
          </a:prstGeom>
          <a:noFill/>
          <a:ln w="9525">
            <a:noFill/>
            <a:miter lim="800000"/>
          </a:ln>
          <a:effectLst/>
        </p:spPr>
        <p:txBody>
          <a:bodyPr>
            <a:spAutoFit/>
          </a:bodyPr>
          <a:p>
            <a:pPr lvl="0" algn="ctr" eaLnBrk="1" hangingPunct="1"/>
            <a:r>
              <a:rPr lang="zh-CN" altLang="en-US" sz="36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rPr>
              <a:t>狼性，狼情</a:t>
            </a:r>
            <a:endParaRPr lang="zh-CN" altLang="en-US" sz="36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endParaRPr>
          </a:p>
          <a:p>
            <a:pPr lvl="0" eaLnBrk="1" hangingPunct="1"/>
            <a:r>
              <a:rPr lang="zh-CN" altLang="en-US" dirty="0">
                <a:solidFill>
                  <a:schemeClr val="bg1"/>
                </a:solidFill>
                <a:latin typeface="Arial" panose="020B0604020202020204" pitchFamily="34" charset="0"/>
                <a:ea typeface="宋体" panose="02010600030101010101" pitchFamily="2" charset="-122"/>
              </a:rPr>
              <a:t>          </a:t>
            </a:r>
            <a:r>
              <a:rPr lang="en-US" altLang="zh-CN" sz="2400" b="1" dirty="0">
                <a:effectLst>
                  <a:outerShdw blurRad="38100" dist="38100" dir="2700000">
                    <a:srgbClr val="C0C0C0"/>
                  </a:outerShdw>
                </a:effectLst>
                <a:latin typeface="Times New Roman" panose="02020603050405020304" pitchFamily="18" charset="0"/>
                <a:ea typeface="华文中宋" pitchFamily="2" charset="-122"/>
              </a:rPr>
              <a:t>1997</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年，我在大兴安岭当兵时，常常受命与柱子一同带枪携犬在无边无际的森林中巡逻。柱子的枪法奇准 ，加上</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太阳犬</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的勇猛，我们几乎每次都能带回些野味。时值盛夏，我与柱子一边聊着家常，一边横穿一片茂密的森林。来到一块空地，</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太阳犬</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突然停住了，鼻子贴近地面嗅了嗅，轻轻地叫了几声。</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有情况</a:t>
            </a:r>
            <a:r>
              <a:rPr lang="en-US" altLang="zh-CN" sz="2400" b="1" dirty="0">
                <a:effectLst>
                  <a:outerShdw blurRad="38100" dist="38100" dir="2700000">
                    <a:srgbClr val="C0C0C0"/>
                  </a:outerShdw>
                </a:effectLst>
                <a:latin typeface="Times New Roman" panose="02020603050405020304" pitchFamily="18" charset="0"/>
                <a:ea typeface="华文中宋" pitchFamily="2" charset="-122"/>
              </a:rPr>
              <a:t>!</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我们迅速闪到树后，屏住呼吸。不一会儿，一只惊恐的母鹿从一百米外的树林里钻了出来，而后面竟是凶残的狼，不是一只，而是两只，壮一点的是公，肚子大一点的是母。只见那只公狼猛地跳起来咬住了那只鹿的屁股，而母狼随后便咬了那只鹿的喉咙。两只狼撕扯着那只可怜的鹿，却不吃肉下肚。突然，那只公狼似乎看到了我们，眼睛紧盯着我们这里。柱子突然闪出，瞄准了那只母狼，扣响了扳机，却见那只公狼箭一样地挡在了母狼前面，应声倒地，临死前还使劲地向山后看了一眼。母狼低沉地哀叫了一声</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呜</a:t>
            </a:r>
            <a:r>
              <a:rPr lang="en-US" altLang="zh-CN" sz="2400" b="1" dirty="0">
                <a:effectLst>
                  <a:outerShdw blurRad="38100" dist="38100" dir="2700000">
                    <a:srgbClr val="C0C0C0"/>
                  </a:outerShdw>
                </a:effectLst>
                <a:latin typeface="Times New Roman" panose="02020603050405020304" pitchFamily="18" charset="0"/>
                <a:ea typeface="华文中宋" pitchFamily="2" charset="-122"/>
              </a:rPr>
              <a:t>---</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声音凄惨</a:t>
            </a:r>
            <a:endParaRPr lang="zh-CN" altLang="en-US" sz="2400" b="1" dirty="0">
              <a:effectLst>
                <a:outerShdw blurRad="38100" dist="38100" dir="2700000">
                  <a:srgbClr val="C0C0C0"/>
                </a:outerShdw>
              </a:effectLst>
              <a:latin typeface="Times New Roman" panose="02020603050405020304" pitchFamily="18"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additive="base">
                                        <p:cTn id="7" dur="500" fill="hold"/>
                                        <p:tgtEl>
                                          <p:spTgt spid="24581"/>
                                        </p:tgtEl>
                                        <p:attrNameLst>
                                          <p:attrName>ppt_x</p:attrName>
                                        </p:attrNameLst>
                                      </p:cBhvr>
                                      <p:tavLst>
                                        <p:tav tm="0">
                                          <p:val>
                                            <p:strVal val="0-#ppt_w/2"/>
                                          </p:val>
                                        </p:tav>
                                        <p:tav tm="100000">
                                          <p:val>
                                            <p:strVal val="#ppt_x"/>
                                          </p:val>
                                        </p:tav>
                                      </p:tavLst>
                                    </p:anim>
                                    <p:anim calcmode="lin" valueType="num">
                                      <p:cBhvr additive="base">
                                        <p:cTn id="8"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6" name="Rectangle 4"/>
          <p:cNvSpPr>
            <a:spLocks noChangeArrowheads="1"/>
          </p:cNvSpPr>
          <p:nvPr/>
        </p:nvSpPr>
        <p:spPr bwMode="auto">
          <a:xfrm>
            <a:off x="0" y="0"/>
            <a:ext cx="9144000" cy="6116638"/>
          </a:xfrm>
          <a:prstGeom prst="rect">
            <a:avLst/>
          </a:prstGeom>
          <a:noFill/>
          <a:ln w="9525">
            <a:noFill/>
            <a:miter lim="800000"/>
          </a:ln>
          <a:effectLst/>
        </p:spPr>
        <p:txBody>
          <a:bodyPr>
            <a:spAutoFit/>
          </a:bodyPr>
          <a:p>
            <a:pPr lvl="0" eaLnBrk="0" hangingPunct="0">
              <a:spcBef>
                <a:spcPct val="50000"/>
              </a:spcBef>
            </a:pP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而绝望，而后衔起了一块鹿肉向山后飞奔。这完全不可能，因为狼处于危险之中通常会进入茂密的森林，以便逃跑，而它却向光秃秃的山后奔去，这简直违反了常理。柱子欣喜若狂，端起枪，又射出了一颗子弹，母狼倒地了。正当</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太阳犬</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准备出击时，那只倒地的母狼居然又站了起来 ，衔起肉，仍旧向山后飞奔。柱子顿时睁大了眼睛，凭他的手法，绝对击中要害了，可这</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柱子只好又补了一枪。不料，奇迹居然又发生了，那狼竟又衔起肉，硬是绕到了山后。柱子说：</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还没有哪个动物能挨了我两枪仍能站起来。</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我也纳闷，</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这狼为什么老是不放那块肉呢</a:t>
            </a:r>
            <a:r>
              <a:rPr lang="zh-CN" altLang="en-US"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我们带着惊讶，飞快地冲向那座小山。来到山后，沿血迹走近一看，我们都愣住了：一个干净的山洞里，四只小狼正在津津有味地吃着那块鹿肉，而身边躺着一只狼</a:t>
            </a:r>
            <a:r>
              <a:rPr lang="en-US" altLang="zh-CN" sz="2400" b="1" dirty="0">
                <a:effectLst>
                  <a:outerShdw blurRad="38100" dist="38100" dir="2700000">
                    <a:srgbClr val="C0C0C0"/>
                  </a:outerShdw>
                </a:effectLst>
                <a:latin typeface="Times New Roman" panose="02020603050405020304" pitchFamily="18" charset="0"/>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二里多路，那肚子被打穿的母狼居然为了自己的孩子而跑完了它！</a:t>
            </a:r>
            <a:endParaRPr lang="zh-CN" altLang="en-US" sz="2400" b="1" dirty="0">
              <a:effectLst>
                <a:outerShdw blurRad="38100" dist="38100" dir="2700000">
                  <a:srgbClr val="C0C0C0"/>
                </a:outerShdw>
              </a:effectLst>
              <a:latin typeface="Times New Roman" panose="02020603050405020304" pitchFamily="18" charset="0"/>
              <a:ea typeface="华文中宋" pitchFamily="2" charset="-122"/>
            </a:endParaRPr>
          </a:p>
          <a:p>
            <a:pPr lvl="0" eaLnBrk="0" hangingPunct="0">
              <a:spcBef>
                <a:spcPct val="50000"/>
              </a:spcBef>
            </a:pPr>
            <a:r>
              <a:rPr lang="zh-CN" altLang="en-US" sz="2400" b="1" dirty="0">
                <a:solidFill>
                  <a:schemeClr val="bg1"/>
                </a:solidFill>
                <a:effectLst>
                  <a:outerShdw blurRad="38100" dist="38100" dir="2700000">
                    <a:srgbClr val="C0C0C0"/>
                  </a:outerShdw>
                </a:effectLst>
                <a:latin typeface="Times New Roman" panose="02020603050405020304" pitchFamily="18" charset="0"/>
                <a:ea typeface="华文中宋" pitchFamily="2" charset="-122"/>
              </a:rPr>
              <a:t>　　</a:t>
            </a:r>
            <a:r>
              <a:rPr lang="zh-CN" altLang="en-US" sz="2400" b="1" dirty="0">
                <a:solidFill>
                  <a:srgbClr val="FFFF00"/>
                </a:solidFill>
                <a:latin typeface="Times New Roman" panose="02020603050405020304" pitchFamily="18" charset="0"/>
                <a:ea typeface="华文中宋" pitchFamily="2" charset="-122"/>
              </a:rPr>
              <a:t>我们呆立了许久。狼性凶残？可我却分明目睹了这感人至深的狼情。最终我还是明白，狼有狼性，狼也有狼情。人也好，兽也好，在生命的群体中，</a:t>
            </a:r>
            <a:r>
              <a:rPr lang="zh-CN" altLang="en-US" sz="2400" b="1" dirty="0">
                <a:solidFill>
                  <a:srgbClr val="FFFF00"/>
                </a:solidFill>
                <a:latin typeface="华文中宋" pitchFamily="2" charset="-122"/>
                <a:ea typeface="华文中宋" pitchFamily="2" charset="-122"/>
              </a:rPr>
              <a:t>“</a:t>
            </a:r>
            <a:r>
              <a:rPr lang="zh-CN" altLang="en-US" sz="2400" b="1" dirty="0">
                <a:solidFill>
                  <a:srgbClr val="FFFF00"/>
                </a:solidFill>
                <a:latin typeface="Times New Roman" panose="02020603050405020304" pitchFamily="18" charset="0"/>
                <a:ea typeface="华文中宋" pitchFamily="2" charset="-122"/>
              </a:rPr>
              <a:t>爱</a:t>
            </a:r>
            <a:r>
              <a:rPr lang="zh-CN" altLang="en-US" sz="2400" b="1" dirty="0">
                <a:solidFill>
                  <a:srgbClr val="FFFF00"/>
                </a:solidFill>
                <a:latin typeface="华文中宋" pitchFamily="2" charset="-122"/>
                <a:ea typeface="华文中宋" pitchFamily="2" charset="-122"/>
              </a:rPr>
              <a:t>”</a:t>
            </a:r>
            <a:r>
              <a:rPr lang="zh-CN" altLang="en-US" sz="2400" b="1" dirty="0">
                <a:solidFill>
                  <a:srgbClr val="FFFF00"/>
                </a:solidFill>
                <a:latin typeface="Times New Roman" panose="02020603050405020304" pitchFamily="18" charset="0"/>
                <a:ea typeface="华文中宋" pitchFamily="2" charset="-122"/>
              </a:rPr>
              <a:t>是永恒的！</a:t>
            </a:r>
            <a:endParaRPr lang="zh-CN" altLang="en-US" sz="2400" b="1" dirty="0">
              <a:solidFill>
                <a:srgbClr val="FFFF00"/>
              </a:solidFill>
              <a:latin typeface="Times New Roman" panose="02020603050405020304" pitchFamily="18"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linds(horizontal)">
                                      <p:cBhvr>
                                        <p:cTn id="7"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4" name="Text Box 4"/>
          <p:cNvSpPr txBox="1">
            <a:spLocks noChangeArrowheads="1"/>
          </p:cNvSpPr>
          <p:nvPr/>
        </p:nvSpPr>
        <p:spPr bwMode="auto">
          <a:xfrm>
            <a:off x="1908175" y="188913"/>
            <a:ext cx="4897438"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rPr>
              <a:t>以细节引真情</a:t>
            </a:r>
            <a:endPar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46085" name="Rectangle 5"/>
          <p:cNvSpPr>
            <a:spLocks noChangeArrowheads="1"/>
          </p:cNvSpPr>
          <p:nvPr/>
        </p:nvSpPr>
        <p:spPr bwMode="auto">
          <a:xfrm>
            <a:off x="0" y="981075"/>
            <a:ext cx="9144000" cy="5826125"/>
          </a:xfrm>
          <a:prstGeom prst="rect">
            <a:avLst/>
          </a:prstGeom>
          <a:noFill/>
          <a:ln w="9525">
            <a:noFill/>
            <a:miter lim="800000"/>
          </a:ln>
          <a:effectLst/>
        </p:spPr>
        <p:txBody>
          <a:bodyPr>
            <a:spAutoFit/>
          </a:bodyPr>
          <a:p>
            <a:pPr lvl="0" indent="390525" algn="ctr" eaLnBrk="1" hangingPunct="1"/>
            <a:r>
              <a:rPr lang="zh-CN" altLang="en-US" sz="2600" b="1" dirty="0">
                <a:solidFill>
                  <a:schemeClr val="bg1"/>
                </a:solidFill>
                <a:latin typeface="Times New Roman" panose="02020603050405020304" pitchFamily="18" charset="0"/>
                <a:ea typeface="宋体" panose="02010600030101010101" pitchFamily="2" charset="-122"/>
              </a:rPr>
              <a:t>　　　　</a:t>
            </a:r>
            <a:r>
              <a:rPr lang="zh-CN" altLang="en-US" sz="40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rPr>
              <a:t>手语</a:t>
            </a:r>
            <a:r>
              <a:rPr lang="zh-CN" altLang="en-US" sz="2900" b="1" dirty="0">
                <a:solidFill>
                  <a:schemeClr val="bg1"/>
                </a:solidFill>
                <a:latin typeface="华文新魏" pitchFamily="2" charset="-122"/>
                <a:ea typeface="华文新魏" pitchFamily="2" charset="-122"/>
              </a:rPr>
              <a:t>（</a:t>
            </a:r>
            <a:r>
              <a:rPr lang="en-US" altLang="zh-CN" sz="2900" b="1" dirty="0">
                <a:solidFill>
                  <a:schemeClr val="bg1"/>
                </a:solidFill>
                <a:latin typeface="华文新魏" pitchFamily="2" charset="-122"/>
                <a:ea typeface="华文新魏" pitchFamily="2" charset="-122"/>
              </a:rPr>
              <a:t>2001</a:t>
            </a:r>
            <a:r>
              <a:rPr lang="zh-CN" altLang="en-US" sz="2900" b="1" dirty="0">
                <a:solidFill>
                  <a:schemeClr val="bg1"/>
                </a:solidFill>
                <a:latin typeface="华文新魏" pitchFamily="2" charset="-122"/>
                <a:ea typeface="华文新魏" pitchFamily="2" charset="-122"/>
              </a:rPr>
              <a:t>年高考满分作文）</a:t>
            </a:r>
            <a:endParaRPr lang="zh-CN" altLang="en-US" sz="2000" b="1" dirty="0">
              <a:solidFill>
                <a:schemeClr val="bg1"/>
              </a:solidFill>
              <a:latin typeface="华文新魏" pitchFamily="2" charset="-122"/>
              <a:ea typeface="华文新魏" pitchFamily="2" charset="-122"/>
            </a:endParaRPr>
          </a:p>
          <a:p>
            <a:pPr lvl="0" indent="390525" algn="just" eaLnBrk="0" hangingPunct="0"/>
            <a:r>
              <a:rPr lang="zh-CN" altLang="en-US" sz="2800" dirty="0">
                <a:solidFill>
                  <a:schemeClr val="bg1"/>
                </a:solidFill>
                <a:latin typeface="Times New Roman" panose="02020603050405020304" pitchFamily="18" charset="0"/>
                <a:ea typeface="隶书" pitchFamily="49" charset="-122"/>
              </a:rPr>
              <a:t>  </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又是一个元宵节，当家家户户门前的路灯连成一片，当</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锣鼓响起来</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的喜庆洋溢在大街小巷的时候，我和父亲默默无语地来看母亲。</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a:p>
            <a:pPr lvl="0" indent="390525" algn="just" eaLnBrk="0" hangingPunct="0"/>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   祥和喜庆的气氛在这里荡然无存，满眼都是萧条、荒凉。呼呼的寒风吹得茅草呜呜作响。</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孩子，给你妈妈送些钱，</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父亲示意我跪了下来，划燃了火柴。七年了，总忘不了母亲无言的话语，纸钱燃起来了，跳动的火焰渐渐形成一只手，把我牵入遥远的回忆。</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a:p>
            <a:pPr lvl="0" indent="390525" algn="just" eaLnBrk="0" hangingPunct="0"/>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   母亲是个不善言谈的人，却总是用她那双微肿的手教导着我要诚要信，母亲被病缠身多年，每每病发，身体就发肿，且疼痛难忍，求过多少医，吃过多少药都不见效。看着母亲难受的样子，我真心疼，发誓一定要找到治病</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0">
                                          <p:val>
                                            <p:strVal val="0-#ppt_w/2"/>
                                          </p:val>
                                        </p:tav>
                                        <p:tav tm="100000">
                                          <p:val>
                                            <p:strVal val="#ppt_x"/>
                                          </p:val>
                                        </p:tav>
                                      </p:tavLst>
                                    </p:anim>
                                    <p:anim calcmode="lin" valueType="num">
                                      <p:cBhvr additive="base">
                                        <p:cTn id="8"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6085"/>
                                        </p:tgtEl>
                                        <p:attrNameLst>
                                          <p:attrName>style.visibility</p:attrName>
                                        </p:attrNameLst>
                                      </p:cBhvr>
                                      <p:to>
                                        <p:strVal val="visible"/>
                                      </p:to>
                                    </p:set>
                                    <p:animEffect transition="in" filter="blinds(horizontal)">
                                      <p:cBhvr>
                                        <p:cTn id="13"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nimBg="1"/>
      <p:bldP spid="4608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1" name="Rectangle 5"/>
          <p:cNvSpPr>
            <a:spLocks noChangeArrowheads="1"/>
          </p:cNvSpPr>
          <p:nvPr/>
        </p:nvSpPr>
        <p:spPr bwMode="auto">
          <a:xfrm>
            <a:off x="0" y="188913"/>
            <a:ext cx="9144000" cy="6497638"/>
          </a:xfrm>
          <a:prstGeom prst="rect">
            <a:avLst/>
          </a:prstGeom>
          <a:noFill/>
          <a:ln w="9525">
            <a:noFill/>
            <a:miter lim="800000"/>
          </a:ln>
          <a:effectLst/>
        </p:spPr>
        <p:txBody>
          <a:bodyPr>
            <a:spAutoFit/>
          </a:bodyPr>
          <a:p>
            <a:pPr lvl="0" eaLnBrk="1" hangingPunct="1"/>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的药。</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a:p>
            <a:pPr lvl="0" eaLnBrk="1" hangingPunct="1"/>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        机会终于来了。那年我们村来了一位外地人，说是要到关垭子去走访一个亲戚，给他捎去一些药材，一打听他亲戚的病，和我母亲的差不多。我央求他卖给我们一些，可是他抱歉地说：</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真对不起，我只带了这些，而且说好了这次要带去，我不能言而无信啊！要不然，下次我再带些来。</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我才不管呢，反正早点有药，妈就能少受点痛苦。不管那人怎样，我心里却打好了主意：狸猫换太子</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调包。于是，就这样，神不知鬼不觉的，我用一包草药换了那些药材。待那人走后，我兴冲冲地拿给妈妈看，不料她一巴掌打我脸上。</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妈</a:t>
            </a:r>
            <a:r>
              <a:rPr lang="en-US" altLang="zh-CN"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我委屈地喊道。</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那个叔叔刚走不远，你快骑车把药送去。这药是叔叔给别人带的，我们不能让他失信，再说，叔叔已经答应下次给我带，人不能言而无信，我宁可多受折磨，也不能玷辱了这个</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信</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字。</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 我流着泪点头。</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p:txBody>
      </p:sp>
    </p:spTree>
  </p:cSld>
  <p:clrMapOvr>
    <a:masterClrMapping/>
  </p:clrMapOvr>
  <p:transition spd="slow">
    <p:randomBar dir="ver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Rectangle 4"/>
          <p:cNvSpPr>
            <a:spLocks noChangeArrowheads="1"/>
          </p:cNvSpPr>
          <p:nvPr/>
        </p:nvSpPr>
        <p:spPr bwMode="auto">
          <a:xfrm>
            <a:off x="0" y="228600"/>
            <a:ext cx="9144000" cy="5643563"/>
          </a:xfrm>
          <a:prstGeom prst="rect">
            <a:avLst/>
          </a:prstGeom>
          <a:noFill/>
          <a:ln w="9525" algn="ctr">
            <a:noFill/>
            <a:miter lim="800000"/>
          </a:ln>
          <a:effectLst/>
        </p:spPr>
        <p:txBody>
          <a:bodyPr>
            <a:spAutoFit/>
          </a:bodyPr>
          <a:p>
            <a:pPr lvl="0" eaLnBrk="1" hangingPunct="1"/>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母亲不仅教我</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信</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，还教我</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诚</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。那还是我上学四年级时，学校里流行送卡片，我好羡慕，可是袋里没有钱，于是我悄悄地从抽屉里偷了五角钱满足心愿。事后母亲问我是否拿了钱。</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没有，</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我大声回答，企图掩饰内心的慌张。</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真的？</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母亲再次追问。</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我说没有就没有！</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我顶嘴道。看着我拒不认错的样子，母亲动怒了。她脸色气得铁青，</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啪！</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我的心一紧，睁眼一看，一只茶杯落在地上，母亲的手微肿。</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妈，是我偷的！</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我后悔了，母亲摆了摆手，默默地坐着。母亲虽然没有说一个字，但我却再也不敢</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偷</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了，绝对没有。因为我从母亲的手里读出了一个</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诚</a:t>
            </a:r>
            <a:r>
              <a:rPr lang="zh-CN" altLang="en-US" sz="2800" b="1" dirty="0">
                <a:effectLst>
                  <a:outerShdw blurRad="38100" dist="38100" dir="2700000">
                    <a:srgbClr val="C0C0C0"/>
                  </a:outerShdw>
                </a:effectLst>
                <a:latin typeface="华文中宋" pitchFamily="2" charset="-122"/>
                <a:ea typeface="华文中宋" pitchFamily="2" charset="-122"/>
              </a:rPr>
              <a:t>”</a:t>
            </a:r>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字。</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a:p>
            <a:pPr lvl="0" eaLnBrk="1" hangingPunct="1"/>
            <a:r>
              <a:rPr lang="zh-CN" altLang="en-US" sz="2800" b="1" dirty="0">
                <a:effectLst>
                  <a:outerShdw blurRad="38100" dist="38100" dir="2700000">
                    <a:srgbClr val="C0C0C0"/>
                  </a:outerShdw>
                </a:effectLst>
                <a:latin typeface="Times New Roman" panose="02020603050405020304" pitchFamily="18" charset="0"/>
                <a:ea typeface="华文中宋" pitchFamily="2" charset="-122"/>
              </a:rPr>
              <a:t>        诚信为本，是母亲以她的手无言地教给我的，我也始终牢记：无诚则不信，无信则不诚。</a:t>
            </a:r>
            <a:endParaRPr lang="zh-CN" altLang="en-US" sz="2800" b="1" dirty="0">
              <a:effectLst>
                <a:outerShdw blurRad="38100" dist="38100" dir="2700000">
                  <a:srgbClr val="C0C0C0"/>
                </a:outerShdw>
              </a:effectLst>
              <a:latin typeface="Times New Roman" panose="02020603050405020304" pitchFamily="18"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1000" fill="hold"/>
                                        <p:tgtEl>
                                          <p:spTgt spid="40964"/>
                                        </p:tgtEl>
                                        <p:attrNameLst>
                                          <p:attrName>ppt_w</p:attrName>
                                        </p:attrNameLst>
                                      </p:cBhvr>
                                      <p:tavLst>
                                        <p:tav tm="0">
                                          <p:val>
                                            <p:fltVal val="0.000000"/>
                                          </p:val>
                                        </p:tav>
                                        <p:tav tm="100000">
                                          <p:val>
                                            <p:strVal val="#ppt_w"/>
                                          </p:val>
                                        </p:tav>
                                      </p:tavLst>
                                    </p:anim>
                                    <p:anim calcmode="lin" valueType="num">
                                      <p:cBhvr>
                                        <p:cTn id="8" dur="1000" fill="hold"/>
                                        <p:tgtEl>
                                          <p:spTgt spid="40964"/>
                                        </p:tgtEl>
                                        <p:attrNameLst>
                                          <p:attrName>ppt_h</p:attrName>
                                        </p:attrNameLst>
                                      </p:cBhvr>
                                      <p:tavLst>
                                        <p:tav tm="0">
                                          <p:val>
                                            <p:fltVal val="0.000000"/>
                                          </p:val>
                                        </p:tav>
                                        <p:tav tm="100000">
                                          <p:val>
                                            <p:strVal val="#ppt_h"/>
                                          </p:val>
                                        </p:tav>
                                      </p:tavLst>
                                    </p:anim>
                                    <p:anim calcmode="lin" valueType="num">
                                      <p:cBhvr>
                                        <p:cTn id="9" dur="1000" fill="hold"/>
                                        <p:tgtEl>
                                          <p:spTgt spid="4096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096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8" name="Rectangle 4"/>
          <p:cNvSpPr>
            <a:spLocks noChangeArrowheads="1"/>
          </p:cNvSpPr>
          <p:nvPr/>
        </p:nvSpPr>
        <p:spPr bwMode="auto">
          <a:xfrm>
            <a:off x="2555875" y="188913"/>
            <a:ext cx="3878263" cy="6159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rPr>
              <a:t>以假意传真情</a:t>
            </a:r>
            <a:endParaRPr lang="zh-CN" altLang="en-US" sz="44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47109" name="Text Box 5"/>
          <p:cNvSpPr txBox="1">
            <a:spLocks noChangeArrowheads="1"/>
          </p:cNvSpPr>
          <p:nvPr/>
        </p:nvSpPr>
        <p:spPr bwMode="auto">
          <a:xfrm>
            <a:off x="0" y="908050"/>
            <a:ext cx="9144000" cy="314166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rgbClr val="99FFCC"/>
                </a:solidFill>
                <a:effectLst/>
                <a:uLnTx/>
                <a:uFillTx/>
                <a:latin typeface="Times New Roman" panose="02020603050405020304" pitchFamily="18" charset="0"/>
                <a:ea typeface="宋体" panose="02010600030101010101" pitchFamily="2" charset="-122"/>
                <a:cs typeface="+mn-cs"/>
              </a:rPr>
              <a:t>	</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在一首法国诗中有这么一个亲情故事：一个母亲宠爱她的浪子，浪子所求，无所不应。有一天浪子回家，说他的情妇要他母亲的心，母亲立刻拿了一把刀，把心挖出来，交给了他。高兴的浪子提着母亲的心，狂奔着去讨好他的情妇。在路上不小心跌了一跤，正要爬起来走的时候，忽然听到一个微弱而挚爱的声音焦急地说：</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哎哟！我的宝宝，你摔坏了没有？</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 </a:t>
            </a:r>
            <a:endParaRPr kumimoji="0" lang="zh-CN" altLang="en-US" sz="28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79876" name="Text Box 6"/>
          <p:cNvSpPr txBox="1"/>
          <p:nvPr/>
        </p:nvSpPr>
        <p:spPr>
          <a:xfrm>
            <a:off x="4427538" y="3789363"/>
            <a:ext cx="4464050" cy="519112"/>
          </a:xfrm>
          <a:prstGeom prst="rect">
            <a:avLst/>
          </a:prstGeom>
          <a:noFill/>
          <a:ln w="9525">
            <a:noFill/>
          </a:ln>
        </p:spPr>
        <p:txBody>
          <a:bodyPr>
            <a:spAutoFit/>
          </a:bodyPr>
          <a:p>
            <a:pPr lvl="0" eaLnBrk="1" hangingPunct="1"/>
            <a:r>
              <a:rPr lang="en-US" altLang="zh-CN" sz="2800" b="1" dirty="0">
                <a:solidFill>
                  <a:srgbClr val="FFFF00"/>
                </a:solidFill>
                <a:latin typeface="华文中宋" pitchFamily="2" charset="-122"/>
                <a:ea typeface="华文中宋" pitchFamily="2" charset="-122"/>
              </a:rPr>
              <a:t> </a:t>
            </a:r>
            <a:r>
              <a:rPr lang="zh-CN" altLang="en-US" sz="2800" b="1" dirty="0">
                <a:solidFill>
                  <a:srgbClr val="FFFF00"/>
                </a:solidFill>
                <a:latin typeface="华文中宋" pitchFamily="2" charset="-122"/>
                <a:ea typeface="华文中宋" pitchFamily="2" charset="-122"/>
              </a:rPr>
              <a:t>这段文字凭什么打动人？   </a:t>
            </a:r>
            <a:endParaRPr lang="zh-CN" altLang="en-US" sz="2800" b="1" dirty="0">
              <a:solidFill>
                <a:srgbClr val="FFFF00"/>
              </a:solidFill>
              <a:latin typeface="华文中宋" pitchFamily="2" charset="-122"/>
              <a:ea typeface="华文中宋" pitchFamily="2" charset="-122"/>
            </a:endParaRPr>
          </a:p>
        </p:txBody>
      </p:sp>
      <p:pic>
        <p:nvPicPr>
          <p:cNvPr id="79877" name="Picture 7" descr="U399P1T1D5346359F21DT20041227191441"/>
          <p:cNvPicPr>
            <a:picLocks noChangeAspect="1"/>
          </p:cNvPicPr>
          <p:nvPr/>
        </p:nvPicPr>
        <p:blipFill>
          <a:blip r:embed="rId1"/>
          <a:stretch>
            <a:fillRect/>
          </a:stretch>
        </p:blipFill>
        <p:spPr>
          <a:xfrm>
            <a:off x="0" y="4221163"/>
            <a:ext cx="3348038" cy="2636837"/>
          </a:xfrm>
          <a:prstGeom prst="rect">
            <a:avLst/>
          </a:prstGeom>
          <a:noFill/>
          <a:ln w="9525">
            <a:noFill/>
          </a:ln>
        </p:spPr>
      </p:pic>
      <p:pic>
        <p:nvPicPr>
          <p:cNvPr id="79878" name="Picture 8" descr="U46P1T1D5354149F21DT20041228122333"/>
          <p:cNvPicPr>
            <a:picLocks noChangeAspect="1"/>
          </p:cNvPicPr>
          <p:nvPr/>
        </p:nvPicPr>
        <p:blipFill>
          <a:blip r:embed="rId2"/>
          <a:stretch>
            <a:fillRect/>
          </a:stretch>
        </p:blipFill>
        <p:spPr>
          <a:xfrm>
            <a:off x="3563938" y="4365625"/>
            <a:ext cx="5292725" cy="2492375"/>
          </a:xfrm>
          <a:prstGeom prst="rect">
            <a:avLst/>
          </a:prstGeom>
          <a:noFill/>
          <a:ln w="9525">
            <a:noFill/>
          </a:ln>
        </p:spPr>
      </p:pic>
    </p:spTree>
  </p:cSld>
  <p:clrMapOvr>
    <a:masterClrMapping/>
  </p:clrMapOvr>
  <p:transition spd="slow">
    <p:randomBar dir="ver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6" name="Text Box 10"/>
          <p:cNvSpPr txBox="1">
            <a:spLocks noChangeArrowheads="1"/>
          </p:cNvSpPr>
          <p:nvPr/>
        </p:nvSpPr>
        <p:spPr bwMode="auto">
          <a:xfrm>
            <a:off x="4859338" y="0"/>
            <a:ext cx="4105275" cy="6773863"/>
          </a:xfrm>
          <a:prstGeom prst="rect">
            <a:avLst/>
          </a:prstGeom>
          <a:noFill/>
          <a:ln w="9525" algn="ctr">
            <a:noFill/>
            <a:miter lim="800000"/>
          </a:ln>
          <a:effectLst/>
        </p:spPr>
        <p:txBody>
          <a:bodyPr>
            <a:spAutoFit/>
          </a:bodyPr>
          <a:p>
            <a:pPr lvl="0" eaLnBrk="1" hangingPunct="1"/>
            <a:r>
              <a:rPr lang="en-US" altLang="zh-CN" sz="2400" b="1" dirty="0">
                <a:solidFill>
                  <a:srgbClr val="99FFCC"/>
                </a:solidFill>
                <a:effectLst>
                  <a:outerShdw blurRad="38100" dist="38100" dir="2700000">
                    <a:srgbClr val="C0C0C0"/>
                  </a:outerShdw>
                </a:effectLst>
                <a:latin typeface="Times New Roman" panose="02020603050405020304" pitchFamily="18" charset="0"/>
                <a:ea typeface="宋体" panose="02010600030101010101" pitchFamily="2" charset="-122"/>
              </a:rPr>
              <a:t> </a:t>
            </a:r>
            <a:r>
              <a:rPr lang="zh-CN" altLang="en-US" sz="2400" b="1" dirty="0">
                <a:solidFill>
                  <a:srgbClr val="99FFCC"/>
                </a:solidFill>
                <a:effectLst>
                  <a:outerShdw blurRad="38100" dist="38100" dir="2700000">
                    <a:srgbClr val="C0C0C0"/>
                  </a:outerShdw>
                </a:effectLst>
                <a:latin typeface="Times New Roman" panose="02020603050405020304" pitchFamily="18" charset="0"/>
                <a:ea typeface="宋体" panose="02010600030101010101" pitchFamily="2" charset="-122"/>
              </a:rPr>
              <a:t>想给父亲做一回父亲    </a:t>
            </a:r>
            <a:r>
              <a:rPr lang="zh-CN" altLang="en-US" sz="2000" b="1" dirty="0">
                <a:solidFill>
                  <a:srgbClr val="99FFCC"/>
                </a:solidFill>
                <a:effectLst>
                  <a:outerShdw blurRad="38100" dist="38100" dir="2700000">
                    <a:srgbClr val="C0C0C0"/>
                  </a:outerShdw>
                </a:effectLst>
                <a:latin typeface="Times New Roman" panose="02020603050405020304" pitchFamily="18" charset="0"/>
                <a:ea typeface="宋体" panose="02010600030101010101" pitchFamily="2" charset="-122"/>
              </a:rPr>
              <a:t>云亮 </a:t>
            </a:r>
            <a:endParaRPr lang="zh-CN" altLang="en-US" sz="2000" b="1" dirty="0">
              <a:solidFill>
                <a:srgbClr val="99FFCC"/>
              </a:solidFill>
              <a:effectLst>
                <a:outerShdw blurRad="38100" dist="38100" dir="2700000">
                  <a:srgbClr val="C0C0C0"/>
                </a:outerShdw>
              </a:effectLst>
              <a:latin typeface="Times New Roman" panose="02020603050405020304" pitchFamily="18" charset="0"/>
              <a:ea typeface="宋体" panose="02010600030101010101"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父亲老了</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站在对面</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像一小截地基倾陷的</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土墙</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国庆节我从单位赶回老家</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父亲混在村头的孩子中间</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固执地等我</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父亲对我的态度越来越</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Times New Roman" panose="02020603050405020304" pitchFamily="18" charset="0"/>
                <a:ea typeface="华文中宋" pitchFamily="2" charset="-122"/>
              </a:rPr>
              <a:t>像个孩子</a:t>
            </a:r>
            <a:endParaRPr lang="zh-CN" altLang="en-US" b="1" dirty="0">
              <a:solidFill>
                <a:srgbClr val="FFFF00"/>
              </a:solidFill>
              <a:latin typeface="Times New Roman" panose="02020603050405020304" pitchFamily="18"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父亲总是一个劲地点头</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一时领会不出我的意思</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便咧开嘴朝我傻笑</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我和父亲一同回家</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胡同口的人都扭脖子冲着我俩看</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有一刻</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我突然想给父亲做一回父亲</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给他买最好的玩具</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天天做好饭好菜叫他吃</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供他上学，一直念到国外</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如果有人欺负他</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我才不管三七二十一</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非撸起袖子</a:t>
            </a:r>
            <a:endParaRPr lang="zh-CN" altLang="en-US" b="1" dirty="0">
              <a:solidFill>
                <a:srgbClr val="FFFF00"/>
              </a:solidFill>
              <a:latin typeface="Arial" panose="020B0604020202020204" pitchFamily="34" charset="0"/>
              <a:ea typeface="华文中宋" pitchFamily="2" charset="-122"/>
            </a:endParaRPr>
          </a:p>
          <a:p>
            <a:pPr lvl="0" eaLnBrk="1" hangingPunct="1"/>
            <a:r>
              <a:rPr lang="zh-CN" altLang="en-US" b="1" dirty="0">
                <a:solidFill>
                  <a:srgbClr val="FFFF00"/>
                </a:solidFill>
                <a:latin typeface="Arial" panose="020B0604020202020204" pitchFamily="34" charset="0"/>
                <a:ea typeface="华文中宋" pitchFamily="2" charset="-122"/>
              </a:rPr>
              <a:t>揍狗日的一顿</a:t>
            </a:r>
            <a:endParaRPr lang="zh-CN" altLang="en-US" b="1" dirty="0">
              <a:solidFill>
                <a:srgbClr val="FFFF00"/>
              </a:solidFill>
              <a:latin typeface="Arial" panose="020B0604020202020204" pitchFamily="34" charset="0"/>
              <a:ea typeface="华文中宋" pitchFamily="2" charset="-122"/>
            </a:endParaRPr>
          </a:p>
        </p:txBody>
      </p:sp>
      <p:pic>
        <p:nvPicPr>
          <p:cNvPr id="80899" name="Picture 11" descr="父亲"/>
          <p:cNvPicPr>
            <a:picLocks noChangeAspect="1"/>
          </p:cNvPicPr>
          <p:nvPr/>
        </p:nvPicPr>
        <p:blipFill>
          <a:blip r:embed="rId1"/>
          <a:stretch>
            <a:fillRect/>
          </a:stretch>
        </p:blipFill>
        <p:spPr>
          <a:xfrm>
            <a:off x="0" y="0"/>
            <a:ext cx="4572000" cy="6858000"/>
          </a:xfrm>
          <a:prstGeom prst="rect">
            <a:avLst/>
          </a:prstGeom>
          <a:noFill/>
          <a:ln w="9525">
            <a:noFill/>
          </a:ln>
        </p:spPr>
      </p:pic>
      <p:sp>
        <p:nvSpPr>
          <p:cNvPr id="45068" name="Text Box 12"/>
          <p:cNvSpPr txBox="1"/>
          <p:nvPr/>
        </p:nvSpPr>
        <p:spPr>
          <a:xfrm>
            <a:off x="0" y="923925"/>
            <a:ext cx="4500563" cy="5568950"/>
          </a:xfrm>
          <a:prstGeom prst="rect">
            <a:avLst/>
          </a:prstGeom>
          <a:solidFill>
            <a:srgbClr val="003366"/>
          </a:solidFill>
          <a:ln w="9525">
            <a:noFill/>
          </a:ln>
        </p:spPr>
        <p:txBody>
          <a:bodyPr>
            <a:spAutoFit/>
          </a:bodyPr>
          <a:p>
            <a:pPr lvl="0" eaLnBrk="1" hangingPunct="1"/>
            <a:r>
              <a:rPr lang="en-US" altLang="zh-CN" sz="2400" b="1" dirty="0">
                <a:solidFill>
                  <a:srgbClr val="FFFF00"/>
                </a:solidFill>
                <a:latin typeface="华文中宋" pitchFamily="2" charset="-122"/>
                <a:ea typeface="华文中宋" pitchFamily="2" charset="-122"/>
              </a:rPr>
              <a:t>	</a:t>
            </a:r>
            <a:r>
              <a:rPr lang="zh-CN" altLang="en-US" sz="2400" b="1" dirty="0">
                <a:latin typeface="华文中宋" pitchFamily="2" charset="-122"/>
                <a:ea typeface="华文中宋" pitchFamily="2" charset="-122"/>
              </a:rPr>
              <a:t>诗歌的标题</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想给父亲做一回父亲</a:t>
            </a:r>
            <a:r>
              <a:rPr lang="en-US" altLang="zh-CN" sz="2400" b="1" dirty="0">
                <a:latin typeface="华文中宋" pitchFamily="2" charset="-122"/>
                <a:ea typeface="华文中宋" pitchFamily="2" charset="-122"/>
              </a:rPr>
              <a:t>》</a:t>
            </a:r>
            <a:r>
              <a:rPr lang="zh-CN" altLang="en-US" sz="2400" b="1" dirty="0">
                <a:latin typeface="华文中宋" pitchFamily="2" charset="-122"/>
                <a:ea typeface="华文中宋" pitchFamily="2" charset="-122"/>
              </a:rPr>
              <a:t>，就给人一种惊奇和讶异，“想给父亲做一回父亲”，不仅不是一个貌似不恭的问题，而更严重的是一种偺越人伦常理的语言和行为，是属于大逆不道的，细细地读完全诗，人的心里就长长地吁了一口气，原来是这样，是作者充分地运用了貌似反常的诗句来表达自己对父亲的礼拜和歌颂的。这样一来看来，这种反常手法，这种“心理变态”的诗句只是作者的宣泄情感，抒发情怀，这就是假意抒情，以此来表达对父亲深深的爱</a:t>
            </a:r>
            <a:r>
              <a:rPr lang="zh-CN" altLang="en-US" sz="2400" b="1" dirty="0">
                <a:solidFill>
                  <a:schemeClr val="bg1"/>
                </a:solidFill>
                <a:latin typeface="华文中宋" pitchFamily="2" charset="-122"/>
                <a:ea typeface="华文中宋" pitchFamily="2" charset="-122"/>
              </a:rPr>
              <a:t>。</a:t>
            </a:r>
            <a:endParaRPr lang="zh-CN" altLang="en-US" sz="2400" b="1" dirty="0">
              <a:solidFill>
                <a:schemeClr val="bg1"/>
              </a:solidFill>
              <a:latin typeface="华文中宋" pitchFamily="2" charset="-122"/>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68"/>
                                        </p:tgtEl>
                                        <p:attrNameLst>
                                          <p:attrName>style.visibility</p:attrName>
                                        </p:attrNameLst>
                                      </p:cBhvr>
                                      <p:to>
                                        <p:strVal val="visible"/>
                                      </p:to>
                                    </p:set>
                                    <p:animEffect transition="in" filter="diamond(in)">
                                      <p:cBhvr>
                                        <p:cTn id="7" dur="2000"/>
                                        <p:tgtEl>
                                          <p:spTgt spid="45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2" name="Text Box 4"/>
          <p:cNvSpPr txBox="1">
            <a:spLocks noChangeArrowheads="1"/>
          </p:cNvSpPr>
          <p:nvPr/>
        </p:nvSpPr>
        <p:spPr bwMode="auto">
          <a:xfrm>
            <a:off x="2268538" y="0"/>
            <a:ext cx="4225925" cy="641350"/>
          </a:xfrm>
          <a:prstGeom prst="rect">
            <a:avLst/>
          </a:prstGeom>
          <a:gradFill rotWithShape="0">
            <a:gsLst>
              <a:gs pos="0">
                <a:srgbClr val="FFEBFA"/>
              </a:gs>
              <a:gs pos="30000">
                <a:srgbClr val="C4D6EB"/>
              </a:gs>
              <a:gs pos="60001">
                <a:srgbClr val="85C2FF"/>
              </a:gs>
              <a:gs pos="100000">
                <a:srgbClr val="5E9EFF"/>
              </a:gs>
            </a:gsLst>
            <a:lin ang="5400000" scaled="1"/>
          </a:gradFill>
          <a:ln w="9525" algn="ctr">
            <a:noFill/>
            <a:miter lim="800000"/>
          </a:ln>
          <a:effectLst/>
        </p:spPr>
        <p:txBody>
          <a:bodyPr anchor="ctr"/>
          <a:p>
            <a:pPr lvl="0" algn="ctr" eaLnBrk="1" hangingPunct="1"/>
            <a:r>
              <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rPr>
              <a:t>以议论揭真情</a:t>
            </a:r>
            <a:endParaRPr lang="zh-CN" altLang="en-US" sz="4000" dirty="0">
              <a:solidFill>
                <a:srgbClr val="FF0000"/>
              </a:solidFill>
              <a:effectLst>
                <a:outerShdw blurRad="38100" dist="38100" dir="2700000">
                  <a:srgbClr val="C0C0C0"/>
                </a:outerShdw>
              </a:effectLst>
              <a:latin typeface="Arial" panose="020B0604020202020204" pitchFamily="34" charset="0"/>
              <a:ea typeface="华文琥珀" pitchFamily="2" charset="-122"/>
            </a:endParaRPr>
          </a:p>
        </p:txBody>
      </p:sp>
      <p:sp>
        <p:nvSpPr>
          <p:cNvPr id="48133" name="Rectangle 5"/>
          <p:cNvSpPr>
            <a:spLocks noChangeArrowheads="1"/>
          </p:cNvSpPr>
          <p:nvPr/>
        </p:nvSpPr>
        <p:spPr bwMode="auto">
          <a:xfrm>
            <a:off x="0" y="692150"/>
            <a:ext cx="9144000" cy="6057900"/>
          </a:xfrm>
          <a:prstGeom prst="rect">
            <a:avLst/>
          </a:prstGeom>
          <a:noFill/>
          <a:ln w="9525">
            <a:noFill/>
            <a:miter lim="800000"/>
          </a:ln>
          <a:effectLst/>
        </p:spPr>
        <p:txBody>
          <a:bodyPr>
            <a:spAutoFit/>
          </a:bodyPr>
          <a:p>
            <a:pPr lvl="0" indent="298450" algn="ctr" eaLnBrk="0" hangingPunct="0"/>
            <a:r>
              <a:rPr lang="zh-CN" altLang="en-US" sz="36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rPr>
              <a:t>生命的跪拜</a:t>
            </a:r>
            <a:endParaRPr lang="zh-CN" altLang="en-US" sz="3600" b="1" dirty="0">
              <a:solidFill>
                <a:srgbClr val="FFFF00"/>
              </a:solidFill>
              <a:effectLst>
                <a:outerShdw blurRad="38100" dist="38100" dir="2700000">
                  <a:srgbClr val="C0C0C0"/>
                </a:outerShdw>
              </a:effectLst>
              <a:latin typeface="Times New Roman" panose="02020603050405020304" pitchFamily="18" charset="0"/>
              <a:ea typeface="黑体" panose="02010609060101010101" pitchFamily="49" charset="-122"/>
            </a:endParaRPr>
          </a:p>
          <a:p>
            <a:pPr lvl="0" indent="298450" algn="just" eaLnBrk="0" hangingPunct="0"/>
            <a:r>
              <a:rPr lang="zh-CN" altLang="en-US" sz="2400" dirty="0">
                <a:solidFill>
                  <a:schemeClr val="bg1"/>
                </a:solidFill>
                <a:latin typeface="Times New Roman" panose="02020603050405020304" pitchFamily="18" charset="0"/>
                <a:ea typeface="宋体" panose="02010600030101010101" pitchFamily="2" charset="-122"/>
              </a:rPr>
              <a:t>   </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有一屠户从集市上买来一头牛，这头牛体格健壮，肚大腰圆，屠户满心欢喜地牵着牛回家，提刀近前准备开宰。这时，牛的眼睛里满含着泪水，屠户知道，牛是通人性的，它已经预感到自己的命运了。但屠户还是举起了刀子。突然，牛的两条腿扑通跪下，牛的眼睛里泪如雨下。屠户从事屠宰业已经十多年，倒在他刀下的牛不计其数，牛在临死前掉泪他也见得多了，但牛下跪还是头一次看到。屠户来不及多想就手起刀落，鲜红的血从牛的脖子里汩汩流出，然后对牛进行剥皮开腔。当打开牛的腹腔时，屠户一下子惊呆了，手中的刀子咣当落地</a:t>
            </a:r>
            <a:r>
              <a:rPr lang="en-US" altLang="zh-CN" sz="2400" b="1" dirty="0">
                <a:effectLst>
                  <a:outerShdw blurRad="38100" dist="38100" dir="2700000">
                    <a:srgbClr val="C0C0C0"/>
                  </a:outerShdw>
                </a:effectLst>
                <a:latin typeface="华文中宋" pitchFamily="2" charset="-122"/>
                <a:ea typeface="华文中宋" pitchFamily="2" charset="-122"/>
              </a:rPr>
              <a:t>——</a:t>
            </a:r>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在牛的子宫里，静静地躺着一头刚长成型的牛犊。</a:t>
            </a:r>
            <a:endParaRPr lang="zh-CN" altLang="en-US" sz="2400" b="1" dirty="0">
              <a:effectLst>
                <a:outerShdw blurRad="38100" dist="38100" dir="2700000">
                  <a:srgbClr val="C0C0C0"/>
                </a:outerShdw>
              </a:effectLst>
              <a:latin typeface="Times New Roman" panose="02020603050405020304" pitchFamily="18" charset="0"/>
              <a:ea typeface="华文中宋" pitchFamily="2" charset="-122"/>
            </a:endParaRPr>
          </a:p>
          <a:p>
            <a:pPr lvl="0" indent="298450" algn="just" eaLnBrk="0" hangingPunct="0"/>
            <a:r>
              <a:rPr lang="zh-CN" altLang="en-US" sz="2400" b="1" dirty="0">
                <a:effectLst>
                  <a:outerShdw blurRad="38100" dist="38100" dir="2700000">
                    <a:srgbClr val="C0C0C0"/>
                  </a:outerShdw>
                </a:effectLst>
                <a:latin typeface="Times New Roman" panose="02020603050405020304" pitchFamily="18" charset="0"/>
                <a:ea typeface="华文中宋" pitchFamily="2" charset="-122"/>
              </a:rPr>
              <a:t>    </a:t>
            </a:r>
            <a:r>
              <a:rPr lang="zh-CN" altLang="en-US" sz="2000" b="1" dirty="0">
                <a:effectLst>
                  <a:outerShdw blurRad="38100" dist="38100" dir="2700000">
                    <a:srgbClr val="C0C0C0"/>
                  </a:outerShdw>
                </a:effectLst>
                <a:latin typeface="Times New Roman" panose="02020603050405020304" pitchFamily="18" charset="0"/>
                <a:ea typeface="华文中宋" pitchFamily="2" charset="-122"/>
              </a:rPr>
              <a:t>这件事令有十多年宰龄的屠户也震颤了。屠户沉思良久，破例没有把牛拉到集市上去卖，而把母牛和那个还未及出生的牛犊，掩埋在旷野之中。</a:t>
            </a:r>
            <a:endParaRPr lang="zh-CN" altLang="en-US" sz="2000" b="1" dirty="0">
              <a:effectLst>
                <a:outerShdw blurRad="38100" dist="38100" dir="2700000">
                  <a:srgbClr val="C0C0C0"/>
                </a:outerShdw>
              </a:effectLst>
              <a:latin typeface="Times New Roman" panose="02020603050405020304" pitchFamily="18" charset="0"/>
              <a:ea typeface="华文中宋" pitchFamily="2" charset="-122"/>
            </a:endParaRPr>
          </a:p>
          <a:p>
            <a:pPr lvl="0" indent="298450" algn="just" eaLnBrk="0" hangingPunct="0"/>
            <a:r>
              <a:rPr lang="zh-CN" altLang="en-US" sz="2400" b="1" dirty="0">
                <a:solidFill>
                  <a:schemeClr val="bg1"/>
                </a:solidFill>
                <a:effectLst>
                  <a:outerShdw blurRad="38100" dist="38100" dir="2700000">
                    <a:srgbClr val="C0C0C0"/>
                  </a:outerShdw>
                </a:effectLst>
                <a:latin typeface="Times New Roman" panose="02020603050405020304" pitchFamily="18" charset="0"/>
                <a:ea typeface="华文中宋" pitchFamily="2" charset="-122"/>
              </a:rPr>
              <a:t>    </a:t>
            </a:r>
            <a:r>
              <a:rPr lang="zh-CN" altLang="en-US" sz="2400" b="1" dirty="0">
                <a:solidFill>
                  <a:srgbClr val="FFFF00"/>
                </a:solidFill>
                <a:latin typeface="Times New Roman" panose="02020603050405020304" pitchFamily="18" charset="0"/>
                <a:ea typeface="华文中宋" pitchFamily="2" charset="-122"/>
              </a:rPr>
              <a:t>这个故事也深深地震撼了我：还有什么语言能够代替那神圣的一跪呢？所有的母爱，其实表达起来都是这样简单，它没有做作，没有张扬，有的只是极其普通又撼人心魄的细节啊！</a:t>
            </a:r>
            <a:endParaRPr lang="zh-CN" altLang="en-US" sz="2400" b="1" dirty="0">
              <a:solidFill>
                <a:srgbClr val="FFFF00"/>
              </a:solidFill>
              <a:latin typeface="Times New Roman" panose="02020603050405020304" pitchFamily="18"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0-#ppt_w/2"/>
                                          </p:val>
                                        </p:tav>
                                        <p:tav tm="100000">
                                          <p:val>
                                            <p:strVal val="#ppt_x"/>
                                          </p:val>
                                        </p:tav>
                                      </p:tavLst>
                                    </p:anim>
                                    <p:anim calcmode="lin" valueType="num">
                                      <p:cBhvr additive="base">
                                        <p:cTn id="8"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48133"/>
                                        </p:tgtEl>
                                        <p:attrNameLst>
                                          <p:attrName>style.visibility</p:attrName>
                                        </p:attrNameLst>
                                      </p:cBhvr>
                                      <p:to>
                                        <p:strVal val="visible"/>
                                      </p:to>
                                    </p:set>
                                    <p:animEffect transition="in" filter="barn(inHorizontal)">
                                      <p:cBhvr>
                                        <p:cTn id="13"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nimBg="1"/>
      <p:bldP spid="4813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WordArt 5"/>
          <p:cNvSpPr>
            <a:spLocks noTextEdit="1"/>
          </p:cNvSpPr>
          <p:nvPr/>
        </p:nvSpPr>
        <p:spPr>
          <a:xfrm>
            <a:off x="1476375" y="836613"/>
            <a:ext cx="6121400" cy="1223962"/>
          </a:xfrm>
          <a:prstGeom prst="rect">
            <a:avLst/>
          </a:prstGeom>
        </p:spPr>
        <p:txBody>
          <a:bodyPr wrap="none" fromWordArt="1">
            <a:prstTxWarp prst="textPlain">
              <a:avLst>
                <a:gd name="adj" fmla="val 50000"/>
              </a:avLst>
            </a:prstTxWarp>
            <a:normAutofit/>
          </a:bodyPr>
          <a:p>
            <a:pPr algn="ctr"/>
            <a:r>
              <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rPr>
              <a:t>第五讲   多样的结构</a:t>
            </a:r>
            <a:endParaRPr lang="zh-CN" altLang="en-US" sz="3200">
              <a:ln w="9525" cap="rnd" cmpd="sng">
                <a:solidFill>
                  <a:srgbClr val="FFFF00"/>
                </a:solidFill>
                <a:prstDash val="sysDot"/>
                <a:headEnd type="none" w="med" len="med"/>
                <a:tailEnd type="none" w="med" len="med"/>
              </a:ln>
              <a:solidFill>
                <a:srgbClr val="FFFFFF"/>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2"/>
          <p:cNvSpPr txBox="1"/>
          <p:nvPr/>
        </p:nvSpPr>
        <p:spPr>
          <a:xfrm>
            <a:off x="611188" y="333375"/>
            <a:ext cx="7343775" cy="1920875"/>
          </a:xfrm>
          <a:prstGeom prst="rect">
            <a:avLst/>
          </a:prstGeom>
          <a:solidFill>
            <a:schemeClr val="bg1"/>
          </a:solidFill>
          <a:ln w="9525">
            <a:noFill/>
          </a:ln>
        </p:spPr>
        <p:txBody>
          <a:bodyPr>
            <a:spAutoFit/>
          </a:bodyPr>
          <a:p>
            <a:pPr lvl="0" eaLnBrk="1" hangingPunct="1">
              <a:spcBef>
                <a:spcPct val="50000"/>
              </a:spcBef>
            </a:pPr>
            <a:r>
              <a:rPr lang="en-US" altLang="zh-CN" sz="4000" b="1" dirty="0">
                <a:latin typeface="Arial" panose="020B0604020202020204" pitchFamily="34" charset="0"/>
                <a:ea typeface="宋体" panose="02010600030101010101" pitchFamily="2" charset="-122"/>
              </a:rPr>
              <a:t>       </a:t>
            </a:r>
            <a:r>
              <a:rPr lang="zh-CN" altLang="en-US" sz="4000" b="1" u="sng" dirty="0">
                <a:solidFill>
                  <a:srgbClr val="CCFF66"/>
                </a:solidFill>
                <a:latin typeface="Arial" panose="020B0604020202020204" pitchFamily="34" charset="0"/>
                <a:ea typeface="隶书" pitchFamily="49" charset="-122"/>
              </a:rPr>
              <a:t>肖像描写不求形似要求神似，不求描写面面俱到，只求突出人物的身份、性格。</a:t>
            </a:r>
            <a:endParaRPr lang="zh-CN" altLang="en-US" sz="4000" u="sng" dirty="0">
              <a:solidFill>
                <a:srgbClr val="CCFF66"/>
              </a:solidFill>
              <a:latin typeface="Arial" panose="020B0604020202020204" pitchFamily="34" charset="0"/>
              <a:ea typeface="隶书" pitchFamily="49" charset="-122"/>
            </a:endParaRPr>
          </a:p>
        </p:txBody>
      </p:sp>
      <p:sp>
        <p:nvSpPr>
          <p:cNvPr id="107523" name="Text Box 3"/>
          <p:cNvSpPr txBox="1"/>
          <p:nvPr/>
        </p:nvSpPr>
        <p:spPr>
          <a:xfrm>
            <a:off x="539750" y="2349500"/>
            <a:ext cx="8424863" cy="3937000"/>
          </a:xfrm>
          <a:prstGeom prst="rect">
            <a:avLst/>
          </a:prstGeom>
          <a:solidFill>
            <a:schemeClr val="bg1"/>
          </a:solidFill>
          <a:ln w="9525">
            <a:noFill/>
          </a:ln>
        </p:spPr>
        <p:txBody>
          <a:bodyPr>
            <a:spAutoFit/>
          </a:bodyPr>
          <a:p>
            <a:pPr lvl="0" eaLnBrk="1" hangingPunct="1">
              <a:spcBef>
                <a:spcPct val="50000"/>
              </a:spcBef>
            </a:pPr>
            <a:r>
              <a:rPr lang="zh-CN" altLang="en-US" sz="3600" b="1" dirty="0">
                <a:latin typeface="Arial" panose="020B0604020202020204" pitchFamily="34" charset="0"/>
                <a:ea typeface="宋体" panose="02010600030101010101" pitchFamily="2" charset="-122"/>
              </a:rPr>
              <a:t>　　示例：“常常微笑着，态度很温和”反复出现在</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纪念刘和珍君</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一文中，用以塑造刘和珍美丽的形象，更为了戳穿段政府的无耻谰言。</a:t>
            </a:r>
            <a:br>
              <a:rPr lang="zh-CN" altLang="en-US" sz="3600" b="1" dirty="0">
                <a:latin typeface="Arial" panose="020B0604020202020204" pitchFamily="34" charset="0"/>
                <a:ea typeface="宋体" panose="02010600030101010101" pitchFamily="2" charset="-122"/>
              </a:rPr>
            </a:br>
            <a:r>
              <a:rPr lang="zh-CN" altLang="en-US" sz="3600" b="1" dirty="0">
                <a:latin typeface="Arial" panose="020B0604020202020204" pitchFamily="34" charset="0"/>
                <a:ea typeface="宋体" panose="02010600030101010101" pitchFamily="2" charset="-122"/>
              </a:rPr>
              <a:t>　　“他留着浓黑的胡须，目光明亮，满头是倔强得一簇簇直竖起来的头发，仿佛处处在告白他对现实社会的不调和。”</a:t>
            </a:r>
            <a:r>
              <a:rPr lang="zh-CN" altLang="en-US" sz="3600" dirty="0">
                <a:latin typeface="Arial" panose="020B0604020202020204" pitchFamily="34" charset="0"/>
                <a:ea typeface="宋体" panose="02010600030101010101" pitchFamily="2" charset="-122"/>
              </a:rPr>
              <a:t> </a:t>
            </a:r>
            <a:endParaRPr lang="zh-CN" altLang="en-US" sz="3600" dirty="0">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diamond(in)">
                                      <p:cBhvr>
                                        <p:cTn id="7" dur="2000"/>
                                        <p:tgtEl>
                                          <p:spTgt spid="107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Rectangle 5"/>
          <p:cNvSpPr>
            <a:spLocks noGrp="1" noChangeArrowheads="1"/>
          </p:cNvSpPr>
          <p:nvPr>
            <p:ph type="title"/>
          </p:nvPr>
        </p:nvSpPr>
        <p:spPr>
          <a:xfrm>
            <a:off x="685800" y="762000"/>
            <a:ext cx="7772400" cy="1143000"/>
          </a:xfrm>
        </p:spPr>
        <p:txBody>
          <a:bodyPr vert="horz" wrap="square" lIns="92075" tIns="46038" rIns="92075" bIns="46038"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a:t>
            </a: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例文</a:t>
            </a:r>
            <a:r>
              <a:rPr kumimoji="0" lang="en-US" altLang="zh-CN"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3】     </a:t>
            </a: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雪地里的红棉袄</a:t>
            </a:r>
            <a:b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b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                            高吉波</a:t>
            </a:r>
            <a:b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br>
            <a:r>
              <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rPr>
              <a:t>                                      一</a:t>
            </a:r>
            <a:endParaRPr kumimoji="0" lang="zh-CN" altLang="en-US" sz="36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mj-ea"/>
              <a:cs typeface="+mj-cs"/>
            </a:endParaRPr>
          </a:p>
        </p:txBody>
      </p:sp>
      <p:sp>
        <p:nvSpPr>
          <p:cNvPr id="59398" name="Rectangle 6"/>
          <p:cNvSpPr>
            <a:spLocks noGrp="1" noChangeArrowheads="1"/>
          </p:cNvSpPr>
          <p:nvPr>
            <p:ph idx="1"/>
          </p:nvPr>
        </p:nvSpPr>
        <p:spPr>
          <a:xfrm>
            <a:off x="-228600" y="1676400"/>
            <a:ext cx="9372600" cy="4419600"/>
          </a:xfrm>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2400" b="0" i="0" u="none" strike="noStrike" kern="0" cap="none" spc="0" normalizeH="0" baseline="0" noProof="0" smtClean="0">
                <a:ln>
                  <a:noFill/>
                </a:ln>
                <a:solidFill>
                  <a:schemeClr val="bg1"/>
                </a:solidFill>
                <a:effectLst>
                  <a:outerShdw blurRad="38100" dist="38100" dir="2700000" algn="tl">
                    <a:srgbClr val="000000"/>
                  </a:outerShdw>
                </a:effectLst>
                <a:uLnTx/>
                <a:uFillTx/>
                <a:latin typeface="+mn-lt"/>
                <a:ea typeface="+mn-ea"/>
                <a:cs typeface="+mn-cs"/>
              </a:rPr>
              <a:t>       </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30</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年前，我</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8</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岁。</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母亲不在了，一群孩子挤在父亲的脊背上，讨吃求穿，日月十分凄惶。</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一个好心的媒人看着可怜，说家里没有女人，日子少光彩。于是，在那个青黄不接的春天，我大哥牵着一头瘦毛驴驮回了我的嫂子。她年长我</a:t>
            </a:r>
            <a:r>
              <a:rPr kumimoji="0" lang="en-US" altLang="zh-CN"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15</a:t>
            </a: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岁，嫁来时，驴屁股上绑着两袋玉米，哥说是嫂子用彩礼钱换的。</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大约是那年冬天吧，嫂子生了孩子。有一回，大哥趁嫂子不在，悄悄端给我一碗小米粥。嫂子回来时，我已舔净了留在嘴角的米粒。嫂子借故支走大哥，说锅里有碗米饭，留给我的，里面掩着两个鸡蛋。</a:t>
            </a:r>
            <a:endParaRPr kumimoji="0" lang="zh-CN" altLang="en-US" sz="24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just" defTabSz="914400" rtl="0" eaLnBrk="1" fontAlgn="base" latinLnBrk="0" hangingPunct="1">
              <a:lnSpc>
                <a:spcPct val="90000"/>
              </a:lnSpc>
              <a:spcBef>
                <a:spcPct val="20000"/>
              </a:spcBef>
              <a:spcAft>
                <a:spcPct val="0"/>
              </a:spcAft>
              <a:buClr>
                <a:schemeClr val="tx2"/>
              </a:buClr>
              <a:buSzTx/>
              <a:buFontTx/>
              <a:buNone/>
              <a:defRPr/>
            </a:pPr>
            <a:r>
              <a:rPr kumimoji="0" lang="zh-CN" altLang="en-US" sz="2400" b="0" i="0" u="none" strike="noStrike" kern="0" cap="none" spc="0" normalizeH="0" baseline="0" noProof="0" smtClean="0">
                <a:ln>
                  <a:noFill/>
                </a:ln>
                <a:solidFill>
                  <a:schemeClr val="bg1"/>
                </a:solidFill>
                <a:effectLst>
                  <a:outerShdw blurRad="38100" dist="38100" dir="2700000" algn="tl">
                    <a:srgbClr val="000000"/>
                  </a:outerShdw>
                </a:effectLst>
                <a:uLnTx/>
                <a:uFillTx/>
                <a:latin typeface="+mn-lt"/>
                <a:ea typeface="+mn-ea"/>
                <a:cs typeface="+mn-cs"/>
              </a:rPr>
              <a:t>       </a:t>
            </a:r>
            <a:endParaRPr kumimoji="0" lang="zh-CN" altLang="en-US" sz="2400" b="0" i="0" u="none" strike="noStrike" kern="0" cap="none" spc="0" normalizeH="0" baseline="0" noProof="0" smtClean="0">
              <a:ln>
                <a:noFill/>
              </a:ln>
              <a:solidFill>
                <a:schemeClr val="bg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spd="slow">
    <p:randomBar dir="ver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ext Box 4"/>
          <p:cNvSpPr txBox="1"/>
          <p:nvPr/>
        </p:nvSpPr>
        <p:spPr>
          <a:xfrm>
            <a:off x="228600" y="228600"/>
            <a:ext cx="8915400" cy="5959475"/>
          </a:xfrm>
          <a:prstGeom prst="rect">
            <a:avLst/>
          </a:prstGeom>
          <a:noFill/>
          <a:ln w="9525">
            <a:noFill/>
          </a:ln>
        </p:spPr>
        <p:txBody>
          <a:bodyPr>
            <a:spAutoFit/>
          </a:bodyPr>
          <a:p>
            <a:pPr lvl="0" algn="just" eaLnBrk="1" hangingPunct="1">
              <a:lnSpc>
                <a:spcPct val="90000"/>
              </a:lnSpc>
              <a:spcBef>
                <a:spcPct val="20000"/>
              </a:spcBef>
              <a:buSzPct val="90000"/>
            </a:pPr>
            <a:r>
              <a:rPr lang="en-US" altLang="zh-CN" sz="2800" dirty="0">
                <a:solidFill>
                  <a:schemeClr val="bg1"/>
                </a:solidFill>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我没喝，也没吃。</a:t>
            </a:r>
            <a:endParaRPr lang="zh-CN" altLang="en-US" sz="2800" b="1" dirty="0">
              <a:latin typeface="Tahoma" panose="020B0604030504040204" pitchFamily="34" charset="0"/>
              <a:ea typeface="宋体" panose="02010600030101010101" pitchFamily="2" charset="-122"/>
            </a:endParaRPr>
          </a:p>
          <a:p>
            <a:pPr lvl="0" algn="just" eaLnBrk="1" hangingPunct="1">
              <a:lnSpc>
                <a:spcPct val="90000"/>
              </a:lnSpc>
              <a:spcBef>
                <a:spcPct val="20000"/>
              </a:spcBef>
              <a:buSzPct val="90000"/>
            </a:pPr>
            <a:r>
              <a:rPr lang="zh-CN" altLang="en-US" sz="2800" b="1" dirty="0">
                <a:latin typeface="Times New Roman" panose="02020603050405020304" pitchFamily="18" charset="0"/>
                <a:ea typeface="宋体" panose="02010600030101010101" pitchFamily="2" charset="-122"/>
              </a:rPr>
              <a:t>     我跑到河里，破冰给侄女洗尿布。</a:t>
            </a:r>
            <a:endParaRPr lang="zh-CN" altLang="en-US" sz="2800" b="1" dirty="0">
              <a:latin typeface="Tahoma" panose="020B0604030504040204" pitchFamily="34" charset="0"/>
              <a:ea typeface="宋体" panose="02010600030101010101" pitchFamily="2" charset="-122"/>
            </a:endParaRPr>
          </a:p>
          <a:p>
            <a:pPr lvl="0" algn="just" eaLnBrk="1" hangingPunct="1">
              <a:lnSpc>
                <a:spcPct val="90000"/>
              </a:lnSpc>
              <a:spcBef>
                <a:spcPct val="20000"/>
              </a:spcBef>
              <a:buSzPct val="90000"/>
            </a:pPr>
            <a:r>
              <a:rPr lang="zh-CN" altLang="en-US" sz="2800" b="1" dirty="0">
                <a:latin typeface="Times New Roman" panose="02020603050405020304" pitchFamily="18" charset="0"/>
                <a:ea typeface="宋体" panose="02010600030101010101" pitchFamily="2" charset="-122"/>
              </a:rPr>
              <a:t>      “阿九，你太小，洗不净。”嫂子赶来，抱我到河边。她把我红肿的小手拉到她的怀里暖和，然后摸出两个鸡蛋，“还热，吃吧。”</a:t>
            </a:r>
            <a:endParaRPr lang="zh-CN" altLang="en-US" sz="2800" b="1" dirty="0">
              <a:latin typeface="Tahoma" panose="020B0604030504040204" pitchFamily="34" charset="0"/>
              <a:ea typeface="宋体" panose="02010600030101010101" pitchFamily="2" charset="-122"/>
            </a:endParaRPr>
          </a:p>
          <a:p>
            <a:pPr lvl="0" algn="just" eaLnBrk="1" hangingPunct="1">
              <a:lnSpc>
                <a:spcPct val="90000"/>
              </a:lnSpc>
              <a:spcBef>
                <a:spcPct val="20000"/>
              </a:spcBef>
              <a:buSzPct val="90000"/>
            </a:pPr>
            <a:r>
              <a:rPr lang="zh-CN" altLang="en-US" sz="2800" b="1" dirty="0">
                <a:latin typeface="Times New Roman" panose="02020603050405020304" pitchFamily="18" charset="0"/>
                <a:ea typeface="宋体" panose="02010600030101010101" pitchFamily="2" charset="-122"/>
              </a:rPr>
              <a:t>   那天，风大，雪大。嫂子穿着红棉袄，在雪地里像一团火焰。</a:t>
            </a:r>
            <a:endParaRPr lang="zh-CN" altLang="en-US" sz="2800" b="1" dirty="0">
              <a:latin typeface="Times New Roman" panose="02020603050405020304" pitchFamily="18" charset="0"/>
              <a:ea typeface="宋体" panose="02010600030101010101" pitchFamily="2" charset="-122"/>
            </a:endParaRPr>
          </a:p>
          <a:p>
            <a:pPr lvl="0" algn="just" eaLnBrk="1" hangingPunct="1">
              <a:spcBef>
                <a:spcPct val="50000"/>
              </a:spcBef>
            </a:pPr>
            <a:r>
              <a:rPr lang="zh-CN" altLang="en-US" sz="2400" b="1" dirty="0">
                <a:latin typeface="Times New Roman" panose="02020603050405020304" pitchFamily="18" charset="0"/>
                <a:ea typeface="宋体" panose="02010600030101010101" pitchFamily="2" charset="-122"/>
              </a:rPr>
              <a:t>                                              二</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90000"/>
              </a:lnSpc>
              <a:spcBef>
                <a:spcPct val="50000"/>
              </a:spcBef>
            </a:pPr>
            <a:r>
              <a:rPr lang="zh-CN" altLang="en-US" sz="2400" b="1" dirty="0">
                <a:latin typeface="Times New Roman" panose="02020603050405020304" pitchFamily="18" charset="0"/>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rPr>
              <a:t>20</a:t>
            </a:r>
            <a:r>
              <a:rPr lang="zh-CN" altLang="en-US" sz="2400" b="1" dirty="0">
                <a:latin typeface="Times New Roman" panose="02020603050405020304" pitchFamily="18" charset="0"/>
                <a:ea typeface="宋体" panose="02010600030101010101" pitchFamily="2" charset="-122"/>
              </a:rPr>
              <a:t>年前，我</a:t>
            </a:r>
            <a:r>
              <a:rPr lang="en-US" altLang="zh-CN" sz="2400" b="1" dirty="0">
                <a:latin typeface="Times New Roman" panose="02020603050405020304" pitchFamily="18" charset="0"/>
                <a:ea typeface="宋体" panose="02010600030101010101" pitchFamily="2" charset="-122"/>
              </a:rPr>
              <a:t>18</a:t>
            </a:r>
            <a:r>
              <a:rPr lang="zh-CN" altLang="en-US" sz="2400" b="1" dirty="0">
                <a:latin typeface="Times New Roman" panose="02020603050405020304" pitchFamily="18" charset="0"/>
                <a:ea typeface="宋体" panose="02010600030101010101" pitchFamily="2" charset="-122"/>
              </a:rPr>
              <a:t>岁。</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90000"/>
              </a:lnSpc>
              <a:spcBef>
                <a:spcPct val="50000"/>
              </a:spcBef>
            </a:pPr>
            <a:r>
              <a:rPr lang="zh-CN" altLang="en-US" sz="2400" b="1" dirty="0">
                <a:latin typeface="Times New Roman" panose="02020603050405020304" pitchFamily="18" charset="0"/>
                <a:ea typeface="宋体" panose="02010600030101010101" pitchFamily="2" charset="-122"/>
              </a:rPr>
              <a:t>     嫂子给我剃了个新头，然后背着行李送我到小镇的车站上。</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90000"/>
              </a:lnSpc>
              <a:spcBef>
                <a:spcPct val="50000"/>
              </a:spcBef>
            </a:pPr>
            <a:r>
              <a:rPr lang="zh-CN" altLang="en-US" sz="2400" b="1" dirty="0">
                <a:latin typeface="Times New Roman" panose="02020603050405020304" pitchFamily="18" charset="0"/>
                <a:ea typeface="宋体" panose="02010600030101010101" pitchFamily="2" charset="-122"/>
              </a:rPr>
              <a:t>    “阿九，咱家你最有出息，外出读书要学会自己疼自己。”她说。</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90000"/>
              </a:lnSpc>
              <a:spcBef>
                <a:spcPct val="50000"/>
              </a:spcBef>
            </a:pPr>
            <a:r>
              <a:rPr lang="zh-CN" altLang="en-US" sz="2400" b="1" dirty="0">
                <a:latin typeface="Times New Roman" panose="02020603050405020304" pitchFamily="18" charset="0"/>
                <a:ea typeface="宋体" panose="02010600030101010101" pitchFamily="2" charset="-122"/>
              </a:rPr>
              <a:t>    那天，风大，雪大。隔着车窗，嫂子跑着向我招手。我觉得是一团火焰在雪地里跳跃，尽管她穿的棉袄是蓝色的。</a:t>
            </a: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Text Box 12"/>
          <p:cNvSpPr txBox="1"/>
          <p:nvPr/>
        </p:nvSpPr>
        <p:spPr>
          <a:xfrm>
            <a:off x="0" y="0"/>
            <a:ext cx="9144000" cy="6896100"/>
          </a:xfrm>
          <a:prstGeom prst="rect">
            <a:avLst/>
          </a:prstGeom>
          <a:noFill/>
          <a:ln w="9525">
            <a:noFill/>
          </a:ln>
        </p:spPr>
        <p:txBody>
          <a:bodyPr>
            <a:spAutoFit/>
          </a:bodyPr>
          <a:p>
            <a:pPr lvl="0" algn="just" eaLnBrk="1" hangingPunct="1">
              <a:spcBef>
                <a:spcPct val="50000"/>
              </a:spcBef>
            </a:pPr>
            <a:r>
              <a:rPr lang="en-US" altLang="zh-CN" sz="2400" b="1" dirty="0">
                <a:solidFill>
                  <a:schemeClr val="bg1"/>
                </a:solidFill>
                <a:latin typeface="Times New Roman" panose="02020603050405020304" pitchFamily="18" charset="0"/>
                <a:ea typeface="宋体" panose="02010600030101010101" pitchFamily="2" charset="-122"/>
              </a:rPr>
              <a:t>                                                    </a:t>
            </a:r>
            <a:r>
              <a:rPr lang="zh-CN" altLang="en-US" sz="2400" b="1" dirty="0">
                <a:solidFill>
                  <a:schemeClr val="bg1"/>
                </a:solidFill>
                <a:latin typeface="Times New Roman" panose="02020603050405020304" pitchFamily="18" charset="0"/>
                <a:ea typeface="宋体" panose="02010600030101010101" pitchFamily="2" charset="-122"/>
              </a:rPr>
              <a:t>三</a:t>
            </a:r>
            <a:endParaRPr lang="zh-CN" altLang="en-US" sz="2400" b="1" dirty="0">
              <a:solidFill>
                <a:schemeClr val="bg1"/>
              </a:solidFill>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现在，我</a:t>
            </a:r>
            <a:r>
              <a:rPr lang="en-US" altLang="zh-CN" sz="2400" b="1" dirty="0">
                <a:latin typeface="Times New Roman" panose="02020603050405020304" pitchFamily="18" charset="0"/>
                <a:ea typeface="宋体" panose="02010600030101010101" pitchFamily="2" charset="-122"/>
              </a:rPr>
              <a:t>38</a:t>
            </a:r>
            <a:r>
              <a:rPr lang="zh-CN" altLang="en-US" sz="2400" b="1" dirty="0">
                <a:latin typeface="Times New Roman" panose="02020603050405020304" pitchFamily="18" charset="0"/>
                <a:ea typeface="宋体" panose="02010600030101010101" pitchFamily="2" charset="-122"/>
              </a:rPr>
              <a:t>岁，号称作家。</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父亲和大哥相继随我母亲去了。</a:t>
            </a:r>
            <a:r>
              <a:rPr lang="zh-CN" altLang="en-US" sz="2400" b="1" u="sng" dirty="0">
                <a:latin typeface="Times New Roman" panose="02020603050405020304" pitchFamily="18" charset="0"/>
                <a:ea typeface="宋体" panose="02010600030101010101" pitchFamily="2" charset="-122"/>
              </a:rPr>
              <a:t>他们留下的最后一句话都是给嫂子的：真有来世，我变把椅子，让你坐着歇歇。</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到写这篇文字，我与嫂子最末的相见，是去年春节携妻带小回老家去。</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那天，风很大，雪也很大。透过玻璃窗，我看见嫂子从屋外抱着柴草进来给我烧炕。我觉得雪地里 有一团火焰永不熄灭。虽然她穿的棉袄是黑色的。</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“阿九，你腰疼是不是熬夜坐得时间太长？”她说，“都这岁数了，还不会自己疼自己。”</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我没说话。我盯着嫂子久看，我突然发现她的眼睛已深陷下去，像一眼枯井，而且头发竟也全白。但那一刻我跟</a:t>
            </a:r>
            <a:r>
              <a:rPr lang="en-US" altLang="zh-CN" sz="2400" b="1" dirty="0">
                <a:latin typeface="Times New Roman" panose="02020603050405020304" pitchFamily="18" charset="0"/>
                <a:ea typeface="宋体" panose="02010600030101010101" pitchFamily="2" charset="-122"/>
              </a:rPr>
              <a:t>30</a:t>
            </a:r>
            <a:r>
              <a:rPr lang="zh-CN" altLang="en-US" sz="2400" b="1" dirty="0">
                <a:latin typeface="Times New Roman" panose="02020603050405020304" pitchFamily="18" charset="0"/>
                <a:ea typeface="宋体" panose="02010600030101010101" pitchFamily="2" charset="-122"/>
              </a:rPr>
              <a:t>年前一样想：嫂子其实是最美的。</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后来，我在日记里写过这样的话，嫂子是弓，我们是箭，弓因箭而弯。</a:t>
            </a:r>
            <a:endParaRPr lang="zh-CN" altLang="en-US" sz="2400" b="1" dirty="0">
              <a:latin typeface="Times New Roman" panose="02020603050405020304" pitchFamily="18" charset="0"/>
              <a:ea typeface="宋体" panose="02010600030101010101" pitchFamily="2" charset="-122"/>
            </a:endParaRPr>
          </a:p>
          <a:p>
            <a:pPr lvl="0" algn="just" eaLnBrk="1" hangingPunct="1">
              <a:lnSpc>
                <a:spcPct val="85000"/>
              </a:lnSpc>
              <a:spcBef>
                <a:spcPct val="50000"/>
              </a:spcBef>
            </a:pPr>
            <a:r>
              <a:rPr lang="zh-CN" altLang="en-US" sz="2400" b="1" dirty="0">
                <a:latin typeface="Times New Roman" panose="02020603050405020304" pitchFamily="18" charset="0"/>
                <a:ea typeface="宋体" panose="02010600030101010101" pitchFamily="2" charset="-122"/>
              </a:rPr>
              <a:t>      “我们”，自然也含着我的侄女，她现在美国攻读博士学位。</a:t>
            </a: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Text Box 5"/>
          <p:cNvSpPr txBox="1"/>
          <p:nvPr/>
        </p:nvSpPr>
        <p:spPr>
          <a:xfrm>
            <a:off x="0" y="0"/>
            <a:ext cx="9144000" cy="7353300"/>
          </a:xfrm>
          <a:prstGeom prst="rect">
            <a:avLst/>
          </a:prstGeom>
          <a:noFill/>
          <a:ln w="9525">
            <a:noFill/>
          </a:ln>
        </p:spPr>
        <p:txBody>
          <a:bodyPr>
            <a:spAutoFit/>
          </a:bodyPr>
          <a:p>
            <a:pPr lvl="0" algn="just" eaLnBrk="1" hangingPunct="1">
              <a:spcBef>
                <a:spcPct val="50000"/>
              </a:spcBef>
            </a:pPr>
            <a:r>
              <a:rPr lang="en-US" altLang="zh-CN" sz="2400" dirty="0">
                <a:solidFill>
                  <a:schemeClr val="bg1"/>
                </a:solidFill>
                <a:latin typeface="Times New Roman" panose="02020603050405020304" pitchFamily="18" charset="0"/>
                <a:ea typeface="宋体" panose="02010600030101010101" pitchFamily="2" charset="-122"/>
              </a:rPr>
              <a:t>  </a:t>
            </a:r>
            <a:r>
              <a:rPr lang="en-US" altLang="zh-CN" sz="2800" b="1" dirty="0">
                <a:solidFill>
                  <a:schemeClr val="bg1"/>
                </a:solidFill>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评析</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那天，风很大，雪也很大</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在雪地里像一团火焰”同一个“点”反复三次，奠定了文章的抒情基调，是对嫂子的一曲颂歌。尤其是嫂子的棉袄颜色的不断变化，暗示着她已经由一名年轻的少妇变成了一位白发苍苍的老人。岁月的流逝，可是对弟弟的感情却没有改变。</a:t>
            </a:r>
            <a:endParaRPr lang="zh-CN" altLang="en-US" sz="2800" b="1" dirty="0">
              <a:latin typeface="Times New Roman" panose="02020603050405020304" pitchFamily="18" charset="0"/>
              <a:ea typeface="宋体" panose="02010600030101010101" pitchFamily="2" charset="-122"/>
            </a:endParaRPr>
          </a:p>
          <a:p>
            <a:pPr lvl="0" algn="just" eaLnBrk="1" hangingPunct="1">
              <a:spcBef>
                <a:spcPct val="50000"/>
              </a:spcBef>
            </a:pPr>
            <a:r>
              <a:rPr lang="zh-CN" altLang="en-US" sz="2800" b="1" dirty="0">
                <a:latin typeface="Times New Roman" panose="02020603050405020304" pitchFamily="18" charset="0"/>
                <a:ea typeface="宋体" panose="02010600030101010101" pitchFamily="2" charset="-122"/>
              </a:rPr>
              <a:t>      文章的细节描写十分传情。例如，大哥趁嫂子不在，悄悄端给我一碗小米粥。嫂子回来时，我已舔净了留在嘴角的米粒。此时，是嫂子坐月子的时期，在坐月子的时候，才能吃上小米，对那个时期的人们来说，能够吃上小米粥，已经是相当金贵的了。我已舔净了留在嘴角的米粒，说明了我的饥饿。也为后来写嫂子做了铺垫。如果说，大哥的行为是同辈人的关心，而嫂子的行为就让读者感觉到她已经不再是嫂子了。她已经上升为娘了。将自己补身子的鸡蛋给了自己的弟弟，只有自己的母亲才这样的无私。</a:t>
            </a:r>
            <a:endParaRPr lang="zh-CN" altLang="en-US" sz="2800" b="1" dirty="0">
              <a:latin typeface="Times New Roman" panose="02020603050405020304" pitchFamily="18" charset="0"/>
              <a:ea typeface="宋体" panose="02010600030101010101" pitchFamily="2" charset="-122"/>
            </a:endParaRPr>
          </a:p>
          <a:p>
            <a:pPr lvl="0" eaLnBrk="1" hangingPunct="1">
              <a:spcBef>
                <a:spcPct val="50000"/>
              </a:spcBef>
            </a:pPr>
            <a:endParaRPr lang="en-US" altLang="zh-CN" sz="2800" b="1" dirty="0">
              <a:latin typeface="Times New Roman" panose="02020603050405020304" pitchFamily="18" charset="0"/>
              <a:ea typeface="宋体" panose="02010600030101010101" pitchFamily="2" charset="-122"/>
            </a:endParaRPr>
          </a:p>
        </p:txBody>
      </p:sp>
    </p:spTree>
  </p:cSld>
  <p:clrMapOvr>
    <a:masterClrMapping/>
  </p:clrMapOvr>
  <p:transition spd="slow">
    <p:randomBar dir="ver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Text Box 4"/>
          <p:cNvSpPr txBox="1"/>
          <p:nvPr/>
        </p:nvSpPr>
        <p:spPr>
          <a:xfrm>
            <a:off x="0" y="0"/>
            <a:ext cx="8915400" cy="6726238"/>
          </a:xfrm>
          <a:prstGeom prst="rect">
            <a:avLst/>
          </a:prstGeom>
          <a:noFill/>
          <a:ln w="9525">
            <a:noFill/>
          </a:ln>
        </p:spPr>
        <p:txBody>
          <a:bodyPr>
            <a:spAutoFit/>
          </a:bodyPr>
          <a:p>
            <a:pPr lvl="0" eaLnBrk="1" hangingPunct="1">
              <a:spcBef>
                <a:spcPct val="50000"/>
              </a:spcBef>
            </a:pPr>
            <a:r>
              <a:rPr lang="en-US" altLang="zh-CN" sz="2800" b="1" dirty="0">
                <a:solidFill>
                  <a:schemeClr val="bg1"/>
                </a:solidFill>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例文</a:t>
            </a:r>
            <a:r>
              <a:rPr lang="en-US" altLang="zh-CN" sz="2800" b="1" dirty="0">
                <a:latin typeface="Times New Roman" panose="02020603050405020304" pitchFamily="18" charset="0"/>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上当</a:t>
            </a:r>
            <a:r>
              <a:rPr lang="zh-CN" altLang="en-US" sz="2400" dirty="0">
                <a:latin typeface="宋体" panose="02010600030101010101" pitchFamily="2" charset="-122"/>
                <a:ea typeface="宋体" panose="02010600030101010101" pitchFamily="2" charset="-122"/>
              </a:rPr>
              <a:t>（毁灭公爵）</a:t>
            </a:r>
            <a:br>
              <a:rPr lang="zh-CN" altLang="en-US" sz="2400" dirty="0">
                <a:latin typeface="宋体" panose="02010600030101010101" pitchFamily="2" charset="-122"/>
                <a:ea typeface="宋体" panose="02010600030101010101" pitchFamily="2" charset="-122"/>
              </a:rPr>
            </a:br>
            <a:r>
              <a:rPr lang="zh-CN" altLang="en-US" sz="2400" dirty="0">
                <a:latin typeface="Times New Roman" panose="02020603050405020304" pitchFamily="18" charset="0"/>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上海市有一个古币市场。每逢周末，狭窄的市场两侧便聚集着许多古币交易者。我酷爱搜集古币，每逢节假日都要去古币市场逛一逛，居然也存了几十枚。学习之余，把玩把玩，倒也乐在其中。</a:t>
            </a:r>
            <a:br>
              <a:rPr lang="zh-CN" altLang="en-US" sz="2400" b="1" dirty="0">
                <a:latin typeface="宋体" panose="02010600030101010101" pitchFamily="2" charset="-122"/>
                <a:ea typeface="宋体" panose="02010600030101010101" pitchFamily="2" charset="-122"/>
              </a:rPr>
            </a:b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一个星期天，我又到市场里闲逛，迎面走来一个老汉，手里托着一个红布，红布上放着几枚锈迹斑斑的古币。他走到我跟前问：</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你要铜钱吗？</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我拿起他手上的一枚枚铜钱仔细地看着，突然发现一枚</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光绪重宝</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，我曾从一本书上看过，这样一枚古币能卖到万元以上。我心跳加快，手发颤，忙问：</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这个多少钱？</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老汉可怜兮兮地说：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这是俺家翻盖房子时挖出来的，人家说能值几个钱。这几天俺孙子交学费等钱用，不能少了</a:t>
            </a:r>
            <a:r>
              <a:rPr lang="en-US" altLang="zh-CN" sz="2400" b="1" dirty="0">
                <a:latin typeface="宋体" panose="02010600030101010101" pitchFamily="2" charset="-122"/>
                <a:ea typeface="宋体" panose="02010600030101010101" pitchFamily="2" charset="-122"/>
              </a:rPr>
              <a:t>100</a:t>
            </a:r>
            <a:r>
              <a:rPr lang="zh-CN" altLang="en-US" sz="2400" b="1" dirty="0">
                <a:latin typeface="宋体" panose="02010600030101010101" pitchFamily="2" charset="-122"/>
                <a:ea typeface="宋体" panose="02010600030101010101" pitchFamily="2" charset="-122"/>
              </a:rPr>
              <a:t>元。</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我装着很内行的样子说：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不值！不值！</a:t>
            </a:r>
            <a:r>
              <a:rPr lang="en-US" altLang="zh-CN" sz="2400" b="1" dirty="0">
                <a:latin typeface="宋体" panose="02010600030101010101" pitchFamily="2" charset="-122"/>
                <a:ea typeface="宋体" panose="02010600030101010101" pitchFamily="2" charset="-122"/>
              </a:rPr>
              <a:t>20</a:t>
            </a:r>
            <a:r>
              <a:rPr lang="zh-CN" altLang="en-US" sz="2400" b="1" dirty="0">
                <a:latin typeface="宋体" panose="02010600030101010101" pitchFamily="2" charset="-122"/>
                <a:ea typeface="宋体" panose="02010600030101010101" pitchFamily="2" charset="-122"/>
              </a:rPr>
              <a:t>元吧！</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不，那也太少了！</a:t>
            </a:r>
            <a:r>
              <a:rPr lang="en-US" altLang="zh-CN" sz="2400" b="1" dirty="0">
                <a:latin typeface="宋体" panose="02010600030101010101" pitchFamily="2" charset="-122"/>
                <a:ea typeface="宋体" panose="02010600030101010101" pitchFamily="2" charset="-122"/>
              </a:rPr>
              <a:t>80</a:t>
            </a:r>
            <a:r>
              <a:rPr lang="zh-CN" altLang="en-US" sz="2400" b="1" dirty="0">
                <a:latin typeface="宋体" panose="02010600030101010101" pitchFamily="2" charset="-122"/>
                <a:ea typeface="宋体" panose="02010600030101010101" pitchFamily="2" charset="-122"/>
              </a:rPr>
              <a:t>行吗？</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我拿起那枚古币反复辨认，心想：原来这个老汉是外行，我可不能放过这个机会。忙对老汉说：</a:t>
            </a:r>
            <a:r>
              <a:rPr lang="zh-CN" altLang="en-US" sz="2400" b="1" dirty="0">
                <a:latin typeface="Times New Roman" panose="02020603050405020304" pitchFamily="18" charset="0"/>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50</a:t>
            </a:r>
            <a:r>
              <a:rPr lang="zh-CN" altLang="en-US" sz="2400" b="1" dirty="0">
                <a:latin typeface="宋体" panose="02010600030101010101" pitchFamily="2" charset="-122"/>
                <a:ea typeface="宋体" panose="02010600030101010101" pitchFamily="2" charset="-122"/>
              </a:rPr>
              <a:t>吧！</a:t>
            </a:r>
            <a:r>
              <a:rPr lang="en-US" altLang="zh-CN" sz="2400" b="1" dirty="0">
                <a:latin typeface="宋体" panose="02010600030101010101" pitchFamily="2" charset="-122"/>
                <a:ea typeface="宋体" panose="02010600030101010101" pitchFamily="2" charset="-122"/>
              </a:rPr>
              <a:t>50</a:t>
            </a:r>
            <a:r>
              <a:rPr lang="zh-CN" altLang="en-US" sz="2400" b="1" dirty="0">
                <a:latin typeface="宋体" panose="02010600030101010101" pitchFamily="2" charset="-122"/>
                <a:ea typeface="宋体" panose="02010600030101010101" pitchFamily="2" charset="-122"/>
              </a:rPr>
              <a:t>我就要！</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你再加点儿吧！</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不加了，</a:t>
            </a:r>
            <a:r>
              <a:rPr lang="en-US" altLang="zh-CN" sz="2400" b="1" dirty="0">
                <a:latin typeface="宋体" panose="02010600030101010101" pitchFamily="2" charset="-122"/>
                <a:ea typeface="宋体" panose="02010600030101010101" pitchFamily="2" charset="-122"/>
              </a:rPr>
              <a:t>50</a:t>
            </a:r>
            <a:r>
              <a:rPr lang="zh-CN" altLang="en-US" sz="2400" b="1" dirty="0">
                <a:latin typeface="宋体" panose="02010600030101010101" pitchFamily="2" charset="-122"/>
                <a:ea typeface="宋体" panose="02010600030101010101" pitchFamily="2" charset="-122"/>
              </a:rPr>
              <a:t>不卖我就走了！</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好，俺卖了！</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我付了钱，双手接过那枚古币，紧紧地攥在手里，一溜烟儿跑回了家</a:t>
            </a:r>
            <a:r>
              <a:rPr lang="zh-CN" altLang="en-US" sz="2400" b="1" dirty="0">
                <a:solidFill>
                  <a:schemeClr val="bg1"/>
                </a:solidFill>
                <a:latin typeface="宋体" panose="02010600030101010101" pitchFamily="2" charset="-122"/>
                <a:ea typeface="宋体" panose="02010600030101010101" pitchFamily="2" charset="-122"/>
              </a:rPr>
              <a:t>。</a:t>
            </a:r>
            <a:br>
              <a:rPr lang="zh-CN" altLang="en-US" sz="2400" b="1" dirty="0">
                <a:solidFill>
                  <a:schemeClr val="bg1"/>
                </a:solidFill>
                <a:latin typeface="宋体" panose="02010600030101010101" pitchFamily="2" charset="-122"/>
                <a:ea typeface="宋体" panose="02010600030101010101" pitchFamily="2" charset="-122"/>
              </a:rPr>
            </a:br>
            <a:r>
              <a:rPr lang="zh-CN" altLang="en-US" sz="2400" dirty="0">
                <a:solidFill>
                  <a:schemeClr val="bg1"/>
                </a:solidFill>
                <a:latin typeface="Times New Roman" panose="02020603050405020304" pitchFamily="18" charset="0"/>
                <a:ea typeface="宋体" panose="02010600030101010101" pitchFamily="2" charset="-122"/>
              </a:rPr>
              <a:t>   </a:t>
            </a:r>
            <a:endParaRPr lang="zh-CN" altLang="en-US" sz="2400"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Text Box 4"/>
          <p:cNvSpPr txBox="1"/>
          <p:nvPr/>
        </p:nvSpPr>
        <p:spPr>
          <a:xfrm>
            <a:off x="0" y="0"/>
            <a:ext cx="9144000" cy="7394575"/>
          </a:xfrm>
          <a:prstGeom prst="rect">
            <a:avLst/>
          </a:prstGeom>
          <a:noFill/>
          <a:ln w="9525">
            <a:noFill/>
          </a:ln>
        </p:spPr>
        <p:txBody>
          <a:bodyPr>
            <a:spAutoFit/>
          </a:bodyPr>
          <a:p>
            <a:pPr lvl="0" eaLnBrk="1" hangingPunct="1">
              <a:spcBef>
                <a:spcPct val="50000"/>
              </a:spcBef>
            </a:pPr>
            <a:r>
              <a:rPr lang="en-US" altLang="zh-CN" sz="2400" dirty="0">
                <a:solidFill>
                  <a:schemeClr val="bg1"/>
                </a:solidFill>
                <a:latin typeface="Times New Roman" panose="02020603050405020304" pitchFamily="18" charset="0"/>
                <a:ea typeface="宋体" panose="02010600030101010101" pitchFamily="2" charset="-122"/>
              </a:rPr>
              <a:t> </a:t>
            </a:r>
            <a:r>
              <a:rPr lang="en-US" altLang="zh-CN" sz="2400" dirty="0">
                <a:solidFill>
                  <a:schemeClr val="bg1"/>
                </a:solidFill>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回到家，我翻箱倒柜找出那本鉴别古币的书，用放大镜对着照了又照，呀，完全一样！我高兴得跳了起来。想不到发财这么容易，这难道是真的？折腾来折腾去，直到深夜我才睡着。刚合上眼，就梦见那位老汉把我领到了他家，只见满院子都是古币。我正高兴，忽然古币都变成了粪土，我一下子惊醒了</a:t>
            </a:r>
            <a:r>
              <a:rPr lang="en-US" altLang="zh-CN" sz="2400" b="1" dirty="0">
                <a:latin typeface="Times New Roman" panose="02020603050405020304" pitchFamily="18" charset="0"/>
                <a:ea typeface="宋体" panose="02010600030101010101" pitchFamily="2" charset="-122"/>
              </a:rPr>
              <a:t>……</a:t>
            </a:r>
            <a:br>
              <a:rPr lang="en-US" altLang="zh-CN" sz="2400" b="1" dirty="0">
                <a:latin typeface="宋体" panose="02010600030101010101" pitchFamily="2" charset="-122"/>
                <a:ea typeface="宋体" panose="02010600030101010101" pitchFamily="2" charset="-122"/>
              </a:rPr>
            </a:br>
            <a:r>
              <a:rPr lang="en-US" altLang="zh-CN" sz="2400" b="1" dirty="0">
                <a:latin typeface="Times New Roman" panose="02020603050405020304" pitchFamily="18" charset="0"/>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第二天早晨，我心里不踏实，便来到鉴定古币的地方。鉴定者只看了一眼，便说：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假的！</a:t>
            </a:r>
            <a:r>
              <a:rPr lang="zh-CN" altLang="en-US" sz="2400" b="1" dirty="0">
                <a:latin typeface="Times New Roman" panose="02020603050405020304" pitchFamily="18" charset="0"/>
                <a:ea typeface="宋体" panose="02010600030101010101" pitchFamily="2" charset="-122"/>
              </a:rPr>
              <a:t>”</a:t>
            </a:r>
            <a:br>
              <a:rPr lang="zh-CN" altLang="en-US" sz="2400" b="1" dirty="0">
                <a:latin typeface="宋体" panose="02010600030101010101" pitchFamily="2" charset="-122"/>
                <a:ea typeface="宋体" panose="02010600030101010101" pitchFamily="2" charset="-122"/>
              </a:rPr>
            </a:b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我的头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嗡</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的一声，它怎么会是假的呢？可鉴定者冷冷地说：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这种事儿多了</a:t>
            </a:r>
            <a:r>
              <a:rPr lang="en-US" altLang="zh-CN" sz="2400" b="1" dirty="0">
                <a:latin typeface="Times New Roman" panose="02020603050405020304" pitchFamily="18" charset="0"/>
                <a:ea typeface="宋体" panose="02010600030101010101" pitchFamily="2" charset="-122"/>
              </a:rPr>
              <a:t>……”</a:t>
            </a:r>
            <a:br>
              <a:rPr lang="en-US" altLang="zh-CN" sz="2400" b="1" dirty="0">
                <a:latin typeface="宋体" panose="02010600030101010101" pitchFamily="2" charset="-122"/>
                <a:ea typeface="宋体" panose="02010600030101010101" pitchFamily="2" charset="-122"/>
              </a:rPr>
            </a:br>
            <a:r>
              <a:rPr lang="en-US" altLang="zh-CN" sz="2400" b="1" dirty="0">
                <a:latin typeface="Times New Roman" panose="02020603050405020304" pitchFamily="18" charset="0"/>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我带着懊恼的心情又去了市场，找遍每一个角落，也没找到那老汉。</a:t>
            </a:r>
            <a:br>
              <a:rPr lang="zh-CN" altLang="en-US" sz="2400" b="1" dirty="0">
                <a:latin typeface="宋体" panose="02010600030101010101" pitchFamily="2" charset="-122"/>
                <a:ea typeface="宋体" panose="02010600030101010101" pitchFamily="2" charset="-122"/>
              </a:rPr>
            </a:b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到了黄昏时分，迎面走来一位青年。我像一个蹩脚的演员，模仿那老汉的表情和语气，经过一番讨价还价，终于以</a:t>
            </a:r>
            <a:r>
              <a:rPr lang="en-US" altLang="zh-CN" sz="2400" b="1" dirty="0">
                <a:latin typeface="宋体" panose="02010600030101010101" pitchFamily="2" charset="-122"/>
                <a:ea typeface="宋体" panose="02010600030101010101" pitchFamily="2" charset="-122"/>
              </a:rPr>
              <a:t>50</a:t>
            </a:r>
            <a:r>
              <a:rPr lang="zh-CN" altLang="en-US" sz="2400" b="1" dirty="0">
                <a:latin typeface="宋体" panose="02010600030101010101" pitchFamily="2" charset="-122"/>
                <a:ea typeface="宋体" panose="02010600030101010101" pitchFamily="2" charset="-122"/>
              </a:rPr>
              <a:t>元成交，我接过钱，贼似地逃离了市场。</a:t>
            </a:r>
            <a:br>
              <a:rPr lang="zh-CN" altLang="en-US" sz="2400" b="1" dirty="0">
                <a:latin typeface="宋体" panose="02010600030101010101" pitchFamily="2" charset="-122"/>
                <a:ea typeface="宋体" panose="02010600030101010101" pitchFamily="2" charset="-122"/>
              </a:rPr>
            </a:b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第二天，我拿着这</a:t>
            </a:r>
            <a:r>
              <a:rPr lang="en-US" altLang="zh-CN" sz="2400" b="1" dirty="0">
                <a:latin typeface="宋体" panose="02010600030101010101" pitchFamily="2" charset="-122"/>
                <a:ea typeface="宋体" panose="02010600030101010101" pitchFamily="2" charset="-122"/>
              </a:rPr>
              <a:t>50</a:t>
            </a:r>
            <a:r>
              <a:rPr lang="zh-CN" altLang="en-US" sz="2400" b="1" dirty="0">
                <a:latin typeface="宋体" panose="02010600030101010101" pitchFamily="2" charset="-122"/>
                <a:ea typeface="宋体" panose="02010600030101010101" pitchFamily="2" charset="-122"/>
              </a:rPr>
              <a:t>元钱到书店去买书，售货员隔着柜台说：</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这是假钞！</a:t>
            </a:r>
            <a:r>
              <a:rPr lang="zh-CN" altLang="en-US" sz="2400" b="1" dirty="0">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我站在那里一下子傻了眼，垂头丧气地回到了家里。</a:t>
            </a:r>
            <a:br>
              <a:rPr lang="zh-CN" altLang="en-US" sz="2400" b="1" dirty="0">
                <a:latin typeface="宋体" panose="02010600030101010101" pitchFamily="2" charset="-122"/>
                <a:ea typeface="宋体" panose="02010600030101010101" pitchFamily="2" charset="-122"/>
              </a:rPr>
            </a:br>
            <a:r>
              <a:rPr lang="zh-CN" altLang="en-US" sz="2400" b="1" dirty="0">
                <a:latin typeface="Times New Roman" panose="02020603050405020304" pitchFamily="18" charset="0"/>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细想想，几天来我财迷心窍的行为实在可笑。鱼儿上钩是为了得到香饵，我被骗是被利欲遮住了眼睛。想得便宜者，最容易上当</a:t>
            </a:r>
            <a:r>
              <a:rPr lang="zh-CN" altLang="en-US" sz="2400" dirty="0">
                <a:latin typeface="宋体" panose="02010600030101010101" pitchFamily="2" charset="-122"/>
                <a:ea typeface="宋体" panose="02010600030101010101" pitchFamily="2" charset="-122"/>
              </a:rPr>
              <a:t>。</a:t>
            </a:r>
            <a:br>
              <a:rPr lang="zh-CN" altLang="en-US" sz="2400" dirty="0">
                <a:latin typeface="宋体" panose="02010600030101010101" pitchFamily="2" charset="-122"/>
                <a:ea typeface="宋体" panose="02010600030101010101" pitchFamily="2" charset="-122"/>
              </a:rPr>
            </a:br>
            <a:br>
              <a:rPr lang="zh-CN" altLang="en-US"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Tree>
  </p:cSld>
  <p:clrMapOvr>
    <a:masterClrMapping/>
  </p:clrMapOvr>
  <p:transition spd="slow">
    <p:randomBar dir="ver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Text Box 4"/>
          <p:cNvSpPr txBox="1"/>
          <p:nvPr/>
        </p:nvSpPr>
        <p:spPr>
          <a:xfrm>
            <a:off x="539750" y="620713"/>
            <a:ext cx="7920038" cy="5216525"/>
          </a:xfrm>
          <a:prstGeom prst="rect">
            <a:avLst/>
          </a:prstGeom>
          <a:noFill/>
          <a:ln w="9525">
            <a:noFill/>
          </a:ln>
        </p:spPr>
        <p:txBody>
          <a:bodyPr>
            <a:spAutoFit/>
          </a:bodyPr>
          <a:p>
            <a:pPr lvl="0" eaLnBrk="1" hangingPunct="1"/>
            <a:r>
              <a:rPr lang="zh-CN" altLang="en-US" sz="2800" b="1" dirty="0">
                <a:latin typeface="黑体" panose="02010609060101010101" pitchFamily="49" charset="-122"/>
                <a:ea typeface="黑体" panose="02010609060101010101" pitchFamily="49" charset="-122"/>
              </a:rPr>
              <a:t>例题：</a:t>
            </a:r>
            <a:endParaRPr lang="zh-CN" altLang="en-US" sz="2800" b="1" dirty="0">
              <a:latin typeface="黑体" panose="02010609060101010101" pitchFamily="49" charset="-122"/>
              <a:ea typeface="黑体" panose="02010609060101010101" pitchFamily="49" charset="-122"/>
            </a:endParaRPr>
          </a:p>
          <a:p>
            <a:pPr lvl="0" eaLnBrk="1" hangingPunct="1"/>
            <a:r>
              <a:rPr lang="zh-CN" altLang="en-US" sz="2800" b="1" dirty="0">
                <a:latin typeface="黑体" panose="02010609060101010101" pitchFamily="49" charset="-122"/>
                <a:ea typeface="黑体" panose="02010609060101010101" pitchFamily="49" charset="-122"/>
              </a:rPr>
              <a:t>有人把一只青蛙冷不防丢进煮沸的油锅里，这只反映灵敏的青蛙，用尽全力，跃出滚烫的油锅，安然逃生。接着那人在锅里放了冷水，把那只死里逃生的青蛙放在锅里，这只青蛙在水里泅游。那人偷偷在锅底用炭火慢慢加温，青蛙仍然悠闲地在微温的水中泅游。等到它意识到锅中的水温已经熬受不住，必须奋力跳出才能活命时，为时已晚，它欲跃乏力，全身瘫痪，只能卧以待毙。终于葬身锅底。</a:t>
            </a:r>
            <a:endParaRPr lang="zh-CN" altLang="en-US" sz="2800" b="1" dirty="0">
              <a:latin typeface="黑体" panose="02010609060101010101" pitchFamily="49" charset="-122"/>
              <a:ea typeface="黑体" panose="02010609060101010101" pitchFamily="49" charset="-122"/>
            </a:endParaRPr>
          </a:p>
          <a:p>
            <a:pPr lvl="0" eaLnBrk="1" hangingPunct="1"/>
            <a:r>
              <a:rPr lang="zh-CN" altLang="en-US" sz="2800" b="1" dirty="0">
                <a:latin typeface="黑体" panose="02010609060101010101" pitchFamily="49" charset="-122"/>
                <a:ea typeface="黑体" panose="02010609060101010101" pitchFamily="49" charset="-122"/>
              </a:rPr>
              <a:t>要求：写一篇不少于</a:t>
            </a:r>
            <a:r>
              <a:rPr lang="en-US" altLang="zh-CN" sz="2800" b="1" dirty="0">
                <a:latin typeface="黑体" panose="02010609060101010101" pitchFamily="49" charset="-122"/>
                <a:ea typeface="黑体" panose="02010609060101010101" pitchFamily="49" charset="-122"/>
              </a:rPr>
              <a:t>800</a:t>
            </a:r>
            <a:r>
              <a:rPr lang="zh-CN" altLang="en-US" sz="2800" b="1" dirty="0">
                <a:latin typeface="黑体" panose="02010609060101010101" pitchFamily="49" charset="-122"/>
                <a:ea typeface="黑体" panose="02010609060101010101" pitchFamily="49" charset="-122"/>
              </a:rPr>
              <a:t>字的文章，题目自拟，文体不限。</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Text Box 4"/>
          <p:cNvSpPr txBox="1"/>
          <p:nvPr/>
        </p:nvSpPr>
        <p:spPr>
          <a:xfrm>
            <a:off x="0" y="0"/>
            <a:ext cx="9144000" cy="6497638"/>
          </a:xfrm>
          <a:prstGeom prst="rect">
            <a:avLst/>
          </a:prstGeom>
          <a:noFill/>
          <a:ln w="9525">
            <a:noFill/>
          </a:ln>
        </p:spPr>
        <p:txBody>
          <a:bodyPr>
            <a:spAutoFit/>
          </a:bodyPr>
          <a:p>
            <a:pPr lvl="0" eaLnBrk="1" hangingPunct="1"/>
            <a:r>
              <a:rPr lang="en-US" altLang="zh-CN" sz="2800" dirty="0">
                <a:solidFill>
                  <a:schemeClr val="bg1"/>
                </a:solidFill>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例文欣赏             </a:t>
            </a:r>
            <a:r>
              <a:rPr lang="zh-CN" altLang="en-US" sz="2800" b="1" dirty="0">
                <a:latin typeface="黑体" panose="02010609060101010101" pitchFamily="49" charset="-122"/>
                <a:ea typeface="黑体" panose="02010609060101010101" pitchFamily="49" charset="-122"/>
              </a:rPr>
              <a:t>儿子的作文题</a:t>
            </a:r>
            <a:endParaRPr lang="zh-CN" altLang="en-US" sz="2800" b="1" dirty="0">
              <a:latin typeface="黑体" panose="02010609060101010101" pitchFamily="49" charset="-122"/>
              <a:ea typeface="黑体" panose="02010609060101010101" pitchFamily="49" charset="-122"/>
            </a:endParaRPr>
          </a:p>
          <a:p>
            <a:pPr lvl="0" eaLnBrk="1" hangingPunct="1"/>
            <a:r>
              <a:rPr lang="zh-CN" altLang="en-US" sz="2800" b="1" dirty="0">
                <a:latin typeface="黑体" panose="02010609060101010101" pitchFamily="49" charset="-122"/>
                <a:ea typeface="黑体" panose="02010609060101010101" pitchFamily="49" charset="-122"/>
              </a:rPr>
              <a:t>晚上十点</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他从酒席上一下来便往家里赶，今天中午一贯淘气的儿子居然给他挂了个电话，说是有篇作文不会写，想请教他这个某名牌大学毕业的老爸。难得儿子这么爱学习，做爸爸的自然高兴，顺便也可以在儿子面前露一手。</a:t>
            </a:r>
            <a:endParaRPr lang="zh-CN" altLang="en-US" sz="2800" b="1" dirty="0">
              <a:latin typeface="黑体" panose="02010609060101010101" pitchFamily="49" charset="-122"/>
              <a:ea typeface="黑体" panose="02010609060101010101" pitchFamily="49" charset="-122"/>
            </a:endParaRPr>
          </a:p>
          <a:p>
            <a:pPr lvl="0" eaLnBrk="1" hangingPunct="1"/>
            <a:r>
              <a:rPr lang="zh-CN" altLang="en-US" sz="2800" b="1" dirty="0">
                <a:latin typeface="黑体" panose="02010609060101010101" pitchFamily="49" charset="-122"/>
                <a:ea typeface="黑体" panose="02010609060101010101" pitchFamily="49" charset="-122"/>
              </a:rPr>
              <a:t>回到家里，儿子已经睡了，只见写字台上留着作文本和一张纸条：</a:t>
            </a:r>
            <a:r>
              <a:rPr lang="zh-CN" altLang="en-US" sz="2800" b="1" dirty="0">
                <a:latin typeface="Arial" panose="020B0604020202020204" pitchFamily="34"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爸爸：作文下星期一要交，你一定要帮我想一想。</a:t>
            </a:r>
            <a:r>
              <a:rPr lang="zh-CN" altLang="en-US" sz="2800" b="1" dirty="0">
                <a:latin typeface="Arial" panose="020B0604020202020204" pitchFamily="34"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再看看那作文题是一则材料：被突然扔进油锅里的青蛙用尽全力跃出油锅，安然逃生。但这只死里逃生的青蛙最终却葬身在慢慢加热的水中。他看完材料笑了笑，现在的教育还真不得了，这个题目还满有新意的嘛。下周一交，还有两天，星期天再给他拟个提纲，现在该去休息了。刚才在酒席上王经理送了他一根钓鱼杆，说是明天星期天趁天气不错一块去钓鱼，这王经理还真是投其所好嘛。本来忙了一天，又应酬到晚上十点应该很累了，可躺</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Text Box 4"/>
          <p:cNvSpPr txBox="1"/>
          <p:nvPr/>
        </p:nvSpPr>
        <p:spPr>
          <a:xfrm>
            <a:off x="0" y="0"/>
            <a:ext cx="8912225" cy="6915150"/>
          </a:xfrm>
          <a:prstGeom prst="rect">
            <a:avLst/>
          </a:prstGeom>
          <a:noFill/>
          <a:ln w="9525">
            <a:noFill/>
          </a:ln>
        </p:spPr>
        <p:txBody>
          <a:bodyPr>
            <a:spAutoFit/>
          </a:bodyPr>
          <a:p>
            <a:pPr lvl="0" eaLnBrk="1" hangingPunct="1"/>
            <a:r>
              <a:rPr lang="zh-CN" altLang="en-US" sz="3200" b="1" dirty="0">
                <a:latin typeface="Arial" panose="020B0604020202020204" pitchFamily="34" charset="0"/>
                <a:ea typeface="黑体" panose="02010609060101010101" pitchFamily="49" charset="-122"/>
              </a:rPr>
              <a:t>在床上他却怎么也睡不着，他一会想起自己刚从学校毕业分到法院来时的情景，一会儿又想起自己这二十年来是怎么兢兢业业，一步一步地坐上院长的位子，一会儿又想起儿子作文题里的那只青蛙</a:t>
            </a:r>
            <a:r>
              <a:rPr lang="en-US" altLang="zh-CN" sz="3200" b="1" dirty="0">
                <a:latin typeface="Arial" panose="020B0604020202020204" pitchFamily="34" charset="0"/>
                <a:ea typeface="黑体" panose="02010609060101010101" pitchFamily="49" charset="-122"/>
              </a:rPr>
              <a:t>……</a:t>
            </a:r>
            <a:endParaRPr lang="en-US" altLang="zh-CN" sz="3200" b="1" dirty="0">
              <a:latin typeface="Arial" panose="020B0604020202020204" pitchFamily="34" charset="0"/>
              <a:ea typeface="黑体" panose="02010609060101010101" pitchFamily="49" charset="-122"/>
            </a:endParaRPr>
          </a:p>
          <a:p>
            <a:pPr lvl="0" eaLnBrk="1" hangingPunct="1"/>
            <a:r>
              <a:rPr lang="zh-CN" altLang="en-US" sz="3200" b="1" dirty="0">
                <a:latin typeface="Arial" panose="020B0604020202020204" pitchFamily="34" charset="0"/>
                <a:ea typeface="黑体" panose="02010609060101010101" pitchFamily="49" charset="-122"/>
              </a:rPr>
              <a:t>第二天一早王经理就开着小车来接他，他的心情并不怎么好，也许是昨晚没睡好的缘故吧。但一到郊外的鱼塘，他的精神就好了起来，毕竟这钓鱼是他业余最大的爱好。看样子他是功夫不减当年，一上午钓了十几条不小的鱼，身边的王经理却一条也没钓上来。但他每钓上一条鱼，王经理就比他还高兴，嘴中不停地说：“张院长真是神啦，这鱼都只愿咬您的钩。愿者上钩，愿者上钩啊</a:t>
            </a:r>
            <a:r>
              <a:rPr lang="en-US" altLang="zh-CN" sz="3200" b="1" dirty="0">
                <a:latin typeface="Arial" panose="020B0604020202020204" pitchFamily="34" charset="0"/>
                <a:ea typeface="黑体" panose="02010609060101010101" pitchFamily="49" charset="-122"/>
              </a:rPr>
              <a:t>……”</a:t>
            </a:r>
            <a:endParaRPr lang="en-US" altLang="zh-CN" sz="3200" b="1" dirty="0">
              <a:latin typeface="Arial" panose="020B0604020202020204" pitchFamily="34" charset="0"/>
              <a:ea typeface="黑体" panose="02010609060101010101" pitchFamily="49" charset="-122"/>
            </a:endParaRPr>
          </a:p>
        </p:txBody>
      </p:sp>
    </p:spTree>
  </p:cSld>
  <p:clrMapOvr>
    <a:masterClrMapping/>
  </p:clrMapOvr>
  <p:transition spd="slow">
    <p:randomBar dir="vert"/>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Text Box 4"/>
          <p:cNvSpPr txBox="1"/>
          <p:nvPr/>
        </p:nvSpPr>
        <p:spPr>
          <a:xfrm>
            <a:off x="250825" y="0"/>
            <a:ext cx="8713788" cy="5940425"/>
          </a:xfrm>
          <a:prstGeom prst="rect">
            <a:avLst/>
          </a:prstGeom>
          <a:noFill/>
          <a:ln w="9525">
            <a:noFill/>
          </a:ln>
        </p:spPr>
        <p:txBody>
          <a:bodyPr>
            <a:spAutoFit/>
          </a:bodyPr>
          <a:p>
            <a:pPr lvl="0" eaLnBrk="1" hangingPunct="1"/>
            <a:r>
              <a:rPr lang="zh-CN" altLang="en-US" sz="3200" b="1" dirty="0">
                <a:latin typeface="Arial" panose="020B0604020202020204" pitchFamily="34" charset="0"/>
                <a:ea typeface="黑体" panose="02010609060101010101" pitchFamily="49" charset="-122"/>
              </a:rPr>
              <a:t>他只觉得自己钓的鱼比较香。饭桌上出奇的静，他很不习惯没有人吹捧的酒宴和这种莫名中午一顿饭，又是王经理请客，这顿饭比以往的都阔气，可奇妙的冷场，头上都有点冒汗了。后来还是一直坐在他对面怪笑的王经理打破了僵局：“张院长，我侄儿的案子你也是知道的，他年纪轻轻的就要关个十几二十几年，我怪可怜他爹妈的，您看他能不能给弄个减刑什么的</a:t>
            </a:r>
            <a:r>
              <a:rPr lang="en-US" altLang="zh-CN" sz="3200" b="1" dirty="0">
                <a:latin typeface="Arial" panose="020B0604020202020204" pitchFamily="34" charset="0"/>
                <a:ea typeface="黑体" panose="02010609060101010101" pitchFamily="49" charset="-122"/>
              </a:rPr>
              <a:t>……”“</a:t>
            </a:r>
            <a:r>
              <a:rPr lang="zh-CN" altLang="en-US" sz="3200" b="1" dirty="0">
                <a:latin typeface="Arial" panose="020B0604020202020204" pitchFamily="34" charset="0"/>
                <a:ea typeface="黑体" panose="02010609060101010101" pitchFamily="49" charset="-122"/>
              </a:rPr>
              <a:t>老王，”他说话的声音还是挺大，可不知为什么心里却有点虚，“你知道我这人一向的作风，交个朋友我愿意，可工作上的事别在酒桌上谈，再加上你侄儿犯的可是杀人的罪。”</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2"/>
          <p:cNvSpPr>
            <a:spLocks noGrp="1" noChangeArrowheads="1"/>
          </p:cNvSpPr>
          <p:nvPr>
            <p:ph type="title"/>
          </p:nvPr>
        </p:nvSpPr>
        <p:spPr>
          <a:xfrm>
            <a:off x="2124075" y="0"/>
            <a:ext cx="4392613" cy="836613"/>
          </a:xfrm>
          <a:solidFill>
            <a:srgbClr val="00FFFF"/>
          </a:solidFill>
        </p:spPr>
        <p:txBody>
          <a:bodyPr vert="horz" wrap="square" lIns="92075" tIns="46038" rIns="92075" bIns="46038"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sng"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男子汉素描</a:t>
            </a:r>
            <a:endParaRPr kumimoji="0" lang="zh-CN" altLang="en-US" sz="4400" b="1" i="0" u="sng"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08547" name="Rectangle 3"/>
          <p:cNvSpPr>
            <a:spLocks noGrp="1" noChangeArrowheads="1"/>
          </p:cNvSpPr>
          <p:nvPr>
            <p:ph idx="1"/>
          </p:nvPr>
        </p:nvSpPr>
        <p:spPr>
          <a:xfrm>
            <a:off x="179388" y="908050"/>
            <a:ext cx="8785225" cy="5545138"/>
          </a:xfrm>
          <a:solidFill>
            <a:schemeClr val="bg1"/>
          </a:solidFill>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tx2"/>
              </a:buClr>
              <a:buSzTx/>
              <a:buFontTx/>
              <a:buChar char="•"/>
              <a:defRPr/>
            </a:pPr>
            <a:r>
              <a:rPr kumimoji="0" lang="en-US" altLang="zh-CN"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rPr>
              <a:t>       </a:t>
            </a:r>
            <a:r>
              <a:rPr kumimoji="0" lang="zh-CN" altLang="en-US" sz="3200" b="1"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mn-ea"/>
                <a:cs typeface="+mn-cs"/>
              </a:rPr>
              <a:t>他，中等个子。方正的脸，一头浓密的黑发又粗又短如同刺猬，让人感到不怒而威。额头上依稀可辨的皱纹，也许是他年纪不大却阅历较多，涉猎较广的证明。眉宇下，细长的眼睛充满了生命的活力和魅力，眼光时而犀利如</a:t>
            </a:r>
            <a:r>
              <a:rPr kumimoji="0" lang="en-US" altLang="zh-CN" sz="3200" b="1"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mn-ea"/>
                <a:cs typeface="+mn-cs"/>
              </a:rPr>
              <a:t>X</a:t>
            </a:r>
            <a:r>
              <a:rPr kumimoji="0" lang="zh-CN" altLang="en-US" sz="3200" b="1"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mn-ea"/>
                <a:cs typeface="+mn-cs"/>
              </a:rPr>
              <a:t>射线，仿佛能看穿人的五脏六腑；时而柔情如水，似乎积聚了全世界的温情。适中的鼻子如同一块凸出的磐石，而“磐石”右边的一颗形似顿号的黑痣，正好像是他平常总像一扇大门那样紧闭着嘴的一个忠诚卫士。</a:t>
            </a:r>
            <a:endParaRPr kumimoji="0" lang="zh-CN" altLang="en-US" sz="3200" b="1"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mn-ea"/>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circle(in)">
                                      <p:cBhvr>
                                        <p:cTn id="7" dur="5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8547">
                                            <p:txEl>
                                              <p:charRg st="0" end="201"/>
                                            </p:txEl>
                                          </p:spTgt>
                                        </p:tgtEl>
                                        <p:attrNameLst>
                                          <p:attrName>style.visibility</p:attrName>
                                        </p:attrNameLst>
                                      </p:cBhvr>
                                      <p:to>
                                        <p:strVal val="visible"/>
                                      </p:to>
                                    </p:set>
                                    <p:animEffect transition="in" filter="circle(in)">
                                      <p:cBhvr>
                                        <p:cTn id="12" dur="500"/>
                                        <p:tgtEl>
                                          <p:spTgt spid="108547">
                                            <p:txEl>
                                              <p:charRg st="0" end="2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Text Box 4"/>
          <p:cNvSpPr txBox="1"/>
          <p:nvPr/>
        </p:nvSpPr>
        <p:spPr>
          <a:xfrm>
            <a:off x="735013" y="496888"/>
            <a:ext cx="7869237" cy="4965700"/>
          </a:xfrm>
          <a:prstGeom prst="rect">
            <a:avLst/>
          </a:prstGeom>
          <a:noFill/>
          <a:ln w="9525">
            <a:noFill/>
          </a:ln>
        </p:spPr>
        <p:txBody>
          <a:bodyPr>
            <a:spAutoFit/>
          </a:bodyPr>
          <a:p>
            <a:pPr lvl="0" eaLnBrk="1" hangingPunct="1"/>
            <a:r>
              <a:rPr lang="zh-CN" altLang="en-US" sz="3200" b="1" dirty="0">
                <a:latin typeface="黑体" panose="02010609060101010101" pitchFamily="49" charset="-122"/>
                <a:ea typeface="黑体" panose="02010609060101010101" pitchFamily="49" charset="-122"/>
              </a:rPr>
              <a:t>王经理一直堆笑的脸像上了霜似的，声音也变得阴阴的：</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张院长，交你这个朋友还真够金贵的，你那根高科技的鱼竿花了我两千美金，你儿子从普通中学转到重点中学花了我一万五，你老婆评职称是我打通的关节，还有这酒席和钓鱼的开销要我算给你听吗？酒席一共是</a:t>
            </a:r>
            <a:r>
              <a:rPr lang="en-US" altLang="zh-CN" sz="3200" b="1" dirty="0">
                <a:latin typeface="Arial" panose="020B0604020202020204" pitchFamily="34" charset="0"/>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a:p>
            <a:pPr lvl="0" eaLnBrk="1" hangingPunct="1"/>
            <a:r>
              <a:rPr lang="zh-CN" altLang="en-US" sz="3200" b="1" dirty="0">
                <a:latin typeface="黑体" panose="02010609060101010101" pitchFamily="49" charset="-122"/>
                <a:ea typeface="黑体" panose="02010609060101010101" pitchFamily="49" charset="-122"/>
              </a:rPr>
              <a:t>后来王经理说什么他也没听清了，他只是突然又想起了儿子的作文题，想起了那只青蛙</a:t>
            </a:r>
            <a:r>
              <a:rPr lang="en-US" altLang="zh-CN" sz="3200" b="1" dirty="0">
                <a:latin typeface="Arial" panose="020B0604020202020204" pitchFamily="34" charset="0"/>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 </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Text Box 4"/>
          <p:cNvSpPr txBox="1"/>
          <p:nvPr/>
        </p:nvSpPr>
        <p:spPr>
          <a:xfrm>
            <a:off x="250825" y="260350"/>
            <a:ext cx="8229600" cy="6427788"/>
          </a:xfrm>
          <a:prstGeom prst="rect">
            <a:avLst/>
          </a:prstGeom>
          <a:noFill/>
          <a:ln w="9525">
            <a:noFill/>
          </a:ln>
        </p:spPr>
        <p:txBody>
          <a:bodyPr>
            <a:spAutoFit/>
          </a:bodyPr>
          <a:p>
            <a:pPr lvl="0" eaLnBrk="1" hangingPunct="1"/>
            <a:r>
              <a:rPr lang="en-US" altLang="zh-CN" sz="3200" b="1" dirty="0">
                <a:solidFill>
                  <a:schemeClr val="bg1"/>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评析</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本文作者很善于构思。她把作文题内容与相似的生活情节巧妙地连缀起来，构成了一个寓意深刻的故事。本文只截取了</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他</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生活中的三个片断：晚上回家看到作文题；第二天上午钓鱼；中午吃饭。而关于他是如何坐上法院院长的位子，王经理是如何巴结他的等内容，则通过人物的心理与人物对话来交待，因而行文绵密，使作品显得有厚度，有力度。文章结尾写</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他</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突然又想起了儿子的作文题，想起了那只青蛙</a:t>
            </a:r>
            <a:r>
              <a:rPr lang="en-US" altLang="zh-CN"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，并不点破文章主旨，让读者回味思索。这种娴熟的小说笔法，显示了作者的选材组材，以及叙述技巧的功力不菲 </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slow">
    <p:randomBar dir="ver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8" name="Text Box 4"/>
          <p:cNvSpPr txBox="1"/>
          <p:nvPr/>
        </p:nvSpPr>
        <p:spPr>
          <a:xfrm>
            <a:off x="0" y="0"/>
            <a:ext cx="4572000" cy="4572000"/>
          </a:xfrm>
          <a:prstGeom prst="rect">
            <a:avLst/>
          </a:prstGeom>
          <a:noFill/>
          <a:ln w="9525">
            <a:noFill/>
          </a:ln>
        </p:spPr>
        <p:txBody>
          <a:bodyPr>
            <a:spAutoFit/>
          </a:bodyPr>
          <a:p>
            <a:pPr lvl="0" eaLnBrk="1" hangingPunct="1">
              <a:spcBef>
                <a:spcPct val="50000"/>
              </a:spcBef>
            </a:pPr>
            <a:r>
              <a:rPr lang="zh-CN" altLang="en-US" sz="5400" b="1" dirty="0">
                <a:latin typeface="Times New Roman" panose="02020603050405020304" pitchFamily="18" charset="0"/>
                <a:ea typeface="方正舒体" pitchFamily="2" charset="-122"/>
              </a:rPr>
              <a:t>人生四大喜</a:t>
            </a:r>
            <a:endParaRPr lang="zh-CN" altLang="en-US" sz="5400" b="1" dirty="0">
              <a:latin typeface="Times New Roman" panose="02020603050405020304" pitchFamily="18" charset="0"/>
              <a:ea typeface="方正舒体" pitchFamily="2" charset="-122"/>
            </a:endParaRPr>
          </a:p>
          <a:p>
            <a:pPr lvl="0" eaLnBrk="1" hangingPunct="1">
              <a:spcBef>
                <a:spcPct val="50000"/>
              </a:spcBef>
            </a:pPr>
            <a:r>
              <a:rPr lang="zh-CN" altLang="en-US" sz="4000" b="1" dirty="0">
                <a:latin typeface="Times New Roman" panose="02020603050405020304" pitchFamily="18" charset="0"/>
                <a:ea typeface="方正舒体" pitchFamily="2" charset="-122"/>
              </a:rPr>
              <a:t>久旱逢甘霖</a:t>
            </a:r>
            <a:endParaRPr lang="zh-CN" altLang="en-US" sz="4000" b="1" dirty="0">
              <a:latin typeface="Times New Roman" panose="02020603050405020304" pitchFamily="18" charset="0"/>
              <a:ea typeface="方正舒体" pitchFamily="2" charset="-122"/>
            </a:endParaRPr>
          </a:p>
          <a:p>
            <a:pPr lvl="0" eaLnBrk="1" hangingPunct="1">
              <a:spcBef>
                <a:spcPct val="50000"/>
              </a:spcBef>
            </a:pPr>
            <a:r>
              <a:rPr lang="zh-CN" altLang="en-US" sz="4000" b="1" dirty="0">
                <a:latin typeface="Times New Roman" panose="02020603050405020304" pitchFamily="18" charset="0"/>
                <a:ea typeface="方正舒体" pitchFamily="2" charset="-122"/>
              </a:rPr>
              <a:t>他乡遇故知</a:t>
            </a:r>
            <a:endParaRPr lang="zh-CN" altLang="en-US" sz="5400" b="1" dirty="0">
              <a:latin typeface="Times New Roman" panose="02020603050405020304" pitchFamily="18" charset="0"/>
              <a:ea typeface="方正舒体" pitchFamily="2" charset="-122"/>
            </a:endParaRPr>
          </a:p>
          <a:p>
            <a:pPr lvl="0" eaLnBrk="1" hangingPunct="1">
              <a:spcBef>
                <a:spcPct val="50000"/>
              </a:spcBef>
            </a:pPr>
            <a:r>
              <a:rPr lang="zh-CN" altLang="en-US" sz="4000" b="1" dirty="0">
                <a:latin typeface="Times New Roman" panose="02020603050405020304" pitchFamily="18" charset="0"/>
                <a:ea typeface="方正舒体" pitchFamily="2" charset="-122"/>
              </a:rPr>
              <a:t>洞房花烛夜</a:t>
            </a:r>
            <a:endParaRPr lang="zh-CN" altLang="en-US" sz="4000" b="1" dirty="0">
              <a:latin typeface="Times New Roman" panose="02020603050405020304" pitchFamily="18" charset="0"/>
              <a:ea typeface="方正舒体" pitchFamily="2" charset="-122"/>
            </a:endParaRPr>
          </a:p>
          <a:p>
            <a:pPr lvl="0" eaLnBrk="1" hangingPunct="1">
              <a:spcBef>
                <a:spcPct val="50000"/>
              </a:spcBef>
            </a:pPr>
            <a:r>
              <a:rPr lang="zh-CN" altLang="en-US" sz="4000" b="1" dirty="0">
                <a:latin typeface="Times New Roman" panose="02020603050405020304" pitchFamily="18" charset="0"/>
                <a:ea typeface="方正舒体" pitchFamily="2" charset="-122"/>
              </a:rPr>
              <a:t>金榜题名时</a:t>
            </a:r>
            <a:endParaRPr lang="zh-CN" altLang="en-US" sz="4000" b="1" dirty="0">
              <a:latin typeface="Times New Roman" panose="02020603050405020304" pitchFamily="18" charset="0"/>
              <a:ea typeface="方正舒体" pitchFamily="2" charset="-122"/>
            </a:endParaRPr>
          </a:p>
        </p:txBody>
      </p:sp>
      <p:sp>
        <p:nvSpPr>
          <p:cNvPr id="77829" name="Text Box 5"/>
          <p:cNvSpPr txBox="1"/>
          <p:nvPr/>
        </p:nvSpPr>
        <p:spPr>
          <a:xfrm>
            <a:off x="2971800" y="1143000"/>
            <a:ext cx="1524000" cy="3444875"/>
          </a:xfrm>
          <a:prstGeom prst="rect">
            <a:avLst/>
          </a:prstGeom>
          <a:noFill/>
          <a:ln w="9525">
            <a:noFill/>
          </a:ln>
        </p:spPr>
        <p:txBody>
          <a:bodyPr>
            <a:spAutoFit/>
          </a:bodyPr>
          <a:p>
            <a:pPr lvl="0" eaLnBrk="1" hangingPunct="1">
              <a:spcBef>
                <a:spcPct val="50000"/>
              </a:spcBef>
            </a:pPr>
            <a:r>
              <a:rPr lang="zh-CN" altLang="en-US" sz="4000" b="1" dirty="0">
                <a:solidFill>
                  <a:srgbClr val="CCFF66"/>
                </a:solidFill>
                <a:latin typeface="Times New Roman" panose="02020603050405020304" pitchFamily="18" charset="0"/>
                <a:ea typeface="方正舒体" pitchFamily="2" charset="-122"/>
              </a:rPr>
              <a:t>一滴</a:t>
            </a:r>
            <a:endParaRPr lang="zh-CN" altLang="en-US" sz="4000" b="1" dirty="0">
              <a:solidFill>
                <a:srgbClr val="CCFF66"/>
              </a:solidFill>
              <a:latin typeface="Times New Roman" panose="02020603050405020304" pitchFamily="18" charset="0"/>
              <a:ea typeface="方正舒体" pitchFamily="2" charset="-122"/>
            </a:endParaRPr>
          </a:p>
          <a:p>
            <a:pPr lvl="0" eaLnBrk="1" hangingPunct="1">
              <a:spcBef>
                <a:spcPct val="50000"/>
              </a:spcBef>
            </a:pPr>
            <a:r>
              <a:rPr lang="zh-CN" altLang="en-US" sz="4000" b="1" dirty="0">
                <a:solidFill>
                  <a:srgbClr val="CCFF66"/>
                </a:solidFill>
                <a:latin typeface="Times New Roman" panose="02020603050405020304" pitchFamily="18" charset="0"/>
                <a:ea typeface="方正舒体" pitchFamily="2" charset="-122"/>
              </a:rPr>
              <a:t>债主</a:t>
            </a:r>
            <a:endParaRPr lang="zh-CN" altLang="en-US" sz="4000" b="1" dirty="0">
              <a:solidFill>
                <a:srgbClr val="CCFF66"/>
              </a:solidFill>
              <a:latin typeface="Times New Roman" panose="02020603050405020304" pitchFamily="18" charset="0"/>
              <a:ea typeface="方正舒体" pitchFamily="2" charset="-122"/>
            </a:endParaRPr>
          </a:p>
          <a:p>
            <a:pPr lvl="0" eaLnBrk="1" hangingPunct="1">
              <a:spcBef>
                <a:spcPct val="50000"/>
              </a:spcBef>
            </a:pPr>
            <a:r>
              <a:rPr lang="zh-CN" altLang="en-US" sz="4000" b="1" dirty="0">
                <a:solidFill>
                  <a:srgbClr val="CCFF66"/>
                </a:solidFill>
                <a:latin typeface="Times New Roman" panose="02020603050405020304" pitchFamily="18" charset="0"/>
                <a:ea typeface="方正舒体" pitchFamily="2" charset="-122"/>
              </a:rPr>
              <a:t>隔壁</a:t>
            </a:r>
            <a:endParaRPr lang="zh-CN" altLang="en-US" sz="4000" b="1" dirty="0">
              <a:solidFill>
                <a:srgbClr val="CCFF66"/>
              </a:solidFill>
              <a:latin typeface="Times New Roman" panose="02020603050405020304" pitchFamily="18" charset="0"/>
              <a:ea typeface="方正舒体" pitchFamily="2" charset="-122"/>
            </a:endParaRPr>
          </a:p>
          <a:p>
            <a:pPr lvl="0" eaLnBrk="1" hangingPunct="1">
              <a:spcBef>
                <a:spcPct val="50000"/>
              </a:spcBef>
            </a:pPr>
            <a:r>
              <a:rPr lang="zh-CN" altLang="en-US" sz="4000" b="1" dirty="0">
                <a:solidFill>
                  <a:srgbClr val="CCFF66"/>
                </a:solidFill>
                <a:latin typeface="Times New Roman" panose="02020603050405020304" pitchFamily="18" charset="0"/>
                <a:ea typeface="方正舒体" pitchFamily="2" charset="-122"/>
              </a:rPr>
              <a:t>别人</a:t>
            </a:r>
            <a:endParaRPr lang="zh-CN" altLang="en-US" sz="4000" b="1" dirty="0">
              <a:solidFill>
                <a:srgbClr val="CCFF66"/>
              </a:solidFill>
              <a:latin typeface="Times New Roman" panose="02020603050405020304" pitchFamily="18" charset="0"/>
              <a:ea typeface="方正舒体"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8"/>
                                        </p:tgtEl>
                                        <p:attrNameLst>
                                          <p:attrName>style.visibility</p:attrName>
                                        </p:attrNameLst>
                                      </p:cBhvr>
                                      <p:to>
                                        <p:strVal val="visible"/>
                                      </p:to>
                                    </p:set>
                                    <p:anim calcmode="lin" valueType="num">
                                      <p:cBhvr additive="base">
                                        <p:cTn id="7" dur="500" fill="hold"/>
                                        <p:tgtEl>
                                          <p:spTgt spid="77828"/>
                                        </p:tgtEl>
                                        <p:attrNameLst>
                                          <p:attrName>ppt_x</p:attrName>
                                        </p:attrNameLst>
                                      </p:cBhvr>
                                      <p:tavLst>
                                        <p:tav tm="0">
                                          <p:val>
                                            <p:strVal val="#ppt_x"/>
                                          </p:val>
                                        </p:tav>
                                        <p:tav tm="100000">
                                          <p:val>
                                            <p:strVal val="#ppt_x"/>
                                          </p:val>
                                        </p:tav>
                                      </p:tavLst>
                                    </p:anim>
                                    <p:anim calcmode="lin" valueType="num">
                                      <p:cBhvr additive="base">
                                        <p:cTn id="8" dur="500" fill="hold"/>
                                        <p:tgtEl>
                                          <p:spTgt spid="778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iterate type="wd">
                                    <p:tmPct val="100000"/>
                                  </p:iterate>
                                  <p:childTnLst>
                                    <p:set>
                                      <p:cBhvr>
                                        <p:cTn id="12" dur="1" fill="hold">
                                          <p:stCondLst>
                                            <p:cond delay="0"/>
                                          </p:stCondLst>
                                        </p:cTn>
                                        <p:tgtEl>
                                          <p:spTgt spid="77829"/>
                                        </p:tgtEl>
                                        <p:attrNameLst>
                                          <p:attrName>style.visibility</p:attrName>
                                        </p:attrNameLst>
                                      </p:cBhvr>
                                      <p:to>
                                        <p:strVal val="visible"/>
                                      </p:to>
                                    </p:set>
                                    <p:anim calcmode="lin" valueType="num">
                                      <p:cBhvr>
                                        <p:cTn id="13" dur="750" fill="hold"/>
                                        <p:tgtEl>
                                          <p:spTgt spid="77829"/>
                                        </p:tgtEl>
                                        <p:attrNameLst>
                                          <p:attrName>ppt_w</p:attrName>
                                        </p:attrNameLst>
                                      </p:cBhvr>
                                      <p:tavLst>
                                        <p:tav tm="0">
                                          <p:val>
                                            <p:fltVal val="0.000000"/>
                                          </p:val>
                                        </p:tav>
                                        <p:tav tm="100000">
                                          <p:val>
                                            <p:strVal val="#ppt_w"/>
                                          </p:val>
                                        </p:tav>
                                      </p:tavLst>
                                    </p:anim>
                                    <p:anim calcmode="lin" valueType="num">
                                      <p:cBhvr>
                                        <p:cTn id="14" dur="750" fill="hold"/>
                                        <p:tgtEl>
                                          <p:spTgt spid="77829"/>
                                        </p:tgtEl>
                                        <p:attrNameLst>
                                          <p:attrName>ppt_h</p:attrName>
                                        </p:attrNameLst>
                                      </p:cBhvr>
                                      <p:tavLst>
                                        <p:tav tm="0">
                                          <p:val>
                                            <p:fltVal val="0.000000"/>
                                          </p:val>
                                        </p:tav>
                                        <p:tav tm="100000">
                                          <p:val>
                                            <p:strVal val="#ppt_h"/>
                                          </p:val>
                                        </p:tav>
                                      </p:tavLst>
                                    </p:anim>
                                    <p:anim calcmode="lin" valueType="num">
                                      <p:cBhvr>
                                        <p:cTn id="15" dur="750" fill="hold"/>
                                        <p:tgtEl>
                                          <p:spTgt spid="77829"/>
                                        </p:tgtEl>
                                        <p:attrNameLst>
                                          <p:attrName>ppt_x</p:attrName>
                                        </p:attrNameLst>
                                      </p:cBhvr>
                                      <p:tavLst>
                                        <p:tav tm="0" fmla="#ppt_x+(cos(-2*pi*(1-$))*-#ppt_x-sin(-2*pi*(1-$))*(1-#ppt_y))*(1-$)">
                                          <p:val>
                                            <p:fltVal val="0.000000"/>
                                          </p:val>
                                        </p:tav>
                                        <p:tav tm="100000">
                                          <p:val>
                                            <p:fltVal val="1.000000"/>
                                          </p:val>
                                        </p:tav>
                                      </p:tavLst>
                                    </p:anim>
                                    <p:anim calcmode="lin" valueType="num">
                                      <p:cBhvr>
                                        <p:cTn id="16" dur="750" fill="hold"/>
                                        <p:tgtEl>
                                          <p:spTgt spid="77829"/>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11"/>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p:bldP spid="7782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Rectangle 2"/>
          <p:cNvSpPr>
            <a:spLocks noGrp="1" noChangeArrowheads="1"/>
          </p:cNvSpPr>
          <p:nvPr>
            <p:ph type="title"/>
          </p:nvPr>
        </p:nvSpPr>
        <p:spPr/>
        <p:txBody>
          <a:bodyPr vert="horz" wrap="square" lIns="92075" tIns="46038" rIns="92075" bIns="46038"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endParaRPr>
          </a:p>
        </p:txBody>
      </p:sp>
      <p:pic>
        <p:nvPicPr>
          <p:cNvPr id="97283" name="Picture 3" descr="0267"/>
          <p:cNvPicPr>
            <a:picLocks noChangeAspect="1"/>
          </p:cNvPicPr>
          <p:nvPr/>
        </p:nvPicPr>
        <p:blipFill>
          <a:blip r:embed="rId1"/>
          <a:stretch>
            <a:fillRect/>
          </a:stretch>
        </p:blipFill>
        <p:spPr>
          <a:xfrm>
            <a:off x="-252412" y="0"/>
            <a:ext cx="9974262" cy="6858000"/>
          </a:xfrm>
          <a:prstGeom prst="rect">
            <a:avLst/>
          </a:prstGeom>
          <a:noFill/>
          <a:ln w="9525">
            <a:noFill/>
          </a:ln>
        </p:spPr>
      </p:pic>
      <p:sp>
        <p:nvSpPr>
          <p:cNvPr id="97284" name="WordArt 4"/>
          <p:cNvSpPr>
            <a:spLocks noTextEdit="1"/>
          </p:cNvSpPr>
          <p:nvPr/>
        </p:nvSpPr>
        <p:spPr>
          <a:xfrm>
            <a:off x="250825" y="260350"/>
            <a:ext cx="8353425" cy="2038350"/>
          </a:xfrm>
          <a:prstGeom prst="rect">
            <a:avLst/>
          </a:prstGeom>
        </p:spPr>
        <p:txBody>
          <a:bodyPr wrap="none" fromWordArt="1">
            <a:prstTxWarp prst="textPlain">
              <a:avLst>
                <a:gd name="adj" fmla="val 50000"/>
              </a:avLst>
            </a:prstTxWarp>
            <a:normAutofit/>
          </a:bodyPr>
          <a:p>
            <a:pPr algn="ctr" eaLnBrk="0" hangingPunct="0"/>
            <a:r>
              <a:rPr lang="zh-CN" altLang="en-US" sz="80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报告完毕</a:t>
            </a:r>
            <a:endParaRPr lang="zh-CN" altLang="en-US" sz="80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endParaRPr>
          </a:p>
          <a:p>
            <a:pPr algn="ctr" eaLnBrk="0" hangingPunct="0"/>
            <a:r>
              <a:rPr lang="zh-CN" altLang="en-US" sz="80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敬请斧正！</a:t>
            </a:r>
            <a:endParaRPr lang="zh-CN" altLang="en-US" sz="80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97285" name="WordArt 5"/>
          <p:cNvSpPr>
            <a:spLocks noTextEdit="1"/>
          </p:cNvSpPr>
          <p:nvPr/>
        </p:nvSpPr>
        <p:spPr>
          <a:xfrm>
            <a:off x="1692275" y="3213100"/>
            <a:ext cx="6119813" cy="280828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eaLnBrk="0" hangingPunct="0"/>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谢谢！</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97634"/>
                                        </p:tgtEl>
                                        <p:attrNameLst>
                                          <p:attrName>style.visibility</p:attrName>
                                        </p:attrNameLst>
                                      </p:cBhvr>
                                      <p:to>
                                        <p:strVal val="visible"/>
                                      </p:to>
                                    </p:set>
                                    <p:animEffect transition="in" filter="fade">
                                      <p:cBhvr>
                                        <p:cTn id="7" dur="2000"/>
                                        <p:tgtEl>
                                          <p:spTgt spid="197634"/>
                                        </p:tgtEl>
                                      </p:cBhvr>
                                    </p:animEffect>
                                  </p:childTnLst>
                                </p:cTn>
                              </p:par>
                              <p:par>
                                <p:cTn id="8" presetID="13" presetClass="entr" presetSubtype="16" fill="hold" nodeType="withEffect">
                                  <p:stCondLst>
                                    <p:cond delay="0"/>
                                  </p:stCondLst>
                                  <p:childTnLst>
                                    <p:set>
                                      <p:cBhvr>
                                        <p:cTn id="9" dur="1" fill="hold">
                                          <p:stCondLst>
                                            <p:cond delay="0"/>
                                          </p:stCondLst>
                                        </p:cTn>
                                        <p:tgtEl>
                                          <p:spTgt spid="97284"/>
                                        </p:tgtEl>
                                        <p:attrNameLst>
                                          <p:attrName>style.visibility</p:attrName>
                                        </p:attrNameLst>
                                      </p:cBhvr>
                                      <p:to>
                                        <p:strVal val="visible"/>
                                      </p:to>
                                    </p:set>
                                    <p:animEffect transition="in" filter="plus(in)">
                                      <p:cBhvr>
                                        <p:cTn id="10" dur="2000"/>
                                        <p:tgtEl>
                                          <p:spTgt spid="97284"/>
                                        </p:tgtEl>
                                      </p:cBhvr>
                                    </p:animEffect>
                                  </p:childTnLst>
                                </p:cTn>
                              </p:par>
                              <p:par>
                                <p:cTn id="11" presetID="15" presetClass="entr" presetSubtype="0" fill="hold" nodeType="withEffect">
                                  <p:stCondLst>
                                    <p:cond delay="0"/>
                                  </p:stCondLst>
                                  <p:childTnLst>
                                    <p:set>
                                      <p:cBhvr>
                                        <p:cTn id="12" dur="1" fill="hold">
                                          <p:stCondLst>
                                            <p:cond delay="0"/>
                                          </p:stCondLst>
                                        </p:cTn>
                                        <p:tgtEl>
                                          <p:spTgt spid="97285"/>
                                        </p:tgtEl>
                                        <p:attrNameLst>
                                          <p:attrName>style.visibility</p:attrName>
                                        </p:attrNameLst>
                                      </p:cBhvr>
                                      <p:to>
                                        <p:strVal val="visible"/>
                                      </p:to>
                                    </p:set>
                                    <p:anim calcmode="lin" valueType="num">
                                      <p:cBhvr>
                                        <p:cTn id="13" dur="1000" fill="hold"/>
                                        <p:tgtEl>
                                          <p:spTgt spid="97285"/>
                                        </p:tgtEl>
                                        <p:attrNameLst>
                                          <p:attrName>ppt_w</p:attrName>
                                        </p:attrNameLst>
                                      </p:cBhvr>
                                      <p:tavLst>
                                        <p:tav tm="0">
                                          <p:val>
                                            <p:fltVal val="0.000000"/>
                                          </p:val>
                                        </p:tav>
                                        <p:tav tm="100000">
                                          <p:val>
                                            <p:strVal val="#ppt_w"/>
                                          </p:val>
                                        </p:tav>
                                      </p:tavLst>
                                    </p:anim>
                                    <p:anim calcmode="lin" valueType="num">
                                      <p:cBhvr>
                                        <p:cTn id="14" dur="1000" fill="hold"/>
                                        <p:tgtEl>
                                          <p:spTgt spid="97285"/>
                                        </p:tgtEl>
                                        <p:attrNameLst>
                                          <p:attrName>ppt_h</p:attrName>
                                        </p:attrNameLst>
                                      </p:cBhvr>
                                      <p:tavLst>
                                        <p:tav tm="0">
                                          <p:val>
                                            <p:fltVal val="0.000000"/>
                                          </p:val>
                                        </p:tav>
                                        <p:tav tm="100000">
                                          <p:val>
                                            <p:strVal val="#ppt_h"/>
                                          </p:val>
                                        </p:tav>
                                      </p:tavLst>
                                    </p:anim>
                                    <p:anim calcmode="lin" valueType="num">
                                      <p:cBhvr>
                                        <p:cTn id="15" dur="1000" fill="hold"/>
                                        <p:tgtEl>
                                          <p:spTgt spid="97285"/>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9728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Lst>
  </p:timing>
</p:sld>
</file>

<file path=ppt/theme/theme1.xml><?xml version="1.0" encoding="utf-8"?>
<a:theme xmlns:a="http://schemas.openxmlformats.org/drawingml/2006/main" name="CHECKS">
  <a:themeElements>
    <a:clrScheme name="CHECKS 1">
      <a:dk1>
        <a:srgbClr val="000000"/>
      </a:dk1>
      <a:lt1>
        <a:srgbClr val="FFFFFF"/>
      </a:lt1>
      <a:dk2>
        <a:srgbClr val="009999"/>
      </a:dk2>
      <a:lt2>
        <a:srgbClr val="FFCC00"/>
      </a:lt2>
      <a:accent1>
        <a:srgbClr val="FF6633"/>
      </a:accent1>
      <a:accent2>
        <a:srgbClr val="FF9933"/>
      </a:accent2>
      <a:accent3>
        <a:srgbClr val="AACACA"/>
      </a:accent3>
      <a:accent4>
        <a:srgbClr val="DADADA"/>
      </a:accent4>
      <a:accent5>
        <a:srgbClr val="FFB8AD"/>
      </a:accent5>
      <a:accent6>
        <a:srgbClr val="E78A2D"/>
      </a:accent6>
      <a:hlink>
        <a:srgbClr val="66FF33"/>
      </a:hlink>
      <a:folHlink>
        <a:srgbClr val="00FFFF"/>
      </a:folHlink>
    </a:clrScheme>
    <a:fontScheme name="CHECKS">
      <a:majorFont>
        <a:latin typeface="Times New Roman"/>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CHECKS 1">
        <a:dk1>
          <a:srgbClr val="000000"/>
        </a:dk1>
        <a:lt1>
          <a:srgbClr val="FFFFFF"/>
        </a:lt1>
        <a:dk2>
          <a:srgbClr val="009999"/>
        </a:dk2>
        <a:lt2>
          <a:srgbClr val="FFCC00"/>
        </a:lt2>
        <a:accent1>
          <a:srgbClr val="FF6633"/>
        </a:accent1>
        <a:accent2>
          <a:srgbClr val="FF9933"/>
        </a:accent2>
        <a:accent3>
          <a:srgbClr val="AACACA"/>
        </a:accent3>
        <a:accent4>
          <a:srgbClr val="DADADA"/>
        </a:accent4>
        <a:accent5>
          <a:srgbClr val="FFB8AD"/>
        </a:accent5>
        <a:accent6>
          <a:srgbClr val="E78A2D"/>
        </a:accent6>
        <a:hlink>
          <a:srgbClr val="66FF33"/>
        </a:hlink>
        <a:folHlink>
          <a:srgbClr val="00FFFF"/>
        </a:folHlink>
      </a:clrScheme>
      <a:clrMap bg1="dk2" tx1="lt1" bg2="dk1" tx2="lt2" accent1="accent1" accent2="accent2" accent3="accent3" accent4="accent4" accent5="accent5" accent6="accent6" hlink="hlink" folHlink="folHlink"/>
    </a:extraClrScheme>
    <a:extraClrScheme>
      <a:clrScheme name="CHECKS 2">
        <a:dk1>
          <a:srgbClr val="000000"/>
        </a:dk1>
        <a:lt1>
          <a:srgbClr val="FFFFFF"/>
        </a:lt1>
        <a:dk2>
          <a:srgbClr val="000000"/>
        </a:dk2>
        <a:lt2>
          <a:srgbClr val="74B8BF"/>
        </a:lt2>
        <a:accent1>
          <a:srgbClr val="FF33FF"/>
        </a:accent1>
        <a:accent2>
          <a:srgbClr val="FF9933"/>
        </a:accent2>
        <a:accent3>
          <a:srgbClr val="FFFFFF"/>
        </a:accent3>
        <a:accent4>
          <a:srgbClr val="000000"/>
        </a:accent4>
        <a:accent5>
          <a:srgbClr val="FFADFF"/>
        </a:accent5>
        <a:accent6>
          <a:srgbClr val="E78A2D"/>
        </a:accent6>
        <a:hlink>
          <a:srgbClr val="33CC33"/>
        </a:hlink>
        <a:folHlink>
          <a:srgbClr val="00CCCC"/>
        </a:folHlink>
      </a:clrScheme>
      <a:clrMap bg1="lt1" tx1="dk1" bg2="lt2" tx2="dk2" accent1="accent1" accent2="accent2" accent3="accent3" accent4="accent4" accent5="accent5" accent6="accent6" hlink="hlink" folHlink="folHlink"/>
    </a:extraClrScheme>
    <a:extraClrScheme>
      <a:clrScheme name="CHECKS 3">
        <a:dk1>
          <a:srgbClr val="000000"/>
        </a:dk1>
        <a:lt1>
          <a:srgbClr val="FFFFFF"/>
        </a:lt1>
        <a:dk2>
          <a:srgbClr val="000000"/>
        </a:dk2>
        <a:lt2>
          <a:srgbClr val="CBCBCB"/>
        </a:lt2>
        <a:accent1>
          <a:srgbClr val="B2B2B2"/>
        </a:accent1>
        <a:accent2>
          <a:srgbClr val="393939"/>
        </a:accent2>
        <a:accent3>
          <a:srgbClr val="FFFFFF"/>
        </a:accent3>
        <a:accent4>
          <a:srgbClr val="000000"/>
        </a:accent4>
        <a:accent5>
          <a:srgbClr val="D5D5D5"/>
        </a:accent5>
        <a:accent6>
          <a:srgbClr val="333333"/>
        </a:accent6>
        <a:hlink>
          <a:srgbClr val="DDDDDD"/>
        </a:hlink>
        <a:folHlink>
          <a:srgbClr val="8686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22473</Words>
  <Application>WPS 演示</Application>
  <PresentationFormat>全屏显示(4:3)</PresentationFormat>
  <Paragraphs>753</Paragraphs>
  <Slides>93</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93</vt:i4>
      </vt:variant>
    </vt:vector>
  </HeadingPairs>
  <TitlesOfParts>
    <vt:vector size="114" baseType="lpstr">
      <vt:lpstr>Arial</vt:lpstr>
      <vt:lpstr>宋体</vt:lpstr>
      <vt:lpstr>Wingdings</vt:lpstr>
      <vt:lpstr>Times New Roman</vt:lpstr>
      <vt:lpstr>Calibri</vt:lpstr>
      <vt:lpstr>微软雅黑</vt:lpstr>
      <vt:lpstr>华文中宋</vt:lpstr>
      <vt:lpstr>黑体</vt:lpstr>
      <vt:lpstr>华文彩云</vt:lpstr>
      <vt:lpstr>华文琥珀</vt:lpstr>
      <vt:lpstr>隶书</vt:lpstr>
      <vt:lpstr>华文隶书</vt:lpstr>
      <vt:lpstr>楷体_GB2312</vt:lpstr>
      <vt:lpstr>华文行楷</vt:lpstr>
      <vt:lpstr>华文新魏</vt:lpstr>
      <vt:lpstr>Tahoma</vt:lpstr>
      <vt:lpstr>方正舒体</vt:lpstr>
      <vt:lpstr>华文中宋</vt:lpstr>
      <vt:lpstr>Arial</vt:lpstr>
      <vt:lpstr>新宋体</vt:lpstr>
      <vt:lpstr>CHECKS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yuche</dc:creator>
  <cp:lastModifiedBy>Administrator</cp:lastModifiedBy>
  <cp:revision>134</cp:revision>
  <dcterms:created xsi:type="dcterms:W3CDTF">2007-11-21T01:08:44Z</dcterms:created>
  <dcterms:modified xsi:type="dcterms:W3CDTF">2017-04-27T05:29:15Z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