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307" r:id="rId5"/>
    <p:sldId id="278" r:id="rId6"/>
    <p:sldId id="957" r:id="rId7"/>
    <p:sldId id="584" r:id="rId8"/>
    <p:sldId id="578" r:id="rId9"/>
    <p:sldId id="585" r:id="rId10"/>
    <p:sldId id="580" r:id="rId11"/>
    <p:sldId id="586" r:id="rId12"/>
    <p:sldId id="587" r:id="rId13"/>
    <p:sldId id="588" r:id="rId14"/>
    <p:sldId id="258" r:id="rId15"/>
    <p:sldId id="1072" r:id="rId16"/>
    <p:sldId id="1073" r:id="rId17"/>
    <p:sldId id="1074" r:id="rId18"/>
    <p:sldId id="1075" r:id="rId19"/>
    <p:sldId id="594" r:id="rId20"/>
    <p:sldId id="593" r:id="rId21"/>
    <p:sldId id="589" r:id="rId22"/>
    <p:sldId id="590" r:id="rId23"/>
    <p:sldId id="591" r:id="rId24"/>
    <p:sldId id="581" r:id="rId25"/>
    <p:sldId id="582" r:id="rId26"/>
    <p:sldId id="364" r:id="rId27"/>
    <p:sldId id="1067" r:id="rId28"/>
    <p:sldId id="1068" r:id="rId29"/>
    <p:sldId id="583" r:id="rId30"/>
    <p:sldId id="592" r:id="rId31"/>
    <p:sldId id="277" r:id="rId32"/>
    <p:sldId id="596" r:id="rId33"/>
    <p:sldId id="595" r:id="rId34"/>
  </p:sldIdLst>
  <p:sldSz cx="9144000" cy="5143500" type="screen16x9"/>
  <p:notesSz cx="6858000" cy="9144000"/>
  <p:custDataLst>
    <p:tags r:id="rId35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1" name="李永宾" initials="李永宾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4" autoAdjust="0"/>
    <p:restoredTop sz="94660"/>
  </p:normalViewPr>
  <p:slideViewPr>
    <p:cSldViewPr>
      <p:cViewPr varScale="1">
        <p:scale>
          <a:sx n="83" d="100"/>
          <a:sy n="83" d="100"/>
        </p:scale>
        <p:origin x="796" y="7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tags" Target="tags/tag1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handoutMaster" Target="handoutMasters/handout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239276-F692-4FB5-960D-6ECED991B84A}" type="datetimeFigureOut">
              <a:rPr lang="zh-CN" altLang="en-US" smtClean="0"/>
              <a:t>2021/10/31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CD3F43-125C-4622-81C3-731234AE2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7A8007-5084-48F5-A51F-5EF90EA8CCEE}" type="datetimeFigureOut">
              <a:rPr lang="zh-CN" altLang="en-US" smtClean="0"/>
              <a:t>2021/10/31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7B74BD-509B-4AE4-98A9-8EA600F963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8D2EC-BCD6-4C57-9B0E-B75E493D658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9724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4313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7037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885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494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8535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1054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50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1362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6161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952154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jpeg" /><Relationship Id="rId2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jpeg" /><Relationship Id="rId2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jpeg" /><Relationship Id="rId2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jpeg" /><Relationship Id="rId2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jpeg" /><Relationship Id="rId2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jpeg" /><Relationship Id="rId2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jpeg" /><Relationship Id="rId2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jpeg" /><Relationship Id="rId2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jpe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jpeg" /><Relationship Id="rId2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jpeg" /><Relationship Id="rId2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jpeg" /><Relationship Id="rId2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jpeg" /><Relationship Id="rId2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jpeg" /><Relationship Id="rId2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jpeg" /><Relationship Id="rId2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jpeg" /><Relationship Id="rId2" Type="http://schemas.openxmlformats.org/officeDocument/2006/relationships/slideMaster" Target="../slideMasters/slideMaster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jpeg" /><Relationship Id="rId2" Type="http://schemas.openxmlformats.org/officeDocument/2006/relationships/slideMaster" Target="../slideMasters/slideMaster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jpeg" /><Relationship Id="rId2" Type="http://schemas.openxmlformats.org/officeDocument/2006/relationships/slideMaster" Target="../slideMasters/slideMaster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jpe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jpeg" /><Relationship Id="rId2" Type="http://schemas.openxmlformats.org/officeDocument/2006/relationships/slideMaster" Target="../slideMasters/slideMaster1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jpeg" /><Relationship Id="rId2" Type="http://schemas.openxmlformats.org/officeDocument/2006/relationships/slideMaster" Target="../slideMasters/slideMaster1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jpeg" /><Relationship Id="rId2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jpeg" /><Relationship Id="rId2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jpeg" /><Relationship Id="rId2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2021/10/31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4_标题幻灯片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5_标题幻灯片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6_标题幻灯片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7_标题幻灯片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8_标题幻灯片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9_标题幻灯片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0_标题幻灯片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1_标题幻灯片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2_标题幻灯片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3_标题幻灯片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4_标题幻灯片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5_标题幻灯片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6_标题幻灯片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7_标题幻灯片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8_标题幻灯片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9_标题幻灯片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0_标题幻灯片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1_标题幻灯片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2_标题幻灯片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2021/10/31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68144" y="2836058"/>
            <a:ext cx="3097842" cy="2075929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3_标题幻灯片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4_标题幻灯片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135900" y="135000"/>
            <a:ext cx="8872200" cy="4873500"/>
          </a:xfrm>
          <a:prstGeom prst="rect">
            <a:avLst/>
          </a:prstGeom>
          <a:solidFill>
            <a:srgbClr val="F0EC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5121952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80" y="2112502"/>
            <a:ext cx="5486654" cy="980456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628680" y="3092958"/>
            <a:ext cx="5486654" cy="569738"/>
          </a:xfrm>
        </p:spPr>
        <p:txBody>
          <a:bodyPr/>
          <a:lstStyle>
            <a:lvl1pPr marL="0" indent="0" algn="ctr">
              <a:buNone/>
              <a:defRPr sz="1575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54" y="1659636"/>
            <a:ext cx="5104874" cy="972836"/>
          </a:xfrm>
        </p:spPr>
        <p:txBody>
          <a:bodyPr anchor="ctr" anchorCtr="0"/>
          <a:lstStyle>
            <a:lvl1pPr algn="ctr">
              <a:defRPr sz="337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563862"/>
            <a:ext cx="5486400" cy="980456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628650" y="2544318"/>
            <a:ext cx="5486400" cy="5697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628650" y="857251"/>
            <a:ext cx="7886700" cy="37754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3429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标题幻灯片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t>2021/10/31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1563862"/>
            <a:ext cx="5486400" cy="980456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4500"/>
            </a:lvl1pPr>
          </a:lstStyle>
          <a:p>
            <a:r>
              <a:rPr lang="zh-CN" altLang="en-US"/>
              <a:t>再 见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1" y="4767264"/>
            <a:ext cx="2057400" cy="273843"/>
          </a:xfrm>
          <a:prstGeom prst="rect">
            <a:avLst/>
          </a:prstGeom>
        </p:spPr>
        <p:txBody>
          <a:bodyPr/>
          <a:lstStyle/>
          <a:p>
            <a:fld id="{52807481-9255-486F-A9BA-A46E46C40670}" type="datetimeFigureOut">
              <a:rPr lang="zh-CN" altLang="en-US" smtClean="0"/>
              <a:t>2021/10/31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3"/>
          </a:xfrm>
          <a:prstGeom prst="rect">
            <a:avLst/>
          </a:prstGeom>
        </p:spPr>
        <p:txBody>
          <a:bodyPr/>
          <a:lstStyle/>
          <a:p>
            <a:fld id="{2149F69E-0FEC-49DD-B6F6-5F952AC4142E}" type="slidenum">
              <a:rPr lang="zh-CN" altLang="en-US" smtClean="0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slideLayout" Target="../slideLayouts/slideLayout27.xml" /><Relationship Id="rId28" Type="http://schemas.openxmlformats.org/officeDocument/2006/relationships/slideLayout" Target="../slideLayouts/slideLayout28.xml" /><Relationship Id="rId29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.xml" /><Relationship Id="rId30" Type="http://schemas.openxmlformats.org/officeDocument/2006/relationships/slideLayout" Target="../slideLayouts/slideLayout30.xml" /><Relationship Id="rId31" Type="http://schemas.openxmlformats.org/officeDocument/2006/relationships/slideLayout" Target="../slideLayouts/slideLayout31.xml" /><Relationship Id="rId32" Type="http://schemas.openxmlformats.org/officeDocument/2006/relationships/slideLayout" Target="../slideLayouts/slideLayout32.xml" /><Relationship Id="rId33" Type="http://schemas.openxmlformats.org/officeDocument/2006/relationships/image" Target="../media/image2.png" /><Relationship Id="rId34" Type="http://schemas.openxmlformats.org/officeDocument/2006/relationships/theme" Target="../theme/theme1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7.png" /><Relationship Id="rId4" Type="http://schemas.microsoft.com/office/2007/relationships/hdphoto" Target="../media/image8.wdp" /><Relationship Id="rId5" Type="http://schemas.openxmlformats.org/officeDocument/2006/relationships/image" Target="../media/image9.png" /><Relationship Id="rId6" Type="http://schemas.openxmlformats.org/officeDocument/2006/relationships/image" Target="../media/image10.png" /><Relationship Id="rId7" Type="http://schemas.openxmlformats.org/officeDocument/2006/relationships/image" Target="../media/image1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11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notesSlide" Target="../notesSlides/notesSlide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notesSlide" Target="../notesSlides/notesSlide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notesSlide" Target="../notesSlides/notesSlide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notesSlide" Target="../notesSlides/notesSlide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notesSlide" Target="../notesSlides/notesSlide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15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16.png" /><Relationship Id="rId3" Type="http://schemas.openxmlformats.org/officeDocument/2006/relationships/image" Target="../media/image10.png" /><Relationship Id="rId4" Type="http://schemas.openxmlformats.org/officeDocument/2006/relationships/image" Target="../media/image17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18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notesSlide" Target="../notesSlides/notesSlide9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notesSlide" Target="../notesSlides/notesSlide10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notesSlide" Target="../notesSlides/notesSlide1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9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notesSlide" Target="../notesSlides/notesSlide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9.png" /><Relationship Id="rId4" Type="http://schemas.openxmlformats.org/officeDocument/2006/relationships/image" Target="../media/image19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13.png" /><Relationship Id="rId3" Type="http://schemas.openxmlformats.org/officeDocument/2006/relationships/image" Target="../media/image14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13.png" /><Relationship Id="rId3" Type="http://schemas.openxmlformats.org/officeDocument/2006/relationships/image" Target="../media/image14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9.png" /><Relationship Id="rId3" Type="http://schemas.openxmlformats.org/officeDocument/2006/relationships/image" Target="../media/image14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9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" name="Freeform 5"/>
          <p:cNvSpPr/>
          <p:nvPr/>
        </p:nvSpPr>
        <p:spPr bwMode="auto">
          <a:xfrm rot="10800000">
            <a:off x="139818" y="916740"/>
            <a:ext cx="3857879" cy="1907011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>
              <a:latin typeface="印品黑体" panose="00000500000000000000" pitchFamily="2" charset="-122"/>
            </a:endParaRPr>
          </a:p>
        </p:txBody>
      </p:sp>
      <p:sp>
        <p:nvSpPr>
          <p:cNvPr id="14" name="TextBox 2088"/>
          <p:cNvSpPr txBox="1"/>
          <p:nvPr/>
        </p:nvSpPr>
        <p:spPr>
          <a:xfrm>
            <a:off x="481579" y="2191905"/>
            <a:ext cx="3054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8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18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    自己之歌（节选）</a:t>
            </a:r>
          </a:p>
        </p:txBody>
      </p:sp>
      <p:sp>
        <p:nvSpPr>
          <p:cNvPr id="16" name="TextBox 2089"/>
          <p:cNvSpPr txBox="1"/>
          <p:nvPr/>
        </p:nvSpPr>
        <p:spPr>
          <a:xfrm>
            <a:off x="308166" y="1473817"/>
            <a:ext cx="2219197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zh-CN" altLang="en-US" sz="1013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部编版高中语文选择性必修中册</a:t>
            </a:r>
          </a:p>
        </p:txBody>
      </p:sp>
      <p:sp>
        <p:nvSpPr>
          <p:cNvPr id="7" name="Freeform 5"/>
          <p:cNvSpPr/>
          <p:nvPr/>
        </p:nvSpPr>
        <p:spPr bwMode="auto">
          <a:xfrm>
            <a:off x="3997697" y="245976"/>
            <a:ext cx="5118497" cy="2530154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>
              <a:latin typeface="印品黑体" panose="00000500000000000000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3AE846C-DCB3-4F75-A563-033CF703BFB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013" r="15131"/>
          <a:stretch>
            <a:fillRect/>
          </a:stretch>
        </p:blipFill>
        <p:spPr>
          <a:xfrm>
            <a:off x="3535620" y="2159747"/>
            <a:ext cx="2097493" cy="266953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EC2C02E-696F-4801-BB03-7967A5DEAA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5190" y="2561237"/>
            <a:ext cx="1944216" cy="240750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33B398A-AD41-41F9-991F-F5149F08EDB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8704" y="3147814"/>
            <a:ext cx="1983378" cy="144016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9632" y="699542"/>
            <a:ext cx="7488832" cy="4176464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逃跑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或畏怯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火成岩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喷出了千年的烈火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来反对我接近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爬虫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退缩到它的灰质的硬壳下面去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事物远离开我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并显出各种不同的形状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海洋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停留在岩洞中，大的怪物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偃卧在低处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鹰雕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背负着青天翱翔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蝮蛇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在藤蔓和木材中间溜过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麋鹿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居住在树林的深处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尖嘴的海燕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向北飘浮到拉布多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我快速地跟随着，我升到了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绝岩上的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罅隙中的巢穴。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诗歌朗读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264" y="3428783"/>
            <a:ext cx="1983378" cy="144016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矩形 16"/>
          <p:cNvSpPr/>
          <p:nvPr/>
        </p:nvSpPr>
        <p:spPr>
          <a:xfrm>
            <a:off x="293491" y="712860"/>
            <a:ext cx="8557019" cy="1488446"/>
          </a:xfrm>
          <a:prstGeom prst="rect">
            <a:avLst/>
          </a:prstGeom>
        </p:spPr>
        <p:txBody>
          <a:bodyPr wrap="square" lIns="91403" tIns="45701" rIns="91403" bIns="45701">
            <a:spAutoFit/>
          </a:bodyPr>
          <a:lstStyle/>
          <a:p>
            <a:pPr algn="just">
              <a:lnSpc>
                <a:spcPct val="150000"/>
              </a:lnSpc>
            </a:pPr>
            <a:endParaRPr lang="en-US" altLang="zh-CN" sz="21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534353" algn="just">
              <a:lnSpc>
                <a:spcPct val="150000"/>
              </a:lnSpc>
            </a:pPr>
            <a:endParaRPr lang="en-US" altLang="zh-CN" sz="21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534353" algn="just">
              <a:lnSpc>
                <a:spcPct val="150000"/>
              </a:lnSpc>
            </a:pPr>
            <a:endParaRPr lang="en-US" altLang="zh-CN" sz="21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7574" y="258513"/>
            <a:ext cx="1098378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3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 sz="1013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sz="1013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 sz="1013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 sz="1013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整体感知</a:t>
            </a:r>
            <a:endParaRPr lang="zh-CN" altLang="en-US" sz="105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436212" y="592987"/>
            <a:ext cx="8024221" cy="3401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8460433" y="272352"/>
            <a:ext cx="319429" cy="320636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54211" y="289013"/>
            <a:ext cx="216000" cy="216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印品黑体" panose="00000500000000000000" pitchFamily="2" charset="-122"/>
            </a:endParaRPr>
          </a:p>
        </p:txBody>
      </p:sp>
      <p:sp>
        <p:nvSpPr>
          <p:cNvPr id="8" name="圆角矩形 55"/>
          <p:cNvSpPr/>
          <p:nvPr/>
        </p:nvSpPr>
        <p:spPr>
          <a:xfrm>
            <a:off x="427645" y="46290"/>
            <a:ext cx="8192502" cy="2601011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257175" indent="-257175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8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8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本文写了几部分内容？每部分的主要是什么？简要概括。</a:t>
            </a:r>
            <a:endParaRPr lang="zh-CN" altLang="en-US" sz="165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70211" y="2099081"/>
            <a:ext cx="7003360" cy="17100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>
                <a:ea typeface="微软雅黑" panose="020b0503020204020204" pitchFamily="34" charset="-122"/>
              </a:rPr>
              <a:t>【</a:t>
            </a:r>
            <a:r>
              <a:rPr lang="zh-CN" altLang="en-US" sz="1800">
                <a:ea typeface="微软雅黑" panose="020b0503020204020204" pitchFamily="34" charset="-122"/>
              </a:rPr>
              <a:t>明确</a:t>
            </a:r>
            <a:r>
              <a:rPr lang="en-US" altLang="zh-CN" sz="1800">
                <a:ea typeface="微软雅黑" panose="020b0503020204020204" pitchFamily="34" charset="-122"/>
              </a:rPr>
              <a:t>】</a:t>
            </a:r>
            <a:r>
              <a:rPr lang="zh-CN" altLang="en-US" sz="1800">
                <a:ea typeface="微软雅黑" panose="020b0503020204020204" pitchFamily="34" charset="-122"/>
              </a:rPr>
              <a:t>全文可分为三个部分：</a:t>
            </a:r>
          </a:p>
          <a:p>
            <a:pPr>
              <a:lnSpc>
                <a:spcPct val="150000"/>
              </a:lnSpc>
            </a:pPr>
            <a:r>
              <a:rPr lang="zh-CN" altLang="en-US" sz="1800">
                <a:ea typeface="微软雅黑" panose="020b0503020204020204" pitchFamily="34" charset="-122"/>
              </a:rPr>
              <a:t>第一部分：（第1节）“我”对世间万物平等以待。</a:t>
            </a:r>
          </a:p>
          <a:p>
            <a:pPr>
              <a:lnSpc>
                <a:spcPct val="150000"/>
              </a:lnSpc>
            </a:pPr>
            <a:r>
              <a:rPr lang="zh-CN" altLang="en-US" sz="1800">
                <a:ea typeface="微软雅黑" panose="020b0503020204020204" pitchFamily="34" charset="-122"/>
              </a:rPr>
              <a:t>第二部分：（第2节）“我”出身平凡，但能量巨大。</a:t>
            </a:r>
          </a:p>
          <a:p>
            <a:pPr>
              <a:lnSpc>
                <a:spcPct val="150000"/>
              </a:lnSpc>
            </a:pPr>
            <a:r>
              <a:rPr lang="zh-CN" altLang="en-US" sz="1800">
                <a:ea typeface="微软雅黑" panose="020b0503020204020204" pitchFamily="34" charset="-122"/>
              </a:rPr>
              <a:t>第三部分：（第3节）“我”不受拘束且无所不能。</a:t>
            </a: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矩形 16"/>
          <p:cNvSpPr/>
          <p:nvPr/>
        </p:nvSpPr>
        <p:spPr>
          <a:xfrm>
            <a:off x="293491" y="712860"/>
            <a:ext cx="8557019" cy="1488446"/>
          </a:xfrm>
          <a:prstGeom prst="rect">
            <a:avLst/>
          </a:prstGeom>
        </p:spPr>
        <p:txBody>
          <a:bodyPr wrap="square" lIns="91403" tIns="45701" rIns="91403" bIns="45701">
            <a:spAutoFit/>
          </a:bodyPr>
          <a:lstStyle/>
          <a:p>
            <a:pPr algn="just">
              <a:lnSpc>
                <a:spcPct val="150000"/>
              </a:lnSpc>
            </a:pPr>
            <a:endParaRPr lang="en-US" altLang="zh-CN" sz="21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534353" algn="just">
              <a:lnSpc>
                <a:spcPct val="150000"/>
              </a:lnSpc>
            </a:pPr>
            <a:endParaRPr lang="en-US" altLang="zh-CN" sz="21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534353" algn="just">
              <a:lnSpc>
                <a:spcPct val="150000"/>
              </a:lnSpc>
            </a:pPr>
            <a:endParaRPr lang="en-US" altLang="zh-CN" sz="21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7574" y="258513"/>
            <a:ext cx="1111202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3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sz="1013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 sz="1013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436212" y="592987"/>
            <a:ext cx="8024221" cy="3401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8460433" y="272352"/>
            <a:ext cx="319429" cy="320636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54211" y="289013"/>
            <a:ext cx="216000" cy="216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印品黑体" panose="00000500000000000000" pitchFamily="2" charset="-122"/>
            </a:endParaRPr>
          </a:p>
        </p:txBody>
      </p:sp>
      <p:sp>
        <p:nvSpPr>
          <p:cNvPr id="8" name="圆角矩形 55"/>
          <p:cNvSpPr/>
          <p:nvPr/>
        </p:nvSpPr>
        <p:spPr>
          <a:xfrm>
            <a:off x="427645" y="46290"/>
            <a:ext cx="8192502" cy="2601011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257175" indent="-257175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8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8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梳理第一节中的意象，说说它们有什么共同特点，并分析诗人通过这些意象表达了怎样的情感。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37575" y="2200920"/>
            <a:ext cx="7978781" cy="17100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>
                <a:ea typeface="微软雅黑" panose="020b0503020204020204" pitchFamily="34" charset="-122"/>
              </a:rPr>
              <a:t>【</a:t>
            </a:r>
            <a:r>
              <a:rPr lang="zh-CN" altLang="en-US" sz="1800">
                <a:ea typeface="微软雅黑" panose="020b0503020204020204" pitchFamily="34" charset="-122"/>
              </a:rPr>
              <a:t>明确</a:t>
            </a:r>
            <a:r>
              <a:rPr lang="en-US" altLang="zh-CN" sz="1800">
                <a:ea typeface="微软雅黑" panose="020b0503020204020204" pitchFamily="34" charset="-122"/>
              </a:rPr>
              <a:t>】</a:t>
            </a:r>
            <a:r>
              <a:rPr lang="zh-CN" altLang="en-US" sz="1800">
                <a:ea typeface="微软雅黑" panose="020b0503020204020204" pitchFamily="34" charset="-122"/>
              </a:rPr>
              <a:t>意象：草叶、蚂蚁、沙、鹪鹩、雨蛙、黑莓、母牛、小鼠。</a:t>
            </a:r>
          </a:p>
          <a:p>
            <a:pPr>
              <a:lnSpc>
                <a:spcPct val="150000"/>
              </a:lnSpc>
            </a:pPr>
            <a:r>
              <a:rPr lang="zh-CN" altLang="en-US" sz="1800">
                <a:ea typeface="微软雅黑" panose="020b0503020204020204" pitchFamily="34" charset="-122"/>
              </a:rPr>
              <a:t>共同特点：渺小平凡而又伟大的生物，象征着生命的力量。</a:t>
            </a:r>
          </a:p>
          <a:p>
            <a:pPr>
              <a:lnSpc>
                <a:spcPct val="150000"/>
              </a:lnSpc>
            </a:pPr>
            <a:r>
              <a:rPr lang="zh-CN" altLang="en-US" sz="1800">
                <a:ea typeface="微软雅黑" panose="020b0503020204020204" pitchFamily="34" charset="-122"/>
              </a:rPr>
              <a:t>情感：诗人认为自然是人类的母亲，文明要想保持长久生命力，必须与自然保持平衡，表达了诗人尊重自然、赞美自然的思想情感。</a:t>
            </a: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矩形 16"/>
          <p:cNvSpPr/>
          <p:nvPr/>
        </p:nvSpPr>
        <p:spPr>
          <a:xfrm>
            <a:off x="293491" y="712860"/>
            <a:ext cx="8557019" cy="1488446"/>
          </a:xfrm>
          <a:prstGeom prst="rect">
            <a:avLst/>
          </a:prstGeom>
        </p:spPr>
        <p:txBody>
          <a:bodyPr wrap="square" lIns="91403" tIns="45701" rIns="91403" bIns="45701">
            <a:spAutoFit/>
          </a:bodyPr>
          <a:lstStyle/>
          <a:p>
            <a:pPr algn="just">
              <a:lnSpc>
                <a:spcPct val="150000"/>
              </a:lnSpc>
            </a:pPr>
            <a:endParaRPr lang="en-US" altLang="zh-CN" sz="21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534353" algn="just">
              <a:lnSpc>
                <a:spcPct val="150000"/>
              </a:lnSpc>
            </a:pPr>
            <a:endParaRPr lang="en-US" altLang="zh-CN" sz="21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534353" algn="just">
              <a:lnSpc>
                <a:spcPct val="150000"/>
              </a:lnSpc>
            </a:pPr>
            <a:endParaRPr lang="en-US" altLang="zh-CN" sz="21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7574" y="258513"/>
            <a:ext cx="1111202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3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sz="1013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 sz="1013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436212" y="592987"/>
            <a:ext cx="8024221" cy="3401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8460433" y="272352"/>
            <a:ext cx="319429" cy="320636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54211" y="289013"/>
            <a:ext cx="216000" cy="216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印品黑体" panose="00000500000000000000" pitchFamily="2" charset="-122"/>
            </a:endParaRPr>
          </a:p>
        </p:txBody>
      </p:sp>
      <p:sp>
        <p:nvSpPr>
          <p:cNvPr id="8" name="圆角矩形 55"/>
          <p:cNvSpPr/>
          <p:nvPr/>
        </p:nvSpPr>
        <p:spPr>
          <a:xfrm>
            <a:off x="427645" y="46290"/>
            <a:ext cx="8192502" cy="2601011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257175" indent="-257175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8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2.《</a:t>
            </a:r>
            <a:r>
              <a:rPr lang="zh-CN" altLang="en-US" sz="18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自己之歌</a:t>
            </a:r>
            <a:r>
              <a:rPr lang="en-US" altLang="zh-CN" sz="18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8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（节选）中，诗人选取的意象有什么特点？选取的这些意象有什么作用？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37575" y="2200920"/>
            <a:ext cx="7978781" cy="2125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>
                <a:ea typeface="微软雅黑" panose="020b0503020204020204" pitchFamily="34" charset="-122"/>
              </a:rPr>
              <a:t>【</a:t>
            </a:r>
            <a:r>
              <a:rPr lang="zh-CN" altLang="en-US" sz="1800">
                <a:ea typeface="微软雅黑" panose="020b0503020204020204" pitchFamily="34" charset="-122"/>
              </a:rPr>
              <a:t>明确</a:t>
            </a:r>
            <a:r>
              <a:rPr lang="en-US" altLang="zh-CN" sz="1800">
                <a:ea typeface="微软雅黑" panose="020b0503020204020204" pitchFamily="34" charset="-122"/>
              </a:rPr>
              <a:t>】</a:t>
            </a:r>
            <a:r>
              <a:rPr lang="zh-CN" altLang="en-US" sz="1800">
                <a:ea typeface="微软雅黑" panose="020b0503020204020204" pitchFamily="34" charset="-122"/>
              </a:rPr>
              <a:t>一是比较独特，如鹪鹩的卵、雨蛙、黑莓、片麻石、火成岩、爬虫、大的怪物、鹰雕、峻蛇等。这些陌生而独特的意象</a:t>
            </a:r>
            <a:r>
              <a:rPr lang="en-US" altLang="zh-CN" sz="1800">
                <a:ea typeface="微软雅黑" panose="020b0503020204020204" pitchFamily="34" charset="-122"/>
              </a:rPr>
              <a:t>,</a:t>
            </a:r>
            <a:r>
              <a:rPr lang="zh-CN" altLang="en-US" sz="1800">
                <a:ea typeface="微软雅黑" panose="020b0503020204020204" pitchFamily="34" charset="-122"/>
              </a:rPr>
              <a:t>体现了诗人丰富的想象力，赋予了诗歌神奇的色彩。</a:t>
            </a:r>
          </a:p>
          <a:p>
            <a:pPr>
              <a:lnSpc>
                <a:spcPct val="150000"/>
              </a:lnSpc>
            </a:pPr>
            <a:r>
              <a:rPr lang="zh-CN" altLang="en-US" sz="1800">
                <a:ea typeface="微软雅黑" panose="020b0503020204020204" pitchFamily="34" charset="-122"/>
              </a:rPr>
              <a:t>二是范围广泛，几乎无所不包，包含天上的、地上的、海上的。这些意象构成了诗歌开阔的意境，体现了诗人宏大的气魄。</a:t>
            </a: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矩形 16"/>
          <p:cNvSpPr/>
          <p:nvPr/>
        </p:nvSpPr>
        <p:spPr>
          <a:xfrm>
            <a:off x="293491" y="712860"/>
            <a:ext cx="8557019" cy="1488446"/>
          </a:xfrm>
          <a:prstGeom prst="rect">
            <a:avLst/>
          </a:prstGeom>
        </p:spPr>
        <p:txBody>
          <a:bodyPr wrap="square" lIns="91403" tIns="45701" rIns="91403" bIns="45701">
            <a:spAutoFit/>
          </a:bodyPr>
          <a:lstStyle/>
          <a:p>
            <a:pPr algn="just">
              <a:lnSpc>
                <a:spcPct val="150000"/>
              </a:lnSpc>
            </a:pPr>
            <a:endParaRPr lang="en-US" altLang="zh-CN" sz="21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534353" algn="just">
              <a:lnSpc>
                <a:spcPct val="150000"/>
              </a:lnSpc>
            </a:pPr>
            <a:endParaRPr lang="en-US" altLang="zh-CN" sz="21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534353" algn="just">
              <a:lnSpc>
                <a:spcPct val="150000"/>
              </a:lnSpc>
            </a:pPr>
            <a:endParaRPr lang="en-US" altLang="zh-CN" sz="21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7574" y="258513"/>
            <a:ext cx="1111202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3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sz="1013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 sz="1013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436212" y="592987"/>
            <a:ext cx="8024221" cy="3401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8460433" y="272352"/>
            <a:ext cx="319429" cy="320636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54211" y="289013"/>
            <a:ext cx="216000" cy="216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印品黑体" panose="00000500000000000000" pitchFamily="2" charset="-122"/>
            </a:endParaRPr>
          </a:p>
        </p:txBody>
      </p:sp>
      <p:sp>
        <p:nvSpPr>
          <p:cNvPr id="8" name="圆角矩形 55"/>
          <p:cNvSpPr/>
          <p:nvPr/>
        </p:nvSpPr>
        <p:spPr>
          <a:xfrm>
            <a:off x="427645" y="46290"/>
            <a:ext cx="8192502" cy="2601011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257175" indent="-257175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8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8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请阅读</a:t>
            </a:r>
            <a:r>
              <a:rPr lang="en-US" altLang="zh-CN" sz="18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8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草叶集</a:t>
            </a:r>
            <a:r>
              <a:rPr lang="en-US" altLang="zh-CN" sz="18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8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中的其他诗篇，然后结合本诗，谈谈对诗中“我”这一形象的理解。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82610" y="2142749"/>
            <a:ext cx="7978781" cy="2125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>
                <a:ea typeface="微软雅黑" panose="020b0503020204020204" pitchFamily="34" charset="-122"/>
              </a:rPr>
              <a:t>【</a:t>
            </a:r>
            <a:r>
              <a:rPr lang="zh-CN" altLang="en-US" sz="1800">
                <a:ea typeface="微软雅黑" panose="020b0503020204020204" pitchFamily="34" charset="-122"/>
              </a:rPr>
              <a:t>明确</a:t>
            </a:r>
            <a:r>
              <a:rPr lang="en-US" altLang="zh-CN" sz="1800">
                <a:ea typeface="微软雅黑" panose="020b0503020204020204" pitchFamily="34" charset="-122"/>
              </a:rPr>
              <a:t>】</a:t>
            </a:r>
            <a:r>
              <a:rPr lang="zh-CN" altLang="en-US" sz="1800">
                <a:ea typeface="微软雅黑" panose="020b0503020204020204" pitchFamily="34" charset="-122"/>
              </a:rPr>
              <a:t>诗歌中的“我”，表面上似乎是诗人自己，实际上是诗人在借用“自己”二字表现一个大“我”，即改造大自然、开拓新大陆、建设新大陆的美国广大的劳动群众。诗中的“我”具有两重含义，一是具体的“我</a:t>
            </a:r>
            <a:r>
              <a:rPr lang="en-US" altLang="zh-CN" sz="1800">
                <a:ea typeface="微软雅黑" panose="020b0503020204020204" pitchFamily="34" charset="-122"/>
              </a:rPr>
              <a:t>"</a:t>
            </a:r>
            <a:r>
              <a:rPr lang="zh-CN" altLang="en-US" sz="1800">
                <a:ea typeface="微软雅黑" panose="020b0503020204020204" pitchFamily="34" charset="-122"/>
              </a:rPr>
              <a:t>，二是象征群体的“我”</a:t>
            </a:r>
            <a:r>
              <a:rPr lang="en-US" altLang="zh-CN" sz="1800">
                <a:ea typeface="微软雅黑" panose="020b0503020204020204" pitchFamily="34" charset="-122"/>
              </a:rPr>
              <a:t>,</a:t>
            </a:r>
            <a:r>
              <a:rPr lang="zh-CN" altLang="en-US" sz="1800">
                <a:ea typeface="微软雅黑" panose="020b0503020204020204" pitchFamily="34" charset="-122"/>
              </a:rPr>
              <a:t>是一个综合形象。诗人置身于劳动者之中，诗中的“我”也是美国式新人的形象。</a:t>
            </a: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737574" y="258513"/>
            <a:ext cx="1111202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3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sz="1013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 sz="1013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436212" y="592987"/>
            <a:ext cx="8024221" cy="3401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8460433" y="272352"/>
            <a:ext cx="319429" cy="320636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54211" y="289013"/>
            <a:ext cx="216000" cy="216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印品黑体" panose="00000500000000000000" pitchFamily="2" charset="-122"/>
            </a:endParaRPr>
          </a:p>
        </p:txBody>
      </p:sp>
      <p:sp>
        <p:nvSpPr>
          <p:cNvPr id="8" name="圆角矩形 55"/>
          <p:cNvSpPr/>
          <p:nvPr/>
        </p:nvSpPr>
        <p:spPr>
          <a:xfrm>
            <a:off x="472148" y="258513"/>
            <a:ext cx="8192502" cy="2601011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257175" indent="-257175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5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65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郭沫若曾盛赞惠特曼是一位犹如“太平洋一样”广阔的诗人。惠特曼的诗歌意境开阔，气魄宏大，有一种质朴而明朗的力量，本课选的这一节</a:t>
            </a:r>
            <a:r>
              <a:rPr lang="en-US" altLang="zh-CN" sz="165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5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自己之歌</a:t>
            </a:r>
            <a:r>
              <a:rPr lang="en-US" altLang="zh-CN" sz="165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5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，就充分展现了这一特点。诗中列举的许多自然事物，在传统的诗歌中很少出现，那么，惠特曼是如何赋予这些事物以诗意的？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41366" y="2371460"/>
            <a:ext cx="7978781" cy="27178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50">
                <a:ea typeface="微软雅黑" panose="020b0503020204020204" pitchFamily="34" charset="-122"/>
              </a:rPr>
              <a:t>【</a:t>
            </a:r>
            <a:r>
              <a:rPr lang="zh-CN" altLang="en-US" sz="1650">
                <a:ea typeface="微软雅黑" panose="020b0503020204020204" pitchFamily="34" charset="-122"/>
              </a:rPr>
              <a:t>明确</a:t>
            </a:r>
            <a:r>
              <a:rPr lang="en-US" altLang="zh-CN" sz="1650">
                <a:ea typeface="微软雅黑" panose="020b0503020204020204" pitchFamily="34" charset="-122"/>
              </a:rPr>
              <a:t>】《</a:t>
            </a:r>
            <a:r>
              <a:rPr lang="zh-CN" altLang="en-US" sz="1650">
                <a:ea typeface="微软雅黑" panose="020b0503020204020204" pitchFamily="34" charset="-122"/>
              </a:rPr>
              <a:t>自己之歌</a:t>
            </a:r>
            <a:r>
              <a:rPr lang="en-US" altLang="zh-CN" sz="1650">
                <a:ea typeface="微软雅黑" panose="020b0503020204020204" pitchFamily="34" charset="-122"/>
              </a:rPr>
              <a:t>》</a:t>
            </a:r>
            <a:r>
              <a:rPr lang="zh-CN" altLang="en-US" sz="1650">
                <a:ea typeface="微软雅黑" panose="020b0503020204020204" pitchFamily="34" charset="-122"/>
              </a:rPr>
              <a:t>是惠特曼最有代表性的长诗，歌唱自我、生命和大自然。这首诗以浓烈的抒情气氛冲淡哲理的枯燥。节选部分采用诗人典型的“列举法”</a:t>
            </a:r>
            <a:r>
              <a:rPr lang="en-US" altLang="zh-CN" sz="1650">
                <a:ea typeface="微软雅黑" panose="020b0503020204020204" pitchFamily="34" charset="-122"/>
              </a:rPr>
              <a:t>,</a:t>
            </a:r>
            <a:r>
              <a:rPr lang="zh-CN" altLang="en-US" sz="1650">
                <a:ea typeface="微软雅黑" panose="020b0503020204020204" pitchFamily="34" charset="-122"/>
              </a:rPr>
              <a:t>使诗歌随着恣肆的想象形成诗人自己的旋律。惠特曼对自然万物情有独钟。他认为自然蕴含了自我追求的人类价值。自然界无所不在的自由、活力和创造力都令他身心振奋。一片草叶一样具有那种茂盛、强壮、渴盼扩张、也能够扩张的生命精神和灵魂升腾。因此，他尽力歌唱大地，歌唱自然，歌唱这些为人的灵魂输送生命灵性和活力的精神源泉。</a:t>
            </a: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539552" y="1563638"/>
            <a:ext cx="8208912" cy="23083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世纪上半叶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美国在经济上虽然发展很快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但仍基本上处于欧洲殖民地的地位。</a:t>
            </a:r>
            <a:endParaRPr lang="en-US" altLang="zh-CN" sz="1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文学方面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主要从属于英国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还没有建立起本民族的与合众国相适应的民主主义文学。</a:t>
            </a:r>
            <a:endParaRPr lang="en-US" altLang="zh-CN" sz="1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以爱默生为首的美国超经验主义者提倡个性解放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鼓吹打破神学和外国教条主义的束缚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在美国来一次文艺复兴，解放个性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就是要发现自己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 确立本民族自己的独立人格。</a:t>
            </a:r>
            <a:endParaRPr lang="en-US" altLang="zh-CN" sz="1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在这样的历史要求下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惠特曼树立自己的雄心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要通过他自己来表现他的“特殊时代、环境和美国”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于是他的“我自己”便与他们民族的“我自己”合而为一了。</a:t>
            </a: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写作背景</a:t>
            </a: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解读文题</a:t>
            </a:r>
          </a:p>
        </p:txBody>
      </p:sp>
      <p:sp>
        <p:nvSpPr>
          <p:cNvPr id="5" name="矩形 4"/>
          <p:cNvSpPr/>
          <p:nvPr/>
        </p:nvSpPr>
        <p:spPr>
          <a:xfrm>
            <a:off x="2411760" y="1851670"/>
            <a:ext cx="614422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“自己之歌”即写给自己的歌，惠特曼的代表作之一，全诗共</a:t>
            </a:r>
            <a:r>
              <a:rPr lang="en-US" altLang="zh-CN" sz="1800">
                <a:latin typeface="黑体" panose="02010609060101010101" pitchFamily="49" charset="-122"/>
                <a:ea typeface="黑体" panose="02010609060101010101" pitchFamily="49" charset="-122"/>
              </a:rPr>
              <a:t>52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节，这里节选的是第</a:t>
            </a:r>
            <a:r>
              <a:rPr lang="en-US" altLang="zh-CN" sz="1800">
                <a:latin typeface="黑体" panose="02010609060101010101" pitchFamily="49" charset="-122"/>
                <a:ea typeface="黑体" panose="02010609060101010101" pitchFamily="49" charset="-122"/>
              </a:rPr>
              <a:t>31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节。</a:t>
            </a:r>
            <a:endParaRPr lang="en-US" altLang="zh-CN" sz="1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全诗题目简明扼要，点明主旨：赞颂自我意识的觉醒，重视个体的价值；节选部分的主旨也与全诗主旨相关。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275606"/>
            <a:ext cx="1905933" cy="2930902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1640" y="1275606"/>
            <a:ext cx="6840760" cy="3024336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我相信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一片草叶所需费的工程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不会少于星星，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一只蝼蚁、一粒沙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和一个鹪鹩的卵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都是同样地完美，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雨蛙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也是造物者的一种精工的制作，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藤蔓四延的黑莓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可以装饰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天堂里的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华屋。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我手掌上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一个极小的关节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可以使所有的机器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都显得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渺小可怜！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母牛低头啮草的样子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超越了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任何的石像，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一个小鼠的神奇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足够使千千万万的异教徒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吃惊。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1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诗歌解读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436096" y="4322169"/>
            <a:ext cx="2736304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对自然之伟大与神奇的歌颂。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4572000" y="1707654"/>
            <a:ext cx="136815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652120" y="2139702"/>
            <a:ext cx="99102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923928" y="2499742"/>
            <a:ext cx="99102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203848" y="2931790"/>
            <a:ext cx="235917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203848" y="4227934"/>
            <a:ext cx="294378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585441" y="3363838"/>
            <a:ext cx="3154911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523638" y="3771267"/>
            <a:ext cx="2039384" cy="2461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1331640" y="1419622"/>
            <a:ext cx="3583310" cy="2733102"/>
            <a:chOff x="467544" y="1419622"/>
            <a:chExt cx="3583310" cy="2733102"/>
          </a:xfrm>
        </p:grpSpPr>
        <p:sp>
          <p:nvSpPr>
            <p:cNvPr id="19" name="椭圆 18"/>
            <p:cNvSpPr/>
            <p:nvPr/>
          </p:nvSpPr>
          <p:spPr>
            <a:xfrm>
              <a:off x="1763688" y="1419622"/>
              <a:ext cx="576064" cy="288032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971600" y="1779662"/>
              <a:ext cx="576064" cy="288032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096260" y="1786207"/>
              <a:ext cx="315500" cy="281486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145281" y="1779662"/>
              <a:ext cx="905573" cy="335423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467544" y="2211710"/>
              <a:ext cx="576064" cy="288032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1677946" y="2639793"/>
              <a:ext cx="576064" cy="288032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467544" y="3435846"/>
              <a:ext cx="576064" cy="288032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971600" y="3864692"/>
              <a:ext cx="576064" cy="288032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2699792" y="3051188"/>
              <a:ext cx="535814" cy="288032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237786" y="728866"/>
            <a:ext cx="1093854" cy="55399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第一节：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592" y="1851670"/>
            <a:ext cx="7920880" cy="1800200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我看出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我是和片麻石、煤、藓苔、水果、谷粒、可食的菜根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混合在一起，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并且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全身装饰着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飞鸟和走兽，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虽然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有很好的理由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远离了过去的一切，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但需要的时候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我又可以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将任何东西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召来。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诗歌解读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372200" y="1059582"/>
            <a:ext cx="2376264" cy="666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表述了</a:t>
            </a:r>
            <a:r>
              <a:rPr lang="en-US" altLang="zh-CN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世纪自然科学最重要的发现</a:t>
            </a:r>
            <a:r>
              <a:rPr lang="en-US" altLang="zh-CN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进化论。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300192" y="2603155"/>
            <a:ext cx="237626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“我”作为一个人，与世间各种生命形态有着亲缘关系。</a:t>
            </a:r>
          </a:p>
        </p:txBody>
      </p:sp>
      <p:sp>
        <p:nvSpPr>
          <p:cNvPr id="7" name="下箭头 6"/>
          <p:cNvSpPr/>
          <p:nvPr/>
        </p:nvSpPr>
        <p:spPr>
          <a:xfrm>
            <a:off x="7308304" y="3291830"/>
            <a:ext cx="180020" cy="576064"/>
          </a:xfrm>
          <a:prstGeom prst="downArrow">
            <a:avLst>
              <a:gd name="adj1" fmla="val 50000"/>
              <a:gd name="adj2" fmla="val 999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300192" y="3982754"/>
            <a:ext cx="237626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对世间千姿百态生命的尊重。</a:t>
            </a:r>
            <a:endParaRPr lang="en-US" altLang="zh-CN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讴歌生命之美。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37786" y="728866"/>
            <a:ext cx="1093854" cy="55399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第二节：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Freeform 5"/>
          <p:cNvSpPr/>
          <p:nvPr/>
        </p:nvSpPr>
        <p:spPr bwMode="auto">
          <a:xfrm rot="10800000">
            <a:off x="134621" y="441612"/>
            <a:ext cx="1850042" cy="484748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>
              <a:latin typeface="印品黑体" panose="000005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7618" y="510862"/>
            <a:ext cx="1107996" cy="558172"/>
            <a:chOff x="563751" y="1817221"/>
            <a:chExt cx="1477328" cy="744229"/>
          </a:xfrm>
        </p:grpSpPr>
        <p:sp>
          <p:nvSpPr>
            <p:cNvPr id="42" name="TextBox 41"/>
            <p:cNvSpPr txBox="1"/>
            <p:nvPr/>
          </p:nvSpPr>
          <p:spPr>
            <a:xfrm>
              <a:off x="1429648" y="1884342"/>
              <a:ext cx="246308" cy="677108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endParaRPr lang="zh-CN" altLang="en-US" sz="2700">
                <a:solidFill>
                  <a:srgbClr val="F0ECE9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63751" y="1817221"/>
              <a:ext cx="1477328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00" b="1">
                  <a:solidFill>
                    <a:srgbClr val="F0EC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学习目标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755576" y="1180084"/>
            <a:ext cx="4432126" cy="340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7175" indent="-257175" algn="just">
              <a:lnSpc>
                <a:spcPct val="150000"/>
              </a:lnSpc>
              <a:spcAft>
                <a:spcPts val="750"/>
              </a:spcAft>
              <a:buFont typeface="Wingdings" panose="05000000000000000000" pitchFamily="2" charset="2"/>
              <a:buChar char="u"/>
            </a:pPr>
            <a:r>
              <a:rPr lang="en-US" altLang="zh-CN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了解惠特曼的创作成就及其在世界文学史上的地位。</a:t>
            </a:r>
          </a:p>
          <a:p>
            <a:pPr marL="257175" indent="-257175" algn="just">
              <a:lnSpc>
                <a:spcPct val="150000"/>
              </a:lnSpc>
              <a:spcAft>
                <a:spcPts val="750"/>
              </a:spcAft>
              <a:buFont typeface="Wingdings" panose="05000000000000000000" pitchFamily="2" charset="2"/>
              <a:buChar char="u"/>
            </a:pPr>
            <a:r>
              <a:rPr lang="en-US" altLang="zh-CN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了解诗歌的意象、意境，通过意象、意境把握诗歌的情感。</a:t>
            </a:r>
          </a:p>
          <a:p>
            <a:pPr marL="257175" indent="-257175" algn="just">
              <a:lnSpc>
                <a:spcPct val="150000"/>
              </a:lnSpc>
              <a:spcAft>
                <a:spcPts val="750"/>
              </a:spcAft>
              <a:buFont typeface="Wingdings" panose="05000000000000000000" pitchFamily="2" charset="2"/>
              <a:buChar char="u"/>
            </a:pPr>
            <a:r>
              <a:rPr lang="en-US" altLang="zh-CN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学习并掌握本诗中对比、排比等修辞手法的作用和表达效果。</a:t>
            </a:r>
          </a:p>
          <a:p>
            <a:pPr marL="257175" indent="-257175" algn="just">
              <a:lnSpc>
                <a:spcPct val="150000"/>
              </a:lnSpc>
              <a:spcAft>
                <a:spcPts val="750"/>
              </a:spcAft>
              <a:buFont typeface="Wingdings" panose="05000000000000000000" pitchFamily="2" charset="2"/>
              <a:buChar char="u"/>
            </a:pPr>
            <a:r>
              <a:rPr lang="en-US" altLang="zh-CN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感受诗歌中涌动的旺盛的生命力和诗中凸显出的宏大的自我。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59F6425-3DB7-406B-81D6-CB3B8676BA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510862"/>
            <a:ext cx="3340904" cy="41737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>
    <mc:Choice xmlns:p15="http://schemas.microsoft.com/office/powerpoint/2012/main" Requires="p15">
      <p:transition spd="slow" advClick="0" p14:dur="3000">
        <p15:prstTrans prst="curtains"/>
      </p:transition>
    </mc:Choice>
    <mc:Fallback>
      <p:transition spd="slow" advClick="0">
        <p:fade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9692" y="699542"/>
            <a:ext cx="5580620" cy="4176464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逃跑或畏怯是徒然的，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火成岩喷出了千年的烈火来反对我接近是徒然的，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爬虫退缩到它的灰质的硬壳下面去是徒然的，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事物远离开我并显出各种不同的形状是徒然的，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海洋停留在岩洞中，大的怪物偃卧在低处是徒然的，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鹰雕背负着青天翱翔是徒然的，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蝮蛇在藤蔓和木材中间溜过是徒然的，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麋鹿居住在树林的深处是徒然的，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尖嘴的海燕向北飘浮到拉布多是徒然的，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我快速地跟随着，我升到了绝岩上的罅隙中的巢穴。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诗歌解读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061122" y="1641454"/>
            <a:ext cx="1237795" cy="2797998"/>
            <a:chOff x="1786034" y="1621343"/>
            <a:chExt cx="1237795" cy="2797998"/>
          </a:xfrm>
        </p:grpSpPr>
        <p:sp>
          <p:nvSpPr>
            <p:cNvPr id="6" name="椭圆 5"/>
            <p:cNvSpPr/>
            <p:nvPr/>
          </p:nvSpPr>
          <p:spPr>
            <a:xfrm>
              <a:off x="1799691" y="1621343"/>
              <a:ext cx="576065" cy="335423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818634" y="2039088"/>
              <a:ext cx="576065" cy="335423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786034" y="2872090"/>
              <a:ext cx="608665" cy="335423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830683" y="3289835"/>
              <a:ext cx="545074" cy="335423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818634" y="3665175"/>
              <a:ext cx="608665" cy="335423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2519773" y="4083918"/>
              <a:ext cx="504056" cy="335423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058478" y="1223709"/>
            <a:ext cx="3112646" cy="1584176"/>
            <a:chOff x="1243330" y="1203598"/>
            <a:chExt cx="3112646" cy="1584176"/>
          </a:xfrm>
        </p:grpSpPr>
        <p:sp>
          <p:nvSpPr>
            <p:cNvPr id="5" name="椭圆 4"/>
            <p:cNvSpPr/>
            <p:nvPr/>
          </p:nvSpPr>
          <p:spPr>
            <a:xfrm>
              <a:off x="1259632" y="1203598"/>
              <a:ext cx="905573" cy="335423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347864" y="2452351"/>
              <a:ext cx="1008112" cy="335423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243330" y="2432240"/>
              <a:ext cx="608665" cy="335423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63671" y="1442484"/>
            <a:ext cx="1353695" cy="666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可能破坏生命的巨大自然力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27129" y="3277620"/>
            <a:ext cx="144016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暂时与“我”相异的生命存在</a:t>
            </a:r>
          </a:p>
        </p:txBody>
      </p:sp>
      <p:sp>
        <p:nvSpPr>
          <p:cNvPr id="17" name="下箭头 16"/>
          <p:cNvSpPr/>
          <p:nvPr/>
        </p:nvSpPr>
        <p:spPr>
          <a:xfrm>
            <a:off x="755809" y="2122650"/>
            <a:ext cx="144016" cy="436959"/>
          </a:xfrm>
          <a:prstGeom prst="downArrow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45622" y="2517962"/>
            <a:ext cx="1062742" cy="355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威胁“我”</a:t>
            </a:r>
          </a:p>
        </p:txBody>
      </p:sp>
      <p:sp>
        <p:nvSpPr>
          <p:cNvPr id="19" name="下箭头 18"/>
          <p:cNvSpPr/>
          <p:nvPr/>
        </p:nvSpPr>
        <p:spPr>
          <a:xfrm>
            <a:off x="764654" y="4000598"/>
            <a:ext cx="177746" cy="468029"/>
          </a:xfrm>
          <a:prstGeom prst="downArrow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81544" y="4529803"/>
            <a:ext cx="1062742" cy="355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远离“我”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300246" y="1139814"/>
            <a:ext cx="1440160" cy="196207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生命不停向前，“我”与世界本质同一，因此，这些自然物损害不了“我” 的 存在。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677664" y="3735351"/>
            <a:ext cx="1062742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徒然</a:t>
            </a:r>
          </a:p>
        </p:txBody>
      </p:sp>
      <p:sp>
        <p:nvSpPr>
          <p:cNvPr id="23" name="下箭头 22"/>
          <p:cNvSpPr/>
          <p:nvPr/>
        </p:nvSpPr>
        <p:spPr>
          <a:xfrm>
            <a:off x="7933930" y="3148133"/>
            <a:ext cx="172791" cy="665291"/>
          </a:xfrm>
          <a:prstGeom prst="downArrow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37786" y="728866"/>
            <a:ext cx="1093854" cy="55399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第三节：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669" y="1789976"/>
            <a:ext cx="1257587" cy="749471"/>
          </a:xfrm>
          <a:prstGeom prst="rect">
            <a:avLst/>
          </a:prstGeom>
        </p:spPr>
      </p:pic>
      <p:sp>
        <p:nvSpPr>
          <p:cNvPr id="1638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5102368" y="2829333"/>
            <a:ext cx="3528392" cy="2191023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>
                <a:solidFill>
                  <a:srgbClr val="003231"/>
                </a:solidFill>
              </a:rPr>
              <a:t>改造大自然</a:t>
            </a:r>
            <a:endParaRPr lang="en-US" altLang="zh-CN" sz="1600">
              <a:solidFill>
                <a:srgbClr val="003231"/>
              </a:solidFill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>
                <a:solidFill>
                  <a:srgbClr val="003231"/>
                </a:solidFill>
              </a:rPr>
              <a:t>开放新大陆</a:t>
            </a:r>
            <a:endParaRPr lang="en-US" altLang="zh-CN" sz="1600">
              <a:solidFill>
                <a:srgbClr val="003231"/>
              </a:solidFill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>
                <a:solidFill>
                  <a:srgbClr val="003231"/>
                </a:solidFill>
              </a:rPr>
              <a:t>建设新大陆的美国广大劳动群众</a:t>
            </a:r>
            <a:endParaRPr lang="en-US" altLang="zh-CN" sz="1600">
              <a:solidFill>
                <a:srgbClr val="003231"/>
              </a:solidFill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600">
                <a:solidFill>
                  <a:srgbClr val="003231"/>
                </a:solidFill>
              </a:rPr>
              <a:t>19</a:t>
            </a:r>
            <a:r>
              <a:rPr lang="zh-CN" altLang="en-US" sz="1600">
                <a:solidFill>
                  <a:srgbClr val="003231"/>
                </a:solidFill>
              </a:rPr>
              <a:t>世纪美国的民主代表</a:t>
            </a:r>
            <a:endParaRPr lang="en-US" altLang="zh-CN" sz="1600">
              <a:solidFill>
                <a:srgbClr val="003231"/>
              </a:solidFill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>
                <a:solidFill>
                  <a:srgbClr val="003231"/>
                </a:solidFill>
              </a:rPr>
              <a:t>自由、开放的个性</a:t>
            </a: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484634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诗歌解读</a:t>
            </a:r>
          </a:p>
        </p:txBody>
      </p:sp>
      <p:sp>
        <p:nvSpPr>
          <p:cNvPr id="6" name="Rectangle 3"/>
          <p:cNvSpPr txBox="1">
            <a:spLocks noRot="1" noChangeArrowheads="1"/>
          </p:cNvSpPr>
          <p:nvPr/>
        </p:nvSpPr>
        <p:spPr>
          <a:xfrm>
            <a:off x="3216330" y="771550"/>
            <a:ext cx="2376264" cy="4320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003231"/>
                </a:solidFill>
              </a:rPr>
              <a:t>《</a:t>
            </a:r>
            <a:r>
              <a:rPr lang="zh-CN" altLang="en-US" sz="1800">
                <a:solidFill>
                  <a:srgbClr val="003231"/>
                </a:solidFill>
              </a:rPr>
              <a:t>自己之歌</a:t>
            </a:r>
            <a:r>
              <a:rPr lang="en-US" altLang="zh-CN" sz="1800">
                <a:solidFill>
                  <a:srgbClr val="003231"/>
                </a:solidFill>
              </a:rPr>
              <a:t>》</a:t>
            </a:r>
            <a:r>
              <a:rPr lang="zh-CN" altLang="en-US" sz="1800">
                <a:solidFill>
                  <a:srgbClr val="003231"/>
                </a:solidFill>
              </a:rPr>
              <a:t>中“我”</a:t>
            </a:r>
          </a:p>
        </p:txBody>
      </p:sp>
      <p:sp>
        <p:nvSpPr>
          <p:cNvPr id="3" name="椭圆 2"/>
          <p:cNvSpPr/>
          <p:nvPr/>
        </p:nvSpPr>
        <p:spPr>
          <a:xfrm>
            <a:off x="4067944" y="1487415"/>
            <a:ext cx="720080" cy="734609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</a:p>
        </p:txBody>
      </p:sp>
      <p:sp>
        <p:nvSpPr>
          <p:cNvPr id="9" name="Rectangle 3"/>
          <p:cNvSpPr txBox="1">
            <a:spLocks noRot="1" noChangeArrowheads="1"/>
          </p:cNvSpPr>
          <p:nvPr/>
        </p:nvSpPr>
        <p:spPr>
          <a:xfrm>
            <a:off x="1791763" y="2729077"/>
            <a:ext cx="1944216" cy="100811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003231"/>
                </a:solidFill>
              </a:rPr>
              <a:t>置身于劳动者之中的“新人”的形象 </a:t>
            </a:r>
            <a:br>
              <a:rPr lang="zh-CN" altLang="en-US" sz="1600">
                <a:solidFill>
                  <a:srgbClr val="003231"/>
                </a:solidFill>
              </a:rPr>
            </a:br>
            <a:endParaRPr lang="zh-CN" altLang="en-US" sz="1600">
              <a:solidFill>
                <a:srgbClr val="00323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86258" y="2222024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具体的“我”</a:t>
            </a:r>
          </a:p>
        </p:txBody>
      </p:sp>
      <p:sp>
        <p:nvSpPr>
          <p:cNvPr id="7" name="矩形 6"/>
          <p:cNvSpPr/>
          <p:nvPr/>
        </p:nvSpPr>
        <p:spPr>
          <a:xfrm>
            <a:off x="5067283" y="2200801"/>
            <a:ext cx="16962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群体的“我”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900" y="2829333"/>
            <a:ext cx="1500789" cy="18584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8264" y="2057332"/>
            <a:ext cx="1872208" cy="128480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uiExpand="1" build="p"/>
      <p:bldP spid="6" grpId="0" uiExpand="1" build="p" animBg="1"/>
      <p:bldP spid="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632374" y="1509632"/>
            <a:ext cx="5739826" cy="2772308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800">
                <a:solidFill>
                  <a:srgbClr val="003231"/>
                </a:solidFill>
              </a:rPr>
              <a:t>以浓烈的抒情气氛冲淡哲理玄谈的艰涩枯燥。</a:t>
            </a:r>
            <a:endParaRPr lang="en-US" altLang="zh-CN" sz="1800">
              <a:solidFill>
                <a:srgbClr val="003231"/>
              </a:solidFill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800">
                <a:solidFill>
                  <a:srgbClr val="003231"/>
                </a:solidFill>
              </a:rPr>
              <a:t>诗不跨行，而以行中短句构成一种隐约的内部节奏。</a:t>
            </a:r>
            <a:endParaRPr lang="en-US" altLang="zh-CN" sz="1800">
              <a:solidFill>
                <a:srgbClr val="003231"/>
              </a:solidFill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800">
                <a:solidFill>
                  <a:srgbClr val="003231"/>
                </a:solidFill>
              </a:rPr>
              <a:t>随着奔放的激情、恣肆的想象和纵横的议论而形成一种舒卷自如的旋律。</a:t>
            </a:r>
            <a:endParaRPr lang="en-US" altLang="zh-CN" sz="1800">
              <a:solidFill>
                <a:srgbClr val="003231"/>
              </a:solidFill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800">
                <a:solidFill>
                  <a:srgbClr val="003231"/>
                </a:solidFill>
              </a:rPr>
              <a:t>以含蓄、迂回的暗示手法将读者带入主题或思想的氛围。</a:t>
            </a: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艺术特色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2240" y="1275606"/>
            <a:ext cx="2033762" cy="3240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737575" y="258513"/>
            <a:ext cx="963725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3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写作特点归纳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436212" y="592987"/>
            <a:ext cx="8024221" cy="3401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8460433" y="272352"/>
            <a:ext cx="319429" cy="320636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54211" y="289013"/>
            <a:ext cx="216000" cy="216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印品黑体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0862" y="1804784"/>
            <a:ext cx="8559000" cy="1601510"/>
          </a:xfrm>
          <a:prstGeom prst="rect">
            <a:avLst/>
          </a:prstGeom>
        </p:spPr>
        <p:txBody>
          <a:bodyPr wrap="square" lIns="91424" tIns="45711" rIns="91424" bIns="45711">
            <a:spAutoFit/>
          </a:bodyPr>
          <a:lstStyle/>
          <a:p>
            <a:pPr indent="342900">
              <a:lnSpc>
                <a:spcPct val="140000"/>
              </a:lnSpc>
            </a:pPr>
            <a:r>
              <a:rPr lang="zh-CN" altLang="en-US" sz="18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①想象奇特。</a:t>
            </a:r>
          </a:p>
          <a:p>
            <a:pPr indent="342900">
              <a:lnSpc>
                <a:spcPct val="140000"/>
              </a:lnSpc>
            </a:pPr>
            <a:r>
              <a:rPr lang="zh-CN" altLang="en-US" sz="18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诗中，作者通过奇特的想象，选取了鹪鹩的卵、雨娃、黑莓、片麻石、火成岩、爬虫、大的怪物、鹰雕、蝮蛇等奇异的意象，构成了开阔而奇异的意境，令人匪夷所思而又惊叹不已。</a:t>
            </a:r>
          </a:p>
        </p:txBody>
      </p:sp>
    </p:spTree>
  </p:cSld>
  <p:clrMapOvr>
    <a:masterClrMapping/>
  </p:clrMapOvr>
  <p:transition spd="med" advClick="0">
    <p:pull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737575" y="258513"/>
            <a:ext cx="963725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3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写作特点归纳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436212" y="592987"/>
            <a:ext cx="8024221" cy="3401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8460433" y="272352"/>
            <a:ext cx="319429" cy="320636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54211" y="289013"/>
            <a:ext cx="216000" cy="216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印品黑体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0862" y="1804784"/>
            <a:ext cx="8559000" cy="1989309"/>
          </a:xfrm>
          <a:prstGeom prst="rect">
            <a:avLst/>
          </a:prstGeom>
        </p:spPr>
        <p:txBody>
          <a:bodyPr wrap="square" lIns="91424" tIns="45711" rIns="91424" bIns="45711">
            <a:spAutoFit/>
          </a:bodyPr>
          <a:lstStyle/>
          <a:p>
            <a:pPr indent="342900">
              <a:lnSpc>
                <a:spcPct val="140000"/>
              </a:lnSpc>
            </a:pPr>
            <a:r>
              <a:rPr lang="zh-CN" altLang="en-US" sz="18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②形式奇特。</a:t>
            </a:r>
            <a:endParaRPr lang="en-US" altLang="zh-CN" sz="1800" kern="1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42900">
              <a:lnSpc>
                <a:spcPct val="140000"/>
              </a:lnSpc>
            </a:pPr>
            <a:r>
              <a:rPr lang="en-US" altLang="zh-CN" sz="1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1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自己之歌</a:t>
            </a:r>
            <a:r>
              <a:rPr lang="en-US" altLang="zh-CN" sz="1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诗歌形式上大胆创新，“不跨行”就是其在形式上的显著特点之一，如“我手掌上一个极小的关节可以使所有的机器都显得渺小可怜”一句，诗句很长，却不跨行，而这种不跨行，在一定程度上打破了传统的诗歌格律，形成了自由奔放、汪洋态肆、舒卷自如的节奏，使诗歌具有独特的美感。</a:t>
            </a:r>
          </a:p>
        </p:txBody>
      </p:sp>
    </p:spTree>
  </p:cSld>
  <p:clrMapOvr>
    <a:masterClrMapping/>
  </p:clrMapOvr>
  <p:transition spd="med" advClick="0">
    <p:pull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737575" y="258513"/>
            <a:ext cx="963725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3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写作特点归纳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436212" y="592987"/>
            <a:ext cx="8024221" cy="3401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8460433" y="272352"/>
            <a:ext cx="319429" cy="320636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54211" y="289013"/>
            <a:ext cx="216000" cy="216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印品黑体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0862" y="1804784"/>
            <a:ext cx="8559000" cy="1989309"/>
          </a:xfrm>
          <a:prstGeom prst="rect">
            <a:avLst/>
          </a:prstGeom>
        </p:spPr>
        <p:txBody>
          <a:bodyPr wrap="square" lIns="91424" tIns="45711" rIns="91424" bIns="45711">
            <a:spAutoFit/>
          </a:bodyPr>
          <a:lstStyle/>
          <a:p>
            <a:pPr indent="342900">
              <a:lnSpc>
                <a:spcPct val="140000"/>
              </a:lnSpc>
            </a:pPr>
            <a:r>
              <a:rPr lang="zh-CN" altLang="en-US" sz="18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③思想奇特</a:t>
            </a:r>
            <a:endParaRPr lang="en-US" altLang="zh-CN" sz="1800" kern="1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42900">
              <a:lnSpc>
                <a:spcPct val="140000"/>
              </a:lnSpc>
            </a:pPr>
            <a:r>
              <a:rPr lang="zh-CN" altLang="en-US" sz="1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诗中作者竭力歌颂平凡的生命，赞颂平凡而独特的“自我”。在作者眼中，生命是平凡的，但生命也是伟大的，万物同一，民胞物与，生命无高低贵贱之分，每个生命都值得赞颂！每个平凡的生命都涌动着强大的生命力，可上天，可入地，自由独立，不受拘束。这种对自我价值的肯定无疑是领当时风气之先的。</a:t>
            </a:r>
          </a:p>
        </p:txBody>
      </p:sp>
    </p:spTree>
  </p:cSld>
  <p:clrMapOvr>
    <a:masterClrMapping/>
  </p:clrMapOvr>
  <p:transition spd="med" advClick="0">
    <p:pull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40" name="Rectangle 8"/>
          <p:cNvSpPr>
            <a:spLocks noGrp="1" noRot="1" noChangeArrowheads="1"/>
          </p:cNvSpPr>
          <p:nvPr>
            <p:ph idx="1"/>
          </p:nvPr>
        </p:nvSpPr>
        <p:spPr>
          <a:xfrm>
            <a:off x="1115616" y="2211710"/>
            <a:ext cx="7272808" cy="792088"/>
          </a:xfrm>
        </p:spPr>
        <p:txBody>
          <a:bodyPr/>
          <a:lstStyle/>
          <a:p>
            <a:pPr marL="0" indent="4572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>
                <a:solidFill>
                  <a:srgbClr val="0032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如果你一时找不到我，请不要灰心丧气，一处找不到再到别处去找，我总在某个地方等候着你。</a:t>
            </a:r>
            <a:endParaRPr lang="en-US" altLang="zh-CN" sz="1600">
              <a:solidFill>
                <a:srgbClr val="00323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5616" y="1491630"/>
            <a:ext cx="7056784" cy="773289"/>
          </a:xfrm>
          <a:prstGeom prst="rect">
            <a:avLst/>
          </a:prstGeom>
        </p:spPr>
        <p:txBody>
          <a:bodyPr/>
          <a:lstStyle/>
          <a:p>
            <a:pPr indent="457200" defTabSz="9144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0032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我赞美我自己</a:t>
            </a:r>
            <a:r>
              <a:rPr lang="en-US" altLang="zh-CN" sz="1600">
                <a:solidFill>
                  <a:srgbClr val="0032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600">
                <a:solidFill>
                  <a:srgbClr val="0032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歌唱我自己 </a:t>
            </a:r>
            <a:r>
              <a:rPr lang="en-US" altLang="zh-CN" sz="1600">
                <a:solidFill>
                  <a:srgbClr val="0032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/……</a:t>
            </a:r>
            <a:r>
              <a:rPr lang="zh-CN" altLang="en-US" sz="1600">
                <a:solidFill>
                  <a:srgbClr val="0032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属于我的每一个原子也同样属于你。</a:t>
            </a:r>
          </a:p>
        </p:txBody>
      </p:sp>
      <p:sp>
        <p:nvSpPr>
          <p:cNvPr id="6" name="Rectangle 8"/>
          <p:cNvSpPr txBox="1">
            <a:spLocks noRot="1" noChangeArrowheads="1"/>
          </p:cNvSpPr>
          <p:nvPr/>
        </p:nvSpPr>
        <p:spPr>
          <a:xfrm>
            <a:off x="1143206" y="3075806"/>
            <a:ext cx="7272808" cy="112537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0032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我知道我自己何等尊严，我不需让我的精神为它自己辩解或求得人的理解，我知道根本的法则就永不为自己辩解。我是怎样我便怎样存在着，即使世界上没有人了解这一点</a:t>
            </a:r>
            <a:r>
              <a:rPr lang="en-US" altLang="zh-CN" sz="1600">
                <a:solidFill>
                  <a:srgbClr val="0032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拓展延伸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292080" y="4273192"/>
            <a:ext cx="2016224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乐观向上的诗人之心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 build="p"/>
      <p:bldP spid="6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691680" y="1297561"/>
            <a:ext cx="7056784" cy="3528392"/>
          </a:xfrm>
          <a:prstGeom prst="rect">
            <a:avLst/>
          </a:prstGeom>
        </p:spPr>
        <p:txBody>
          <a:bodyPr/>
          <a:lstStyle/>
          <a:p>
            <a:pPr indent="457200" defTabSz="9144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00323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惠特曼生活在美国历史上一个巨变的时代：工业化引起的产业革命、向西海岸的扩张、废奴运动，以及他壮年时期经历的南北战争。</a:t>
            </a:r>
            <a:r>
              <a:rPr lang="en-US" altLang="zh-CN" sz="1600">
                <a:solidFill>
                  <a:srgbClr val="00323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1862</a:t>
            </a:r>
            <a:r>
              <a:rPr lang="zh-CN" altLang="en-US" sz="1600">
                <a:solidFill>
                  <a:srgbClr val="00323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年底战争激烈进行时，他主动到华盛顿去充当护士，在前线护理伤兵。即便是亲眼目睹了战争带来的离散和死亡，依然鲜有伤感和颓废映射到他的诗歌中。他热情讴歌失败的英雄们：</a:t>
            </a:r>
            <a:r>
              <a:rPr lang="zh-CN" altLang="en-US" sz="1600">
                <a:solidFill>
                  <a:srgbClr val="0032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“失败的人们万岁！战舰沉没在海里的人们万岁！自己也沉没在海里的人们万岁！”</a:t>
            </a:r>
            <a:r>
              <a:rPr lang="zh-CN" altLang="en-US" sz="1600">
                <a:solidFill>
                  <a:srgbClr val="00323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在对南北战争的死伤者的描绘中，诗人不只感到他们生命的可贵，也感到北方士兵为之而死的事业的可贵。</a:t>
            </a:r>
            <a:r>
              <a:rPr lang="zh-CN" altLang="en-US" sz="1600">
                <a:solidFill>
                  <a:srgbClr val="0032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“他仅仅在为理想而战，不管这个理想正确与否。”</a:t>
            </a:r>
            <a:r>
              <a:rPr lang="zh-CN" altLang="en-US" sz="1600">
                <a:solidFill>
                  <a:srgbClr val="00323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这或许可以解释，为何映射在惠特曼诗歌中的多是激情和希望，他永不随着生活海洋的落潮而落潮。</a:t>
            </a:r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拓展延伸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23528" y="843558"/>
            <a:ext cx="1063030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知人论世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5491014" y="4227934"/>
            <a:ext cx="3024336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835696" y="4659982"/>
            <a:ext cx="5616624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763688" y="2067694"/>
            <a:ext cx="5616624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119664" y="1707654"/>
            <a:ext cx="2395686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067944" y="1635646"/>
            <a:ext cx="3915000" cy="1008112"/>
          </a:xfrm>
        </p:spPr>
        <p:txBody>
          <a:bodyPr>
            <a:noAutofit/>
          </a:bodyPr>
          <a:lstStyle/>
          <a:p>
            <a:pPr marL="0" indent="0" algn="l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800">
                <a:solidFill>
                  <a:schemeClr val="tx1"/>
                </a:solidFill>
                <a:cs typeface="黑体" panose="02010609060101010101" pitchFamily="49" charset="-122"/>
                <a:sym typeface="+mn-ea"/>
              </a:rPr>
              <a:t>1.</a:t>
            </a:r>
            <a:r>
              <a:rPr lang="zh-CN" altLang="en-US" sz="1800">
                <a:solidFill>
                  <a:schemeClr val="tx1"/>
                </a:solidFill>
                <a:cs typeface="黑体" panose="02010609060101010101" pitchFamily="49" charset="-122"/>
                <a:sym typeface="+mn-ea"/>
              </a:rPr>
              <a:t>阅读惠特曼</a:t>
            </a:r>
            <a:r>
              <a:rPr lang="en-US" altLang="zh-CN" sz="1800">
                <a:solidFill>
                  <a:schemeClr val="tx1"/>
                </a:solidFill>
                <a:cs typeface="黑体" panose="02010609060101010101" pitchFamily="49" charset="-122"/>
                <a:sym typeface="+mn-ea"/>
              </a:rPr>
              <a:t>《</a:t>
            </a:r>
            <a:r>
              <a:rPr lang="zh-CN" altLang="en-US" sz="1800">
                <a:solidFill>
                  <a:schemeClr val="tx1"/>
                </a:solidFill>
                <a:cs typeface="黑体" panose="02010609060101010101" pitchFamily="49" charset="-122"/>
                <a:sym typeface="+mn-ea"/>
              </a:rPr>
              <a:t>草叶集</a:t>
            </a:r>
            <a:r>
              <a:rPr lang="en-US" altLang="zh-CN" sz="1800">
                <a:solidFill>
                  <a:schemeClr val="tx1"/>
                </a:solidFill>
                <a:cs typeface="黑体" panose="02010609060101010101" pitchFamily="49" charset="-122"/>
                <a:sym typeface="+mn-ea"/>
              </a:rPr>
              <a:t>》</a:t>
            </a:r>
            <a:r>
              <a:rPr lang="zh-CN" altLang="en-US" sz="1800">
                <a:solidFill>
                  <a:schemeClr val="tx1"/>
                </a:solidFill>
                <a:cs typeface="黑体" panose="02010609060101010101" pitchFamily="49" charset="-122"/>
                <a:sym typeface="+mn-ea"/>
              </a:rPr>
              <a:t>中的其他诗歌名篇，体会其艺术特色。</a:t>
            </a:r>
            <a:endParaRPr lang="zh-CN" altLang="en-US" sz="1800">
              <a:solidFill>
                <a:schemeClr val="tx1"/>
              </a:solidFill>
              <a:cs typeface="黑体" panose="02010609060101010101" pitchFamily="49" charset="-122"/>
            </a:endParaRPr>
          </a:p>
        </p:txBody>
      </p:sp>
      <p:sp>
        <p:nvSpPr>
          <p:cNvPr id="10" name="标题 1"/>
          <p:cNvSpPr>
            <a:spLocks noGrp="1"/>
          </p:cNvSpPr>
          <p:nvPr/>
        </p:nvSpPr>
        <p:spPr>
          <a:xfrm>
            <a:off x="636747" y="26670"/>
            <a:ext cx="7878604" cy="59055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布置作业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013" r="15131"/>
          <a:stretch>
            <a:fillRect/>
          </a:stretch>
        </p:blipFill>
        <p:spPr>
          <a:xfrm>
            <a:off x="1475656" y="1347614"/>
            <a:ext cx="2088232" cy="2908608"/>
          </a:xfrm>
          <a:prstGeom prst="rect">
            <a:avLst/>
          </a:prstGeom>
        </p:spPr>
      </p:pic>
      <p:sp>
        <p:nvSpPr>
          <p:cNvPr id="5" name="内容占位符 2"/>
          <p:cNvSpPr txBox="1"/>
          <p:nvPr/>
        </p:nvSpPr>
        <p:spPr>
          <a:xfrm>
            <a:off x="4067944" y="2931790"/>
            <a:ext cx="3915000" cy="1008112"/>
          </a:xfr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800">
                <a:solidFill>
                  <a:schemeClr val="tx1"/>
                </a:solidFill>
                <a:cs typeface="黑体" panose="02010609060101010101" pitchFamily="49" charset="-122"/>
                <a:sym typeface="+mn-ea"/>
              </a:rPr>
              <a:t>2.</a:t>
            </a:r>
            <a:r>
              <a:rPr lang="zh-CN" altLang="en-US" sz="1800">
                <a:solidFill>
                  <a:schemeClr val="tx1"/>
                </a:solidFill>
                <a:cs typeface="黑体" panose="02010609060101010101" pitchFamily="49" charset="-122"/>
                <a:sym typeface="+mn-ea"/>
              </a:rPr>
              <a:t>阅读</a:t>
            </a:r>
            <a:r>
              <a:rPr lang="en-US" altLang="zh-CN" sz="1800">
                <a:solidFill>
                  <a:schemeClr val="tx1"/>
                </a:solidFill>
                <a:cs typeface="黑体" panose="02010609060101010101" pitchFamily="49" charset="-122"/>
                <a:sym typeface="+mn-ea"/>
              </a:rPr>
              <a:t>《</a:t>
            </a:r>
            <a:r>
              <a:rPr lang="zh-CN" altLang="en-US" sz="1800">
                <a:solidFill>
                  <a:schemeClr val="tx1"/>
                </a:solidFill>
                <a:cs typeface="黑体" panose="02010609060101010101" pitchFamily="49" charset="-122"/>
                <a:sym typeface="+mn-ea"/>
              </a:rPr>
              <a:t>自己之歌</a:t>
            </a:r>
            <a:r>
              <a:rPr lang="en-US" altLang="zh-CN" sz="1800">
                <a:solidFill>
                  <a:schemeClr val="tx1"/>
                </a:solidFill>
                <a:cs typeface="黑体" panose="02010609060101010101" pitchFamily="49" charset="-122"/>
                <a:sym typeface="+mn-ea"/>
              </a:rPr>
              <a:t>》</a:t>
            </a:r>
            <a:r>
              <a:rPr lang="zh-CN" altLang="en-US" sz="1800">
                <a:solidFill>
                  <a:schemeClr val="tx1"/>
                </a:solidFill>
                <a:cs typeface="黑体" panose="02010609060101010101" pitchFamily="49" charset="-122"/>
                <a:sym typeface="+mn-ea"/>
              </a:rPr>
              <a:t>第一节，写一段</a:t>
            </a:r>
            <a:r>
              <a:rPr lang="en-US" altLang="zh-CN" sz="1800">
                <a:solidFill>
                  <a:schemeClr val="tx1"/>
                </a:solidFill>
                <a:cs typeface="黑体" panose="02010609060101010101" pitchFamily="49" charset="-122"/>
                <a:sym typeface="+mn-ea"/>
              </a:rPr>
              <a:t>300</a:t>
            </a:r>
            <a:r>
              <a:rPr lang="zh-CN" altLang="en-US" sz="1800">
                <a:solidFill>
                  <a:schemeClr val="tx1"/>
                </a:solidFill>
                <a:cs typeface="黑体" panose="02010609060101010101" pitchFamily="49" charset="-122"/>
                <a:sym typeface="+mn-ea"/>
              </a:rPr>
              <a:t>字左右的赏析文字。</a:t>
            </a:r>
            <a:endParaRPr lang="zh-CN" altLang="en-US" sz="1800">
              <a:solidFill>
                <a:schemeClr val="tx1"/>
              </a:solidFill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636747" y="26670"/>
            <a:ext cx="7878604" cy="59055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布置作业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013" r="15131"/>
          <a:stretch>
            <a:fillRect/>
          </a:stretch>
        </p:blipFill>
        <p:spPr>
          <a:xfrm>
            <a:off x="251520" y="1419622"/>
            <a:ext cx="2088232" cy="2908608"/>
          </a:xfrm>
          <a:prstGeom prst="rect">
            <a:avLst/>
          </a:prstGeom>
        </p:spPr>
      </p:pic>
      <p:sp>
        <p:nvSpPr>
          <p:cNvPr id="5" name="内容占位符 2"/>
          <p:cNvSpPr txBox="1"/>
          <p:nvPr/>
        </p:nvSpPr>
        <p:spPr>
          <a:xfrm>
            <a:off x="3059832" y="1074390"/>
            <a:ext cx="5887567" cy="3600400"/>
          </a:xfr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我赞美我自己，歌唱我自己，</a:t>
            </a:r>
          </a:p>
          <a:p>
            <a:pPr marL="0" indent="0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我所讲的一切，将对你们也一样适合，</a:t>
            </a:r>
          </a:p>
          <a:p>
            <a:pPr marL="0" indent="0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因为属于我的每一个原子，也同样属于你。</a:t>
            </a:r>
          </a:p>
          <a:p>
            <a:pPr marL="0" indent="0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我邀了我的灵魂同我一道闲游，</a:t>
            </a:r>
          </a:p>
          <a:p>
            <a:pPr marL="0" indent="0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我俯首下视，悠闲地观察一片夏天的草叶。</a:t>
            </a:r>
          </a:p>
          <a:p>
            <a:pPr marL="0" indent="0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我的舌，我的血液中的每个原子，都是由这泥土，这空气构成，</a:t>
            </a:r>
          </a:p>
          <a:p>
            <a:pPr marL="0" indent="0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我在这里生长，我的父母在这里生长，他们的父母也同样在这里生长，</a:t>
            </a:r>
          </a:p>
          <a:p>
            <a:pPr marL="0" indent="0" hangingPunct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528" y="843558"/>
            <a:ext cx="2736304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自己之歌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第一节欣赏：</a:t>
            </a: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Freeform 5"/>
          <p:cNvSpPr/>
          <p:nvPr/>
        </p:nvSpPr>
        <p:spPr bwMode="auto">
          <a:xfrm rot="10800000">
            <a:off x="134621" y="441612"/>
            <a:ext cx="1850042" cy="484748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>
              <a:latin typeface="印品黑体" panose="000005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7618" y="510862"/>
            <a:ext cx="834154" cy="558172"/>
            <a:chOff x="563751" y="1817221"/>
            <a:chExt cx="1112205" cy="744229"/>
          </a:xfrm>
        </p:grpSpPr>
        <p:sp>
          <p:nvSpPr>
            <p:cNvPr id="42" name="TextBox 41"/>
            <p:cNvSpPr txBox="1"/>
            <p:nvPr/>
          </p:nvSpPr>
          <p:spPr>
            <a:xfrm>
              <a:off x="1429648" y="1884342"/>
              <a:ext cx="246308" cy="677108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endParaRPr lang="zh-CN" altLang="en-US" sz="2700">
                <a:solidFill>
                  <a:srgbClr val="F0ECE9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63751" y="1817221"/>
              <a:ext cx="861774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00" b="1">
                  <a:solidFill>
                    <a:srgbClr val="F0EC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导入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608362" y="1582104"/>
            <a:ext cx="7927277" cy="2713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7175" indent="-257175" algn="just">
              <a:lnSpc>
                <a:spcPct val="150000"/>
              </a:lnSpc>
              <a:spcAft>
                <a:spcPts val="750"/>
              </a:spcAft>
              <a:buFont typeface="Wingdings" panose="05000000000000000000" pitchFamily="2" charset="2"/>
              <a:buChar char="u"/>
            </a:pPr>
            <a:r>
              <a:rPr lang="en-US" altLang="zh-CN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1855</a:t>
            </a:r>
            <a:r>
              <a:rPr lang="zh-CN" altLang="en-US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月，纽约一个印刷厂的工人出版了诗集</a:t>
            </a:r>
            <a:r>
              <a:rPr lang="en-US" altLang="zh-CN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草叶集</a:t>
            </a:r>
            <a:r>
              <a:rPr lang="en-US" altLang="zh-CN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，他就是</a:t>
            </a:r>
            <a:r>
              <a:rPr lang="en-US" altLang="zh-CN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36</a:t>
            </a:r>
            <a:r>
              <a:rPr lang="zh-CN" altLang="en-US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岁的惠特曼，初版只收录了</a:t>
            </a:r>
            <a:r>
              <a:rPr lang="en-US" altLang="zh-CN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12</a:t>
            </a:r>
            <a:r>
              <a:rPr lang="zh-CN" altLang="en-US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首诗，出版了一个星期，书店里一本也没有卖掉，到第二年出增订版为止，仅卖了</a:t>
            </a:r>
            <a:r>
              <a:rPr lang="en-US" altLang="zh-CN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</a:t>
            </a:r>
            <a:r>
              <a:rPr lang="zh-CN" altLang="en-US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本。当时，有个惠特曼最尊敬的最有声望的人爱默生对惠特曼给予极高的评价。他说：“你正处在伟大的经历的开端，我祝福你。”之后又经数年努力，</a:t>
            </a:r>
            <a:r>
              <a:rPr lang="en-US" altLang="zh-CN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草叶集</a:t>
            </a:r>
            <a:r>
              <a:rPr lang="en-US" altLang="zh-CN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增加了一些有名的新诗，他终于在美国文坛上赢得了很高的声誉。惠特曼说：“没有信仰，则没有名副其实的生命和品行；没有信仰，则没有名副其实的国土。”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p14:dur="3000">
        <p15:prstTrans prst="curtains"/>
      </p:transition>
    </mc:Choice>
    <mc:Fallback>
      <p:transition spd="slow" advClick="0">
        <p:fade/>
      </p:transition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636747" y="26670"/>
            <a:ext cx="7878604" cy="59055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布置作业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013" r="15131"/>
          <a:stretch>
            <a:fillRect/>
          </a:stretch>
        </p:blipFill>
        <p:spPr>
          <a:xfrm>
            <a:off x="336124" y="1173732"/>
            <a:ext cx="2088232" cy="2908608"/>
          </a:xfrm>
          <a:prstGeom prst="rect">
            <a:avLst/>
          </a:prstGeom>
        </p:spPr>
      </p:pic>
      <p:sp>
        <p:nvSpPr>
          <p:cNvPr id="5" name="内容占位符 2"/>
          <p:cNvSpPr txBox="1"/>
          <p:nvPr/>
        </p:nvSpPr>
        <p:spPr>
          <a:xfrm>
            <a:off x="2699792" y="1196326"/>
            <a:ext cx="5615498" cy="3247632"/>
          </a:xfrm>
        </p:spPr>
        <p:txBody>
          <a:bodyPr>
            <a:noAutofit/>
          </a:bodyPr>
          <a:lstStyle>
            <a:defPPr>
              <a:defRPr lang="zh-CN"/>
            </a:defPPr>
            <a:lvl1pPr indent="0" defTabSz="914400" hangingPunc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 sz="180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defRPr>
            </a:lvl1pPr>
            <a:lvl2pPr marL="742950" indent="-28575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defTabSz="914400">
              <a:spcBef>
                <a:spcPct val="20000"/>
              </a:spcBef>
              <a:buFont typeface="Arial" panose="020b0604020202020204" pitchFamily="34" charset="0"/>
              <a:buChar char="»"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>
                <a:sym typeface="+mn-ea"/>
              </a:rPr>
              <a:t>我现在是三十七岁了，身体相当健康，</a:t>
            </a:r>
          </a:p>
          <a:p>
            <a:r>
              <a:rPr lang="zh-CN" altLang="en-US">
                <a:sym typeface="+mn-ea"/>
              </a:rPr>
              <a:t>希望继续不停地唱下去直到死亡。</a:t>
            </a:r>
          </a:p>
          <a:p>
            <a:r>
              <a:rPr lang="zh-CN" altLang="en-US">
                <a:sym typeface="+mn-ea"/>
              </a:rPr>
              <a:t>教条和学派且暂时搁开，</a:t>
            </a:r>
          </a:p>
          <a:p>
            <a:r>
              <a:rPr lang="zh-CN" altLang="en-US">
                <a:sym typeface="+mn-ea"/>
              </a:rPr>
              <a:t>退后一步，满足于现在它们所已给我的一切，但绝不能把它们全遗忘，</a:t>
            </a:r>
          </a:p>
          <a:p>
            <a:r>
              <a:rPr lang="zh-CN" altLang="en-US">
                <a:sym typeface="+mn-ea"/>
              </a:rPr>
              <a:t>不论是善是恶，我将随意之所及，</a:t>
            </a:r>
          </a:p>
          <a:p>
            <a:r>
              <a:rPr lang="zh-CN" altLang="en-US">
                <a:sym typeface="+mn-ea"/>
              </a:rPr>
              <a:t>毫无顾忌，以一种原始的活力述说自然。</a:t>
            </a:r>
          </a:p>
          <a:p>
            <a:endParaRPr lang="zh-CN" altLang="en-US">
              <a:sym typeface="+mn-ea"/>
            </a:endParaRPr>
          </a:p>
        </p:txBody>
      </p:sp>
      <p:pic>
        <p:nvPicPr>
          <p:cNvPr id="11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141200" y="116967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987824" y="1491540"/>
            <a:ext cx="4572000" cy="25203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人生，始终充满战斗激情。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最可怕的敌人，就是没有坚定的信念。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对人不尊敬，首先就是对自己的不尊敬。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没有信仰，则没有名副其实的品行和生命；没有信仰，则没有名副其实的国土。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当失败不可避免时，失败也是伟大的。</a:t>
            </a: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情景导入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660232" y="429994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惠特曼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461" y="1491630"/>
            <a:ext cx="1944216" cy="2407507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79512" y="3579862"/>
            <a:ext cx="1691680" cy="504056"/>
          </a:xfrm>
        </p:spPr>
        <p:txBody>
          <a:bodyPr/>
          <a:lstStyle/>
          <a:p>
            <a:pPr marL="0" indent="0" algn="ctr">
              <a:spcBef>
                <a:spcPct val="0"/>
              </a:spcBef>
              <a:buNone/>
            </a:pPr>
            <a:r>
              <a:rPr lang="zh-CN" altLang="en-US" sz="1400">
                <a:solidFill>
                  <a:schemeClr val="tx1"/>
                </a:solidFill>
              </a:rPr>
              <a:t>华尔特</a:t>
            </a:r>
            <a:r>
              <a:rPr lang="en-US" altLang="zh-CN" sz="1400">
                <a:solidFill>
                  <a:schemeClr val="tx1"/>
                </a:solidFill>
              </a:rPr>
              <a:t>·</a:t>
            </a:r>
            <a:r>
              <a:rPr lang="zh-CN" altLang="en-US" sz="1400">
                <a:solidFill>
                  <a:schemeClr val="tx1"/>
                </a:solidFill>
              </a:rPr>
              <a:t>惠特曼</a:t>
            </a:r>
            <a:endParaRPr lang="en-US" altLang="zh-CN" sz="1400">
              <a:solidFill>
                <a:schemeClr val="tx1"/>
              </a:solidFill>
            </a:endParaRPr>
          </a:p>
          <a:p>
            <a:pPr marL="0" indent="0" algn="ctr">
              <a:spcBef>
                <a:spcPct val="0"/>
              </a:spcBef>
              <a:buNone/>
            </a:pPr>
            <a:r>
              <a:rPr lang="zh-CN" altLang="en-US" sz="1400">
                <a:solidFill>
                  <a:schemeClr val="tx1"/>
                </a:solidFill>
              </a:rPr>
              <a:t>（</a:t>
            </a:r>
            <a:r>
              <a:rPr lang="en-US" altLang="zh-CN" sz="1400">
                <a:solidFill>
                  <a:schemeClr val="tx1"/>
                </a:solidFill>
              </a:rPr>
              <a:t> 1819-1892</a:t>
            </a:r>
            <a:r>
              <a:rPr lang="zh-CN" altLang="en-US" sz="1400">
                <a:solidFill>
                  <a:schemeClr val="tx1"/>
                </a:solidFill>
              </a:rPr>
              <a:t>）</a:t>
            </a: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作者简介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9401"/>
          <a:stretch>
            <a:fillRect/>
          </a:stretch>
        </p:blipFill>
        <p:spPr>
          <a:xfrm flipH="1">
            <a:off x="302000" y="1491630"/>
            <a:ext cx="1446704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Rectangle 3"/>
          <p:cNvSpPr txBox="1">
            <a:spLocks noRot="1" noChangeArrowheads="1"/>
          </p:cNvSpPr>
          <p:nvPr/>
        </p:nvSpPr>
        <p:spPr>
          <a:xfrm>
            <a:off x="2809528" y="842316"/>
            <a:ext cx="4066728" cy="30859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altLang="zh-CN" sz="1400">
                <a:solidFill>
                  <a:schemeClr val="tx1"/>
                </a:solidFill>
              </a:rPr>
              <a:t> </a:t>
            </a:r>
            <a:r>
              <a:rPr lang="zh-CN" altLang="en-US" sz="1400">
                <a:solidFill>
                  <a:schemeClr val="tx1"/>
                </a:solidFill>
              </a:rPr>
              <a:t> 美国著名诗人、人文主义者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018892" y="825546"/>
            <a:ext cx="850404" cy="314602"/>
            <a:chOff x="3352800" y="1467223"/>
            <a:chExt cx="1133872" cy="419469"/>
          </a:xfrm>
        </p:grpSpPr>
        <p:pic>
          <p:nvPicPr>
            <p:cNvPr id="10" name="Picture 2" descr="https://timgsa.baidu.com/timg?image&amp;quality=80&amp;size=b9999_10000&amp;sec=1595575698983&amp;di=c37fde54bcb0d069ae0ed1f91e82b492&amp;imgtype=0&amp;src=http%3A%2F%2Fhbimg.huabanimg.com%2Fac1dff90aa3be36f36e94d4100112f43674b429ce891-X984jb_fw658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5" t="5496" r="19225" b="6576"/>
            <a:stretch>
              <a:fillRect/>
            </a:stretch>
          </p:blipFill>
          <p:spPr bwMode="auto">
            <a:xfrm>
              <a:off x="3352800" y="1485900"/>
              <a:ext cx="914400" cy="4007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文本框 10"/>
            <p:cNvSpPr txBox="1"/>
            <p:nvPr/>
          </p:nvSpPr>
          <p:spPr>
            <a:xfrm>
              <a:off x="3390933" y="1467223"/>
              <a:ext cx="1095739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身份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969418" y="2956187"/>
            <a:ext cx="994420" cy="300594"/>
            <a:chOff x="3246799" y="1485900"/>
            <a:chExt cx="1325893" cy="400792"/>
          </a:xfrm>
        </p:grpSpPr>
        <p:pic>
          <p:nvPicPr>
            <p:cNvPr id="13" name="Picture 2" descr="https://timgsa.baidu.com/timg?image&amp;quality=80&amp;size=b9999_10000&amp;sec=1595575698983&amp;di=c37fde54bcb0d069ae0ed1f91e82b492&amp;imgtype=0&amp;src=http%3A%2F%2Fhbimg.huabanimg.com%2Fac1dff90aa3be36f36e94d4100112f43674b429ce891-X984jb_fw658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5" t="5496" r="19225" b="6576"/>
            <a:stretch>
              <a:fillRect/>
            </a:stretch>
          </p:blipFill>
          <p:spPr bwMode="auto">
            <a:xfrm>
              <a:off x="3352800" y="1485900"/>
              <a:ext cx="914400" cy="4007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文本框 13"/>
            <p:cNvSpPr txBox="1"/>
            <p:nvPr/>
          </p:nvSpPr>
          <p:spPr>
            <a:xfrm>
              <a:off x="3246799" y="1495000"/>
              <a:ext cx="13258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主要经历</a:t>
              </a:r>
            </a:p>
          </p:txBody>
        </p:sp>
      </p:grpSp>
      <p:sp>
        <p:nvSpPr>
          <p:cNvPr id="18" name="Rectangle 3"/>
          <p:cNvSpPr txBox="1">
            <a:spLocks noRot="1" noChangeArrowheads="1"/>
          </p:cNvSpPr>
          <p:nvPr/>
        </p:nvSpPr>
        <p:spPr>
          <a:xfrm>
            <a:off x="2809528" y="1133323"/>
            <a:ext cx="5784017" cy="382707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1400">
                <a:solidFill>
                  <a:schemeClr val="tx1"/>
                </a:solidFill>
              </a:rPr>
              <a:t>生于美国长岛一个海滨小村庄。因生活穷困，只读了</a:t>
            </a:r>
            <a:r>
              <a:rPr lang="en-US" altLang="zh-CN" sz="1400">
                <a:solidFill>
                  <a:schemeClr val="tx1"/>
                </a:solidFill>
              </a:rPr>
              <a:t>5</a:t>
            </a:r>
            <a:r>
              <a:rPr lang="zh-CN" altLang="en-US" sz="1400">
                <a:solidFill>
                  <a:schemeClr val="tx1"/>
                </a:solidFill>
              </a:rPr>
              <a:t>年小学，当过信差、排字员、乡村教师和编辑，广泛地接触人民，接触大自然。</a:t>
            </a:r>
            <a:endParaRPr lang="en-US" altLang="zh-CN" sz="140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en-US" altLang="zh-CN" sz="1400">
                <a:solidFill>
                  <a:schemeClr val="tx1"/>
                </a:solidFill>
              </a:rPr>
              <a:t>1841</a:t>
            </a:r>
            <a:r>
              <a:rPr lang="zh-CN" altLang="en-US" sz="1400">
                <a:solidFill>
                  <a:schemeClr val="tx1"/>
                </a:solidFill>
              </a:rPr>
              <a:t>年后，到纽约，当记者，开始写作。几年后，任</a:t>
            </a:r>
            <a:r>
              <a:rPr lang="en-US" altLang="zh-CN" sz="1400">
                <a:solidFill>
                  <a:schemeClr val="tx1"/>
                </a:solidFill>
              </a:rPr>
              <a:t>《</a:t>
            </a:r>
            <a:r>
              <a:rPr lang="zh-CN" altLang="en-US" sz="1400">
                <a:solidFill>
                  <a:schemeClr val="tx1"/>
                </a:solidFill>
              </a:rPr>
              <a:t>鹫鹰报</a:t>
            </a:r>
            <a:r>
              <a:rPr lang="en-US" altLang="zh-CN" sz="1400">
                <a:solidFill>
                  <a:schemeClr val="tx1"/>
                </a:solidFill>
              </a:rPr>
              <a:t>》</a:t>
            </a:r>
            <a:r>
              <a:rPr lang="zh-CN" altLang="en-US" sz="1400">
                <a:solidFill>
                  <a:schemeClr val="tx1"/>
                </a:solidFill>
              </a:rPr>
              <a:t>主笔，不断撰写反对奴隶制，反对雇主剥削的论文和短评。</a:t>
            </a:r>
            <a:endParaRPr lang="en-US" altLang="zh-CN" sz="140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en-US" altLang="zh-CN" sz="1400">
                <a:solidFill>
                  <a:schemeClr val="tx1"/>
                </a:solidFill>
              </a:rPr>
              <a:t>40</a:t>
            </a:r>
            <a:r>
              <a:rPr lang="zh-CN" altLang="en-US" sz="1400">
                <a:solidFill>
                  <a:schemeClr val="tx1"/>
                </a:solidFill>
              </a:rPr>
              <a:t>年代未加入“自由土地党”，反对美国的蓄奴制，主张土地改革。</a:t>
            </a:r>
            <a:endParaRPr lang="en-US" altLang="zh-CN" sz="140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en-US" altLang="zh-CN" sz="1400">
                <a:solidFill>
                  <a:schemeClr val="tx1"/>
                </a:solidFill>
              </a:rPr>
              <a:t>1855</a:t>
            </a:r>
            <a:r>
              <a:rPr lang="zh-CN" altLang="en-US" sz="1400">
                <a:solidFill>
                  <a:schemeClr val="tx1"/>
                </a:solidFill>
              </a:rPr>
              <a:t>年</a:t>
            </a:r>
            <a:r>
              <a:rPr lang="en-US" altLang="zh-CN" sz="1400">
                <a:solidFill>
                  <a:schemeClr val="tx1"/>
                </a:solidFill>
              </a:rPr>
              <a:t>《</a:t>
            </a:r>
            <a:r>
              <a:rPr lang="zh-CN" altLang="en-US" sz="1400">
                <a:solidFill>
                  <a:schemeClr val="tx1"/>
                </a:solidFill>
              </a:rPr>
              <a:t>草叶集</a:t>
            </a:r>
            <a:r>
              <a:rPr lang="en-US" altLang="zh-CN" sz="1400">
                <a:solidFill>
                  <a:schemeClr val="tx1"/>
                </a:solidFill>
              </a:rPr>
              <a:t>》</a:t>
            </a:r>
            <a:r>
              <a:rPr lang="zh-CN" altLang="en-US" sz="1400">
                <a:solidFill>
                  <a:schemeClr val="tx1"/>
                </a:solidFill>
              </a:rPr>
              <a:t>第</a:t>
            </a:r>
            <a:r>
              <a:rPr lang="en-US" altLang="zh-CN" sz="1400">
                <a:solidFill>
                  <a:schemeClr val="tx1"/>
                </a:solidFill>
              </a:rPr>
              <a:t>1</a:t>
            </a:r>
            <a:r>
              <a:rPr lang="zh-CN" altLang="en-US" sz="1400">
                <a:solidFill>
                  <a:schemeClr val="tx1"/>
                </a:solidFill>
              </a:rPr>
              <a:t>版问世。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1400">
                <a:solidFill>
                  <a:schemeClr val="tx1"/>
                </a:solidFill>
              </a:rPr>
              <a:t>南北战争激烈时，到华盛顿去服务救治伤病，显示了人道主义本色。</a:t>
            </a:r>
            <a:endParaRPr lang="en-US" altLang="zh-CN" sz="140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1400">
                <a:solidFill>
                  <a:schemeClr val="tx1"/>
                </a:solidFill>
              </a:rPr>
              <a:t>内战结束后自费发表反映内战的诗篇</a:t>
            </a:r>
            <a:r>
              <a:rPr lang="en-US" altLang="zh-CN" sz="1400">
                <a:solidFill>
                  <a:schemeClr val="tx1"/>
                </a:solidFill>
              </a:rPr>
              <a:t>《</a:t>
            </a:r>
            <a:r>
              <a:rPr lang="zh-CN" altLang="en-US" sz="1400">
                <a:solidFill>
                  <a:schemeClr val="tx1"/>
                </a:solidFill>
              </a:rPr>
              <a:t>桴鼓集</a:t>
            </a:r>
            <a:r>
              <a:rPr lang="en-US" altLang="zh-CN" sz="1400">
                <a:solidFill>
                  <a:schemeClr val="tx1"/>
                </a:solidFill>
              </a:rPr>
              <a:t>》(1865)</a:t>
            </a:r>
            <a:r>
              <a:rPr lang="zh-CN" altLang="en-US" sz="1400">
                <a:solidFill>
                  <a:schemeClr val="tx1"/>
                </a:solidFill>
              </a:rPr>
              <a:t>。几个月后出版续集，其中有悼念林肯的名篇</a:t>
            </a:r>
            <a:r>
              <a:rPr lang="en-US" altLang="zh-CN" sz="1400">
                <a:solidFill>
                  <a:schemeClr val="tx1"/>
                </a:solidFill>
              </a:rPr>
              <a:t>《</a:t>
            </a:r>
            <a:r>
              <a:rPr lang="zh-CN" altLang="en-US" sz="1400">
                <a:solidFill>
                  <a:schemeClr val="tx1"/>
                </a:solidFill>
              </a:rPr>
              <a:t>哦，船长！我的船长</a:t>
            </a:r>
            <a:r>
              <a:rPr lang="en-US" altLang="zh-CN" sz="1400">
                <a:solidFill>
                  <a:schemeClr val="tx1"/>
                </a:solidFill>
              </a:rPr>
              <a:t>》</a:t>
            </a:r>
            <a:r>
              <a:rPr lang="zh-CN" altLang="en-US" sz="1400">
                <a:solidFill>
                  <a:schemeClr val="tx1"/>
                </a:solidFill>
              </a:rPr>
              <a:t>等。</a:t>
            </a:r>
            <a:endParaRPr lang="en-US" altLang="zh-CN" sz="140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en-US" altLang="zh-CN" sz="1400">
                <a:solidFill>
                  <a:schemeClr val="tx1"/>
                </a:solidFill>
              </a:rPr>
              <a:t>1888</a:t>
            </a:r>
            <a:r>
              <a:rPr lang="zh-CN" altLang="en-US" sz="1400">
                <a:solidFill>
                  <a:schemeClr val="tx1"/>
                </a:solidFill>
              </a:rPr>
              <a:t>年患严重的疾病。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en-US" altLang="zh-CN" sz="1400">
                <a:solidFill>
                  <a:schemeClr val="tx1"/>
                </a:solidFill>
              </a:rPr>
              <a:t>1891</a:t>
            </a:r>
            <a:r>
              <a:rPr lang="zh-CN" altLang="en-US" sz="1400">
                <a:solidFill>
                  <a:schemeClr val="tx1"/>
                </a:solidFill>
              </a:rPr>
              <a:t>年</a:t>
            </a:r>
            <a:r>
              <a:rPr lang="en-US" altLang="zh-CN" sz="1400">
                <a:solidFill>
                  <a:schemeClr val="tx1"/>
                </a:solidFill>
              </a:rPr>
              <a:t>《</a:t>
            </a:r>
            <a:r>
              <a:rPr lang="zh-CN" altLang="en-US" sz="1400">
                <a:solidFill>
                  <a:schemeClr val="tx1"/>
                </a:solidFill>
              </a:rPr>
              <a:t>草叶集</a:t>
            </a:r>
            <a:r>
              <a:rPr lang="en-US" altLang="zh-CN" sz="1400">
                <a:solidFill>
                  <a:schemeClr val="tx1"/>
                </a:solidFill>
              </a:rPr>
              <a:t>》</a:t>
            </a:r>
            <a:r>
              <a:rPr lang="zh-CN" altLang="en-US" sz="1400">
                <a:solidFill>
                  <a:schemeClr val="tx1"/>
                </a:solidFill>
              </a:rPr>
              <a:t>最后一版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en-US" altLang="zh-CN" sz="1400">
                <a:solidFill>
                  <a:schemeClr val="tx1"/>
                </a:solidFill>
              </a:rPr>
              <a:t>1892</a:t>
            </a:r>
            <a:r>
              <a:rPr lang="zh-CN" altLang="en-US" sz="1400">
                <a:solidFill>
                  <a:schemeClr val="tx1"/>
                </a:solidFill>
              </a:rPr>
              <a:t>年去世。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2963838" y="1150915"/>
            <a:ext cx="5496594" cy="0"/>
          </a:xfrm>
          <a:prstGeom prst="line">
            <a:avLst/>
          </a:prstGeom>
          <a:ln w="12700">
            <a:solidFill>
              <a:schemeClr val="accent6">
                <a:lumMod val="60000"/>
                <a:lumOff val="4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uiExpand="1" build="p"/>
      <p:bldP spid="7" grpId="0" build="p"/>
      <p:bldP spid="18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79512" y="3579862"/>
            <a:ext cx="1691680" cy="504056"/>
          </a:xfrm>
        </p:spPr>
        <p:txBody>
          <a:bodyPr/>
          <a:lstStyle/>
          <a:p>
            <a:pPr marL="0" indent="0" algn="ctr">
              <a:spcBef>
                <a:spcPct val="0"/>
              </a:spcBef>
              <a:buNone/>
            </a:pPr>
            <a:r>
              <a:rPr lang="zh-CN" altLang="en-US" sz="1400">
                <a:solidFill>
                  <a:schemeClr val="tx1"/>
                </a:solidFill>
              </a:rPr>
              <a:t>华尔特</a:t>
            </a:r>
            <a:r>
              <a:rPr lang="en-US" altLang="zh-CN" sz="1400">
                <a:solidFill>
                  <a:schemeClr val="tx1"/>
                </a:solidFill>
              </a:rPr>
              <a:t>·</a:t>
            </a:r>
            <a:r>
              <a:rPr lang="zh-CN" altLang="en-US" sz="1400">
                <a:solidFill>
                  <a:schemeClr val="tx1"/>
                </a:solidFill>
              </a:rPr>
              <a:t>惠特曼</a:t>
            </a:r>
            <a:endParaRPr lang="en-US" altLang="zh-CN" sz="1400">
              <a:solidFill>
                <a:schemeClr val="tx1"/>
              </a:solidFill>
            </a:endParaRPr>
          </a:p>
          <a:p>
            <a:pPr marL="0" indent="0" algn="ctr">
              <a:spcBef>
                <a:spcPct val="0"/>
              </a:spcBef>
              <a:buNone/>
            </a:pPr>
            <a:r>
              <a:rPr lang="zh-CN" altLang="en-US" sz="1400">
                <a:solidFill>
                  <a:schemeClr val="tx1"/>
                </a:solidFill>
              </a:rPr>
              <a:t>（</a:t>
            </a:r>
            <a:r>
              <a:rPr lang="en-US" altLang="zh-CN" sz="1400">
                <a:solidFill>
                  <a:schemeClr val="tx1"/>
                </a:solidFill>
              </a:rPr>
              <a:t> 1819-1892</a:t>
            </a:r>
            <a:r>
              <a:rPr lang="zh-CN" altLang="en-US" sz="1400">
                <a:solidFill>
                  <a:schemeClr val="tx1"/>
                </a:solidFill>
              </a:rPr>
              <a:t>）</a:t>
            </a: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作者简介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9401"/>
          <a:stretch>
            <a:fillRect/>
          </a:stretch>
        </p:blipFill>
        <p:spPr>
          <a:xfrm flipH="1">
            <a:off x="302000" y="1491630"/>
            <a:ext cx="1446704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15" name="组合 14"/>
          <p:cNvGrpSpPr/>
          <p:nvPr/>
        </p:nvGrpSpPr>
        <p:grpSpPr>
          <a:xfrm>
            <a:off x="2210632" y="1874348"/>
            <a:ext cx="850404" cy="314602"/>
            <a:chOff x="3352800" y="1467223"/>
            <a:chExt cx="1133872" cy="419469"/>
          </a:xfrm>
        </p:grpSpPr>
        <p:pic>
          <p:nvPicPr>
            <p:cNvPr id="16" name="Picture 2" descr="https://timgsa.baidu.com/timg?image&amp;quality=80&amp;size=b9999_10000&amp;sec=1595575698983&amp;di=c37fde54bcb0d069ae0ed1f91e82b492&amp;imgtype=0&amp;src=http%3A%2F%2Fhbimg.huabanimg.com%2Fac1dff90aa3be36f36e94d4100112f43674b429ce891-X984jb_fw658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5" t="5496" r="19225" b="6576"/>
            <a:stretch>
              <a:fillRect/>
            </a:stretch>
          </p:blipFill>
          <p:spPr bwMode="auto">
            <a:xfrm>
              <a:off x="3352800" y="1485900"/>
              <a:ext cx="914400" cy="4007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文本框 16"/>
            <p:cNvSpPr txBox="1"/>
            <p:nvPr/>
          </p:nvSpPr>
          <p:spPr>
            <a:xfrm>
              <a:off x="3390933" y="1467223"/>
              <a:ext cx="1095739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作品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3112727" y="937640"/>
            <a:ext cx="5730835" cy="1962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诗 集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草叶集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（代表作）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   诗篇：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欧洲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法兰西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近代的岁月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（讴歌欧洲革命的诗篇）</a:t>
            </a:r>
            <a:endParaRPr lang="en-US" altLang="zh-CN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   诗篇：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桴鼓集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》                          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（反映内战的诗篇）</a:t>
            </a:r>
            <a:endParaRPr lang="en-US" altLang="zh-CN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   名篇：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最近紫丁香在庭院里开放的时候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         《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哦，船长！我的船长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》                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（悼念林肯的名篇）</a:t>
            </a:r>
            <a:b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224336" y="3579862"/>
            <a:ext cx="850404" cy="314602"/>
            <a:chOff x="3352800" y="1467223"/>
            <a:chExt cx="1133872" cy="419469"/>
          </a:xfrm>
        </p:grpSpPr>
        <p:pic>
          <p:nvPicPr>
            <p:cNvPr id="20" name="Picture 2" descr="https://timgsa.baidu.com/timg?image&amp;quality=80&amp;size=b9999_10000&amp;sec=1595575698983&amp;di=c37fde54bcb0d069ae0ed1f91e82b492&amp;imgtype=0&amp;src=http%3A%2F%2Fhbimg.huabanimg.com%2Fac1dff90aa3be36f36e94d4100112f43674b429ce891-X984jb_fw658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5" t="5496" r="19225" b="6576"/>
            <a:stretch>
              <a:fillRect/>
            </a:stretch>
          </p:blipFill>
          <p:spPr bwMode="auto">
            <a:xfrm>
              <a:off x="3352800" y="1485900"/>
              <a:ext cx="914400" cy="4007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文本框 20"/>
            <p:cNvSpPr txBox="1"/>
            <p:nvPr/>
          </p:nvSpPr>
          <p:spPr>
            <a:xfrm>
              <a:off x="3390933" y="1467223"/>
              <a:ext cx="1095739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特色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3102189" y="2511885"/>
            <a:ext cx="2089033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散文集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典型的日子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名篇：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民主远景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Rectangle 3"/>
          <p:cNvSpPr txBox="1">
            <a:spLocks noRot="1" noChangeArrowheads="1"/>
          </p:cNvSpPr>
          <p:nvPr/>
        </p:nvSpPr>
        <p:spPr>
          <a:xfrm>
            <a:off x="3074740" y="3929618"/>
            <a:ext cx="1294940" cy="30859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altLang="zh-CN" sz="1400">
                <a:solidFill>
                  <a:schemeClr val="tx1"/>
                </a:solidFill>
              </a:rPr>
              <a:t> </a:t>
            </a:r>
            <a:r>
              <a:rPr lang="zh-CN" altLang="en-US" sz="1400">
                <a:solidFill>
                  <a:schemeClr val="tx1"/>
                </a:solidFill>
              </a:rPr>
              <a:t> 浪漫主义</a:t>
            </a:r>
          </a:p>
        </p:txBody>
      </p:sp>
      <p:sp>
        <p:nvSpPr>
          <p:cNvPr id="23" name="Rectangle 3"/>
          <p:cNvSpPr txBox="1">
            <a:spLocks noRot="1" noChangeArrowheads="1"/>
          </p:cNvSpPr>
          <p:nvPr/>
        </p:nvSpPr>
        <p:spPr>
          <a:xfrm>
            <a:off x="3061036" y="3531296"/>
            <a:ext cx="2519076" cy="30059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altLang="zh-CN" sz="1400">
                <a:solidFill>
                  <a:schemeClr val="tx1"/>
                </a:solidFill>
              </a:rPr>
              <a:t> </a:t>
            </a:r>
            <a:r>
              <a:rPr lang="zh-CN" altLang="en-US" sz="1400">
                <a:solidFill>
                  <a:schemeClr val="tx1"/>
                </a:solidFill>
              </a:rPr>
              <a:t> 讴歌民主、自由、平等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3203848" y="3396727"/>
            <a:ext cx="5496594" cy="0"/>
          </a:xfrm>
          <a:prstGeom prst="line">
            <a:avLst/>
          </a:prstGeom>
          <a:ln w="12700">
            <a:solidFill>
              <a:schemeClr val="accent6">
                <a:lumMod val="60000"/>
                <a:lumOff val="4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uiExpand="1" build="p"/>
      <p:bldP spid="22" grpId="0" build="p"/>
      <p:bldP spid="2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349487" y="967492"/>
            <a:ext cx="742950" cy="40005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350"/>
              <a:t>惠特曼　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013" r="15131"/>
          <a:stretch>
            <a:fillRect/>
          </a:stretch>
        </p:blipFill>
        <p:spPr>
          <a:xfrm>
            <a:off x="681213" y="1464747"/>
            <a:ext cx="1271954" cy="17716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355575" y="1047967"/>
            <a:ext cx="685800" cy="319575"/>
            <a:chOff x="3352800" y="1485900"/>
            <a:chExt cx="914400" cy="426100"/>
          </a:xfrm>
        </p:grpSpPr>
        <p:pic>
          <p:nvPicPr>
            <p:cNvPr id="5" name="Picture 2" descr="https://timgsa.baidu.com/timg?image&amp;quality=80&amp;size=b9999_10000&amp;sec=1595575698983&amp;di=c37fde54bcb0d069ae0ed1f91e82b492&amp;imgtype=0&amp;src=http%3A%2F%2Fhbimg.huabanimg.com%2Fac1dff90aa3be36f36e94d4100112f43674b429ce891-X984jb_fw658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5" t="5496" r="19225" b="6576"/>
            <a:stretch>
              <a:fillRect/>
            </a:stretch>
          </p:blipFill>
          <p:spPr bwMode="auto">
            <a:xfrm>
              <a:off x="3352800" y="1485900"/>
              <a:ext cx="914400" cy="4007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3505200" y="1501631"/>
              <a:ext cx="762000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作者</a:t>
              </a:r>
            </a:p>
          </p:txBody>
        </p:sp>
      </p:grpSp>
      <p:sp>
        <p:nvSpPr>
          <p:cNvPr id="8" name="Rectangle 3"/>
          <p:cNvSpPr txBox="1">
            <a:spLocks noRot="1" noChangeArrowheads="1"/>
          </p:cNvSpPr>
          <p:nvPr/>
        </p:nvSpPr>
        <p:spPr>
          <a:xfrm>
            <a:off x="3299792" y="3306544"/>
            <a:ext cx="5006837" cy="68457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350">
                <a:latin typeface="黑体" panose="02010609060101010101" pitchFamily="49" charset="-122"/>
                <a:ea typeface="黑体" panose="02010609060101010101" pitchFamily="49" charset="-122"/>
              </a:rPr>
              <a:t>“自由诗体”，以断句作为韵律的基础，节奏自由奔放，汪洋恣肆，舒卷自如，是美国浪漫主义文学发展顶峰的产物。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355575" y="3420267"/>
            <a:ext cx="685800" cy="319575"/>
            <a:chOff x="3352800" y="1485900"/>
            <a:chExt cx="914400" cy="426100"/>
          </a:xfrm>
        </p:grpSpPr>
        <p:pic>
          <p:nvPicPr>
            <p:cNvPr id="10" name="Picture 2" descr="https://timgsa.baidu.com/timg?image&amp;quality=80&amp;size=b9999_10000&amp;sec=1595575698983&amp;di=c37fde54bcb0d069ae0ed1f91e82b492&amp;imgtype=0&amp;src=http%3A%2F%2Fhbimg.huabanimg.com%2Fac1dff90aa3be36f36e94d4100112f43674b429ce891-X984jb_fw658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5" t="5496" r="19225" b="6576"/>
            <a:stretch>
              <a:fillRect/>
            </a:stretch>
          </p:blipFill>
          <p:spPr bwMode="auto">
            <a:xfrm>
              <a:off x="3352800" y="1485900"/>
              <a:ext cx="914400" cy="4007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文本框 10"/>
            <p:cNvSpPr txBox="1"/>
            <p:nvPr/>
          </p:nvSpPr>
          <p:spPr>
            <a:xfrm>
              <a:off x="3505200" y="1501631"/>
              <a:ext cx="762000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特色</a:t>
              </a:r>
            </a:p>
          </p:txBody>
        </p:sp>
      </p:grpSp>
      <p:sp>
        <p:nvSpPr>
          <p:cNvPr id="12" name="Rectangle 3"/>
          <p:cNvSpPr txBox="1">
            <a:spLocks noRot="1" noChangeArrowheads="1"/>
          </p:cNvSpPr>
          <p:nvPr/>
        </p:nvSpPr>
        <p:spPr>
          <a:xfrm>
            <a:off x="3381789" y="4056866"/>
            <a:ext cx="3257550" cy="454495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350">
                <a:latin typeface="黑体" panose="02010609060101010101" pitchFamily="49" charset="-122"/>
                <a:ea typeface="黑体" panose="02010609060101010101" pitchFamily="49" charset="-122"/>
              </a:rPr>
              <a:t>美国诗歌史上最伟大的一部诗歌经典</a:t>
            </a:r>
            <a:endParaRPr lang="en-US" altLang="zh-CN" sz="135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355575" y="1731406"/>
            <a:ext cx="685800" cy="319575"/>
            <a:chOff x="3352800" y="1485900"/>
            <a:chExt cx="914400" cy="426100"/>
          </a:xfrm>
        </p:grpSpPr>
        <p:pic>
          <p:nvPicPr>
            <p:cNvPr id="14" name="Picture 2" descr="https://timgsa.baidu.com/timg?image&amp;quality=80&amp;size=b9999_10000&amp;sec=1595575698983&amp;di=c37fde54bcb0d069ae0ed1f91e82b492&amp;imgtype=0&amp;src=http%3A%2F%2Fhbimg.huabanimg.com%2Fac1dff90aa3be36f36e94d4100112f43674b429ce891-X984jb_fw658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5" t="5496" r="19225" b="6576"/>
            <a:stretch>
              <a:fillRect/>
            </a:stretch>
          </p:blipFill>
          <p:spPr bwMode="auto">
            <a:xfrm>
              <a:off x="3352800" y="1485900"/>
              <a:ext cx="914400" cy="4007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文本框 14"/>
            <p:cNvSpPr txBox="1"/>
            <p:nvPr/>
          </p:nvSpPr>
          <p:spPr>
            <a:xfrm>
              <a:off x="3505200" y="1501631"/>
              <a:ext cx="762000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得名</a:t>
              </a:r>
            </a:p>
          </p:txBody>
        </p:sp>
      </p:grpSp>
      <p:sp>
        <p:nvSpPr>
          <p:cNvPr id="16" name="Rectangle 3"/>
          <p:cNvSpPr txBox="1">
            <a:spLocks noRot="1" noChangeArrowheads="1"/>
          </p:cNvSpPr>
          <p:nvPr/>
        </p:nvSpPr>
        <p:spPr>
          <a:xfrm>
            <a:off x="3381789" y="1503411"/>
            <a:ext cx="3943350" cy="384365"/>
          </a:xfrm>
          <a:prstGeom prst="rect">
            <a:avLst/>
          </a:prstGeom>
        </p:spPr>
        <p:txBody>
          <a:bodyPr vert="horz" lIns="68580" tIns="34290" rIns="68580" bIns="3429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500">
                <a:latin typeface="黑体" panose="02010609060101010101" pitchFamily="49" charset="-122"/>
                <a:ea typeface="黑体" panose="02010609060101010101" pitchFamily="49" charset="-122"/>
              </a:rPr>
              <a:t>诗句“哪里有土，哪里有水，哪里就长着草。” 　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370483" y="4103707"/>
            <a:ext cx="685800" cy="319575"/>
            <a:chOff x="3352800" y="1485900"/>
            <a:chExt cx="914400" cy="426100"/>
          </a:xfrm>
        </p:grpSpPr>
        <p:pic>
          <p:nvPicPr>
            <p:cNvPr id="18" name="Picture 2" descr="https://timgsa.baidu.com/timg?image&amp;quality=80&amp;size=b9999_10000&amp;sec=1595575698983&amp;di=c37fde54bcb0d069ae0ed1f91e82b492&amp;imgtype=0&amp;src=http%3A%2F%2Fhbimg.huabanimg.com%2Fac1dff90aa3be36f36e94d4100112f43674b429ce891-X984jb_fw658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5" t="5496" r="19225" b="6576"/>
            <a:stretch>
              <a:fillRect/>
            </a:stretch>
          </p:blipFill>
          <p:spPr bwMode="auto">
            <a:xfrm>
              <a:off x="3352800" y="1485900"/>
              <a:ext cx="914400" cy="4007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文本框 18"/>
            <p:cNvSpPr txBox="1"/>
            <p:nvPr/>
          </p:nvSpPr>
          <p:spPr>
            <a:xfrm>
              <a:off x="3505200" y="1501631"/>
              <a:ext cx="762000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影响</a:t>
              </a:r>
            </a:p>
          </p:txBody>
        </p:sp>
      </p:grpSp>
      <p:sp>
        <p:nvSpPr>
          <p:cNvPr id="20" name="Rectangle 3"/>
          <p:cNvSpPr txBox="1">
            <a:spLocks noRot="1" noChangeArrowheads="1"/>
          </p:cNvSpPr>
          <p:nvPr/>
        </p:nvSpPr>
        <p:spPr>
          <a:xfrm>
            <a:off x="3401668" y="1749276"/>
            <a:ext cx="2492237" cy="384365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500">
                <a:latin typeface="黑体" panose="02010609060101010101" pitchFamily="49" charset="-122"/>
                <a:ea typeface="黑体" panose="02010609060101010101" pitchFamily="49" charset="-122"/>
              </a:rPr>
              <a:t>草叶象征着蓬勃向上的美国。　</a:t>
            </a:r>
          </a:p>
        </p:txBody>
      </p:sp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57986" y="3314700"/>
            <a:ext cx="1200150" cy="285750"/>
          </a:xfrm>
        </p:spPr>
        <p:txBody>
          <a:bodyPr>
            <a:normAutofit fontScale="90000"/>
          </a:bodyPr>
          <a:lstStyle/>
          <a:p>
            <a:r>
              <a:rPr lang="en-US" altLang="zh-CN" sz="1800" b="1"/>
              <a:t>《</a:t>
            </a:r>
            <a:r>
              <a:rPr lang="zh-CN" altLang="en-US" sz="1800" b="1"/>
              <a:t>草叶集</a:t>
            </a:r>
            <a:r>
              <a:rPr lang="en-US" altLang="zh-CN" sz="1800" b="1"/>
              <a:t>》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2355575" y="2574733"/>
            <a:ext cx="685800" cy="319575"/>
            <a:chOff x="3352800" y="1485900"/>
            <a:chExt cx="914400" cy="426100"/>
          </a:xfrm>
        </p:grpSpPr>
        <p:pic>
          <p:nvPicPr>
            <p:cNvPr id="22" name="Picture 2" descr="https://timgsa.baidu.com/timg?image&amp;quality=80&amp;size=b9999_10000&amp;sec=1595575698983&amp;di=c37fde54bcb0d069ae0ed1f91e82b492&amp;imgtype=0&amp;src=http%3A%2F%2Fhbimg.huabanimg.com%2Fac1dff90aa3be36f36e94d4100112f43674b429ce891-X984jb_fw658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5" t="5496" r="19225" b="6576"/>
            <a:stretch>
              <a:fillRect/>
            </a:stretch>
          </p:blipFill>
          <p:spPr bwMode="auto">
            <a:xfrm>
              <a:off x="3352800" y="1485900"/>
              <a:ext cx="914400" cy="4007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文本框 22"/>
            <p:cNvSpPr txBox="1"/>
            <p:nvPr/>
          </p:nvSpPr>
          <p:spPr>
            <a:xfrm>
              <a:off x="3505200" y="1501631"/>
              <a:ext cx="762000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内容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3384274" y="2221819"/>
            <a:ext cx="5245376" cy="92143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通过“自我”感受和“自我”形象，热情歌颂了资本主义上升时期的美国。歌颂改造大自然、开放新大陆、建设新大陆的美国广大劳动群众，歌颂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世纪美国民主，张扬自由、开放的个性。 </a:t>
            </a:r>
          </a:p>
        </p:txBody>
      </p:sp>
      <p:sp>
        <p:nvSpPr>
          <p:cNvPr id="2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作品简介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29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  <p:bldP spid="8" grpId="0" build="p"/>
      <p:bldP spid="12" grpId="0" build="p"/>
      <p:bldP spid="16" grpId="0" build="p"/>
      <p:bldP spid="20" grpId="0" build="p"/>
      <p:bldP spid="1229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9632" y="1275606"/>
            <a:ext cx="6840760" cy="3024336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我相信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一片草叶所需费的工程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不会少于星星，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一只蝼蚁、一粒沙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和一个鹪鹩的卵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都是同样地完美，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雨蛙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也是造物者的一种精工的制作，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藤蔓四延的黑毒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可以装饰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天堂里的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华屋。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我手掌上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一个极小的关节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可以使所有的机器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都显得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渺小可怜！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母牛低头啮草的样子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超越了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任何的石像，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一个小鼠的神奇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足够使千千万万的异教徒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吃惊。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诗歌朗读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592" y="1851670"/>
            <a:ext cx="7920880" cy="1800200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我看出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我是和片麻石、煤、藓苔、水果、谷粒、可食的菜根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混合在一起，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并且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全身装饰着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飞鸟和走兽，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虽然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有很好的理由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远离了过去的一切，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但需要的时候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我又可以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将任何东西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召来。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诗歌朗读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013" r="15131"/>
          <a:stretch>
            <a:fillRect/>
          </a:stretch>
        </p:blipFill>
        <p:spPr>
          <a:xfrm>
            <a:off x="7020272" y="2708565"/>
            <a:ext cx="1584176" cy="2016224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201</Paragraphs>
  <Slides>30</Slides>
  <Notes>14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40">
      <vt:lpstr>Arial</vt:lpstr>
      <vt:lpstr>Calibri</vt:lpstr>
      <vt:lpstr>黑体</vt:lpstr>
      <vt:lpstr>楷体</vt:lpstr>
      <vt:lpstr>印品黑体</vt:lpstr>
      <vt:lpstr>Calibri Light</vt:lpstr>
      <vt:lpstr>微软雅黑</vt:lpstr>
      <vt:lpstr>Wingdings</vt:lpstr>
      <vt:lpstr>Times New Roman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《草叶集》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2021-11-01T11:21:00.990</cp:lastPrinted>
  <dcterms:created xsi:type="dcterms:W3CDTF">2021-11-01T11:21:00Z</dcterms:created>
  <dcterms:modified xsi:type="dcterms:W3CDTF">2021-11-01T03:21:03Z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