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2" r:id="rId7"/>
    <p:sldId id="261" r:id="rId8"/>
    <p:sldId id="260" r:id="rId9"/>
    <p:sldId id="273" r:id="rId10"/>
    <p:sldId id="264" r:id="rId11"/>
    <p:sldId id="274" r:id="rId12"/>
    <p:sldId id="265" r:id="rId13"/>
    <p:sldId id="281" r:id="rId14"/>
    <p:sldId id="282" r:id="rId15"/>
    <p:sldId id="266" r:id="rId16"/>
    <p:sldId id="283" r:id="rId17"/>
    <p:sldId id="268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QQ图片201710251937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5415" y="-615315"/>
            <a:ext cx="12541250" cy="812609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2020-11-26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>
            <a:lum bright="12000"/>
          </a:blip>
          <a:stretch>
            <a:fillRect/>
          </a:stretch>
        </p:blipFill>
        <p:spPr>
          <a:xfrm>
            <a:off x="-175895" y="-534670"/>
            <a:ext cx="12543155" cy="8133080"/>
          </a:xfrm>
          <a:prstGeom prst="rect">
            <a:avLst/>
          </a:prstGeom>
          <a:ln>
            <a:solidFill>
              <a:srgbClr val="FAFAFA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214438"/>
            <a:ext cx="9144000" cy="2387600"/>
          </a:xfrm>
        </p:spPr>
        <p:txBody>
          <a:bodyPr/>
          <a:lstStyle/>
          <a:p>
            <a:r>
              <a:rPr lang="zh-CN" altLang="en-US" sz="7200" dirty="0">
                <a:latin typeface="华文行楷" panose="02010800040101010101" charset="-122"/>
                <a:ea typeface="华文行楷" panose="02010800040101010101" charset="-122"/>
              </a:rPr>
              <a:t>语序不当＆句式杂糅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sz="2800" dirty="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pPr marL="0" indent="0" algn="l" fontAlgn="base">
              <a:lnSpc>
                <a:spcPct val="100000"/>
              </a:lnSpc>
              <a:buClr>
                <a:srgbClr val="FFFFFF"/>
              </a:buClr>
              <a:buNone/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例、</a:t>
            </a:r>
            <a:r>
              <a:rPr lang="zh-CN" altLang="en-US" sz="36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那位失主在电视台昨天为表谢意又诚挚地为小赵点了一首歌。</a:t>
            </a:r>
          </a:p>
          <a:p>
            <a:pPr marL="0" indent="0" algn="l" fontAlgn="base">
              <a:lnSpc>
                <a:spcPct val="100000"/>
              </a:lnSpc>
              <a:buClr>
                <a:srgbClr val="FFFFFF"/>
              </a:buClr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★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正确的语序应是：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表目的或原因的短语＋时间词＋处所词＋情态动词或形容词＋表对象的介宾短语＋中心词</a:t>
            </a:r>
          </a:p>
          <a:p>
            <a:pPr marL="0" indent="0" algn="l" fontAlgn="base">
              <a:lnSpc>
                <a:spcPct val="100000"/>
              </a:lnSpc>
              <a:buClr>
                <a:srgbClr val="FFFFFF"/>
              </a:buClr>
              <a:buNone/>
            </a:pP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改为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：</a:t>
            </a:r>
            <a:r>
              <a:rPr lang="zh-CN" altLang="en-US" sz="4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那位失主为表谢意昨天在电视台又诚挚地为小赵点了一首歌。</a:t>
            </a:r>
          </a:p>
          <a:p>
            <a:pPr marL="0" indent="0">
              <a:buNone/>
            </a:pPr>
            <a:endParaRPr lang="zh-CN" altLang="en-US" sz="4000" b="1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ea"/>
              <a:sym typeface="+mn-ea"/>
            </a:endParaRPr>
          </a:p>
        </p:txBody>
      </p:sp>
      <p:sp>
        <p:nvSpPr>
          <p:cNvPr id="220" name=" 220"/>
          <p:cNvSpPr/>
          <p:nvPr/>
        </p:nvSpPr>
        <p:spPr>
          <a:xfrm>
            <a:off x="942340" y="540385"/>
            <a:ext cx="5029200" cy="975360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多层状语语序不当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多项状语排列顺序一般是：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pPr marL="0" indent="0"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①表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目的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或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原因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的介宾短语；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②表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时间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的名词或介宾短语；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③表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处所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的名词或介宾短语；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④副词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+mn-ea"/>
                <a:sym typeface="+mn-ea"/>
              </a:rPr>
              <a:t>(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范围或频率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+mn-ea"/>
                <a:sym typeface="+mn-ea"/>
              </a:rPr>
              <a:t>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；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⑤形容词或动词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+mn-ea"/>
                <a:sym typeface="+mn-ea"/>
              </a:rPr>
              <a:t>(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情态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微软雅黑" panose="020B0503020204020204" charset="-122"/>
                <a:cs typeface="+mn-ea"/>
                <a:sym typeface="+mn-ea"/>
              </a:rPr>
              <a:t>)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；</a:t>
            </a:r>
          </a:p>
          <a:p>
            <a:pPr marL="0" indent="0">
              <a:buNone/>
            </a:pP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⑥表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对象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的介宾短语。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pPr marL="0" lvl="0" indent="0">
              <a:buNone/>
            </a:pPr>
            <a:r>
              <a:rPr lang="zh-CN" altLang="en-US" sz="3200"/>
              <a:t>例：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当匪徒们偷袭游击队的时候，被游击队包围了，歼灭了无数的匪军。</a:t>
            </a:r>
          </a:p>
          <a:p>
            <a:pPr marL="0" lvl="0" indent="0">
              <a:buNone/>
            </a:pPr>
            <a:r>
              <a:rPr lang="zh-CN" altLang="en-US" sz="3600">
                <a:solidFill>
                  <a:srgbClr val="FD3A19"/>
                </a:solidFill>
                <a:latin typeface="Arial" pitchFamily="34" charset="0"/>
                <a:ea typeface="华文行楷" panose="02010800040101010101" charset="-122"/>
                <a:sym typeface="+mn-ea"/>
              </a:rPr>
              <a:t>（“被游击队反包围”的主语是“匪军”，但“歼灭了无数匪军”的主语只能是游击队，应该把末一分句改作“歼灭了一大部分”；这样“歼灭”是接着“被游击队”下来的，就连贯了。） </a:t>
            </a:r>
          </a:p>
          <a:p>
            <a:pPr marL="0" lvl="0" indent="0">
              <a:buNone/>
            </a:pPr>
            <a:endParaRPr lang="zh-CN" altLang="en-US" sz="3600">
              <a:solidFill>
                <a:srgbClr val="FD3A19"/>
              </a:solidFill>
              <a:latin typeface="Arial" pitchFamily="34" charset="0"/>
              <a:ea typeface="华文行楷" panose="02010800040101010101" charset="-122"/>
              <a:sym typeface="+mn-ea"/>
            </a:endParaRPr>
          </a:p>
        </p:txBody>
      </p:sp>
      <p:sp>
        <p:nvSpPr>
          <p:cNvPr id="220" name=" 220"/>
          <p:cNvSpPr/>
          <p:nvPr/>
        </p:nvSpPr>
        <p:spPr>
          <a:xfrm>
            <a:off x="911860" y="614045"/>
            <a:ext cx="5090160" cy="868680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两种说法混杂</a:t>
            </a:r>
          </a:p>
        </p:txBody>
      </p:sp>
      <p:sp>
        <p:nvSpPr>
          <p:cNvPr id="5" name="矩形 4"/>
          <p:cNvSpPr/>
          <p:nvPr/>
        </p:nvSpPr>
        <p:spPr>
          <a:xfrm>
            <a:off x="6087745" y="-151130"/>
            <a:ext cx="5292725" cy="2003425"/>
          </a:xfrm>
          <a:prstGeom prst="rect">
            <a:avLst/>
          </a:prstGeom>
          <a:solidFill>
            <a:schemeClr val="accent4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反客为主</a:t>
            </a:r>
            <a:r>
              <a:rPr lang="en-US" altLang="zh-CN" sz="3600" b="1">
                <a:latin typeface="华文中宋" panose="02010600040101010101" charset="-122"/>
                <a:ea typeface="华文中宋" panose="02010600040101010101" charset="-122"/>
                <a:sym typeface="+mn-ea"/>
              </a:rPr>
              <a:t> </a:t>
            </a:r>
            <a:r>
              <a:rPr lang="zh-CN" altLang="en-US" sz="3600" b="1">
                <a:solidFill>
                  <a:schemeClr val="tx2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把上半句主语以外的成分用来做下半句的主语，因此而纠缠。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pPr marL="0" indent="0">
              <a:buNone/>
            </a:pPr>
            <a:r>
              <a:rPr lang="zh-CN" altLang="en-US" sz="3600"/>
              <a:t>例：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中国人民自从接受马克思主义之后，中国的革命就在毛泽东同志领导下大大改了样。</a:t>
            </a:r>
          </a:p>
          <a:p>
            <a:pPr marL="0" indent="0">
              <a:buNone/>
            </a:pPr>
            <a:r>
              <a:rPr lang="en-US" altLang="zh-CN" sz="3600">
                <a:solidFill>
                  <a:srgbClr val="FF0000"/>
                </a:solidFill>
                <a:latin typeface="Arial" pitchFamily="34" charset="0"/>
                <a:sym typeface="+mn-ea"/>
              </a:rPr>
              <a:t> </a:t>
            </a:r>
            <a:r>
              <a:rPr lang="en-US" altLang="zh-CN" sz="3600">
                <a:solidFill>
                  <a:srgbClr val="FF0000"/>
                </a:solidFill>
                <a:latin typeface="Arial" pitchFamily="34" charset="0"/>
                <a:ea typeface="华文行楷" panose="02010800040101010101" charset="-122"/>
                <a:sym typeface="+mn-ea"/>
              </a:rPr>
              <a:t>“</a:t>
            </a:r>
            <a:r>
              <a:rPr lang="zh-CN" altLang="en-US" sz="4000">
                <a:solidFill>
                  <a:srgbClr val="FF0000"/>
                </a:solidFill>
                <a:latin typeface="Arial" pitchFamily="34" charset="0"/>
                <a:ea typeface="华文行楷" panose="02010800040101010101" charset="-122"/>
                <a:sym typeface="+mn-ea"/>
              </a:rPr>
              <a:t>中国人民”这个主语没有陈述的内容，后面又换成了“革命”，中途更换主语造成了结构混乱。可把“自从”放到句首。</a:t>
            </a:r>
          </a:p>
          <a:p>
            <a:pPr marL="0" indent="0">
              <a:buNone/>
            </a:pPr>
            <a:endParaRPr lang="zh-CN" altLang="en-US" sz="4000">
              <a:solidFill>
                <a:srgbClr val="FF0000"/>
              </a:solidFill>
              <a:latin typeface="Arial" pitchFamily="34" charset="0"/>
              <a:ea typeface="华文行楷" panose="0201080004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55005" y="-116840"/>
            <a:ext cx="5598795" cy="1942465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2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中途易辙</a:t>
            </a:r>
            <a:r>
              <a:rPr lang="zh-CN" altLang="en-US" sz="3200" b="1">
                <a:solidFill>
                  <a:schemeClr val="tx2"/>
                </a:solidFill>
                <a:latin typeface="华文中宋" panose="02010600040101010101" charset="-122"/>
                <a:ea typeface="华文行楷" panose="02010800040101010101" charset="-122"/>
                <a:sym typeface="+mn-ea"/>
              </a:rPr>
              <a:t>指一句话说了一半，忽然另起炉灶，重来一句</a:t>
            </a: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华文行楷" panose="02010800040101010101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pPr marL="0" indent="0">
              <a:buNone/>
            </a:pP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例：一切事物的发展都是有起有伏、波浪式前进的，这是由于事物的内部矛盾以及自然和社会的种种外因影响所决定的。</a:t>
            </a:r>
          </a:p>
          <a:p>
            <a:pPr marL="0" indent="0">
              <a:buNone/>
            </a:pPr>
            <a:endParaRPr lang="zh-CN" altLang="en-US" sz="4400" b="1">
              <a:solidFill>
                <a:srgbClr val="000000"/>
              </a:solidFill>
              <a:latin typeface="宋体" panose="02010600030101010101" pitchFamily="2" charset="-122"/>
              <a:ea typeface="华文行楷" panose="0201080004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4000" b="1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“</a:t>
            </a:r>
            <a:r>
              <a:rPr lang="zh-CN" altLang="en-US" sz="40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这是由于</a:t>
            </a:r>
            <a:r>
              <a:rPr lang="en-US" altLang="zh-CN" sz="4000">
                <a:solidFill>
                  <a:srgbClr val="FF0000"/>
                </a:solidFill>
                <a:latin typeface="Arial" pitchFamily="34" charset="0"/>
                <a:ea typeface="华文行楷" panose="02010800040101010101" charset="-122"/>
                <a:sym typeface="+mn-ea"/>
              </a:rPr>
              <a:t>……</a:t>
            </a:r>
            <a:r>
              <a:rPr lang="zh-CN" altLang="en-US" sz="40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的缘故”和“这是由</a:t>
            </a:r>
            <a:r>
              <a:rPr lang="en-US" altLang="zh-CN" sz="4000">
                <a:solidFill>
                  <a:srgbClr val="FF0000"/>
                </a:solidFill>
                <a:latin typeface="Arial" pitchFamily="34" charset="0"/>
                <a:ea typeface="华文行楷" panose="02010800040101010101" charset="-122"/>
                <a:sym typeface="+mn-ea"/>
              </a:rPr>
              <a:t>……</a:t>
            </a:r>
            <a:r>
              <a:rPr lang="zh-CN" altLang="en-US" sz="40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决定的”套在一起而成。改“由于”为“由”即可。</a:t>
            </a:r>
          </a:p>
          <a:p>
            <a:pPr marL="0" indent="0">
              <a:buNone/>
            </a:pPr>
            <a:endParaRPr lang="zh-CN" altLang="en-US" sz="4000">
              <a:solidFill>
                <a:srgbClr val="FF0000"/>
              </a:solidFill>
              <a:latin typeface="华文行楷" panose="02010800040101010101" charset="-122"/>
              <a:ea typeface="华文行楷" panose="02010800040101010101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12865" y="247650"/>
            <a:ext cx="4940935" cy="1560195"/>
          </a:xfrm>
          <a:prstGeom prst="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chemeClr val="tx2"/>
                </a:solidFill>
                <a:latin typeface="Arial" pitchFamily="34" charset="0"/>
                <a:ea typeface="楷体_GB2312" panose="02010609030101010101" pitchFamily="49" charset="-122"/>
                <a:sym typeface="+mn-ea"/>
              </a:rPr>
              <a:t>两句混杂</a:t>
            </a:r>
            <a:r>
              <a:rPr lang="zh-CN" altLang="en-US" sz="4000" b="1">
                <a:solidFill>
                  <a:schemeClr val="tx2"/>
                </a:solidFill>
                <a:latin typeface="Arial" pitchFamily="34" charset="0"/>
                <a:sym typeface="+mn-ea"/>
              </a:rPr>
              <a:t> </a:t>
            </a:r>
            <a:r>
              <a:rPr lang="zh-CN" altLang="en-US" sz="4000" b="1">
                <a:solidFill>
                  <a:schemeClr val="tx2"/>
                </a:solidFill>
                <a:latin typeface="Arial" pitchFamily="34" charset="0"/>
                <a:ea typeface="华文行楷" panose="02010800040101010101" charset="-122"/>
                <a:sym typeface="+mn-ea"/>
              </a:rPr>
              <a:t>指一个句子套用了两种句式结构。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pPr marL="0" indent="0">
              <a:buNone/>
            </a:pPr>
            <a:r>
              <a:rPr lang="zh-CN" altLang="en-US" sz="3600"/>
              <a:t>例：</a:t>
            </a:r>
            <a:r>
              <a:rPr lang="zh-CN" altLang="en-US" sz="4000" b="1">
                <a:solidFill>
                  <a:srgbClr val="000000"/>
                </a:solidFill>
                <a:latin typeface="宋体" panose="02010600030101010101" pitchFamily="2" charset="-122"/>
                <a:sym typeface="+mn-ea"/>
              </a:rPr>
              <a:t>这次网络短训班的学员，除北大本校学员外，还有来自清华大学等十五所高校的教师、学生、和科技工作者也参加了学习。</a:t>
            </a:r>
          </a:p>
          <a:p>
            <a:pPr marL="0" indent="0">
              <a:buNone/>
            </a:pPr>
            <a:endParaRPr lang="zh-CN" altLang="en-US" sz="3600" b="1">
              <a:solidFill>
                <a:srgbClr val="FF0000"/>
              </a:solidFill>
              <a:latin typeface="Arial" pitchFamily="34" charset="0"/>
              <a:ea typeface="华文行楷" panose="0201080004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600">
                <a:solidFill>
                  <a:srgbClr val="FF0000"/>
                </a:solidFill>
                <a:latin typeface="Arial" pitchFamily="34" charset="0"/>
                <a:ea typeface="华文行楷" panose="02010800040101010101" charset="-122"/>
                <a:sym typeface="+mn-ea"/>
              </a:rPr>
              <a:t>划线句子既作了前一句子的宾语，又作了后一句子的主语。</a:t>
            </a:r>
            <a:r>
              <a:rPr lang="zh-CN" altLang="en-US" sz="3600">
                <a:solidFill>
                  <a:srgbClr val="FD3A19"/>
                </a:solidFill>
                <a:latin typeface="Arial" pitchFamily="34" charset="0"/>
                <a:ea typeface="华文行楷" panose="02010800040101010101" charset="-122"/>
                <a:sym typeface="+mn-ea"/>
              </a:rPr>
              <a:t>删去“也参加了学习”</a:t>
            </a:r>
          </a:p>
          <a:p>
            <a:pPr marL="0" indent="0">
              <a:buNone/>
            </a:pPr>
            <a:endParaRPr lang="zh-CN" altLang="en-US" sz="3600">
              <a:solidFill>
                <a:srgbClr val="FD3A19"/>
              </a:solidFill>
              <a:latin typeface="Arial" pitchFamily="34" charset="0"/>
              <a:ea typeface="华文行楷" panose="02010800040101010101" charset="-122"/>
              <a:sym typeface="+mn-ea"/>
            </a:endParaRPr>
          </a:p>
        </p:txBody>
      </p:sp>
      <p:sp>
        <p:nvSpPr>
          <p:cNvPr id="220" name=" 220"/>
          <p:cNvSpPr/>
          <p:nvPr/>
        </p:nvSpPr>
        <p:spPr>
          <a:xfrm>
            <a:off x="896620" y="629285"/>
            <a:ext cx="5029200" cy="853440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前后牵连</a:t>
            </a: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053205" y="2894965"/>
            <a:ext cx="6852920" cy="46355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963295" y="3476625"/>
            <a:ext cx="4466590" cy="15240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286500" y="-67945"/>
            <a:ext cx="5170170" cy="1758950"/>
          </a:xfrm>
          <a:prstGeom prst="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藕断丝连</a:t>
            </a:r>
            <a:r>
              <a:rPr lang="zh-CN" altLang="en-US" sz="3200" b="1">
                <a:solidFill>
                  <a:srgbClr val="000000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zh-CN" altLang="en-US" sz="3200" b="1">
                <a:solidFill>
                  <a:schemeClr val="tx2"/>
                </a:solidFill>
                <a:latin typeface="华文行楷" panose="02010800040101010101" charset="-122"/>
                <a:ea typeface="华文行楷" panose="02010800040101010101" charset="-122"/>
                <a:sym typeface="+mn-ea"/>
              </a:rPr>
              <a:t>指一句话结构已完整，却把它的最后部分用做另一部分的开头。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>
                <a:solidFill>
                  <a:srgbClr val="413C39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造成</a:t>
            </a:r>
            <a:r>
              <a:rPr lang="zh-CN" altLang="en-US" b="1">
                <a:solidFill>
                  <a:srgbClr val="FD3A19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句式杂糅</a:t>
            </a:r>
            <a:r>
              <a:rPr lang="zh-CN" altLang="en-US" b="1">
                <a:solidFill>
                  <a:srgbClr val="413C39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的原因，主要有：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pPr marL="0" indent="0">
              <a:buNone/>
            </a:pPr>
            <a:r>
              <a:rPr lang="en-US" altLang="zh-CN" sz="4000" b="1">
                <a:solidFill>
                  <a:srgbClr val="413C39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1</a:t>
            </a:r>
            <a:r>
              <a:rPr lang="zh-CN" altLang="en-US" sz="4000" b="1">
                <a:solidFill>
                  <a:srgbClr val="413C39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、举棋不定 （两句混杂）</a:t>
            </a:r>
            <a:endParaRPr lang="zh-CN" altLang="en-US" sz="4000" b="1">
              <a:solidFill>
                <a:srgbClr val="413C39"/>
              </a:solidFill>
            </a:endParaRPr>
          </a:p>
          <a:p>
            <a:pPr marL="0" indent="0">
              <a:buNone/>
            </a:pPr>
            <a:r>
              <a:rPr lang="en-US" altLang="zh-CN" sz="4000" b="1">
                <a:solidFill>
                  <a:srgbClr val="413C39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2</a:t>
            </a:r>
            <a:r>
              <a:rPr lang="zh-CN" altLang="en-US" sz="4000" b="1">
                <a:solidFill>
                  <a:srgbClr val="413C39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、藕断丝连 </a:t>
            </a:r>
            <a:endParaRPr lang="zh-CN" altLang="en-US" sz="4000" b="1">
              <a:solidFill>
                <a:srgbClr val="413C39"/>
              </a:solidFill>
            </a:endParaRPr>
          </a:p>
          <a:p>
            <a:pPr marL="0" indent="0">
              <a:buNone/>
            </a:pPr>
            <a:r>
              <a:rPr lang="en-US" altLang="zh-CN" sz="4000" b="1">
                <a:solidFill>
                  <a:srgbClr val="413C39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3</a:t>
            </a:r>
            <a:r>
              <a:rPr lang="zh-CN" altLang="en-US" sz="4000" b="1">
                <a:solidFill>
                  <a:srgbClr val="413C39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、中途易辙 </a:t>
            </a:r>
          </a:p>
          <a:p>
            <a:pPr marL="0" indent="0">
              <a:buNone/>
            </a:pPr>
            <a:r>
              <a:rPr lang="en-US" altLang="zh-CN" sz="4000" b="1">
                <a:solidFill>
                  <a:srgbClr val="413C39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4</a:t>
            </a:r>
            <a:r>
              <a:rPr lang="zh-CN" altLang="en-US" sz="4000" b="1">
                <a:solidFill>
                  <a:srgbClr val="413C39"/>
                </a:solidFill>
                <a:latin typeface="Arial" pitchFamily="34" charset="0"/>
                <a:ea typeface="宋体" pitchFamily="2" charset="-122"/>
                <a:cs typeface="+mn-ea"/>
                <a:sym typeface="+mn-ea"/>
              </a:rPr>
              <a:t>、反客为主 </a:t>
            </a:r>
            <a:endParaRPr lang="zh-CN" altLang="en-US" sz="4000" b="1">
              <a:solidFill>
                <a:srgbClr val="413C39"/>
              </a:solidFill>
            </a:endParaRPr>
          </a:p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zh-CN" altLang="en-US" b="1">
                <a:solidFill>
                  <a:schemeClr val="tx2"/>
                </a:solidFill>
                <a:latin typeface="Arial" pitchFamily="34" charset="0"/>
                <a:ea typeface="华文行楷" panose="02010800040101010101" charset="-122"/>
              </a:rPr>
              <a:t/>
            </a:r>
            <a:br>
              <a:rPr lang="zh-CN" altLang="en-US" b="1">
                <a:solidFill>
                  <a:schemeClr val="tx2"/>
                </a:solidFill>
                <a:latin typeface="Arial" pitchFamily="34" charset="0"/>
                <a:ea typeface="华文行楷" panose="02010800040101010101" charset="-122"/>
              </a:rPr>
            </a:br>
            <a:r>
              <a:rPr lang="zh-CN" altLang="en-US" sz="6600" b="1">
                <a:solidFill>
                  <a:schemeClr val="tx1"/>
                </a:solidFill>
                <a:latin typeface="Arial" pitchFamily="34" charset="0"/>
                <a:ea typeface="华文行楷" panose="02010800040101010101" charset="-122"/>
                <a:sym typeface="+mn-ea"/>
              </a:rPr>
              <a:t>常见的杂糅句式</a:t>
            </a:r>
            <a:r>
              <a:rPr lang="zh-CN" altLang="en-US" b="1">
                <a:solidFill>
                  <a:schemeClr val="tx2"/>
                </a:solidFill>
                <a:latin typeface="Arial" pitchFamily="34" charset="0"/>
                <a:ea typeface="华文行楷" panose="02010800040101010101" charset="-122"/>
              </a:rPr>
              <a:t/>
            </a:r>
            <a:br>
              <a:rPr lang="zh-CN" altLang="en-US" b="1">
                <a:solidFill>
                  <a:schemeClr val="tx2"/>
                </a:solidFill>
                <a:latin typeface="Arial" pitchFamily="34" charset="0"/>
                <a:ea typeface="华文行楷" panose="02010800040101010101" charset="-122"/>
              </a:rPr>
            </a:b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1366520"/>
            <a:ext cx="10515600" cy="4351338"/>
          </a:xfrm>
        </p:spPr>
        <p:txBody>
          <a:bodyPr vert="horz">
            <a:noAutofit/>
          </a:bodyPr>
          <a:lstStyle/>
          <a:p>
            <a:pPr marL="0" indent="0">
              <a:buNone/>
            </a:pPr>
            <a:r>
              <a:rPr lang="en-US" altLang="zh-CN" sz="24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1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、本着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为原则</a:t>
            </a:r>
            <a:r>
              <a:rPr lang="en-US" altLang="zh-CN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--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本着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原则；以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为原则</a:t>
            </a:r>
            <a:b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</a:b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2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、以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即可</a:t>
            </a:r>
            <a:r>
              <a:rPr lang="en-US" altLang="zh-CN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--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以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为宜；    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即可</a:t>
            </a:r>
            <a:b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</a:b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3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、是为了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为目的的</a:t>
            </a:r>
            <a:r>
              <a:rPr lang="en-US" altLang="zh-CN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--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以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为目的的；是为了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b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</a:b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4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、对于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问题上</a:t>
            </a:r>
            <a:r>
              <a:rPr lang="en-US" altLang="zh-CN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--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对于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问题；在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问题上</a:t>
            </a:r>
            <a:b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</a:b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5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、由于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下</a:t>
            </a:r>
            <a:r>
              <a:rPr lang="en-US" altLang="zh-CN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--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由于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；在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下</a:t>
            </a:r>
            <a:b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</a:b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6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、原因是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造成的</a:t>
            </a:r>
            <a:r>
              <a:rPr lang="en-US" altLang="zh-CN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--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原因是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；是由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造成的</a:t>
            </a:r>
            <a:b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</a:b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7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、经过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下</a:t>
            </a:r>
            <a:r>
              <a:rPr lang="en-US" altLang="zh-CN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--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经过</a:t>
            </a:r>
            <a:r>
              <a:rPr lang="en-US" altLang="zh-CN" b="1">
                <a:solidFill>
                  <a:srgbClr val="000000"/>
                </a:solidFill>
                <a:latin typeface="华文中宋" panose="02010600040101010101" charset="-122"/>
                <a:ea typeface="楷体_GB2312" panose="02010609030101010101" pitchFamily="49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；在</a:t>
            </a:r>
            <a:r>
              <a:rPr lang="en-US" altLang="zh-CN" b="1">
                <a:solidFill>
                  <a:srgbClr val="000000"/>
                </a:solidFill>
                <a:latin typeface="华文中宋" panose="02010600040101010101" charset="-122"/>
                <a:ea typeface="楷体_GB2312" panose="02010609030101010101" pitchFamily="49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下</a:t>
            </a:r>
            <a:br>
              <a:rPr lang="zh-CN" altLang="en-US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</a:br>
            <a:r>
              <a:rPr lang="en-US" altLang="zh-CN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8</a:t>
            </a:r>
            <a:r>
              <a:rPr lang="zh-CN" altLang="en-US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、出于</a:t>
            </a:r>
            <a:r>
              <a:rPr lang="en-US" altLang="zh-CN" b="1">
                <a:solidFill>
                  <a:srgbClr val="000000"/>
                </a:solidFill>
                <a:latin typeface="华文中宋" panose="02010600040101010101" charset="-122"/>
                <a:ea typeface="楷体_GB2312" panose="02010609030101010101" pitchFamily="49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决定的</a:t>
            </a:r>
            <a:r>
              <a:rPr lang="en-US" altLang="zh-CN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--</a:t>
            </a:r>
            <a:r>
              <a:rPr lang="zh-CN" altLang="en-US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是出于</a:t>
            </a:r>
            <a:r>
              <a:rPr lang="en-US" altLang="zh-CN" b="1">
                <a:solidFill>
                  <a:srgbClr val="000000"/>
                </a:solidFill>
                <a:latin typeface="华文中宋" panose="02010600040101010101" charset="-122"/>
                <a:ea typeface="楷体_GB2312" panose="02010609030101010101" pitchFamily="49" charset="-122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； 是由</a:t>
            </a:r>
            <a:r>
              <a:rPr lang="en-US" altLang="zh-CN" b="1">
                <a:solidFill>
                  <a:srgbClr val="000000"/>
                </a:solidFill>
                <a:latin typeface="华文中宋" panose="02010600040101010101" charset="-122"/>
                <a:ea typeface="楷体_GB2312" panose="02010609030101010101" pitchFamily="49" charset="-122"/>
                <a:sym typeface="+mn-ea"/>
              </a:rPr>
              <a:t>……</a:t>
            </a:r>
            <a:r>
              <a:rPr lang="zh-CN" altLang="en-US" sz="16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决定的</a:t>
            </a:r>
          </a:p>
          <a:p>
            <a:pPr marL="0" indent="0">
              <a:buNone/>
            </a:pP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9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、借口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为名</a:t>
            </a:r>
            <a:r>
              <a:rPr lang="en-US" altLang="zh-CN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--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借口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；以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为名</a:t>
            </a:r>
            <a:b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</a:b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10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、是因为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的原因</a:t>
            </a:r>
            <a:r>
              <a:rPr lang="en-US" altLang="zh-CN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--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是因为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；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是原因</a:t>
            </a:r>
            <a:b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</a:b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11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、有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组成</a:t>
            </a:r>
            <a:r>
              <a:rPr lang="en-US" altLang="zh-CN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--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有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；由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组成</a:t>
            </a:r>
            <a:b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</a:b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12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、靠的是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取得的</a:t>
            </a:r>
            <a:r>
              <a:rPr lang="en-US" altLang="zh-CN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--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靠的是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；是</a:t>
            </a:r>
            <a:r>
              <a:rPr lang="en-US" altLang="zh-CN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……</a:t>
            </a: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cs typeface="+mn-ea"/>
                <a:sym typeface="+mn-ea"/>
              </a:rPr>
              <a:t>取得的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/>
            </a:r>
            <a:br>
              <a:rPr lang="zh-CN" altLang="en-US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</a:br>
            <a:endParaRPr lang="zh-CN" altLang="en-US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08305" y="2455545"/>
            <a:ext cx="736600" cy="2128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>
                <a:latin typeface="华文隶书" panose="02010800040101010101" charset="-122"/>
                <a:ea typeface="华文隶书" panose="02010800040101010101" charset="-122"/>
              </a:rPr>
              <a:t>语序不当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1406525" y="902970"/>
            <a:ext cx="506095" cy="5080635"/>
          </a:xfrm>
          <a:prstGeom prst="leftBrace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12620" y="675640"/>
            <a:ext cx="2797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</a:rPr>
              <a:t>定语、中心语错位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12620" y="1548765"/>
            <a:ext cx="27082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定语、状语错位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12620" y="2306955"/>
            <a:ext cx="24231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状语、补语错位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12620" y="3198495"/>
            <a:ext cx="2933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状语、中心语错位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912620" y="3943350"/>
            <a:ext cx="2470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句中状语错位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912620" y="4857750"/>
            <a:ext cx="2902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多层定语语序错位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12620" y="5720080"/>
            <a:ext cx="2947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多层状语语序不当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460490" y="2461260"/>
            <a:ext cx="736600" cy="1964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>
                <a:latin typeface="华文隶书" panose="02010800040101010101" charset="-122"/>
                <a:ea typeface="华文隶书" panose="02010800040101010101" charset="-122"/>
              </a:rPr>
              <a:t>句式杂糅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7402830" y="2307590"/>
            <a:ext cx="579120" cy="2277110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7982585" y="2009140"/>
            <a:ext cx="2098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两种说法混杂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982585" y="4293235"/>
            <a:ext cx="28136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华文中宋" panose="02010600040101010101" charset="-122"/>
                <a:ea typeface="华文中宋" panose="02010600040101010101" charset="-122"/>
              </a:rPr>
              <a:t>前后牵连</a:t>
            </a:r>
          </a:p>
        </p:txBody>
      </p:sp>
    </p:spTree>
  </p:cSld>
  <p:clrMapOvr>
    <a:masterClrMapping/>
  </p:clrMapOvr>
  <p:transition>
    <p:fade/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3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1"/>
      <p:bldP spid="9" grpId="2"/>
      <p:bldP spid="10" grpId="3"/>
      <p:bldP spid="12" grpId="4"/>
      <p:bldP spid="13" grpId="5"/>
      <p:bldP spid="14" grpId="6"/>
      <p:bldP spid="15" grpId="7"/>
      <p:bldP spid="17" grpId="8" animBg="1"/>
      <p:bldP spid="18" grpId="9"/>
      <p:bldP spid="19" grpId="1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1840230"/>
            <a:ext cx="10515600" cy="4351338"/>
          </a:xfrm>
        </p:spPr>
        <p:txBody>
          <a:bodyPr vert="horz"/>
          <a:lstStyle/>
          <a:p>
            <a:pPr marL="0" indent="0">
              <a:buNone/>
            </a:pPr>
            <a:r>
              <a:rPr lang="zh-CN" altLang="en-US"/>
              <a:t>①我国石油的生产，基本供应国内。</a:t>
            </a: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/>
              <a:t>②巴金的晚年，仍然文思敏捷，精力充沛。</a:t>
            </a: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latin typeface="Arial" pitchFamily="34" charset="0"/>
                <a:ea typeface="华文行楷" panose="02010800040101010101" charset="-122"/>
                <a:cs typeface="+mn-ea"/>
                <a:sym typeface="+mn-ea"/>
              </a:rPr>
              <a:t>方法：紧缩主干法。</a:t>
            </a:r>
            <a:r>
              <a:rPr lang="zh-CN" altLang="en-US" sz="3200" b="1">
                <a:solidFill>
                  <a:srgbClr val="000000"/>
                </a:solidFill>
                <a:latin typeface="Arial" pitchFamily="34" charset="0"/>
                <a:ea typeface="华文行楷" panose="02010800040101010101" charset="-122"/>
                <a:cs typeface="+mn-ea"/>
                <a:sym typeface="+mn-ea"/>
              </a:rPr>
              <a:t>根据句子的谓语去寻找它的搭配对象，然后确定主语或宾语的中心语。</a:t>
            </a:r>
            <a:endParaRPr lang="zh-CN" altLang="en-US"/>
          </a:p>
        </p:txBody>
      </p:sp>
      <p:sp>
        <p:nvSpPr>
          <p:cNvPr id="4" name=" 4"/>
          <p:cNvSpPr/>
          <p:nvPr/>
        </p:nvSpPr>
        <p:spPr>
          <a:xfrm>
            <a:off x="960120" y="563880"/>
            <a:ext cx="4968240" cy="914400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 b="1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定语、中心语错位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049145" y="1855470"/>
            <a:ext cx="627380" cy="15240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689860" y="1840230"/>
            <a:ext cx="1905" cy="368300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689860" y="2223770"/>
            <a:ext cx="351790" cy="0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056890" y="1870710"/>
            <a:ext cx="15240" cy="336550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72130" y="1870710"/>
            <a:ext cx="657860" cy="0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297940" y="3295015"/>
            <a:ext cx="673100" cy="0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2368550" y="3310255"/>
            <a:ext cx="612140" cy="0"/>
          </a:xfrm>
          <a:prstGeom prst="line">
            <a:avLst/>
          </a:prstGeom>
          <a:ln w="50800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下弧形箭头 13"/>
          <p:cNvSpPr/>
          <p:nvPr/>
        </p:nvSpPr>
        <p:spPr>
          <a:xfrm>
            <a:off x="1496695" y="3448050"/>
            <a:ext cx="1284605" cy="412750"/>
          </a:xfrm>
          <a:prstGeom prst="curvedUpArrow">
            <a:avLst/>
          </a:prstGeo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pPr marL="0" indent="0">
              <a:buNone/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</a:rPr>
              <a:t>例：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花木兰在困难面前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格外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显得坚强。</a:t>
            </a:r>
          </a:p>
          <a:p>
            <a:pPr marL="0" indent="0">
              <a:buNone/>
            </a:pPr>
            <a:endParaRPr lang="zh-CN" altLang="en-US" sz="32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marL="0" indent="0">
              <a:buNone/>
            </a:pPr>
            <a:endParaRPr lang="zh-CN" altLang="en-US" sz="32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marL="0" indent="0">
              <a:buNone/>
            </a:pPr>
            <a:endParaRPr lang="zh-CN" altLang="en-US" sz="32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例：丰富的实践，使他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广阔的</a:t>
            </a:r>
            <a:r>
              <a:rPr lang="zh-CN" altLang="en-US" sz="3200" b="1">
                <a:solidFill>
                  <a:srgbClr val="0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接触了社会生活。</a:t>
            </a:r>
          </a:p>
          <a:p>
            <a:pPr marL="0" indent="0">
              <a:buNone/>
            </a:pPr>
            <a:endParaRPr lang="zh-CN" altLang="en-US" sz="3200" b="1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方法：可采用朗读法，判断是否顺口。</a:t>
            </a:r>
          </a:p>
        </p:txBody>
      </p:sp>
      <p:sp>
        <p:nvSpPr>
          <p:cNvPr id="220" name=" 220"/>
          <p:cNvSpPr/>
          <p:nvPr/>
        </p:nvSpPr>
        <p:spPr>
          <a:xfrm>
            <a:off x="972820" y="507365"/>
            <a:ext cx="4754880" cy="975360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定语、状语错位</a:t>
            </a:r>
          </a:p>
        </p:txBody>
      </p:sp>
      <p:cxnSp>
        <p:nvCxnSpPr>
          <p:cNvPr id="6" name="肘形连接符 5"/>
          <p:cNvCxnSpPr/>
          <p:nvPr/>
        </p:nvCxnSpPr>
        <p:spPr>
          <a:xfrm>
            <a:off x="5062855" y="1854835"/>
            <a:ext cx="1560195" cy="443865"/>
          </a:xfrm>
          <a:prstGeom prst="bentConnector3">
            <a:avLst>
              <a:gd name="adj1" fmla="val 50020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肘形连接符 6"/>
          <p:cNvCxnSpPr/>
          <p:nvPr/>
        </p:nvCxnSpPr>
        <p:spPr>
          <a:xfrm>
            <a:off x="5078095" y="4119245"/>
            <a:ext cx="2325370" cy="427990"/>
          </a:xfrm>
          <a:prstGeom prst="bentConnector3">
            <a:avLst>
              <a:gd name="adj1" fmla="val 50027"/>
            </a:avLst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Autofit/>
          </a:bodyPr>
          <a:lstStyle/>
          <a:p>
            <a:pPr marL="0" indent="0">
              <a:buNone/>
            </a:pPr>
            <a:r>
              <a:rPr lang="zh-CN" altLang="en-US" sz="3600"/>
              <a:t>例：李汉阳活龙活现讲岳飞。</a:t>
            </a:r>
          </a:p>
          <a:p>
            <a:pPr marL="0" indent="0">
              <a:buNone/>
            </a:pPr>
            <a:endParaRPr lang="zh-CN" altLang="en-US" sz="320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zh-CN" altLang="en-US" sz="32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分析：例句中</a:t>
            </a:r>
            <a:r>
              <a:rPr lang="en-US" altLang="zh-CN" sz="32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活龙活现</a:t>
            </a:r>
            <a:r>
              <a:rPr lang="en-US" altLang="zh-CN" sz="32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是指讲的结果生动、形象、像亲眼见到一样，不是讲的性状，应把它从状语位置移到补语位置。</a:t>
            </a:r>
          </a:p>
          <a:p>
            <a:pPr marL="0" indent="0">
              <a:buNone/>
            </a:pPr>
            <a:r>
              <a:rPr lang="zh-CN" altLang="en-US" sz="3600">
                <a:solidFill>
                  <a:srgbClr val="FF0000"/>
                </a:solidFill>
              </a:rPr>
              <a:t>改为：李汉阳讲岳飞讲得活龙活现。</a:t>
            </a: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latin typeface="华文行楷" panose="02010800040101010101" charset="-122"/>
                <a:ea typeface="华文行楷" panose="02010800040101010101" charset="-122"/>
              </a:rPr>
              <a:t>方法：可采用朗读法，看是否顺口。</a:t>
            </a:r>
          </a:p>
        </p:txBody>
      </p:sp>
      <p:sp>
        <p:nvSpPr>
          <p:cNvPr id="220" name=" 220"/>
          <p:cNvSpPr/>
          <p:nvPr/>
        </p:nvSpPr>
        <p:spPr>
          <a:xfrm>
            <a:off x="927100" y="492125"/>
            <a:ext cx="5074920" cy="960755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状语、补语错位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pPr marL="0" indent="0">
              <a:buNone/>
            </a:pPr>
            <a:r>
              <a:rPr lang="zh-CN" altLang="en-US" sz="3200"/>
              <a:t>例：</a:t>
            </a:r>
            <a:r>
              <a:rPr lang="zh-CN" altLang="en-US"/>
              <a:t>十年浩劫给予一些青年带来的创伤，是难以一时弥合的。</a:t>
            </a: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 sz="3200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分析：例句“难以”是谓宾动词，要求谓词性词语作它的宾语，如“难以形容”、“难以置信”，动宾之间是不插人状语的,如不说“难以一时置信”而说“一时难以置信”。本句“难以一时弥合”就犯了状语位置上的错误。前面分句的动词“给予”应改为介词“给”。</a:t>
            </a:r>
          </a:p>
        </p:txBody>
      </p:sp>
      <p:sp>
        <p:nvSpPr>
          <p:cNvPr id="220" name=" 220"/>
          <p:cNvSpPr/>
          <p:nvPr/>
        </p:nvSpPr>
        <p:spPr>
          <a:xfrm>
            <a:off x="957580" y="492125"/>
            <a:ext cx="5349240" cy="1082040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状语、中心语错位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/>
          <a:p>
            <a:pPr marL="0" indent="0">
              <a:buNone/>
            </a:pPr>
            <a:r>
              <a:rPr lang="zh-CN" altLang="en-US"/>
              <a:t>例： 历任美国总统下台后都要造一个纪念图书馆。罗斯福是第一个为自已设立图书馆的总统。1940年，在纽约的海德公园他自己筹款建图书馆。</a:t>
            </a: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分析：句中状语错位是指句中状语错放在句首状语位置上了，最后一句处所状语“在纽约的海德公园”是“建图书馆”的地点，现在错放在句首，成了“筹款”的地点，说罗斯福只在海德公园筹款就违背事实了，应改为“他自己筹款在纽约的海德公园建图书馆”。第一句“历任美国总统下台后”的后面，加个逗号比较好</a:t>
            </a:r>
          </a:p>
        </p:txBody>
      </p:sp>
      <p:sp>
        <p:nvSpPr>
          <p:cNvPr id="220" name=" 220"/>
          <p:cNvSpPr/>
          <p:nvPr/>
        </p:nvSpPr>
        <p:spPr>
          <a:xfrm>
            <a:off x="1003300" y="583565"/>
            <a:ext cx="4739640" cy="868680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句中状语错位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1859915"/>
            <a:ext cx="10943590" cy="4317365"/>
          </a:xfrm>
        </p:spPr>
        <p:txBody>
          <a:bodyPr vert="horz">
            <a:noAutofit/>
          </a:bodyPr>
          <a:lstStyle/>
          <a:p>
            <a:pPr marL="0" indent="0" algn="l" fontAlgn="base">
              <a:lnSpc>
                <a:spcPct val="100000"/>
              </a:lnSpc>
              <a:buClr>
                <a:srgbClr val="FFFFFF"/>
              </a:buClr>
              <a:buNone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例、她是</a:t>
            </a:r>
            <a:r>
              <a:rPr lang="zh-CN" altLang="en-US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一位国家队里的优秀的有</a:t>
            </a:r>
            <a:r>
              <a:rPr lang="en-US" altLang="zh-CN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20</a:t>
            </a:r>
            <a:r>
              <a:rPr lang="zh-CN" altLang="en-US" sz="32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多年教学经验的篮球女教练。</a:t>
            </a:r>
          </a:p>
          <a:p>
            <a:pPr marL="0" indent="0" algn="l" fontAlgn="base">
              <a:lnSpc>
                <a:spcPct val="100000"/>
              </a:lnSpc>
              <a:buClr>
                <a:srgbClr val="FFFFFF"/>
              </a:buClr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★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正确的语序应是：</a:t>
            </a:r>
          </a:p>
          <a:p>
            <a:pPr marL="0" indent="0" algn="l" fontAlgn="base">
              <a:lnSpc>
                <a:spcPct val="100000"/>
              </a:lnSpc>
              <a:buClr>
                <a:srgbClr val="FFFFFF"/>
              </a:buClr>
              <a:buNone/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领属性的词＋数量性的词＋动词或动词短语＋形容词或形容词短语＋表性质的名词＋中心语</a:t>
            </a:r>
          </a:p>
          <a:p>
            <a:pPr marL="0" indent="0" algn="l" fontAlgn="base">
              <a:lnSpc>
                <a:spcPct val="100000"/>
              </a:lnSpc>
              <a:buClr>
                <a:srgbClr val="FFFFFF"/>
              </a:buClr>
              <a:buNone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改为：</a:t>
            </a:r>
            <a:r>
              <a:rPr lang="zh-CN" altLang="en-US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国家队里的一位有</a:t>
            </a:r>
            <a:r>
              <a:rPr lang="en-US" altLang="zh-CN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20</a:t>
            </a:r>
            <a:r>
              <a:rPr lang="zh-CN" altLang="en-US" sz="32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ea"/>
                <a:sym typeface="+mn-ea"/>
              </a:rPr>
              <a:t>多年教学经验的优秀的篮球女教练</a:t>
            </a:r>
          </a:p>
          <a:p>
            <a:pPr marL="0" indent="0" algn="l" fontAlgn="base">
              <a:lnSpc>
                <a:spcPct val="100000"/>
              </a:lnSpc>
              <a:buClr>
                <a:srgbClr val="FFFFFF"/>
              </a:buClr>
              <a:buNone/>
            </a:pPr>
            <a:endParaRPr lang="zh-CN" altLang="en-US" sz="3200" b="1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+mn-ea"/>
              <a:sym typeface="+mn-ea"/>
            </a:endParaRPr>
          </a:p>
          <a:p>
            <a:pPr marL="0" indent="0" algn="l" fontAlgn="base">
              <a:lnSpc>
                <a:spcPct val="100000"/>
              </a:lnSpc>
              <a:buClr>
                <a:srgbClr val="FFFFFF"/>
              </a:buClr>
              <a:buNone/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★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小窍门：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+mn-ea"/>
                <a:sym typeface="+mn-ea"/>
              </a:rPr>
              <a:t>复杂的定语要放在简单的定语前面</a:t>
            </a:r>
          </a:p>
          <a:p>
            <a:pPr marL="0" indent="0">
              <a:buNone/>
            </a:pP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itchFamily="2" charset="-122"/>
              <a:cs typeface="+mn-ea"/>
              <a:sym typeface="+mn-ea"/>
            </a:endParaRPr>
          </a:p>
        </p:txBody>
      </p:sp>
      <p:sp>
        <p:nvSpPr>
          <p:cNvPr id="220" name=" 220"/>
          <p:cNvSpPr/>
          <p:nvPr/>
        </p:nvSpPr>
        <p:spPr>
          <a:xfrm>
            <a:off x="957580" y="616585"/>
            <a:ext cx="4983480" cy="822960"/>
          </a:xfrm>
          <a:prstGeom prst="homePlat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0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多层定语语序错位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120015"/>
            <a:ext cx="10515600" cy="4886960"/>
          </a:xfrm>
        </p:spPr>
        <p:txBody>
          <a:bodyPr vert="horz">
            <a:normAutofit fontScale="25000" lnSpcReduction="20000"/>
          </a:bodyPr>
          <a:lstStyle/>
          <a:p>
            <a:pPr marL="342900" indent="-342900" algn="ctr" eaLnBrk="0" fontAlgn="base" hangingPunct="0">
              <a:lnSpc>
                <a:spcPct val="100000"/>
              </a:lnSpc>
              <a:spcBef>
                <a:spcPct val="20000"/>
              </a:spcBef>
              <a:buNone/>
            </a:pPr>
            <a:endParaRPr lang="zh-CN" altLang="en-US" sz="2800" b="1">
              <a:solidFill>
                <a:srgbClr val="FF0000"/>
              </a:solidFill>
            </a:endParaRPr>
          </a:p>
          <a:p>
            <a:pPr marL="342900" indent="-342900" algn="l" eaLnBrk="0" fontAlgn="base" hangingPunc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20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      </a:t>
            </a:r>
            <a:r>
              <a:rPr lang="zh-CN" altLang="en-US" sz="36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  </a:t>
            </a:r>
            <a:r>
              <a:rPr lang="zh-CN" altLang="en-US" sz="199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   多层定语的一般次序是</a:t>
            </a:r>
            <a:r>
              <a:rPr lang="zh-CN" altLang="en-US" sz="96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：</a:t>
            </a:r>
          </a:p>
          <a:p>
            <a:pPr marL="342900" indent="-342900" algn="l" eaLnBrk="0" fontAlgn="base" hangingPunc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88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（</a:t>
            </a:r>
            <a:r>
              <a:rPr lang="en-US" altLang="zh-CN" sz="88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1</a:t>
            </a:r>
            <a:r>
              <a:rPr lang="zh-CN" altLang="en-US" sz="96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）表示所属的名词、代词或短语（“谁的”）；</a:t>
            </a:r>
          </a:p>
          <a:p>
            <a:pPr marL="342900" indent="-342900" algn="l" eaLnBrk="0" fontAlgn="base" hangingPunc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88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（</a:t>
            </a:r>
            <a:r>
              <a:rPr lang="en-US" altLang="zh-CN" sz="88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2</a:t>
            </a:r>
            <a:r>
              <a:rPr lang="zh-CN" altLang="en-US" sz="96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）指示代词或量词短语（表示“多少”）；</a:t>
            </a:r>
          </a:p>
          <a:p>
            <a:pPr marL="342900" indent="-342900" algn="l" eaLnBrk="0" fontAlgn="base" hangingPunc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88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（</a:t>
            </a:r>
            <a:r>
              <a:rPr lang="en-US" altLang="zh-CN" sz="88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3</a:t>
            </a:r>
            <a:r>
              <a:rPr lang="zh-CN" altLang="en-US" sz="96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）主谓短语或动词性词语（表示“怎么样”）；</a:t>
            </a:r>
          </a:p>
          <a:p>
            <a:pPr marL="342900" indent="-342900" algn="l" eaLnBrk="0" fontAlgn="base" hangingPunc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88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（</a:t>
            </a:r>
            <a:r>
              <a:rPr lang="en-US" altLang="zh-CN" sz="88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4</a:t>
            </a:r>
            <a:r>
              <a:rPr lang="zh-CN" altLang="en-US" sz="96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）形容词性词语（表示“什么样的”）；</a:t>
            </a:r>
          </a:p>
          <a:p>
            <a:pPr marL="342900" indent="-342900" algn="l" eaLnBrk="0" fontAlgn="base" hangingPunc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88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（</a:t>
            </a:r>
            <a:r>
              <a:rPr lang="en-US" altLang="zh-CN" sz="88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5</a:t>
            </a:r>
            <a:r>
              <a:rPr lang="zh-CN" altLang="en-US" sz="96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）表示性质的名词（表示“什么”）。</a:t>
            </a:r>
          </a:p>
          <a:p>
            <a:pPr marL="342900" indent="-342900" algn="l" eaLnBrk="0" fontAlgn="base" hangingPunc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88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 </a:t>
            </a:r>
          </a:p>
          <a:p>
            <a:pPr marL="342900" indent="-342900" algn="l" eaLnBrk="0" fontAlgn="base" hangingPunc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9600" b="1">
                <a:solidFill>
                  <a:srgbClr val="FF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我们学校的两位有三十多年教龄的优秀语文</a:t>
            </a:r>
            <a:r>
              <a:rPr lang="zh-CN" altLang="en-US" sz="115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教师也当上了代表。</a:t>
            </a:r>
          </a:p>
          <a:p>
            <a:pPr marL="342900" indent="-342900" algn="l" eaLnBrk="0" fontAlgn="base" hangingPunc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（   </a:t>
            </a:r>
            <a:r>
              <a:rPr lang="en-US" altLang="zh-CN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1     </a:t>
            </a:r>
            <a:r>
              <a:rPr lang="zh-CN" altLang="en-US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）  （</a:t>
            </a:r>
            <a:r>
              <a:rPr lang="en-US" altLang="zh-CN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2</a:t>
            </a:r>
            <a:r>
              <a:rPr lang="zh-CN" altLang="en-US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）（          </a:t>
            </a:r>
            <a:r>
              <a:rPr lang="en-US" altLang="zh-CN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3         </a:t>
            </a:r>
            <a:r>
              <a:rPr lang="zh-CN" altLang="en-US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）（</a:t>
            </a:r>
            <a:r>
              <a:rPr lang="en-US" altLang="zh-CN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4</a:t>
            </a:r>
            <a:r>
              <a:rPr lang="zh-CN" altLang="en-US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）（</a:t>
            </a:r>
            <a:r>
              <a:rPr lang="en-US" altLang="zh-CN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5</a:t>
            </a:r>
            <a:r>
              <a:rPr lang="zh-CN" altLang="en-US" sz="115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） </a:t>
            </a:r>
          </a:p>
          <a:p>
            <a:pPr marL="342900" indent="-342900" algn="l" eaLnBrk="0" fontAlgn="base" hangingPunc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9600" b="1">
                <a:solidFill>
                  <a:srgbClr val="FF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  他的  一件   新的  羊毛</a:t>
            </a:r>
            <a:r>
              <a:rPr lang="zh-CN" altLang="en-US" sz="115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大衣也拿来了。</a:t>
            </a:r>
          </a:p>
          <a:p>
            <a:pPr marL="342900" indent="-342900" algn="l" eaLnBrk="0" fontAlgn="base" hangingPunc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（</a:t>
            </a:r>
            <a:r>
              <a:rPr lang="en-US" altLang="zh-CN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1</a:t>
            </a:r>
            <a:r>
              <a:rPr lang="zh-CN" altLang="en-US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）（</a:t>
            </a:r>
            <a:r>
              <a:rPr lang="en-US" altLang="zh-CN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2</a:t>
            </a:r>
            <a:r>
              <a:rPr lang="zh-CN" altLang="en-US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） （</a:t>
            </a:r>
            <a:r>
              <a:rPr lang="en-US" altLang="zh-CN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4</a:t>
            </a:r>
            <a:r>
              <a:rPr lang="zh-CN" altLang="en-US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）（</a:t>
            </a:r>
            <a:r>
              <a:rPr lang="en-US" altLang="zh-CN" sz="96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5</a:t>
            </a:r>
            <a:r>
              <a:rPr lang="zh-CN" altLang="en-US" sz="11500" b="1">
                <a:solidFill>
                  <a:srgbClr val="3333CC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）</a:t>
            </a:r>
          </a:p>
          <a:p>
            <a:pPr marL="342900" indent="-342900" algn="l" eaLnBrk="0" fontAlgn="base" hangingPunct="0">
              <a:lnSpc>
                <a:spcPct val="100000"/>
              </a:lnSpc>
              <a:spcBef>
                <a:spcPct val="20000"/>
              </a:spcBef>
              <a:buNone/>
            </a:pPr>
            <a:r>
              <a:rPr lang="zh-CN" altLang="en-US" sz="9600" b="1">
                <a:solidFill>
                  <a:srgbClr val="000000"/>
                </a:solidFill>
                <a:latin typeface="Arial" pitchFamily="34" charset="0"/>
                <a:ea typeface="微软雅黑" panose="020B0503020204020204" charset="-122"/>
                <a:cs typeface="+mn-ea"/>
                <a:sym typeface="+mn-ea"/>
              </a:rPr>
              <a:t>所属   数量    状态  质地</a:t>
            </a:r>
          </a:p>
          <a:p>
            <a:endParaRPr lang="zh-CN" altLang="en-US" sz="9600" b="1">
              <a:solidFill>
                <a:srgbClr val="000000"/>
              </a:solidFill>
              <a:latin typeface="Arial" pitchFamily="34" charset="0"/>
              <a:ea typeface="微软雅黑" panose="020B0503020204020204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1136</Words>
  <Application>Microsoft Office PowerPoint</Application>
  <PresentationFormat>自定义</PresentationFormat>
  <Paragraphs>97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语序不当＆句式杂糅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多项状语排列顺序一般是：</vt:lpstr>
      <vt:lpstr>PowerPoint 演示文稿</vt:lpstr>
      <vt:lpstr>PowerPoint 演示文稿</vt:lpstr>
      <vt:lpstr>PowerPoint 演示文稿</vt:lpstr>
      <vt:lpstr>PowerPoint 演示文稿</vt:lpstr>
      <vt:lpstr>造成句式杂糅的原因，主要有：</vt:lpstr>
      <vt:lpstr> 常见的杂糅句式 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语序不当＆句式杂糅</dc:title>
  <dc:creator>rbm.xkw.com</dc:creator>
  <cp:lastModifiedBy>hj</cp:lastModifiedBy>
  <cp:revision>3</cp:revision>
  <cp:lastPrinted>2020-10-14T13:31:44Z</cp:lastPrinted>
  <dcterms:created xsi:type="dcterms:W3CDTF">2020-10-14T13:31:44Z</dcterms:created>
  <dcterms:modified xsi:type="dcterms:W3CDTF">2020-11-26T08:14:32Z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