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2" r:id="rId2"/>
    <p:sldMasterId id="2147483674" r:id="rId3"/>
  </p:sldMasterIdLst>
  <p:notesMasterIdLst>
    <p:notesMasterId r:id="rId4"/>
  </p:notesMasterIdLst>
  <p:sldIdLst>
    <p:sldId id="413" r:id="rId5"/>
    <p:sldId id="411" r:id="rId6"/>
    <p:sldId id="257" r:id="rId7"/>
    <p:sldId id="412" r:id="rId8"/>
    <p:sldId id="361" r:id="rId9"/>
    <p:sldId id="362" r:id="rId10"/>
    <p:sldId id="363" r:id="rId11"/>
    <p:sldId id="365" r:id="rId12"/>
    <p:sldId id="366" r:id="rId13"/>
    <p:sldId id="390" r:id="rId14"/>
    <p:sldId id="262" r:id="rId15"/>
    <p:sldId id="388" r:id="rId16"/>
    <p:sldId id="263" r:id="rId17"/>
    <p:sldId id="284" r:id="rId18"/>
    <p:sldId id="285" r:id="rId19"/>
    <p:sldId id="287" r:id="rId20"/>
    <p:sldId id="289" r:id="rId21"/>
    <p:sldId id="295" r:id="rId22"/>
    <p:sldId id="296" r:id="rId23"/>
    <p:sldId id="297" r:id="rId24"/>
    <p:sldId id="298" r:id="rId25"/>
    <p:sldId id="299" r:id="rId26"/>
    <p:sldId id="300" r:id="rId27"/>
    <p:sldId id="301" r:id="rId28"/>
    <p:sldId id="302" r:id="rId29"/>
    <p:sldId id="318" r:id="rId30"/>
    <p:sldId id="311" r:id="rId31"/>
    <p:sldId id="316" r:id="rId32"/>
    <p:sldId id="319" r:id="rId33"/>
    <p:sldId id="320" r:id="rId34"/>
    <p:sldId id="321" r:id="rId35"/>
    <p:sldId id="322" r:id="rId36"/>
    <p:sldId id="323" r:id="rId37"/>
    <p:sldId id="326" r:id="rId38"/>
    <p:sldId id="407" r:id="rId39"/>
    <p:sldId id="385" r:id="rId40"/>
    <p:sldId id="386" r:id="rId41"/>
    <p:sldId id="269" r:id="rId42"/>
    <p:sldId id="270" r:id="rId43"/>
    <p:sldId id="328" r:id="rId44"/>
    <p:sldId id="330" r:id="rId45"/>
    <p:sldId id="331" r:id="rId46"/>
    <p:sldId id="332" r:id="rId47"/>
    <p:sldId id="333" r:id="rId48"/>
    <p:sldId id="334" r:id="rId49"/>
    <p:sldId id="335" r:id="rId50"/>
    <p:sldId id="336" r:id="rId51"/>
    <p:sldId id="337" r:id="rId52"/>
    <p:sldId id="339" r:id="rId53"/>
    <p:sldId id="340" r:id="rId54"/>
    <p:sldId id="350" r:id="rId55"/>
    <p:sldId id="351" r:id="rId56"/>
    <p:sldId id="404" r:id="rId57"/>
    <p:sldId id="405" r:id="rId58"/>
    <p:sldId id="352" r:id="rId59"/>
    <p:sldId id="354" r:id="rId60"/>
    <p:sldId id="357" r:id="rId61"/>
    <p:sldId id="358" r:id="rId62"/>
    <p:sldId id="359" r:id="rId63"/>
    <p:sldId id="391" r:id="rId64"/>
    <p:sldId id="392" r:id="rId65"/>
    <p:sldId id="409" r:id="rId66"/>
    <p:sldId id="393" r:id="rId67"/>
    <p:sldId id="394" r:id="rId68"/>
    <p:sldId id="395" r:id="rId69"/>
    <p:sldId id="397" r:id="rId70"/>
    <p:sldId id="398" r:id="rId71"/>
    <p:sldId id="399" r:id="rId72"/>
    <p:sldId id="402" r:id="rId73"/>
  </p:sldIdLst>
  <p:sldSz cx="9144000" cy="6858000" type="screen4x3"/>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0C2F645-5109-45AB-9E4D-AD88FA0BC0D3}">
          <p14:sldIdLst>
            <p14:sldId id="413"/>
            <p14:sldId id="411"/>
            <p14:sldId id="257"/>
            <p14:sldId id="412"/>
            <p14:sldId id="361"/>
            <p14:sldId id="362"/>
            <p14:sldId id="363"/>
            <p14:sldId id="365"/>
            <p14:sldId id="366"/>
            <p14:sldId id="390"/>
            <p14:sldId id="262"/>
            <p14:sldId id="388"/>
            <p14:sldId id="263"/>
            <p14:sldId id="284"/>
            <p14:sldId id="285"/>
            <p14:sldId id="287"/>
            <p14:sldId id="289"/>
            <p14:sldId id="295"/>
            <p14:sldId id="296"/>
            <p14:sldId id="297"/>
            <p14:sldId id="298"/>
            <p14:sldId id="299"/>
            <p14:sldId id="300"/>
            <p14:sldId id="301"/>
            <p14:sldId id="302"/>
            <p14:sldId id="318"/>
            <p14:sldId id="311"/>
            <p14:sldId id="316"/>
            <p14:sldId id="319"/>
            <p14:sldId id="320"/>
            <p14:sldId id="321"/>
            <p14:sldId id="322"/>
            <p14:sldId id="323"/>
            <p14:sldId id="326"/>
            <p14:sldId id="407"/>
            <p14:sldId id="385"/>
            <p14:sldId id="386"/>
            <p14:sldId id="269"/>
            <p14:sldId id="270"/>
            <p14:sldId id="328"/>
            <p14:sldId id="330"/>
            <p14:sldId id="331"/>
            <p14:sldId id="332"/>
            <p14:sldId id="333"/>
            <p14:sldId id="334"/>
            <p14:sldId id="335"/>
            <p14:sldId id="336"/>
            <p14:sldId id="337"/>
            <p14:sldId id="339"/>
            <p14:sldId id="340"/>
            <p14:sldId id="350"/>
            <p14:sldId id="351"/>
            <p14:sldId id="404"/>
            <p14:sldId id="405"/>
            <p14:sldId id="352"/>
            <p14:sldId id="354"/>
            <p14:sldId id="357"/>
            <p14:sldId id="358"/>
            <p14:sldId id="359"/>
            <p14:sldId id="391"/>
            <p14:sldId id="392"/>
            <p14:sldId id="409"/>
            <p14:sldId id="393"/>
            <p14:sldId id="394"/>
            <p14:sldId id="395"/>
            <p14:sldId id="397"/>
            <p14:sldId id="398"/>
            <p14:sldId id="399"/>
            <p14:sldId id="402"/>
          </p14:sldIdLst>
        </p14:section>
        <p14:section name="无标题节" id="{63D75581-4C60-44DA-8379-460F0E947C9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94" y="78"/>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tags" Target="tags/tag201.xml" /><Relationship Id="rId75" Type="http://schemas.openxmlformats.org/officeDocument/2006/relationships/presProps" Target="presProps.xml" /><Relationship Id="rId76" Type="http://schemas.openxmlformats.org/officeDocument/2006/relationships/viewProps" Target="viewProps.xml" /><Relationship Id="rId77" Type="http://schemas.openxmlformats.org/officeDocument/2006/relationships/theme" Target="theme/theme1.xml" /><Relationship Id="rId78"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46467A-0F80-40FA-82F7-90061F0A84EB}"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B0543B-58CE-49C5-9B5B-D89FD11B1E3B}" type="slidenum">
              <a:rPr lang="zh-CN" altLang="en-US" smtClean="0"/>
              <a:t>‹#›</a:t>
            </a:fld>
            <a:endParaRPr lang="zh-CN" altLang="en-US"/>
          </a:p>
        </p:txBody>
      </p:sp>
    </p:spTree>
    <p:extLst>
      <p:ext uri="{BB962C8B-B14F-4D97-AF65-F5344CB8AC3E}">
        <p14:creationId xmlns:p14="http://schemas.microsoft.com/office/powerpoint/2010/main" val="3136590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1371600" y="1143000"/>
            <a:ext cx="41148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66464089"/>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481" name="幻灯片图像占位符 1"/>
          <p:cNvSpPr>
            <a:spLocks noGrp="1" noRot="1" noChangeAspect="1" noChangeArrowheads="1"/>
          </p:cNvSpPr>
          <p:nvPr>
            <p:ph type="sldImg" idx="4294967295"/>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20482" name="备注占位符 2"/>
          <p:cNvSpPr>
            <a:spLocks noGrp="1" noChangeArrowheads="1"/>
          </p:cNvSpPr>
          <p:nvPr>
            <p:ph type="body" idx="6"/>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
        <p:nvSpPr>
          <p:cNvPr id="204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E712FCF-60A1-436D-8124-0314881C2F1C}" type="slidenum">
              <a:rPr lang="zh-CN" altLang="en-US"/>
              <a:t>58</a:t>
            </a:fld>
            <a:endParaRPr lang="zh-CN" altLang="en-US"/>
          </a:p>
        </p:txBody>
      </p:sp>
    </p:spTree>
    <p:extLst>
      <p:ext uri="{BB962C8B-B14F-4D97-AF65-F5344CB8AC3E}">
        <p14:creationId xmlns:p14="http://schemas.microsoft.com/office/powerpoint/2010/main" val="274079590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noChangeArrowheads="1"/>
          </p:cNvSpPr>
          <p:nvPr>
            <p:ph type="sldImg" idx="4294967295"/>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22530" name="备注占位符 2"/>
          <p:cNvSpPr>
            <a:spLocks noGrp="1" noChangeArrowheads="1"/>
          </p:cNvSpPr>
          <p:nvPr>
            <p:ph type="body" idx="6"/>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
        <p:nvSpPr>
          <p:cNvPr id="2253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6EE1FA6-6E0C-4D24-94FD-41C9B5EECA41}" type="slidenum">
              <a:rPr lang="zh-CN" altLang="en-US"/>
              <a:t>59</a:t>
            </a:fld>
            <a:endParaRPr lang="zh-CN" altLang="en-US"/>
          </a:p>
        </p:txBody>
      </p:sp>
    </p:spTree>
    <p:extLst>
      <p:ext uri="{BB962C8B-B14F-4D97-AF65-F5344CB8AC3E}">
        <p14:creationId xmlns:p14="http://schemas.microsoft.com/office/powerpoint/2010/main" val="84533431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9A88B-AB46-48CB-BF6E-5249A1645305}" type="slidenum">
              <a:rPr lang="zh-CN" altLang="en-US" smtClean="0"/>
              <a:t>41</a:t>
            </a:fld>
            <a:endParaRPr lang="zh-CN" altLang="en-US"/>
          </a:p>
        </p:txBody>
      </p:sp>
    </p:spTree>
    <p:extLst>
      <p:ext uri="{BB962C8B-B14F-4D97-AF65-F5344CB8AC3E}">
        <p14:creationId xmlns:p14="http://schemas.microsoft.com/office/powerpoint/2010/main" val="428943126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9A88B-AB46-48CB-BF6E-5249A1645305}" type="slidenum">
              <a:rPr lang="zh-CN" altLang="en-US" smtClean="0"/>
              <a:t>42</a:t>
            </a:fld>
            <a:endParaRPr lang="zh-CN" altLang="en-US"/>
          </a:p>
        </p:txBody>
      </p:sp>
    </p:spTree>
    <p:extLst>
      <p:ext uri="{BB962C8B-B14F-4D97-AF65-F5344CB8AC3E}">
        <p14:creationId xmlns:p14="http://schemas.microsoft.com/office/powerpoint/2010/main" val="14622202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19A88B-AB46-48CB-BF6E-5249A1645305}" type="slidenum">
              <a:rPr lang="zh-CN" altLang="en-US" smtClean="0"/>
              <a:t>43</a:t>
            </a:fld>
            <a:endParaRPr lang="zh-CN" altLang="en-US"/>
          </a:p>
        </p:txBody>
      </p:sp>
    </p:spTree>
    <p:extLst>
      <p:ext uri="{BB962C8B-B14F-4D97-AF65-F5344CB8AC3E}">
        <p14:creationId xmlns:p14="http://schemas.microsoft.com/office/powerpoint/2010/main" val="171614399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王尔德：即使身处阴沟里，也依然要仰望星空。文言文就变成：“身在井隅</a:t>
            </a:r>
            <a:r>
              <a:rPr lang="en-US" altLang="zh-CN"/>
              <a:t>,</a:t>
            </a:r>
            <a:r>
              <a:rPr lang="zh-CN" altLang="en-US"/>
              <a:t>心向璀璨”</a:t>
            </a:r>
          </a:p>
        </p:txBody>
      </p:sp>
      <p:sp>
        <p:nvSpPr>
          <p:cNvPr id="4" name="灯片编号占位符 3"/>
          <p:cNvSpPr>
            <a:spLocks noGrp="1"/>
          </p:cNvSpPr>
          <p:nvPr>
            <p:ph type="sldNum" sz="quarter" idx="10"/>
          </p:nvPr>
        </p:nvSpPr>
        <p:spPr/>
        <p:txBody>
          <a:bodyPr/>
          <a:lstStyle/>
          <a:p>
            <a:fld id="{5219A88B-AB46-48CB-BF6E-5249A1645305}" type="slidenum">
              <a:rPr lang="zh-CN" altLang="en-US" smtClean="0"/>
              <a:t>44</a:t>
            </a:fld>
            <a:endParaRPr lang="zh-CN" altLang="en-US"/>
          </a:p>
        </p:txBody>
      </p:sp>
    </p:spTree>
    <p:extLst>
      <p:ext uri="{BB962C8B-B14F-4D97-AF65-F5344CB8AC3E}">
        <p14:creationId xmlns:p14="http://schemas.microsoft.com/office/powerpoint/2010/main" val="285918575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a:ea typeface="宋体" charset="-122"/>
              </a:defRPr>
            </a:lvl1pPr>
            <a:lvl2pPr marL="742950" indent="-285750" eaLnBrk="0" hangingPunct="0">
              <a:defRPr u="sng">
                <a:solidFill>
                  <a:schemeClr val="tx1"/>
                </a:solidFill>
                <a:latin typeface="Arial"/>
                <a:ea typeface="宋体" charset="-122"/>
              </a:defRPr>
            </a:lvl2pPr>
            <a:lvl3pPr marL="1143000" indent="-228600" eaLnBrk="0" hangingPunct="0">
              <a:defRPr u="sng">
                <a:solidFill>
                  <a:schemeClr val="tx1"/>
                </a:solidFill>
                <a:latin typeface="Arial"/>
                <a:ea typeface="宋体" charset="-122"/>
              </a:defRPr>
            </a:lvl3pPr>
            <a:lvl4pPr marL="1600200" indent="-228600" eaLnBrk="0" hangingPunct="0">
              <a:defRPr u="sng">
                <a:solidFill>
                  <a:schemeClr val="tx1"/>
                </a:solidFill>
                <a:latin typeface="Arial"/>
                <a:ea typeface="宋体" charset="-122"/>
              </a:defRPr>
            </a:lvl4pPr>
            <a:lvl5pPr marL="2057400" indent="-228600" eaLnBrk="0" hangingPunct="0">
              <a:defRPr u="sng">
                <a:solidFill>
                  <a:schemeClr val="tx1"/>
                </a:solidFill>
                <a:latin typeface="Arial"/>
                <a:ea typeface="宋体" charset="-122"/>
              </a:defRPr>
            </a:lvl5pPr>
            <a:lvl6pPr marL="2514600" indent="-228600" eaLnBrk="0" fontAlgn="base" hangingPunct="0">
              <a:spcBef>
                <a:spcPct val="0"/>
              </a:spcBef>
              <a:spcAft>
                <a:spcPct val="0"/>
              </a:spcAft>
              <a:defRPr u="sng">
                <a:solidFill>
                  <a:schemeClr val="tx1"/>
                </a:solidFill>
                <a:latin typeface="Arial"/>
                <a:ea typeface="宋体" charset="-122"/>
              </a:defRPr>
            </a:lvl6pPr>
            <a:lvl7pPr marL="2971800" indent="-228600" eaLnBrk="0" fontAlgn="base" hangingPunct="0">
              <a:spcBef>
                <a:spcPct val="0"/>
              </a:spcBef>
              <a:spcAft>
                <a:spcPct val="0"/>
              </a:spcAft>
              <a:defRPr u="sng">
                <a:solidFill>
                  <a:schemeClr val="tx1"/>
                </a:solidFill>
                <a:latin typeface="Arial"/>
                <a:ea typeface="宋体" charset="-122"/>
              </a:defRPr>
            </a:lvl7pPr>
            <a:lvl8pPr marL="3429000" indent="-228600" eaLnBrk="0" fontAlgn="base" hangingPunct="0">
              <a:spcBef>
                <a:spcPct val="0"/>
              </a:spcBef>
              <a:spcAft>
                <a:spcPct val="0"/>
              </a:spcAft>
              <a:defRPr u="sng">
                <a:solidFill>
                  <a:schemeClr val="tx1"/>
                </a:solidFill>
                <a:latin typeface="Arial"/>
                <a:ea typeface="宋体" charset="-122"/>
              </a:defRPr>
            </a:lvl8pPr>
            <a:lvl9pPr marL="3886200" indent="-228600" eaLnBrk="0" fontAlgn="base" hangingPunct="0">
              <a:spcBef>
                <a:spcPct val="0"/>
              </a:spcBef>
              <a:spcAft>
                <a:spcPct val="0"/>
              </a:spcAft>
              <a:defRPr u="sng">
                <a:solidFill>
                  <a:schemeClr val="tx1"/>
                </a:solidFill>
                <a:latin typeface="Arial"/>
                <a:ea typeface="宋体" charset="-122"/>
              </a:defRPr>
            </a:lvl9pPr>
          </a:lstStyle>
          <a:p>
            <a:pPr eaLnBrk="1" hangingPunct="1"/>
            <a:fld id="{48CC939A-1634-44C0-83E3-E7F3EC8315DC}" type="slidenum">
              <a:rPr lang="en-US" altLang="zh-CN" u="none" smtClean="0">
                <a:latin typeface="Times New Roman" pitchFamily="18" charset="0"/>
              </a:rPr>
              <a:pPr eaLnBrk="1" hangingPunct="1"/>
              <a:t>51</a:t>
            </a:fld>
            <a:endParaRPr lang="en-US" altLang="zh-CN" u="none" smtClean="0">
              <a:latin typeface="Times New Roman" pitchFamily="18" charset="0"/>
            </a:endParaRPr>
          </a:p>
        </p:txBody>
      </p:sp>
      <p:sp>
        <p:nvSpPr>
          <p:cNvPr id="24579" name="Rectangle 2"/>
          <p:cNvSpPr>
            <a:spLocks noGrp="1" noRot="1" noChangeAspect="1" noChangeArrowheads="1" noTextEdit="1"/>
          </p:cNvSpPr>
          <p:nvPr>
            <p:ph type="sldImg"/>
          </p:nvPr>
        </p:nvSpPr>
        <p:spPr/>
      </p:sp>
      <p:sp>
        <p:nvSpPr>
          <p:cNvPr id="24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extLst>
      <p:ext uri="{BB962C8B-B14F-4D97-AF65-F5344CB8AC3E}">
        <p14:creationId xmlns:p14="http://schemas.microsoft.com/office/powerpoint/2010/main" val="405766287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5" name="幻灯片图像占位符 1"/>
          <p:cNvSpPr>
            <a:spLocks noGrp="1" noRot="1" noChangeAspect="1" noChangeArrowheads="1"/>
          </p:cNvSpPr>
          <p:nvPr>
            <p:ph type="sldImg" idx="4294967295"/>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6146" name="备注占位符 2"/>
          <p:cNvSpPr>
            <a:spLocks noGrp="1" noChangeArrowheads="1"/>
          </p:cNvSpPr>
          <p:nvPr>
            <p:ph type="body" idx="6"/>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A74A23E-E0B2-416D-993D-72A41699248E}" type="slidenum">
              <a:rPr lang="zh-CN" altLang="en-US"/>
              <a:t>55</a:t>
            </a:fld>
            <a:endParaRPr lang="zh-CN" altLang="en-US"/>
          </a:p>
        </p:txBody>
      </p:sp>
    </p:spTree>
    <p:extLst>
      <p:ext uri="{BB962C8B-B14F-4D97-AF65-F5344CB8AC3E}">
        <p14:creationId xmlns:p14="http://schemas.microsoft.com/office/powerpoint/2010/main" val="89487203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89" name="幻灯片图像占位符 1"/>
          <p:cNvSpPr>
            <a:spLocks noGrp="1" noRot="1" noChangeAspect="1" noChangeArrowheads="1"/>
          </p:cNvSpPr>
          <p:nvPr>
            <p:ph type="sldImg" idx="4294967295"/>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12290" name="备注占位符 2"/>
          <p:cNvSpPr>
            <a:spLocks noGrp="1" noChangeArrowheads="1"/>
          </p:cNvSpPr>
          <p:nvPr>
            <p:ph type="body" idx="6"/>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
        <p:nvSpPr>
          <p:cNvPr id="1229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15DFBE-BEDB-4C9B-9E8C-B437EC0807C9}" type="slidenum">
              <a:rPr lang="zh-CN" altLang="en-US"/>
              <a:t>56</a:t>
            </a:fld>
            <a:endParaRPr lang="zh-CN" altLang="en-US"/>
          </a:p>
        </p:txBody>
      </p:sp>
    </p:spTree>
    <p:extLst>
      <p:ext uri="{BB962C8B-B14F-4D97-AF65-F5344CB8AC3E}">
        <p14:creationId xmlns:p14="http://schemas.microsoft.com/office/powerpoint/2010/main" val="322521753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433" name="幻灯片图像占位符 1"/>
          <p:cNvSpPr>
            <a:spLocks noGrp="1" noRot="1" noChangeAspect="1" noChangeArrowheads="1"/>
          </p:cNvSpPr>
          <p:nvPr>
            <p:ph type="sldImg" idx="4294967295"/>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18434" name="备注占位符 2"/>
          <p:cNvSpPr>
            <a:spLocks noGrp="1" noChangeArrowheads="1"/>
          </p:cNvSpPr>
          <p:nvPr>
            <p:ph type="body" idx="6"/>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
        <p:nvSpPr>
          <p:cNvPr id="1843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6974C62-9573-4DE8-9579-B4EA56AAF258}" type="slidenum">
              <a:rPr lang="zh-CN" altLang="en-US"/>
              <a:t>57</a:t>
            </a:fld>
            <a:endParaRPr lang="zh-CN" altLang="en-US"/>
          </a:p>
        </p:txBody>
      </p:sp>
    </p:spTree>
    <p:extLst>
      <p:ext uri="{BB962C8B-B14F-4D97-AF65-F5344CB8AC3E}">
        <p14:creationId xmlns:p14="http://schemas.microsoft.com/office/powerpoint/2010/main" val="33250762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image" Target="../media/image6.png" /><Relationship Id="rId8"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94.xml" /><Relationship Id="rId11" Type="http://schemas.openxmlformats.org/officeDocument/2006/relationships/slideMaster" Target="../slideMasters/slideMaster3.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image" Target="../media/image6.png" /><Relationship Id="rId8"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slideMaster" Target="../slideMasters/slideMaster3.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image" Target="../media/image8.png" /><Relationship Id="rId6" Type="http://schemas.openxmlformats.org/officeDocument/2006/relationships/tags" Target="../tags/tag131.xml" /><Relationship Id="rId7" Type="http://schemas.openxmlformats.org/officeDocument/2006/relationships/image" Target="../media/image9.png" /><Relationship Id="rId8" Type="http://schemas.openxmlformats.org/officeDocument/2006/relationships/tags" Target="../tags/tag132.xml" /><Relationship Id="rId9" Type="http://schemas.openxmlformats.org/officeDocument/2006/relationships/image" Target="../media/image10.png"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image" Target="../media/image5.png" /><Relationship Id="rId8" Type="http://schemas.openxmlformats.org/officeDocument/2006/relationships/tags" Target="../tags/tag141.xml" /><Relationship Id="rId9"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slideMaster" Target="../slideMasters/slideMaster3.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image" Target="../media/image5.png" /><Relationship Id="rId9" Type="http://schemas.openxmlformats.org/officeDocument/2006/relationships/tags" Target="../tags/tag149.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50.xml" /><Relationship Id="rId10" Type="http://schemas.openxmlformats.org/officeDocument/2006/relationships/tags" Target="../tags/tag158.xml" /><Relationship Id="rId11" Type="http://schemas.openxmlformats.org/officeDocument/2006/relationships/image" Target="../media/image12.png" /><Relationship Id="rId12" Type="http://schemas.openxmlformats.org/officeDocument/2006/relationships/tags" Target="../tags/tag159.xml" /><Relationship Id="rId13" Type="http://schemas.openxmlformats.org/officeDocument/2006/relationships/image" Target="../media/image13.png" /><Relationship Id="rId14" Type="http://schemas.openxmlformats.org/officeDocument/2006/relationships/tags" Target="../tags/tag160.xml" /><Relationship Id="rId15" Type="http://schemas.openxmlformats.org/officeDocument/2006/relationships/slideMaster" Target="../slideMasters/slideMaster3.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image" Target="../media/image11.png"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61.xml" /><Relationship Id="rId10" Type="http://schemas.openxmlformats.org/officeDocument/2006/relationships/tags" Target="../tags/tag169.xml" /><Relationship Id="rId11" Type="http://schemas.openxmlformats.org/officeDocument/2006/relationships/image" Target="../media/image15.png" /><Relationship Id="rId12" Type="http://schemas.openxmlformats.org/officeDocument/2006/relationships/tags" Target="../tags/tag170.xml" /><Relationship Id="rId13" Type="http://schemas.openxmlformats.org/officeDocument/2006/relationships/image" Target="../media/image16.png" /><Relationship Id="rId14" Type="http://schemas.openxmlformats.org/officeDocument/2006/relationships/tags" Target="../tags/tag171.xml" /><Relationship Id="rId15" Type="http://schemas.openxmlformats.org/officeDocument/2006/relationships/slideMaster" Target="../slideMasters/slideMaster3.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image" Target="../media/image14.png"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172.xml" /><Relationship Id="rId10" Type="http://schemas.openxmlformats.org/officeDocument/2006/relationships/tags" Target="../tags/tag181.xml" /><Relationship Id="rId11" Type="http://schemas.openxmlformats.org/officeDocument/2006/relationships/image" Target="../media/image17.png" /><Relationship Id="rId12" Type="http://schemas.openxmlformats.org/officeDocument/2006/relationships/tags" Target="../tags/tag182.xml" /><Relationship Id="rId13" Type="http://schemas.openxmlformats.org/officeDocument/2006/relationships/image" Target="../media/image18.png" /><Relationship Id="rId14" Type="http://schemas.openxmlformats.org/officeDocument/2006/relationships/tags" Target="../tags/tag183.xml" /><Relationship Id="rId15" Type="http://schemas.openxmlformats.org/officeDocument/2006/relationships/image" Target="../media/image19.png" /><Relationship Id="rId16" Type="http://schemas.openxmlformats.org/officeDocument/2006/relationships/tags" Target="../tags/tag184.xml" /><Relationship Id="rId17" Type="http://schemas.openxmlformats.org/officeDocument/2006/relationships/slideMaster" Target="../slideMasters/slideMaster3.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185.xml" /><Relationship Id="rId10" Type="http://schemas.openxmlformats.org/officeDocument/2006/relationships/tags" Target="../tags/tag192.xml" /><Relationship Id="rId11" Type="http://schemas.openxmlformats.org/officeDocument/2006/relationships/slideMaster" Target="../slideMasters/slideMaster3.xml" /><Relationship Id="rId2" Type="http://schemas.openxmlformats.org/officeDocument/2006/relationships/image" Target="../media/image20.png" /><Relationship Id="rId3" Type="http://schemas.openxmlformats.org/officeDocument/2006/relationships/tags" Target="../tags/tag186.xml" /><Relationship Id="rId4" Type="http://schemas.openxmlformats.org/officeDocument/2006/relationships/image" Target="../media/image21.png"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ags" Target="../tags/tag190.xml" /><Relationship Id="rId9" Type="http://schemas.openxmlformats.org/officeDocument/2006/relationships/tags" Target="../tags/tag19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288017884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037961302"/>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936565033"/>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p>
        </p:txBody>
      </p:sp>
      <p:sp>
        <p:nvSpPr>
          <p:cNvPr id="5" name="灯片编号占位符 4"/>
          <p:cNvSpPr>
            <a:spLocks noGrp="1"/>
          </p:cNvSpPr>
          <p:nvPr>
            <p:ph type="sldNum" sz="quarter" idx="12"/>
          </p:nvPr>
        </p:nvSpPr>
        <p:spPr/>
        <p:txBody>
          <a:bodyPr/>
          <a:lstStyle>
            <a:lvl1pPr>
              <a:defRPr/>
            </a:lvl1pPr>
          </a:lstStyle>
          <a:p>
            <a:pPr>
              <a:defRPr/>
            </a:pPr>
            <a:fld id="{8AD0239D-774A-430B-85FE-BB66B137FDD1}" type="slidenum">
              <a:rPr lang="zh-CN" altLang="en-US"/>
              <a:pPr>
                <a:defRPr/>
              </a:pPr>
              <a:t>‹#›</a:t>
            </a:fld>
            <a:endParaRPr lang="zh-CN" altLang="en-US"/>
          </a:p>
        </p:txBody>
      </p:sp>
    </p:spTree>
    <p:extLst>
      <p:ext uri="{BB962C8B-B14F-4D97-AF65-F5344CB8AC3E}">
        <p14:creationId xmlns:p14="http://schemas.microsoft.com/office/powerpoint/2010/main" val="14494632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nvGrpSpPr>
      <p:grpSpPr>
        <a:xfrm>
          <a:off x="0" y="0"/>
          <a:ext cx="0" cy="0"/>
        </a:xfrm>
      </p:grpSpPr>
      <p:pic>
        <p:nvPicPr>
          <p:cNvPr id="3074" name="Picture 2"/>
          <p:cNvPicPr>
            <a:picLocks noChangeAspect="1" noChangeArrowheads="1"/>
          </p:cNvPicPr>
          <p:nvPr userDrawn="1"/>
        </p:nvPicPr>
        <p:blipFill>
          <a:blip r:embed="rId1">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 y="0"/>
            <a:ext cx="915943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51520" y="356659"/>
            <a:ext cx="8640960" cy="6144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9380810"/>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514915924"/>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248" y="1555115"/>
            <a:ext cx="3924776"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6668" y="10160"/>
            <a:ext cx="9143048" cy="6857365"/>
          </a:xfrm>
          <a:prstGeom prst="rect">
            <a:avLst/>
          </a:prstGeom>
        </p:spPr>
      </p:pic>
      <p:cxnSp>
        <p:nvCxnSpPr>
          <p:cNvPr id="10" name="直接连接符 9"/>
          <p:cNvCxnSpPr/>
          <p:nvPr>
            <p:custDataLst>
              <p:tags r:id="rId3"/>
            </p:custDataLst>
          </p:nvPr>
        </p:nvCxnSpPr>
        <p:spPr>
          <a:xfrm flipH="1">
            <a:off x="6756005"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4"/>
            </p:custDataLst>
          </p:nvPr>
        </p:nvSpPr>
        <p:spPr>
          <a:xfrm>
            <a:off x="6755483" y="1405456"/>
            <a:ext cx="1025142" cy="4066773"/>
          </a:xfrm>
        </p:spPr>
        <p:txBody>
          <a:bodyPr vert="eaVert" lIns="90000" tIns="46800" rIns="0" bIns="46800" anchor="b" anchorCtr="0">
            <a:normAutofit/>
          </a:bodyPr>
          <a:lstStyle>
            <a:lvl1pPr algn="ctr">
              <a:defRPr sz="7200" b="0" spc="600" baseline="0">
                <a:solidFill>
                  <a:schemeClr val="tx1">
                    <a:lumMod val="85000"/>
                    <a:lumOff val="15000"/>
                  </a:schemeClr>
                </a:solidFill>
                <a:latin typeface="Arial"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5"/>
            </p:custDataLst>
          </p:nvPr>
        </p:nvSpPr>
        <p:spPr>
          <a:xfrm>
            <a:off x="5559220" y="1532127"/>
            <a:ext cx="1168793" cy="3792451"/>
          </a:xfrm>
        </p:spPr>
        <p:txBody>
          <a:bodyPr vert="eaVert" lIns="90000" tIns="46800" rIns="90000" bIns="46800" anchor="t" anchorCtr="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502412" y="952509"/>
            <a:ext cx="8139178"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969972" y="1519124"/>
            <a:ext cx="668690" cy="3819752"/>
          </a:xfrm>
        </p:spPr>
        <p:txBody>
          <a:bodyPr vert="eaVert" lIns="90000" tIns="46800" rIns="90000" bIns="46800" anchor="b" anchorCtr="0">
            <a:normAutofit/>
          </a:bodyPr>
          <a:lstStyle>
            <a:lvl1pPr algn="ctr">
              <a:defRPr sz="3200" b="0" u="none" strike="noStrike" kern="1200" cap="none" spc="300" normalizeH="0" baseline="0">
                <a:solidFill>
                  <a:schemeClr val="tx1">
                    <a:lumMod val="85000"/>
                    <a:lumOff val="15000"/>
                  </a:schemeClr>
                </a:solidFill>
                <a:uFillTx/>
                <a:latin typeface="Arial"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cxnSp>
        <p:nvCxnSpPr>
          <p:cNvPr id="7" name="直接连接符 6"/>
          <p:cNvCxnSpPr/>
          <p:nvPr>
            <p:custDataLst>
              <p:tags r:id="rId5"/>
            </p:custDataLst>
          </p:nvPr>
        </p:nvCxnSpPr>
        <p:spPr>
          <a:xfrm flipH="1">
            <a:off x="6893779"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custDataLst>
              <p:tags r:id="rId6"/>
            </p:custDataLst>
          </p:nvPr>
        </p:nvSpPr>
        <p:spPr>
          <a:xfrm>
            <a:off x="5838525" y="1519126"/>
            <a:ext cx="1062253" cy="3819751"/>
          </a:xfrm>
        </p:spPr>
        <p:txBody>
          <a:bodyPr vert="eaVert" lIns="90000" tIns="46800" rIns="90000" bIns="46800" anchor="t" anchorCtr="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8" name="图片 7"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7" y="952509"/>
            <a:ext cx="396243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952509"/>
            <a:ext cx="3962432" cy="5388907"/>
          </a:xfrm>
        </p:spPr>
        <p:txBody>
          <a:bodyPr>
            <a:noAutofit/>
          </a:bodyPr>
          <a:lstStyle>
            <a:lvl1pPr>
              <a:defRPr sz="1600" baseline="0">
                <a:solidFill>
                  <a:schemeClr val="tx1">
                    <a:lumMod val="85000"/>
                    <a:lumOff val="15000"/>
                  </a:schemeClr>
                </a:solidFill>
                <a:latin typeface="Arial" pitchFamily="34" charset="0"/>
                <a:ea typeface="隶书" panose="02010509060101010101" pitchFamily="49" charset="-122"/>
              </a:defRPr>
            </a:lvl1pPr>
            <a:lvl2pPr>
              <a:defRPr sz="1600" baseline="0">
                <a:solidFill>
                  <a:schemeClr val="tx1">
                    <a:lumMod val="85000"/>
                    <a:lumOff val="15000"/>
                  </a:schemeClr>
                </a:solidFill>
                <a:latin typeface="Arial" pitchFamily="34" charset="0"/>
                <a:ea typeface="隶书" panose="02010509060101010101" pitchFamily="49" charset="-122"/>
              </a:defRPr>
            </a:lvl2pPr>
            <a:lvl3pPr>
              <a:defRPr sz="1600" baseline="0">
                <a:solidFill>
                  <a:schemeClr val="tx1">
                    <a:lumMod val="85000"/>
                    <a:lumOff val="15000"/>
                  </a:schemeClr>
                </a:solidFill>
                <a:latin typeface="Arial" pitchFamily="34" charset="0"/>
                <a:ea typeface="隶书" panose="02010509060101010101" pitchFamily="49" charset="-122"/>
              </a:defRPr>
            </a:lvl3pPr>
            <a:lvl4pPr>
              <a:defRPr sz="1600" baseline="0">
                <a:solidFill>
                  <a:schemeClr val="tx1">
                    <a:lumMod val="85000"/>
                    <a:lumOff val="15000"/>
                  </a:schemeClr>
                </a:solidFill>
                <a:latin typeface="Arial" pitchFamily="34" charset="0"/>
                <a:ea typeface="隶书" panose="02010509060101010101" pitchFamily="49" charset="-122"/>
              </a:defRPr>
            </a:lvl4pPr>
            <a:lvl5pPr>
              <a:defRPr sz="1600"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0" name="图片 9"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2" name="标题 1"/>
          <p:cNvSpPr>
            <a:spLocks noGrp="1"/>
          </p:cNvSpPr>
          <p:nvPr>
            <p:ph type="title"/>
            <p:custDataLst>
              <p:tags r:id="rId3"/>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7" y="952509"/>
            <a:ext cx="396243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502444" y="1406525"/>
            <a:ext cx="39624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4676812" y="952509"/>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2" y="1406525"/>
            <a:ext cx="396243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9"/>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855373406"/>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80570" y="67043"/>
            <a:ext cx="2484800" cy="2831166"/>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8" name="图片 7"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2" name="标题 1"/>
          <p:cNvSpPr>
            <a:spLocks noGrp="1"/>
          </p:cNvSpPr>
          <p:nvPr>
            <p:ph type="title"/>
            <p:custDataLst>
              <p:tags r:id="rId3"/>
            </p:custDataLst>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502447" y="952509"/>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4679194" y="952509"/>
            <a:ext cx="396243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7" name="图片 6"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2" name="竖排标题 1"/>
          <p:cNvSpPr>
            <a:spLocks noGrp="1"/>
          </p:cNvSpPr>
          <p:nvPr>
            <p:ph type="title" orient="vert"/>
            <p:custDataLst>
              <p:tags r:id="rId3"/>
            </p:custDataLst>
          </p:nvPr>
        </p:nvSpPr>
        <p:spPr>
          <a:xfrm>
            <a:off x="7928351" y="952509"/>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952501"/>
            <a:ext cx="7371076"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random/>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6" name="图片 5" descr="图片25"/>
          <p:cNvPicPr>
            <a:picLocks noChangeAspect="1"/>
          </p:cNvPicPr>
          <p:nvPr>
            <p:custDataLst>
              <p:tags r:id="rId2"/>
            </p:custDataLst>
          </p:nvPr>
        </p:nvPicPr>
        <p:blipFill>
          <a:blip r:embed="rId1"/>
          <a:stretch>
            <a:fillRect/>
          </a:stretch>
        </p:blipFill>
        <p:spPr>
          <a:xfrm>
            <a:off x="7947412" y="6165670"/>
            <a:ext cx="1211828" cy="696141"/>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502448" y="952509"/>
            <a:ext cx="8139178"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random/>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697058" y="1306738"/>
            <a:ext cx="1004208" cy="4459906"/>
          </a:xfrm>
        </p:spPr>
        <p:txBody>
          <a:bodyPr vert="eaVert" lIns="90000" tIns="46800" rIns="90000" bIns="46800" rtlCol="0" anchor="b" anchorCtr="0">
            <a:no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1">
                    <a:lumMod val="85000"/>
                    <a:lumOff val="15000"/>
                  </a:schemeClr>
                </a:solidFill>
                <a:uFillTx/>
                <a:latin typeface="Arial"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lvl1pPr>
              <a:defRPr baseline="0">
                <a:latin typeface="Arial" pitchFamily="34" charset="0"/>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lvl1pPr>
              <a:defRPr baseline="0">
                <a:latin typeface="Arial" pitchFamily="34" charset="0"/>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a:xfrm>
            <a:off x="6762749" y="6349833"/>
            <a:ext cx="2025000" cy="316800"/>
          </a:xfrm>
        </p:spPr>
        <p:txBody>
          <a:bodyPr/>
          <a:lstStyle>
            <a:lvl1pPr>
              <a:defRPr baseline="0">
                <a:latin typeface="Arial" pitchFamily="34" charset="0"/>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hasCustomPrompt="1"/>
            <p:custDataLst>
              <p:tags r:id="rId5"/>
            </p:custDataLst>
          </p:nvPr>
        </p:nvSpPr>
        <p:spPr>
          <a:xfrm>
            <a:off x="5372043" y="1623527"/>
            <a:ext cx="1293524" cy="4002832"/>
          </a:xfrm>
        </p:spPr>
        <p:txBody>
          <a:bodyPr vert="eaVert" lIns="90000" tIns="46800" rIns="90000" bIns="46800" anchor="t" anchorCtr="0">
            <a:normAutofit/>
          </a:bodyPr>
          <a:lstStyle>
            <a:lvl1pPr marL="0" indent="0" algn="l">
              <a:buNone/>
              <a:defRPr sz="2000"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单击此处编辑文本</a:t>
            </a:r>
          </a:p>
        </p:txBody>
      </p:sp>
      <p:cxnSp>
        <p:nvCxnSpPr>
          <p:cNvPr id="8" name="直接连接符 7"/>
          <p:cNvCxnSpPr/>
          <p:nvPr>
            <p:custDataLst>
              <p:tags r:id="rId6"/>
            </p:custDataLst>
          </p:nvPr>
        </p:nvCxnSpPr>
        <p:spPr>
          <a:xfrm flipH="1">
            <a:off x="6676064"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grpSp>
        <p:nvGrpSpPr>
          <p:cNvPr id="9" name="组合 8"/>
          <p:cNvGrpSpPr/>
          <p:nvPr>
            <p:custDataLst>
              <p:tags r:id="rId4"/>
            </p:custDataLst>
          </p:nvPr>
        </p:nvGrpSpPr>
        <p:grpSpPr>
          <a:xfrm>
            <a:off x="7865291" y="5835192"/>
            <a:ext cx="1136787" cy="980263"/>
            <a:chOff x="11111" y="4981"/>
            <a:chExt cx="6700" cy="4272"/>
          </a:xfrm>
        </p:grpSpPr>
        <p:pic>
          <p:nvPicPr>
            <p:cNvPr id="2" name="图片 1" descr="图片42"/>
            <p:cNvPicPr>
              <a:picLocks noChangeAspect="1"/>
            </p:cNvPicPr>
            <p:nvPr userDrawn="1">
              <p:custDataLst>
                <p:tags r:id="rId6"/>
              </p:custDataLst>
            </p:nvPr>
          </p:nvPicPr>
          <p:blipFill>
            <a:blip r:embed="rId5"/>
            <a:stretch>
              <a:fillRect/>
            </a:stretch>
          </p:blipFill>
          <p:spPr>
            <a:xfrm>
              <a:off x="11111" y="6546"/>
              <a:ext cx="6270" cy="1544"/>
            </a:xfrm>
            <a:prstGeom prst="rect">
              <a:avLst/>
            </a:prstGeom>
          </p:spPr>
        </p:pic>
        <p:pic>
          <p:nvPicPr>
            <p:cNvPr id="7" name="图片 6" descr="图片33"/>
            <p:cNvPicPr>
              <a:picLocks noChangeAspect="1"/>
            </p:cNvPicPr>
            <p:nvPr userDrawn="1">
              <p:custDataLst>
                <p:tags r:id="rId8"/>
              </p:custDataLst>
            </p:nvPr>
          </p:nvPicPr>
          <p:blipFill>
            <a:blip r:embed="rId7"/>
            <a:stretch>
              <a:fillRect/>
            </a:stretch>
          </p:blipFill>
          <p:spPr>
            <a:xfrm>
              <a:off x="14145" y="6085"/>
              <a:ext cx="3667" cy="461"/>
            </a:xfrm>
            <a:prstGeom prst="rect">
              <a:avLst/>
            </a:prstGeom>
          </p:spPr>
        </p:pic>
        <p:pic>
          <p:nvPicPr>
            <p:cNvPr id="8" name="图片 7" descr="图片82"/>
            <p:cNvPicPr>
              <a:picLocks noChangeAspect="1"/>
            </p:cNvPicPr>
            <p:nvPr userDrawn="1">
              <p:custDataLst>
                <p:tags r:id="rId10"/>
              </p:custDataLst>
            </p:nvPr>
          </p:nvPicPr>
          <p:blipFill>
            <a:blip r:embed="rId9"/>
            <a:stretch>
              <a:fillRect/>
            </a:stretch>
          </p:blipFill>
          <p:spPr>
            <a:xfrm>
              <a:off x="12898" y="4981"/>
              <a:ext cx="4483" cy="4272"/>
            </a:xfrm>
            <a:prstGeom prst="rect">
              <a:avLst/>
            </a:prstGeom>
          </p:spPr>
        </p:pic>
      </p:grpSp>
      <p:sp>
        <p:nvSpPr>
          <p:cNvPr id="6" name="标题 5"/>
          <p:cNvSpPr>
            <a:spLocks noGrp="1"/>
          </p:cNvSpPr>
          <p:nvPr>
            <p:ph type="title"/>
            <p:custDataLst>
              <p:tags r:id="rId11"/>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random/>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6" name="矩形 5"/>
          <p:cNvSpPr/>
          <p:nvPr>
            <p:custDataLst>
              <p:tags r:id="rId1"/>
            </p:custDataLst>
          </p:nvPr>
        </p:nvSpPr>
        <p:spPr>
          <a:xfrm>
            <a:off x="227172" y="247015"/>
            <a:ext cx="8712041"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2"/>
            </p:custDataLst>
          </p:nvPr>
        </p:nvSpPr>
        <p:spPr>
          <a:xfrm>
            <a:off x="961200" y="1249200"/>
            <a:ext cx="7219800" cy="723600"/>
          </a:xfrm>
        </p:spPr>
        <p:txBody>
          <a:bodyPr anchor="ctr">
            <a:normAutofit/>
          </a:bodyPr>
          <a:lstStyle>
            <a:lvl1pPr>
              <a:defRPr sz="32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960835" y="2163600"/>
            <a:ext cx="7219950" cy="34452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pic>
        <p:nvPicPr>
          <p:cNvPr id="13" name="图片 12" descr="图片25"/>
          <p:cNvPicPr>
            <a:picLocks noChangeAspect="1"/>
          </p:cNvPicPr>
          <p:nvPr>
            <p:custDataLst>
              <p:tags r:id="rId8"/>
            </p:custDataLst>
          </p:nvPr>
        </p:nvPicPr>
        <p:blipFill>
          <a:blip r:embed="rId7"/>
          <a:stretch>
            <a:fillRect/>
          </a:stretch>
        </p:blipFill>
        <p:spPr>
          <a:xfrm>
            <a:off x="6923315" y="5577372"/>
            <a:ext cx="2235925" cy="1284439"/>
          </a:xfrm>
          <a:prstGeom prst="rect">
            <a:avLst/>
          </a:prstGeom>
        </p:spPr>
      </p:pic>
    </p:spTree>
  </p:cSld>
  <p:clrMapOvr>
    <a:masterClrMapping/>
  </p:clrMapOvr>
  <p:transition>
    <p:random/>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10478" y="-4445"/>
            <a:ext cx="3640399"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2"/>
            </p:custDataLst>
          </p:nvPr>
        </p:nvSpPr>
        <p:spPr>
          <a:xfrm>
            <a:off x="437400" y="770400"/>
            <a:ext cx="2970000" cy="882000"/>
          </a:xfrm>
        </p:spPr>
        <p:txBody>
          <a:bodyPr anchor="ctr">
            <a:normAutofit/>
          </a:bodyPr>
          <a:lstStyle>
            <a:lvl1pPr>
              <a:defRPr sz="3600" baseline="0">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6"/>
            </p:custDataLst>
          </p:nvPr>
        </p:nvSpPr>
        <p:spPr>
          <a:xfrm>
            <a:off x="440100" y="1764000"/>
            <a:ext cx="2967300" cy="4093200"/>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3825900" y="769939"/>
            <a:ext cx="4860000" cy="5087937"/>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3" name="图片 12" descr="图片25"/>
          <p:cNvPicPr>
            <a:picLocks noChangeAspect="1"/>
          </p:cNvPicPr>
          <p:nvPr>
            <p:custDataLst>
              <p:tags r:id="rId9"/>
            </p:custDataLst>
          </p:nvPr>
        </p:nvPicPr>
        <p:blipFill>
          <a:blip r:embed="rId8"/>
          <a:stretch>
            <a:fillRect/>
          </a:stretch>
        </p:blipFill>
        <p:spPr>
          <a:xfrm>
            <a:off x="74329" y="5558156"/>
            <a:ext cx="2269331" cy="1303655"/>
          </a:xfrm>
          <a:prstGeom prst="rect">
            <a:avLst/>
          </a:prstGeom>
        </p:spPr>
      </p:pic>
    </p:spTree>
  </p:cSld>
  <p:clrMapOvr>
    <a:masterClrMapping/>
  </p:clrMapOvr>
  <p:transition>
    <p:random/>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459000" y="781200"/>
            <a:ext cx="8232300" cy="626400"/>
          </a:xfrm>
        </p:spPr>
        <p:txBody>
          <a:bodyPr anchor="ctr">
            <a:normAutofit/>
          </a:bodyPr>
          <a:lstStyle>
            <a:lvl1pPr algn="ctr">
              <a:defRPr sz="36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6"/>
            </p:custDataLst>
          </p:nvPr>
        </p:nvSpPr>
        <p:spPr>
          <a:xfrm>
            <a:off x="459000" y="1659600"/>
            <a:ext cx="8231981" cy="828000"/>
          </a:xfrm>
        </p:spPr>
        <p:txBody>
          <a:bodyPr/>
          <a:lstStyle>
            <a:lvl1pPr algn="ct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459581" y="2808000"/>
            <a:ext cx="8224200" cy="34308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6" name="组合 12"/>
          <p:cNvGrpSpPr/>
          <p:nvPr>
            <p:custDataLst>
              <p:tags r:id="rId8"/>
            </p:custDataLst>
          </p:nvPr>
        </p:nvGrpSpPr>
        <p:grpSpPr>
          <a:xfrm>
            <a:off x="7785074" y="100000"/>
            <a:ext cx="1287704" cy="1110400"/>
            <a:chOff x="11111" y="4981"/>
            <a:chExt cx="6700" cy="4272"/>
          </a:xfrm>
        </p:grpSpPr>
        <p:pic>
          <p:nvPicPr>
            <p:cNvPr id="14" name="图片 13" descr="图片42"/>
            <p:cNvPicPr>
              <a:picLocks noChangeAspect="1"/>
            </p:cNvPicPr>
            <p:nvPr userDrawn="1">
              <p:custDataLst>
                <p:tags r:id="rId10"/>
              </p:custDataLst>
            </p:nvPr>
          </p:nvPicPr>
          <p:blipFill>
            <a:blip r:embed="rId9"/>
            <a:stretch>
              <a:fillRect/>
            </a:stretch>
          </p:blipFill>
          <p:spPr>
            <a:xfrm>
              <a:off x="11111" y="6546"/>
              <a:ext cx="6270" cy="1544"/>
            </a:xfrm>
            <a:prstGeom prst="rect">
              <a:avLst/>
            </a:prstGeom>
          </p:spPr>
        </p:pic>
        <p:pic>
          <p:nvPicPr>
            <p:cNvPr id="15" name="图片 14" descr="图片33"/>
            <p:cNvPicPr>
              <a:picLocks noChangeAspect="1"/>
            </p:cNvPicPr>
            <p:nvPr userDrawn="1">
              <p:custDataLst>
                <p:tags r:id="rId12"/>
              </p:custDataLst>
            </p:nvPr>
          </p:nvPicPr>
          <p:blipFill>
            <a:blip r:embed="rId11"/>
            <a:stretch>
              <a:fillRect/>
            </a:stretch>
          </p:blipFill>
          <p:spPr>
            <a:xfrm>
              <a:off x="14145" y="6085"/>
              <a:ext cx="3667" cy="461"/>
            </a:xfrm>
            <a:prstGeom prst="rect">
              <a:avLst/>
            </a:prstGeom>
          </p:spPr>
        </p:pic>
        <p:pic>
          <p:nvPicPr>
            <p:cNvPr id="16" name="图片 15" descr="图片82"/>
            <p:cNvPicPr>
              <a:picLocks noChangeAspect="1"/>
            </p:cNvPicPr>
            <p:nvPr userDrawn="1">
              <p:custDataLst>
                <p:tags r:id="rId14"/>
              </p:custDataLst>
            </p:nvPr>
          </p:nvPicPr>
          <p:blipFill>
            <a:blip r:embed="rId13"/>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2278117877"/>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2858" y="5020947"/>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453600" y="669600"/>
            <a:ext cx="8232300" cy="565200"/>
          </a:xfrm>
        </p:spPr>
        <p:txBody>
          <a:bodyPr anchor="ctr">
            <a:normAutofit/>
          </a:bodyPr>
          <a:lstStyle>
            <a:lvl1pPr algn="ctr">
              <a:defRPr sz="32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453628" y="1681200"/>
            <a:ext cx="8243100" cy="32112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435023" y="5180400"/>
            <a:ext cx="8251200" cy="1011600"/>
          </a:xfrm>
        </p:spPr>
        <p:txBody>
          <a:bodyPr/>
          <a:lstStyle>
            <a:lvl1pPr marL="0" indent="0">
              <a:buNone/>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grpSp>
        <p:nvGrpSpPr>
          <p:cNvPr id="6" name="组合 5"/>
          <p:cNvGrpSpPr/>
          <p:nvPr>
            <p:custDataLst>
              <p:tags r:id="rId8"/>
            </p:custDataLst>
          </p:nvPr>
        </p:nvGrpSpPr>
        <p:grpSpPr>
          <a:xfrm>
            <a:off x="7897560" y="5789640"/>
            <a:ext cx="1189613" cy="1025815"/>
            <a:chOff x="11111" y="4981"/>
            <a:chExt cx="6700" cy="4272"/>
          </a:xfrm>
        </p:grpSpPr>
        <p:pic>
          <p:nvPicPr>
            <p:cNvPr id="10" name="图片 9" descr="图片42"/>
            <p:cNvPicPr>
              <a:picLocks noChangeAspect="1"/>
            </p:cNvPicPr>
            <p:nvPr userDrawn="1">
              <p:custDataLst>
                <p:tags r:id="rId10"/>
              </p:custDataLst>
            </p:nvPr>
          </p:nvPicPr>
          <p:blipFill>
            <a:blip r:embed="rId9"/>
            <a:stretch>
              <a:fillRect/>
            </a:stretch>
          </p:blipFill>
          <p:spPr>
            <a:xfrm>
              <a:off x="11111" y="6546"/>
              <a:ext cx="6270" cy="1544"/>
            </a:xfrm>
            <a:prstGeom prst="rect">
              <a:avLst/>
            </a:prstGeom>
          </p:spPr>
        </p:pic>
        <p:pic>
          <p:nvPicPr>
            <p:cNvPr id="11" name="图片 10" descr="图片33"/>
            <p:cNvPicPr>
              <a:picLocks noChangeAspect="1"/>
            </p:cNvPicPr>
            <p:nvPr userDrawn="1">
              <p:custDataLst>
                <p:tags r:id="rId12"/>
              </p:custDataLst>
            </p:nvPr>
          </p:nvPicPr>
          <p:blipFill>
            <a:blip r:embed="rId11"/>
            <a:stretch>
              <a:fillRect/>
            </a:stretch>
          </p:blipFill>
          <p:spPr>
            <a:xfrm>
              <a:off x="14145" y="6085"/>
              <a:ext cx="3667" cy="461"/>
            </a:xfrm>
            <a:prstGeom prst="rect">
              <a:avLst/>
            </a:prstGeom>
          </p:spPr>
        </p:pic>
        <p:pic>
          <p:nvPicPr>
            <p:cNvPr id="12" name="图片 11" descr="图片82"/>
            <p:cNvPicPr>
              <a:picLocks noChangeAspect="1"/>
            </p:cNvPicPr>
            <p:nvPr userDrawn="1">
              <p:custDataLst>
                <p:tags r:id="rId14"/>
              </p:custDataLst>
            </p:nvPr>
          </p:nvPicPr>
          <p:blipFill>
            <a:blip r:embed="rId13"/>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2"/>
            </p:custDataLst>
          </p:nvPr>
        </p:nvSpPr>
        <p:spPr>
          <a:xfrm>
            <a:off x="434700" y="237600"/>
            <a:ext cx="8278200" cy="441964"/>
          </a:xfrm>
        </p:spPr>
        <p:txBody>
          <a:bodyPr>
            <a:normAutofit/>
          </a:bodyPr>
          <a:lstStyle>
            <a:lvl1pPr>
              <a:defRPr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6"/>
            </p:custDataLst>
          </p:nvPr>
        </p:nvSpPr>
        <p:spPr>
          <a:xfrm>
            <a:off x="434700" y="1663200"/>
            <a:ext cx="4006800" cy="28944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4681800" y="1663200"/>
            <a:ext cx="4025700" cy="28944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429300" y="4816800"/>
            <a:ext cx="4006800" cy="7812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4689900" y="4813200"/>
            <a:ext cx="4025700" cy="78120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grpSp>
        <p:nvGrpSpPr>
          <p:cNvPr id="6" name="组合 5"/>
          <p:cNvGrpSpPr/>
          <p:nvPr>
            <p:custDataLst>
              <p:tags r:id="rId10"/>
            </p:custDataLst>
          </p:nvPr>
        </p:nvGrpSpPr>
        <p:grpSpPr>
          <a:xfrm>
            <a:off x="7751921" y="5638800"/>
            <a:ext cx="1304925" cy="1103630"/>
            <a:chOff x="11111" y="4981"/>
            <a:chExt cx="6700" cy="4272"/>
          </a:xfrm>
        </p:grpSpPr>
        <p:pic>
          <p:nvPicPr>
            <p:cNvPr id="8" name="图片 7" descr="图片42"/>
            <p:cNvPicPr>
              <a:picLocks noChangeAspect="1"/>
            </p:cNvPicPr>
            <p:nvPr userDrawn="1">
              <p:custDataLst>
                <p:tags r:id="rId12"/>
              </p:custDataLst>
            </p:nvPr>
          </p:nvPicPr>
          <p:blipFill>
            <a:blip r:embed="rId11"/>
            <a:stretch>
              <a:fillRect/>
            </a:stretch>
          </p:blipFill>
          <p:spPr>
            <a:xfrm>
              <a:off x="11111" y="6546"/>
              <a:ext cx="6270" cy="1544"/>
            </a:xfrm>
            <a:prstGeom prst="rect">
              <a:avLst/>
            </a:prstGeom>
          </p:spPr>
        </p:pic>
        <p:pic>
          <p:nvPicPr>
            <p:cNvPr id="12" name="图片 11" descr="图片33"/>
            <p:cNvPicPr>
              <a:picLocks noChangeAspect="1"/>
            </p:cNvPicPr>
            <p:nvPr userDrawn="1">
              <p:custDataLst>
                <p:tags r:id="rId14"/>
              </p:custDataLst>
            </p:nvPr>
          </p:nvPicPr>
          <p:blipFill>
            <a:blip r:embed="rId13"/>
            <a:stretch>
              <a:fillRect/>
            </a:stretch>
          </p:blipFill>
          <p:spPr>
            <a:xfrm>
              <a:off x="14145" y="6085"/>
              <a:ext cx="3667" cy="461"/>
            </a:xfrm>
            <a:prstGeom prst="rect">
              <a:avLst/>
            </a:prstGeom>
          </p:spPr>
        </p:pic>
        <p:pic>
          <p:nvPicPr>
            <p:cNvPr id="14" name="图片 13" descr="图片82"/>
            <p:cNvPicPr>
              <a:picLocks noChangeAspect="1"/>
            </p:cNvPicPr>
            <p:nvPr userDrawn="1">
              <p:custDataLst>
                <p:tags r:id="rId16"/>
              </p:custDataLst>
            </p:nvPr>
          </p:nvPicPr>
          <p:blipFill>
            <a:blip r:embed="rId15"/>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5"/>
            <a:ext cx="9144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pic>
        <p:nvPicPr>
          <p:cNvPr id="6" name="图片 5" descr="图片38"/>
          <p:cNvPicPr>
            <a:picLocks noChangeAspect="1"/>
          </p:cNvPicPr>
          <p:nvPr>
            <p:custDataLst>
              <p:tags r:id="rId3"/>
            </p:custDataLst>
          </p:nvPr>
        </p:nvPicPr>
        <p:blipFill>
          <a:blip r:embed="rId2"/>
          <a:stretch>
            <a:fillRect/>
          </a:stretch>
        </p:blipFill>
        <p:spPr>
          <a:xfrm>
            <a:off x="2303622" y="5899150"/>
            <a:ext cx="6835616" cy="572770"/>
          </a:xfrm>
          <a:prstGeom prst="rect">
            <a:avLst/>
          </a:prstGeom>
        </p:spPr>
      </p:pic>
      <p:pic>
        <p:nvPicPr>
          <p:cNvPr id="8" name="图片 7" descr="图片38"/>
          <p:cNvPicPr>
            <a:picLocks noChangeAspect="1"/>
          </p:cNvPicPr>
          <p:nvPr>
            <p:custDataLst>
              <p:tags r:id="rId5"/>
            </p:custDataLst>
          </p:nvPr>
        </p:nvPicPr>
        <p:blipFill>
          <a:blip r:embed="rId4"/>
          <a:stretch>
            <a:fillRect/>
          </a:stretch>
        </p:blipFill>
        <p:spPr>
          <a:xfrm rot="10800000">
            <a:off x="-2857" y="386715"/>
            <a:ext cx="6634639" cy="572770"/>
          </a:xfrm>
          <a:prstGeom prst="rect">
            <a:avLst/>
          </a:prstGeom>
        </p:spPr>
      </p:pic>
      <p:sp>
        <p:nvSpPr>
          <p:cNvPr id="2" name="标题 1"/>
          <p:cNvSpPr>
            <a:spLocks noGrp="1"/>
          </p:cNvSpPr>
          <p:nvPr>
            <p:ph type="title" hasCustomPrompt="1"/>
            <p:custDataLst>
              <p:tags r:id="rId6"/>
            </p:custDataLst>
          </p:nvPr>
        </p:nvSpPr>
        <p:spPr>
          <a:xfrm>
            <a:off x="1142100" y="1339200"/>
            <a:ext cx="6858000" cy="2386800"/>
          </a:xfrm>
        </p:spPr>
        <p:txBody>
          <a:bodyPr anchor="b">
            <a:normAutofit/>
          </a:bodyPr>
          <a:lstStyle>
            <a:lvl1pPr algn="ctr">
              <a:defRPr sz="60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1141810" y="3862800"/>
            <a:ext cx="6858000" cy="1656000"/>
          </a:xfrm>
        </p:spPr>
        <p:txBody>
          <a:bodyPr/>
          <a:lstStyle>
            <a:lvl1pPr algn="ct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random/>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3308706242"/>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72442482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24955851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127616352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A09280-CBC5-4D65-958F-2DEE222DA60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394129064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2.xml" /><Relationship Id="rId2" Type="http://schemas.openxmlformats.org/officeDocument/2006/relationships/slideLayout" Target="../slideLayouts/slideLayout15.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slideLayout" Target="../slideLayouts/slideLayout37.xml" /><Relationship Id="rId14" Type="http://schemas.openxmlformats.org/officeDocument/2006/relationships/slideLayout" Target="../slideLayouts/slideLayout38.xml" /><Relationship Id="rId15" Type="http://schemas.openxmlformats.org/officeDocument/2006/relationships/slideLayout" Target="../slideLayouts/slideLayout39.xml" /><Relationship Id="rId16" Type="http://schemas.openxmlformats.org/officeDocument/2006/relationships/slideLayout" Target="../slideLayouts/slideLayout40.xml" /><Relationship Id="rId17" Type="http://schemas.openxmlformats.org/officeDocument/2006/relationships/slideLayout" Target="../slideLayouts/slideLayout41.xml" /><Relationship Id="rId18" Type="http://schemas.openxmlformats.org/officeDocument/2006/relationships/slideLayout" Target="../slideLayouts/slideLayout42.xml" /><Relationship Id="rId19" Type="http://schemas.openxmlformats.org/officeDocument/2006/relationships/slideLayout" Target="../slideLayouts/slideLayout43.xml" /><Relationship Id="rId2" Type="http://schemas.openxmlformats.org/officeDocument/2006/relationships/slideLayout" Target="../slideLayouts/slideLayout26.xml" /><Relationship Id="rId20" Type="http://schemas.openxmlformats.org/officeDocument/2006/relationships/tags" Target="../tags/tag193.xml" /><Relationship Id="rId21" Type="http://schemas.openxmlformats.org/officeDocument/2006/relationships/tags" Target="../tags/tag194.xml" /><Relationship Id="rId22" Type="http://schemas.openxmlformats.org/officeDocument/2006/relationships/tags" Target="../tags/tag195.xml" /><Relationship Id="rId23" Type="http://schemas.openxmlformats.org/officeDocument/2006/relationships/tags" Target="../tags/tag196.xml" /><Relationship Id="rId24" Type="http://schemas.openxmlformats.org/officeDocument/2006/relationships/tags" Target="../tags/tag197.xml" /><Relationship Id="rId25" Type="http://schemas.openxmlformats.org/officeDocument/2006/relationships/tags" Target="../tags/tag198.xml" /><Relationship Id="rId26" Type="http://schemas.openxmlformats.org/officeDocument/2006/relationships/theme" Target="../theme/theme3.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A09280-CBC5-4D65-958F-2DEE222DA600}" type="datetimeFigureOut">
              <a:rPr lang="zh-CN" altLang="en-US" smtClean="0"/>
              <a:t>2021/8/27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E63F0-852E-40B1-A60F-2BA76D9A64E1}" type="slidenum">
              <a:rPr lang="zh-CN" altLang="en-US" smtClean="0"/>
              <a:t>‹#›</a:t>
            </a:fld>
            <a:endParaRPr lang="zh-CN" altLang="en-US"/>
          </a:p>
        </p:txBody>
      </p:sp>
    </p:spTree>
    <p:extLst>
      <p:ext uri="{BB962C8B-B14F-4D97-AF65-F5344CB8AC3E}">
        <p14:creationId xmlns:p14="http://schemas.microsoft.com/office/powerpoint/2010/main" val="3477054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459000" y="6314400"/>
            <a:ext cx="2025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3087000" y="6314400"/>
            <a:ext cx="297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6658200" y="6314400"/>
            <a:ext cx="2025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443230"/>
            <a:ext cx="8139178"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952509"/>
            <a:ext cx="8139178"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6349833"/>
            <a:ext cx="2025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3087000" y="6349833"/>
            <a:ext cx="297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6457950" y="6349833"/>
            <a:ext cx="2025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Lst>
  <p:transition>
    <p:random/>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199.xml" /><Relationship Id="rId5" Type="http://schemas.openxmlformats.org/officeDocument/2006/relationships/tags" Target="../tags/tag20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24.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24.pn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24.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24.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2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custDataLst>
              <p:tags r:id="rId4"/>
            </p:custDataLst>
          </p:nvPr>
        </p:nvSpPr>
        <p:spPr>
          <a:xfrm>
            <a:off x="7227370" y="2074230"/>
            <a:ext cx="692468" cy="2709545"/>
          </a:xfrm>
          <a:prstGeom prst="rect">
            <a:avLst/>
          </a:prstGeom>
          <a:noFill/>
        </p:spPr>
        <p:txBody>
          <a:bodyPr vert="eaVert" wrap="square" rtlCol="0">
            <a:noAutofit/>
          </a:bodyPr>
          <a:lstStyle/>
          <a:p>
            <a:pPr algn="dist"/>
            <a:r>
              <a:rPr lang="zh-CN" altLang="en-US" sz="3600" b="1" smtClean="0">
                <a:solidFill>
                  <a:srgbClr val="000000">
                    <a:lumMod val="85000"/>
                    <a:lumOff val="15000"/>
                  </a:srgbClr>
                </a:solidFill>
                <a:ea typeface="隶书" panose="02010509060101010101" pitchFamily="49" charset="-122"/>
                <a:cs typeface="+mn-ea"/>
                <a:sym typeface="+mn-lt"/>
              </a:rPr>
              <a:t>采用合理的论证方法</a:t>
            </a:r>
            <a:endParaRPr lang="zh-CN" altLang="en-US" sz="3600" b="1">
              <a:solidFill>
                <a:srgbClr val="000000">
                  <a:lumMod val="85000"/>
                  <a:lumOff val="15000"/>
                </a:srgbClr>
              </a:solidFill>
              <a:ea typeface="隶书" panose="02010509060101010101" pitchFamily="49" charset="-122"/>
              <a:cs typeface="+mn-ea"/>
              <a:sym typeface="+mn-lt"/>
            </a:endParaRPr>
          </a:p>
        </p:txBody>
      </p:sp>
      <p:sp>
        <p:nvSpPr>
          <p:cNvPr id="3" name="矩形 2"/>
          <p:cNvSpPr/>
          <p:nvPr/>
        </p:nvSpPr>
        <p:spPr>
          <a:xfrm>
            <a:off x="2015319" y="2305616"/>
            <a:ext cx="5113361" cy="2246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Font typeface="Arial" pitchFamily="34" charset="0"/>
              <a:buNone/>
            </a:pPr>
            <a:r>
              <a:rPr lang="zh-CN" altLang="en-US" sz="2800" b="1" smtClean="0">
                <a:solidFill>
                  <a:srgbClr val="008651"/>
                </a:solidFill>
                <a:latin typeface="微软雅黑" pitchFamily="34" charset="-122"/>
                <a:ea typeface="微软雅黑" panose="020b0503020204020204" pitchFamily="34" charset="-122"/>
                <a:sym typeface="微软雅黑" pitchFamily="34" charset="-122"/>
              </a:rPr>
              <a:t>语文部编版 </a:t>
            </a:r>
            <a:endParaRPr lang="en-US" altLang="zh-CN" sz="2800" b="1" smtClean="0">
              <a:solidFill>
                <a:srgbClr val="008651"/>
              </a:solidFill>
              <a:latin typeface="微软雅黑" pitchFamily="34" charset="-122"/>
              <a:ea typeface="微软雅黑" panose="020b0503020204020204" pitchFamily="34" charset="-122"/>
              <a:sym typeface="微软雅黑" pitchFamily="34" charset="-122"/>
            </a:endParaRPr>
          </a:p>
          <a:p>
            <a:pPr algn="ctr">
              <a:buFont typeface="Arial" pitchFamily="34" charset="0"/>
              <a:buNone/>
            </a:pPr>
            <a:r>
              <a:rPr lang="zh-CN" altLang="en-US" sz="2800" b="1" smtClean="0">
                <a:solidFill>
                  <a:srgbClr val="008651"/>
                </a:solidFill>
                <a:latin typeface="微软雅黑" pitchFamily="34" charset="-122"/>
                <a:ea typeface="微软雅黑" panose="020b0503020204020204" pitchFamily="34" charset="-122"/>
                <a:sym typeface="微软雅黑" pitchFamily="34" charset="-122"/>
              </a:rPr>
              <a:t>     </a:t>
            </a:r>
            <a:endParaRPr lang="en-US" altLang="zh-CN" sz="2800" b="1" smtClean="0">
              <a:solidFill>
                <a:srgbClr val="008651"/>
              </a:solidFill>
              <a:latin typeface="微软雅黑" pitchFamily="34" charset="-122"/>
              <a:ea typeface="微软雅黑" panose="020b0503020204020204" pitchFamily="34" charset="-122"/>
              <a:sym typeface="微软雅黑" pitchFamily="34" charset="-122"/>
            </a:endParaRPr>
          </a:p>
          <a:p>
            <a:pPr algn="ctr">
              <a:buFont typeface="Arial" pitchFamily="34" charset="0"/>
              <a:buNone/>
            </a:pPr>
            <a:r>
              <a:rPr lang="zh-CN" altLang="en-US" sz="2800" b="1" smtClean="0">
                <a:solidFill>
                  <a:srgbClr val="008651"/>
                </a:solidFill>
                <a:latin typeface="微软雅黑" pitchFamily="34" charset="-122"/>
                <a:ea typeface="微软雅黑" panose="020b0503020204020204" pitchFamily="34" charset="-122"/>
                <a:sym typeface="微软雅黑" pitchFamily="34" charset="-122"/>
              </a:rPr>
              <a:t>  高二选择性必修上</a:t>
            </a:r>
            <a:endParaRPr lang="en-US" altLang="zh-CN" sz="2800" b="1" smtClean="0">
              <a:solidFill>
                <a:srgbClr val="008651"/>
              </a:solidFill>
              <a:latin typeface="微软雅黑" pitchFamily="34" charset="-122"/>
              <a:ea typeface="微软雅黑" panose="020b0503020204020204" pitchFamily="34" charset="-122"/>
              <a:sym typeface="微软雅黑" pitchFamily="34" charset="-122"/>
            </a:endParaRPr>
          </a:p>
          <a:p>
            <a:pPr algn="ctr">
              <a:buFont typeface="Arial" pitchFamily="34" charset="0"/>
              <a:buNone/>
            </a:pPr>
            <a:endParaRPr lang="en-US" altLang="zh-CN" sz="2800" b="1" smtClean="0">
              <a:solidFill>
                <a:srgbClr val="008651"/>
              </a:solidFill>
              <a:latin typeface="微软雅黑" pitchFamily="34" charset="-122"/>
              <a:ea typeface="微软雅黑" panose="020b0503020204020204" pitchFamily="34" charset="-122"/>
              <a:sym typeface="微软雅黑" pitchFamily="34" charset="-122"/>
            </a:endParaRPr>
          </a:p>
          <a:p>
            <a:pPr algn="ctr">
              <a:buFont typeface="Arial" pitchFamily="34" charset="0"/>
              <a:buNone/>
            </a:pPr>
            <a:r>
              <a:rPr lang="zh-CN" altLang="en-US" sz="2800" b="1" smtClean="0">
                <a:solidFill>
                  <a:srgbClr val="008651"/>
                </a:solidFill>
                <a:latin typeface="微软雅黑" pitchFamily="34" charset="-122"/>
                <a:ea typeface="微软雅黑" panose="020b0503020204020204" pitchFamily="34" charset="-122"/>
                <a:sym typeface="微软雅黑" pitchFamily="34" charset="-122"/>
              </a:rPr>
              <a:t>   </a:t>
            </a:r>
            <a:endParaRPr lang="en-US" altLang="zh-CN" sz="2800" b="1">
              <a:solidFill>
                <a:srgbClr val="008651"/>
              </a:solidFill>
              <a:latin typeface="微软雅黑" pitchFamily="34" charset="-122"/>
              <a:ea typeface="微软雅黑" panose="020b0503020204020204" pitchFamily="34" charset="-122"/>
              <a:sym typeface="微软雅黑" pitchFamily="34" charset="-122"/>
            </a:endParaRPr>
          </a:p>
        </p:txBody>
      </p:sp>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692696"/>
            <a:ext cx="8229600" cy="2016224"/>
          </a:xfrm>
        </p:spPr>
        <p:txBody>
          <a:bodyPr>
            <a:normAutofit/>
          </a:bodyPr>
          <a:lstStyle/>
          <a:p>
            <a:r>
              <a:rPr lang="zh-CN" altLang="en-US" b="1">
                <a:latin typeface="宋体" charset="-122"/>
              </a:rPr>
              <a:t>议论文之分析说理</a:t>
            </a:r>
            <a:r>
              <a:rPr lang="zh-CN" altLang="en-US" b="1" smtClean="0">
                <a:latin typeface="宋体" charset="-122"/>
              </a:rPr>
              <a:t>之二</a:t>
            </a:r>
            <a:br>
              <a:rPr lang="zh-CN" altLang="en-US" b="1">
                <a:latin typeface="宋体" charset="-122"/>
              </a:rPr>
            </a:br>
            <a:endParaRPr lang="zh-CN" altLang="en-US"/>
          </a:p>
        </p:txBody>
      </p:sp>
      <p:sp>
        <p:nvSpPr>
          <p:cNvPr id="3" name="内容占位符 2"/>
          <p:cNvSpPr>
            <a:spLocks noGrp="1"/>
          </p:cNvSpPr>
          <p:nvPr>
            <p:ph idx="1"/>
          </p:nvPr>
        </p:nvSpPr>
        <p:spPr>
          <a:xfrm>
            <a:off x="457200" y="2492896"/>
            <a:ext cx="8229600" cy="3633267"/>
          </a:xfrm>
        </p:spPr>
        <p:txBody>
          <a:bodyPr/>
          <a:lstStyle/>
          <a:p>
            <a:r>
              <a:rPr lang="zh-CN" altLang="en-US" b="1" smtClean="0">
                <a:solidFill>
                  <a:srgbClr val="FF0000"/>
                </a:solidFill>
                <a:latin typeface="黑体" pitchFamily="49" charset="-122"/>
                <a:ea typeface="黑体" pitchFamily="49" charset="-122"/>
              </a:rPr>
              <a:t>         </a:t>
            </a:r>
            <a:r>
              <a:rPr lang="zh-CN" altLang="en-US" sz="6000" b="1" smtClean="0">
                <a:solidFill>
                  <a:srgbClr val="FF0000"/>
                </a:solidFill>
                <a:latin typeface="黑体" pitchFamily="49" charset="-122"/>
                <a:ea typeface="黑体" pitchFamily="49" charset="-122"/>
              </a:rPr>
              <a:t>因果</a:t>
            </a:r>
            <a:r>
              <a:rPr lang="zh-CN" altLang="en-US" sz="6000" b="1">
                <a:solidFill>
                  <a:srgbClr val="FF0000"/>
                </a:solidFill>
                <a:latin typeface="黑体" pitchFamily="49" charset="-122"/>
                <a:ea typeface="黑体" pitchFamily="49" charset="-122"/>
              </a:rPr>
              <a:t>分析法</a:t>
            </a:r>
            <a:endParaRPr lang="zh-CN" altLang="en-US" sz="6000"/>
          </a:p>
        </p:txBody>
      </p:sp>
    </p:spTree>
    <p:extLst>
      <p:ext uri="{BB962C8B-B14F-4D97-AF65-F5344CB8AC3E}">
        <p14:creationId xmlns:p14="http://schemas.microsoft.com/office/powerpoint/2010/main" val="344377780"/>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764704"/>
            <a:ext cx="8579296" cy="5832648"/>
          </a:xfrm>
        </p:spPr>
        <p:txBody>
          <a:bodyPr>
            <a:normAutofit/>
          </a:bodyPr>
          <a:lstStyle/>
          <a:p>
            <a:r>
              <a:rPr lang="zh-CN" altLang="zh-CN" b="1" smtClean="0"/>
              <a:t>在</a:t>
            </a:r>
            <a:r>
              <a:rPr lang="zh-CN" altLang="zh-CN" b="1"/>
              <a:t>列举事例的基础上，沿着“为什么”的思路，对事例中的行为，探求其根源，使内容逐步深化，分析产生这一事实的直接或间接原因，而原因就是所要证明的观点。</a:t>
            </a:r>
          </a:p>
          <a:p>
            <a:r>
              <a:rPr lang="en-US" altLang="zh-CN" b="1"/>
              <a:t>    </a:t>
            </a:r>
            <a:r>
              <a:rPr lang="zh-CN" altLang="zh-CN" b="1"/>
              <a:t>标志性的词语：因为……所以……</a:t>
            </a:r>
          </a:p>
          <a:p>
            <a:r>
              <a:rPr lang="en-US" altLang="zh-CN" b="1"/>
              <a:t>                  </a:t>
            </a:r>
            <a:r>
              <a:rPr lang="zh-CN" altLang="zh-CN" b="1"/>
              <a:t>为什么……因为……</a:t>
            </a:r>
          </a:p>
          <a:p>
            <a:r>
              <a:rPr lang="en-US" altLang="zh-CN" b="1"/>
              <a:t>                  </a:t>
            </a:r>
            <a:r>
              <a:rPr lang="zh-CN" altLang="zh-CN" b="1"/>
              <a:t>正因为如此……所以……</a:t>
            </a:r>
          </a:p>
          <a:p>
            <a:r>
              <a:rPr lang="en-US" altLang="zh-CN" b="1"/>
              <a:t>                  </a:t>
            </a:r>
            <a:r>
              <a:rPr lang="zh-CN" altLang="zh-CN" b="1"/>
              <a:t>之所以……是因为……</a:t>
            </a:r>
          </a:p>
          <a:p>
            <a:r>
              <a:rPr lang="en-US" altLang="zh-CN" b="1"/>
              <a:t>    </a:t>
            </a:r>
            <a:r>
              <a:rPr lang="zh-CN" altLang="zh-CN" b="1"/>
              <a:t>【</a:t>
            </a:r>
            <a:r>
              <a:rPr lang="zh-CN" altLang="zh-CN" b="1">
                <a:solidFill>
                  <a:srgbClr val="FF0000"/>
                </a:solidFill>
              </a:rPr>
              <a:t>提示</a:t>
            </a:r>
            <a:r>
              <a:rPr lang="zh-CN" altLang="zh-CN" b="1"/>
              <a:t>】形成结果的原因是多方面的，但探因应扣紧论点，切忌面面俱到。</a:t>
            </a:r>
          </a:p>
          <a:p>
            <a:endParaRPr lang="zh-CN" altLang="en-US"/>
          </a:p>
        </p:txBody>
      </p:sp>
    </p:spTree>
    <p:extLst>
      <p:ext uri="{BB962C8B-B14F-4D97-AF65-F5344CB8AC3E}">
        <p14:creationId xmlns:p14="http://schemas.microsoft.com/office/powerpoint/2010/main" val="2835268372"/>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3"/>
          <p:cNvSpPr>
            <a:spLocks noGrp="1" noChangeArrowheads="1"/>
          </p:cNvSpPr>
          <p:nvPr>
            <p:ph idx="1"/>
          </p:nvPr>
        </p:nvSpPr>
        <p:spPr>
          <a:xfrm>
            <a:off x="-180975" y="620713"/>
            <a:ext cx="3681413" cy="5951537"/>
          </a:xfrm>
        </p:spPr>
        <p:txBody>
          <a:bodyPr/>
          <a:lstStyle/>
          <a:p>
            <a:pPr>
              <a:buFontTx/>
              <a:buNone/>
            </a:pPr>
            <a:r>
              <a:rPr lang="en-US" altLang="zh-CN" sz="2400" smtClean="0"/>
              <a:t>          </a:t>
            </a:r>
            <a:r>
              <a:rPr lang="zh-CN" altLang="en-US" sz="2400" b="1" smtClean="0"/>
              <a:t>磨难，能历练人生。贝多芬双耳失聪，却能在这样的磨难下创造出不朽的交响曲，撼人心灵；司马迁遭受腐刑，却能在这样的耻辱中写成</a:t>
            </a:r>
            <a:r>
              <a:rPr lang="en-US" altLang="zh-CN" sz="2400" b="1" smtClean="0"/>
              <a:t>《</a:t>
            </a:r>
            <a:r>
              <a:rPr lang="zh-CN" altLang="en-US" sz="2400" b="1" smtClean="0"/>
              <a:t>史记</a:t>
            </a:r>
            <a:r>
              <a:rPr lang="en-US" altLang="zh-CN" sz="2400" b="1" smtClean="0"/>
              <a:t>》</a:t>
            </a:r>
            <a:r>
              <a:rPr lang="zh-CN" altLang="en-US" sz="2400" b="1" smtClean="0"/>
              <a:t>，汗青溢光；一代体操王子李宁泪洒汉城后黯然退出体坛，却又另辟天地，让“李宁牌”系列运动用品风靡中国的体育用品市场。磨难，能带领人冲破黑暗，绽放光彩。</a:t>
            </a:r>
            <a:r>
              <a:rPr lang="en-US" altLang="zh-CN" sz="2400" b="1" smtClean="0">
                <a:solidFill>
                  <a:srgbClr val="FF0000"/>
                </a:solidFill>
              </a:rPr>
              <a:t>(</a:t>
            </a:r>
            <a:r>
              <a:rPr lang="zh-CN" altLang="en-US" sz="2400" b="1" smtClean="0">
                <a:solidFill>
                  <a:srgbClr val="FF0000"/>
                </a:solidFill>
              </a:rPr>
              <a:t>论点：磨难，能历练人生</a:t>
            </a:r>
            <a:r>
              <a:rPr lang="en-US" altLang="zh-CN" sz="2400" b="1" smtClean="0">
                <a:solidFill>
                  <a:srgbClr val="FF0000"/>
                </a:solidFill>
              </a:rPr>
              <a:t>)</a:t>
            </a:r>
            <a:endParaRPr lang="zh-CN" altLang="en-US" sz="2400" b="1" smtClean="0">
              <a:solidFill>
                <a:srgbClr val="FF0000"/>
              </a:solidFill>
            </a:endParaRPr>
          </a:p>
        </p:txBody>
      </p:sp>
      <p:sp>
        <p:nvSpPr>
          <p:cNvPr id="10243" name="Text Box 5"/>
          <p:cNvSpPr txBox="1">
            <a:spLocks noChangeArrowheads="1"/>
          </p:cNvSpPr>
          <p:nvPr/>
        </p:nvSpPr>
        <p:spPr bwMode="auto">
          <a:xfrm>
            <a:off x="3492500" y="333375"/>
            <a:ext cx="5400675"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200" b="1">
                <a:solidFill>
                  <a:srgbClr val="FF0000"/>
                </a:solidFill>
              </a:rPr>
              <a:t>修改稿</a:t>
            </a:r>
            <a:r>
              <a:rPr lang="zh-CN" altLang="en-US" sz="2200"/>
              <a:t>：</a:t>
            </a:r>
            <a:r>
              <a:rPr lang="zh-CN" altLang="en-US" sz="2200" b="1"/>
              <a:t>有时候，磨难恰恰能够历练人生，绽放光彩。贝多芬双耳失聪，却能在这样的磨难下创造出不朽的交响曲，撼人心灵，</a:t>
            </a:r>
            <a:r>
              <a:rPr lang="zh-CN" altLang="en-US" sz="2200" b="1">
                <a:solidFill>
                  <a:srgbClr val="FF0000"/>
                </a:solidFill>
              </a:rPr>
              <a:t>那是因为他不屈服命运的压打，顽强抗拒厄运，才谱出了人类的心灵之歌；</a:t>
            </a:r>
            <a:r>
              <a:rPr lang="zh-CN" altLang="en-US" sz="2200" b="1"/>
              <a:t>司马迁遭受腐刑，却能在这样的耻辱中写成</a:t>
            </a:r>
            <a:r>
              <a:rPr lang="en-US" altLang="zh-CN" sz="2200" b="1"/>
              <a:t>《</a:t>
            </a:r>
            <a:r>
              <a:rPr lang="zh-CN" altLang="en-US" sz="2200" b="1"/>
              <a:t>史记</a:t>
            </a:r>
            <a:r>
              <a:rPr lang="en-US" altLang="zh-CN" sz="2200" b="1"/>
              <a:t>》</a:t>
            </a:r>
            <a:r>
              <a:rPr lang="zh-CN" altLang="en-US" sz="2200" b="1"/>
              <a:t>，汗青溢光，</a:t>
            </a:r>
            <a:r>
              <a:rPr lang="zh-CN" altLang="en-US" sz="2200" b="1">
                <a:solidFill>
                  <a:srgbClr val="FF0000"/>
                </a:solidFill>
              </a:rPr>
              <a:t>那是因为他有坚定如山的信念，刚毅如铁的意志，于诽谤讥嘲中坚持自己的志向，才突围成为“史圣”；</a:t>
            </a:r>
            <a:r>
              <a:rPr lang="zh-CN" altLang="en-US" sz="2200" b="1"/>
              <a:t>一代体操王子李宁泪洒汉城黯然退出体坛后，却又另辟天地开创了自己的事业，让李宁牌系列运动用品风靡中国的体育用品市场，</a:t>
            </a:r>
            <a:r>
              <a:rPr lang="zh-CN" altLang="en-US" sz="2200" b="1">
                <a:solidFill>
                  <a:srgbClr val="FF0000"/>
                </a:solidFill>
              </a:rPr>
              <a:t>那是因为他懂得承受失败，不为失败所吓倒，才能在失败中开拓出一条新路。</a:t>
            </a:r>
            <a:r>
              <a:rPr lang="zh-CN" altLang="en-US" sz="2200" b="1">
                <a:solidFill>
                  <a:srgbClr val="0000FF"/>
                </a:solidFill>
              </a:rPr>
              <a:t>磨难，是祸，又是福。它对于意志坚强者，只不过是人生路上的一帘风雨，只要勇敢地走过去，前方是另一片蓝天。</a:t>
            </a:r>
          </a:p>
        </p:txBody>
      </p:sp>
    </p:spTree>
    <p:extLst>
      <p:ext uri="{BB962C8B-B14F-4D97-AF65-F5344CB8AC3E}">
        <p14:creationId xmlns:p14="http://schemas.microsoft.com/office/powerpoint/2010/main" val="37557775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0"/>
            <a:ext cx="8229600" cy="836712"/>
          </a:xfrm>
        </p:spPr>
        <p:txBody>
          <a:bodyPr>
            <a:normAutofit/>
          </a:bodyPr>
          <a:lstStyle/>
          <a:p>
            <a:r>
              <a:rPr lang="zh-CN" altLang="en-US" smtClean="0"/>
              <a:t>例</a:t>
            </a:r>
            <a:r>
              <a:rPr lang="en-US" altLang="zh-CN" smtClean="0"/>
              <a:t>2</a:t>
            </a:r>
            <a:endParaRPr lang="zh-CN" altLang="en-US"/>
          </a:p>
        </p:txBody>
      </p:sp>
      <p:sp>
        <p:nvSpPr>
          <p:cNvPr id="3" name="内容占位符 2"/>
          <p:cNvSpPr>
            <a:spLocks noGrp="1"/>
          </p:cNvSpPr>
          <p:nvPr>
            <p:ph idx="1"/>
          </p:nvPr>
        </p:nvSpPr>
        <p:spPr>
          <a:xfrm>
            <a:off x="179512" y="764704"/>
            <a:ext cx="8784976" cy="6093296"/>
          </a:xfrm>
        </p:spPr>
        <p:txBody>
          <a:bodyPr>
            <a:normAutofit fontScale="92500" lnSpcReduction="10000"/>
          </a:bodyPr>
          <a:lstStyle/>
          <a:p>
            <a:pPr hangingPunct="0"/>
            <a:r>
              <a:rPr lang="zh-CN" altLang="zh-CN" b="1"/>
              <a:t>材料：邹忌的妻、妾和客出于私心，异口同声地肯定邹忌比美丽的城北徐公更美，但邹忌没有被假象迷惑，他对事实了然于心。</a:t>
            </a:r>
          </a:p>
          <a:p>
            <a:r>
              <a:rPr lang="zh-CN" altLang="zh-CN" b="1"/>
              <a:t>就上面的事例进行因果分析论证</a:t>
            </a:r>
            <a:r>
              <a:rPr lang="zh-CN" altLang="zh-CN" b="1" smtClean="0"/>
              <a:t>：</a:t>
            </a:r>
            <a:endParaRPr lang="en-US" altLang="zh-CN" b="1" smtClean="0"/>
          </a:p>
          <a:p>
            <a:r>
              <a:rPr lang="zh-CN" altLang="zh-CN" b="1" smtClean="0"/>
              <a:t>人</a:t>
            </a:r>
            <a:r>
              <a:rPr lang="zh-CN" altLang="zh-CN" b="1"/>
              <a:t>贵有自知之明。对自己有准确的认识，才不会被别人的评价蒙蔽。（</a:t>
            </a:r>
            <a:r>
              <a:rPr lang="zh-CN" altLang="zh-CN" b="1">
                <a:solidFill>
                  <a:srgbClr val="FF0000"/>
                </a:solidFill>
              </a:rPr>
              <a:t>摆论点</a:t>
            </a:r>
            <a:r>
              <a:rPr lang="zh-CN" altLang="zh-CN" b="1"/>
              <a:t>）邹忌的妻、妾和客出于私心，异口同声地肯定邹忌比美丽的城北徐公更美，</a:t>
            </a:r>
            <a:r>
              <a:rPr lang="zh-CN" altLang="zh-CN" b="1">
                <a:solidFill>
                  <a:srgbClr val="FF0000"/>
                </a:solidFill>
              </a:rPr>
              <a:t>但</a:t>
            </a:r>
            <a:r>
              <a:rPr lang="zh-CN" altLang="zh-CN" b="1"/>
              <a:t>邹忌没有被假象迷惑。 </a:t>
            </a:r>
            <a:r>
              <a:rPr lang="zh-CN" altLang="zh-CN" b="1">
                <a:solidFill>
                  <a:srgbClr val="FF0000"/>
                </a:solidFill>
              </a:rPr>
              <a:t>为什么</a:t>
            </a:r>
            <a:r>
              <a:rPr lang="zh-CN" altLang="zh-CN" b="1"/>
              <a:t>邹忌能透过妻、妾和客的交口称赞的表象发现问题的本质呢？</a:t>
            </a:r>
            <a:r>
              <a:rPr lang="zh-CN" altLang="zh-CN" b="1">
                <a:solidFill>
                  <a:srgbClr val="FF0000"/>
                </a:solidFill>
              </a:rPr>
              <a:t>因为</a:t>
            </a:r>
            <a:r>
              <a:rPr lang="zh-CN" altLang="zh-CN" b="1"/>
              <a:t>他时刻</a:t>
            </a:r>
            <a:r>
              <a:rPr lang="zh-CN" altLang="zh-CN" b="1">
                <a:solidFill>
                  <a:srgbClr val="FF0000"/>
                </a:solidFill>
              </a:rPr>
              <a:t>保持着清醒的头脑，有自知之明</a:t>
            </a:r>
            <a:r>
              <a:rPr lang="zh-CN" altLang="zh-CN" b="1"/>
              <a:t>。对自己的清醒认识，使他没有迷醉在虚假的光环之下，并借此发掘出了治国安邦的道理。（</a:t>
            </a:r>
            <a:r>
              <a:rPr lang="zh-CN" altLang="zh-CN" b="1">
                <a:solidFill>
                  <a:srgbClr val="FF0000"/>
                </a:solidFill>
              </a:rPr>
              <a:t>因果分析</a:t>
            </a:r>
            <a:r>
              <a:rPr lang="zh-CN" altLang="zh-CN" b="1"/>
              <a:t>）由此可见，自知之明于公</a:t>
            </a:r>
            <a:r>
              <a:rPr lang="zh-CN" altLang="zh-CN"/>
              <a:t>于私都是至关重要的。（</a:t>
            </a:r>
            <a:r>
              <a:rPr lang="zh-CN" altLang="zh-CN">
                <a:solidFill>
                  <a:srgbClr val="FF0000"/>
                </a:solidFill>
              </a:rPr>
              <a:t>小结论点</a:t>
            </a:r>
            <a:r>
              <a:rPr lang="zh-CN" altLang="zh-CN"/>
              <a:t>）</a:t>
            </a:r>
          </a:p>
          <a:p>
            <a:endParaRPr lang="zh-CN" altLang="en-US"/>
          </a:p>
        </p:txBody>
      </p:sp>
    </p:spTree>
    <p:extLst>
      <p:ext uri="{BB962C8B-B14F-4D97-AF65-F5344CB8AC3E}">
        <p14:creationId xmlns:p14="http://schemas.microsoft.com/office/powerpoint/2010/main" val="2045243104"/>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 Box 2"/>
          <p:cNvSpPr txBox="1"/>
          <p:nvPr/>
        </p:nvSpPr>
        <p:spPr>
          <a:xfrm>
            <a:off x="1116106" y="975662"/>
            <a:ext cx="2159899"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itchFamily="34" charset="0"/>
                <a:ea typeface="黑体" pitchFamily="49" charset="-122"/>
              </a:rPr>
              <a:t>是什么</a:t>
            </a:r>
          </a:p>
        </p:txBody>
      </p:sp>
      <p:sp>
        <p:nvSpPr>
          <p:cNvPr id="10243" name="Text Box 3"/>
          <p:cNvSpPr txBox="1"/>
          <p:nvPr/>
        </p:nvSpPr>
        <p:spPr>
          <a:xfrm>
            <a:off x="6535270" y="948768"/>
            <a:ext cx="1976717"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itchFamily="34" charset="0"/>
                <a:ea typeface="黑体" pitchFamily="49" charset="-122"/>
              </a:rPr>
              <a:t>怎么办</a:t>
            </a:r>
          </a:p>
        </p:txBody>
      </p:sp>
      <p:sp>
        <p:nvSpPr>
          <p:cNvPr id="10244" name="Text Box 4"/>
          <p:cNvSpPr txBox="1"/>
          <p:nvPr/>
        </p:nvSpPr>
        <p:spPr>
          <a:xfrm>
            <a:off x="3870722" y="962215"/>
            <a:ext cx="2032537"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itchFamily="34" charset="0"/>
                <a:ea typeface="黑体" pitchFamily="49" charset="-122"/>
              </a:rPr>
              <a:t>为什么</a:t>
            </a:r>
          </a:p>
        </p:txBody>
      </p:sp>
      <p:sp>
        <p:nvSpPr>
          <p:cNvPr id="10245" name="AutoShape 5"/>
          <p:cNvSpPr/>
          <p:nvPr/>
        </p:nvSpPr>
        <p:spPr>
          <a:xfrm>
            <a:off x="3086240" y="1989139"/>
            <a:ext cx="756047" cy="288925"/>
          </a:xfrm>
          <a:prstGeom prst="rightArrow">
            <a:avLst>
              <a:gd name="adj1" fmla="val 50000"/>
              <a:gd name="adj2" fmla="val 87225"/>
            </a:avLst>
          </a:prstGeom>
          <a:solidFill>
            <a:schemeClr val="accent1"/>
          </a:solidFill>
          <a:ln w="9525" cap="flat" cmpd="sng">
            <a:solidFill>
              <a:schemeClr val="tx1"/>
            </a:solidFill>
            <a:prstDash val="solid"/>
            <a:miter/>
            <a:headEnd type="none" w="med" len="med"/>
            <a:tailEnd type="none" w="med" len="med"/>
          </a:ln>
        </p:spPr>
        <p:txBody>
          <a:bodyPr anchor="ctr"/>
          <a:lstStyle/>
          <a:p>
            <a:endParaRPr lang="zh-CN" altLang="en-US">
              <a:latin typeface="Arial" pitchFamily="34" charset="0"/>
            </a:endParaRPr>
          </a:p>
        </p:txBody>
      </p:sp>
      <p:sp>
        <p:nvSpPr>
          <p:cNvPr id="10246" name="AutoShape 6"/>
          <p:cNvSpPr/>
          <p:nvPr/>
        </p:nvSpPr>
        <p:spPr>
          <a:xfrm>
            <a:off x="5718991" y="2065617"/>
            <a:ext cx="756047" cy="287338"/>
          </a:xfrm>
          <a:prstGeom prst="rightArrow">
            <a:avLst>
              <a:gd name="adj1" fmla="val 50000"/>
              <a:gd name="adj2" fmla="val 87706"/>
            </a:avLst>
          </a:prstGeom>
          <a:solidFill>
            <a:schemeClr val="accent1"/>
          </a:solidFill>
          <a:ln w="9525" cap="flat" cmpd="sng">
            <a:solidFill>
              <a:schemeClr val="tx1"/>
            </a:solidFill>
            <a:prstDash val="solid"/>
            <a:miter/>
            <a:headEnd type="none" w="med" len="med"/>
            <a:tailEnd type="none" w="med" len="med"/>
          </a:ln>
        </p:spPr>
        <p:txBody>
          <a:bodyPr anchor="ctr"/>
          <a:lstStyle/>
          <a:p>
            <a:endParaRPr lang="zh-CN" altLang="en-US">
              <a:latin typeface="Arial" pitchFamily="34" charset="0"/>
            </a:endParaRPr>
          </a:p>
        </p:txBody>
      </p:sp>
      <p:sp>
        <p:nvSpPr>
          <p:cNvPr id="10247" name="AutoShape 7"/>
          <p:cNvSpPr/>
          <p:nvPr/>
        </p:nvSpPr>
        <p:spPr>
          <a:xfrm>
            <a:off x="1993667" y="1852710"/>
            <a:ext cx="270272" cy="1223963"/>
          </a:xfrm>
          <a:prstGeom prst="downArrow">
            <a:avLst>
              <a:gd name="adj1" fmla="val 50000"/>
              <a:gd name="adj2" fmla="val 84911"/>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itchFamily="34" charset="0"/>
            </a:endParaRPr>
          </a:p>
        </p:txBody>
      </p:sp>
      <p:sp>
        <p:nvSpPr>
          <p:cNvPr id="10248" name="AutoShape 8"/>
          <p:cNvSpPr/>
          <p:nvPr/>
        </p:nvSpPr>
        <p:spPr>
          <a:xfrm>
            <a:off x="7311557" y="1785475"/>
            <a:ext cx="270272" cy="1223963"/>
          </a:xfrm>
          <a:prstGeom prst="downArrow">
            <a:avLst>
              <a:gd name="adj1" fmla="val 50000"/>
              <a:gd name="adj2" fmla="val 84911"/>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itchFamily="34" charset="0"/>
            </a:endParaRPr>
          </a:p>
        </p:txBody>
      </p:sp>
      <p:sp>
        <p:nvSpPr>
          <p:cNvPr id="10249" name="AutoShape 9"/>
          <p:cNvSpPr/>
          <p:nvPr/>
        </p:nvSpPr>
        <p:spPr>
          <a:xfrm>
            <a:off x="4611990" y="1933392"/>
            <a:ext cx="270272" cy="1223963"/>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itchFamily="34" charset="0"/>
            </a:endParaRPr>
          </a:p>
        </p:txBody>
      </p:sp>
      <p:sp>
        <p:nvSpPr>
          <p:cNvPr id="10250" name="Text Box 10"/>
          <p:cNvSpPr txBox="1"/>
          <p:nvPr/>
        </p:nvSpPr>
        <p:spPr>
          <a:xfrm>
            <a:off x="1116106" y="3373255"/>
            <a:ext cx="2064263"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itchFamily="34" charset="0"/>
                <a:ea typeface="黑体" pitchFamily="49" charset="-122"/>
              </a:rPr>
              <a:t>定义分析</a:t>
            </a:r>
          </a:p>
        </p:txBody>
      </p:sp>
      <p:sp>
        <p:nvSpPr>
          <p:cNvPr id="10251" name="Text Box 11"/>
          <p:cNvSpPr txBox="1"/>
          <p:nvPr/>
        </p:nvSpPr>
        <p:spPr>
          <a:xfrm>
            <a:off x="3921443" y="3413596"/>
            <a:ext cx="198181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solidFill>
                  <a:srgbClr val="FF0000"/>
                </a:solidFill>
                <a:latin typeface="Arial" pitchFamily="34" charset="0"/>
                <a:ea typeface="黑体" pitchFamily="49" charset="-122"/>
              </a:rPr>
              <a:t>因果分析</a:t>
            </a:r>
            <a:endParaRPr lang="zh-CN" altLang="en-US">
              <a:solidFill>
                <a:srgbClr val="FF0000"/>
              </a:solidFill>
              <a:latin typeface="Arial" pitchFamily="34" charset="0"/>
            </a:endParaRPr>
          </a:p>
        </p:txBody>
      </p:sp>
      <p:sp>
        <p:nvSpPr>
          <p:cNvPr id="10252" name="Text Box 12"/>
          <p:cNvSpPr txBox="1"/>
          <p:nvPr/>
        </p:nvSpPr>
        <p:spPr>
          <a:xfrm>
            <a:off x="6535271" y="3413596"/>
            <a:ext cx="211118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itchFamily="34" charset="0"/>
                <a:ea typeface="黑体" pitchFamily="49" charset="-122"/>
              </a:rPr>
              <a:t>措施分析</a:t>
            </a:r>
            <a:endParaRPr lang="zh-CN" altLang="en-US">
              <a:latin typeface="Arial" pitchFamily="34" charset="0"/>
            </a:endParaRPr>
          </a:p>
        </p:txBody>
      </p:sp>
      <p:sp>
        <p:nvSpPr>
          <p:cNvPr id="2" name="Text Box 11"/>
          <p:cNvSpPr txBox="1"/>
          <p:nvPr/>
        </p:nvSpPr>
        <p:spPr>
          <a:xfrm>
            <a:off x="3745591" y="5392739"/>
            <a:ext cx="195595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itchFamily="34" charset="0"/>
                <a:ea typeface="黑体" pitchFamily="49" charset="-122"/>
              </a:rPr>
              <a:t>背景分析</a:t>
            </a:r>
            <a:endParaRPr lang="zh-CN" altLang="en-US">
              <a:latin typeface="Arial" pitchFamily="34" charset="0"/>
            </a:endParaRPr>
          </a:p>
        </p:txBody>
      </p:sp>
      <p:sp>
        <p:nvSpPr>
          <p:cNvPr id="3" name="Text Box 11"/>
          <p:cNvSpPr txBox="1"/>
          <p:nvPr/>
        </p:nvSpPr>
        <p:spPr>
          <a:xfrm>
            <a:off x="6372934" y="5392739"/>
            <a:ext cx="2112154"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itchFamily="34" charset="0"/>
                <a:ea typeface="黑体" pitchFamily="49" charset="-122"/>
              </a:rPr>
              <a:t>功能</a:t>
            </a:r>
            <a:r>
              <a:rPr lang="zh-CN" altLang="en-US" sz="3200" b="1" smtClean="0">
                <a:latin typeface="Arial" pitchFamily="34" charset="0"/>
                <a:ea typeface="黑体" pitchFamily="49" charset="-122"/>
              </a:rPr>
              <a:t>分析</a:t>
            </a:r>
            <a:endParaRPr lang="zh-CN" altLang="en-US">
              <a:latin typeface="Arial" pitchFamily="34" charset="0"/>
            </a:endParaRPr>
          </a:p>
        </p:txBody>
      </p:sp>
      <p:sp>
        <p:nvSpPr>
          <p:cNvPr id="4" name="AutoShape 9"/>
          <p:cNvSpPr/>
          <p:nvPr/>
        </p:nvSpPr>
        <p:spPr>
          <a:xfrm>
            <a:off x="3921443" y="4267239"/>
            <a:ext cx="270034" cy="749300"/>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itchFamily="34" charset="0"/>
            </a:endParaRPr>
          </a:p>
        </p:txBody>
      </p:sp>
      <p:sp>
        <p:nvSpPr>
          <p:cNvPr id="5" name="AutoShape 9"/>
          <p:cNvSpPr/>
          <p:nvPr/>
        </p:nvSpPr>
        <p:spPr>
          <a:xfrm>
            <a:off x="5269733" y="4267239"/>
            <a:ext cx="270034" cy="749300"/>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itchFamily="34" charset="0"/>
            </a:endParaRPr>
          </a:p>
        </p:txBody>
      </p:sp>
      <p:sp>
        <p:nvSpPr>
          <p:cNvPr id="18" name="Text Box 11"/>
          <p:cNvSpPr txBox="1"/>
          <p:nvPr/>
        </p:nvSpPr>
        <p:spPr>
          <a:xfrm>
            <a:off x="1083782" y="5415152"/>
            <a:ext cx="2112154"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itchFamily="34" charset="0"/>
                <a:ea typeface="黑体" pitchFamily="49" charset="-122"/>
              </a:rPr>
              <a:t>原因</a:t>
            </a:r>
            <a:r>
              <a:rPr lang="zh-CN" altLang="en-US" sz="3200" b="1" smtClean="0">
                <a:latin typeface="Arial" pitchFamily="34" charset="0"/>
                <a:ea typeface="黑体" pitchFamily="49" charset="-122"/>
              </a:rPr>
              <a:t>分析</a:t>
            </a:r>
            <a:endParaRPr lang="zh-CN" altLang="en-US">
              <a:latin typeface="Arial" pitchFamily="34" charset="0"/>
            </a:endParaRPr>
          </a:p>
        </p:txBody>
      </p:sp>
    </p:spTree>
    <p:extLst>
      <p:ext uri="{BB962C8B-B14F-4D97-AF65-F5344CB8AC3E}">
        <p14:creationId xmlns:p14="http://schemas.microsoft.com/office/powerpoint/2010/main" val="3394871946"/>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4097"/>
          <p:cNvSpPr>
            <a:spLocks noGrp="1" noChangeArrowheads="1"/>
          </p:cNvSpPr>
          <p:nvPr>
            <p:ph type="title" idx="4294967295"/>
          </p:nvPr>
        </p:nvSpPr>
        <p:spPr>
          <a:xfrm>
            <a:off x="251520" y="260648"/>
            <a:ext cx="6480720" cy="864096"/>
          </a:xfrm>
        </p:spPr>
        <p:txBody>
          <a:bodyPr>
            <a:normAutofit fontScale="90000"/>
          </a:bodyPr>
          <a:lstStyle/>
          <a:p>
            <a:pPr>
              <a:defRPr/>
            </a:pPr>
            <a:br>
              <a:rPr lang="zh-CN" altLang="en-US" sz="5400" noProof="1" smtClean="0">
                <a:solidFill>
                  <a:srgbClr val="FF0000"/>
                </a:solidFill>
                <a:effectLst>
                  <a:outerShdw blurRad="38100" dist="38100" dir="2700000">
                    <a:srgbClr val="C0C0C0"/>
                  </a:outerShdw>
                </a:effectLst>
                <a:ea typeface="黑体" panose="02010609060101010101" pitchFamily="2" charset="-122"/>
              </a:rPr>
            </a:br>
            <a:r>
              <a:rPr lang="zh-CN" altLang="en-US" sz="3100" noProof="1" smtClean="0">
                <a:solidFill>
                  <a:srgbClr val="FF0000"/>
                </a:solidFill>
                <a:effectLst>
                  <a:outerShdw blurRad="38100" dist="38100" dir="2700000">
                    <a:srgbClr val="C0C0C0"/>
                  </a:outerShdw>
                </a:effectLst>
                <a:ea typeface="黑体" panose="02010609060101010101" pitchFamily="2" charset="-122"/>
              </a:rPr>
              <a:t>析因：</a:t>
            </a:r>
            <a:r>
              <a:rPr lang="zh-CN" altLang="en-US" sz="3100" b="1" noProof="1" smtClean="0">
                <a:solidFill>
                  <a:srgbClr val="0000FF"/>
                </a:solidFill>
                <a:effectLst>
                  <a:outerShdw blurRad="38100" dist="38100" dir="2700000">
                    <a:srgbClr val="C0C0C0"/>
                  </a:outerShdw>
                </a:effectLst>
                <a:ea typeface="黑体" panose="02010609060101010101" pitchFamily="2" charset="-122"/>
              </a:rPr>
              <a:t>如何打开议论思维</a:t>
            </a:r>
            <a:endParaRPr lang="zh-CN" altLang="en-US" sz="3100" b="1" noProof="1">
              <a:solidFill>
                <a:srgbClr val="0000FF"/>
              </a:solidFill>
              <a:effectLst>
                <a:outerShdw blurRad="38100" dist="38100" dir="2700000">
                  <a:srgbClr val="C0C0C0"/>
                </a:outerShdw>
              </a:effectLst>
              <a:ea typeface="黑体" panose="02010609060101010101" pitchFamily="2" charset="-122"/>
            </a:endParaRPr>
          </a:p>
        </p:txBody>
      </p:sp>
      <p:sp>
        <p:nvSpPr>
          <p:cNvPr id="20483" name="文本占位符 4098"/>
          <p:cNvSpPr>
            <a:spLocks noGrp="1" noChangeArrowheads="1"/>
          </p:cNvSpPr>
          <p:nvPr>
            <p:ph idx="4294967295"/>
          </p:nvPr>
        </p:nvSpPr>
        <p:spPr>
          <a:xfrm>
            <a:off x="827584" y="1196752"/>
            <a:ext cx="6624736" cy="1584176"/>
          </a:xfrm>
        </p:spPr>
        <p:txBody>
          <a:bodyPr/>
          <a:lstStyle/>
          <a:p>
            <a:pPr>
              <a:buNone/>
            </a:pPr>
            <a:endParaRPr lang="zh-CN" altLang="en-US" sz="3600" b="1" smtClean="0">
              <a:latin typeface="黑体" pitchFamily="49" charset="-122"/>
              <a:ea typeface="黑体" pitchFamily="49" charset="-122"/>
            </a:endParaRPr>
          </a:p>
          <a:p>
            <a:r>
              <a:rPr lang="zh-CN" altLang="en-US" sz="2400" b="1" smtClean="0">
                <a:latin typeface="黑体" pitchFamily="49" charset="-122"/>
                <a:ea typeface="黑体" pitchFamily="49" charset="-122"/>
              </a:rPr>
              <a:t>方法一：从所涉及的对象去挖原因</a:t>
            </a:r>
          </a:p>
          <a:p>
            <a:r>
              <a:rPr lang="zh-CN" altLang="en-US" sz="2400" b="1" smtClean="0">
                <a:latin typeface="黑体" pitchFamily="49" charset="-122"/>
                <a:ea typeface="黑体" pitchFamily="49" charset="-122"/>
              </a:rPr>
              <a:t>方法二：从主体对象的内外因去挖掘</a:t>
            </a:r>
          </a:p>
          <a:p>
            <a:endParaRPr lang="zh-CN" altLang="en-US" sz="2800" b="1" smtClean="0">
              <a:latin typeface="黑体" pitchFamily="49" charset="-122"/>
              <a:ea typeface="黑体" pitchFamily="49" charset="-122"/>
            </a:endParaRPr>
          </a:p>
        </p:txBody>
      </p:sp>
      <p:sp>
        <p:nvSpPr>
          <p:cNvPr id="4" name="标题 1"/>
          <p:cNvSpPr txBox="1">
            <a:spLocks noChangeArrowheads="1"/>
          </p:cNvSpPr>
          <p:nvPr/>
        </p:nvSpPr>
        <p:spPr>
          <a:xfrm>
            <a:off x="179512" y="2708920"/>
            <a:ext cx="3024336" cy="778098"/>
          </a:xfrm>
          <a:prstGeom prst="rect">
            <a:avLst/>
          </a:prstGeom>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宋体" pitchFamily="2" charset="-122"/>
                <a:ea typeface="宋体" pitchFamily="2" charset="-122"/>
                <a:cs typeface="+mj-cs"/>
              </a:rPr>
              <a:t>示范一</a:t>
            </a:r>
            <a:endParaRPr kumimoji="0" lang="zh-CN" altLang="en-US" sz="4400" b="0" i="0" u="none" strike="noStrike" kern="1200" cap="none" spc="0" normalizeH="0" baseline="0" noProof="0" smtClean="0">
              <a:ln>
                <a:noFill/>
              </a:ln>
              <a:solidFill>
                <a:schemeClr val="tx1"/>
              </a:solidFill>
              <a:effectLst/>
              <a:uLnTx/>
              <a:uFillTx/>
              <a:latin typeface="+mj-lt"/>
              <a:ea typeface="宋体" pitchFamily="2" charset="-122"/>
              <a:cs typeface="+mj-cs"/>
            </a:endParaRPr>
          </a:p>
        </p:txBody>
      </p:sp>
      <p:sp>
        <p:nvSpPr>
          <p:cNvPr id="5" name="内容占位符 2"/>
          <p:cNvSpPr txBox="1">
            <a:spLocks noChangeArrowheads="1"/>
          </p:cNvSpPr>
          <p:nvPr/>
        </p:nvSpPr>
        <p:spPr>
          <a:xfrm>
            <a:off x="395536" y="3717032"/>
            <a:ext cx="8229600" cy="2188840"/>
          </a:xfrm>
          <a:prstGeom prst="rect">
            <a:avLst/>
          </a:prstGeom>
        </p:spPr>
        <p:txBody>
          <a:bodyPr/>
          <a:lstStyle/>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就</a:t>
            </a:r>
            <a:r>
              <a:rPr kumimoji="0" lang="zh-CN" altLang="en-US" sz="2000" b="1" i="0" u="none" strike="noStrike" kern="1200" cap="none" spc="0" normalizeH="0" baseline="0" noProof="0" smtClean="0">
                <a:ln>
                  <a:noFill/>
                </a:ln>
                <a:solidFill>
                  <a:srgbClr val="FF0066"/>
                </a:solidFill>
                <a:effectLst/>
                <a:uLnTx/>
                <a:uFillTx/>
                <a:latin typeface="宋体" pitchFamily="2" charset="-122"/>
                <a:ea typeface="宋体" pitchFamily="2" charset="-122"/>
                <a:cs typeface="+mn-cs"/>
              </a:rPr>
              <a:t>“食品安全常出问题”</a:t>
            </a: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这种现象来分</a:t>
            </a:r>
            <a:r>
              <a:rPr kumimoji="0" lang="zh-CN" altLang="en-US" sz="20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rPr>
              <a:t>析原因，</a:t>
            </a: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该如何打开议论思维？</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思维角度：</a:t>
            </a:r>
            <a:r>
              <a:rPr kumimoji="0" lang="zh-CN" altLang="en-US" sz="2000" b="1" i="0" u="none" strike="noStrike" kern="1200" cap="none" spc="0" normalizeH="0" baseline="0" noProof="0" smtClean="0">
                <a:ln>
                  <a:noFill/>
                </a:ln>
                <a:solidFill>
                  <a:srgbClr val="7030A0"/>
                </a:solidFill>
                <a:effectLst/>
                <a:uLnTx/>
                <a:uFillTx/>
                <a:latin typeface="宋体" pitchFamily="2" charset="-122"/>
                <a:ea typeface="宋体" pitchFamily="2" charset="-122"/>
                <a:cs typeface="+mn-cs"/>
              </a:rPr>
              <a:t>所涉及的对象有谁？</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一、</a:t>
            </a:r>
            <a:r>
              <a:rPr kumimoji="0" lang="zh-CN" altLang="en-US" sz="20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rPr>
              <a:t>生产、经营者，分析原因</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二、</a:t>
            </a:r>
            <a:r>
              <a:rPr kumimoji="0" lang="zh-CN" altLang="en-US" sz="20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rPr>
              <a:t>老百姓，    分析原因</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itchFamily="2" charset="-122"/>
                <a:ea typeface="宋体" pitchFamily="2" charset="-122"/>
                <a:cs typeface="+mn-cs"/>
              </a:rPr>
              <a:t>三、</a:t>
            </a:r>
            <a:r>
              <a:rPr kumimoji="0" lang="zh-CN" altLang="en-US" sz="20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rPr>
              <a:t>政府部门、执法部门，  分析原因</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1" i="0" u="none" strike="noStrike" kern="1200" cap="none" spc="0" normalizeH="0" baseline="0" noProof="0" smtClean="0">
              <a:ln>
                <a:noFill/>
              </a:ln>
              <a:solidFill>
                <a:srgbClr val="FF0000"/>
              </a:solidFill>
              <a:effectLst/>
              <a:uLnTx/>
              <a:uFillTx/>
              <a:latin typeface="宋体" pitchFamily="2" charset="-122"/>
              <a:ea typeface="宋体"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1" i="0" u="none" strike="noStrike" kern="1200" cap="none" spc="0" normalizeH="0" baseline="0" noProof="0" smtClean="0">
              <a:ln>
                <a:noFill/>
              </a:ln>
              <a:solidFill>
                <a:srgbClr val="7030A0"/>
              </a:solidFill>
              <a:effectLst/>
              <a:uLnTx/>
              <a:uFillTx/>
              <a:latin typeface="宋体" pitchFamily="2" charset="-122"/>
              <a:ea typeface="宋体"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0" i="0" u="none" strike="noStrike" kern="1200" cap="none" spc="0" normalizeH="0" baseline="0" noProof="0" smtClean="0">
              <a:ln>
                <a:noFill/>
              </a:ln>
              <a:solidFill>
                <a:schemeClr val="tx1"/>
              </a:solidFill>
              <a:effectLst/>
              <a:uLnTx/>
              <a:uFillTx/>
              <a:latin typeface="+mn-lt"/>
              <a:ea typeface="宋体" pitchFamily="2" charset="-122"/>
              <a:cs typeface="+mn-cs"/>
            </a:endParaRPr>
          </a:p>
        </p:txBody>
      </p:sp>
    </p:spTree>
    <p:extLst>
      <p:ext uri="{BB962C8B-B14F-4D97-AF65-F5344CB8AC3E}">
        <p14:creationId xmlns:p14="http://schemas.microsoft.com/office/powerpoint/2010/main" val="82331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ox(in)">
                                      <p:cBhvr>
                                        <p:cTn id="13" dur="2000"/>
                                        <p:tgtEl>
                                          <p:spTgt spid="5">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ox(in)">
                                      <p:cBhvr>
                                        <p:cTn id="18" dur="2000"/>
                                        <p:tgtEl>
                                          <p:spTgt spid="5">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box(in)">
                                      <p:cBhvr>
                                        <p:cTn id="23" dur="20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box(in)">
                                      <p:cBhvr>
                                        <p:cTn id="28" dur="2000"/>
                                        <p:tgtEl>
                                          <p:spTgt spid="5">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box(in)">
                                      <p:cBhvr>
                                        <p:cTn id="33"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Rectangle 3"/>
          <p:cNvSpPr>
            <a:spLocks noGrp="1" noChangeArrowheads="1"/>
          </p:cNvSpPr>
          <p:nvPr>
            <p:ph type="body" idx="4294967295"/>
          </p:nvPr>
        </p:nvSpPr>
        <p:spPr>
          <a:xfrm>
            <a:off x="611560" y="476672"/>
            <a:ext cx="8136904" cy="5544616"/>
          </a:xfrm>
        </p:spPr>
        <p:txBody>
          <a:bodyPr>
            <a:normAutofit fontScale="92500"/>
          </a:bodyPr>
          <a:lstStyle/>
          <a:p>
            <a:pPr eaLnBrk="1" hangingPunct="1">
              <a:lnSpc>
                <a:spcPct val="90000"/>
              </a:lnSpc>
              <a:defRPr/>
            </a:pPr>
            <a:r>
              <a:rPr lang="zh-CN" altLang="en-US" sz="2400" smtClean="0">
                <a:ea typeface="宋体" pitchFamily="2" charset="-122"/>
              </a:rPr>
              <a:t> </a:t>
            </a:r>
            <a:r>
              <a:rPr lang="zh-CN" altLang="en-US" sz="2600" smtClean="0">
                <a:ea typeface="宋体" pitchFamily="2" charset="-122"/>
              </a:rPr>
              <a:t>   </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以“</a:t>
            </a:r>
            <a:r>
              <a:rPr lang="zh-CN" altLang="en-US" sz="2600" b="1" smtClean="0">
                <a:solidFill>
                  <a:srgbClr val="D60093"/>
                </a:solidFill>
                <a:effectLst>
                  <a:outerShdw blurRad="38100" dist="38100" dir="2700000" algn="tl">
                    <a:srgbClr val="C0C0C0"/>
                  </a:outerShdw>
                </a:effectLst>
                <a:latin typeface="黑体" panose="02010609060101010101" pitchFamily="2" charset="-122"/>
                <a:ea typeface="黑体" panose="02010609060101010101" pitchFamily="2" charset="-122"/>
              </a:rPr>
              <a:t>食品安全常出问题</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”为例的“</a:t>
            </a:r>
            <a:r>
              <a:rPr lang="zh-CN" altLang="en-US" sz="2600" b="1" smtClean="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析原因”</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的论证段</a:t>
            </a:r>
            <a:endParaRPr lang="zh-CN" altLang="en-US" sz="2600" b="1" smtClean="0">
              <a:solidFill>
                <a:srgbClr val="FF33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eaLnBrk="1" hangingPunct="1">
              <a:lnSpc>
                <a:spcPct val="90000"/>
              </a:lnSpc>
              <a:defRPr/>
            </a:pPr>
            <a:r>
              <a:rPr lang="zh-CN" altLang="en-US" sz="2600" b="1" smtClean="0">
                <a:effectLst>
                  <a:outerShdw blurRad="38100" dist="38100" dir="2700000" algn="tl">
                    <a:srgbClr val="C0C0C0"/>
                  </a:outerShdw>
                </a:effectLst>
                <a:ea typeface="黑体" panose="02010609060101010101" pitchFamily="2" charset="-122"/>
              </a:rPr>
              <a:t> </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 </a:t>
            </a:r>
            <a:r>
              <a:rPr lang="zh-CN" altLang="en-US" sz="2600" b="1" smtClean="0">
                <a:effectLst>
                  <a:outerShdw blurRad="38100" dist="38100" dir="2700000" algn="tl">
                    <a:srgbClr val="C0C0C0"/>
                  </a:outerShdw>
                </a:effectLst>
                <a:ea typeface="黑体" panose="02010609060101010101" pitchFamily="2" charset="-122"/>
              </a:rPr>
              <a:t> </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 这几年，食品安全常出问题，究其原因，不外乎有以下几个方面：一是</a:t>
            </a:r>
            <a:r>
              <a:rPr lang="zh-CN" altLang="en-US" sz="2600" b="1" smtClean="0">
                <a:solidFill>
                  <a:srgbClr val="FF0000"/>
                </a:solidFill>
                <a:latin typeface="黑体" panose="02010609060101010101" pitchFamily="2" charset="-122"/>
                <a:ea typeface="黑体" panose="02010609060101010101" pitchFamily="2" charset="-122"/>
              </a:rPr>
              <a:t>生产、经营者</a:t>
            </a:r>
            <a:r>
              <a:rPr lang="zh-CN" altLang="en-US" sz="2600" b="1" smtClean="0">
                <a:solidFill>
                  <a:srgbClr val="0033CC"/>
                </a:solidFill>
                <a:latin typeface="黑体" panose="02010609060101010101" pitchFamily="2" charset="-122"/>
                <a:ea typeface="黑体" panose="02010609060101010101" pitchFamily="2" charset="-122"/>
              </a:rPr>
              <a:t>缺乏公德心</a:t>
            </a:r>
            <a:r>
              <a:rPr lang="zh-CN" altLang="en-US" sz="2600" b="1" smtClean="0">
                <a:ea typeface="宋体" pitchFamily="2" charset="-122"/>
              </a:rPr>
              <a:t>。一些不法商人往往为了一己经济私利，不注重食品质量，不惜昧着良心去伤害广大消费者的身体。</a:t>
            </a:r>
          </a:p>
          <a:p>
            <a:pPr eaLnBrk="1" hangingPunct="1">
              <a:lnSpc>
                <a:spcPct val="90000"/>
              </a:lnSpc>
              <a:defRPr/>
            </a:pP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二是</a:t>
            </a:r>
            <a:r>
              <a:rPr lang="zh-CN" altLang="en-US" sz="2600" b="1"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sym typeface="+mn-ea"/>
              </a:rPr>
              <a:t>政府部门</a:t>
            </a:r>
            <a:r>
              <a:rPr lang="zh-CN" altLang="en-US" sz="2600" b="1" smtClean="0">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rPr>
              <a:t>监管力度不够</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。每次都是发生了重大食品安全事故，才引起我们政府和职能部门的</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格外</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重视，才</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兴师动众</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加大打击力度，才会追究某些人的责任。三是</a:t>
            </a:r>
            <a:r>
              <a:rPr lang="zh-CN" altLang="en-US" sz="2600" b="1"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sym typeface="+mn-ea"/>
              </a:rPr>
              <a:t>执法部门</a:t>
            </a:r>
            <a:r>
              <a:rPr lang="zh-CN" altLang="en-US" sz="2600" b="1" smtClean="0">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rPr>
              <a:t>处罚过轻。</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正如一位政协委员所言，食品安全问题频出，在某种程度上来讲，之所以有人敢铤而走险，是因为违法成本太低了。据笔者所知，一般出了食品安全问题，以罚代法的现象较普遍。</a:t>
            </a:r>
            <a:r>
              <a:rPr lang="zh-CN" altLang="en-US" sz="2600" b="1" smtClean="0">
                <a:effectLst>
                  <a:outerShdw blurRad="38100" dist="38100" dir="2700000" algn="tl">
                    <a:srgbClr val="C0C0C0"/>
                  </a:outerShdw>
                </a:effectLst>
                <a:ea typeface="黑体" panose="02010609060101010101" pitchFamily="2" charset="-122"/>
              </a:rPr>
              <a:t> 四</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是</a:t>
            </a:r>
            <a:r>
              <a:rPr lang="zh-CN" altLang="en-US" sz="2600" b="1" smtClean="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百姓</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也有</a:t>
            </a:r>
            <a:r>
              <a:rPr lang="zh-CN" altLang="en-US" sz="2600" b="1" smtClean="0">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rPr>
              <a:t>认识上的误区</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。一般来说，大多数人都有贪便宜的心理，认为只要好吃、花钱少，那才是最划算的。没想到越是便宜的食品背后可能隐藏着大的安全隐患。好多</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三无</a:t>
            </a:r>
            <a:r>
              <a:rPr lang="zh-CN" altLang="en-US" sz="2600" b="1" smtClean="0">
                <a:effectLst>
                  <a:outerShdw blurRad="38100" dist="38100" dir="2700000" algn="tl">
                    <a:srgbClr val="C0C0C0"/>
                  </a:outerShdw>
                </a:effectLst>
                <a:ea typeface="黑体" panose="02010609060101010101" pitchFamily="2" charset="-122"/>
              </a:rPr>
              <a:t>”</a:t>
            </a:r>
            <a:r>
              <a:rPr lang="zh-CN" altLang="en-US" sz="2600" b="1" smtClean="0">
                <a:effectLst>
                  <a:outerShdw blurRad="38100" dist="38100" dir="2700000" algn="tl">
                    <a:srgbClr val="C0C0C0"/>
                  </a:outerShdw>
                </a:effectLst>
                <a:latin typeface="黑体" panose="02010609060101010101" pitchFamily="2" charset="-122"/>
                <a:ea typeface="黑体" panose="02010609060101010101" pitchFamily="2" charset="-122"/>
              </a:rPr>
              <a:t>食品，其价格虽便宜，但一直是食品安全事故重灾区</a:t>
            </a:r>
          </a:p>
        </p:txBody>
      </p:sp>
      <p:sp>
        <p:nvSpPr>
          <p:cNvPr id="2" name="流程图: 终止 1"/>
          <p:cNvSpPr>
            <a:spLocks noChangeArrowheads="1"/>
          </p:cNvSpPr>
          <p:nvPr/>
        </p:nvSpPr>
        <p:spPr bwMode="auto">
          <a:xfrm>
            <a:off x="3851920" y="1412776"/>
            <a:ext cx="4116388" cy="88900"/>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3" name="流程图: 终止 2"/>
          <p:cNvSpPr>
            <a:spLocks noChangeArrowheads="1"/>
          </p:cNvSpPr>
          <p:nvPr/>
        </p:nvSpPr>
        <p:spPr bwMode="auto">
          <a:xfrm>
            <a:off x="1043608" y="2564904"/>
            <a:ext cx="3717925" cy="85725"/>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4" name="流程图: 终止 3"/>
          <p:cNvSpPr>
            <a:spLocks noChangeArrowheads="1"/>
          </p:cNvSpPr>
          <p:nvPr/>
        </p:nvSpPr>
        <p:spPr bwMode="auto">
          <a:xfrm flipV="1">
            <a:off x="2051720" y="3717032"/>
            <a:ext cx="3384550" cy="88900"/>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7" name="流程图: 终止 6"/>
          <p:cNvSpPr>
            <a:spLocks noChangeArrowheads="1"/>
          </p:cNvSpPr>
          <p:nvPr/>
        </p:nvSpPr>
        <p:spPr bwMode="auto">
          <a:xfrm>
            <a:off x="5364088" y="4581128"/>
            <a:ext cx="3505200" cy="76200"/>
          </a:xfrm>
          <a:prstGeom prst="flowChartTerminator">
            <a:avLst/>
          </a:prstGeom>
          <a:solidFill>
            <a:srgbClr val="FF0000"/>
          </a:solidFill>
          <a:ln w="9525">
            <a:solidFill>
              <a:schemeClr val="tx1"/>
            </a:solidFill>
            <a:round/>
          </a:ln>
        </p:spPr>
        <p:txBody>
          <a:bodyPr/>
          <a:lstStyle/>
          <a:p>
            <a:pPr eaLnBrk="0" hangingPunct="0"/>
            <a:endParaRPr lang="zh-CN" altLang="en-US"/>
          </a:p>
        </p:txBody>
      </p:sp>
    </p:spTree>
    <p:extLst>
      <p:ext uri="{BB962C8B-B14F-4D97-AF65-F5344CB8AC3E}">
        <p14:creationId xmlns:p14="http://schemas.microsoft.com/office/powerpoint/2010/main" val="30952473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标题 44033"/>
          <p:cNvSpPr>
            <a:spLocks noGrp="1"/>
          </p:cNvSpPr>
          <p:nvPr>
            <p:ph type="title" idx="4294967295"/>
          </p:nvPr>
        </p:nvSpPr>
        <p:spPr/>
        <p:txBody>
          <a:bodyPr/>
          <a:lstStyle/>
          <a:p>
            <a:pPr>
              <a:defRPr/>
            </a:pPr>
            <a:r>
              <a:rPr lang="zh-CN" altLang="en-US" noProof="1">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方法归纳一</a:t>
            </a:r>
          </a:p>
        </p:txBody>
      </p:sp>
      <p:sp>
        <p:nvSpPr>
          <p:cNvPr id="8195" name="文本占位符 44034"/>
          <p:cNvSpPr>
            <a:spLocks noGrp="1" noChangeArrowheads="1"/>
          </p:cNvSpPr>
          <p:nvPr>
            <p:ph type="body" idx="4294967295"/>
          </p:nvPr>
        </p:nvSpPr>
        <p:spPr/>
        <p:txBody>
          <a:bodyPr/>
          <a:lstStyle/>
          <a:p>
            <a:r>
              <a:rPr lang="zh-CN" altLang="en-US" b="1" smtClean="0">
                <a:solidFill>
                  <a:srgbClr val="FF0000"/>
                </a:solidFill>
                <a:latin typeface="黑体" pitchFamily="49" charset="-122"/>
                <a:ea typeface="黑体" pitchFamily="49" charset="-122"/>
              </a:rPr>
              <a:t>从</a:t>
            </a:r>
            <a:r>
              <a:rPr lang="zh-CN" altLang="en-US" b="1" smtClean="0">
                <a:latin typeface="黑体" pitchFamily="49" charset="-122"/>
                <a:ea typeface="黑体" pitchFamily="49" charset="-122"/>
              </a:rPr>
              <a:t>所涉及的</a:t>
            </a:r>
            <a:r>
              <a:rPr lang="zh-CN" altLang="en-US" b="1" smtClean="0">
                <a:solidFill>
                  <a:srgbClr val="FF0000"/>
                </a:solidFill>
                <a:latin typeface="黑体" pitchFamily="49" charset="-122"/>
                <a:ea typeface="黑体" pitchFamily="49" charset="-122"/>
              </a:rPr>
              <a:t>对象挖原因</a:t>
            </a:r>
          </a:p>
          <a:p>
            <a:r>
              <a:rPr lang="zh-CN" altLang="en-US" b="1" smtClean="0">
                <a:latin typeface="黑体" pitchFamily="49" charset="-122"/>
                <a:ea typeface="黑体" pitchFamily="49" charset="-122"/>
              </a:rPr>
              <a:t>追问</a:t>
            </a:r>
          </a:p>
          <a:p>
            <a:r>
              <a:rPr lang="en-US" altLang="zh-CN" b="1" smtClean="0">
                <a:latin typeface="黑体" pitchFamily="49" charset="-122"/>
                <a:ea typeface="黑体" pitchFamily="49" charset="-122"/>
              </a:rPr>
              <a:t>1</a:t>
            </a:r>
            <a:r>
              <a:rPr lang="zh-CN" altLang="en-US" b="1" smtClean="0">
                <a:latin typeface="黑体" pitchFamily="49" charset="-122"/>
                <a:ea typeface="黑体" pitchFamily="49" charset="-122"/>
              </a:rPr>
              <a:t>、这一事件</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现象中，</a:t>
            </a:r>
            <a:r>
              <a:rPr lang="zh-CN" altLang="en-US" b="1" smtClean="0">
                <a:solidFill>
                  <a:srgbClr val="FF0000"/>
                </a:solidFill>
                <a:latin typeface="黑体" pitchFamily="49" charset="-122"/>
                <a:ea typeface="黑体" pitchFamily="49" charset="-122"/>
              </a:rPr>
              <a:t>涉及哪些对象</a:t>
            </a:r>
            <a:r>
              <a:rPr lang="zh-CN" altLang="en-US" b="1" smtClean="0">
                <a:latin typeface="黑体" pitchFamily="49" charset="-122"/>
                <a:ea typeface="黑体" pitchFamily="49" charset="-122"/>
              </a:rPr>
              <a:t>（直接</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间接）</a:t>
            </a:r>
            <a:r>
              <a:rPr lang="en-US" altLang="zh-CN" b="1" smtClean="0">
                <a:latin typeface="黑体" pitchFamily="49" charset="-122"/>
                <a:ea typeface="黑体" pitchFamily="49" charset="-122"/>
              </a:rPr>
              <a:t>    </a:t>
            </a:r>
          </a:p>
          <a:p>
            <a:r>
              <a:rPr lang="en-US" altLang="zh-CN" b="1" smtClean="0">
                <a:latin typeface="黑体" pitchFamily="49" charset="-122"/>
                <a:ea typeface="黑体" pitchFamily="49" charset="-122"/>
              </a:rPr>
              <a:t>2</a:t>
            </a:r>
            <a:r>
              <a:rPr lang="zh-CN" altLang="en-US" b="1" smtClean="0">
                <a:latin typeface="黑体" pitchFamily="49" charset="-122"/>
                <a:ea typeface="黑体" pitchFamily="49" charset="-122"/>
              </a:rPr>
              <a:t>、</a:t>
            </a:r>
            <a:r>
              <a:rPr lang="zh-CN" altLang="en-US" b="1" smtClean="0">
                <a:solidFill>
                  <a:srgbClr val="FF0000"/>
                </a:solidFill>
                <a:latin typeface="黑体" pitchFamily="49" charset="-122"/>
                <a:ea typeface="黑体" pitchFamily="49" charset="-122"/>
              </a:rPr>
              <a:t>涉事各对象</a:t>
            </a:r>
            <a:r>
              <a:rPr lang="zh-CN" altLang="en-US" b="1" smtClean="0">
                <a:latin typeface="黑体" pitchFamily="49" charset="-122"/>
                <a:ea typeface="黑体" pitchFamily="49" charset="-122"/>
              </a:rPr>
              <a:t>在这一事件</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现象中存在的问题（挖因）</a:t>
            </a:r>
          </a:p>
        </p:txBody>
      </p:sp>
    </p:spTree>
    <p:extLst>
      <p:ext uri="{BB962C8B-B14F-4D97-AF65-F5344CB8AC3E}">
        <p14:creationId xmlns:p14="http://schemas.microsoft.com/office/powerpoint/2010/main" val="2052345710"/>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内容占位符 2"/>
          <p:cNvSpPr>
            <a:spLocks noGrp="1" noChangeArrowheads="1"/>
          </p:cNvSpPr>
          <p:nvPr>
            <p:ph idx="1"/>
          </p:nvPr>
        </p:nvSpPr>
        <p:spPr>
          <a:xfrm>
            <a:off x="323850" y="457200"/>
            <a:ext cx="8820150" cy="5937250"/>
          </a:xfrm>
        </p:spPr>
        <p:txBody>
          <a:bodyPr/>
          <a:lstStyle/>
          <a:p>
            <a:r>
              <a:rPr lang="zh-CN" altLang="en-US" b="1" smtClean="0">
                <a:latin typeface="宋体" pitchFamily="2" charset="-122"/>
                <a:ea typeface="宋体" pitchFamily="2" charset="-122"/>
              </a:rPr>
              <a:t>    </a:t>
            </a:r>
            <a:r>
              <a:rPr lang="zh-CN" altLang="en-US" sz="3600" b="1" smtClean="0">
                <a:solidFill>
                  <a:srgbClr val="FF0000"/>
                </a:solidFill>
                <a:latin typeface="黑体" pitchFamily="49" charset="-122"/>
                <a:ea typeface="黑体" pitchFamily="49" charset="-122"/>
              </a:rPr>
              <a:t>职业乞丐假乞讨出现的</a:t>
            </a:r>
            <a:r>
              <a:rPr lang="zh-CN" altLang="en-US" sz="3600" smtClean="0">
                <a:solidFill>
                  <a:srgbClr val="FF0000"/>
                </a:solidFill>
                <a:latin typeface="黑体" pitchFamily="49" charset="-122"/>
                <a:ea typeface="黑体" pitchFamily="49" charset="-122"/>
              </a:rPr>
              <a:t>原因</a:t>
            </a:r>
            <a:endParaRPr lang="zh-CN" altLang="en-US" sz="3600" b="1" smtClean="0">
              <a:solidFill>
                <a:srgbClr val="FF0000"/>
              </a:solidFill>
              <a:latin typeface="黑体" pitchFamily="49" charset="-122"/>
              <a:ea typeface="黑体" pitchFamily="49" charset="-122"/>
            </a:endParaRPr>
          </a:p>
          <a:p>
            <a:endParaRPr lang="zh-CN" altLang="en-US" b="1" smtClean="0">
              <a:latin typeface="黑体" pitchFamily="49" charset="-122"/>
              <a:ea typeface="黑体" pitchFamily="49" charset="-122"/>
            </a:endParaRPr>
          </a:p>
          <a:p>
            <a:r>
              <a:rPr lang="zh-CN" altLang="en-US" b="1" smtClean="0">
                <a:latin typeface="黑体" pitchFamily="49" charset="-122"/>
                <a:ea typeface="黑体" pitchFamily="49" charset="-122"/>
              </a:rPr>
              <a:t>    职业乞讨人群，大多是身体健全，且有劳动能力的人。选择职业乞讨，多数因为怕吃苦，好吃懒做，或者眼高手低者。职业乞讨这些人一般是早年先进城务工的农民。这些人文化程度普遍较低，对所谓的尊严、原则这一类的词语极其内涵并没有太多了解，也不在意，故而能做出许多常人做不出的事情来。</a:t>
            </a:r>
          </a:p>
          <a:p>
            <a:endParaRPr lang="zh-CN" altLang="en-US" b="1" smtClean="0">
              <a:latin typeface="黑体" pitchFamily="49" charset="-122"/>
              <a:ea typeface="黑体" pitchFamily="49" charset="-122"/>
            </a:endParaRPr>
          </a:p>
          <a:p>
            <a:endParaRPr lang="zh-CN" altLang="en-US" b="1" smtClean="0">
              <a:latin typeface="黑体" pitchFamily="49" charset="-122"/>
              <a:ea typeface="黑体" pitchFamily="49" charset="-122"/>
            </a:endParaRPr>
          </a:p>
        </p:txBody>
      </p:sp>
      <p:sp>
        <p:nvSpPr>
          <p:cNvPr id="3" name="矩形标注 2"/>
          <p:cNvSpPr>
            <a:spLocks noChangeArrowheads="1"/>
          </p:cNvSpPr>
          <p:nvPr/>
        </p:nvSpPr>
        <p:spPr bwMode="auto">
          <a:xfrm>
            <a:off x="5181600" y="708025"/>
            <a:ext cx="4291013" cy="684213"/>
          </a:xfrm>
          <a:prstGeom prst="wedgeRectCallout">
            <a:avLst>
              <a:gd name="adj1" fmla="val -34685"/>
              <a:gd name="adj2" fmla="val 197565"/>
            </a:avLst>
          </a:prstGeom>
          <a:solidFill>
            <a:schemeClr val="accent1"/>
          </a:solidFill>
          <a:ln w="9525">
            <a:solidFill>
              <a:schemeClr val="tx1"/>
            </a:solidFill>
            <a:round/>
          </a:ln>
        </p:spPr>
        <p:txBody>
          <a:bodyPr/>
          <a:lstStyle/>
          <a:p>
            <a:r>
              <a:rPr lang="en-US" altLang="zh-CN" sz="3600" b="1"/>
              <a:t>1</a:t>
            </a:r>
            <a:r>
              <a:rPr lang="zh-CN" altLang="en-US" sz="3600" b="1"/>
              <a:t>、</a:t>
            </a:r>
            <a:r>
              <a:rPr lang="zh-CN" altLang="en-US" sz="3200" b="1"/>
              <a:t>怕吃苦，好吃懒做</a:t>
            </a:r>
          </a:p>
        </p:txBody>
      </p:sp>
      <p:sp>
        <p:nvSpPr>
          <p:cNvPr id="4" name="矩形标注 3"/>
          <p:cNvSpPr>
            <a:spLocks noChangeArrowheads="1"/>
          </p:cNvSpPr>
          <p:nvPr/>
        </p:nvSpPr>
        <p:spPr bwMode="auto">
          <a:xfrm>
            <a:off x="381000" y="5334000"/>
            <a:ext cx="3429000" cy="1143000"/>
          </a:xfrm>
          <a:prstGeom prst="wedgeRectCallout">
            <a:avLst>
              <a:gd name="adj1" fmla="val 10491"/>
              <a:gd name="adj2" fmla="val -154644"/>
            </a:avLst>
          </a:prstGeom>
          <a:solidFill>
            <a:schemeClr val="accent1"/>
          </a:solidFill>
          <a:ln w="9525">
            <a:solidFill>
              <a:schemeClr val="tx1"/>
            </a:solidFill>
            <a:round/>
          </a:ln>
        </p:spPr>
        <p:txBody>
          <a:bodyPr/>
          <a:lstStyle/>
          <a:p>
            <a:r>
              <a:rPr lang="en-US" altLang="zh-CN" sz="3600" b="1"/>
              <a:t>2</a:t>
            </a:r>
            <a:r>
              <a:rPr lang="zh-CN" altLang="en-US" sz="3600" b="1"/>
              <a:t>、文化程度普遍较低</a:t>
            </a:r>
          </a:p>
        </p:txBody>
      </p:sp>
      <p:sp>
        <p:nvSpPr>
          <p:cNvPr id="6" name="TextBox 5"/>
          <p:cNvSpPr txBox="1">
            <a:spLocks noChangeArrowheads="1"/>
          </p:cNvSpPr>
          <p:nvPr/>
        </p:nvSpPr>
        <p:spPr bwMode="auto">
          <a:xfrm>
            <a:off x="4191000" y="4953000"/>
            <a:ext cx="480060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b="1">
                <a:solidFill>
                  <a:srgbClr val="FF0000"/>
                </a:solidFill>
              </a:rPr>
              <a:t>内因（个人原因）</a:t>
            </a:r>
            <a:r>
              <a:rPr lang="zh-CN" altLang="en-US" sz="3600" b="1" smtClean="0">
                <a:solidFill>
                  <a:srgbClr val="FF0000"/>
                </a:solidFill>
              </a:rPr>
              <a:t>：</a:t>
            </a:r>
            <a:endParaRPr lang="en-US" altLang="zh-CN" sz="3600" b="1" smtClean="0">
              <a:solidFill>
                <a:srgbClr val="FF0000"/>
              </a:solidFill>
            </a:endParaRPr>
          </a:p>
          <a:p>
            <a:pPr eaLnBrk="1" hangingPunct="1"/>
            <a:r>
              <a:rPr lang="en-US" altLang="zh-CN" sz="3600" b="1" smtClean="0">
                <a:solidFill>
                  <a:srgbClr val="FF0000"/>
                </a:solidFill>
              </a:rPr>
              <a:t>1</a:t>
            </a:r>
            <a:r>
              <a:rPr lang="zh-CN" altLang="en-US" sz="3600" b="1">
                <a:solidFill>
                  <a:srgbClr val="FF0000"/>
                </a:solidFill>
              </a:rPr>
              <a:t>、怕吃苦，好吃懒做</a:t>
            </a:r>
            <a:r>
              <a:rPr lang="en-US" altLang="zh-CN" sz="3600" b="1">
                <a:solidFill>
                  <a:srgbClr val="FF0000"/>
                </a:solidFill>
              </a:rPr>
              <a:t>  2</a:t>
            </a:r>
            <a:r>
              <a:rPr lang="zh-CN" altLang="en-US" sz="3600" b="1">
                <a:solidFill>
                  <a:srgbClr val="FF0000"/>
                </a:solidFill>
              </a:rPr>
              <a:t>、文化程度普遍较低</a:t>
            </a:r>
          </a:p>
          <a:p>
            <a:pPr eaLnBrk="1" hangingPunct="1"/>
            <a:endParaRPr lang="zh-CN" altLang="en-US" sz="3600" b="1">
              <a:solidFill>
                <a:srgbClr val="FF0000"/>
              </a:solidFill>
            </a:endParaRPr>
          </a:p>
        </p:txBody>
      </p:sp>
    </p:spTree>
    <p:extLst>
      <p:ext uri="{BB962C8B-B14F-4D97-AF65-F5344CB8AC3E}">
        <p14:creationId xmlns:p14="http://schemas.microsoft.com/office/powerpoint/2010/main" val="26008605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内容占位符 2"/>
          <p:cNvSpPr>
            <a:spLocks noGrp="1" noChangeArrowheads="1"/>
          </p:cNvSpPr>
          <p:nvPr>
            <p:ph idx="1"/>
          </p:nvPr>
        </p:nvSpPr>
        <p:spPr>
          <a:xfrm>
            <a:off x="228600" y="0"/>
            <a:ext cx="8458200" cy="6126163"/>
          </a:xfrm>
          <a:ln>
            <a:solidFill>
              <a:srgbClr val="FF0000"/>
            </a:solidFill>
            <a:miter lim="800000"/>
          </a:ln>
        </p:spPr>
        <p:txBody>
          <a:bodyPr>
            <a:normAutofit lnSpcReduction="10000"/>
          </a:bodyPr>
          <a:lstStyle/>
          <a:p>
            <a:r>
              <a:rPr lang="zh-CN" altLang="en-US" sz="2000" b="1" smtClean="0">
                <a:solidFill>
                  <a:srgbClr val="FF0000"/>
                </a:solidFill>
                <a:latin typeface="宋体" pitchFamily="2" charset="-122"/>
                <a:ea typeface="宋体" pitchFamily="2" charset="-122"/>
              </a:rPr>
              <a:t>        </a:t>
            </a:r>
            <a:r>
              <a:rPr lang="zh-CN" altLang="en-US" sz="2800" b="1" smtClean="0">
                <a:solidFill>
                  <a:srgbClr val="FF0000"/>
                </a:solidFill>
                <a:latin typeface="宋体" pitchFamily="2" charset="-122"/>
                <a:ea typeface="宋体" pitchFamily="2" charset="-122"/>
              </a:rPr>
              <a:t>职业乞丐假乞讨出现的</a:t>
            </a:r>
            <a:r>
              <a:rPr lang="zh-CN" altLang="en-US" sz="2800" b="1" smtClean="0">
                <a:solidFill>
                  <a:srgbClr val="FF0000"/>
                </a:solidFill>
                <a:ea typeface="宋体" pitchFamily="2" charset="-122"/>
              </a:rPr>
              <a:t>原因   </a:t>
            </a:r>
            <a:endParaRPr lang="zh-CN" altLang="en-US" sz="2800" b="1" smtClean="0">
              <a:ea typeface="宋体" pitchFamily="2" charset="-122"/>
            </a:endParaRPr>
          </a:p>
          <a:p>
            <a:r>
              <a:rPr lang="zh-CN" altLang="en-US" sz="2400" b="1" smtClean="0">
                <a:ea typeface="宋体" pitchFamily="2" charset="-122"/>
              </a:rPr>
              <a:t>    </a:t>
            </a:r>
            <a:r>
              <a:rPr lang="zh-CN" altLang="en-US" sz="2800" b="1" smtClean="0">
                <a:ea typeface="宋体" pitchFamily="2" charset="-122"/>
              </a:rPr>
              <a:t>改革开放以来，经济的发展，带来物质生活水平的提高，却忽略了精神生活的建设。拜金主义、相互攀比日渐充斥着百姓生活。在此氛围中，人们更关注一个人赚了多少钱，而不是关注这些钱从何而来。部分人从乞讨中看到了大众的同情心能带来的巨大收入，组织并发展职业乞讨；而政府和有关部门在这方面也缺少监管，没有明确职业乞讨的违法犯罪性质，故而使得职业乞丐有恃无恐。与此同时，社会救助不到位，使得真正需要救助的人得不到应有的救助，而不得不上街乞讨。生活中人们很难分辨哪些是职业乞丐，哪些是真的需要帮助，出于良心驱使，最终会选择给钱。这无疑又促进了职业乞讨的兴盛。</a:t>
            </a:r>
          </a:p>
        </p:txBody>
      </p:sp>
      <p:sp>
        <p:nvSpPr>
          <p:cNvPr id="2" name="流程图: 终止 1"/>
          <p:cNvSpPr>
            <a:spLocks noChangeArrowheads="1"/>
          </p:cNvSpPr>
          <p:nvPr/>
        </p:nvSpPr>
        <p:spPr bwMode="auto">
          <a:xfrm>
            <a:off x="2743200" y="1371600"/>
            <a:ext cx="5791200" cy="76200"/>
          </a:xfrm>
          <a:prstGeom prst="flowChartTerminator">
            <a:avLst/>
          </a:prstGeom>
          <a:solidFill>
            <a:schemeClr val="accent1"/>
          </a:solidFill>
          <a:ln w="9525">
            <a:solidFill>
              <a:srgbClr val="FF0000"/>
            </a:solidFill>
            <a:round/>
          </a:ln>
        </p:spPr>
        <p:txBody>
          <a:bodyPr/>
          <a:lstStyle/>
          <a:p>
            <a:pPr eaLnBrk="0" hangingPunct="0"/>
            <a:endParaRPr lang="en-US" altLang="en-US"/>
          </a:p>
        </p:txBody>
      </p:sp>
      <p:sp>
        <p:nvSpPr>
          <p:cNvPr id="5" name="流程图: 终止 4"/>
          <p:cNvSpPr>
            <a:spLocks noChangeArrowheads="1"/>
          </p:cNvSpPr>
          <p:nvPr/>
        </p:nvSpPr>
        <p:spPr bwMode="auto">
          <a:xfrm>
            <a:off x="838200" y="1752600"/>
            <a:ext cx="4038600" cy="76200"/>
          </a:xfrm>
          <a:prstGeom prst="flowChartTerminator">
            <a:avLst/>
          </a:prstGeom>
          <a:solidFill>
            <a:schemeClr val="accent1"/>
          </a:solidFill>
          <a:ln w="9525">
            <a:solidFill>
              <a:srgbClr val="FF0000"/>
            </a:solidFill>
            <a:round/>
          </a:ln>
        </p:spPr>
        <p:txBody>
          <a:bodyPr/>
          <a:lstStyle/>
          <a:p>
            <a:pPr eaLnBrk="0" hangingPunct="0"/>
            <a:endParaRPr lang="en-US" altLang="en-US"/>
          </a:p>
        </p:txBody>
      </p:sp>
      <p:sp>
        <p:nvSpPr>
          <p:cNvPr id="6" name="圆角矩形标注 5"/>
          <p:cNvSpPr>
            <a:spLocks noChangeArrowheads="1"/>
          </p:cNvSpPr>
          <p:nvPr/>
        </p:nvSpPr>
        <p:spPr bwMode="auto">
          <a:xfrm>
            <a:off x="344488" y="6126163"/>
            <a:ext cx="3381375" cy="885825"/>
          </a:xfrm>
          <a:prstGeom prst="wedgeRoundRectCallout">
            <a:avLst>
              <a:gd name="adj1" fmla="val 12083"/>
              <a:gd name="adj2" fmla="val -326486"/>
              <a:gd name="adj3" fmla="val 16667"/>
            </a:avLst>
          </a:prstGeom>
          <a:solidFill>
            <a:schemeClr val="accent1"/>
          </a:solidFill>
          <a:ln w="9525">
            <a:solidFill>
              <a:schemeClr val="tx1"/>
            </a:solidFill>
            <a:round/>
          </a:ln>
        </p:spPr>
        <p:txBody>
          <a:bodyPr/>
          <a:lstStyle/>
          <a:p>
            <a:pPr eaLnBrk="0" hangingPunct="0"/>
            <a:r>
              <a:rPr lang="zh-CN" altLang="en-US" sz="2800"/>
              <a:t>监督机制的缺失</a:t>
            </a:r>
            <a:endParaRPr lang="en-US" altLang="en-US" sz="2800"/>
          </a:p>
        </p:txBody>
      </p:sp>
      <p:sp>
        <p:nvSpPr>
          <p:cNvPr id="4" name="圆角矩形标注 3"/>
          <p:cNvSpPr>
            <a:spLocks noChangeArrowheads="1"/>
          </p:cNvSpPr>
          <p:nvPr/>
        </p:nvSpPr>
        <p:spPr bwMode="auto">
          <a:xfrm>
            <a:off x="4232275" y="5800725"/>
            <a:ext cx="2033588" cy="830263"/>
          </a:xfrm>
          <a:prstGeom prst="wedgeRoundRectCallout">
            <a:avLst>
              <a:gd name="adj1" fmla="val -223602"/>
              <a:gd name="adj2" fmla="val -67060"/>
              <a:gd name="adj3" fmla="val 16667"/>
            </a:avLst>
          </a:prstGeom>
          <a:solidFill>
            <a:schemeClr val="accent1"/>
          </a:solidFill>
          <a:ln w="9525">
            <a:solidFill>
              <a:schemeClr val="tx1"/>
            </a:solidFill>
            <a:round/>
          </a:ln>
        </p:spPr>
        <p:txBody>
          <a:bodyPr/>
          <a:lstStyle/>
          <a:p>
            <a:pPr defTabSz="933450" eaLnBrk="0" hangingPunct="0"/>
            <a:r>
              <a:rPr lang="zh-CN" altLang="en-US" sz="3200" b="1">
                <a:solidFill>
                  <a:srgbClr val="FF0000"/>
                </a:solidFill>
                <a:latin typeface="宋体" pitchFamily="2" charset="-122"/>
              </a:rPr>
              <a:t>其他人</a:t>
            </a:r>
            <a:r>
              <a:rPr lang="en-US" altLang="zh-CN" sz="3200" b="1">
                <a:solidFill>
                  <a:srgbClr val="000000"/>
                </a:solidFill>
                <a:latin typeface="宋体" pitchFamily="2" charset="-122"/>
              </a:rPr>
              <a:t>:</a:t>
            </a:r>
            <a:r>
              <a:rPr lang="zh-CN" altLang="en-US" sz="3200" b="1">
                <a:solidFill>
                  <a:srgbClr val="000000"/>
                </a:solidFill>
                <a:latin typeface="宋体" pitchFamily="2" charset="-122"/>
              </a:rPr>
              <a:t>同情心</a:t>
            </a:r>
            <a:endParaRPr lang="en-US" altLang="en-US" sz="3200"/>
          </a:p>
        </p:txBody>
      </p:sp>
      <p:sp>
        <p:nvSpPr>
          <p:cNvPr id="21510" name="上箭头标注 8"/>
          <p:cNvSpPr>
            <a:spLocks noChangeArrowheads="1"/>
          </p:cNvSpPr>
          <p:nvPr/>
        </p:nvSpPr>
        <p:spPr bwMode="auto">
          <a:xfrm>
            <a:off x="6645275" y="5476875"/>
            <a:ext cx="2152650" cy="1285875"/>
          </a:xfrm>
          <a:prstGeom prst="upArrowCallout">
            <a:avLst>
              <a:gd name="adj1" fmla="val 25018"/>
              <a:gd name="adj2" fmla="val 25010"/>
              <a:gd name="adj3" fmla="val 25000"/>
              <a:gd name="adj4" fmla="val 64977"/>
            </a:avLst>
          </a:prstGeom>
          <a:solidFill>
            <a:schemeClr val="accent1"/>
          </a:solidFill>
          <a:ln w="9525">
            <a:solidFill>
              <a:schemeClr val="tx1"/>
            </a:solidFill>
            <a:round/>
          </a:ln>
        </p:spPr>
        <p:txBody>
          <a:bodyPr/>
          <a:lstStyle/>
          <a:p>
            <a:pPr eaLnBrk="0" hangingPunct="0"/>
            <a:r>
              <a:rPr lang="zh-CN" altLang="en-US" sz="2800" b="1">
                <a:solidFill>
                  <a:srgbClr val="FF0000"/>
                </a:solidFill>
              </a:rPr>
              <a:t>外因（社会原因）</a:t>
            </a:r>
          </a:p>
        </p:txBody>
      </p:sp>
    </p:spTree>
    <p:extLst>
      <p:ext uri="{BB962C8B-B14F-4D97-AF65-F5344CB8AC3E}">
        <p14:creationId xmlns:p14="http://schemas.microsoft.com/office/powerpoint/2010/main" val="7979012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500" fill="hold"/>
                                        <p:tgtEl>
                                          <p:spTgt spid="21510"/>
                                        </p:tgtEl>
                                        <p:attrNameLst>
                                          <p:attrName>ppt_x</p:attrName>
                                        </p:attrNameLst>
                                      </p:cBhvr>
                                      <p:tavLst>
                                        <p:tav tm="0">
                                          <p:val>
                                            <p:strVal val="#ppt_x"/>
                                          </p:val>
                                        </p:tav>
                                        <p:tav tm="100000">
                                          <p:val>
                                            <p:strVal val="#ppt_x"/>
                                          </p:val>
                                        </p:tav>
                                      </p:tavLst>
                                    </p:anim>
                                    <p:anim calcmode="lin" valueType="num">
                                      <p:cBhvr>
                                        <p:cTn id="32"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4" grpId="0"/>
      <p:bldP spid="215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defTabSz="412750">
              <a:lnSpc>
                <a:spcPts val="4500"/>
              </a:lnSpc>
              <a:buSzPct val="50000"/>
              <a:defRPr>
                <a:solidFill>
                  <a:srgbClr val="FFFFFF"/>
                </a:solidFill>
              </a:defRPr>
            </a:pPr>
            <a:r>
              <a:rPr lang="zh-CN" altLang="en-US" sz="3200" smtClean="0">
                <a:solidFill>
                  <a:schemeClr val="tx1"/>
                </a:solidFill>
                <a:latin typeface="黑体" panose="02010609060101010101" charset="-122"/>
                <a:ea typeface="黑体" panose="02010609060101010101" charset="-122"/>
              </a:rPr>
              <a:t>论证，就是用某些论据去支持或反驳某个观点。</a:t>
            </a:r>
            <a:endParaRPr lang="en-US" altLang="zh-CN" sz="3200" smtClean="0">
              <a:solidFill>
                <a:schemeClr val="tx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3200" smtClean="0">
                <a:solidFill>
                  <a:schemeClr val="tx1"/>
                </a:solidFill>
                <a:latin typeface="黑体" panose="02010609060101010101" charset="-122"/>
                <a:ea typeface="黑体" panose="02010609060101010101" charset="-122"/>
              </a:rPr>
              <a:t>    </a:t>
            </a:r>
            <a:r>
              <a:rPr lang="zh-CN" altLang="en-US" sz="3200" smtClean="0">
                <a:solidFill>
                  <a:schemeClr val="tx1"/>
                </a:solidFill>
                <a:latin typeface="黑体" panose="02010609060101010101" charset="-122"/>
                <a:ea typeface="黑体" panose="02010609060101010101" charset="-122"/>
              </a:rPr>
              <a:t>美国哲学家罗伯特</a:t>
            </a:r>
            <a:r>
              <a:rPr lang="en-US" altLang="zh-CN" sz="3200" smtClean="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所罗门认为：“论证是指提出你自己的观点，给出你为什么接受它，以及别人为什么也应该接受它的理由。”（</a:t>
            </a:r>
            <a:r>
              <a:rPr lang="en-US" altLang="zh-CN" sz="3200" smtClean="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大问题</a:t>
            </a:r>
            <a:r>
              <a:rPr lang="en-US" altLang="zh-CN" sz="3200" smtClean="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a:t>
            </a:r>
          </a:p>
          <a:p>
            <a:endParaRPr lang="zh-CN" altLang="en-US" sz="3200">
              <a:solidFill>
                <a:schemeClr val="tx1"/>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2674" name="Text Box 2"/>
          <p:cNvSpPr txBox="1">
            <a:spLocks noChangeArrowheads="1"/>
          </p:cNvSpPr>
          <p:nvPr/>
        </p:nvSpPr>
        <p:spPr bwMode="auto">
          <a:xfrm>
            <a:off x="993775" y="685800"/>
            <a:ext cx="739775" cy="4916488"/>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vert="eaVert" lIns="93387" tIns="46694" rIns="93387" bIns="46694">
            <a:spAutoFit/>
          </a:bodyPr>
          <a:lstStyle>
            <a:lvl1pPr defTabSz="933450" eaLnBrk="0" hangingPunct="0">
              <a:defRPr>
                <a:solidFill>
                  <a:schemeClr val="tx1"/>
                </a:solidFill>
                <a:latin typeface="Arial" pitchFamily="34" charset="0"/>
                <a:ea typeface="宋体" pitchFamily="2" charset="-122"/>
              </a:defRPr>
            </a:lvl1pPr>
            <a:lvl2pPr marL="742950" indent="-285750" defTabSz="933450" eaLnBrk="0" hangingPunct="0">
              <a:defRPr>
                <a:solidFill>
                  <a:schemeClr val="tx1"/>
                </a:solidFill>
                <a:latin typeface="Arial" pitchFamily="34" charset="0"/>
                <a:ea typeface="宋体" pitchFamily="2" charset="-122"/>
              </a:defRPr>
            </a:lvl2pPr>
            <a:lvl3pPr marL="1143000" indent="-228600" defTabSz="933450" eaLnBrk="0" hangingPunct="0">
              <a:defRPr>
                <a:solidFill>
                  <a:schemeClr val="tx1"/>
                </a:solidFill>
                <a:latin typeface="Arial" pitchFamily="34" charset="0"/>
                <a:ea typeface="宋体" pitchFamily="2" charset="-122"/>
              </a:defRPr>
            </a:lvl3pPr>
            <a:lvl4pPr marL="1600200" indent="-228600" defTabSz="933450" eaLnBrk="0" hangingPunct="0">
              <a:defRPr>
                <a:solidFill>
                  <a:schemeClr val="tx1"/>
                </a:solidFill>
                <a:latin typeface="Arial" pitchFamily="34" charset="0"/>
                <a:ea typeface="宋体" pitchFamily="2" charset="-122"/>
              </a:defRPr>
            </a:lvl4pPr>
            <a:lvl5pPr marL="2057400" indent="-228600" defTabSz="933450" eaLnBrk="0" hangingPunct="0">
              <a:defRPr>
                <a:solidFill>
                  <a:schemeClr val="tx1"/>
                </a:solidFill>
                <a:latin typeface="Arial" pitchFamily="34" charset="0"/>
                <a:ea typeface="宋体" pitchFamily="2" charset="-122"/>
              </a:defRPr>
            </a:lvl5pPr>
            <a:lvl6pPr marL="2514600" indent="-228600" defTabSz="93345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3345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3345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3345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       </a:t>
            </a:r>
            <a:r>
              <a:rPr lang="zh-CN" altLang="en-US" sz="3600" b="1">
                <a:latin typeface="宋体" pitchFamily="2" charset="-122"/>
              </a:rPr>
              <a:t>职业乞丐</a:t>
            </a:r>
          </a:p>
        </p:txBody>
      </p:sp>
      <p:sp>
        <p:nvSpPr>
          <p:cNvPr id="1052703" name="AutoShape 31"/>
          <p:cNvSpPr>
            <a:spLocks noChangeArrowheads="1"/>
          </p:cNvSpPr>
          <p:nvPr/>
        </p:nvSpPr>
        <p:spPr bwMode="auto">
          <a:xfrm>
            <a:off x="990600" y="1585913"/>
            <a:ext cx="941388" cy="274637"/>
          </a:xfrm>
          <a:prstGeom prst="wedgeRectCallout">
            <a:avLst>
              <a:gd name="adj1" fmla="val -43750"/>
              <a:gd name="adj2" fmla="val 70000"/>
            </a:avLst>
          </a:prstGeom>
          <a:noFill/>
          <a:ln w="9525" algn="ctr">
            <a:noFill/>
            <a:miter lim="800000"/>
          </a:ln>
          <a:effectLst/>
        </p:spPr>
        <p:txBody>
          <a:bodyPr lIns="93387" tIns="46694" rIns="93387" bIns="46694"/>
          <a:lstStyle/>
          <a:p>
            <a:pPr defTabSz="933450" eaLnBrk="0" hangingPunct="0">
              <a:defRPr/>
            </a:pPr>
            <a:endParaRPr lang="zh-CN" altLang="en-US" sz="3300">
              <a:solidFill>
                <a:schemeClr val="tx2"/>
              </a:solidFill>
              <a:effectLst>
                <a:outerShdw blurRad="38100" dist="38100" dir="2700000" algn="tl">
                  <a:srgbClr val="C0C0C0"/>
                </a:outerShdw>
              </a:effectLst>
              <a:latin typeface="宋体" pitchFamily="2" charset="-122"/>
            </a:endParaRPr>
          </a:p>
        </p:txBody>
      </p:sp>
      <p:sp>
        <p:nvSpPr>
          <p:cNvPr id="2" name="右箭头 1"/>
          <p:cNvSpPr>
            <a:spLocks noChangeArrowheads="1"/>
          </p:cNvSpPr>
          <p:nvPr/>
        </p:nvSpPr>
        <p:spPr bwMode="auto">
          <a:xfrm>
            <a:off x="1800225" y="2754313"/>
            <a:ext cx="979488" cy="485775"/>
          </a:xfrm>
          <a:prstGeom prst="rightArrow">
            <a:avLst>
              <a:gd name="adj1" fmla="val 50000"/>
              <a:gd name="adj2" fmla="val 49596"/>
            </a:avLst>
          </a:prstGeom>
          <a:solidFill>
            <a:schemeClr val="accent1"/>
          </a:solidFill>
          <a:ln w="9525">
            <a:solidFill>
              <a:schemeClr val="tx1"/>
            </a:solidFill>
            <a:round/>
          </a:ln>
        </p:spPr>
        <p:txBody>
          <a:bodyPr/>
          <a:lstStyle/>
          <a:p>
            <a:pPr eaLnBrk="0" hangingPunct="0"/>
            <a:endParaRPr lang="en-US" altLang="en-US"/>
          </a:p>
        </p:txBody>
      </p:sp>
      <p:sp>
        <p:nvSpPr>
          <p:cNvPr id="4" name="左大括号 3"/>
          <p:cNvSpPr/>
          <p:nvPr/>
        </p:nvSpPr>
        <p:spPr bwMode="auto">
          <a:xfrm>
            <a:off x="3155950" y="1108075"/>
            <a:ext cx="209550" cy="3976688"/>
          </a:xfrm>
          <a:prstGeom prst="leftBrace">
            <a:avLst>
              <a:gd name="adj1" fmla="val 0"/>
              <a:gd name="adj2" fmla="val 50000"/>
            </a:avLst>
          </a:prstGeom>
          <a:solidFill>
            <a:schemeClr val="accent1"/>
          </a:solidFill>
          <a:ln w="9525">
            <a:solidFill>
              <a:schemeClr val="tx1"/>
            </a:solidFill>
            <a:round/>
          </a:ln>
        </p:spPr>
        <p:txBody>
          <a:bodyPr/>
          <a:lstStyle/>
          <a:p>
            <a:pPr eaLnBrk="0" hangingPunct="0"/>
            <a:endParaRPr lang="en-US" altLang="en-US"/>
          </a:p>
        </p:txBody>
      </p:sp>
      <p:sp>
        <p:nvSpPr>
          <p:cNvPr id="3" name="文本框 2"/>
          <p:cNvSpPr txBox="1">
            <a:spLocks noChangeArrowheads="1"/>
          </p:cNvSpPr>
          <p:nvPr/>
        </p:nvSpPr>
        <p:spPr bwMode="auto">
          <a:xfrm>
            <a:off x="3302000" y="1336675"/>
            <a:ext cx="53054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a:solidFill>
                  <a:srgbClr val="FF0000"/>
                </a:solidFill>
              </a:rPr>
              <a:t>内</a:t>
            </a:r>
            <a:r>
              <a:rPr lang="zh-CN" altLang="en-US" sz="3200" b="1">
                <a:solidFill>
                  <a:srgbClr val="FF0000"/>
                </a:solidFill>
              </a:rPr>
              <a:t>因</a:t>
            </a:r>
            <a:r>
              <a:rPr lang="zh-CN" altLang="en-US" sz="3200">
                <a:solidFill>
                  <a:srgbClr val="FF0000"/>
                </a:solidFill>
              </a:rPr>
              <a:t>（</a:t>
            </a:r>
            <a:r>
              <a:rPr lang="zh-CN" altLang="en-US" sz="3200" b="1">
                <a:solidFill>
                  <a:srgbClr val="FF0000"/>
                </a:solidFill>
              </a:rPr>
              <a:t>个人原因）：</a:t>
            </a:r>
            <a:endParaRPr lang="en-US" altLang="zh-CN" sz="3200" b="1">
              <a:solidFill>
                <a:srgbClr val="FF0000"/>
              </a:solidFill>
            </a:endParaRPr>
          </a:p>
          <a:p>
            <a:pPr eaLnBrk="1" hangingPunct="1"/>
            <a:r>
              <a:rPr lang="en-US" altLang="zh-CN" sz="3200" b="1"/>
              <a:t>1</a:t>
            </a:r>
            <a:r>
              <a:rPr lang="zh-CN" altLang="en-US" sz="3200" b="1"/>
              <a:t>、怕吃苦，好吃懒做</a:t>
            </a:r>
            <a:r>
              <a:rPr lang="en-US" altLang="zh-CN" sz="3200" b="1"/>
              <a:t>  </a:t>
            </a:r>
          </a:p>
          <a:p>
            <a:pPr eaLnBrk="1" hangingPunct="1"/>
            <a:r>
              <a:rPr lang="zh-CN" altLang="en-US" sz="3200" b="1"/>
              <a:t> </a:t>
            </a:r>
            <a:r>
              <a:rPr lang="en-US" altLang="zh-CN" sz="3200" b="1"/>
              <a:t>2</a:t>
            </a:r>
            <a:r>
              <a:rPr lang="zh-CN" altLang="en-US" sz="3200" b="1"/>
              <a:t>、文化程度普遍较低</a:t>
            </a:r>
            <a:endParaRPr lang="zh-CN" altLang="en-US" sz="3200"/>
          </a:p>
        </p:txBody>
      </p:sp>
      <p:sp>
        <p:nvSpPr>
          <p:cNvPr id="7" name="文本框 6"/>
          <p:cNvSpPr txBox="1">
            <a:spLocks noChangeArrowheads="1"/>
          </p:cNvSpPr>
          <p:nvPr/>
        </p:nvSpPr>
        <p:spPr bwMode="auto">
          <a:xfrm>
            <a:off x="3597275" y="3241675"/>
            <a:ext cx="4065588"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a:solidFill>
                  <a:srgbClr val="FF0000"/>
                </a:solidFill>
              </a:rPr>
              <a:t>外因（社会原因）：</a:t>
            </a:r>
          </a:p>
          <a:p>
            <a:pPr eaLnBrk="1" hangingPunct="1"/>
            <a:r>
              <a:rPr lang="en-US" altLang="zh-CN" sz="3200"/>
              <a:t>1</a:t>
            </a:r>
            <a:r>
              <a:rPr lang="zh-CN" altLang="en-US" sz="3200"/>
              <a:t>、</a:t>
            </a:r>
            <a:r>
              <a:rPr lang="zh-CN" altLang="en-US" sz="3200" b="1"/>
              <a:t>忽略精神生活的建设，</a:t>
            </a:r>
            <a:r>
              <a:rPr lang="zh-CN" altLang="en-US" sz="3200" b="1">
                <a:solidFill>
                  <a:srgbClr val="000000"/>
                </a:solidFill>
                <a:latin typeface="宋体" pitchFamily="2" charset="-122"/>
              </a:rPr>
              <a:t>金钱至上</a:t>
            </a:r>
            <a:r>
              <a:rPr lang="zh-CN" altLang="en-US" sz="3200" b="1"/>
              <a:t>。</a:t>
            </a:r>
          </a:p>
          <a:p>
            <a:pPr eaLnBrk="1" hangingPunct="1"/>
            <a:r>
              <a:rPr lang="en-US" altLang="zh-CN" sz="3200" b="1"/>
              <a:t> 2</a:t>
            </a:r>
            <a:r>
              <a:rPr lang="zh-CN" altLang="en-US" sz="3200" b="1"/>
              <a:t>、监督机制的缺失</a:t>
            </a:r>
            <a:endParaRPr lang="en-US" altLang="en-US" sz="3200" b="1"/>
          </a:p>
          <a:p>
            <a:pPr eaLnBrk="1" hangingPunct="1"/>
            <a:r>
              <a:rPr lang="en-US" altLang="zh-CN" sz="3200" b="1"/>
              <a:t> 3</a:t>
            </a:r>
            <a:r>
              <a:rPr lang="zh-CN" altLang="en-US" sz="3200" b="1"/>
              <a:t>、</a:t>
            </a:r>
            <a:r>
              <a:rPr lang="zh-CN" altLang="en-US" sz="3200" b="1">
                <a:latin typeface="宋体" pitchFamily="2" charset="-122"/>
              </a:rPr>
              <a:t>其他人</a:t>
            </a:r>
            <a:r>
              <a:rPr lang="en-US" altLang="zh-CN" sz="3200" b="1">
                <a:latin typeface="宋体" pitchFamily="2" charset="-122"/>
              </a:rPr>
              <a:t>:</a:t>
            </a:r>
            <a:r>
              <a:rPr lang="zh-CN" altLang="en-US" sz="3200" b="1">
                <a:solidFill>
                  <a:srgbClr val="000000"/>
                </a:solidFill>
                <a:latin typeface="宋体" pitchFamily="2" charset="-122"/>
              </a:rPr>
              <a:t>同情心</a:t>
            </a:r>
            <a:endParaRPr lang="zh-CN" altLang="en-US" sz="3200"/>
          </a:p>
        </p:txBody>
      </p:sp>
    </p:spTree>
    <p:extLst>
      <p:ext uri="{BB962C8B-B14F-4D97-AF65-F5344CB8AC3E}">
        <p14:creationId xmlns:p14="http://schemas.microsoft.com/office/powerpoint/2010/main" val="31097564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2674">
                                            <p:txEl>
                                              <p:charRg st="0" end="11"/>
                                            </p:txEl>
                                          </p:spTgt>
                                        </p:tgtEl>
                                        <p:attrNameLst>
                                          <p:attrName>style.visibility</p:attrName>
                                        </p:attrNameLst>
                                      </p:cBhvr>
                                      <p:to>
                                        <p:strVal val="visible"/>
                                      </p:to>
                                    </p:set>
                                    <p:anim calcmode="lin" valueType="num">
                                      <p:cBhvr>
                                        <p:cTn id="7" dur="500" fill="hold"/>
                                        <p:tgtEl>
                                          <p:spTgt spid="1052674">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1052674">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标题 47105"/>
          <p:cNvSpPr>
            <a:spLocks noGrp="1" noChangeArrowheads="1"/>
          </p:cNvSpPr>
          <p:nvPr>
            <p:ph type="title"/>
          </p:nvPr>
        </p:nvSpPr>
        <p:spPr/>
        <p:txBody>
          <a:bodyPr/>
          <a:lstStyle/>
          <a:p>
            <a:r>
              <a:rPr lang="zh-CN" altLang="en-US" smtClean="0">
                <a:solidFill>
                  <a:srgbClr val="FF0000"/>
                </a:solidFill>
                <a:latin typeface="黑体" pitchFamily="49" charset="-122"/>
                <a:ea typeface="黑体" pitchFamily="49" charset="-122"/>
              </a:rPr>
              <a:t>方法归纳二</a:t>
            </a:r>
          </a:p>
        </p:txBody>
      </p:sp>
      <p:sp>
        <p:nvSpPr>
          <p:cNvPr id="17411" name="文本占位符 47106"/>
          <p:cNvSpPr>
            <a:spLocks noGrp="1" noChangeArrowheads="1"/>
          </p:cNvSpPr>
          <p:nvPr>
            <p:ph idx="1"/>
          </p:nvPr>
        </p:nvSpPr>
        <p:spPr/>
        <p:txBody>
          <a:bodyPr/>
          <a:lstStyle/>
          <a:p>
            <a:r>
              <a:rPr lang="zh-CN" altLang="en-US" smtClean="0">
                <a:solidFill>
                  <a:srgbClr val="FF0000"/>
                </a:solidFill>
                <a:latin typeface="黑体" pitchFamily="49" charset="-122"/>
                <a:ea typeface="黑体" pitchFamily="49" charset="-122"/>
              </a:rPr>
              <a:t>内外因挖掘</a:t>
            </a:r>
          </a:p>
          <a:p>
            <a:r>
              <a:rPr lang="zh-CN" altLang="en-US" smtClean="0">
                <a:ea typeface="宋体" pitchFamily="2" charset="-122"/>
              </a:rPr>
              <a:t>一、根据材料</a:t>
            </a:r>
            <a:r>
              <a:rPr lang="zh-CN" altLang="en-US" smtClean="0">
                <a:solidFill>
                  <a:srgbClr val="0033CC"/>
                </a:solidFill>
                <a:latin typeface="黑体" pitchFamily="49" charset="-122"/>
                <a:ea typeface="黑体" pitchFamily="49" charset="-122"/>
              </a:rPr>
              <a:t>确定主体对象</a:t>
            </a:r>
          </a:p>
          <a:p>
            <a:r>
              <a:rPr lang="zh-CN" altLang="en-US" smtClean="0">
                <a:ea typeface="宋体" pitchFamily="2" charset="-122"/>
              </a:rPr>
              <a:t>二、从</a:t>
            </a:r>
            <a:r>
              <a:rPr lang="zh-CN" altLang="en-US" smtClean="0">
                <a:solidFill>
                  <a:srgbClr val="0033CC"/>
                </a:solidFill>
                <a:latin typeface="黑体" pitchFamily="49" charset="-122"/>
                <a:ea typeface="黑体" pitchFamily="49" charset="-122"/>
              </a:rPr>
              <a:t>内外两角度</a:t>
            </a:r>
            <a:r>
              <a:rPr lang="zh-CN" altLang="en-US" smtClean="0">
                <a:ea typeface="宋体" pitchFamily="2" charset="-122"/>
              </a:rPr>
              <a:t>挖掘原因</a:t>
            </a:r>
          </a:p>
          <a:p>
            <a:r>
              <a:rPr lang="zh-CN" altLang="en-US" smtClean="0">
                <a:ea typeface="宋体" pitchFamily="2" charset="-122"/>
              </a:rPr>
              <a:t>内：</a:t>
            </a:r>
            <a:r>
              <a:rPr lang="zh-CN" altLang="en-US" smtClean="0">
                <a:solidFill>
                  <a:srgbClr val="FF0000"/>
                </a:solidFill>
                <a:ea typeface="宋体" pitchFamily="2" charset="-122"/>
              </a:rPr>
              <a:t>主观认知、性格品质、志趣追求、人生经历</a:t>
            </a:r>
          </a:p>
          <a:p>
            <a:r>
              <a:rPr lang="zh-CN" altLang="en-US" smtClean="0">
                <a:ea typeface="宋体" pitchFamily="2" charset="-122"/>
              </a:rPr>
              <a:t>外：</a:t>
            </a:r>
            <a:r>
              <a:rPr lang="zh-CN" altLang="en-US" b="1" smtClean="0">
                <a:solidFill>
                  <a:srgbClr val="FF0000"/>
                </a:solidFill>
                <a:latin typeface="黑体" pitchFamily="49" charset="-122"/>
                <a:ea typeface="黑体" pitchFamily="49" charset="-122"/>
              </a:rPr>
              <a:t>他人、家庭、学校、社会风气、制度、国情、</a:t>
            </a:r>
            <a:r>
              <a:rPr lang="zh-CN" altLang="en-US" b="1" smtClean="0">
                <a:solidFill>
                  <a:srgbClr val="FF0000"/>
                </a:solidFill>
                <a:ea typeface="宋体" pitchFamily="2" charset="-122"/>
              </a:rPr>
              <a:t>历史、文化、</a:t>
            </a:r>
            <a:r>
              <a:rPr lang="zh-CN" altLang="en-US" b="1" smtClean="0">
                <a:solidFill>
                  <a:srgbClr val="FF0000"/>
                </a:solidFill>
                <a:latin typeface="黑体" pitchFamily="49" charset="-122"/>
                <a:ea typeface="黑体" pitchFamily="49" charset="-122"/>
              </a:rPr>
              <a:t>人性特点、民族特性</a:t>
            </a:r>
          </a:p>
        </p:txBody>
      </p:sp>
    </p:spTree>
    <p:extLst>
      <p:ext uri="{BB962C8B-B14F-4D97-AF65-F5344CB8AC3E}">
        <p14:creationId xmlns:p14="http://schemas.microsoft.com/office/powerpoint/2010/main" val="3370909605"/>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内容占位符 2"/>
          <p:cNvSpPr>
            <a:spLocks noGrp="1"/>
          </p:cNvSpPr>
          <p:nvPr>
            <p:ph idx="1"/>
          </p:nvPr>
        </p:nvSpPr>
        <p:spPr>
          <a:xfrm>
            <a:off x="179512" y="1295400"/>
            <a:ext cx="8431088" cy="5059363"/>
          </a:xfrm>
        </p:spPr>
        <p:txBody>
          <a:bodyPr>
            <a:normAutofit/>
          </a:bodyPr>
          <a:lstStyle/>
          <a:p>
            <a:pPr>
              <a:defRPr/>
            </a:pPr>
            <a:r>
              <a:rPr lang="zh-CN" altLang="en-US" sz="3600" b="1" noProof="1">
                <a:ea typeface="宋体" pitchFamily="2" charset="-122"/>
              </a:rPr>
              <a:t>   近年来，每隔一段时间，或媒体稍有宣 传，或某些专家略加点拨，百姓就闻风而动， 上演一出出抢购风潮。百姓除了抢购生活用 品如食盐、大蒜、生姜、茄子、绿豆等外， 甚至抢购房子、汽车等。</a:t>
            </a:r>
            <a:endParaRPr lang="en-US" altLang="zh-CN" sz="3600" b="1" noProof="1">
              <a:ea typeface="宋体" pitchFamily="2" charset="-122"/>
            </a:endParaRPr>
          </a:p>
          <a:p>
            <a:pPr>
              <a:defRPr/>
            </a:pPr>
            <a:r>
              <a:rPr lang="zh-CN" altLang="en-US" sz="3600" b="1" noProof="1">
                <a:ea typeface="宋体" pitchFamily="2" charset="-122"/>
              </a:rPr>
              <a:t>为什么出现这种抢购风潮</a:t>
            </a:r>
            <a:r>
              <a:rPr lang="en-US" altLang="zh-CN" sz="3600" b="1" noProof="1">
                <a:ea typeface="宋体" pitchFamily="2" charset="-122"/>
              </a:rPr>
              <a:t>? </a:t>
            </a:r>
            <a:endParaRPr lang="en-US" altLang="zh-CN" sz="3600" b="1" noProof="1" smtClean="0">
              <a:ea typeface="宋体" pitchFamily="2" charset="-122"/>
            </a:endParaRPr>
          </a:p>
          <a:p>
            <a:pPr>
              <a:defRPr/>
            </a:pPr>
            <a:r>
              <a:rPr lang="zh-CN" altLang="en-US" sz="3600" b="1" noProof="1" smtClean="0">
                <a:solidFill>
                  <a:srgbClr val="FF0066"/>
                </a:solidFill>
                <a:effectLst>
                  <a:outerShdw blurRad="38100" dist="38100" dir="2700000">
                    <a:srgbClr val="C0C0C0"/>
                  </a:outerShdw>
                </a:effectLst>
                <a:latin typeface="黑体" panose="02010609060101010101" pitchFamily="2" charset="-122"/>
                <a:ea typeface="黑体" panose="02010609060101010101" pitchFamily="2" charset="-122"/>
                <a:sym typeface="+mn-ea"/>
              </a:rPr>
              <a:t>可</a:t>
            </a:r>
            <a:r>
              <a:rPr lang="zh-CN" altLang="en-US" sz="3600" b="1" noProof="1">
                <a:solidFill>
                  <a:srgbClr val="FF0066"/>
                </a:solidFill>
                <a:effectLst>
                  <a:outerShdw blurRad="38100" dist="38100" dir="2700000">
                    <a:srgbClr val="C0C0C0"/>
                  </a:outerShdw>
                </a:effectLst>
                <a:latin typeface="黑体" panose="02010609060101010101" pitchFamily="2" charset="-122"/>
                <a:ea typeface="黑体" panose="02010609060101010101" pitchFamily="2" charset="-122"/>
                <a:sym typeface="+mn-ea"/>
              </a:rPr>
              <a:t>从哪些角度（方面）打开议论的思维？</a:t>
            </a:r>
            <a:endParaRPr lang="zh-CN" altLang="en-US" sz="3600" b="1" noProof="1">
              <a:solidFill>
                <a:schemeClr val="accent2"/>
              </a:solidFill>
              <a:effectLst>
                <a:outerShdw blurRad="38100" dist="38100" dir="2700000">
                  <a:srgbClr val="C0C0C0"/>
                </a:outerShdw>
              </a:effectLst>
              <a:latin typeface="黑体" panose="02010609060101010101" pitchFamily="2" charset="-122"/>
              <a:ea typeface="黑体" panose="02010609060101010101" pitchFamily="2" charset="-122"/>
            </a:endParaRPr>
          </a:p>
          <a:p>
            <a:pPr>
              <a:defRPr/>
            </a:pPr>
            <a:endParaRPr lang="zh-CN" altLang="en-US" sz="3600" b="1" noProof="1">
              <a:ea typeface="宋体" pitchFamily="2" charset="-122"/>
            </a:endParaRPr>
          </a:p>
        </p:txBody>
      </p:sp>
      <p:sp>
        <p:nvSpPr>
          <p:cNvPr id="18435" name="文本框 7172"/>
          <p:cNvSpPr txBox="1">
            <a:spLocks noChangeArrowheads="1"/>
          </p:cNvSpPr>
          <p:nvPr/>
        </p:nvSpPr>
        <p:spPr bwMode="auto">
          <a:xfrm>
            <a:off x="838200" y="533400"/>
            <a:ext cx="70104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zh-CN" altLang="en-US" sz="2800"/>
              <a:t>         </a:t>
            </a:r>
            <a:r>
              <a:rPr lang="zh-CN" altLang="en-US" sz="4000" b="1">
                <a:latin typeface="黑体" pitchFamily="49" charset="-122"/>
                <a:ea typeface="黑体" pitchFamily="49" charset="-122"/>
              </a:rPr>
              <a:t>练习二    </a:t>
            </a:r>
            <a:r>
              <a:rPr lang="zh-CN" altLang="en-US" sz="2800"/>
              <a:t>             </a:t>
            </a:r>
            <a:endParaRPr lang="zh-CN" altLang="en-US" sz="4000" b="1"/>
          </a:p>
        </p:txBody>
      </p:sp>
    </p:spTree>
    <p:extLst>
      <p:ext uri="{BB962C8B-B14F-4D97-AF65-F5344CB8AC3E}">
        <p14:creationId xmlns:p14="http://schemas.microsoft.com/office/powerpoint/2010/main" val="3567222049"/>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内容占位符 2"/>
          <p:cNvSpPr>
            <a:spLocks noGrp="1" noChangeArrowheads="1"/>
          </p:cNvSpPr>
          <p:nvPr>
            <p:ph idx="1"/>
          </p:nvPr>
        </p:nvSpPr>
        <p:spPr>
          <a:xfrm>
            <a:off x="0" y="0"/>
            <a:ext cx="9396536" cy="6126163"/>
          </a:xfrm>
        </p:spPr>
        <p:txBody>
          <a:bodyPr>
            <a:normAutofit fontScale="92500"/>
          </a:bodyPr>
          <a:lstStyle/>
          <a:p>
            <a:r>
              <a:rPr lang="zh-CN" altLang="en-US" smtClean="0">
                <a:ea typeface="宋体" pitchFamily="2" charset="-122"/>
              </a:rPr>
              <a:t> </a:t>
            </a:r>
            <a:r>
              <a:rPr lang="en-US" altLang="zh-CN" b="1" smtClean="0">
                <a:solidFill>
                  <a:srgbClr val="0033CC"/>
                </a:solidFill>
                <a:latin typeface="黑体" pitchFamily="49" charset="-122"/>
                <a:ea typeface="黑体" pitchFamily="49" charset="-122"/>
              </a:rPr>
              <a:t>1</a:t>
            </a:r>
            <a:r>
              <a:rPr lang="zh-CN" altLang="en-US" b="1" smtClean="0">
                <a:solidFill>
                  <a:srgbClr val="0033CC"/>
                </a:solidFill>
                <a:latin typeface="黑体" pitchFamily="49" charset="-122"/>
                <a:ea typeface="黑体" pitchFamily="49" charset="-122"/>
              </a:rPr>
              <a:t>、内因</a:t>
            </a:r>
            <a:r>
              <a:rPr lang="en-US" altLang="zh-CN" b="1" smtClean="0">
                <a:solidFill>
                  <a:srgbClr val="0033CC"/>
                </a:solidFill>
                <a:latin typeface="黑体" pitchFamily="49" charset="-122"/>
                <a:ea typeface="黑体" pitchFamily="49" charset="-122"/>
              </a:rPr>
              <a:t>:</a:t>
            </a:r>
          </a:p>
          <a:p>
            <a:r>
              <a:rPr lang="zh-CN" altLang="en-US" b="1" smtClean="0">
                <a:latin typeface="黑体" pitchFamily="49" charset="-122"/>
                <a:ea typeface="黑体" pitchFamily="49" charset="-122"/>
              </a:rPr>
              <a:t>恐慌不安烦躁</a:t>
            </a:r>
            <a:r>
              <a:rPr lang="en-US" altLang="zh-CN" b="1" smtClean="0">
                <a:latin typeface="黑体" pitchFamily="49" charset="-122"/>
                <a:ea typeface="黑体" pitchFamily="49" charset="-122"/>
              </a:rPr>
              <a:t>; </a:t>
            </a:r>
          </a:p>
          <a:p>
            <a:r>
              <a:rPr lang="zh-CN" altLang="en-US" b="1" smtClean="0">
                <a:latin typeface="黑体" pitchFamily="49" charset="-122"/>
                <a:ea typeface="黑体" pitchFamily="49" charset="-122"/>
              </a:rPr>
              <a:t>盲从跟风冲动</a:t>
            </a:r>
            <a:r>
              <a:rPr lang="en-US" altLang="zh-CN" b="1" smtClean="0">
                <a:latin typeface="黑体" pitchFamily="49" charset="-122"/>
                <a:ea typeface="黑体" pitchFamily="49" charset="-122"/>
              </a:rPr>
              <a:t>; </a:t>
            </a:r>
          </a:p>
          <a:p>
            <a:r>
              <a:rPr lang="zh-CN" altLang="en-US" b="1" smtClean="0">
                <a:latin typeface="黑体" pitchFamily="49" charset="-122"/>
                <a:ea typeface="黑体" pitchFamily="49" charset="-122"/>
              </a:rPr>
              <a:t>知识匮乏</a:t>
            </a:r>
            <a:r>
              <a:rPr lang="en-US" altLang="zh-CN" b="1" smtClean="0">
                <a:latin typeface="黑体" pitchFamily="49" charset="-122"/>
                <a:ea typeface="黑体" pitchFamily="49" charset="-122"/>
              </a:rPr>
              <a:t>; </a:t>
            </a:r>
          </a:p>
          <a:p>
            <a:r>
              <a:rPr lang="zh-CN" altLang="en-US" b="1" smtClean="0">
                <a:latin typeface="黑体" pitchFamily="49" charset="-122"/>
                <a:ea typeface="黑体" pitchFamily="49" charset="-122"/>
              </a:rPr>
              <a:t>贪小便宜</a:t>
            </a:r>
            <a:r>
              <a:rPr lang="en-US" altLang="zh-CN" b="1" smtClean="0">
                <a:latin typeface="黑体" pitchFamily="49" charset="-122"/>
                <a:ea typeface="黑体" pitchFamily="49" charset="-122"/>
              </a:rPr>
              <a:t>… </a:t>
            </a:r>
          </a:p>
          <a:p>
            <a:r>
              <a:rPr lang="en-US" altLang="zh-CN" b="1" smtClean="0">
                <a:solidFill>
                  <a:srgbClr val="0033CC"/>
                </a:solidFill>
                <a:latin typeface="黑体" pitchFamily="49" charset="-122"/>
                <a:ea typeface="黑体" pitchFamily="49" charset="-122"/>
              </a:rPr>
              <a:t>2</a:t>
            </a:r>
            <a:r>
              <a:rPr lang="zh-CN" altLang="en-US" b="1" smtClean="0">
                <a:solidFill>
                  <a:srgbClr val="0033CC"/>
                </a:solidFill>
                <a:latin typeface="黑体" pitchFamily="49" charset="-122"/>
                <a:ea typeface="黑体" pitchFamily="49" charset="-122"/>
              </a:rPr>
              <a:t>、外因</a:t>
            </a:r>
            <a:r>
              <a:rPr lang="en-US" altLang="zh-CN" b="1" smtClean="0">
                <a:solidFill>
                  <a:srgbClr val="0033CC"/>
                </a:solidFill>
                <a:latin typeface="黑体" pitchFamily="49" charset="-122"/>
                <a:ea typeface="黑体" pitchFamily="49" charset="-122"/>
              </a:rPr>
              <a:t>:</a:t>
            </a:r>
          </a:p>
          <a:p>
            <a:r>
              <a:rPr lang="zh-CN" altLang="en-US" b="1" smtClean="0">
                <a:solidFill>
                  <a:srgbClr val="FF0000"/>
                </a:solidFill>
                <a:latin typeface="黑体" pitchFamily="49" charset="-122"/>
                <a:ea typeface="黑体" pitchFamily="49" charset="-122"/>
              </a:rPr>
              <a:t>伪专家</a:t>
            </a:r>
            <a:r>
              <a:rPr lang="zh-CN" altLang="en-US" b="1" smtClean="0">
                <a:latin typeface="黑体" pitchFamily="49" charset="-122"/>
                <a:ea typeface="黑体" pitchFamily="49" charset="-122"/>
              </a:rPr>
              <a:t>推波助澜</a:t>
            </a:r>
            <a:r>
              <a:rPr lang="en-US" altLang="zh-CN" b="1" smtClean="0">
                <a:latin typeface="黑体" pitchFamily="49" charset="-122"/>
                <a:ea typeface="黑体" pitchFamily="49" charset="-122"/>
              </a:rPr>
              <a:t>;</a:t>
            </a:r>
          </a:p>
          <a:p>
            <a:r>
              <a:rPr lang="zh-CN" altLang="en-US" b="1" smtClean="0">
                <a:solidFill>
                  <a:srgbClr val="FF0000"/>
                </a:solidFill>
                <a:latin typeface="黑体" pitchFamily="49" charset="-122"/>
                <a:ea typeface="黑体" pitchFamily="49" charset="-122"/>
              </a:rPr>
              <a:t>媒体</a:t>
            </a:r>
            <a:r>
              <a:rPr lang="zh-CN" altLang="en-US" b="1" smtClean="0">
                <a:latin typeface="黑体" pitchFamily="49" charset="-122"/>
                <a:ea typeface="黑体" pitchFamily="49" charset="-122"/>
              </a:rPr>
              <a:t>夸大宣传，甚至炒作</a:t>
            </a:r>
            <a:r>
              <a:rPr lang="en-US" altLang="zh-CN" b="1" smtClean="0">
                <a:latin typeface="黑体" pitchFamily="49" charset="-122"/>
                <a:ea typeface="黑体" pitchFamily="49" charset="-122"/>
              </a:rPr>
              <a:t>; </a:t>
            </a:r>
          </a:p>
          <a:p>
            <a:r>
              <a:rPr lang="zh-CN" altLang="en-US" b="1" smtClean="0">
                <a:solidFill>
                  <a:srgbClr val="FF0000"/>
                </a:solidFill>
                <a:latin typeface="黑体" pitchFamily="49" charset="-122"/>
                <a:ea typeface="黑体" pitchFamily="49" charset="-122"/>
              </a:rPr>
              <a:t>政府</a:t>
            </a:r>
            <a:r>
              <a:rPr lang="zh-CN" altLang="en-US" b="1" smtClean="0">
                <a:latin typeface="黑体" pitchFamily="49" charset="-122"/>
                <a:ea typeface="黑体" pitchFamily="49" charset="-122"/>
              </a:rPr>
              <a:t>引导滞后</a:t>
            </a:r>
            <a:r>
              <a:rPr lang="en-US" altLang="zh-CN" b="1" smtClean="0">
                <a:latin typeface="黑体" pitchFamily="49" charset="-122"/>
                <a:ea typeface="黑体" pitchFamily="49" charset="-122"/>
              </a:rPr>
              <a:t>;</a:t>
            </a:r>
          </a:p>
          <a:p>
            <a:r>
              <a:rPr lang="zh-CN" altLang="en-US" b="1" smtClean="0">
                <a:solidFill>
                  <a:srgbClr val="FF0000"/>
                </a:solidFill>
                <a:latin typeface="黑体" pitchFamily="49" charset="-122"/>
                <a:ea typeface="黑体" pitchFamily="49" charset="-122"/>
              </a:rPr>
              <a:t>社会风气</a:t>
            </a:r>
            <a:r>
              <a:rPr lang="zh-CN" altLang="en-US" b="1" smtClean="0">
                <a:latin typeface="黑体" pitchFamily="49" charset="-122"/>
                <a:ea typeface="黑体" pitchFamily="49" charset="-122"/>
              </a:rPr>
              <a:t>的浮躁，不安全感强</a:t>
            </a:r>
            <a:r>
              <a:rPr lang="en-US" altLang="zh-CN" b="1" smtClean="0">
                <a:latin typeface="黑体" pitchFamily="49" charset="-122"/>
                <a:ea typeface="黑体" pitchFamily="49" charset="-122"/>
              </a:rPr>
              <a:t>; </a:t>
            </a:r>
          </a:p>
          <a:p>
            <a:r>
              <a:rPr lang="zh-CN" altLang="en-US" b="1" smtClean="0">
                <a:solidFill>
                  <a:srgbClr val="FF0000"/>
                </a:solidFill>
                <a:latin typeface="黑体" pitchFamily="49" charset="-122"/>
                <a:ea typeface="黑体" pitchFamily="49" charset="-122"/>
              </a:rPr>
              <a:t>不良商家</a:t>
            </a:r>
            <a:r>
              <a:rPr lang="zh-CN" altLang="en-US" b="1" smtClean="0">
                <a:latin typeface="黑体" pitchFamily="49" charset="-122"/>
                <a:ea typeface="黑体" pitchFamily="49" charset="-122"/>
              </a:rPr>
              <a:t>囤积大量商品，等待高价出卖，牟取暴利</a:t>
            </a:r>
            <a:r>
              <a:rPr lang="en-US" altLang="zh-CN" b="1" smtClean="0">
                <a:latin typeface="黑体" pitchFamily="49" charset="-122"/>
                <a:ea typeface="黑体" pitchFamily="49" charset="-122"/>
              </a:rPr>
              <a:t>…</a:t>
            </a:r>
            <a:endParaRPr lang="zh-CN" altLang="en-US" b="1" smtClean="0">
              <a:latin typeface="黑体" pitchFamily="49" charset="-122"/>
              <a:ea typeface="黑体" pitchFamily="49" charset="-122"/>
            </a:endParaRPr>
          </a:p>
        </p:txBody>
      </p:sp>
    </p:spTree>
    <p:extLst>
      <p:ext uri="{BB962C8B-B14F-4D97-AF65-F5344CB8AC3E}">
        <p14:creationId xmlns:p14="http://schemas.microsoft.com/office/powerpoint/2010/main" val="2278681808"/>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矩形 1"/>
          <p:cNvSpPr>
            <a:spLocks noChangeArrowheads="1"/>
          </p:cNvSpPr>
          <p:nvPr/>
        </p:nvSpPr>
        <p:spPr bwMode="auto">
          <a:xfrm>
            <a:off x="381000" y="152400"/>
            <a:ext cx="87630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zh-CN" sz="3200" b="1">
              <a:latin typeface="黑体" pitchFamily="49" charset="-122"/>
              <a:ea typeface="黑体" pitchFamily="49" charset="-122"/>
            </a:endParaRPr>
          </a:p>
          <a:p>
            <a:r>
              <a:rPr lang="zh-CN" altLang="en-US" sz="2800" b="1">
                <a:latin typeface="黑体" pitchFamily="49" charset="-122"/>
                <a:ea typeface="黑体" pitchFamily="49" charset="-122"/>
              </a:rPr>
              <a:t>阅读下面的材料，根据要求写一篇不少于</a:t>
            </a:r>
            <a:r>
              <a:rPr lang="en-US" altLang="zh-CN" sz="2800" b="1">
                <a:latin typeface="黑体" pitchFamily="49" charset="-122"/>
                <a:ea typeface="黑体" pitchFamily="49" charset="-122"/>
              </a:rPr>
              <a:t>800</a:t>
            </a:r>
            <a:r>
              <a:rPr lang="zh-CN" altLang="en-US" sz="2800" b="1">
                <a:latin typeface="黑体" pitchFamily="49" charset="-122"/>
                <a:ea typeface="黑体" pitchFamily="49" charset="-122"/>
              </a:rPr>
              <a:t>字的文章。</a:t>
            </a:r>
            <a:r>
              <a:rPr lang="en-US" altLang="zh-CN" sz="2800" b="1">
                <a:latin typeface="黑体" pitchFamily="49" charset="-122"/>
                <a:ea typeface="黑体" pitchFamily="49" charset="-122"/>
              </a:rPr>
              <a:t>(60</a:t>
            </a:r>
            <a:r>
              <a:rPr lang="zh-CN" altLang="en-US" sz="2800" b="1">
                <a:latin typeface="黑体" pitchFamily="49" charset="-122"/>
                <a:ea typeface="黑体" pitchFamily="49" charset="-122"/>
              </a:rPr>
              <a:t>分</a:t>
            </a:r>
            <a:r>
              <a:rPr lang="en-US" altLang="zh-CN" sz="2800" b="1">
                <a:latin typeface="黑体" pitchFamily="49" charset="-122"/>
                <a:ea typeface="黑体" pitchFamily="49" charset="-122"/>
              </a:rPr>
              <a:t>)</a:t>
            </a:r>
            <a:br>
              <a:rPr lang="zh-CN" altLang="en-US" sz="2800" b="1">
                <a:latin typeface="黑体" pitchFamily="49" charset="-122"/>
                <a:ea typeface="黑体" pitchFamily="49" charset="-122"/>
              </a:rPr>
            </a:br>
            <a:r>
              <a:rPr lang="zh-CN" altLang="en-US" sz="2800" b="1">
                <a:latin typeface="黑体" pitchFamily="49" charset="-122"/>
                <a:ea typeface="黑体" pitchFamily="49" charset="-122"/>
              </a:rPr>
              <a:t>      前不久，一位</a:t>
            </a:r>
            <a:r>
              <a:rPr lang="en-US" altLang="zh-CN" sz="2800" b="1">
                <a:latin typeface="黑体" pitchFamily="49" charset="-122"/>
                <a:ea typeface="黑体" pitchFamily="49" charset="-122"/>
              </a:rPr>
              <a:t>5</a:t>
            </a:r>
            <a:r>
              <a:rPr lang="zh-CN" altLang="en-US" sz="2800" b="1">
                <a:latin typeface="黑体" pitchFamily="49" charset="-122"/>
                <a:ea typeface="黑体" pitchFamily="49" charset="-122"/>
              </a:rPr>
              <a:t>岁女童的父亲的一篇文章刷爆了微信朋友圈，人们纷纷转发并主动为患重病的女童捐款，在较短的时间内便募集到</a:t>
            </a:r>
            <a:r>
              <a:rPr lang="en-US" altLang="zh-CN" sz="2800" b="1">
                <a:latin typeface="黑体" pitchFamily="49" charset="-122"/>
                <a:ea typeface="黑体" pitchFamily="49" charset="-122"/>
              </a:rPr>
              <a:t>200</a:t>
            </a:r>
            <a:r>
              <a:rPr lang="zh-CN" altLang="en-US" sz="2800" b="1">
                <a:latin typeface="黑体" pitchFamily="49" charset="-122"/>
                <a:ea typeface="黑体" pitchFamily="49" charset="-122"/>
              </a:rPr>
              <a:t>多万元善款。但随后温暖剧情出现反转，女童的父亲被揭家底丰厚，有私家车和多处房产，而孩子的治疗费，自付部分不过</a:t>
            </a:r>
            <a:r>
              <a:rPr lang="en-US" altLang="zh-CN" sz="2800" b="1">
                <a:latin typeface="黑体" pitchFamily="49" charset="-122"/>
                <a:ea typeface="黑体" pitchFamily="49" charset="-122"/>
              </a:rPr>
              <a:t>3</a:t>
            </a:r>
            <a:r>
              <a:rPr lang="zh-CN" altLang="en-US" sz="2800" b="1">
                <a:latin typeface="黑体" pitchFamily="49" charset="-122"/>
                <a:ea typeface="黑体" pitchFamily="49" charset="-122"/>
              </a:rPr>
              <a:t>万余元，且事件背后有金融公司通过微信公众号营销。</a:t>
            </a:r>
            <a:endParaRPr lang="en-US" altLang="zh-CN" sz="2800" b="1">
              <a:latin typeface="黑体" pitchFamily="49" charset="-122"/>
              <a:ea typeface="黑体" pitchFamily="49" charset="-122"/>
            </a:endParaRPr>
          </a:p>
          <a:p>
            <a:r>
              <a:rPr lang="zh-CN" altLang="en-US" sz="2800" b="1">
                <a:latin typeface="黑体" pitchFamily="49" charset="-122"/>
                <a:ea typeface="黑体" pitchFamily="49" charset="-122"/>
              </a:rPr>
              <a:t>    对于此事，人们议论纷纷。请你写一篇文章参与讨论，阐述自己的看法和理由。 　　</a:t>
            </a:r>
            <a:endParaRPr lang="en-US" altLang="zh-CN" sz="2800" b="1">
              <a:latin typeface="黑体" pitchFamily="49" charset="-122"/>
              <a:ea typeface="黑体" pitchFamily="49" charset="-122"/>
            </a:endParaRPr>
          </a:p>
          <a:p>
            <a:r>
              <a:rPr lang="zh-CN" altLang="en-US" sz="2800" b="1">
                <a:latin typeface="黑体" pitchFamily="49" charset="-122"/>
                <a:ea typeface="黑体" pitchFamily="49" charset="-122"/>
              </a:rPr>
              <a:t>    要求：选好角度，确定立意，明确文体，自拟标题</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不要套作，不得抄袭，不得泄露个人信息。</a:t>
            </a:r>
            <a:br>
              <a:rPr lang="zh-CN" altLang="en-US" sz="2800" b="1">
                <a:latin typeface="黑体" pitchFamily="49" charset="-122"/>
                <a:ea typeface="黑体" pitchFamily="49" charset="-122"/>
              </a:rPr>
            </a:br>
            <a:br>
              <a:rPr lang="zh-CN" altLang="en-US" sz="2800" b="1">
                <a:latin typeface="黑体" pitchFamily="49" charset="-122"/>
                <a:ea typeface="黑体" pitchFamily="49" charset="-122"/>
              </a:rPr>
            </a:br>
            <a:br>
              <a:rPr lang="zh-CN" altLang="en-US">
                <a:latin typeface="黑体" pitchFamily="49" charset="-122"/>
                <a:ea typeface="黑体" pitchFamily="49" charset="-122"/>
              </a:rPr>
            </a:br>
            <a:endParaRPr lang="zh-CN" altLang="en-US">
              <a:latin typeface="黑体" pitchFamily="49" charset="-122"/>
              <a:ea typeface="黑体" pitchFamily="49" charset="-122"/>
            </a:endParaRPr>
          </a:p>
        </p:txBody>
      </p:sp>
    </p:spTree>
    <p:extLst>
      <p:ext uri="{BB962C8B-B14F-4D97-AF65-F5344CB8AC3E}">
        <p14:creationId xmlns:p14="http://schemas.microsoft.com/office/powerpoint/2010/main" val="1307709253"/>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内容占位符 2"/>
          <p:cNvSpPr>
            <a:spLocks noGrp="1" noChangeArrowheads="1"/>
          </p:cNvSpPr>
          <p:nvPr>
            <p:ph idx="1"/>
          </p:nvPr>
        </p:nvSpPr>
        <p:spPr>
          <a:xfrm>
            <a:off x="107504" y="-50800"/>
            <a:ext cx="9003159" cy="6792168"/>
          </a:xfrm>
        </p:spPr>
        <p:txBody>
          <a:bodyPr>
            <a:normAutofit/>
          </a:bodyPr>
          <a:lstStyle/>
          <a:p>
            <a:r>
              <a:rPr lang="zh-CN" altLang="en-US" sz="2400" b="1" smtClean="0">
                <a:latin typeface="黑体" pitchFamily="49" charset="-122"/>
                <a:ea typeface="黑体" pitchFamily="49" charset="-122"/>
              </a:rPr>
              <a:t>出现这种现象原因：</a:t>
            </a:r>
            <a:endParaRPr lang="en-US" altLang="zh-CN" sz="2400" b="1" smtClean="0">
              <a:latin typeface="黑体" pitchFamily="49" charset="-122"/>
              <a:ea typeface="黑体" pitchFamily="49" charset="-122"/>
            </a:endParaRPr>
          </a:p>
          <a:p>
            <a:r>
              <a:rPr lang="zh-CN" altLang="en-US" sz="2400" b="1" smtClean="0">
                <a:latin typeface="黑体" pitchFamily="49" charset="-122"/>
                <a:ea typeface="黑体" pitchFamily="49" charset="-122"/>
              </a:rPr>
              <a:t>一、</a:t>
            </a:r>
            <a:r>
              <a:rPr lang="zh-CN" altLang="en-US" sz="2400" b="1" smtClean="0">
                <a:solidFill>
                  <a:srgbClr val="FF0000"/>
                </a:solidFill>
                <a:latin typeface="黑体" pitchFamily="49" charset="-122"/>
                <a:ea typeface="黑体" pitchFamily="49" charset="-122"/>
              </a:rPr>
              <a:t>女童的父亲，</a:t>
            </a:r>
            <a:r>
              <a:rPr lang="zh-CN" altLang="en-US" sz="2400" b="1" smtClean="0">
                <a:latin typeface="黑体" pitchFamily="49" charset="-122"/>
                <a:ea typeface="黑体" pitchFamily="49" charset="-122"/>
              </a:rPr>
              <a:t>故意夸大医疗花销和家庭经济困难，</a:t>
            </a:r>
            <a:r>
              <a:rPr lang="zh-CN" altLang="en-US" sz="2400" b="1" smtClean="0">
                <a:solidFill>
                  <a:srgbClr val="0033CC"/>
                </a:solidFill>
                <a:latin typeface="黑体" pitchFamily="49" charset="-122"/>
                <a:ea typeface="黑体" pitchFamily="49" charset="-122"/>
              </a:rPr>
              <a:t>利用人们的同情，来牟取利益</a:t>
            </a:r>
            <a:r>
              <a:rPr lang="en-US" altLang="zh-CN" sz="2400" b="1" smtClean="0">
                <a:latin typeface="黑体" pitchFamily="49" charset="-122"/>
                <a:ea typeface="黑体" pitchFamily="49" charset="-122"/>
              </a:rPr>
              <a:t>..</a:t>
            </a:r>
          </a:p>
          <a:p>
            <a:r>
              <a:rPr lang="zh-CN" altLang="en-US" sz="2400" b="1" smtClean="0">
                <a:latin typeface="黑体" pitchFamily="49" charset="-122"/>
                <a:ea typeface="黑体" pitchFamily="49" charset="-122"/>
              </a:rPr>
              <a:t>二、</a:t>
            </a:r>
            <a:r>
              <a:rPr lang="zh-CN" altLang="en-US" sz="2400" b="1" smtClean="0">
                <a:solidFill>
                  <a:srgbClr val="FF0000"/>
                </a:solidFill>
                <a:latin typeface="黑体" pitchFamily="49" charset="-122"/>
                <a:ea typeface="黑体" pitchFamily="49" charset="-122"/>
              </a:rPr>
              <a:t>金融公司</a:t>
            </a:r>
            <a:r>
              <a:rPr lang="zh-CN" altLang="en-US" sz="2400" b="1" smtClean="0">
                <a:latin typeface="黑体" pitchFamily="49" charset="-122"/>
                <a:ea typeface="黑体" pitchFamily="49" charset="-122"/>
              </a:rPr>
              <a:t>利用网络的快捷性特点，</a:t>
            </a:r>
            <a:r>
              <a:rPr lang="zh-CN" altLang="en-US" sz="2400" b="1" smtClean="0">
                <a:solidFill>
                  <a:srgbClr val="0033CC"/>
                </a:solidFill>
                <a:latin typeface="黑体" pitchFamily="49" charset="-122"/>
                <a:ea typeface="黑体" pitchFamily="49" charset="-122"/>
              </a:rPr>
              <a:t>通过放大事实来博取公众的眼球，从而进行炒作，来达到目的</a:t>
            </a:r>
            <a:r>
              <a:rPr lang="zh-CN" altLang="en-US" sz="2400" b="1" smtClean="0">
                <a:latin typeface="黑体" pitchFamily="49" charset="-122"/>
                <a:ea typeface="黑体" pitchFamily="49" charset="-122"/>
              </a:rPr>
              <a:t>。</a:t>
            </a:r>
          </a:p>
          <a:p>
            <a:r>
              <a:rPr lang="zh-CN" altLang="en-US" sz="2400" b="1" smtClean="0">
                <a:latin typeface="黑体" pitchFamily="49" charset="-122"/>
                <a:ea typeface="黑体" pitchFamily="49" charset="-122"/>
              </a:rPr>
              <a:t>三</a:t>
            </a:r>
            <a:r>
              <a:rPr lang="zh-CN" altLang="en-US" sz="2400" b="1" smtClean="0">
                <a:solidFill>
                  <a:srgbClr val="FF0000"/>
                </a:solidFill>
                <a:latin typeface="黑体" pitchFamily="49" charset="-122"/>
                <a:ea typeface="黑体" pitchFamily="49" charset="-122"/>
              </a:rPr>
              <a:t>、网络慈善法律法规</a:t>
            </a:r>
            <a:r>
              <a:rPr lang="zh-CN" altLang="en-US" sz="2400" b="1" smtClean="0">
                <a:solidFill>
                  <a:srgbClr val="0033CC"/>
                </a:solidFill>
                <a:latin typeface="黑体" pitchFamily="49" charset="-122"/>
                <a:ea typeface="黑体" pitchFamily="49" charset="-122"/>
              </a:rPr>
              <a:t>还比较滞后</a:t>
            </a:r>
            <a:r>
              <a:rPr lang="zh-CN" altLang="en-US" sz="2400" b="1" smtClean="0">
                <a:latin typeface="黑体" pitchFamily="49" charset="-122"/>
                <a:ea typeface="黑体" pitchFamily="49" charset="-122"/>
              </a:rPr>
              <a:t>。轻松筹、众筹、微信打赏等平台没有募捐资格，不属于</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慈善法</a:t>
            </a: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规制的对象，缺少法律规范的制约和相关部门的监管。</a:t>
            </a:r>
          </a:p>
          <a:p>
            <a:r>
              <a:rPr lang="zh-CN" altLang="en-US" sz="2400" b="1" smtClean="0">
                <a:latin typeface="黑体" pitchFamily="49" charset="-122"/>
                <a:ea typeface="黑体" pitchFamily="49" charset="-122"/>
              </a:rPr>
              <a:t>四、网络缺乏对信息的审核和追踪，准入门槛低。一些不法分子通过做假或者利用别人的病单和住院证明，发布到网上就可以募集资金，而</a:t>
            </a:r>
            <a:r>
              <a:rPr lang="zh-CN" altLang="en-US" sz="2400" b="1" smtClean="0">
                <a:solidFill>
                  <a:srgbClr val="FF0000"/>
                </a:solidFill>
                <a:latin typeface="黑体" pitchFamily="49" charset="-122"/>
                <a:ea typeface="黑体" pitchFamily="49" charset="-122"/>
              </a:rPr>
              <a:t>相关部门</a:t>
            </a:r>
            <a:r>
              <a:rPr lang="zh-CN" altLang="en-US" sz="2400" b="1" smtClean="0">
                <a:solidFill>
                  <a:srgbClr val="0033CC"/>
                </a:solidFill>
                <a:latin typeface="黑体" pitchFamily="49" charset="-122"/>
                <a:ea typeface="黑体" pitchFamily="49" charset="-122"/>
              </a:rPr>
              <a:t>又缺乏相关的审核和监管。</a:t>
            </a:r>
          </a:p>
          <a:p>
            <a:r>
              <a:rPr lang="zh-CN" altLang="en-US" sz="2400" b="1" smtClean="0">
                <a:latin typeface="黑体" pitchFamily="49" charset="-122"/>
                <a:ea typeface="黑体" pitchFamily="49" charset="-122"/>
              </a:rPr>
              <a:t>五、</a:t>
            </a:r>
            <a:r>
              <a:rPr lang="zh-CN" altLang="en-US" sz="2400" b="1" smtClean="0">
                <a:solidFill>
                  <a:srgbClr val="FF0000"/>
                </a:solidFill>
                <a:latin typeface="黑体" pitchFamily="49" charset="-122"/>
                <a:ea typeface="黑体" pitchFamily="49" charset="-122"/>
              </a:rPr>
              <a:t>民众</a:t>
            </a:r>
            <a:r>
              <a:rPr lang="zh-CN" altLang="en-US" sz="2400" b="1" smtClean="0">
                <a:solidFill>
                  <a:srgbClr val="0033CC"/>
                </a:solidFill>
                <a:latin typeface="黑体" pitchFamily="49" charset="-122"/>
                <a:ea typeface="黑体" pitchFamily="49" charset="-122"/>
              </a:rPr>
              <a:t>对网络慈善事件的信息不对称，缺乏识别能力。</a:t>
            </a:r>
            <a:r>
              <a:rPr lang="zh-CN" altLang="en-US" sz="2400" b="1" smtClean="0">
                <a:latin typeface="黑体" pitchFamily="49" charset="-122"/>
                <a:ea typeface="黑体" pitchFamily="49" charset="-122"/>
              </a:rPr>
              <a:t>对于网上募捐或求助，很多网友根本不了解事情的真相，就出于同情心去捐款或者转发，对于网络募捐辨别能力低，存在盲目同情、感性捐款、冲动捐款等行为。</a:t>
            </a:r>
            <a:endParaRPr lang="en-US" altLang="zh-CN" sz="2400" b="1" smtClean="0">
              <a:latin typeface="黑体" pitchFamily="49" charset="-122"/>
              <a:ea typeface="黑体" pitchFamily="49" charset="-122"/>
            </a:endParaRPr>
          </a:p>
          <a:p>
            <a:r>
              <a:rPr lang="zh-CN" altLang="en-US" sz="2400" b="1" smtClean="0">
                <a:latin typeface="黑体" pitchFamily="49" charset="-122"/>
                <a:ea typeface="黑体" pitchFamily="49" charset="-122"/>
              </a:rPr>
              <a:t>六、</a:t>
            </a:r>
            <a:r>
              <a:rPr lang="zh-CN" altLang="en-US" sz="2400" b="1" smtClean="0">
                <a:solidFill>
                  <a:srgbClr val="FF0000"/>
                </a:solidFill>
                <a:latin typeface="黑体" pitchFamily="49" charset="-122"/>
                <a:ea typeface="黑体" pitchFamily="49" charset="-122"/>
              </a:rPr>
              <a:t>国家</a:t>
            </a:r>
            <a:r>
              <a:rPr lang="zh-CN" altLang="en-US" sz="2400" b="1" smtClean="0">
                <a:solidFill>
                  <a:srgbClr val="0033CC"/>
                </a:solidFill>
                <a:latin typeface="黑体" pitchFamily="49" charset="-122"/>
                <a:ea typeface="黑体" pitchFamily="49" charset="-122"/>
              </a:rPr>
              <a:t>缺乏完善医疗保障体系、缺乏完善社会保障制度</a:t>
            </a:r>
            <a:r>
              <a:rPr lang="zh-CN" altLang="en-US" sz="2400" b="1" smtClean="0">
                <a:latin typeface="黑体" pitchFamily="49" charset="-122"/>
                <a:ea typeface="黑体" pitchFamily="49" charset="-122"/>
              </a:rPr>
              <a:t>。没能解决因病致贫的现状。</a:t>
            </a:r>
          </a:p>
        </p:txBody>
      </p:sp>
    </p:spTree>
    <p:extLst>
      <p:ext uri="{BB962C8B-B14F-4D97-AF65-F5344CB8AC3E}">
        <p14:creationId xmlns:p14="http://schemas.microsoft.com/office/powerpoint/2010/main" val="3239285638"/>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a:spLocks noGrp="1" noRot="1" noChangeArrowheads="1"/>
          </p:cNvSpPr>
          <p:nvPr>
            <p:ph type="body" idx="1"/>
          </p:nvPr>
        </p:nvSpPr>
        <p:spPr>
          <a:xfrm>
            <a:off x="381000" y="1905000"/>
            <a:ext cx="8229600" cy="4525963"/>
          </a:xfrm>
          <a:noFill/>
        </p:spPr>
        <p:txBody>
          <a:bodyPr/>
          <a:lstStyle/>
          <a:p>
            <a:r>
              <a:rPr lang="zh-CN" b="1">
                <a:latin typeface="华文中宋" pitchFamily="2" charset="-122"/>
                <a:ea typeface="华文中宋" pitchFamily="2" charset="-122"/>
              </a:rPr>
              <a:t>定义：</a:t>
            </a:r>
            <a:r>
              <a:rPr lang="zh-CN" b="1">
                <a:solidFill>
                  <a:srgbClr val="0000FF"/>
                </a:solidFill>
                <a:latin typeface="华文中宋" pitchFamily="2" charset="-122"/>
                <a:ea typeface="华文中宋" pitchFamily="2" charset="-122"/>
              </a:rPr>
              <a:t>用假设性的语言，把事物之间的因果关系讲出来，使得人们信服。</a:t>
            </a:r>
          </a:p>
          <a:p>
            <a:endParaRPr lang="zh-CN" b="1">
              <a:solidFill>
                <a:srgbClr val="0000FF"/>
              </a:solidFill>
              <a:latin typeface="华文中宋" pitchFamily="2" charset="-122"/>
              <a:ea typeface="华文中宋" pitchFamily="2" charset="-122"/>
            </a:endParaRPr>
          </a:p>
          <a:p>
            <a:r>
              <a:rPr lang="zh-CN" b="1">
                <a:latin typeface="华文中宋" pitchFamily="2" charset="-122"/>
                <a:ea typeface="华文中宋" pitchFamily="2" charset="-122"/>
              </a:rPr>
              <a:t>进行假设性的分析，如果所举例子是正面的，那么就从反面来假设分析；如果所举例子是反面的，就从正面来进行假设。简言之，</a:t>
            </a:r>
            <a:r>
              <a:rPr lang="zh-CN" b="1">
                <a:solidFill>
                  <a:srgbClr val="0000FF"/>
                </a:solidFill>
                <a:latin typeface="华文中宋" pitchFamily="2" charset="-122"/>
                <a:ea typeface="华文中宋" pitchFamily="2" charset="-122"/>
              </a:rPr>
              <a:t>正例反说，反例正说。</a:t>
            </a:r>
          </a:p>
        </p:txBody>
      </p:sp>
      <p:sp>
        <p:nvSpPr>
          <p:cNvPr id="10243" name="WordArt 3" descr="纸袋"/>
          <p:cNvSpPr>
            <a:spLocks noChangeArrowheads="1" noChangeShapeType="1"/>
          </p:cNvSpPr>
          <p:nvPr/>
        </p:nvSpPr>
        <p:spPr bwMode="auto">
          <a:xfrm>
            <a:off x="2743200" y="533400"/>
            <a:ext cx="3733800" cy="914400"/>
          </a:xfrm>
          <a:prstGeom prst="rect">
            <a:avLst/>
          </a:prstGeom>
        </p:spPr>
        <p:txBody>
          <a:bodyPr wrap="none" fromWordArt="1">
            <a:prstTxWarp prst="textPlain">
              <a:avLst>
                <a:gd name="adj" fmla="val 50000"/>
              </a:avLst>
            </a:prstTxWarp>
          </a:bodyPr>
          <a:lstStyle/>
          <a:p>
            <a:pPr algn="ctr"/>
            <a:r>
              <a:rPr lang="zh-CN" altLang="en-US" sz="3600" smtClean="0">
                <a:ln w="9525" cmpd="sng">
                  <a:solidFill>
                    <a:srgbClr val="008000"/>
                  </a:solidFill>
                  <a:round/>
                </a:ln>
                <a:blipFill dpi="0" rotWithShape="0">
                  <a:blip r:embed="rId2"/>
                  <a:tile tx="0" ty="0" sx="100000" sy="100000" flip="none" algn="tl"/>
                </a:blipFill>
                <a:effectLst>
                  <a:outerShdw dist="563972" dir="14049741" sx="125000" sy="125000" algn="tl" rotWithShape="0">
                    <a:srgbClr val="C7DFD3">
                      <a:alpha val="78000"/>
                    </a:srgbClr>
                  </a:outerShdw>
                </a:effectLst>
                <a:latin typeface="宋体" charset="-122"/>
                <a:ea typeface="宋体" charset="-122"/>
              </a:rPr>
              <a:t>三、假设</a:t>
            </a:r>
            <a:r>
              <a:rPr lang="zh-CN" altLang="en-US" sz="3600">
                <a:ln w="9525" cmpd="sng">
                  <a:solidFill>
                    <a:srgbClr val="008000"/>
                  </a:solidFill>
                  <a:round/>
                </a:ln>
                <a:blipFill dpi="0" rotWithShape="0">
                  <a:blip r:embed="rId2"/>
                  <a:tile tx="0" ty="0" sx="100000" sy="100000" flip="none" algn="tl"/>
                </a:blipFill>
                <a:effectLst>
                  <a:outerShdw dist="563972" dir="14049741" sx="125000" sy="125000" algn="tl" rotWithShape="0">
                    <a:srgbClr val="C7DFD3">
                      <a:alpha val="78000"/>
                    </a:srgbClr>
                  </a:outerShdw>
                </a:effectLst>
                <a:latin typeface="宋体" charset="-122"/>
                <a:ea typeface="宋体" charset="-122"/>
              </a:rPr>
              <a:t>分析法 </a:t>
            </a:r>
          </a:p>
        </p:txBody>
      </p:sp>
    </p:spTree>
    <p:extLst>
      <p:ext uri="{BB962C8B-B14F-4D97-AF65-F5344CB8AC3E}">
        <p14:creationId xmlns:p14="http://schemas.microsoft.com/office/powerpoint/2010/main" val="41142798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xEl>
                                              <p:pRg st="0" end="0"/>
                                            </p:txEl>
                                          </p:spTgt>
                                        </p:tgtEl>
                                        <p:attrNameLst>
                                          <p:attrName>style.visibility</p:attrName>
                                        </p:attrNameLst>
                                      </p:cBhvr>
                                      <p:to>
                                        <p:strVal val="visible"/>
                                      </p:to>
                                    </p:set>
                                    <p:anim calcmode="lin" valueType="num">
                                      <p:cBhvr additive="base">
                                        <p:cTn id="13"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Rectangle 3"/>
          <p:cNvSpPr>
            <a:spLocks noGrp="1" noChangeArrowheads="1"/>
          </p:cNvSpPr>
          <p:nvPr>
            <p:ph type="body" idx="1"/>
          </p:nvPr>
        </p:nvSpPr>
        <p:spPr>
          <a:xfrm>
            <a:off x="0" y="0"/>
            <a:ext cx="8305800" cy="6477000"/>
          </a:xfrm>
        </p:spPr>
        <p:txBody>
          <a:bodyPr/>
          <a:lstStyle/>
          <a:p>
            <a:pPr>
              <a:lnSpc>
                <a:spcPct val="90000"/>
              </a:lnSpc>
            </a:pPr>
            <a:r>
              <a:rPr lang="zh-CN" altLang="en-US" sz="2800" b="1" smtClean="0"/>
              <a:t>例：</a:t>
            </a:r>
            <a:r>
              <a:rPr lang="zh-CN" altLang="en-US" sz="2800" b="1" smtClean="0">
                <a:latin typeface="宋体" charset="-122"/>
              </a:rPr>
              <a:t>“</a:t>
            </a:r>
            <a:r>
              <a:rPr lang="zh-CN" altLang="en-US" sz="2800" b="1"/>
              <a:t>世界上没有完全相同的蛋，当你画了一个，再去画另一个时，形态又不同了。即使同一个蛋，从不同的角度去看，其形态也有很大的区别。只有把画蛋的基本功练好了，才能画出更好的画。</a:t>
            </a:r>
            <a:r>
              <a:rPr lang="zh-CN" altLang="en-US" sz="2800" b="1">
                <a:latin typeface="宋体" charset="-122"/>
              </a:rPr>
              <a:t>”</a:t>
            </a:r>
            <a:r>
              <a:rPr lang="zh-CN" altLang="en-US" sz="2800" b="1"/>
              <a:t>达．芬奇老师的谆谆教导，说出了一个真理：基本功训练很重要。由于达．芬奇从师阶段培养了扎实的画画基础，他后来成为了欧洲文艺复兴时期的卓越的画家。</a:t>
            </a:r>
            <a:r>
              <a:rPr lang="zh-CN" altLang="en-US" sz="2800" b="1">
                <a:solidFill>
                  <a:srgbClr val="FF0000"/>
                </a:solidFill>
              </a:rPr>
              <a:t>试想</a:t>
            </a:r>
            <a:r>
              <a:rPr lang="zh-CN" altLang="en-US" sz="2800" b="1">
                <a:solidFill>
                  <a:srgbClr val="0000FF"/>
                </a:solidFill>
              </a:rPr>
              <a:t>，他</a:t>
            </a:r>
            <a:r>
              <a:rPr lang="zh-CN" altLang="en-US" sz="2800" b="1">
                <a:solidFill>
                  <a:srgbClr val="FF0000"/>
                </a:solidFill>
              </a:rPr>
              <a:t>没有扎实的绘画基本功</a:t>
            </a:r>
            <a:r>
              <a:rPr lang="zh-CN" altLang="en-US" sz="2800" b="1">
                <a:solidFill>
                  <a:srgbClr val="0000FF"/>
                </a:solidFill>
              </a:rPr>
              <a:t>，</a:t>
            </a:r>
            <a:r>
              <a:rPr lang="zh-CN" altLang="en-US" sz="2800" b="1">
                <a:solidFill>
                  <a:srgbClr val="FF0000"/>
                </a:solidFill>
              </a:rPr>
              <a:t>不能</a:t>
            </a:r>
            <a:r>
              <a:rPr lang="zh-CN" altLang="en-US" sz="2800" b="1">
                <a:solidFill>
                  <a:srgbClr val="0000FF"/>
                </a:solidFill>
              </a:rPr>
              <a:t>从不同角度观察到同一对象的细微差别，</a:t>
            </a:r>
            <a:r>
              <a:rPr lang="zh-CN" altLang="en-US" sz="2800" b="1">
                <a:solidFill>
                  <a:srgbClr val="FF0000"/>
                </a:solidFill>
              </a:rPr>
              <a:t>不能</a:t>
            </a:r>
            <a:r>
              <a:rPr lang="zh-CN" altLang="en-US" sz="2800" b="1">
                <a:solidFill>
                  <a:srgbClr val="0000FF"/>
                </a:solidFill>
              </a:rPr>
              <a:t>发现创作对象随着光影、色调的变化而变化，</a:t>
            </a:r>
            <a:r>
              <a:rPr lang="zh-CN" altLang="en-US" sz="2800" b="1">
                <a:solidFill>
                  <a:srgbClr val="FF0000"/>
                </a:solidFill>
              </a:rPr>
              <a:t>不能</a:t>
            </a:r>
            <a:r>
              <a:rPr lang="zh-CN" altLang="en-US" sz="2800" b="1">
                <a:solidFill>
                  <a:srgbClr val="0000FF"/>
                </a:solidFill>
              </a:rPr>
              <a:t>认识到</a:t>
            </a:r>
            <a:r>
              <a:rPr lang="zh-CN" altLang="en-US" sz="2800" b="1">
                <a:solidFill>
                  <a:srgbClr val="0000FF"/>
                </a:solidFill>
                <a:latin typeface="宋体" charset="-122"/>
              </a:rPr>
              <a:t>“</a:t>
            </a:r>
            <a:r>
              <a:rPr lang="zh-CN" altLang="en-US" sz="2800" b="1">
                <a:solidFill>
                  <a:srgbClr val="0000FF"/>
                </a:solidFill>
              </a:rPr>
              <a:t>世界上是没有完全相同的鸡蛋的</a:t>
            </a:r>
            <a:r>
              <a:rPr lang="zh-CN" altLang="en-US" sz="2800" b="1">
                <a:solidFill>
                  <a:srgbClr val="0000FF"/>
                </a:solidFill>
                <a:latin typeface="宋体" charset="-122"/>
              </a:rPr>
              <a:t>”</a:t>
            </a:r>
            <a:r>
              <a:rPr lang="zh-CN" altLang="en-US" sz="2800" b="1">
                <a:solidFill>
                  <a:srgbClr val="0000FF"/>
                </a:solidFill>
              </a:rPr>
              <a:t>，</a:t>
            </a:r>
            <a:r>
              <a:rPr lang="zh-CN" altLang="en-US" sz="2800" b="1">
                <a:solidFill>
                  <a:srgbClr val="FF0000"/>
                </a:solidFill>
              </a:rPr>
              <a:t>他能创作出被誉为世界画坛一绝的</a:t>
            </a:r>
            <a:r>
              <a:rPr lang="en-US" sz="2800" b="1">
                <a:solidFill>
                  <a:srgbClr val="FF0000"/>
                </a:solidFill>
              </a:rPr>
              <a:t>《</a:t>
            </a:r>
            <a:r>
              <a:rPr lang="zh-CN" altLang="en-US" sz="2800" b="1">
                <a:solidFill>
                  <a:srgbClr val="FF0000"/>
                </a:solidFill>
              </a:rPr>
              <a:t>蒙娜丽莎</a:t>
            </a:r>
            <a:r>
              <a:rPr lang="en-US" sz="2800" b="1">
                <a:solidFill>
                  <a:srgbClr val="FF0000"/>
                </a:solidFill>
              </a:rPr>
              <a:t>》</a:t>
            </a:r>
            <a:r>
              <a:rPr lang="zh-CN" altLang="en-US" sz="2800" b="1">
                <a:solidFill>
                  <a:srgbClr val="FF0000"/>
                </a:solidFill>
              </a:rPr>
              <a:t>吗？</a:t>
            </a:r>
            <a:r>
              <a:rPr lang="zh-CN" altLang="en-US" sz="2800" b="1">
                <a:solidFill>
                  <a:srgbClr val="0000FF"/>
                </a:solidFill>
              </a:rPr>
              <a:t>那</a:t>
            </a:r>
            <a:r>
              <a:rPr lang="zh-CN" altLang="en-US" sz="2800" b="1">
                <a:solidFill>
                  <a:srgbClr val="0000FF"/>
                </a:solidFill>
                <a:latin typeface="宋体" charset="-122"/>
              </a:rPr>
              <a:t>“</a:t>
            </a:r>
            <a:r>
              <a:rPr lang="zh-CN" altLang="en-US" sz="2800" b="1">
                <a:solidFill>
                  <a:srgbClr val="0000FF"/>
                </a:solidFill>
              </a:rPr>
              <a:t>神秘的微笑</a:t>
            </a:r>
            <a:r>
              <a:rPr lang="zh-CN" altLang="en-US" sz="2800" b="1">
                <a:solidFill>
                  <a:srgbClr val="0000FF"/>
                </a:solidFill>
                <a:latin typeface="宋体" charset="-122"/>
              </a:rPr>
              <a:t>”</a:t>
            </a:r>
            <a:r>
              <a:rPr lang="zh-CN" altLang="en-US" sz="2800" b="1">
                <a:solidFill>
                  <a:srgbClr val="0000FF"/>
                </a:solidFill>
              </a:rPr>
              <a:t>决不可能是信手就能抹出来的。干什么事，都要从打基础开始。</a:t>
            </a:r>
            <a:r>
              <a:rPr lang="zh-CN" altLang="en-US" sz="2800" b="1">
                <a:solidFill>
                  <a:srgbClr val="FF0000"/>
                </a:solidFill>
              </a:rPr>
              <a:t>俗话说得好，万丈高楼平地起</a:t>
            </a:r>
            <a:r>
              <a:rPr lang="zh-CN" altLang="en-US" sz="2800" b="1">
                <a:solidFill>
                  <a:srgbClr val="0000FF"/>
                </a:solidFill>
              </a:rPr>
              <a:t>，这也是达．芬奇画蛋的故事给予人们的深刻的教育意义所在。</a:t>
            </a:r>
          </a:p>
          <a:p>
            <a:pPr>
              <a:lnSpc>
                <a:spcPct val="90000"/>
              </a:lnSpc>
            </a:pPr>
            <a:endParaRPr lang="zh-CN" altLang="en-US" sz="2800">
              <a:solidFill>
                <a:srgbClr val="0000FF"/>
              </a:solidFill>
            </a:endParaRPr>
          </a:p>
        </p:txBody>
      </p:sp>
    </p:spTree>
    <p:extLst>
      <p:ext uri="{BB962C8B-B14F-4D97-AF65-F5344CB8AC3E}">
        <p14:creationId xmlns:p14="http://schemas.microsoft.com/office/powerpoint/2010/main" val="230985180"/>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9" name="Rectangle 3"/>
          <p:cNvSpPr>
            <a:spLocks noGrp="1" noChangeArrowheads="1"/>
          </p:cNvSpPr>
          <p:nvPr>
            <p:ph type="body" idx="1"/>
          </p:nvPr>
        </p:nvSpPr>
        <p:spPr>
          <a:xfrm>
            <a:off x="0" y="228600"/>
            <a:ext cx="8001000" cy="6477000"/>
          </a:xfrm>
        </p:spPr>
        <p:txBody>
          <a:bodyPr/>
          <a:lstStyle/>
          <a:p>
            <a:pPr>
              <a:lnSpc>
                <a:spcPct val="90000"/>
              </a:lnSpc>
            </a:pPr>
            <a:r>
              <a:rPr lang="zh-CN" sz="2400" b="1" smtClean="0"/>
              <a:t>例：</a:t>
            </a:r>
            <a:r>
              <a:rPr lang="zh-CN" sz="2400" b="1">
                <a:solidFill>
                  <a:srgbClr val="0000FF"/>
                </a:solidFill>
              </a:rPr>
              <a:t>创新能促进社会的发展。</a:t>
            </a:r>
            <a:r>
              <a:rPr lang="zh-CN" sz="2400" b="1"/>
              <a:t>海尔集团始终坚持以技术作为发展的手段和依托。在十几年的发展过程中，</a:t>
            </a:r>
            <a:r>
              <a:rPr lang="zh-CN" sz="2400" b="1">
                <a:solidFill>
                  <a:srgbClr val="0000FF"/>
                </a:solidFill>
              </a:rPr>
              <a:t>从引进技术到整合国内外资源、自主创新，坚持“技术创新课题来自于市场难题”和“设计创造高质量、高附加值”的研发理念</a:t>
            </a:r>
            <a:r>
              <a:rPr lang="zh-CN" sz="2400" b="1"/>
              <a:t>，通过技术创新使集团在中国市场和国际市场上取得长期的成功，营业额年平均增长率达到</a:t>
            </a:r>
            <a:r>
              <a:rPr lang="zh-CN" altLang="zh-CN" sz="2400" b="1"/>
              <a:t>78</a:t>
            </a:r>
            <a:r>
              <a:rPr lang="zh-CN" sz="2400" b="1"/>
              <a:t>％，持续保持在家电与其它在相关领域的领先地位。可见，海尔的成功在于创新。</a:t>
            </a:r>
          </a:p>
          <a:p>
            <a:pPr>
              <a:lnSpc>
                <a:spcPct val="90000"/>
              </a:lnSpc>
              <a:buFont typeface="Wingdings" pitchFamily="2" charset="2"/>
              <a:buNone/>
            </a:pPr>
            <a:r>
              <a:rPr lang="zh-CN" sz="2400" b="1"/>
              <a:t>   </a:t>
            </a:r>
            <a:r>
              <a:rPr lang="zh-CN" sz="2400" b="1">
                <a:latin typeface="宋体" pitchFamily="2" charset="-122"/>
              </a:rPr>
              <a:t>① </a:t>
            </a:r>
            <a:r>
              <a:rPr lang="zh-CN" altLang="zh-CN" sz="2400" b="1"/>
              <a:t>【</a:t>
            </a:r>
            <a:r>
              <a:rPr lang="zh-CN" sz="2400" b="1">
                <a:solidFill>
                  <a:srgbClr val="FF0000"/>
                </a:solidFill>
              </a:rPr>
              <a:t>反面假设</a:t>
            </a:r>
            <a:r>
              <a:rPr lang="zh-CN" altLang="zh-CN" sz="2400" b="1"/>
              <a:t>】</a:t>
            </a:r>
          </a:p>
          <a:p>
            <a:pPr>
              <a:lnSpc>
                <a:spcPct val="90000"/>
              </a:lnSpc>
              <a:buFont typeface="Wingdings" pitchFamily="2" charset="2"/>
              <a:buNone/>
            </a:pPr>
            <a:r>
              <a:rPr lang="zh-CN" altLang="zh-CN" sz="2400" b="1"/>
              <a:t>   </a:t>
            </a:r>
            <a:r>
              <a:rPr lang="zh-CN" sz="2400" b="1">
                <a:solidFill>
                  <a:srgbClr val="0000FF"/>
                </a:solidFill>
              </a:rPr>
              <a:t>假如</a:t>
            </a:r>
            <a:r>
              <a:rPr lang="zh-CN" sz="2400" b="1"/>
              <a:t>海尔集团因循守旧，不进行技术创新，不更新研发理论。</a:t>
            </a:r>
          </a:p>
          <a:p>
            <a:pPr>
              <a:lnSpc>
                <a:spcPct val="90000"/>
              </a:lnSpc>
              <a:buFont typeface="Wingdings" pitchFamily="2" charset="2"/>
              <a:buNone/>
            </a:pPr>
            <a:r>
              <a:rPr lang="zh-CN" sz="2400" b="1"/>
              <a:t>   ② </a:t>
            </a:r>
            <a:r>
              <a:rPr lang="zh-CN" altLang="zh-CN" sz="2400" b="1"/>
              <a:t>【</a:t>
            </a:r>
            <a:r>
              <a:rPr lang="zh-CN" sz="2400" b="1">
                <a:solidFill>
                  <a:srgbClr val="FF0000"/>
                </a:solidFill>
              </a:rPr>
              <a:t>结果展示</a:t>
            </a:r>
            <a:r>
              <a:rPr lang="zh-CN" altLang="zh-CN" sz="2400" b="1"/>
              <a:t>】</a:t>
            </a:r>
          </a:p>
          <a:p>
            <a:pPr>
              <a:lnSpc>
                <a:spcPct val="90000"/>
              </a:lnSpc>
              <a:buFont typeface="Wingdings" pitchFamily="2" charset="2"/>
              <a:buNone/>
            </a:pPr>
            <a:r>
              <a:rPr lang="zh-CN" altLang="zh-CN" sz="2400" b="1"/>
              <a:t>   </a:t>
            </a:r>
            <a:r>
              <a:rPr lang="zh-CN" sz="2400" b="1">
                <a:solidFill>
                  <a:srgbClr val="0000FF"/>
                </a:solidFill>
              </a:rPr>
              <a:t>也许</a:t>
            </a:r>
            <a:r>
              <a:rPr lang="zh-CN" sz="2400" b="1"/>
              <a:t>海尔早就被市场所淘汰，“海尔”这个品牌也不会闻名中外。</a:t>
            </a:r>
          </a:p>
          <a:p>
            <a:pPr>
              <a:lnSpc>
                <a:spcPct val="90000"/>
              </a:lnSpc>
              <a:buFont typeface="Wingdings" pitchFamily="2" charset="2"/>
              <a:buNone/>
            </a:pPr>
            <a:r>
              <a:rPr lang="zh-CN" sz="2400" b="1"/>
              <a:t>   ③ </a:t>
            </a:r>
            <a:r>
              <a:rPr lang="zh-CN" altLang="zh-CN" sz="2400" b="1"/>
              <a:t>【</a:t>
            </a:r>
            <a:r>
              <a:rPr lang="zh-CN" sz="2400" b="1">
                <a:solidFill>
                  <a:srgbClr val="FF0000"/>
                </a:solidFill>
              </a:rPr>
              <a:t>正面强调</a:t>
            </a:r>
            <a:r>
              <a:rPr lang="zh-CN" altLang="zh-CN" sz="2400" b="1"/>
              <a:t>】</a:t>
            </a:r>
          </a:p>
          <a:p>
            <a:pPr>
              <a:lnSpc>
                <a:spcPct val="90000"/>
              </a:lnSpc>
              <a:buFont typeface="Wingdings" pitchFamily="2" charset="2"/>
              <a:buNone/>
            </a:pPr>
            <a:r>
              <a:rPr lang="zh-CN" altLang="zh-CN" sz="2400" b="1"/>
              <a:t>    </a:t>
            </a:r>
            <a:r>
              <a:rPr lang="zh-CN" sz="2400" b="1">
                <a:solidFill>
                  <a:srgbClr val="0000FF"/>
                </a:solidFill>
              </a:rPr>
              <a:t>正是由于</a:t>
            </a:r>
            <a:r>
              <a:rPr lang="zh-CN" sz="2400" b="1"/>
              <a:t>海尔集团的不断创新，打响了“海尔”这个品牌。</a:t>
            </a:r>
            <a:r>
              <a:rPr lang="zh-CN" sz="2400" b="1">
                <a:solidFill>
                  <a:srgbClr val="0000FF"/>
                </a:solidFill>
              </a:rPr>
              <a:t>所以</a:t>
            </a:r>
            <a:r>
              <a:rPr lang="zh-CN" sz="2400" b="1"/>
              <a:t>，创新是海尔发展的不竭动力，是促进社会发展的不竭源泉。</a:t>
            </a:r>
          </a:p>
        </p:txBody>
      </p:sp>
    </p:spTree>
    <p:extLst>
      <p:ext uri="{BB962C8B-B14F-4D97-AF65-F5344CB8AC3E}">
        <p14:creationId xmlns:p14="http://schemas.microsoft.com/office/powerpoint/2010/main" val="525217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 calcmode="lin" valueType="num">
                                      <p:cBhvr additive="base">
                                        <p:cTn id="7"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4" end="4"/>
                                            </p:txEl>
                                          </p:spTgt>
                                        </p:tgtEl>
                                        <p:attrNameLst>
                                          <p:attrName>style.visibility</p:attrName>
                                        </p:attrNameLst>
                                      </p:cBhvr>
                                      <p:to>
                                        <p:strVal val="visible"/>
                                      </p:to>
                                    </p:set>
                                    <p:anim calcmode="lin" valueType="num">
                                      <p:cBhvr additive="base">
                                        <p:cTn id="13"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39">
                                            <p:txEl>
                                              <p:pRg st="6" end="6"/>
                                            </p:txEl>
                                          </p:spTgt>
                                        </p:tgtEl>
                                        <p:attrNameLst>
                                          <p:attrName>style.visibility</p:attrName>
                                        </p:attrNameLst>
                                      </p:cBhvr>
                                      <p:to>
                                        <p:strVal val="visible"/>
                                      </p:to>
                                    </p:set>
                                    <p:anim calcmode="lin" valueType="num">
                                      <p:cBhvr additive="base">
                                        <p:cTn id="19"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a:spLocks noGrp="1" noChangeArrowheads="1"/>
          </p:cNvSpPr>
          <p:nvPr>
            <p:ph type="title"/>
          </p:nvPr>
        </p:nvSpPr>
        <p:spPr>
          <a:xfrm>
            <a:off x="457200" y="0"/>
            <a:ext cx="8305800" cy="836613"/>
          </a:xfrm>
        </p:spPr>
        <p:txBody>
          <a:bodyPr/>
          <a:lstStyle/>
          <a:p>
            <a:r>
              <a:rPr lang="zh-CN" sz="2800">
                <a:solidFill>
                  <a:srgbClr val="00B050"/>
                </a:solidFill>
              </a:rPr>
              <a:t>一、假设反问论证</a:t>
            </a:r>
          </a:p>
        </p:txBody>
      </p:sp>
      <p:sp>
        <p:nvSpPr>
          <p:cNvPr id="16387" name="Rectangle 3"/>
          <p:cNvSpPr>
            <a:spLocks noGrp="1" noChangeArrowheads="1"/>
          </p:cNvSpPr>
          <p:nvPr>
            <p:ph type="body" idx="1"/>
          </p:nvPr>
        </p:nvSpPr>
        <p:spPr>
          <a:xfrm>
            <a:off x="0" y="685800"/>
            <a:ext cx="8172400" cy="4525963"/>
          </a:xfrm>
        </p:spPr>
        <p:txBody>
          <a:bodyPr/>
          <a:lstStyle/>
          <a:p>
            <a:pPr>
              <a:buFont typeface="Wingdings" pitchFamily="2" charset="2"/>
              <a:buNone/>
            </a:pPr>
            <a:r>
              <a:rPr lang="zh-CN" altLang="zh-CN" b="1">
                <a:latin typeface="楷体_GB2312" pitchFamily="1" charset="-122"/>
                <a:ea typeface="楷体_GB2312" pitchFamily="1" charset="-122"/>
              </a:rPr>
              <a:t>   </a:t>
            </a:r>
            <a:r>
              <a:rPr lang="zh-CN" sz="2400" b="1">
                <a:latin typeface="楷体_GB2312" pitchFamily="1" charset="-122"/>
                <a:ea typeface="楷体_GB2312" pitchFamily="1" charset="-122"/>
              </a:rPr>
              <a:t>勤能补拙，就是说，天资差是可以用后天的努力来补偿的。爱因斯坦，在物理科学研究上，</a:t>
            </a:r>
            <a:r>
              <a:rPr lang="zh-CN" sz="2400" b="1">
                <a:solidFill>
                  <a:srgbClr val="0000FF"/>
                </a:solidFill>
                <a:latin typeface="楷体_GB2312" pitchFamily="1" charset="-122"/>
                <a:ea typeface="楷体_GB2312" pitchFamily="1" charset="-122"/>
              </a:rPr>
              <a:t>几十年如一日地辛勤工作</a:t>
            </a:r>
            <a:r>
              <a:rPr lang="zh-CN" sz="2400" b="1">
                <a:latin typeface="楷体_GB2312" pitchFamily="1" charset="-122"/>
                <a:ea typeface="楷体_GB2312" pitchFamily="1" charset="-122"/>
              </a:rPr>
              <a:t>，终使相对论问世。我国著名数学家华罗庚，小的时候是公认的差生，但通过</a:t>
            </a:r>
            <a:r>
              <a:rPr lang="zh-CN" sz="2400" b="1">
                <a:solidFill>
                  <a:srgbClr val="0000FF"/>
                </a:solidFill>
                <a:latin typeface="楷体_GB2312" pitchFamily="1" charset="-122"/>
                <a:ea typeface="楷体_GB2312" pitchFamily="1" charset="-122"/>
              </a:rPr>
              <a:t>自己的不懈的努力</a:t>
            </a:r>
            <a:r>
              <a:rPr lang="zh-CN" sz="2400" b="1">
                <a:latin typeface="楷体_GB2312" pitchFamily="1" charset="-122"/>
                <a:ea typeface="楷体_GB2312" pitchFamily="1" charset="-122"/>
              </a:rPr>
              <a:t>，成为享誉中外的数学家。著名生物学家童第周在国外留学时，刚进校成绩很差，外国学生都瞧不起他，笑他笨，他</a:t>
            </a:r>
            <a:r>
              <a:rPr lang="zh-CN" sz="2400" b="1">
                <a:solidFill>
                  <a:srgbClr val="0000FF"/>
                </a:solidFill>
                <a:latin typeface="楷体_GB2312" pitchFamily="1" charset="-122"/>
                <a:ea typeface="楷体_GB2312" pitchFamily="1" charset="-122"/>
              </a:rPr>
              <a:t>暗暗憋着这口气，勤奋学习</a:t>
            </a:r>
            <a:r>
              <a:rPr lang="zh-CN" sz="2400" b="1">
                <a:latin typeface="楷体_GB2312" pitchFamily="1" charset="-122"/>
                <a:ea typeface="楷体_GB2312" pitchFamily="1" charset="-122"/>
              </a:rPr>
              <a:t>，一个学期下来，他成绩跃居全班第一。可见，勤奋是能补拙的。 </a:t>
            </a:r>
          </a:p>
        </p:txBody>
      </p:sp>
      <p:sp>
        <p:nvSpPr>
          <p:cNvPr id="16388" name="Text Box 4"/>
          <p:cNvSpPr txBox="1">
            <a:spLocks noChangeArrowheads="1"/>
          </p:cNvSpPr>
          <p:nvPr/>
        </p:nvSpPr>
        <p:spPr bwMode="auto">
          <a:xfrm>
            <a:off x="304800" y="4648200"/>
            <a:ext cx="8424863" cy="28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rPr>
              <a:t>试想，</a:t>
            </a:r>
          </a:p>
          <a:p>
            <a:endParaRPr lang="zh-CN" altLang="en-US" sz="2800" b="1" u="sng"/>
          </a:p>
          <a:p>
            <a:endParaRPr lang="zh-CN" altLang="en-US" sz="2800" b="1" u="sng"/>
          </a:p>
          <a:p>
            <a:endParaRPr lang="zh-CN" altLang="en-US" sz="2800" b="1" u="sng"/>
          </a:p>
          <a:p>
            <a:r>
              <a:rPr lang="zh-CN" altLang="en-US" sz="2800" b="1"/>
              <a:t>                              </a:t>
            </a:r>
            <a:r>
              <a:rPr lang="zh-CN" altLang="en-US" sz="2800" b="1" u="sng"/>
              <a:t>可见，勤奋是能补拙的。</a:t>
            </a:r>
          </a:p>
          <a:p>
            <a:pPr>
              <a:spcBef>
                <a:spcPct val="50000"/>
              </a:spcBef>
            </a:pPr>
            <a:endParaRPr lang="zh-CN" altLang="en-US" sz="2800" u="sng"/>
          </a:p>
        </p:txBody>
      </p:sp>
      <p:sp>
        <p:nvSpPr>
          <p:cNvPr id="16389" name="Text Box 5"/>
          <p:cNvSpPr txBox="1">
            <a:spLocks noChangeArrowheads="1"/>
          </p:cNvSpPr>
          <p:nvPr/>
        </p:nvSpPr>
        <p:spPr bwMode="auto">
          <a:xfrm>
            <a:off x="1525588" y="4038600"/>
            <a:ext cx="73437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若</a:t>
            </a:r>
            <a:r>
              <a:rPr lang="zh-CN" altLang="en-US" sz="2400" b="1">
                <a:solidFill>
                  <a:srgbClr val="0000FF"/>
                </a:solidFill>
              </a:rPr>
              <a:t>无几十年如一日的勤奋工作，</a:t>
            </a:r>
            <a:r>
              <a:rPr lang="zh-CN" altLang="en-US" sz="2400" b="1">
                <a:solidFill>
                  <a:srgbClr val="FF0000"/>
                </a:solidFill>
              </a:rPr>
              <a:t>哪里</a:t>
            </a:r>
            <a:r>
              <a:rPr lang="zh-CN" altLang="en-US" sz="2400" b="1">
                <a:solidFill>
                  <a:srgbClr val="0000FF"/>
                </a:solidFill>
              </a:rPr>
              <a:t>会有爱因斯坦相对论的问世</a:t>
            </a:r>
            <a:r>
              <a:rPr lang="zh-CN" altLang="en-US" sz="2400" b="1">
                <a:solidFill>
                  <a:srgbClr val="FF0000"/>
                </a:solidFill>
              </a:rPr>
              <a:t>？若</a:t>
            </a:r>
            <a:r>
              <a:rPr lang="zh-CN" altLang="en-US" sz="2400" b="1">
                <a:solidFill>
                  <a:srgbClr val="0000FF"/>
                </a:solidFill>
              </a:rPr>
              <a:t>无顽强拼搏刻苦自学，</a:t>
            </a:r>
            <a:r>
              <a:rPr lang="zh-CN" altLang="en-US" sz="2400" b="1">
                <a:solidFill>
                  <a:srgbClr val="FF0000"/>
                </a:solidFill>
              </a:rPr>
              <a:t>哪里</a:t>
            </a:r>
            <a:r>
              <a:rPr lang="zh-CN" altLang="en-US" sz="2400" b="1">
                <a:solidFill>
                  <a:srgbClr val="0000FF"/>
                </a:solidFill>
              </a:rPr>
              <a:t>会有华罗庚在数学等方面的卓越贡献</a:t>
            </a:r>
            <a:r>
              <a:rPr lang="zh-CN" altLang="en-US" sz="2400" b="1">
                <a:solidFill>
                  <a:srgbClr val="FF0000"/>
                </a:solidFill>
              </a:rPr>
              <a:t>？若</a:t>
            </a:r>
            <a:r>
              <a:rPr lang="zh-CN" altLang="en-US" sz="2400" b="1">
                <a:solidFill>
                  <a:srgbClr val="0000FF"/>
                </a:solidFill>
              </a:rPr>
              <a:t>无闻鸡起舞，坚持不懈的努力，</a:t>
            </a:r>
            <a:r>
              <a:rPr lang="zh-CN" altLang="en-US" sz="2400" b="1">
                <a:solidFill>
                  <a:srgbClr val="FF0000"/>
                </a:solidFill>
              </a:rPr>
              <a:t>哪里</a:t>
            </a:r>
            <a:r>
              <a:rPr lang="zh-CN" altLang="en-US" sz="2400" b="1">
                <a:solidFill>
                  <a:srgbClr val="0000FF"/>
                </a:solidFill>
              </a:rPr>
              <a:t>会有童第周在生物工程方面的令人瞩目的成就呢</a:t>
            </a:r>
            <a:r>
              <a:rPr lang="zh-CN" altLang="en-US" sz="2400" b="1">
                <a:solidFill>
                  <a:srgbClr val="FF0000"/>
                </a:solidFill>
              </a:rPr>
              <a:t>？</a:t>
            </a:r>
          </a:p>
        </p:txBody>
      </p:sp>
    </p:spTree>
    <p:extLst>
      <p:ext uri="{BB962C8B-B14F-4D97-AF65-F5344CB8AC3E}">
        <p14:creationId xmlns:p14="http://schemas.microsoft.com/office/powerpoint/2010/main" val="31632215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dissolve">
                                      <p:cBhvr>
                                        <p:cTn id="7" dur="500"/>
                                        <p:tgtEl>
                                          <p:spTgt spid="16388">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6388">
                                            <p:txEl>
                                              <p:pRg st="4" end="4"/>
                                            </p:txEl>
                                          </p:spTgt>
                                        </p:tgtEl>
                                        <p:attrNameLst>
                                          <p:attrName>style.visibility</p:attrName>
                                        </p:attrNameLst>
                                      </p:cBhvr>
                                      <p:to>
                                        <p:strVal val="visible"/>
                                      </p:to>
                                    </p:set>
                                    <p:animEffect transition="in" filter="dissolve">
                                      <p:cBhvr>
                                        <p:cTn id="10" dur="500"/>
                                        <p:tgtEl>
                                          <p:spTgt spid="16388">
                                            <p:txEl>
                                              <p:pRg st="4" end="4"/>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6389">
                                            <p:txEl>
                                              <p:pRg st="0" end="0"/>
                                            </p:txEl>
                                          </p:spTgt>
                                        </p:tgtEl>
                                        <p:attrNameLst>
                                          <p:attrName>style.visibility</p:attrName>
                                        </p:attrNameLst>
                                      </p:cBhvr>
                                      <p:to>
                                        <p:strVal val="visible"/>
                                      </p:to>
                                    </p:set>
                                    <p:animEffect transition="in" filter="dissolve">
                                      <p:cBhvr>
                                        <p:cTn id="15" dur="500"/>
                                        <p:tgtEl>
                                          <p:spTgt spid="16389">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764704"/>
            <a:ext cx="9144000" cy="5832648"/>
          </a:xfrm>
        </p:spPr>
        <p:txBody>
          <a:bodyPr>
            <a:normAutofit fontScale="92500"/>
          </a:bodyPr>
          <a:lstStyle/>
          <a:p>
            <a:pPr hangingPunct="0"/>
            <a:r>
              <a:rPr lang="zh-CN" altLang="zh-CN" b="1"/>
              <a:t>写议论文最严重、最普遍的问题是缺乏“论证”意识，往往是结构疏漏松垮、内容游离，论证缺乏力度。高考中的议论文，大都属于“观点＋例子材料”类型。议论文要以理服人，就必须分析说理，把问题展开、</a:t>
            </a:r>
            <a:r>
              <a:rPr lang="zh-CN" altLang="zh-CN" b="1">
                <a:solidFill>
                  <a:srgbClr val="FF0000"/>
                </a:solidFill>
              </a:rPr>
              <a:t>论证透彻</a:t>
            </a:r>
            <a:r>
              <a:rPr lang="zh-CN" altLang="zh-CN" b="1"/>
              <a:t>，也就是要</a:t>
            </a:r>
            <a:r>
              <a:rPr lang="zh-CN" altLang="zh-CN" b="1">
                <a:solidFill>
                  <a:srgbClr val="FF0000"/>
                </a:solidFill>
              </a:rPr>
              <a:t>充分论证</a:t>
            </a:r>
            <a:r>
              <a:rPr lang="zh-CN" altLang="zh-CN" b="1"/>
              <a:t>。为此</a:t>
            </a:r>
            <a:r>
              <a:rPr lang="en-US" altLang="zh-CN" b="1"/>
              <a:t>,</a:t>
            </a:r>
            <a:r>
              <a:rPr lang="zh-CN" altLang="zh-CN" b="1"/>
              <a:t>就要运用恰当的论证方法和清晰的论证思路。</a:t>
            </a:r>
          </a:p>
          <a:p>
            <a:r>
              <a:rPr lang="zh-CN" altLang="zh-CN" b="1"/>
              <a:t>常用论证方法如下：</a:t>
            </a:r>
            <a:r>
              <a:rPr lang="zh-CN" altLang="zh-CN" b="1">
                <a:solidFill>
                  <a:srgbClr val="FF0000"/>
                </a:solidFill>
              </a:rPr>
              <a:t>对比</a:t>
            </a:r>
            <a:r>
              <a:rPr lang="zh-CN" altLang="zh-CN" b="1"/>
              <a:t>论证法 、</a:t>
            </a:r>
            <a:r>
              <a:rPr lang="zh-CN" altLang="zh-CN" b="1">
                <a:solidFill>
                  <a:srgbClr val="FF0000"/>
                </a:solidFill>
              </a:rPr>
              <a:t>因果</a:t>
            </a:r>
            <a:r>
              <a:rPr lang="zh-CN" altLang="zh-CN" b="1"/>
              <a:t>分析法、反向</a:t>
            </a:r>
            <a:r>
              <a:rPr lang="zh-CN" altLang="zh-CN" b="1">
                <a:solidFill>
                  <a:srgbClr val="FF0000"/>
                </a:solidFill>
              </a:rPr>
              <a:t>假设</a:t>
            </a:r>
            <a:r>
              <a:rPr lang="zh-CN" altLang="zh-CN" b="1"/>
              <a:t>法、</a:t>
            </a:r>
            <a:r>
              <a:rPr lang="zh-CN" altLang="zh-CN" b="1">
                <a:solidFill>
                  <a:srgbClr val="FF0000"/>
                </a:solidFill>
              </a:rPr>
              <a:t>比喻</a:t>
            </a:r>
            <a:r>
              <a:rPr lang="zh-CN" altLang="zh-CN" b="1"/>
              <a:t>论证法、</a:t>
            </a:r>
            <a:r>
              <a:rPr lang="zh-CN" altLang="zh-CN" b="1">
                <a:solidFill>
                  <a:srgbClr val="FF0000"/>
                </a:solidFill>
              </a:rPr>
              <a:t>归纳</a:t>
            </a:r>
            <a:r>
              <a:rPr lang="zh-CN" altLang="zh-CN" b="1"/>
              <a:t>点题</a:t>
            </a:r>
            <a:r>
              <a:rPr lang="zh-CN" altLang="zh-CN" b="1" smtClean="0"/>
              <a:t>法</a:t>
            </a:r>
            <a:r>
              <a:rPr lang="zh-CN" altLang="en-US" b="1" smtClean="0"/>
              <a:t>等</a:t>
            </a:r>
            <a:endParaRPr lang="zh-CN" altLang="zh-CN" b="1"/>
          </a:p>
          <a:p>
            <a:r>
              <a:rPr lang="zh-CN" altLang="en-US" b="1" smtClean="0"/>
              <a:t>一般性</a:t>
            </a:r>
            <a:r>
              <a:rPr lang="zh-CN" altLang="zh-CN" b="1" smtClean="0"/>
              <a:t>的</a:t>
            </a:r>
            <a:r>
              <a:rPr lang="zh-CN" altLang="zh-CN" b="1"/>
              <a:t>议论段论证包括如下层次：摆论点（解说）—举例并分析论据— 小结</a:t>
            </a:r>
            <a:r>
              <a:rPr lang="zh-CN" altLang="zh-CN" b="1" smtClean="0"/>
              <a:t>论点</a:t>
            </a:r>
            <a:endParaRPr lang="en-US" altLang="zh-CN" b="1" smtClean="0"/>
          </a:p>
          <a:p>
            <a:pPr marL="0" indent="0">
              <a:buNone/>
            </a:pPr>
            <a:r>
              <a:rPr lang="zh-CN" altLang="en-US" b="1" smtClean="0"/>
              <a:t>标准议论段：观点句</a:t>
            </a:r>
            <a:r>
              <a:rPr lang="en-US" altLang="zh-CN" b="1" smtClean="0"/>
              <a:t>+</a:t>
            </a:r>
            <a:r>
              <a:rPr lang="zh-CN" altLang="en-US" b="1" smtClean="0"/>
              <a:t>阐释句</a:t>
            </a:r>
            <a:r>
              <a:rPr lang="en-US" altLang="zh-CN" b="1" smtClean="0"/>
              <a:t>+</a:t>
            </a:r>
            <a:r>
              <a:rPr lang="zh-CN" altLang="en-US" b="1" smtClean="0"/>
              <a:t>材料句</a:t>
            </a:r>
            <a:r>
              <a:rPr lang="en-US" altLang="zh-CN" b="1" smtClean="0"/>
              <a:t>+</a:t>
            </a:r>
            <a:r>
              <a:rPr lang="zh-CN" altLang="en-US" b="1" smtClean="0"/>
              <a:t>分析句</a:t>
            </a:r>
            <a:r>
              <a:rPr lang="en-US" altLang="zh-CN" b="1" smtClean="0"/>
              <a:t>+</a:t>
            </a:r>
            <a:r>
              <a:rPr lang="zh-CN" altLang="en-US" b="1" smtClean="0"/>
              <a:t>结论句</a:t>
            </a:r>
            <a:endParaRPr lang="zh-CN" altLang="zh-CN" b="1"/>
          </a:p>
          <a:p>
            <a:endParaRPr lang="zh-CN" altLang="en-US"/>
          </a:p>
        </p:txBody>
      </p:sp>
    </p:spTree>
    <p:extLst>
      <p:ext uri="{BB962C8B-B14F-4D97-AF65-F5344CB8AC3E}">
        <p14:creationId xmlns:p14="http://schemas.microsoft.com/office/powerpoint/2010/main" val="957582608"/>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a:spLocks noGrp="1" noChangeArrowheads="1"/>
          </p:cNvSpPr>
          <p:nvPr>
            <p:ph type="title"/>
          </p:nvPr>
        </p:nvSpPr>
        <p:spPr>
          <a:xfrm>
            <a:off x="251520" y="188640"/>
            <a:ext cx="8136904" cy="1335360"/>
          </a:xfrm>
        </p:spPr>
        <p:txBody>
          <a:bodyPr/>
          <a:lstStyle/>
          <a:p>
            <a:r>
              <a:rPr lang="zh-CN"/>
              <a:t>方法：</a:t>
            </a:r>
            <a:r>
              <a:rPr lang="zh-CN">
                <a:solidFill>
                  <a:srgbClr val="FF0000"/>
                </a:solidFill>
              </a:rPr>
              <a:t>对假设的结果进行反问</a:t>
            </a:r>
            <a:br>
              <a:rPr lang="zh-CN">
                <a:solidFill>
                  <a:srgbClr val="FF0000"/>
                </a:solidFill>
              </a:rPr>
            </a:br>
            <a:endParaRPr lang="zh-CN" sz="2800">
              <a:solidFill>
                <a:srgbClr val="FF0000"/>
              </a:solidFill>
            </a:endParaRPr>
          </a:p>
        </p:txBody>
      </p:sp>
      <p:sp>
        <p:nvSpPr>
          <p:cNvPr id="17411" name="Rectangle 3"/>
          <p:cNvSpPr>
            <a:spLocks noGrp="1" noChangeArrowheads="1"/>
          </p:cNvSpPr>
          <p:nvPr>
            <p:ph type="body" idx="1"/>
          </p:nvPr>
        </p:nvSpPr>
        <p:spPr>
          <a:xfrm>
            <a:off x="381000" y="3429000"/>
            <a:ext cx="8229600" cy="4411663"/>
          </a:xfrm>
        </p:spPr>
        <p:txBody>
          <a:bodyPr/>
          <a:lstStyle/>
          <a:p>
            <a:r>
              <a:rPr lang="zh-CN" altLang="en-US" b="1"/>
              <a:t>常用句式：</a:t>
            </a:r>
          </a:p>
          <a:p>
            <a:r>
              <a:rPr lang="zh-CN" altLang="en-US" b="1">
                <a:solidFill>
                  <a:srgbClr val="0000FF"/>
                </a:solidFill>
              </a:rPr>
              <a:t>假</a:t>
            </a:r>
            <a:r>
              <a:rPr lang="en-US" b="1">
                <a:solidFill>
                  <a:srgbClr val="0000FF"/>
                </a:solidFill>
              </a:rPr>
              <a:t>设</a:t>
            </a:r>
            <a:r>
              <a:rPr lang="zh-CN" altLang="en-US" b="1">
                <a:solidFill>
                  <a:srgbClr val="0000FF"/>
                </a:solidFill>
              </a:rPr>
              <a:t>……</a:t>
            </a:r>
            <a:r>
              <a:rPr lang="zh-CN" altLang="en-US" b="1">
                <a:solidFill>
                  <a:srgbClr val="FF0000"/>
                </a:solidFill>
              </a:rPr>
              <a:t>哪里</a:t>
            </a:r>
            <a:r>
              <a:rPr lang="zh-CN" altLang="en-US" b="1">
                <a:solidFill>
                  <a:srgbClr val="0000FF"/>
                </a:solidFill>
              </a:rPr>
              <a:t>…… ？</a:t>
            </a:r>
          </a:p>
          <a:p>
            <a:r>
              <a:rPr lang="zh-CN" altLang="en-US" b="1">
                <a:solidFill>
                  <a:srgbClr val="0000FF"/>
                </a:solidFill>
              </a:rPr>
              <a:t>倘若…… </a:t>
            </a:r>
            <a:r>
              <a:rPr lang="zh-CN" altLang="en-US" b="1">
                <a:solidFill>
                  <a:srgbClr val="FF0000"/>
                </a:solidFill>
              </a:rPr>
              <a:t>岂</a:t>
            </a:r>
            <a:r>
              <a:rPr lang="zh-CN" altLang="en-US" b="1">
                <a:solidFill>
                  <a:srgbClr val="0000FF"/>
                </a:solidFill>
              </a:rPr>
              <a:t> …… ？</a:t>
            </a:r>
          </a:p>
          <a:p>
            <a:r>
              <a:rPr lang="zh-CN" altLang="en-US" b="1">
                <a:solidFill>
                  <a:srgbClr val="0000FF"/>
                </a:solidFill>
              </a:rPr>
              <a:t>如果…… </a:t>
            </a:r>
            <a:r>
              <a:rPr lang="zh-CN" altLang="en-US" b="1">
                <a:solidFill>
                  <a:srgbClr val="FF0000"/>
                </a:solidFill>
              </a:rPr>
              <a:t>难道</a:t>
            </a:r>
            <a:r>
              <a:rPr lang="zh-CN" altLang="en-US" b="1">
                <a:solidFill>
                  <a:srgbClr val="0000FF"/>
                </a:solidFill>
              </a:rPr>
              <a:t>…… ？</a:t>
            </a:r>
          </a:p>
          <a:p>
            <a:r>
              <a:rPr lang="zh-CN" altLang="en-US" b="1">
                <a:solidFill>
                  <a:srgbClr val="0000FF"/>
                </a:solidFill>
              </a:rPr>
              <a:t>假如…… </a:t>
            </a:r>
            <a:r>
              <a:rPr lang="zh-CN" altLang="en-US" b="1">
                <a:solidFill>
                  <a:srgbClr val="FF0000"/>
                </a:solidFill>
              </a:rPr>
              <a:t>怎么</a:t>
            </a:r>
            <a:r>
              <a:rPr lang="zh-CN" altLang="en-US" b="1">
                <a:solidFill>
                  <a:srgbClr val="0000FF"/>
                </a:solidFill>
              </a:rPr>
              <a:t>…… ？</a:t>
            </a:r>
          </a:p>
          <a:p>
            <a:endParaRPr lang="zh-CN" altLang="en-US" b="1">
              <a:solidFill>
                <a:srgbClr val="0000FF"/>
              </a:solidFill>
            </a:endParaRPr>
          </a:p>
        </p:txBody>
      </p:sp>
      <p:sp>
        <p:nvSpPr>
          <p:cNvPr id="17412" name="Text Box 4"/>
          <p:cNvSpPr txBox="1">
            <a:spLocks noChangeArrowheads="1"/>
          </p:cNvSpPr>
          <p:nvPr/>
        </p:nvSpPr>
        <p:spPr bwMode="auto">
          <a:xfrm>
            <a:off x="533400" y="1295400"/>
            <a:ext cx="7620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tx2"/>
                </a:solidFill>
              </a:rPr>
              <a:t>陈述句：</a:t>
            </a:r>
            <a:r>
              <a:rPr lang="zh-CN" altLang="en-US" sz="2800" b="1"/>
              <a:t>若无几十年如一日的勤奋工作，就不会有爱因斯坦相对论的问世。</a:t>
            </a:r>
            <a:br>
              <a:rPr lang="zh-CN" altLang="en-US" sz="2800" b="1"/>
            </a:br>
            <a:endParaRPr lang="zh-CN" altLang="en-US" sz="2800" b="1"/>
          </a:p>
        </p:txBody>
      </p:sp>
      <p:sp>
        <p:nvSpPr>
          <p:cNvPr id="17413" name="Text Box 5"/>
          <p:cNvSpPr txBox="1">
            <a:spLocks noChangeArrowheads="1"/>
          </p:cNvSpPr>
          <p:nvPr/>
        </p:nvSpPr>
        <p:spPr bwMode="auto">
          <a:xfrm>
            <a:off x="457200" y="2209800"/>
            <a:ext cx="8077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反问句：若</a:t>
            </a:r>
            <a:r>
              <a:rPr lang="zh-CN" altLang="en-US" sz="2800" b="1">
                <a:solidFill>
                  <a:srgbClr val="0000FF"/>
                </a:solidFill>
              </a:rPr>
              <a:t>无几十年如一日的勤奋工作，</a:t>
            </a:r>
            <a:r>
              <a:rPr lang="zh-CN" altLang="en-US" sz="2800" b="1">
                <a:solidFill>
                  <a:srgbClr val="FF0000"/>
                </a:solidFill>
              </a:rPr>
              <a:t>哪里</a:t>
            </a:r>
            <a:r>
              <a:rPr lang="zh-CN" altLang="en-US" sz="2800" b="1">
                <a:solidFill>
                  <a:srgbClr val="0000FF"/>
                </a:solidFill>
              </a:rPr>
              <a:t>会有爱因斯坦相对论的问世</a:t>
            </a:r>
            <a:r>
              <a:rPr lang="zh-CN" altLang="en-US" sz="2800" b="1">
                <a:solidFill>
                  <a:srgbClr val="FF0000"/>
                </a:solidFill>
              </a:rPr>
              <a:t>？</a:t>
            </a:r>
          </a:p>
        </p:txBody>
      </p:sp>
    </p:spTree>
    <p:extLst>
      <p:ext uri="{BB962C8B-B14F-4D97-AF65-F5344CB8AC3E}">
        <p14:creationId xmlns:p14="http://schemas.microsoft.com/office/powerpoint/2010/main" val="1269097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ppt_x"/>
                                          </p:val>
                                        </p:tav>
                                        <p:tav tm="100000">
                                          <p:val>
                                            <p:strVal val="#ppt_x"/>
                                          </p:val>
                                        </p:tav>
                                      </p:tavLst>
                                    </p:anim>
                                    <p:anim calcmode="lin" valueType="num">
                                      <p:cBhvr additive="base">
                                        <p:cTn id="14"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0" end="0"/>
                                            </p:txEl>
                                          </p:spTgt>
                                        </p:tgtEl>
                                        <p:attrNameLst>
                                          <p:attrName>style.visibility</p:attrName>
                                        </p:attrNameLst>
                                      </p:cBhvr>
                                      <p:to>
                                        <p:strVal val="visible"/>
                                      </p:to>
                                    </p:set>
                                    <p:anim calcmode="lin" valueType="num">
                                      <p:cBhvr additive="base">
                                        <p:cTn id="25"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1" end="1"/>
                                            </p:txEl>
                                          </p:spTgt>
                                        </p:tgtEl>
                                        <p:attrNameLst>
                                          <p:attrName>style.visibility</p:attrName>
                                        </p:attrNameLst>
                                      </p:cBhvr>
                                      <p:to>
                                        <p:strVal val="visible"/>
                                      </p:to>
                                    </p:set>
                                    <p:anim calcmode="lin" valueType="num">
                                      <p:cBhvr additive="base">
                                        <p:cTn id="31"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411">
                                            <p:txEl>
                                              <p:pRg st="2" end="2"/>
                                            </p:txEl>
                                          </p:spTgt>
                                        </p:tgtEl>
                                        <p:attrNameLst>
                                          <p:attrName>style.visibility</p:attrName>
                                        </p:attrNameLst>
                                      </p:cBhvr>
                                      <p:to>
                                        <p:strVal val="visible"/>
                                      </p:to>
                                    </p:set>
                                    <p:anim calcmode="lin" valueType="num">
                                      <p:cBhvr additive="base">
                                        <p:cTn id="35"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411">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411">
                                            <p:txEl>
                                              <p:pRg st="3" end="3"/>
                                            </p:txEl>
                                          </p:spTgt>
                                        </p:tgtEl>
                                        <p:attrNameLst>
                                          <p:attrName>style.visibility</p:attrName>
                                        </p:attrNameLst>
                                      </p:cBhvr>
                                      <p:to>
                                        <p:strVal val="visible"/>
                                      </p:to>
                                    </p:set>
                                    <p:anim calcmode="lin" valueType="num">
                                      <p:cBhvr additive="base">
                                        <p:cTn id="39"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7411">
                                            <p:txEl>
                                              <p:pRg st="3" end="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7411">
                                            <p:txEl>
                                              <p:pRg st="4" end="4"/>
                                            </p:txEl>
                                          </p:spTgt>
                                        </p:tgtEl>
                                        <p:attrNameLst>
                                          <p:attrName>style.visibility</p:attrName>
                                        </p:attrNameLst>
                                      </p:cBhvr>
                                      <p:to>
                                        <p:strVal val="visible"/>
                                      </p:to>
                                    </p:set>
                                    <p:anim calcmode="lin" valueType="num">
                                      <p:cBhvr additive="base">
                                        <p:cTn id="43"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P spid="1741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ChangeArrowheads="1"/>
          </p:cNvSpPr>
          <p:nvPr>
            <p:ph type="body" idx="1"/>
          </p:nvPr>
        </p:nvSpPr>
        <p:spPr>
          <a:xfrm>
            <a:off x="0" y="1219200"/>
            <a:ext cx="8229600" cy="5973763"/>
          </a:xfrm>
        </p:spPr>
        <p:txBody>
          <a:bodyPr/>
          <a:lstStyle/>
          <a:p>
            <a:r>
              <a:rPr lang="zh-CN" altLang="en-US" sz="2600" b="1"/>
              <a:t>论点：</a:t>
            </a:r>
            <a:r>
              <a:rPr lang="zh-CN" altLang="en-US" sz="2600" b="1">
                <a:solidFill>
                  <a:srgbClr val="0000FF"/>
                </a:solidFill>
              </a:rPr>
              <a:t>成功需要顽强的意志</a:t>
            </a:r>
          </a:p>
          <a:p>
            <a:r>
              <a:rPr lang="zh-CN" altLang="en-US" sz="2600" b="1"/>
              <a:t>贝多芬</a:t>
            </a:r>
            <a:r>
              <a:rPr lang="en-US" sz="2600" b="1"/>
              <a:t>28</a:t>
            </a:r>
            <a:r>
              <a:rPr lang="zh-CN" altLang="en-US" sz="2600" b="1"/>
              <a:t>岁那年得了耳病，到</a:t>
            </a:r>
            <a:r>
              <a:rPr lang="en-US" sz="2600" b="1"/>
              <a:t>57</a:t>
            </a:r>
            <a:r>
              <a:rPr lang="zh-CN" altLang="en-US" sz="2600" b="1"/>
              <a:t>岁逝世，中间</a:t>
            </a:r>
            <a:r>
              <a:rPr lang="en-US" sz="2600" b="1"/>
              <a:t>20</a:t>
            </a:r>
            <a:r>
              <a:rPr lang="zh-CN" altLang="en-US" sz="2600" b="1"/>
              <a:t>多年的岁月，都是在与可怕的聋疾苦战。但是贝多芬没有向命运屈服，他凭着</a:t>
            </a:r>
            <a:r>
              <a:rPr lang="zh-CN" altLang="en-US" sz="2600" b="1">
                <a:solidFill>
                  <a:srgbClr val="0000FF"/>
                </a:solidFill>
              </a:rPr>
              <a:t>顽强的意志</a:t>
            </a:r>
            <a:r>
              <a:rPr lang="zh-CN" altLang="en-US" sz="2600" b="1"/>
              <a:t>与病魔做斗争，终于在逝世前几年写成了一生中最著名最富有战斗力的作品</a:t>
            </a:r>
            <a:r>
              <a:rPr lang="en-US" sz="2600" b="1"/>
              <a:t>《</a:t>
            </a:r>
            <a:r>
              <a:rPr lang="zh-CN" altLang="en-US" sz="2600" b="1"/>
              <a:t>第九交响曲</a:t>
            </a:r>
            <a:r>
              <a:rPr lang="en-US" sz="2600" b="1"/>
              <a:t>》</a:t>
            </a:r>
            <a:r>
              <a:rPr lang="zh-CN" altLang="en-US" sz="2600" b="1"/>
              <a:t>。</a:t>
            </a:r>
          </a:p>
          <a:p>
            <a:endParaRPr lang="zh-CN" altLang="en-US" sz="2600" b="1"/>
          </a:p>
          <a:p>
            <a:r>
              <a:rPr lang="zh-CN" altLang="en-US" sz="2600" b="1">
                <a:solidFill>
                  <a:srgbClr val="FF0000"/>
                </a:solidFill>
              </a:rPr>
              <a:t>倘若</a:t>
            </a:r>
            <a:r>
              <a:rPr lang="zh-CN" altLang="en-US" sz="2600" b="1">
                <a:solidFill>
                  <a:srgbClr val="0000FF"/>
                </a:solidFill>
              </a:rPr>
              <a:t>贝多芬就此消沉，萎靡不振，</a:t>
            </a:r>
            <a:r>
              <a:rPr lang="zh-CN" altLang="en-US" sz="2600" b="1">
                <a:solidFill>
                  <a:srgbClr val="FF0000"/>
                </a:solidFill>
              </a:rPr>
              <a:t>哪里</a:t>
            </a:r>
            <a:r>
              <a:rPr lang="zh-CN" altLang="en-US" sz="2600" b="1">
                <a:solidFill>
                  <a:srgbClr val="0000FF"/>
                </a:solidFill>
              </a:rPr>
              <a:t>还会有</a:t>
            </a:r>
            <a:r>
              <a:rPr lang="en-US" sz="2600" b="1">
                <a:solidFill>
                  <a:srgbClr val="0000FF"/>
                </a:solidFill>
              </a:rPr>
              <a:t>《</a:t>
            </a:r>
            <a:r>
              <a:rPr lang="zh-CN" altLang="en-US" sz="2600" b="1">
                <a:solidFill>
                  <a:srgbClr val="0000FF"/>
                </a:solidFill>
              </a:rPr>
              <a:t>第九交响曲</a:t>
            </a:r>
            <a:r>
              <a:rPr lang="en-US" sz="2600" b="1">
                <a:solidFill>
                  <a:srgbClr val="0000FF"/>
                </a:solidFill>
              </a:rPr>
              <a:t>》</a:t>
            </a:r>
            <a:r>
              <a:rPr lang="zh-CN" altLang="en-US" sz="2600" b="1">
                <a:solidFill>
                  <a:srgbClr val="0000FF"/>
                </a:solidFill>
              </a:rPr>
              <a:t>的横空出世？</a:t>
            </a:r>
            <a:r>
              <a:rPr lang="zh-CN" altLang="en-US" sz="2600" b="1">
                <a:solidFill>
                  <a:srgbClr val="FF0000"/>
                </a:solidFill>
              </a:rPr>
              <a:t>倘若</a:t>
            </a:r>
            <a:r>
              <a:rPr lang="zh-CN" altLang="en-US" sz="2600" b="1">
                <a:solidFill>
                  <a:srgbClr val="0000FF"/>
                </a:solidFill>
              </a:rPr>
              <a:t>贝多芬没有顽强的意志，不屈的脊梁，</a:t>
            </a:r>
            <a:r>
              <a:rPr lang="zh-CN" altLang="en-US" sz="2600" b="1">
                <a:solidFill>
                  <a:srgbClr val="FF0000"/>
                </a:solidFill>
              </a:rPr>
              <a:t>哪里</a:t>
            </a:r>
            <a:r>
              <a:rPr lang="zh-CN" altLang="en-US" sz="2600" b="1">
                <a:solidFill>
                  <a:srgbClr val="0000FF"/>
                </a:solidFill>
              </a:rPr>
              <a:t>还会有享誉世界的音乐家出现？</a:t>
            </a:r>
            <a:r>
              <a:rPr lang="zh-CN" altLang="en-US" sz="2600" b="1">
                <a:solidFill>
                  <a:srgbClr val="FF0000"/>
                </a:solidFill>
              </a:rPr>
              <a:t>倘若</a:t>
            </a:r>
            <a:r>
              <a:rPr lang="zh-CN" altLang="en-US" sz="2600" b="1">
                <a:solidFill>
                  <a:srgbClr val="0000FF"/>
                </a:solidFill>
              </a:rPr>
              <a:t>贝多芬没有不屈不饶地扼住命运的咽喉，</a:t>
            </a:r>
            <a:r>
              <a:rPr lang="zh-CN" altLang="en-US" sz="2600" b="1">
                <a:solidFill>
                  <a:srgbClr val="FF0000"/>
                </a:solidFill>
              </a:rPr>
              <a:t>哪里</a:t>
            </a:r>
            <a:r>
              <a:rPr lang="zh-CN" altLang="en-US" sz="2600" b="1">
                <a:solidFill>
                  <a:srgbClr val="0000FF"/>
                </a:solidFill>
              </a:rPr>
              <a:t>还会获得如此成就，走向成功？所以我敢肯定的说，只有有了顽强的意志，才可能征服世界上的任何一座高峰。</a:t>
            </a:r>
          </a:p>
        </p:txBody>
      </p:sp>
      <p:sp>
        <p:nvSpPr>
          <p:cNvPr id="18435" name="WordArt 3"/>
          <p:cNvSpPr>
            <a:spLocks noChangeArrowheads="1" noChangeShapeType="1"/>
          </p:cNvSpPr>
          <p:nvPr/>
        </p:nvSpPr>
        <p:spPr bwMode="auto">
          <a:xfrm>
            <a:off x="2743200" y="381000"/>
            <a:ext cx="3276600" cy="685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spc="720">
                <a:gradFill rotWithShape="0">
                  <a:gsLst>
                    <a:gs pos="0">
                      <a:srgbClr val="AAAAAA"/>
                    </a:gs>
                    <a:gs pos="100000">
                      <a:srgbClr val="FFFFFF"/>
                    </a:gs>
                  </a:gsLst>
                  <a:lin ang="5400000" scaled="1"/>
                </a:gradFill>
                <a:effectLst>
                  <a:outerShdw dist="45791" dir="3378596" algn="ctr" rotWithShape="0">
                    <a:srgbClr val="4D4D4D">
                      <a:alpha val="78000"/>
                    </a:srgbClr>
                  </a:outerShdw>
                </a:effectLst>
                <a:latin typeface="宋体" charset="-122"/>
                <a:ea typeface="宋体" charset="-122"/>
              </a:rPr>
              <a:t>学以致用</a:t>
            </a:r>
          </a:p>
        </p:txBody>
      </p:sp>
    </p:spTree>
    <p:extLst>
      <p:ext uri="{BB962C8B-B14F-4D97-AF65-F5344CB8AC3E}">
        <p14:creationId xmlns:p14="http://schemas.microsoft.com/office/powerpoint/2010/main" val="2692388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3" end="3"/>
                                            </p:txEl>
                                          </p:spTgt>
                                        </p:tgtEl>
                                        <p:attrNameLst>
                                          <p:attrName>style.visibility</p:attrName>
                                        </p:attrNameLst>
                                      </p:cBhvr>
                                      <p:to>
                                        <p:strVal val="visible"/>
                                      </p:to>
                                    </p:set>
                                    <p:anim calcmode="lin" valueType="num">
                                      <p:cBhvr additive="base">
                                        <p:cTn id="7" dur="500" fill="hold"/>
                                        <p:tgtEl>
                                          <p:spTgt spid="1843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a:spLocks noGrp="1" noChangeArrowheads="1"/>
          </p:cNvSpPr>
          <p:nvPr>
            <p:ph type="body" idx="1"/>
          </p:nvPr>
        </p:nvSpPr>
        <p:spPr>
          <a:xfrm>
            <a:off x="0" y="381000"/>
            <a:ext cx="8820472" cy="5280248"/>
          </a:xfrm>
        </p:spPr>
        <p:txBody>
          <a:bodyPr>
            <a:normAutofit/>
          </a:bodyPr>
          <a:lstStyle/>
          <a:p>
            <a:pPr>
              <a:lnSpc>
                <a:spcPct val="150000"/>
              </a:lnSpc>
              <a:buFont typeface="Wingdings" pitchFamily="2" charset="2"/>
              <a:buNone/>
            </a:pPr>
            <a:r>
              <a:rPr lang="zh-CN"/>
              <a:t>　</a:t>
            </a:r>
            <a:r>
              <a:rPr lang="zh-CN" sz="3400" b="1">
                <a:solidFill>
                  <a:srgbClr val="D60093"/>
                </a:solidFill>
              </a:rPr>
              <a:t>　</a:t>
            </a:r>
            <a:r>
              <a:rPr lang="zh-CN" sz="3400" b="1">
                <a:solidFill>
                  <a:srgbClr val="0000FF"/>
                </a:solidFill>
              </a:rPr>
              <a:t>二、假设</a:t>
            </a:r>
            <a:r>
              <a:rPr lang="zh-CN" sz="3400" b="1">
                <a:solidFill>
                  <a:srgbClr val="FF0000"/>
                </a:solidFill>
              </a:rPr>
              <a:t>排比</a:t>
            </a:r>
            <a:r>
              <a:rPr lang="zh-CN" sz="3400" b="1">
                <a:solidFill>
                  <a:srgbClr val="0000FF"/>
                </a:solidFill>
              </a:rPr>
              <a:t>论证</a:t>
            </a:r>
          </a:p>
          <a:p>
            <a:pPr>
              <a:lnSpc>
                <a:spcPct val="150000"/>
              </a:lnSpc>
              <a:buFont typeface="Wingdings" pitchFamily="2" charset="2"/>
              <a:buNone/>
            </a:pPr>
            <a:r>
              <a:rPr lang="zh-CN"/>
              <a:t>        </a:t>
            </a:r>
            <a:r>
              <a:rPr lang="zh-CN" sz="2800" b="1">
                <a:ea typeface="楷体_GB2312" pitchFamily="1" charset="-122"/>
              </a:rPr>
              <a:t>缩小痛苦，百折不挠，人生才可能璀璨。身怀用世之心的杜甫，命途多舛 ，颠沛一生，但他始终</a:t>
            </a:r>
            <a:r>
              <a:rPr lang="zh-CN" sz="2800" b="1">
                <a:solidFill>
                  <a:srgbClr val="0000FF"/>
                </a:solidFill>
                <a:ea typeface="楷体_GB2312" pitchFamily="1" charset="-122"/>
              </a:rPr>
              <a:t>以仁圣襟怀观人视物，将挫败与坎坷当做人生的历练，即使在忧郁的深渊中仍然不懈追求，</a:t>
            </a:r>
            <a:r>
              <a:rPr lang="zh-CN" sz="2800" b="1">
                <a:ea typeface="楷体_GB2312" pitchFamily="1" charset="-122"/>
              </a:rPr>
              <a:t>终于以字字句句饱含生命力的诗作，成为唐诗这一宏丽壮伟的琼宇中巨实的一株栋梁，享有“诗圣”的称誉。</a:t>
            </a:r>
          </a:p>
        </p:txBody>
      </p:sp>
    </p:spTree>
    <p:extLst>
      <p:ext uri="{BB962C8B-B14F-4D97-AF65-F5344CB8AC3E}">
        <p14:creationId xmlns:p14="http://schemas.microsoft.com/office/powerpoint/2010/main" val="57111419"/>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Rectangle 2"/>
          <p:cNvSpPr>
            <a:spLocks noGrp="1" noChangeArrowheads="1"/>
          </p:cNvSpPr>
          <p:nvPr>
            <p:ph type="body" idx="1"/>
          </p:nvPr>
        </p:nvSpPr>
        <p:spPr>
          <a:xfrm>
            <a:off x="0" y="381000"/>
            <a:ext cx="8964488" cy="6072336"/>
          </a:xfrm>
        </p:spPr>
        <p:txBody>
          <a:bodyPr>
            <a:normAutofit/>
          </a:bodyPr>
          <a:lstStyle/>
          <a:p>
            <a:pPr>
              <a:lnSpc>
                <a:spcPct val="140000"/>
              </a:lnSpc>
              <a:buFont typeface="Wingdings" pitchFamily="2" charset="2"/>
              <a:buNone/>
            </a:pPr>
            <a:r>
              <a:rPr lang="zh-CN"/>
              <a:t>　</a:t>
            </a:r>
            <a:endParaRPr lang="zh-CN" b="1"/>
          </a:p>
          <a:p>
            <a:pPr>
              <a:lnSpc>
                <a:spcPct val="140000"/>
              </a:lnSpc>
              <a:buFont typeface="Wingdings" pitchFamily="2" charset="2"/>
              <a:buNone/>
            </a:pPr>
            <a:r>
              <a:rPr lang="zh-CN" b="1"/>
              <a:t>          </a:t>
            </a:r>
            <a:r>
              <a:rPr lang="zh-CN" sz="2800" b="1">
                <a:solidFill>
                  <a:srgbClr val="FF0000"/>
                </a:solidFill>
                <a:latin typeface="楷体_GB2312" pitchFamily="1" charset="-122"/>
                <a:ea typeface="楷体_GB2312" pitchFamily="1" charset="-122"/>
              </a:rPr>
              <a:t>假如</a:t>
            </a:r>
            <a:r>
              <a:rPr lang="zh-CN" sz="2800" b="1">
                <a:latin typeface="楷体_GB2312" pitchFamily="1" charset="-122"/>
                <a:ea typeface="楷体_GB2312" pitchFamily="1" charset="-122"/>
              </a:rPr>
              <a:t>杜甫在那个世局纷乱的年代</a:t>
            </a:r>
            <a:r>
              <a:rPr lang="zh-CN" sz="2800" b="1">
                <a:solidFill>
                  <a:srgbClr val="0000FF"/>
                </a:solidFill>
                <a:latin typeface="楷体_GB2312" pitchFamily="1" charset="-122"/>
                <a:ea typeface="楷体_GB2312" pitchFamily="1" charset="-122"/>
              </a:rPr>
              <a:t>不堪命运的捉弄而随波逐流</a:t>
            </a:r>
            <a:r>
              <a:rPr lang="zh-CN" sz="2800" b="1">
                <a:latin typeface="楷体_GB2312" pitchFamily="1" charset="-122"/>
                <a:ea typeface="楷体_GB2312" pitchFamily="1" charset="-122"/>
              </a:rPr>
              <a:t>，</a:t>
            </a:r>
            <a:r>
              <a:rPr lang="zh-CN" sz="2800" b="1">
                <a:solidFill>
                  <a:srgbClr val="FF0000"/>
                </a:solidFill>
                <a:latin typeface="楷体_GB2312" pitchFamily="1" charset="-122"/>
                <a:ea typeface="楷体_GB2312" pitchFamily="1" charset="-122"/>
              </a:rPr>
              <a:t>假如</a:t>
            </a:r>
            <a:r>
              <a:rPr lang="zh-CN" sz="2800" b="1">
                <a:latin typeface="楷体_GB2312" pitchFamily="1" charset="-122"/>
                <a:ea typeface="楷体_GB2312" pitchFamily="1" charset="-122"/>
              </a:rPr>
              <a:t>他</a:t>
            </a:r>
            <a:r>
              <a:rPr lang="zh-CN" sz="2800" b="1">
                <a:solidFill>
                  <a:srgbClr val="0000FF"/>
                </a:solidFill>
                <a:latin typeface="楷体_GB2312" pitchFamily="1" charset="-122"/>
                <a:ea typeface="楷体_GB2312" pitchFamily="1" charset="-122"/>
              </a:rPr>
              <a:t>无法正视如黄叶般飘摇孤寂的生命而丧失人生的意志</a:t>
            </a:r>
            <a:r>
              <a:rPr lang="zh-CN" sz="2800" b="1">
                <a:latin typeface="楷体_GB2312" pitchFamily="1" charset="-122"/>
                <a:ea typeface="楷体_GB2312" pitchFamily="1" charset="-122"/>
              </a:rPr>
              <a:t>，</a:t>
            </a:r>
            <a:r>
              <a:rPr lang="zh-CN" sz="2800" b="1">
                <a:solidFill>
                  <a:srgbClr val="FF0000"/>
                </a:solidFill>
                <a:latin typeface="楷体_GB2312" pitchFamily="1" charset="-122"/>
                <a:ea typeface="楷体_GB2312" pitchFamily="1" charset="-122"/>
              </a:rPr>
              <a:t>假如</a:t>
            </a:r>
            <a:r>
              <a:rPr lang="zh-CN" sz="2800" b="1">
                <a:latin typeface="楷体_GB2312" pitchFamily="1" charset="-122"/>
                <a:ea typeface="楷体_GB2312" pitchFamily="1" charset="-122"/>
              </a:rPr>
              <a:t>他</a:t>
            </a:r>
            <a:r>
              <a:rPr lang="zh-CN" sz="2800" b="1">
                <a:solidFill>
                  <a:srgbClr val="0000FF"/>
                </a:solidFill>
                <a:latin typeface="楷体_GB2312" pitchFamily="1" charset="-122"/>
                <a:ea typeface="楷体_GB2312" pitchFamily="1" charset="-122"/>
              </a:rPr>
              <a:t>无法承担失意，离索的痛楚而放弃了</a:t>
            </a:r>
            <a:r>
              <a:rPr lang="zh-CN" sz="2800" b="1">
                <a:solidFill>
                  <a:srgbClr val="0000FF"/>
                </a:solidFill>
                <a:latin typeface="Arial"/>
                <a:ea typeface="楷体_GB2312" pitchFamily="1" charset="-122"/>
              </a:rPr>
              <a:t>“</a:t>
            </a:r>
            <a:r>
              <a:rPr lang="zh-CN" sz="2800" b="1">
                <a:solidFill>
                  <a:srgbClr val="0000FF"/>
                </a:solidFill>
                <a:latin typeface="楷体_GB2312" pitchFamily="1" charset="-122"/>
                <a:ea typeface="楷体_GB2312" pitchFamily="1" charset="-122"/>
              </a:rPr>
              <a:t>治国平天下</a:t>
            </a:r>
            <a:r>
              <a:rPr lang="zh-CN" sz="2800" b="1">
                <a:solidFill>
                  <a:srgbClr val="0000FF"/>
                </a:solidFill>
                <a:latin typeface="Arial"/>
                <a:ea typeface="楷体_GB2312" pitchFamily="1" charset="-122"/>
              </a:rPr>
              <a:t>”</a:t>
            </a:r>
            <a:r>
              <a:rPr lang="zh-CN" sz="2800" b="1">
                <a:solidFill>
                  <a:srgbClr val="0000FF"/>
                </a:solidFill>
                <a:latin typeface="楷体_GB2312" pitchFamily="1" charset="-122"/>
                <a:ea typeface="楷体_GB2312" pitchFamily="1" charset="-122"/>
              </a:rPr>
              <a:t>的理想</a:t>
            </a:r>
            <a:r>
              <a:rPr lang="zh-CN" sz="2800" b="1">
                <a:latin typeface="楷体_GB2312" pitchFamily="1" charset="-122"/>
                <a:ea typeface="楷体_GB2312" pitchFamily="1" charset="-122"/>
              </a:rPr>
              <a:t>，</a:t>
            </a:r>
            <a:r>
              <a:rPr lang="zh-CN" sz="2800" b="1">
                <a:solidFill>
                  <a:srgbClr val="FF0000"/>
                </a:solidFill>
                <a:latin typeface="楷体_GB2312" pitchFamily="1" charset="-122"/>
                <a:ea typeface="楷体_GB2312" pitchFamily="1" charset="-122"/>
              </a:rPr>
              <a:t>那么</a:t>
            </a:r>
            <a:r>
              <a:rPr lang="zh-CN" sz="2800" b="1">
                <a:latin typeface="楷体_GB2312" pitchFamily="1" charset="-122"/>
                <a:ea typeface="楷体_GB2312" pitchFamily="1" charset="-122"/>
              </a:rPr>
              <a:t>，他怎能吟出不朽的</a:t>
            </a:r>
            <a:r>
              <a:rPr lang="zh-CN" sz="2800" b="1">
                <a:latin typeface="Arial"/>
                <a:ea typeface="楷体_GB2312" pitchFamily="1" charset="-122"/>
              </a:rPr>
              <a:t>“</a:t>
            </a:r>
            <a:r>
              <a:rPr lang="zh-CN" sz="2800" b="1">
                <a:latin typeface="楷体_GB2312" pitchFamily="1" charset="-122"/>
                <a:ea typeface="楷体_GB2312" pitchFamily="1" charset="-122"/>
              </a:rPr>
              <a:t>诗史</a:t>
            </a:r>
            <a:r>
              <a:rPr lang="zh-CN" sz="2800" b="1">
                <a:latin typeface="Arial"/>
                <a:ea typeface="楷体_GB2312" pitchFamily="1" charset="-122"/>
              </a:rPr>
              <a:t>”</a:t>
            </a:r>
            <a:r>
              <a:rPr lang="zh-CN" sz="2800" b="1">
                <a:latin typeface="楷体_GB2312" pitchFamily="1" charset="-122"/>
                <a:ea typeface="楷体_GB2312" pitchFamily="1" charset="-122"/>
              </a:rPr>
              <a:t>之作而震古烁今？</a:t>
            </a:r>
            <a:r>
              <a:rPr lang="zh-CN" sz="2800" b="1">
                <a:solidFill>
                  <a:srgbClr val="FF0000"/>
                </a:solidFill>
                <a:latin typeface="楷体_GB2312" pitchFamily="1" charset="-122"/>
                <a:ea typeface="楷体_GB2312" pitchFamily="1" charset="-122"/>
              </a:rPr>
              <a:t>正是</a:t>
            </a:r>
            <a:r>
              <a:rPr lang="zh-CN" sz="2800" b="1">
                <a:latin typeface="楷体_GB2312" pitchFamily="1" charset="-122"/>
                <a:ea typeface="楷体_GB2312" pitchFamily="1" charset="-122"/>
              </a:rPr>
              <a:t>那份对痛苦的淡然，让杜甫在西南一隅活出了</a:t>
            </a:r>
            <a:r>
              <a:rPr lang="zh-CN" sz="2800" b="1">
                <a:latin typeface="Arial"/>
                <a:ea typeface="楷体_GB2312" pitchFamily="1" charset="-122"/>
              </a:rPr>
              <a:t>“</a:t>
            </a:r>
            <a:r>
              <a:rPr lang="zh-CN" sz="2800" b="1">
                <a:latin typeface="楷体_GB2312" pitchFamily="1" charset="-122"/>
                <a:ea typeface="楷体_GB2312" pitchFamily="1" charset="-122"/>
              </a:rPr>
              <a:t>月白清风一草堂</a:t>
            </a:r>
            <a:r>
              <a:rPr lang="zh-CN" sz="2800" b="1">
                <a:latin typeface="Arial"/>
                <a:ea typeface="楷体_GB2312" pitchFamily="1" charset="-122"/>
              </a:rPr>
              <a:t>”</a:t>
            </a:r>
            <a:r>
              <a:rPr lang="zh-CN" sz="2800" b="1">
                <a:latin typeface="楷体_GB2312" pitchFamily="1" charset="-122"/>
                <a:ea typeface="楷体_GB2312" pitchFamily="1" charset="-122"/>
              </a:rPr>
              <a:t>的旷达，成就了他的璀璨人生</a:t>
            </a:r>
            <a:r>
              <a:rPr lang="zh-CN" sz="2600" b="1">
                <a:latin typeface="楷体_GB2312" pitchFamily="1" charset="-122"/>
                <a:ea typeface="楷体_GB2312" pitchFamily="1" charset="-122"/>
              </a:rPr>
              <a:t> 。</a:t>
            </a:r>
          </a:p>
        </p:txBody>
      </p:sp>
    </p:spTree>
    <p:extLst>
      <p:ext uri="{BB962C8B-B14F-4D97-AF65-F5344CB8AC3E}">
        <p14:creationId xmlns:p14="http://schemas.microsoft.com/office/powerpoint/2010/main" val="2289799998"/>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2"/>
          <p:cNvSpPr>
            <a:spLocks noGrp="1" noChangeArrowheads="1"/>
          </p:cNvSpPr>
          <p:nvPr>
            <p:ph type="body" idx="1"/>
          </p:nvPr>
        </p:nvSpPr>
        <p:spPr>
          <a:xfrm>
            <a:off x="251520" y="260350"/>
            <a:ext cx="8640960" cy="6597650"/>
          </a:xfrm>
        </p:spPr>
        <p:txBody>
          <a:bodyPr/>
          <a:lstStyle/>
          <a:p>
            <a:pPr>
              <a:buFont typeface="Wingdings" pitchFamily="2" charset="2"/>
              <a:buNone/>
            </a:pPr>
            <a:r>
              <a:rPr lang="en-US" sz="2400" b="1" err="1"/>
              <a:t>运用</a:t>
            </a:r>
            <a:r>
              <a:rPr lang="zh-CN" altLang="en-US" sz="2400" b="1"/>
              <a:t>假设排比法，改写下列句子</a:t>
            </a:r>
            <a:r>
              <a:rPr lang="en-US" sz="2400" b="1"/>
              <a:t>：</a:t>
            </a:r>
          </a:p>
          <a:p>
            <a:pPr>
              <a:buFont typeface="Wingdings" pitchFamily="2" charset="2"/>
              <a:buNone/>
            </a:pPr>
            <a:r>
              <a:rPr lang="zh-CN" altLang="en-US" sz="2400" b="1"/>
              <a:t>          生活的磨难可以激发创作灵感。李白壮志凌云，</a:t>
            </a:r>
            <a:r>
              <a:rPr lang="en-US" sz="2400" b="1" err="1"/>
              <a:t>怅然</a:t>
            </a:r>
            <a:r>
              <a:rPr lang="zh-CN" altLang="en-US" sz="2400" b="1"/>
              <a:t>失意，却成为“诗仙”；李煜国破家亡，阶下为囚，却成一代词宗；李清照历经沧桑，颠沛流离，却成为旷古绝今的奇女子。</a:t>
            </a:r>
          </a:p>
          <a:p>
            <a:pPr>
              <a:buFont typeface="Wingdings" pitchFamily="2" charset="2"/>
              <a:buNone/>
            </a:pPr>
            <a:endParaRPr lang="zh-CN" altLang="en-US" sz="2400" b="1"/>
          </a:p>
          <a:p>
            <a:pPr>
              <a:buFont typeface="Wingdings" pitchFamily="2" charset="2"/>
              <a:buNone/>
            </a:pPr>
            <a:r>
              <a:rPr lang="zh-CN" altLang="en-US" sz="2400" b="1"/>
              <a:t>    </a:t>
            </a:r>
            <a:r>
              <a:rPr lang="zh-CN" altLang="en-US" sz="2400" b="1">
                <a:solidFill>
                  <a:srgbClr val="FF0000"/>
                </a:solidFill>
              </a:rPr>
              <a:t>如果</a:t>
            </a:r>
            <a:r>
              <a:rPr lang="zh-CN" altLang="en-US" sz="2400" b="1">
                <a:solidFill>
                  <a:srgbClr val="0000FF"/>
                </a:solidFill>
              </a:rPr>
              <a:t>李白仕途显达，享尽荣华，不用浪迹江湖，</a:t>
            </a:r>
            <a:r>
              <a:rPr lang="zh-CN" altLang="en-US" sz="2400" b="1">
                <a:solidFill>
                  <a:srgbClr val="FF0000"/>
                </a:solidFill>
              </a:rPr>
              <a:t>那么</a:t>
            </a:r>
            <a:r>
              <a:rPr lang="zh-CN" altLang="en-US" sz="2400" b="1">
                <a:solidFill>
                  <a:srgbClr val="0000FF"/>
                </a:solidFill>
              </a:rPr>
              <a:t>诗仙的豪迈与脱俗肯定与他无缘；</a:t>
            </a:r>
          </a:p>
          <a:p>
            <a:pPr>
              <a:buFont typeface="Wingdings" pitchFamily="2" charset="2"/>
              <a:buNone/>
            </a:pPr>
            <a:r>
              <a:rPr lang="zh-CN" altLang="en-US" sz="2400" b="1">
                <a:solidFill>
                  <a:srgbClr val="FF0000"/>
                </a:solidFill>
              </a:rPr>
              <a:t>    如果</a:t>
            </a:r>
            <a:r>
              <a:rPr lang="zh-CN" altLang="en-US" sz="2400" b="1">
                <a:solidFill>
                  <a:srgbClr val="0000FF"/>
                </a:solidFill>
              </a:rPr>
              <a:t>李煜一直当着皇帝，君临天下，</a:t>
            </a:r>
            <a:r>
              <a:rPr lang="zh-CN" altLang="en-US" sz="2400" b="1">
                <a:solidFill>
                  <a:srgbClr val="FF0000"/>
                </a:solidFill>
              </a:rPr>
              <a:t>那么</a:t>
            </a:r>
            <a:r>
              <a:rPr lang="zh-CN" altLang="en-US" sz="2400" b="1">
                <a:solidFill>
                  <a:srgbClr val="0000FF"/>
                </a:solidFill>
              </a:rPr>
              <a:t>他就永远只会作一些才子佳人的词，而不会留下“一江春水向东流”的千古绝唱；</a:t>
            </a:r>
          </a:p>
          <a:p>
            <a:pPr>
              <a:buFont typeface="Wingdings" pitchFamily="2" charset="2"/>
              <a:buNone/>
            </a:pPr>
            <a:r>
              <a:rPr lang="zh-CN" altLang="en-US" sz="2400" b="1">
                <a:solidFill>
                  <a:srgbClr val="FF0000"/>
                </a:solidFill>
              </a:rPr>
              <a:t>    如果</a:t>
            </a:r>
            <a:r>
              <a:rPr lang="zh-CN" altLang="en-US" sz="2400" b="1">
                <a:solidFill>
                  <a:srgbClr val="0000FF"/>
                </a:solidFill>
              </a:rPr>
              <a:t>没有国破家亡、颠沛流离的苦难，</a:t>
            </a:r>
            <a:r>
              <a:rPr lang="zh-CN" altLang="en-US" sz="2400" b="1">
                <a:solidFill>
                  <a:srgbClr val="FF0000"/>
                </a:solidFill>
              </a:rPr>
              <a:t>那么</a:t>
            </a:r>
            <a:r>
              <a:rPr lang="zh-CN" altLang="en-US" sz="2400" b="1">
                <a:solidFill>
                  <a:srgbClr val="0000FF"/>
                </a:solidFill>
              </a:rPr>
              <a:t>李清照也只是一个平凡的封建妇女。      </a:t>
            </a:r>
          </a:p>
          <a:p>
            <a:pPr>
              <a:buFont typeface="Wingdings" pitchFamily="2" charset="2"/>
              <a:buNone/>
            </a:pPr>
            <a:r>
              <a:rPr lang="zh-CN" altLang="en-US" sz="2400" b="1">
                <a:solidFill>
                  <a:srgbClr val="0000FF"/>
                </a:solidFill>
              </a:rPr>
              <a:t>    生活的苦难与磨练，是他们创作的源泉。</a:t>
            </a:r>
            <a:r>
              <a:rPr lang="zh-CN" altLang="en-US" sz="2400">
                <a:solidFill>
                  <a:srgbClr val="0000FF"/>
                </a:solidFill>
              </a:rPr>
              <a:t> </a:t>
            </a:r>
          </a:p>
        </p:txBody>
      </p:sp>
    </p:spTree>
    <p:extLst>
      <p:ext uri="{BB962C8B-B14F-4D97-AF65-F5344CB8AC3E}">
        <p14:creationId xmlns:p14="http://schemas.microsoft.com/office/powerpoint/2010/main" val="22647576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3" end="3"/>
                                            </p:txEl>
                                          </p:spTgt>
                                        </p:tgtEl>
                                        <p:attrNameLst>
                                          <p:attrName>style.visibility</p:attrName>
                                        </p:attrNameLst>
                                      </p:cBhvr>
                                      <p:to>
                                        <p:strVal val="visible"/>
                                      </p:to>
                                    </p:set>
                                    <p:anim calcmode="lin" valueType="num">
                                      <p:cBhvr additive="base">
                                        <p:cTn id="7"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2530">
                                            <p:txEl>
                                              <p:pRg st="4" end="4"/>
                                            </p:txEl>
                                          </p:spTgt>
                                        </p:tgtEl>
                                        <p:attrNameLst>
                                          <p:attrName>style.visibility</p:attrName>
                                        </p:attrNameLst>
                                      </p:cBhvr>
                                      <p:to>
                                        <p:strVal val="visible"/>
                                      </p:to>
                                    </p:set>
                                    <p:animEffect transition="in" filter="box(in)">
                                      <p:cBhvr>
                                        <p:cTn id="13" dur="500"/>
                                        <p:tgtEl>
                                          <p:spTgt spid="22530">
                                            <p:txEl>
                                              <p:pRg st="4" end="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22530">
                                            <p:txEl>
                                              <p:pRg st="5" end="5"/>
                                            </p:txEl>
                                          </p:spTgt>
                                        </p:tgtEl>
                                        <p:attrNameLst>
                                          <p:attrName>style.visibility</p:attrName>
                                        </p:attrNameLst>
                                      </p:cBhvr>
                                      <p:to>
                                        <p:strVal val="visible"/>
                                      </p:to>
                                    </p:set>
                                    <p:animEffect transition="in" filter="box(in)">
                                      <p:cBhvr>
                                        <p:cTn id="18" dur="500"/>
                                        <p:tgtEl>
                                          <p:spTgt spid="22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noChangeArrowheads="1"/>
          </p:cNvSpPr>
          <p:nvPr>
            <p:ph idx="1"/>
          </p:nvPr>
        </p:nvSpPr>
        <p:spPr>
          <a:xfrm>
            <a:off x="685800" y="533400"/>
            <a:ext cx="8156575" cy="5486400"/>
          </a:xfrm>
        </p:spPr>
        <p:txBody>
          <a:bodyPr/>
          <a:lstStyle/>
          <a:p>
            <a:r>
              <a:rPr lang="zh-CN" altLang="en-US" b="1" smtClean="0">
                <a:solidFill>
                  <a:srgbClr val="FF0000"/>
                </a:solidFill>
              </a:rPr>
              <a:t>假设分析与事例叙述融合</a:t>
            </a:r>
            <a:endParaRPr lang="en-US" altLang="zh-CN" b="1" smtClean="0">
              <a:solidFill>
                <a:srgbClr val="FF0000"/>
              </a:solidFill>
            </a:endParaRPr>
          </a:p>
          <a:p>
            <a:r>
              <a:rPr lang="zh-CN" altLang="en-US" b="1" smtClean="0">
                <a:solidFill>
                  <a:srgbClr val="FF0000"/>
                </a:solidFill>
              </a:rPr>
              <a:t>如果没有</a:t>
            </a:r>
            <a:r>
              <a:rPr lang="zh-CN" altLang="en-US" b="1" smtClean="0">
                <a:solidFill>
                  <a:srgbClr val="002060"/>
                </a:solidFill>
              </a:rPr>
              <a:t>仔细勘察犯罪分子留下的蛛丝马迹，</a:t>
            </a:r>
            <a:r>
              <a:rPr lang="zh-CN" altLang="en-US" b="1" smtClean="0">
                <a:solidFill>
                  <a:srgbClr val="FF0000"/>
                </a:solidFill>
              </a:rPr>
              <a:t>就没有</a:t>
            </a:r>
            <a:r>
              <a:rPr lang="zh-CN" altLang="en-US" b="1" smtClean="0">
                <a:solidFill>
                  <a:srgbClr val="002060"/>
                </a:solidFill>
              </a:rPr>
              <a:t>刑侦专家李昌珏成功侦破千起疑难案件；</a:t>
            </a:r>
            <a:r>
              <a:rPr lang="zh-CN" altLang="en-US" b="1" smtClean="0">
                <a:solidFill>
                  <a:srgbClr val="FF0000"/>
                </a:solidFill>
              </a:rPr>
              <a:t>如果没有</a:t>
            </a:r>
            <a:r>
              <a:rPr lang="zh-CN" altLang="en-US" b="1" smtClean="0">
                <a:solidFill>
                  <a:srgbClr val="002060"/>
                </a:solidFill>
              </a:rPr>
              <a:t>偶然发现并紧紧抓住一棵水稻的抗病性，</a:t>
            </a:r>
            <a:r>
              <a:rPr lang="zh-CN" altLang="en-US" b="1" smtClean="0">
                <a:solidFill>
                  <a:srgbClr val="FF0000"/>
                </a:solidFill>
              </a:rPr>
              <a:t>就没有</a:t>
            </a:r>
            <a:r>
              <a:rPr lang="zh-CN" altLang="en-US" b="1" smtClean="0">
                <a:solidFill>
                  <a:srgbClr val="002060"/>
                </a:solidFill>
              </a:rPr>
              <a:t>袁隆平顺利培育出优质高产的水稻；</a:t>
            </a:r>
            <a:r>
              <a:rPr lang="zh-CN" altLang="en-US" b="1" smtClean="0">
                <a:solidFill>
                  <a:srgbClr val="FF0000"/>
                </a:solidFill>
              </a:rPr>
              <a:t>如果没有</a:t>
            </a:r>
            <a:r>
              <a:rPr lang="zh-CN" altLang="en-US" b="1" smtClean="0">
                <a:solidFill>
                  <a:srgbClr val="002060"/>
                </a:solidFill>
              </a:rPr>
              <a:t>留心的观察和深入的思考，</a:t>
            </a:r>
            <a:r>
              <a:rPr lang="zh-CN" altLang="en-US" b="1" smtClean="0">
                <a:solidFill>
                  <a:srgbClr val="FF0000"/>
                </a:solidFill>
              </a:rPr>
              <a:t>就没有</a:t>
            </a:r>
            <a:r>
              <a:rPr lang="zh-CN" altLang="en-US" b="1" smtClean="0">
                <a:solidFill>
                  <a:srgbClr val="002060"/>
                </a:solidFill>
              </a:rPr>
              <a:t>弗莱明发现青霉素的惊世壮举。事情的成败往往由细节决定的，抓住细节，就能走向成功。</a:t>
            </a:r>
          </a:p>
        </p:txBody>
      </p:sp>
    </p:spTree>
    <p:extLst>
      <p:ext uri="{BB962C8B-B14F-4D97-AF65-F5344CB8AC3E}">
        <p14:creationId xmlns:p14="http://schemas.microsoft.com/office/powerpoint/2010/main" val="2174332359"/>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4572000" cy="641350"/>
          </a:xfrm>
          <a:prstGeom prst="rect">
            <a:avLst/>
          </a:prstGeom>
        </p:spPr>
        <p:txBody>
          <a:bodyPr>
            <a:spAutoFit/>
          </a:bodyPr>
          <a:lstStyle/>
          <a:p>
            <a:pPr>
              <a:defRPr/>
            </a:pPr>
            <a:r>
              <a:rPr lang="en-US" altLang="zh-CN" sz="3600" b="1">
                <a:latin typeface="+mn-ea"/>
                <a:ea typeface="+mn-ea"/>
              </a:rPr>
              <a:t> </a:t>
            </a:r>
            <a:r>
              <a:rPr lang="zh-CN" altLang="zh-CN" sz="3600" b="1">
                <a:latin typeface="+mn-ea"/>
                <a:ea typeface="+mn-ea"/>
              </a:rPr>
              <a:t>假设说理法</a:t>
            </a:r>
            <a:endParaRPr lang="zh-CN" altLang="en-US" sz="3600" b="1">
              <a:latin typeface="+mn-ea"/>
              <a:ea typeface="+mn-ea"/>
            </a:endParaRPr>
          </a:p>
        </p:txBody>
      </p:sp>
      <p:sp>
        <p:nvSpPr>
          <p:cNvPr id="27659" name="Text Box 11"/>
          <p:cNvSpPr txBox="1">
            <a:spLocks noChangeArrowheads="1"/>
          </p:cNvSpPr>
          <p:nvPr/>
        </p:nvSpPr>
        <p:spPr bwMode="auto">
          <a:xfrm>
            <a:off x="0" y="836613"/>
            <a:ext cx="9144000" cy="564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latin typeface="宋体" charset="-122"/>
              </a:rPr>
              <a:t>    在这类问题上出差错，诸葛亮并非第一次。赤壁之战后，他明知关羽与曹操有知遇之恩，曹操若经华容道，关羽必然放他过去，但他在关羽一番慷慨陈词，立下军令状之后，就“留这人情”，让他移兵拦守。结果，关羽果然让曹操逃之夭夭。</a:t>
            </a:r>
            <a:r>
              <a:rPr lang="en-US" altLang="zh-CN" b="1">
                <a:latin typeface="宋体" charset="-122"/>
              </a:rPr>
              <a:t>//</a:t>
            </a:r>
            <a:r>
              <a:rPr lang="zh-CN" altLang="en-US" sz="2800" b="1">
                <a:solidFill>
                  <a:srgbClr val="FF0000"/>
                </a:solidFill>
                <a:latin typeface="宋体" charset="-122"/>
              </a:rPr>
              <a:t>假如当初诸葛亮“不留人情”，而是派其他可靠的将领去拦守华容道，那么，可能曹操会被擒拿</a:t>
            </a:r>
            <a:r>
              <a:rPr lang="en-US" altLang="zh-CN" sz="2800" b="1">
                <a:solidFill>
                  <a:srgbClr val="FF0000"/>
                </a:solidFill>
                <a:latin typeface="宋体" charset="-122"/>
              </a:rPr>
              <a:t>;</a:t>
            </a:r>
            <a:r>
              <a:rPr lang="zh-CN" altLang="en-US" sz="2800" b="1">
                <a:solidFill>
                  <a:srgbClr val="FF0000"/>
                </a:solidFill>
                <a:latin typeface="宋体" charset="-122"/>
              </a:rPr>
              <a:t>又假如从那次吸取教训，这一次秉公办事，不管马谡怎样拍胸脯，下保证，不合适的就不用，那么就有可能避免失街亭的悲剧。而事实恰恰相反，诸葛亮并未从第一次失策中吸取经验教训，而是在重蹈覆辙后，才“深恨自己之不明”，挥泪斩了马谡。可是这只能是明乎法而已了，对兴复汉室，还于旧都的大业的实现，都无可奈何了。</a:t>
            </a:r>
            <a:r>
              <a:rPr lang="en-US" altLang="zh-CN" b="1">
                <a:latin typeface="宋体" charset="-122"/>
              </a:rPr>
              <a:t>//</a:t>
            </a:r>
            <a:r>
              <a:rPr lang="zh-CN" altLang="en-US" sz="2800" b="1">
                <a:latin typeface="宋体" charset="-122"/>
              </a:rPr>
              <a:t>可见，与其执法如山在后，还不如任人唯贤在前。</a:t>
            </a:r>
            <a:r>
              <a:rPr lang="zh-CN" altLang="en-US" sz="2800" b="1">
                <a:solidFill>
                  <a:srgbClr val="FF0000"/>
                </a:solidFill>
                <a:latin typeface="宋体" charset="-122"/>
              </a:rPr>
              <a:t> </a:t>
            </a:r>
          </a:p>
        </p:txBody>
      </p:sp>
      <p:sp>
        <p:nvSpPr>
          <p:cNvPr id="27663" name="AutoShape 15"/>
          <p:cNvSpPr>
            <a:spLocks noChangeArrowheads="1"/>
          </p:cNvSpPr>
          <p:nvPr/>
        </p:nvSpPr>
        <p:spPr bwMode="auto">
          <a:xfrm>
            <a:off x="2987675" y="6353175"/>
            <a:ext cx="1366838" cy="504825"/>
          </a:xfrm>
          <a:prstGeom prst="wedgeRoundRectCallout">
            <a:avLst>
              <a:gd name="adj1" fmla="val -217829"/>
              <a:gd name="adj2" fmla="val -43398"/>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a:solidFill>
                  <a:srgbClr val="FF0000"/>
                </a:solidFill>
              </a:rPr>
              <a:t>总结句</a:t>
            </a:r>
          </a:p>
        </p:txBody>
      </p:sp>
      <p:sp>
        <p:nvSpPr>
          <p:cNvPr id="27664" name="AutoShape 16"/>
          <p:cNvSpPr/>
          <p:nvPr/>
        </p:nvSpPr>
        <p:spPr bwMode="auto">
          <a:xfrm>
            <a:off x="2916238" y="188913"/>
            <a:ext cx="1346200" cy="609600"/>
          </a:xfrm>
          <a:prstGeom prst="borderCallout2">
            <a:avLst>
              <a:gd name="adj1" fmla="val 18750"/>
              <a:gd name="adj2" fmla="val 105662"/>
              <a:gd name="adj3" fmla="val 18750"/>
              <a:gd name="adj4" fmla="val 127005"/>
              <a:gd name="adj5" fmla="val 165106"/>
              <a:gd name="adj6" fmla="val 149056"/>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反面事例</a:t>
            </a:r>
          </a:p>
          <a:p>
            <a:pPr algn="ctr"/>
            <a:endParaRPr lang="zh-CN" altLang="en-US" b="1"/>
          </a:p>
        </p:txBody>
      </p:sp>
      <p:sp>
        <p:nvSpPr>
          <p:cNvPr id="27665" name="AutoShape 17"/>
          <p:cNvSpPr/>
          <p:nvPr/>
        </p:nvSpPr>
        <p:spPr bwMode="auto">
          <a:xfrm>
            <a:off x="6443663" y="188913"/>
            <a:ext cx="2520950" cy="609600"/>
          </a:xfrm>
          <a:prstGeom prst="borderCallout2">
            <a:avLst>
              <a:gd name="adj1" fmla="val 18750"/>
              <a:gd name="adj2" fmla="val -3023"/>
              <a:gd name="adj3" fmla="val 18750"/>
              <a:gd name="adj4" fmla="val -26824"/>
              <a:gd name="adj5" fmla="val 413801"/>
              <a:gd name="adj6" fmla="val -51509"/>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正面假设分析说理</a:t>
            </a:r>
          </a:p>
          <a:p>
            <a:pPr algn="ctr"/>
            <a:endParaRPr lang="zh-CN" altLang="en-US" b="1">
              <a:solidFill>
                <a:srgbClr val="FF0000"/>
              </a:solidFill>
            </a:endParaRPr>
          </a:p>
        </p:txBody>
      </p:sp>
    </p:spTree>
    <p:extLst>
      <p:ext uri="{BB962C8B-B14F-4D97-AF65-F5344CB8AC3E}">
        <p14:creationId xmlns:p14="http://schemas.microsoft.com/office/powerpoint/2010/main" val="20923030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64"/>
                                        </p:tgtEl>
                                        <p:attrNameLst>
                                          <p:attrName>style.visibility</p:attrName>
                                        </p:attrNameLst>
                                      </p:cBhvr>
                                      <p:to>
                                        <p:strVal val="visible"/>
                                      </p:to>
                                    </p:set>
                                    <p:animEffect transition="in" filter="blinds(horizontal)">
                                      <p:cBhvr>
                                        <p:cTn id="7" dur="500"/>
                                        <p:tgtEl>
                                          <p:spTgt spid="2766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65"/>
                                        </p:tgtEl>
                                        <p:attrNameLst>
                                          <p:attrName>style.visibility</p:attrName>
                                        </p:attrNameLst>
                                      </p:cBhvr>
                                      <p:to>
                                        <p:strVal val="visible"/>
                                      </p:to>
                                    </p:set>
                                    <p:animEffect transition="in" filter="blinds(horizontal)">
                                      <p:cBhvr>
                                        <p:cTn id="12" dur="500"/>
                                        <p:tgtEl>
                                          <p:spTgt spid="2766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63"/>
                                        </p:tgtEl>
                                        <p:attrNameLst>
                                          <p:attrName>style.visibility</p:attrName>
                                        </p:attrNameLst>
                                      </p:cBhvr>
                                      <p:to>
                                        <p:strVal val="visible"/>
                                      </p:to>
                                    </p:set>
                                    <p:animEffect transition="in" filter="blinds(horizontal)">
                                      <p:cBhvr>
                                        <p:cTn id="17"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3" grpId="0"/>
      <p:bldP spid="27664" grpId="0"/>
      <p:bldP spid="2766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60350"/>
            <a:ext cx="4572000" cy="646113"/>
          </a:xfrm>
          <a:prstGeom prst="rect">
            <a:avLst/>
          </a:prstGeom>
        </p:spPr>
        <p:txBody>
          <a:bodyPr>
            <a:spAutoFit/>
          </a:bodyPr>
          <a:lstStyle/>
          <a:p>
            <a:pPr>
              <a:defRPr/>
            </a:pPr>
            <a:r>
              <a:rPr lang="en-US" altLang="zh-CN" sz="3600" b="1">
                <a:latin typeface="+mn-ea"/>
                <a:ea typeface="+mn-ea"/>
              </a:rPr>
              <a:t> </a:t>
            </a:r>
            <a:r>
              <a:rPr lang="zh-CN" altLang="zh-CN" sz="3600" b="1">
                <a:latin typeface="+mn-ea"/>
                <a:ea typeface="+mn-ea"/>
              </a:rPr>
              <a:t>假设说理法</a:t>
            </a:r>
            <a:endParaRPr lang="zh-CN" altLang="en-US" sz="3600" b="1">
              <a:latin typeface="+mn-ea"/>
              <a:ea typeface="+mn-ea"/>
            </a:endParaRPr>
          </a:p>
        </p:txBody>
      </p:sp>
      <p:sp>
        <p:nvSpPr>
          <p:cNvPr id="4" name="TextBox 3"/>
          <p:cNvSpPr txBox="1"/>
          <p:nvPr/>
        </p:nvSpPr>
        <p:spPr>
          <a:xfrm>
            <a:off x="0" y="1196975"/>
            <a:ext cx="9144000" cy="5453063"/>
          </a:xfrm>
          <a:prstGeom prst="rect">
            <a:avLst/>
          </a:prstGeom>
          <a:noFill/>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r>
              <a:rPr lang="zh-CN" altLang="en-US" sz="3200" b="1">
                <a:latin typeface="宋体" charset="-122"/>
              </a:rPr>
              <a:t>    </a:t>
            </a:r>
            <a:r>
              <a:rPr lang="zh-CN" altLang="en-US" sz="3200" b="1">
                <a:solidFill>
                  <a:srgbClr val="FF0000"/>
                </a:solidFill>
                <a:latin typeface="宋体" charset="-122"/>
              </a:rPr>
              <a:t>英雄是坚守信念之人，是民族最坚实的脊梁，我们敬仰他们</a:t>
            </a:r>
            <a:r>
              <a:rPr lang="zh-CN" altLang="en-US" sz="3200" b="1">
                <a:latin typeface="宋体" charset="-122"/>
              </a:rPr>
              <a:t>。</a:t>
            </a:r>
            <a:endParaRPr lang="en-US" altLang="zh-CN" sz="3200" b="1">
              <a:latin typeface="宋体" charset="-122"/>
            </a:endParaRPr>
          </a:p>
          <a:p>
            <a:pPr eaLnBrk="1" hangingPunct="1"/>
            <a:r>
              <a:rPr lang="zh-CN" altLang="en-US" sz="3200" b="1">
                <a:latin typeface="宋体" charset="-122"/>
              </a:rPr>
              <a:t>    前有精忠报国的岳飞，后有即使被敌人砍下头颅也绝不动摇信念的方志敏，也有浴血奋战，舍生沙场，誓死守护国家的一代名将张自忠。</a:t>
            </a:r>
            <a:r>
              <a:rPr lang="zh-CN" altLang="en-US" sz="3200" b="1">
                <a:solidFill>
                  <a:srgbClr val="FF0000"/>
                </a:solidFill>
                <a:latin typeface="宋体" charset="-122"/>
              </a:rPr>
              <a:t>他们坚守着心中的信念屹立于民族之巅，一身正气，千秋凛然</a:t>
            </a:r>
            <a:r>
              <a:rPr lang="zh-CN" altLang="en-US" sz="3200" b="1">
                <a:latin typeface="宋体" charset="-122"/>
              </a:rPr>
              <a:t>。</a:t>
            </a:r>
            <a:r>
              <a:rPr lang="en-US" altLang="zh-CN" b="1"/>
              <a:t>//</a:t>
            </a:r>
            <a:r>
              <a:rPr lang="zh-CN" altLang="en-US" sz="3200" b="1">
                <a:latin typeface="宋体" charset="-122"/>
              </a:rPr>
              <a:t>如果他们不坚守信念，哪来敌人的丢盔弃甲，落荒而逃？如果他们不坚守信念，哪能走过昏暗迎来黎明？</a:t>
            </a:r>
            <a:r>
              <a:rPr lang="en-US" altLang="zh-CN" b="1"/>
              <a:t>//</a:t>
            </a:r>
            <a:r>
              <a:rPr lang="zh-CN" altLang="en-US" sz="3200" b="1">
                <a:solidFill>
                  <a:srgbClr val="FF0000"/>
                </a:solidFill>
                <a:latin typeface="宋体" charset="-122"/>
              </a:rPr>
              <a:t>他们心中有爱国的信念，并矢志不渝地坚定着信念，他们就是民族的脊梁，是我们敬仰的英雄。</a:t>
            </a:r>
          </a:p>
        </p:txBody>
      </p:sp>
      <p:sp>
        <p:nvSpPr>
          <p:cNvPr id="5125" name="AutoShape 5"/>
          <p:cNvSpPr>
            <a:spLocks noChangeArrowheads="1"/>
          </p:cNvSpPr>
          <p:nvPr/>
        </p:nvSpPr>
        <p:spPr bwMode="auto">
          <a:xfrm>
            <a:off x="6516688" y="620713"/>
            <a:ext cx="2087562" cy="504825"/>
          </a:xfrm>
          <a:prstGeom prst="wedgeRoundRectCallout">
            <a:avLst>
              <a:gd name="adj1" fmla="val -91671"/>
              <a:gd name="adj2" fmla="val 98741"/>
              <a:gd name="adj3" fmla="val 16667"/>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000000"/>
                </a:solidFill>
              </a:rPr>
              <a:t>观点句</a:t>
            </a:r>
          </a:p>
        </p:txBody>
      </p:sp>
      <p:sp>
        <p:nvSpPr>
          <p:cNvPr id="5128" name="AutoShape 8"/>
          <p:cNvSpPr/>
          <p:nvPr/>
        </p:nvSpPr>
        <p:spPr bwMode="auto">
          <a:xfrm>
            <a:off x="2124075" y="6210300"/>
            <a:ext cx="2232025" cy="647700"/>
          </a:xfrm>
          <a:prstGeom prst="borderCallout2">
            <a:avLst>
              <a:gd name="adj1" fmla="val 17648"/>
              <a:gd name="adj2" fmla="val -3412"/>
              <a:gd name="adj3" fmla="val 17648"/>
              <a:gd name="adj4" fmla="val -14440"/>
              <a:gd name="adj5" fmla="val -242894"/>
              <a:gd name="adj6" fmla="val -26171"/>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反面假设分析说理</a:t>
            </a:r>
          </a:p>
        </p:txBody>
      </p:sp>
      <p:sp>
        <p:nvSpPr>
          <p:cNvPr id="5129" name="AutoShape 9"/>
          <p:cNvSpPr/>
          <p:nvPr/>
        </p:nvSpPr>
        <p:spPr bwMode="auto">
          <a:xfrm>
            <a:off x="6372225" y="6248400"/>
            <a:ext cx="1363663" cy="609600"/>
          </a:xfrm>
          <a:prstGeom prst="borderCallout2">
            <a:avLst>
              <a:gd name="adj1" fmla="val 18750"/>
              <a:gd name="adj2" fmla="val -5588"/>
              <a:gd name="adj3" fmla="val 18750"/>
              <a:gd name="adj4" fmla="val -110130"/>
              <a:gd name="adj5" fmla="val -104690"/>
              <a:gd name="adj6" fmla="val -218394"/>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总结句</a:t>
            </a:r>
          </a:p>
        </p:txBody>
      </p:sp>
      <p:sp>
        <p:nvSpPr>
          <p:cNvPr id="5130" name="AutoShape 10"/>
          <p:cNvSpPr/>
          <p:nvPr/>
        </p:nvSpPr>
        <p:spPr bwMode="auto">
          <a:xfrm>
            <a:off x="4427538" y="404813"/>
            <a:ext cx="1368425" cy="609600"/>
          </a:xfrm>
          <a:prstGeom prst="borderCallout2">
            <a:avLst>
              <a:gd name="adj1" fmla="val 18750"/>
              <a:gd name="adj2" fmla="val -5569"/>
              <a:gd name="adj3" fmla="val 18750"/>
              <a:gd name="adj4" fmla="val -25755"/>
              <a:gd name="adj5" fmla="val 326042"/>
              <a:gd name="adj6" fmla="val -29468"/>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正面事例</a:t>
            </a:r>
          </a:p>
        </p:txBody>
      </p:sp>
      <p:sp>
        <p:nvSpPr>
          <p:cNvPr id="5131" name="AutoShape 11"/>
          <p:cNvSpPr/>
          <p:nvPr/>
        </p:nvSpPr>
        <p:spPr bwMode="auto">
          <a:xfrm>
            <a:off x="5724525" y="1700213"/>
            <a:ext cx="1724025" cy="403225"/>
          </a:xfrm>
          <a:prstGeom prst="borderCallout2">
            <a:avLst>
              <a:gd name="adj1" fmla="val 28347"/>
              <a:gd name="adj2" fmla="val 104421"/>
              <a:gd name="adj3" fmla="val 28347"/>
              <a:gd name="adj4" fmla="val 108472"/>
              <a:gd name="adj5" fmla="val 403542"/>
              <a:gd name="adj6" fmla="val 112708"/>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例后总结句</a:t>
            </a:r>
          </a:p>
        </p:txBody>
      </p:sp>
    </p:spTree>
    <p:extLst>
      <p:ext uri="{BB962C8B-B14F-4D97-AF65-F5344CB8AC3E}">
        <p14:creationId xmlns:p14="http://schemas.microsoft.com/office/powerpoint/2010/main" val="14167540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blinds(horizontal)">
                                      <p:cBhvr>
                                        <p:cTn id="7" dur="500"/>
                                        <p:tgtEl>
                                          <p:spTgt spid="51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blinds(horizontal)">
                                      <p:cBhvr>
                                        <p:cTn id="12" dur="500"/>
                                        <p:tgtEl>
                                          <p:spTgt spid="51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blinds(horizontal)">
                                      <p:cBhvr>
                                        <p:cTn id="17" dur="500"/>
                                        <p:tgtEl>
                                          <p:spTgt spid="513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8"/>
                                        </p:tgtEl>
                                        <p:attrNameLst>
                                          <p:attrName>style.visibility</p:attrName>
                                        </p:attrNameLst>
                                      </p:cBhvr>
                                      <p:to>
                                        <p:strVal val="visible"/>
                                      </p:to>
                                    </p:set>
                                    <p:animEffect transition="in" filter="blinds(horizontal)">
                                      <p:cBhvr>
                                        <p:cTn id="22" dur="500"/>
                                        <p:tgtEl>
                                          <p:spTgt spid="51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9"/>
                                        </p:tgtEl>
                                        <p:attrNameLst>
                                          <p:attrName>style.visibility</p:attrName>
                                        </p:attrNameLst>
                                      </p:cBhvr>
                                      <p:to>
                                        <p:strVal val="visible"/>
                                      </p:to>
                                    </p:set>
                                    <p:animEffect transition="in" filter="blinds(horizontal)">
                                      <p:cBhvr>
                                        <p:cTn id="27"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P spid="5128" grpId="0"/>
      <p:bldP spid="5129" grpId="0"/>
      <p:bldP spid="5130" grpId="0"/>
      <p:bldP spid="513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b="1" smtClean="0">
                <a:solidFill>
                  <a:srgbClr val="FF0000"/>
                </a:solidFill>
              </a:rPr>
              <a:t>（四）引用论证法</a:t>
            </a:r>
            <a:br>
              <a:rPr lang="zh-CN" altLang="zh-CN" smtClean="0"/>
            </a:br>
            <a:endParaRPr lang="zh-CN" altLang="en-US"/>
          </a:p>
        </p:txBody>
      </p:sp>
      <p:sp>
        <p:nvSpPr>
          <p:cNvPr id="3" name="内容占位符 2"/>
          <p:cNvSpPr>
            <a:spLocks noGrp="1"/>
          </p:cNvSpPr>
          <p:nvPr>
            <p:ph idx="1"/>
          </p:nvPr>
        </p:nvSpPr>
        <p:spPr/>
        <p:txBody>
          <a:bodyPr/>
          <a:lstStyle/>
          <a:p>
            <a:pPr hangingPunct="0"/>
            <a:r>
              <a:rPr lang="zh-CN" altLang="zh-CN" sz="4000" smtClean="0"/>
              <a:t>即</a:t>
            </a:r>
            <a:r>
              <a:rPr lang="zh-CN" altLang="zh-CN" sz="4000"/>
              <a:t>引用诗词名句、名人名言或名人的观点等作为论据</a:t>
            </a:r>
            <a:r>
              <a:rPr lang="en-US" altLang="zh-CN" sz="4000"/>
              <a:t>,</a:t>
            </a:r>
            <a:r>
              <a:rPr lang="zh-CN" altLang="zh-CN" sz="4000"/>
              <a:t>引经据典地分析问题、说明道理的论证方法</a:t>
            </a:r>
            <a:r>
              <a:rPr lang="en-US" altLang="zh-CN" sz="4000"/>
              <a:t>.</a:t>
            </a:r>
            <a:r>
              <a:rPr lang="zh-CN" altLang="zh-CN" sz="4000"/>
              <a:t>可以增强文章说服力和文采</a:t>
            </a:r>
            <a:r>
              <a:rPr lang="en-US" altLang="zh-CN" sz="4000"/>
              <a:t>,</a:t>
            </a:r>
            <a:r>
              <a:rPr lang="zh-CN" altLang="zh-CN" sz="4000"/>
              <a:t>使论证更有力。 </a:t>
            </a:r>
          </a:p>
          <a:p>
            <a:endParaRPr lang="zh-CN" altLang="en-US"/>
          </a:p>
        </p:txBody>
      </p:sp>
    </p:spTree>
    <p:extLst>
      <p:ext uri="{BB962C8B-B14F-4D97-AF65-F5344CB8AC3E}">
        <p14:creationId xmlns:p14="http://schemas.microsoft.com/office/powerpoint/2010/main" val="1896966985"/>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332656"/>
            <a:ext cx="8928992" cy="5793507"/>
          </a:xfrm>
        </p:spPr>
        <p:txBody>
          <a:bodyPr>
            <a:noAutofit/>
          </a:bodyPr>
          <a:lstStyle/>
          <a:p>
            <a:pPr hangingPunct="0"/>
            <a:r>
              <a:rPr lang="zh-CN" altLang="zh-CN" sz="2800" b="1"/>
              <a:t>例如：纵观天下有志者，总是夙兴而夜寐，百折不挠，孜孜以求，心甘情愿为社会奉献的。（论点）</a:t>
            </a:r>
          </a:p>
          <a:p>
            <a:pPr hangingPunct="0"/>
            <a:r>
              <a:rPr lang="en-US" altLang="zh-CN" sz="2800" b="1"/>
              <a:t>    </a:t>
            </a:r>
            <a:r>
              <a:rPr lang="en-US" altLang="zh-CN" sz="2800" b="1" smtClean="0"/>
              <a:t>     </a:t>
            </a:r>
            <a:r>
              <a:rPr lang="zh-CN" altLang="zh-CN" sz="2800" b="1" smtClean="0"/>
              <a:t>千百年来</a:t>
            </a:r>
            <a:r>
              <a:rPr lang="zh-CN" altLang="zh-CN" sz="2800" b="1"/>
              <a:t>，奉献精神如同血液，在我们民族躯体中不息地流动；从为治水患三过家门而不入的大禹到“亦余心之所善兮，虽九死其犹未悔”的屈原；从“繁霜尽是心头血，洒向千峰秋叶丹”的戚继光，到“我自横刀向天笑，去留肝胆两昆仑”的谭嗣同；从“愿与人民共患难，誓将热血固神州”的朱德总司令，到“亏了我一个，幸福十亿人”的南疆卫士，真是英雄万千</a:t>
            </a:r>
            <a:r>
              <a:rPr lang="en-US" altLang="zh-CN" sz="2800" b="1"/>
              <a:t>! </a:t>
            </a:r>
            <a:r>
              <a:rPr lang="zh-CN" altLang="zh-CN" sz="2800" b="1"/>
              <a:t>（</a:t>
            </a:r>
            <a:r>
              <a:rPr lang="zh-CN" altLang="zh-CN" sz="2800" b="1" smtClean="0"/>
              <a:t>引用</a:t>
            </a:r>
            <a:r>
              <a:rPr lang="en-US" altLang="zh-CN" sz="2800" b="1" smtClean="0"/>
              <a:t>+</a:t>
            </a:r>
            <a:r>
              <a:rPr lang="zh-CN" altLang="zh-CN" sz="2800" b="1" smtClean="0"/>
              <a:t>排比</a:t>
            </a:r>
            <a:r>
              <a:rPr lang="zh-CN" altLang="zh-CN" sz="2800" b="1"/>
              <a:t>论证）</a:t>
            </a:r>
          </a:p>
          <a:p>
            <a:pPr marL="0" indent="0">
              <a:buNone/>
            </a:pPr>
            <a:r>
              <a:rPr lang="en-US" altLang="zh-CN" sz="2800" b="1"/>
              <a:t>    </a:t>
            </a:r>
            <a:r>
              <a:rPr lang="en-US" altLang="zh-CN" sz="2800" b="1" smtClean="0"/>
              <a:t>     </a:t>
            </a:r>
            <a:r>
              <a:rPr lang="zh-CN" altLang="zh-CN" sz="2800" b="1" smtClean="0"/>
              <a:t>真正</a:t>
            </a:r>
            <a:r>
              <a:rPr lang="zh-CN" altLang="zh-CN" sz="2800" b="1"/>
              <a:t>的奉献是不求回报，而是心甘情愿地把自己的智慧乃至生命献给了国家和崇高的事业。（小结论点）</a:t>
            </a:r>
          </a:p>
          <a:p>
            <a:endParaRPr lang="zh-CN" altLang="en-US" sz="2800"/>
          </a:p>
        </p:txBody>
      </p:sp>
    </p:spTree>
    <p:extLst>
      <p:ext uri="{BB962C8B-B14F-4D97-AF65-F5344CB8AC3E}">
        <p14:creationId xmlns:p14="http://schemas.microsoft.com/office/powerpoint/2010/main" val="2701125466"/>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692696"/>
            <a:ext cx="8229600" cy="2016224"/>
          </a:xfrm>
        </p:spPr>
        <p:txBody>
          <a:bodyPr>
            <a:normAutofit/>
          </a:bodyPr>
          <a:lstStyle/>
          <a:p>
            <a:r>
              <a:rPr lang="zh-CN" altLang="en-US" b="1">
                <a:latin typeface="宋体" charset="-122"/>
              </a:rPr>
              <a:t>议论文之分析说理</a:t>
            </a:r>
            <a:r>
              <a:rPr lang="zh-CN" altLang="en-US" b="1" smtClean="0">
                <a:latin typeface="宋体" charset="-122"/>
              </a:rPr>
              <a:t>之一</a:t>
            </a:r>
            <a:br>
              <a:rPr lang="zh-CN" altLang="en-US" b="1">
                <a:latin typeface="宋体" charset="-122"/>
              </a:rPr>
            </a:br>
            <a:endParaRPr lang="zh-CN" altLang="en-US"/>
          </a:p>
        </p:txBody>
      </p:sp>
      <p:sp>
        <p:nvSpPr>
          <p:cNvPr id="3" name="内容占位符 2"/>
          <p:cNvSpPr>
            <a:spLocks noGrp="1"/>
          </p:cNvSpPr>
          <p:nvPr>
            <p:ph idx="1"/>
          </p:nvPr>
        </p:nvSpPr>
        <p:spPr>
          <a:xfrm>
            <a:off x="457200" y="2492896"/>
            <a:ext cx="8229600" cy="3633267"/>
          </a:xfrm>
        </p:spPr>
        <p:txBody>
          <a:bodyPr/>
          <a:lstStyle/>
          <a:p>
            <a:r>
              <a:rPr lang="zh-CN" altLang="en-US" b="1" smtClean="0">
                <a:solidFill>
                  <a:srgbClr val="FF0000"/>
                </a:solidFill>
                <a:latin typeface="黑体" pitchFamily="49" charset="-122"/>
                <a:ea typeface="黑体" pitchFamily="49" charset="-122"/>
              </a:rPr>
              <a:t>         </a:t>
            </a:r>
            <a:r>
              <a:rPr lang="zh-CN" altLang="en-US" sz="6000" b="1" smtClean="0">
                <a:solidFill>
                  <a:srgbClr val="FF0000"/>
                </a:solidFill>
                <a:latin typeface="黑体" pitchFamily="49" charset="-122"/>
                <a:ea typeface="黑体" pitchFamily="49" charset="-122"/>
              </a:rPr>
              <a:t>正反对比法</a:t>
            </a:r>
            <a:endParaRPr lang="zh-CN" altLang="en-US" sz="6000"/>
          </a:p>
        </p:txBody>
      </p:sp>
    </p:spTree>
    <p:extLst>
      <p:ext uri="{BB962C8B-B14F-4D97-AF65-F5344CB8AC3E}">
        <p14:creationId xmlns:p14="http://schemas.microsoft.com/office/powerpoint/2010/main" val="344377780"/>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619672" y="1753969"/>
            <a:ext cx="1872208"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pitchFamily="2" charset="-122"/>
                <a:ea typeface="黑体" panose="02010609060101010101" pitchFamily="2" charset="-122"/>
              </a:rPr>
              <a:t>直接引用</a:t>
            </a:r>
          </a:p>
        </p:txBody>
      </p:sp>
      <p:sp>
        <p:nvSpPr>
          <p:cNvPr id="7" name="矩形 6"/>
          <p:cNvSpPr/>
          <p:nvPr/>
        </p:nvSpPr>
        <p:spPr>
          <a:xfrm>
            <a:off x="4788024" y="1696310"/>
            <a:ext cx="2488294" cy="66729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a:latin typeface="黑体" panose="02010609060101010101" pitchFamily="2" charset="-122"/>
                <a:ea typeface="黑体" panose="02010609060101010101" pitchFamily="2" charset="-122"/>
              </a:rPr>
              <a:t>间接化用</a:t>
            </a:r>
          </a:p>
        </p:txBody>
      </p:sp>
      <p:sp>
        <p:nvSpPr>
          <p:cNvPr id="2" name="TextBox 1"/>
          <p:cNvSpPr txBox="1"/>
          <p:nvPr/>
        </p:nvSpPr>
        <p:spPr>
          <a:xfrm>
            <a:off x="3372644" y="649275"/>
            <a:ext cx="2709396" cy="523220"/>
          </a:xfrm>
          <a:prstGeom prst="rect">
            <a:avLst/>
          </a:prstGeom>
          <a:noFill/>
        </p:spPr>
        <p:txBody>
          <a:bodyPr wrap="none" rtlCol="0">
            <a:spAutoFit/>
          </a:bodyPr>
          <a:lstStyle/>
          <a:p>
            <a:r>
              <a:rPr lang="zh-CN" altLang="en-US" sz="2800" b="1">
                <a:latin typeface="黑体" panose="02010609060101010101" pitchFamily="2" charset="-122"/>
                <a:ea typeface="黑体" panose="02010609060101010101" pitchFamily="2" charset="-122"/>
              </a:rPr>
              <a:t>名言运用的分类</a:t>
            </a:r>
          </a:p>
        </p:txBody>
      </p:sp>
      <p:sp>
        <p:nvSpPr>
          <p:cNvPr id="8" name="矩形 7"/>
          <p:cNvSpPr/>
          <p:nvPr/>
        </p:nvSpPr>
        <p:spPr>
          <a:xfrm>
            <a:off x="1151620" y="2872251"/>
            <a:ext cx="2808312" cy="28803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en-US" sz="2400">
                <a:latin typeface="楷体" panose="02010609060101010101" pitchFamily="49" charset="-122"/>
                <a:ea typeface="楷体" panose="02010609060101010101" pitchFamily="49" charset="-122"/>
              </a:rPr>
              <a:t>所谓直接引用，就是在议论文中以“</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说”“</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有言”“</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呼吁”等形式，原汁原味地运用名言。</a:t>
            </a:r>
          </a:p>
        </p:txBody>
      </p:sp>
      <p:sp>
        <p:nvSpPr>
          <p:cNvPr id="9" name="矩形 8"/>
          <p:cNvSpPr/>
          <p:nvPr/>
        </p:nvSpPr>
        <p:spPr>
          <a:xfrm>
            <a:off x="4658723" y="2852936"/>
            <a:ext cx="2808312" cy="288032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400">
                <a:latin typeface="楷体" panose="02010609060101010101" pitchFamily="49" charset="-122"/>
                <a:ea typeface="楷体" panose="02010609060101010101" pitchFamily="49" charset="-122"/>
              </a:rPr>
              <a:t>所谓间接化用，就是在议论文中不出现名人名字，而是巧妙地把名言融入论述之中。</a:t>
            </a:r>
          </a:p>
        </p:txBody>
      </p:sp>
    </p:spTree>
    <p:extLst>
      <p:ext uri="{BB962C8B-B14F-4D97-AF65-F5344CB8AC3E}">
        <p14:creationId xmlns:p14="http://schemas.microsoft.com/office/powerpoint/2010/main" val="34820989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3709477" y="548681"/>
            <a:ext cx="1685077" cy="492443"/>
          </a:xfrm>
          <a:prstGeom prst="rect">
            <a:avLst/>
          </a:prstGeom>
          <a:noFill/>
        </p:spPr>
        <p:txBody>
          <a:bodyPr wrap="none" rtlCol="0">
            <a:spAutoFit/>
          </a:bodyPr>
          <a:lstStyle/>
          <a:p>
            <a:r>
              <a:rPr lang="zh-CN" altLang="en-US" sz="2600">
                <a:latin typeface="黑体" panose="02010609060101010101" pitchFamily="2" charset="-122"/>
                <a:ea typeface="黑体" panose="02010609060101010101" pitchFamily="2" charset="-122"/>
              </a:rPr>
              <a:t>直接引用</a:t>
            </a:r>
            <a:r>
              <a:rPr lang="en-US" altLang="zh-CN" sz="2600">
                <a:latin typeface="黑体" panose="02010609060101010101" pitchFamily="2" charset="-122"/>
                <a:ea typeface="黑体" panose="02010609060101010101" pitchFamily="2" charset="-122"/>
              </a:rPr>
              <a:t>1</a:t>
            </a:r>
            <a:endParaRPr lang="zh-CN" altLang="en-US" sz="2600">
              <a:latin typeface="黑体" panose="02010609060101010101" pitchFamily="2" charset="-122"/>
              <a:ea typeface="黑体" panose="02010609060101010101" pitchFamily="2" charset="-122"/>
            </a:endParaRPr>
          </a:p>
        </p:txBody>
      </p:sp>
      <p:sp>
        <p:nvSpPr>
          <p:cNvPr id="7" name="矩形 6"/>
          <p:cNvSpPr/>
          <p:nvPr/>
        </p:nvSpPr>
        <p:spPr>
          <a:xfrm>
            <a:off x="819921" y="1255104"/>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zh-CN" altLang="en-US" sz="2400"/>
              <a:t>。（白落梅）</a:t>
            </a:r>
          </a:p>
        </p:txBody>
      </p:sp>
      <p:sp>
        <p:nvSpPr>
          <p:cNvPr id="10" name="TextBox 9"/>
          <p:cNvSpPr txBox="1"/>
          <p:nvPr/>
        </p:nvSpPr>
        <p:spPr>
          <a:xfrm>
            <a:off x="819920" y="2023189"/>
            <a:ext cx="7102054" cy="1200329"/>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白落梅说：“</a:t>
            </a:r>
            <a:r>
              <a:rPr lang="zh-CN" altLang="zh-CN" sz="2400">
                <a:solidFill>
                  <a:srgbClr val="002060"/>
                </a:solidFill>
                <a:latin typeface="楷体" panose="02010609060101010101" pitchFamily="49" charset="-122"/>
                <a:ea typeface="楷体" panose="02010609060101010101" pitchFamily="49" charset="-122"/>
              </a:rPr>
              <a:t>浮云吹作雪，世味煮成茶</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002060"/>
                </a:solidFill>
                <a:latin typeface="楷体" panose="02010609060101010101" pitchFamily="49" charset="-122"/>
                <a:ea typeface="楷体" panose="02010609060101010101" pitchFamily="49" charset="-122"/>
              </a:rPr>
              <a:t>这是一种洒脱自在的生活态度，告诉我们一个道理：平凡的生活中也有诗意，真正的修行是红尘炼心。</a:t>
            </a:r>
          </a:p>
        </p:txBody>
      </p:sp>
      <p:sp>
        <p:nvSpPr>
          <p:cNvPr id="11" name="矩形 10"/>
          <p:cNvSpPr/>
          <p:nvPr/>
        </p:nvSpPr>
        <p:spPr>
          <a:xfrm>
            <a:off x="819921" y="3675361"/>
            <a:ext cx="7422753" cy="461665"/>
          </a:xfrm>
          <a:prstGeom prst="rect">
            <a:avLst/>
          </a:prstGeom>
        </p:spPr>
        <p:txBody>
          <a:bodyPr wrap="square">
            <a:spAutoFit/>
          </a:bodyPr>
          <a:lstStyle/>
          <a:p>
            <a:r>
              <a:rPr lang="en-US" altLang="zh-CN" sz="2400">
                <a:latin typeface="+mn-ea"/>
              </a:rPr>
              <a:t>2.</a:t>
            </a:r>
            <a:r>
              <a:rPr lang="zh-CN" altLang="en-US" sz="2400">
                <a:latin typeface="+mn-ea"/>
              </a:rPr>
              <a:t>无穷的远方，无数的人们，都与我有关。（鲁迅）</a:t>
            </a:r>
          </a:p>
        </p:txBody>
      </p:sp>
      <p:sp>
        <p:nvSpPr>
          <p:cNvPr id="12" name="TextBox 11"/>
          <p:cNvSpPr txBox="1"/>
          <p:nvPr/>
        </p:nvSpPr>
        <p:spPr>
          <a:xfrm>
            <a:off x="819920" y="4503082"/>
            <a:ext cx="7102054" cy="1200329"/>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鲁迅有言：“无穷的远方，无数的人们，都与我有关。”</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002060"/>
                </a:solidFill>
                <a:latin typeface="楷体" panose="02010609060101010101" pitchFamily="49" charset="-122"/>
                <a:ea typeface="楷体" panose="02010609060101010101" pitchFamily="49" charset="-122"/>
              </a:rPr>
              <a:t>面对他人的不幸，我们不能无动无衷，应该勇于担当，即便事不关己，也要放在心里。</a:t>
            </a:r>
          </a:p>
        </p:txBody>
      </p:sp>
    </p:spTree>
    <p:extLst>
      <p:ext uri="{BB962C8B-B14F-4D97-AF65-F5344CB8AC3E}">
        <p14:creationId xmlns:p14="http://schemas.microsoft.com/office/powerpoint/2010/main" val="42709066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893664" y="947326"/>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3.</a:t>
            </a:r>
            <a:r>
              <a:rPr lang="zh-CN" altLang="en-US" sz="2400"/>
              <a:t>黎明之前，黑暗最深。（腓特烈大帝）</a:t>
            </a:r>
          </a:p>
        </p:txBody>
      </p:sp>
      <p:sp>
        <p:nvSpPr>
          <p:cNvPr id="10" name="TextBox 9"/>
          <p:cNvSpPr txBox="1"/>
          <p:nvPr/>
        </p:nvSpPr>
        <p:spPr>
          <a:xfrm>
            <a:off x="825535" y="1796819"/>
            <a:ext cx="7458908" cy="830997"/>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最艰难的时刻，或许也是离成功距离最近的时刻，</a:t>
            </a:r>
            <a:r>
              <a:rPr lang="zh-CN" altLang="en-US" sz="2400" b="1" u="sng">
                <a:solidFill>
                  <a:srgbClr val="002060"/>
                </a:solidFill>
                <a:latin typeface="楷体" panose="02010609060101010101" pitchFamily="49" charset="-122"/>
                <a:ea typeface="楷体" panose="02010609060101010101" pitchFamily="49" charset="-122"/>
              </a:rPr>
              <a:t>就像</a:t>
            </a:r>
            <a:r>
              <a:rPr lang="zh-CN" altLang="en-US" sz="2400" u="sng">
                <a:solidFill>
                  <a:srgbClr val="002060"/>
                </a:solidFill>
                <a:latin typeface="楷体" panose="02010609060101010101" pitchFamily="49" charset="-122"/>
                <a:ea typeface="楷体" panose="02010609060101010101" pitchFamily="49" charset="-122"/>
              </a:rPr>
              <a:t>腓特烈大帝</a:t>
            </a:r>
            <a:r>
              <a:rPr lang="zh-CN" altLang="en-US" sz="2400" b="1" u="sng">
                <a:solidFill>
                  <a:srgbClr val="002060"/>
                </a:solidFill>
                <a:latin typeface="楷体" panose="02010609060101010101" pitchFamily="49" charset="-122"/>
                <a:ea typeface="楷体" panose="02010609060101010101" pitchFamily="49" charset="-122"/>
              </a:rPr>
              <a:t>所言</a:t>
            </a:r>
            <a:r>
              <a:rPr lang="zh-CN" altLang="en-US" sz="2400">
                <a:solidFill>
                  <a:srgbClr val="002060"/>
                </a:solidFill>
                <a:latin typeface="楷体" panose="02010609060101010101" pitchFamily="49" charset="-122"/>
                <a:ea typeface="楷体" panose="02010609060101010101" pitchFamily="49" charset="-122"/>
              </a:rPr>
              <a:t>：“黎明之前，黑暗最深。”</a:t>
            </a:r>
          </a:p>
        </p:txBody>
      </p:sp>
      <p:sp>
        <p:nvSpPr>
          <p:cNvPr id="5" name="矩形 4"/>
          <p:cNvSpPr/>
          <p:nvPr/>
        </p:nvSpPr>
        <p:spPr>
          <a:xfrm>
            <a:off x="861691" y="3236980"/>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4.</a:t>
            </a:r>
            <a:r>
              <a:rPr lang="zh-CN" altLang="en-US" sz="2400"/>
              <a:t>所谓无底深渊，下去，也就是前程万里（木心）</a:t>
            </a:r>
          </a:p>
        </p:txBody>
      </p:sp>
      <p:sp>
        <p:nvSpPr>
          <p:cNvPr id="6" name="TextBox 5"/>
          <p:cNvSpPr txBox="1"/>
          <p:nvPr/>
        </p:nvSpPr>
        <p:spPr>
          <a:xfrm>
            <a:off x="892408" y="3896717"/>
            <a:ext cx="7458908" cy="1569660"/>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如果说，人生的巅峰，意味着今后都在下坡，那么无底深渊，也会成为新的转折点，意味着今后每一步都会上升。</a:t>
            </a:r>
            <a:r>
              <a:rPr lang="zh-CN" altLang="en-US" sz="2400" b="1" u="sng">
                <a:solidFill>
                  <a:srgbClr val="002060"/>
                </a:solidFill>
                <a:latin typeface="楷体" panose="02010609060101010101" pitchFamily="49" charset="-122"/>
                <a:ea typeface="楷体" panose="02010609060101010101" pitchFamily="49" charset="-122"/>
              </a:rPr>
              <a:t>因此</a:t>
            </a:r>
            <a:r>
              <a:rPr lang="zh-CN" altLang="en-US" sz="2400" u="sng">
                <a:solidFill>
                  <a:srgbClr val="002060"/>
                </a:solidFill>
                <a:latin typeface="楷体" panose="02010609060101010101" pitchFamily="49" charset="-122"/>
                <a:ea typeface="楷体" panose="02010609060101010101" pitchFamily="49" charset="-122"/>
              </a:rPr>
              <a:t>，木心</a:t>
            </a:r>
            <a:r>
              <a:rPr lang="zh-CN" altLang="en-US" sz="2400" b="1" u="sng">
                <a:solidFill>
                  <a:srgbClr val="002060"/>
                </a:solidFill>
                <a:latin typeface="楷体" panose="02010609060101010101" pitchFamily="49" charset="-122"/>
                <a:ea typeface="楷体" panose="02010609060101010101" pitchFamily="49" charset="-122"/>
              </a:rPr>
              <a:t>才会说</a:t>
            </a:r>
            <a:r>
              <a:rPr lang="zh-CN" altLang="en-US" sz="2400">
                <a:solidFill>
                  <a:srgbClr val="002060"/>
                </a:solidFill>
                <a:latin typeface="楷体" panose="02010609060101010101" pitchFamily="49" charset="-122"/>
                <a:ea typeface="楷体" panose="02010609060101010101" pitchFamily="49" charset="-122"/>
              </a:rPr>
              <a:t>，所谓无底深渊，下去，也就是前程万里。</a:t>
            </a:r>
          </a:p>
        </p:txBody>
      </p:sp>
    </p:spTree>
    <p:extLst>
      <p:ext uri="{BB962C8B-B14F-4D97-AF65-F5344CB8AC3E}">
        <p14:creationId xmlns:p14="http://schemas.microsoft.com/office/powerpoint/2010/main" val="33708491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795636" y="644691"/>
            <a:ext cx="7422753" cy="830997"/>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想一想，除了用“谁谁谁说”“谁谁谁有言”表示直接引用，还有没有其他方式呢？</a:t>
            </a:r>
          </a:p>
        </p:txBody>
      </p:sp>
      <p:sp>
        <p:nvSpPr>
          <p:cNvPr id="10" name="矩形 9"/>
          <p:cNvSpPr/>
          <p:nvPr/>
        </p:nvSpPr>
        <p:spPr>
          <a:xfrm>
            <a:off x="816597" y="2860905"/>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zh-CN" altLang="en-US" sz="2400"/>
              <a:t>。（</a:t>
            </a:r>
            <a:r>
              <a:rPr lang="zh-CN" altLang="en-US" sz="2400">
                <a:latin typeface="楷体" panose="02010609060101010101" pitchFamily="49" charset="-122"/>
                <a:ea typeface="楷体" panose="02010609060101010101" pitchFamily="49" charset="-122"/>
              </a:rPr>
              <a:t>白落梅</a:t>
            </a:r>
            <a:r>
              <a:rPr lang="zh-CN" altLang="en-US" sz="2400"/>
              <a:t>）</a:t>
            </a:r>
            <a:endParaRPr lang="zh-CN" altLang="en-US" sz="2400">
              <a:latin typeface="楷体" panose="02010609060101010101" pitchFamily="49" charset="-122"/>
              <a:ea typeface="楷体" panose="02010609060101010101" pitchFamily="49" charset="-122"/>
            </a:endParaRPr>
          </a:p>
        </p:txBody>
      </p:sp>
      <p:sp>
        <p:nvSpPr>
          <p:cNvPr id="11" name="TextBox 10"/>
          <p:cNvSpPr txBox="1"/>
          <p:nvPr/>
        </p:nvSpPr>
        <p:spPr>
          <a:xfrm>
            <a:off x="820044" y="3621022"/>
            <a:ext cx="7280348" cy="1200329"/>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a:t>
            </a:r>
            <a:r>
              <a:rPr lang="zh-CN" altLang="zh-CN" sz="2400">
                <a:solidFill>
                  <a:srgbClr val="0070C0"/>
                </a:solidFill>
                <a:latin typeface="楷体" panose="02010609060101010101" pitchFamily="49" charset="-122"/>
                <a:ea typeface="楷体" panose="02010609060101010101" pitchFamily="49" charset="-122"/>
              </a:rPr>
              <a:t>浮云吹作雪，世味煮成茶</a:t>
            </a:r>
            <a:r>
              <a:rPr lang="zh-CN" altLang="en-US" sz="2400">
                <a:solidFill>
                  <a:srgbClr val="0070C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，这是</a:t>
            </a:r>
            <a:r>
              <a:rPr lang="zh-CN" altLang="en-US" sz="2400">
                <a:solidFill>
                  <a:srgbClr val="FF0000"/>
                </a:solidFill>
                <a:latin typeface="楷体" panose="02010609060101010101" pitchFamily="49" charset="-122"/>
                <a:ea typeface="楷体" panose="02010609060101010101" pitchFamily="49" charset="-122"/>
              </a:rPr>
              <a:t>白落梅</a:t>
            </a:r>
            <a:r>
              <a:rPr lang="zh-CN" altLang="en-US" sz="2400">
                <a:solidFill>
                  <a:srgbClr val="002060"/>
                </a:solidFill>
                <a:latin typeface="楷体" panose="02010609060101010101" pitchFamily="49" charset="-122"/>
                <a:ea typeface="楷体" panose="02010609060101010101" pitchFamily="49" charset="-122"/>
              </a:rPr>
              <a:t>洒脱自在的生活态度，也告诉我们一个道理：平凡的生活中也有诗意，真正的修行是红尘炼心。</a:t>
            </a:r>
          </a:p>
        </p:txBody>
      </p:sp>
      <p:sp>
        <p:nvSpPr>
          <p:cNvPr id="14" name="TextBox 13"/>
          <p:cNvSpPr txBox="1"/>
          <p:nvPr/>
        </p:nvSpPr>
        <p:spPr>
          <a:xfrm>
            <a:off x="3434994" y="1892830"/>
            <a:ext cx="1685077" cy="492443"/>
          </a:xfrm>
          <a:prstGeom prst="rect">
            <a:avLst/>
          </a:prstGeom>
          <a:noFill/>
        </p:spPr>
        <p:txBody>
          <a:bodyPr wrap="none" rtlCol="0">
            <a:spAutoFit/>
          </a:bodyPr>
          <a:lstStyle/>
          <a:p>
            <a:r>
              <a:rPr lang="zh-CN" altLang="en-US" sz="2600">
                <a:latin typeface="黑体" panose="02010609060101010101" pitchFamily="2" charset="-122"/>
                <a:ea typeface="黑体" panose="02010609060101010101" pitchFamily="2" charset="-122"/>
              </a:rPr>
              <a:t>直接引用</a:t>
            </a:r>
            <a:r>
              <a:rPr lang="en-US" altLang="zh-CN" sz="2600">
                <a:latin typeface="黑体" panose="02010609060101010101" pitchFamily="2" charset="-122"/>
                <a:ea typeface="黑体" panose="02010609060101010101" pitchFamily="2" charset="-122"/>
              </a:rPr>
              <a:t>2</a:t>
            </a:r>
            <a:endParaRPr lang="zh-CN" altLang="en-US" sz="2600">
              <a:latin typeface="黑体" panose="02010609060101010101" pitchFamily="2" charset="-122"/>
              <a:ea typeface="黑体" panose="02010609060101010101" pitchFamily="2" charset="-122"/>
            </a:endParaRPr>
          </a:p>
        </p:txBody>
      </p:sp>
    </p:spTree>
    <p:extLst>
      <p:ext uri="{BB962C8B-B14F-4D97-AF65-F5344CB8AC3E}">
        <p14:creationId xmlns:p14="http://schemas.microsoft.com/office/powerpoint/2010/main" val="9106941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21757" y="740702"/>
            <a:ext cx="7422753" cy="461665"/>
          </a:xfrm>
          <a:prstGeom prst="rect">
            <a:avLst/>
          </a:prstGeom>
        </p:spPr>
        <p:txBody>
          <a:bodyPr wrap="square">
            <a:spAutoFit/>
          </a:bodyPr>
          <a:lstStyle/>
          <a:p>
            <a:r>
              <a:rPr lang="en-US" altLang="zh-CN" sz="2400">
                <a:latin typeface="+mn-ea"/>
              </a:rPr>
              <a:t>2.</a:t>
            </a:r>
            <a:r>
              <a:rPr lang="zh-CN" altLang="en-US" sz="2400">
                <a:latin typeface="+mn-ea"/>
              </a:rPr>
              <a:t>位我上者灿烂星空；道德律令在我心中</a:t>
            </a:r>
            <a:r>
              <a:rPr lang="en-US" altLang="zh-CN" sz="2400">
                <a:latin typeface="+mn-ea"/>
              </a:rPr>
              <a:t>——</a:t>
            </a:r>
            <a:r>
              <a:rPr lang="zh-CN" altLang="en-US" sz="2400">
                <a:latin typeface="+mn-ea"/>
              </a:rPr>
              <a:t>康德</a:t>
            </a:r>
          </a:p>
        </p:txBody>
      </p:sp>
      <p:sp>
        <p:nvSpPr>
          <p:cNvPr id="3" name="TextBox 2"/>
          <p:cNvSpPr txBox="1"/>
          <p:nvPr/>
        </p:nvSpPr>
        <p:spPr>
          <a:xfrm>
            <a:off x="860476" y="1604797"/>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“位我上者，灿烂星空；道德律令，在我心中”</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FF0000"/>
                </a:solidFill>
                <a:latin typeface="楷体" panose="02010609060101010101" pitchFamily="49" charset="-122"/>
                <a:ea typeface="楷体" panose="02010609060101010101" pitchFamily="49" charset="-122"/>
              </a:rPr>
              <a:t>这是康德铭记终生的信念</a:t>
            </a:r>
            <a:r>
              <a:rPr lang="zh-CN" altLang="en-US" sz="2400">
                <a:solidFill>
                  <a:srgbClr val="002060"/>
                </a:solidFill>
                <a:latin typeface="楷体" panose="02010609060101010101" pitchFamily="49" charset="-122"/>
                <a:ea typeface="楷体" panose="02010609060101010101" pitchFamily="49" charset="-122"/>
              </a:rPr>
              <a:t>，也值得我们奉为圭臬。如果说人生像船，需要引航的参照物，那道德应该是夜空中最亮的星，指引我们穿破迷雾，不断前行。</a:t>
            </a:r>
          </a:p>
        </p:txBody>
      </p:sp>
      <p:sp>
        <p:nvSpPr>
          <p:cNvPr id="4" name="TextBox 3"/>
          <p:cNvSpPr txBox="1"/>
          <p:nvPr/>
        </p:nvSpPr>
        <p:spPr>
          <a:xfrm>
            <a:off x="837904" y="3909053"/>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“位我上者，灿烂星空；道德律令，在我心中”</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FF0000"/>
                </a:solidFill>
                <a:latin typeface="楷体" panose="02010609060101010101" pitchFamily="49" charset="-122"/>
                <a:ea typeface="楷体" panose="02010609060101010101" pitchFamily="49" charset="-122"/>
              </a:rPr>
              <a:t>这是康德的至理名言，</a:t>
            </a:r>
            <a:r>
              <a:rPr lang="zh-CN" altLang="en-US" sz="2400">
                <a:solidFill>
                  <a:srgbClr val="002060"/>
                </a:solidFill>
                <a:latin typeface="楷体" panose="02010609060101010101" pitchFamily="49" charset="-122"/>
                <a:ea typeface="楷体" panose="02010609060101010101" pitchFamily="49" charset="-122"/>
              </a:rPr>
              <a:t>也可以成为我们的座右铭。如果说人生像船，需要引航的参照物，那道德应该是夜空中最亮的星，指引我们穿破迷雾，不断前行。</a:t>
            </a:r>
          </a:p>
        </p:txBody>
      </p:sp>
    </p:spTree>
    <p:extLst>
      <p:ext uri="{BB962C8B-B14F-4D97-AF65-F5344CB8AC3E}">
        <p14:creationId xmlns:p14="http://schemas.microsoft.com/office/powerpoint/2010/main" val="1860285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95636" y="644690"/>
            <a:ext cx="7664797" cy="830997"/>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想一想，如果要直接引用名言，除了 “谁谁谁说”“这是谁谁谁的信念”外，还有没有其他好方法？</a:t>
            </a:r>
          </a:p>
        </p:txBody>
      </p:sp>
      <p:sp>
        <p:nvSpPr>
          <p:cNvPr id="3" name="TextBox 2"/>
          <p:cNvSpPr txBox="1"/>
          <p:nvPr/>
        </p:nvSpPr>
        <p:spPr>
          <a:xfrm>
            <a:off x="3273850" y="1892830"/>
            <a:ext cx="1685077" cy="492443"/>
          </a:xfrm>
          <a:prstGeom prst="rect">
            <a:avLst/>
          </a:prstGeom>
          <a:noFill/>
        </p:spPr>
        <p:txBody>
          <a:bodyPr wrap="none" rtlCol="0">
            <a:spAutoFit/>
          </a:bodyPr>
          <a:lstStyle/>
          <a:p>
            <a:r>
              <a:rPr lang="zh-CN" altLang="en-US" sz="2600">
                <a:latin typeface="黑体" panose="02010609060101010101" pitchFamily="2" charset="-122"/>
                <a:ea typeface="黑体" panose="02010609060101010101" pitchFamily="2" charset="-122"/>
              </a:rPr>
              <a:t>直接引用</a:t>
            </a:r>
            <a:r>
              <a:rPr lang="en-US" altLang="zh-CN" sz="2600">
                <a:latin typeface="黑体" panose="02010609060101010101" pitchFamily="2" charset="-122"/>
                <a:ea typeface="黑体" panose="02010609060101010101" pitchFamily="2" charset="-122"/>
              </a:rPr>
              <a:t>3</a:t>
            </a:r>
            <a:endParaRPr lang="zh-CN" altLang="en-US" sz="2600">
              <a:latin typeface="黑体" panose="02010609060101010101" pitchFamily="2" charset="-122"/>
              <a:ea typeface="黑体" panose="02010609060101010101" pitchFamily="2" charset="-122"/>
            </a:endParaRPr>
          </a:p>
        </p:txBody>
      </p:sp>
      <p:sp>
        <p:nvSpPr>
          <p:cNvPr id="4" name="矩形 3"/>
          <p:cNvSpPr/>
          <p:nvPr/>
        </p:nvSpPr>
        <p:spPr>
          <a:xfrm>
            <a:off x="819437" y="2756328"/>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白落梅</a:t>
            </a:r>
          </a:p>
        </p:txBody>
      </p:sp>
      <p:sp>
        <p:nvSpPr>
          <p:cNvPr id="5" name="TextBox 4"/>
          <p:cNvSpPr txBox="1"/>
          <p:nvPr/>
        </p:nvSpPr>
        <p:spPr>
          <a:xfrm>
            <a:off x="811300" y="3525011"/>
            <a:ext cx="7280348" cy="1938992"/>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a:t>
            </a:r>
            <a:r>
              <a:rPr lang="zh-CN" altLang="zh-CN" sz="2400">
                <a:solidFill>
                  <a:srgbClr val="0070C0"/>
                </a:solidFill>
                <a:latin typeface="楷体" panose="02010609060101010101" pitchFamily="49" charset="-122"/>
                <a:ea typeface="楷体" panose="02010609060101010101" pitchFamily="49" charset="-122"/>
              </a:rPr>
              <a:t>浮云吹作雪，世味煮成茶</a:t>
            </a:r>
            <a:r>
              <a:rPr lang="zh-CN" altLang="en-US" sz="2400">
                <a:solidFill>
                  <a:srgbClr val="0070C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白落梅是这么说的，也是这么做的</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7030A0"/>
                </a:solidFill>
                <a:latin typeface="楷体" panose="02010609060101010101" pitchFamily="49" charset="-122"/>
                <a:ea typeface="楷体" panose="02010609060101010101" pitchFamily="49" charset="-122"/>
              </a:rPr>
              <a:t>烹茶，写书，静坐，沉思，这是她一天生活的日常，偶尔累了，会牵着一只金毛出去散散步，看看巷子里的世俗烟火。</a:t>
            </a:r>
            <a:r>
              <a:rPr lang="zh-CN" altLang="en-US" sz="2400">
                <a:solidFill>
                  <a:srgbClr val="002060"/>
                </a:solidFill>
                <a:latin typeface="楷体" panose="02010609060101010101" pitchFamily="49" charset="-122"/>
                <a:ea typeface="楷体" panose="02010609060101010101" pitchFamily="49" charset="-122"/>
              </a:rPr>
              <a:t>由此可知：平凡的生活中也有诗意，真正的修行是红尘炼心。</a:t>
            </a:r>
          </a:p>
        </p:txBody>
      </p:sp>
    </p:spTree>
    <p:extLst>
      <p:ext uri="{BB962C8B-B14F-4D97-AF65-F5344CB8AC3E}">
        <p14:creationId xmlns:p14="http://schemas.microsoft.com/office/powerpoint/2010/main" val="18014301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21757" y="740702"/>
            <a:ext cx="7422753" cy="830997"/>
          </a:xfrm>
          <a:prstGeom prst="rect">
            <a:avLst/>
          </a:prstGeom>
        </p:spPr>
        <p:txBody>
          <a:bodyPr wrap="square">
            <a:spAutoFit/>
          </a:bodyPr>
          <a:lstStyle/>
          <a:p>
            <a:r>
              <a:rPr lang="en-US" altLang="zh-CN" sz="2400">
                <a:latin typeface="+mn-ea"/>
              </a:rPr>
              <a:t>2.</a:t>
            </a:r>
            <a:r>
              <a:rPr lang="zh-CN" altLang="en-US" sz="2400">
                <a:latin typeface="+mn-ea"/>
              </a:rPr>
              <a:t>从今以后，别再过你应该过的人生，去过你想过的人生吧！</a:t>
            </a:r>
            <a:r>
              <a:rPr lang="en-US" altLang="zh-CN" sz="2400">
                <a:latin typeface="+mn-ea"/>
              </a:rPr>
              <a:t>——</a:t>
            </a:r>
            <a:r>
              <a:rPr lang="zh-CN" altLang="en-US" sz="2400">
                <a:latin typeface="+mn-ea"/>
              </a:rPr>
              <a:t>梭罗</a:t>
            </a:r>
          </a:p>
        </p:txBody>
      </p:sp>
      <p:sp>
        <p:nvSpPr>
          <p:cNvPr id="3" name="TextBox 2"/>
          <p:cNvSpPr txBox="1"/>
          <p:nvPr/>
        </p:nvSpPr>
        <p:spPr>
          <a:xfrm>
            <a:off x="821756" y="1816173"/>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“从今以后，别再过你应该过的人生，去过你想过的人生吧”</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梭罗是这么说的，也是这么做的</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因为厌恶城市喧嚣，梭罗搬到了瓦登湖畔，一住就是三年。三年的实践和沉思，让他写出了著名的</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湖畔笔记</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p>
        </p:txBody>
      </p:sp>
      <p:sp>
        <p:nvSpPr>
          <p:cNvPr id="4" name="TextBox 3"/>
          <p:cNvSpPr txBox="1"/>
          <p:nvPr/>
        </p:nvSpPr>
        <p:spPr>
          <a:xfrm>
            <a:off x="821756" y="3989319"/>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“从今以后，别再过你应该过的人生，去过你想过的人生吧”</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梭罗把自己信念付诸了实践</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因为厌恶城市喧嚣，梭罗搬到了瓦登湖畔，一住就是三年。三年的实践和沉思，让他写出了著名的</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湖畔笔记</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9163241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3563889" y="1029333"/>
            <a:ext cx="1685077" cy="492443"/>
          </a:xfrm>
          <a:prstGeom prst="rect">
            <a:avLst/>
          </a:prstGeom>
          <a:noFill/>
        </p:spPr>
        <p:txBody>
          <a:bodyPr wrap="none" rtlCol="0">
            <a:spAutoFit/>
          </a:bodyPr>
          <a:lstStyle/>
          <a:p>
            <a:r>
              <a:rPr lang="zh-CN" altLang="en-US" sz="2600">
                <a:latin typeface="黑体" panose="02010609060101010101" pitchFamily="2" charset="-122"/>
                <a:ea typeface="黑体" panose="02010609060101010101" pitchFamily="2" charset="-122"/>
              </a:rPr>
              <a:t>直接引用</a:t>
            </a:r>
            <a:r>
              <a:rPr lang="en-US" altLang="zh-CN" sz="2600">
                <a:latin typeface="黑体" panose="02010609060101010101" pitchFamily="2" charset="-122"/>
                <a:ea typeface="黑体" panose="02010609060101010101" pitchFamily="2" charset="-122"/>
              </a:rPr>
              <a:t>4</a:t>
            </a:r>
            <a:endParaRPr lang="zh-CN" altLang="en-US" sz="2600">
              <a:latin typeface="黑体" panose="02010609060101010101" pitchFamily="2" charset="-122"/>
              <a:ea typeface="黑体" panose="02010609060101010101" pitchFamily="2" charset="-122"/>
            </a:endParaRPr>
          </a:p>
        </p:txBody>
      </p:sp>
      <p:sp>
        <p:nvSpPr>
          <p:cNvPr id="4" name="矩形 3"/>
          <p:cNvSpPr/>
          <p:nvPr/>
        </p:nvSpPr>
        <p:spPr>
          <a:xfrm>
            <a:off x="811301" y="1892830"/>
            <a:ext cx="7422753" cy="830997"/>
          </a:xfrm>
          <a:prstGeom prst="rect">
            <a:avLst/>
          </a:prstGeom>
        </p:spPr>
        <p:txBody>
          <a:bodyPr wrap="square">
            <a:spAutoFit/>
          </a:bodyPr>
          <a:lstStyle/>
          <a:p>
            <a:r>
              <a:rPr lang="en-US" altLang="zh-CN" sz="2400">
                <a:latin typeface="华文楷体" panose="02010600040101010101" pitchFamily="2" charset="-122"/>
                <a:ea typeface="华文楷体" panose="02010600040101010101" pitchFamily="2" charset="-122"/>
              </a:rPr>
              <a:t>1.</a:t>
            </a:r>
            <a:r>
              <a:rPr lang="zh-CN" altLang="en-US" sz="2400">
                <a:latin typeface="华文楷体" panose="02010600040101010101" pitchFamily="2" charset="-122"/>
                <a:ea typeface="华文楷体" panose="02010600040101010101" pitchFamily="2" charset="-122"/>
              </a:rPr>
              <a:t>每个人生来就是君王，只是大多数都流落而已</a:t>
            </a:r>
            <a:r>
              <a:rPr lang="en-US" altLang="zh-CN" sz="2400">
                <a:latin typeface="华文楷体" panose="02010600040101010101" pitchFamily="2" charset="-122"/>
                <a:ea typeface="华文楷体" panose="02010600040101010101" pitchFamily="2" charset="-122"/>
              </a:rPr>
              <a:t>——</a:t>
            </a:r>
            <a:r>
              <a:rPr lang="zh-CN" altLang="en-US" sz="2400">
                <a:latin typeface="华文楷体" panose="02010600040101010101" pitchFamily="2" charset="-122"/>
                <a:ea typeface="华文楷体" panose="02010600040101010101" pitchFamily="2" charset="-122"/>
              </a:rPr>
              <a:t>王尔德</a:t>
            </a:r>
          </a:p>
        </p:txBody>
      </p:sp>
      <p:sp>
        <p:nvSpPr>
          <p:cNvPr id="5" name="TextBox 4"/>
          <p:cNvSpPr txBox="1"/>
          <p:nvPr/>
        </p:nvSpPr>
        <p:spPr>
          <a:xfrm>
            <a:off x="811300" y="3076264"/>
            <a:ext cx="7422753" cy="2308324"/>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“每个人生来就是君王，只是大多数都流落而已。”</a:t>
            </a:r>
            <a:r>
              <a:rPr lang="zh-CN" altLang="en-US" sz="2400">
                <a:solidFill>
                  <a:srgbClr val="002060"/>
                </a:solidFill>
                <a:latin typeface="楷体" panose="02010609060101010101" pitchFamily="49" charset="-122"/>
                <a:ea typeface="楷体" panose="02010609060101010101" pitchFamily="49" charset="-122"/>
              </a:rPr>
              <a:t>诗人王尔德</a:t>
            </a:r>
            <a:r>
              <a:rPr lang="zh-CN" altLang="en-US" sz="2400" b="1">
                <a:solidFill>
                  <a:srgbClr val="002060"/>
                </a:solidFill>
                <a:latin typeface="楷体" panose="02010609060101010101" pitchFamily="49" charset="-122"/>
                <a:ea typeface="楷体" panose="02010609060101010101" pitchFamily="49" charset="-122"/>
              </a:rPr>
              <a:t>在作品中</a:t>
            </a:r>
            <a:r>
              <a:rPr lang="zh-CN" altLang="en-US" sz="2400">
                <a:solidFill>
                  <a:srgbClr val="002060"/>
                </a:solidFill>
                <a:latin typeface="楷体" panose="02010609060101010101" pitchFamily="49" charset="-122"/>
                <a:ea typeface="楷体" panose="02010609060101010101" pitchFamily="49" charset="-122"/>
              </a:rPr>
              <a:t>如是说。</a:t>
            </a:r>
            <a:r>
              <a:rPr lang="zh-CN" altLang="en-US" sz="2400">
                <a:solidFill>
                  <a:srgbClr val="C00000"/>
                </a:solidFill>
                <a:latin typeface="楷体" panose="02010609060101010101" pitchFamily="49" charset="-122"/>
                <a:ea typeface="楷体" panose="02010609060101010101" pitchFamily="49" charset="-122"/>
              </a:rPr>
              <a:t>当加西亚</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马尔克斯决心成为世界上最好的作家时，</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百年孤独</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的诞生，早已写下了开端。</a:t>
            </a:r>
            <a:r>
              <a:rPr lang="zh-CN" altLang="en-US" sz="2400">
                <a:latin typeface="楷体" panose="02010609060101010101" pitchFamily="49" charset="-122"/>
                <a:ea typeface="楷体" panose="02010609060101010101" pitchFamily="49" charset="-122"/>
              </a:rPr>
              <a:t>你将成为谁，完全取决于你自己。如果一切都是种子，或许在卑微的土壤中才能获得生机。</a:t>
            </a:r>
          </a:p>
        </p:txBody>
      </p:sp>
    </p:spTree>
    <p:extLst>
      <p:ext uri="{BB962C8B-B14F-4D97-AF65-F5344CB8AC3E}">
        <p14:creationId xmlns:p14="http://schemas.microsoft.com/office/powerpoint/2010/main" val="1215318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71601" y="854670"/>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2.</a:t>
            </a:r>
            <a:r>
              <a:rPr lang="zh-CN" altLang="en-US" sz="2400"/>
              <a:t>此心光明，亦复何言</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王阳明</a:t>
            </a:r>
          </a:p>
        </p:txBody>
      </p:sp>
      <p:sp>
        <p:nvSpPr>
          <p:cNvPr id="3" name="TextBox 2"/>
          <p:cNvSpPr txBox="1"/>
          <p:nvPr/>
        </p:nvSpPr>
        <p:spPr>
          <a:xfrm>
            <a:off x="926480" y="1796819"/>
            <a:ext cx="7272808" cy="3046988"/>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“此心光明，亦复何言。”</a:t>
            </a:r>
            <a:r>
              <a:rPr lang="zh-CN" altLang="en-US" sz="2400">
                <a:solidFill>
                  <a:srgbClr val="002060"/>
                </a:solidFill>
                <a:latin typeface="楷体" panose="02010609060101010101" pitchFamily="49" charset="-122"/>
                <a:ea typeface="楷体" panose="02010609060101010101" pitchFamily="49" charset="-122"/>
              </a:rPr>
              <a:t>王阳明</a:t>
            </a:r>
            <a:r>
              <a:rPr lang="zh-CN" altLang="en-US" sz="2400">
                <a:solidFill>
                  <a:srgbClr val="C00000"/>
                </a:solidFill>
                <a:latin typeface="楷体" panose="02010609060101010101" pitchFamily="49" charset="-122"/>
                <a:ea typeface="楷体" panose="02010609060101010101" pitchFamily="49" charset="-122"/>
              </a:rPr>
              <a:t>死前</a:t>
            </a:r>
            <a:r>
              <a:rPr lang="zh-CN" altLang="en-US" sz="2400">
                <a:solidFill>
                  <a:srgbClr val="002060"/>
                </a:solidFill>
                <a:latin typeface="楷体" panose="02010609060101010101" pitchFamily="49" charset="-122"/>
                <a:ea typeface="楷体" panose="02010609060101010101" pitchFamily="49" charset="-122"/>
              </a:rPr>
              <a:t>如是说。</a:t>
            </a:r>
            <a:r>
              <a:rPr lang="zh-CN" altLang="en-US" sz="2400">
                <a:solidFill>
                  <a:srgbClr val="C00000"/>
                </a:solidFill>
                <a:latin typeface="楷体" panose="02010609060101010101" pitchFamily="49" charset="-122"/>
                <a:ea typeface="楷体" panose="02010609060101010101" pitchFamily="49" charset="-122"/>
              </a:rPr>
              <a:t>当于谦、谭嗣同先后走向北京菜市场的断头台时，一生的光明磊落，足以让他们问心无愧，也凛然无惧。</a:t>
            </a:r>
            <a:r>
              <a:rPr lang="zh-CN" altLang="en-US" sz="2400">
                <a:latin typeface="楷体" panose="02010609060101010101" pitchFamily="49" charset="-122"/>
                <a:ea typeface="楷体" panose="02010609060101010101" pitchFamily="49" charset="-122"/>
              </a:rPr>
              <a:t>古人不愿意做亏心事，是因为相信抬头三尺有神明，其实在我看来，真正让人心神安宁的不是神明，而是内心的光明磊落。所谓君子坦荡荡，小人长戚戚，也是这个道理</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坦荡磊落，才能让我们的内心获得真正的安宁。</a:t>
            </a:r>
          </a:p>
        </p:txBody>
      </p:sp>
    </p:spTree>
    <p:extLst>
      <p:ext uri="{BB962C8B-B14F-4D97-AF65-F5344CB8AC3E}">
        <p14:creationId xmlns:p14="http://schemas.microsoft.com/office/powerpoint/2010/main" val="24980914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76414" y="582527"/>
            <a:ext cx="3600400"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pitchFamily="2" charset="-122"/>
                <a:ea typeface="黑体" panose="02010609060101010101" pitchFamily="2" charset="-122"/>
              </a:rPr>
              <a:t>小</a:t>
            </a:r>
            <a:r>
              <a:rPr lang="zh-CN" altLang="en-US" sz="2400" smtClean="0">
                <a:latin typeface="黑体" panose="02010609060101010101" pitchFamily="2" charset="-122"/>
                <a:ea typeface="黑体" panose="02010609060101010101" pitchFamily="2" charset="-122"/>
              </a:rPr>
              <a:t>结：</a:t>
            </a:r>
            <a:r>
              <a:rPr lang="zh-CN" altLang="en-US" sz="2400">
                <a:latin typeface="黑体" panose="02010609060101010101" pitchFamily="2" charset="-122"/>
                <a:ea typeface="黑体" panose="02010609060101010101" pitchFamily="2" charset="-122"/>
              </a:rPr>
              <a:t>直接引用的好处</a:t>
            </a:r>
          </a:p>
        </p:txBody>
      </p:sp>
      <p:sp>
        <p:nvSpPr>
          <p:cNvPr id="3" name="矩形 2"/>
          <p:cNvSpPr/>
          <p:nvPr/>
        </p:nvSpPr>
        <p:spPr>
          <a:xfrm>
            <a:off x="1346596" y="1700808"/>
            <a:ext cx="6132090"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NO1</a:t>
            </a:r>
            <a:r>
              <a:rPr lang="zh-CN" altLang="en-US" sz="2400" b="1">
                <a:latin typeface="楷体" panose="02010609060101010101" pitchFamily="49" charset="-122"/>
                <a:ea typeface="楷体" panose="02010609060101010101" pitchFamily="49" charset="-122"/>
              </a:rPr>
              <a:t>： 让内容更权威，让论述更有说服力！</a:t>
            </a:r>
          </a:p>
        </p:txBody>
      </p:sp>
      <p:sp>
        <p:nvSpPr>
          <p:cNvPr id="8" name="矩形 7"/>
          <p:cNvSpPr/>
          <p:nvPr/>
        </p:nvSpPr>
        <p:spPr>
          <a:xfrm>
            <a:off x="1345455" y="2852936"/>
            <a:ext cx="613323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 让内容富有变化，让形式更多样！</a:t>
            </a:r>
          </a:p>
        </p:txBody>
      </p:sp>
      <p:sp>
        <p:nvSpPr>
          <p:cNvPr id="9" name="矩形 8"/>
          <p:cNvSpPr/>
          <p:nvPr/>
        </p:nvSpPr>
        <p:spPr>
          <a:xfrm>
            <a:off x="1346596" y="4069820"/>
            <a:ext cx="6166916"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NO3</a:t>
            </a:r>
            <a:r>
              <a:rPr lang="zh-CN" altLang="en-US" sz="2400" b="1">
                <a:latin typeface="楷体" panose="02010609060101010101" pitchFamily="49" charset="-122"/>
                <a:ea typeface="楷体" panose="02010609060101010101" pitchFamily="49" charset="-122"/>
              </a:rPr>
              <a:t>： 让语言更灵活，让板书更美观！</a:t>
            </a:r>
          </a:p>
        </p:txBody>
      </p:sp>
      <p:sp>
        <p:nvSpPr>
          <p:cNvPr id="10" name="矩形 9"/>
          <p:cNvSpPr/>
          <p:nvPr/>
        </p:nvSpPr>
        <p:spPr>
          <a:xfrm>
            <a:off x="1346596" y="5157192"/>
            <a:ext cx="6166916"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NO4</a:t>
            </a:r>
            <a:r>
              <a:rPr lang="zh-CN" altLang="en-US" sz="2400" b="1">
                <a:latin typeface="楷体" panose="02010609060101010101" pitchFamily="49" charset="-122"/>
                <a:ea typeface="楷体" panose="02010609060101010101" pitchFamily="49" charset="-122"/>
              </a:rPr>
              <a:t>： 让积累有用武之地，让功底看得见！</a:t>
            </a:r>
          </a:p>
        </p:txBody>
      </p:sp>
    </p:spTree>
    <p:extLst>
      <p:ext uri="{BB962C8B-B14F-4D97-AF65-F5344CB8AC3E}">
        <p14:creationId xmlns:p14="http://schemas.microsoft.com/office/powerpoint/2010/main" val="32011881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3" name="矩形 1"/>
          <p:cNvSpPr>
            <a:spLocks noChangeArrowheads="1"/>
          </p:cNvSpPr>
          <p:nvPr/>
        </p:nvSpPr>
        <p:spPr bwMode="auto">
          <a:xfrm>
            <a:off x="3491880" y="404664"/>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正反对比法</a:t>
            </a:r>
            <a:endParaRPr lang="zh-CN" altLang="en-US" sz="3600" b="1"/>
          </a:p>
        </p:txBody>
      </p:sp>
      <p:sp>
        <p:nvSpPr>
          <p:cNvPr id="32775" name="Text Box 7"/>
          <p:cNvSpPr txBox="1">
            <a:spLocks noChangeArrowheads="1"/>
          </p:cNvSpPr>
          <p:nvPr/>
        </p:nvSpPr>
        <p:spPr bwMode="auto">
          <a:xfrm>
            <a:off x="468313" y="1125538"/>
            <a:ext cx="8208962" cy="478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宋体" charset="-122"/>
              </a:rPr>
              <a:t>    一种情况是举一个</a:t>
            </a:r>
            <a:r>
              <a:rPr lang="zh-CN" altLang="en-US" sz="2800" b="1">
                <a:solidFill>
                  <a:srgbClr val="FF0000"/>
                </a:solidFill>
                <a:latin typeface="宋体" charset="-122"/>
              </a:rPr>
              <a:t>正面的例子</a:t>
            </a:r>
            <a:r>
              <a:rPr lang="zh-CN" altLang="en-US" sz="2800" b="1">
                <a:latin typeface="宋体" charset="-122"/>
              </a:rPr>
              <a:t>、一个</a:t>
            </a:r>
            <a:r>
              <a:rPr lang="zh-CN" altLang="en-US" sz="2800" b="1">
                <a:solidFill>
                  <a:srgbClr val="FF0000"/>
                </a:solidFill>
                <a:latin typeface="宋体" charset="-122"/>
              </a:rPr>
              <a:t>反面的例子</a:t>
            </a:r>
            <a:r>
              <a:rPr lang="zh-CN" altLang="en-US" sz="2800" b="1">
                <a:latin typeface="宋体" charset="-122"/>
              </a:rPr>
              <a:t>，然后，对这两个例子还要进一步从</a:t>
            </a:r>
            <a:r>
              <a:rPr lang="zh-CN" altLang="en-US" sz="2800" b="1">
                <a:solidFill>
                  <a:srgbClr val="FF0000"/>
                </a:solidFill>
                <a:latin typeface="宋体" charset="-122"/>
              </a:rPr>
              <a:t>正反</a:t>
            </a:r>
            <a:r>
              <a:rPr lang="zh-CN" altLang="en-US" sz="2800" b="1">
                <a:latin typeface="宋体" charset="-122"/>
              </a:rPr>
              <a:t>两个方面进行</a:t>
            </a:r>
            <a:r>
              <a:rPr lang="zh-CN" altLang="en-US" sz="2800" b="1">
                <a:solidFill>
                  <a:srgbClr val="FF0000"/>
                </a:solidFill>
                <a:latin typeface="宋体" charset="-122"/>
              </a:rPr>
              <a:t>分析</a:t>
            </a:r>
            <a:r>
              <a:rPr lang="zh-CN" altLang="en-US" sz="2800" b="1">
                <a:latin typeface="宋体" charset="-122"/>
              </a:rPr>
              <a:t>以证明论点。</a:t>
            </a:r>
          </a:p>
          <a:p>
            <a:r>
              <a:rPr lang="zh-CN" altLang="en-US" sz="2800" b="1">
                <a:latin typeface="宋体" charset="-122"/>
              </a:rPr>
              <a:t>    另一种情况是举</a:t>
            </a:r>
            <a:r>
              <a:rPr lang="zh-CN" altLang="en-US" sz="2800" b="1">
                <a:solidFill>
                  <a:srgbClr val="FF0000"/>
                </a:solidFill>
                <a:latin typeface="宋体" charset="-122"/>
              </a:rPr>
              <a:t>一个例子</a:t>
            </a:r>
            <a:r>
              <a:rPr lang="zh-CN" altLang="en-US" sz="2800" b="1">
                <a:latin typeface="宋体" charset="-122"/>
              </a:rPr>
              <a:t>，但这个例子里面含有</a:t>
            </a:r>
            <a:r>
              <a:rPr lang="zh-CN" altLang="en-US" sz="2800" b="1">
                <a:solidFill>
                  <a:srgbClr val="FF0000"/>
                </a:solidFill>
                <a:latin typeface="宋体" charset="-122"/>
              </a:rPr>
              <a:t>正反两种因素</a:t>
            </a:r>
            <a:r>
              <a:rPr lang="zh-CN" altLang="en-US" sz="2800" b="1">
                <a:latin typeface="宋体" charset="-122"/>
              </a:rPr>
              <a:t>，这个例子举完了，再从</a:t>
            </a:r>
            <a:r>
              <a:rPr lang="zh-CN" altLang="en-US" sz="2800" b="1">
                <a:solidFill>
                  <a:srgbClr val="FF0000"/>
                </a:solidFill>
                <a:latin typeface="宋体" charset="-122"/>
              </a:rPr>
              <a:t>正反</a:t>
            </a:r>
            <a:r>
              <a:rPr lang="zh-CN" altLang="en-US" sz="2800" b="1">
                <a:latin typeface="宋体" charset="-122"/>
              </a:rPr>
              <a:t>两个方面来加以</a:t>
            </a:r>
            <a:r>
              <a:rPr lang="zh-CN" altLang="en-US" sz="2800" b="1">
                <a:solidFill>
                  <a:srgbClr val="FF0000"/>
                </a:solidFill>
                <a:latin typeface="宋体" charset="-122"/>
              </a:rPr>
              <a:t>对照性分析</a:t>
            </a:r>
            <a:r>
              <a:rPr lang="zh-CN" altLang="en-US" sz="2800" b="1">
                <a:latin typeface="宋体" charset="-122"/>
              </a:rPr>
              <a:t>以证明论点。</a:t>
            </a:r>
          </a:p>
          <a:p>
            <a:r>
              <a:rPr lang="zh-CN" altLang="en-US" sz="2800" b="1">
                <a:latin typeface="宋体" charset="-122"/>
              </a:rPr>
              <a:t>   注意由事例推及观点，在举例后辅以论理，一正一反，比较阐述。 </a:t>
            </a:r>
          </a:p>
          <a:p>
            <a:endParaRPr lang="zh-CN" altLang="en-US" sz="2800" b="1">
              <a:latin typeface="宋体" charset="-122"/>
            </a:endParaRPr>
          </a:p>
          <a:p>
            <a:r>
              <a:rPr lang="zh-CN" altLang="en-US" sz="2800" b="1">
                <a:latin typeface="宋体" charset="-122"/>
              </a:rPr>
              <a:t>语段模式：</a:t>
            </a:r>
            <a:r>
              <a:rPr lang="zh-CN" altLang="en-US" sz="2800" b="1">
                <a:solidFill>
                  <a:srgbClr val="FF0000"/>
                </a:solidFill>
                <a:latin typeface="宋体" charset="-122"/>
              </a:rPr>
              <a:t>观点句</a:t>
            </a:r>
            <a:r>
              <a:rPr lang="en-US" altLang="zh-CN" sz="2800" b="1">
                <a:solidFill>
                  <a:srgbClr val="FF0000"/>
                </a:solidFill>
                <a:latin typeface="宋体" charset="-122"/>
              </a:rPr>
              <a:t>+</a:t>
            </a:r>
            <a:r>
              <a:rPr lang="zh-CN" altLang="en-US" sz="2800" b="1">
                <a:solidFill>
                  <a:srgbClr val="FF0000"/>
                </a:solidFill>
                <a:latin typeface="宋体" charset="-122"/>
              </a:rPr>
              <a:t>正面事例</a:t>
            </a:r>
            <a:r>
              <a:rPr lang="en-US" altLang="zh-CN" sz="2800" b="1">
                <a:solidFill>
                  <a:srgbClr val="FF0000"/>
                </a:solidFill>
                <a:latin typeface="宋体" charset="-122"/>
              </a:rPr>
              <a:t>+</a:t>
            </a:r>
            <a:r>
              <a:rPr lang="zh-CN" altLang="en-US" sz="2800" b="1">
                <a:solidFill>
                  <a:srgbClr val="FF0000"/>
                </a:solidFill>
                <a:latin typeface="宋体" charset="-122"/>
              </a:rPr>
              <a:t>反面事例</a:t>
            </a:r>
            <a:r>
              <a:rPr lang="en-US" altLang="zh-CN" sz="2800" b="1">
                <a:solidFill>
                  <a:srgbClr val="FF0000"/>
                </a:solidFill>
                <a:latin typeface="宋体" charset="-122"/>
              </a:rPr>
              <a:t>+</a:t>
            </a:r>
            <a:r>
              <a:rPr lang="zh-CN" altLang="en-US" sz="2800" b="1">
                <a:solidFill>
                  <a:srgbClr val="FF0000"/>
                </a:solidFill>
                <a:latin typeface="宋体" charset="-122"/>
              </a:rPr>
              <a:t>事例后的对比分析</a:t>
            </a:r>
            <a:r>
              <a:rPr lang="en-US" altLang="zh-CN" sz="2800" b="1">
                <a:solidFill>
                  <a:srgbClr val="FF0000"/>
                </a:solidFill>
                <a:latin typeface="宋体" charset="-122"/>
              </a:rPr>
              <a:t>+</a:t>
            </a:r>
            <a:r>
              <a:rPr lang="zh-CN" altLang="en-US" sz="2800" b="1">
                <a:solidFill>
                  <a:srgbClr val="FF0000"/>
                </a:solidFill>
                <a:latin typeface="宋体" charset="-122"/>
              </a:rPr>
              <a:t>总结句</a:t>
            </a:r>
          </a:p>
        </p:txBody>
      </p:sp>
    </p:spTree>
    <p:extLst>
      <p:ext uri="{BB962C8B-B14F-4D97-AF65-F5344CB8AC3E}">
        <p14:creationId xmlns:p14="http://schemas.microsoft.com/office/powerpoint/2010/main" val="2499672324"/>
      </p:ext>
    </p:ext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28537" y="1508787"/>
            <a:ext cx="4187158"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pitchFamily="2" charset="-122"/>
                <a:ea typeface="黑体" panose="02010609060101010101" pitchFamily="2" charset="-122"/>
              </a:rPr>
              <a:t>小</a:t>
            </a:r>
            <a:r>
              <a:rPr lang="zh-CN" altLang="en-US" sz="2400" smtClean="0">
                <a:latin typeface="黑体" panose="02010609060101010101" pitchFamily="2" charset="-122"/>
                <a:ea typeface="黑体" panose="02010609060101010101" pitchFamily="2" charset="-122"/>
              </a:rPr>
              <a:t>结</a:t>
            </a:r>
            <a:r>
              <a:rPr lang="en-US" altLang="zh-CN" sz="2400" smtClean="0">
                <a:latin typeface="黑体" panose="02010609060101010101" pitchFamily="2" charset="-122"/>
                <a:ea typeface="黑体" panose="02010609060101010101" pitchFamily="2" charset="-122"/>
              </a:rPr>
              <a:t>2</a:t>
            </a:r>
            <a:r>
              <a:rPr lang="zh-CN" altLang="en-US" sz="2400" smtClean="0">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rPr>
              <a:t>直接引用的注意事项</a:t>
            </a:r>
          </a:p>
        </p:txBody>
      </p:sp>
      <p:sp>
        <p:nvSpPr>
          <p:cNvPr id="3" name="矩形 2"/>
          <p:cNvSpPr/>
          <p:nvPr/>
        </p:nvSpPr>
        <p:spPr>
          <a:xfrm>
            <a:off x="1265484" y="2627068"/>
            <a:ext cx="689037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NO1</a:t>
            </a:r>
            <a:r>
              <a:rPr lang="zh-CN" altLang="en-US" sz="2400" b="1">
                <a:latin typeface="楷体" panose="02010609060101010101" pitchFamily="49" charset="-122"/>
                <a:ea typeface="楷体" panose="02010609060101010101" pitchFamily="49" charset="-122"/>
              </a:rPr>
              <a:t>：不能随意，要让名言尽可能指向主题！</a:t>
            </a:r>
          </a:p>
        </p:txBody>
      </p:sp>
      <p:sp>
        <p:nvSpPr>
          <p:cNvPr id="8" name="矩形 7"/>
          <p:cNvSpPr/>
          <p:nvPr/>
        </p:nvSpPr>
        <p:spPr>
          <a:xfrm>
            <a:off x="1264343" y="3779196"/>
            <a:ext cx="6891513"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：不能突兀，要注意名言和说理之间的衔接！</a:t>
            </a:r>
          </a:p>
        </p:txBody>
      </p:sp>
      <p:sp>
        <p:nvSpPr>
          <p:cNvPr id="7" name="矩形 6"/>
          <p:cNvSpPr/>
          <p:nvPr/>
        </p:nvSpPr>
        <p:spPr>
          <a:xfrm>
            <a:off x="961307" y="612444"/>
            <a:ext cx="7422753" cy="461665"/>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想一想，直接引用有没有什么注意事项呢？</a:t>
            </a:r>
          </a:p>
        </p:txBody>
      </p:sp>
      <p:sp>
        <p:nvSpPr>
          <p:cNvPr id="11" name="矩形 10"/>
          <p:cNvSpPr/>
          <p:nvPr/>
        </p:nvSpPr>
        <p:spPr>
          <a:xfrm>
            <a:off x="1265485" y="4839861"/>
            <a:ext cx="689037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：不宜过多，要不然会显得堆砌令人生厌！</a:t>
            </a:r>
          </a:p>
        </p:txBody>
      </p:sp>
    </p:spTree>
    <p:extLst>
      <p:ext uri="{BB962C8B-B14F-4D97-AF65-F5344CB8AC3E}">
        <p14:creationId xmlns:p14="http://schemas.microsoft.com/office/powerpoint/2010/main" val="459763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1"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19458" name="Text Box 2"/>
          <p:cNvSpPr txBox="1">
            <a:spLocks noChangeArrowheads="1"/>
          </p:cNvSpPr>
          <p:nvPr/>
        </p:nvSpPr>
        <p:spPr bwMode="auto">
          <a:xfrm>
            <a:off x="179512" y="692150"/>
            <a:ext cx="8713663"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a:ea typeface="宋体" charset="-122"/>
              </a:defRPr>
            </a:lvl1pPr>
            <a:lvl2pPr marL="742950" indent="-285750" eaLnBrk="0" hangingPunct="0">
              <a:defRPr u="sng">
                <a:solidFill>
                  <a:schemeClr val="tx1"/>
                </a:solidFill>
                <a:latin typeface="Arial"/>
                <a:ea typeface="宋体" charset="-122"/>
              </a:defRPr>
            </a:lvl2pPr>
            <a:lvl3pPr marL="1143000" indent="-228600" eaLnBrk="0" hangingPunct="0">
              <a:defRPr u="sng">
                <a:solidFill>
                  <a:schemeClr val="tx1"/>
                </a:solidFill>
                <a:latin typeface="Arial"/>
                <a:ea typeface="宋体" charset="-122"/>
              </a:defRPr>
            </a:lvl3pPr>
            <a:lvl4pPr marL="1600200" indent="-228600" eaLnBrk="0" hangingPunct="0">
              <a:defRPr u="sng">
                <a:solidFill>
                  <a:schemeClr val="tx1"/>
                </a:solidFill>
                <a:latin typeface="Arial"/>
                <a:ea typeface="宋体" charset="-122"/>
              </a:defRPr>
            </a:lvl4pPr>
            <a:lvl5pPr marL="2057400" indent="-228600" eaLnBrk="0" hangingPunct="0">
              <a:defRPr u="sng">
                <a:solidFill>
                  <a:schemeClr val="tx1"/>
                </a:solidFill>
                <a:latin typeface="Arial"/>
                <a:ea typeface="宋体" charset="-122"/>
              </a:defRPr>
            </a:lvl5pPr>
            <a:lvl6pPr marL="2514600" indent="-228600" eaLnBrk="0" fontAlgn="base" hangingPunct="0">
              <a:spcBef>
                <a:spcPct val="0"/>
              </a:spcBef>
              <a:spcAft>
                <a:spcPct val="0"/>
              </a:spcAft>
              <a:defRPr u="sng">
                <a:solidFill>
                  <a:schemeClr val="tx1"/>
                </a:solidFill>
                <a:latin typeface="Arial"/>
                <a:ea typeface="宋体" charset="-122"/>
              </a:defRPr>
            </a:lvl6pPr>
            <a:lvl7pPr marL="2971800" indent="-228600" eaLnBrk="0" fontAlgn="base" hangingPunct="0">
              <a:spcBef>
                <a:spcPct val="0"/>
              </a:spcBef>
              <a:spcAft>
                <a:spcPct val="0"/>
              </a:spcAft>
              <a:defRPr u="sng">
                <a:solidFill>
                  <a:schemeClr val="tx1"/>
                </a:solidFill>
                <a:latin typeface="Arial"/>
                <a:ea typeface="宋体" charset="-122"/>
              </a:defRPr>
            </a:lvl7pPr>
            <a:lvl8pPr marL="3429000" indent="-228600" eaLnBrk="0" fontAlgn="base" hangingPunct="0">
              <a:spcBef>
                <a:spcPct val="0"/>
              </a:spcBef>
              <a:spcAft>
                <a:spcPct val="0"/>
              </a:spcAft>
              <a:defRPr u="sng">
                <a:solidFill>
                  <a:schemeClr val="tx1"/>
                </a:solidFill>
                <a:latin typeface="Arial"/>
                <a:ea typeface="宋体" charset="-122"/>
              </a:defRPr>
            </a:lvl8pPr>
            <a:lvl9pPr marL="3886200" indent="-228600" eaLnBrk="0" fontAlgn="base" hangingPunct="0">
              <a:spcBef>
                <a:spcPct val="0"/>
              </a:spcBef>
              <a:spcAft>
                <a:spcPct val="0"/>
              </a:spcAft>
              <a:defRPr u="sng">
                <a:solidFill>
                  <a:schemeClr val="tx1"/>
                </a:solidFill>
                <a:latin typeface="Arial"/>
                <a:ea typeface="宋体" charset="-122"/>
              </a:defRPr>
            </a:lvl9pPr>
          </a:lstStyle>
          <a:p>
            <a:pPr eaLnBrk="1" hangingPunct="1">
              <a:spcBef>
                <a:spcPct val="50000"/>
              </a:spcBef>
            </a:pPr>
            <a:r>
              <a:rPr kumimoji="1" lang="zh-CN" altLang="en-US" sz="2000" b="1" u="none">
                <a:latin typeface="Times New Roman" pitchFamily="18" charset="0"/>
              </a:rPr>
              <a:t>（</a:t>
            </a:r>
            <a:r>
              <a:rPr kumimoji="1" lang="en-US" altLang="zh-CN" sz="2400" b="1" u="none">
                <a:latin typeface="Times New Roman" pitchFamily="18" charset="0"/>
              </a:rPr>
              <a:t>1</a:t>
            </a:r>
            <a:r>
              <a:rPr kumimoji="1" lang="zh-CN" altLang="en-US" sz="2400" b="1" u="none">
                <a:latin typeface="Times New Roman" pitchFamily="18" charset="0"/>
              </a:rPr>
              <a:t>）李白既怀有兼济天下的壮志，更有独善其身的意趣。“且放白鹿青崖间，须行即骑访名山”是何等的畅快；“安能摧眉折腰事权贵，使我不得开心颜”是他内心深处的铮铮誓言</a:t>
            </a:r>
            <a:r>
              <a:rPr kumimoji="1" lang="en-US" altLang="zh-CN" sz="2400" b="1" u="none">
                <a:latin typeface="Times New Roman" pitchFamily="18" charset="0"/>
              </a:rPr>
              <a:t>;“</a:t>
            </a:r>
            <a:r>
              <a:rPr kumimoji="1" lang="zh-CN" altLang="en-US" sz="2400" b="1" u="none">
                <a:latin typeface="Times New Roman" pitchFamily="18" charset="0"/>
              </a:rPr>
              <a:t>古来圣贤皆寂寞”是他无可奈何的叹息。</a:t>
            </a:r>
            <a:r>
              <a:rPr kumimoji="1" lang="en-US" altLang="zh-CN" sz="2400" b="1" u="none">
                <a:latin typeface="Times New Roman" pitchFamily="18" charset="0"/>
              </a:rPr>
              <a:t>《</a:t>
            </a:r>
            <a:r>
              <a:rPr kumimoji="1" lang="zh-CN" altLang="en-US" sz="2400" b="1" u="none">
                <a:latin typeface="Times New Roman" pitchFamily="18" charset="0"/>
              </a:rPr>
              <a:t>穿越时空的美</a:t>
            </a:r>
            <a:r>
              <a:rPr kumimoji="1" lang="en-US" altLang="zh-CN" sz="2400" b="1" u="none">
                <a:latin typeface="Times New Roman" pitchFamily="18" charset="0"/>
              </a:rPr>
              <a:t>》</a:t>
            </a:r>
          </a:p>
          <a:p>
            <a:pPr eaLnBrk="1" hangingPunct="1">
              <a:spcBef>
                <a:spcPct val="50000"/>
              </a:spcBef>
            </a:pPr>
            <a:r>
              <a:rPr kumimoji="1" lang="zh-CN" altLang="en-US" sz="2400" b="1" u="none">
                <a:latin typeface="Times New Roman" pitchFamily="18" charset="0"/>
              </a:rPr>
              <a:t>（</a:t>
            </a:r>
            <a:r>
              <a:rPr kumimoji="1" lang="en-US" altLang="zh-CN" sz="2400" b="1" u="none">
                <a:latin typeface="Times New Roman" pitchFamily="18" charset="0"/>
              </a:rPr>
              <a:t>2</a:t>
            </a:r>
            <a:r>
              <a:rPr kumimoji="1" lang="zh-CN" altLang="en-US" sz="2400" b="1" u="none">
                <a:latin typeface="Times New Roman" pitchFamily="18" charset="0"/>
              </a:rPr>
              <a:t>）面对秋水思月，不要沉迷于“千江有水千江月，万里无云万里天”的极致景象中，告诉自已，自然所赋予的美好只不过是对远道而来的你的问候；面对风平浪静的生活，不要抱怨”孤舟海中晃，活得四不象“，饱经沧桑的你应该领悟到平凡是美丽的，平静是生活的主题。</a:t>
            </a:r>
            <a:r>
              <a:rPr kumimoji="1" lang="en-US" altLang="zh-CN" sz="2400" b="1" u="none">
                <a:latin typeface="Times New Roman" pitchFamily="18" charset="0"/>
              </a:rPr>
              <a:t>《</a:t>
            </a:r>
            <a:r>
              <a:rPr kumimoji="1" lang="zh-CN" altLang="en-US" sz="2400" b="1" u="none">
                <a:latin typeface="Times New Roman" pitchFamily="18" charset="0"/>
              </a:rPr>
              <a:t>平心静气地生活</a:t>
            </a:r>
            <a:r>
              <a:rPr kumimoji="1" lang="en-US" altLang="zh-CN" sz="2400" b="1" u="none">
                <a:latin typeface="Times New Roman" pitchFamily="18" charset="0"/>
              </a:rPr>
              <a:t>》</a:t>
            </a:r>
          </a:p>
          <a:p>
            <a:pPr eaLnBrk="1" hangingPunct="1">
              <a:spcBef>
                <a:spcPct val="50000"/>
              </a:spcBef>
            </a:pPr>
            <a:r>
              <a:rPr kumimoji="1" lang="zh-CN" altLang="en-US" sz="2400" b="1" u="none">
                <a:latin typeface="Times New Roman" pitchFamily="18" charset="0"/>
              </a:rPr>
              <a:t>（</a:t>
            </a:r>
            <a:r>
              <a:rPr kumimoji="1" lang="en-US" altLang="zh-CN" sz="2400" b="1" u="none">
                <a:latin typeface="Times New Roman" pitchFamily="18" charset="0"/>
              </a:rPr>
              <a:t>3</a:t>
            </a:r>
            <a:r>
              <a:rPr kumimoji="1" lang="zh-CN" altLang="en-US" sz="2400" b="1" u="none">
                <a:latin typeface="Times New Roman" pitchFamily="18" charset="0"/>
              </a:rPr>
              <a:t>）接受一如“飞流直下三千尺”那般酣畅淋漓，付出恰似“一江春水向东流”那般坦坦荡荡。你负出了努力，接受了成功；你付出了真诚，接受了友谊。你接受了荣誉，付出了艰辛；你接受了爱情，付出了忠贞</a:t>
            </a:r>
            <a:r>
              <a:rPr kumimoji="1" lang="en-US" altLang="zh-CN" sz="2400" b="1" u="none">
                <a:latin typeface="Times New Roman" pitchFamily="18" charset="0"/>
              </a:rPr>
              <a:t>——《</a:t>
            </a:r>
            <a:r>
              <a:rPr kumimoji="1" lang="zh-CN" altLang="en-US" sz="2400" b="1" u="none">
                <a:latin typeface="Times New Roman" pitchFamily="18" charset="0"/>
              </a:rPr>
              <a:t>播种　收获</a:t>
            </a:r>
            <a:r>
              <a:rPr kumimoji="1" lang="en-US" altLang="zh-CN" sz="2400" b="1" u="none">
                <a:latin typeface="Times New Roman" pitchFamily="18" charset="0"/>
              </a:rPr>
              <a:t>》</a:t>
            </a:r>
          </a:p>
          <a:p>
            <a:pPr eaLnBrk="1" hangingPunct="1">
              <a:spcBef>
                <a:spcPct val="50000"/>
              </a:spcBef>
            </a:pPr>
            <a:endParaRPr kumimoji="1" lang="en-US" altLang="zh-CN" sz="2000" b="1" u="none">
              <a:latin typeface="Times New Roman" pitchFamily="18" charset="0"/>
            </a:endParaRPr>
          </a:p>
        </p:txBody>
      </p:sp>
      <p:sp>
        <p:nvSpPr>
          <p:cNvPr id="22531" name="Rectangle 3"/>
          <p:cNvSpPr>
            <a:spLocks noGrp="1" noRot="1" noChangeArrowheads="1"/>
          </p:cNvSpPr>
          <p:nvPr>
            <p:ph type="title" idx="4294967295"/>
          </p:nvPr>
        </p:nvSpPr>
        <p:spPr>
          <a:xfrm>
            <a:off x="179388" y="-608013"/>
            <a:ext cx="8001000" cy="1216026"/>
          </a:xfrm>
        </p:spPr>
        <p:txBody>
          <a:bodyPr/>
          <a:lstStyle/>
          <a:p>
            <a:pPr eaLnBrk="1" hangingPunct="1"/>
            <a:r>
              <a:rPr lang="en-US" altLang="zh-CN" smtClean="0"/>
              <a:t> </a:t>
            </a:r>
          </a:p>
        </p:txBody>
      </p:sp>
      <p:sp>
        <p:nvSpPr>
          <p:cNvPr id="19460" name="Text Box 4"/>
          <p:cNvSpPr txBox="1">
            <a:spLocks noChangeArrowheads="1"/>
          </p:cNvSpPr>
          <p:nvPr/>
        </p:nvSpPr>
        <p:spPr bwMode="auto">
          <a:xfrm>
            <a:off x="684213" y="0"/>
            <a:ext cx="331152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charset="-122"/>
              </a:defRPr>
            </a:lvl1pPr>
            <a:lvl2pPr marL="742950" indent="-285750" eaLnBrk="0" hangingPunct="0">
              <a:defRPr u="sng">
                <a:solidFill>
                  <a:schemeClr val="tx1"/>
                </a:solidFill>
                <a:latin typeface="Arial"/>
                <a:ea typeface="宋体" charset="-122"/>
              </a:defRPr>
            </a:lvl2pPr>
            <a:lvl3pPr marL="1143000" indent="-228600" eaLnBrk="0" hangingPunct="0">
              <a:defRPr u="sng">
                <a:solidFill>
                  <a:schemeClr val="tx1"/>
                </a:solidFill>
                <a:latin typeface="Arial"/>
                <a:ea typeface="宋体" charset="-122"/>
              </a:defRPr>
            </a:lvl3pPr>
            <a:lvl4pPr marL="1600200" indent="-228600" eaLnBrk="0" hangingPunct="0">
              <a:defRPr u="sng">
                <a:solidFill>
                  <a:schemeClr val="tx1"/>
                </a:solidFill>
                <a:latin typeface="Arial"/>
                <a:ea typeface="宋体" charset="-122"/>
              </a:defRPr>
            </a:lvl4pPr>
            <a:lvl5pPr marL="2057400" indent="-228600" eaLnBrk="0" hangingPunct="0">
              <a:defRPr u="sng">
                <a:solidFill>
                  <a:schemeClr val="tx1"/>
                </a:solidFill>
                <a:latin typeface="Arial"/>
                <a:ea typeface="宋体" charset="-122"/>
              </a:defRPr>
            </a:lvl5pPr>
            <a:lvl6pPr marL="2514600" indent="-228600" eaLnBrk="0" fontAlgn="base" hangingPunct="0">
              <a:spcBef>
                <a:spcPct val="0"/>
              </a:spcBef>
              <a:spcAft>
                <a:spcPct val="0"/>
              </a:spcAft>
              <a:defRPr u="sng">
                <a:solidFill>
                  <a:schemeClr val="tx1"/>
                </a:solidFill>
                <a:latin typeface="Arial"/>
                <a:ea typeface="宋体" charset="-122"/>
              </a:defRPr>
            </a:lvl6pPr>
            <a:lvl7pPr marL="2971800" indent="-228600" eaLnBrk="0" fontAlgn="base" hangingPunct="0">
              <a:spcBef>
                <a:spcPct val="0"/>
              </a:spcBef>
              <a:spcAft>
                <a:spcPct val="0"/>
              </a:spcAft>
              <a:defRPr u="sng">
                <a:solidFill>
                  <a:schemeClr val="tx1"/>
                </a:solidFill>
                <a:latin typeface="Arial"/>
                <a:ea typeface="宋体" charset="-122"/>
              </a:defRPr>
            </a:lvl7pPr>
            <a:lvl8pPr marL="3429000" indent="-228600" eaLnBrk="0" fontAlgn="base" hangingPunct="0">
              <a:spcBef>
                <a:spcPct val="0"/>
              </a:spcBef>
              <a:spcAft>
                <a:spcPct val="0"/>
              </a:spcAft>
              <a:defRPr u="sng">
                <a:solidFill>
                  <a:schemeClr val="tx1"/>
                </a:solidFill>
                <a:latin typeface="Arial"/>
                <a:ea typeface="宋体" charset="-122"/>
              </a:defRPr>
            </a:lvl8pPr>
            <a:lvl9pPr marL="3886200" indent="-228600" eaLnBrk="0" fontAlgn="base" hangingPunct="0">
              <a:spcBef>
                <a:spcPct val="0"/>
              </a:spcBef>
              <a:spcAft>
                <a:spcPct val="0"/>
              </a:spcAft>
              <a:defRPr u="sng">
                <a:solidFill>
                  <a:schemeClr val="tx1"/>
                </a:solidFill>
                <a:latin typeface="Arial"/>
                <a:ea typeface="宋体" charset="-122"/>
              </a:defRPr>
            </a:lvl9pPr>
          </a:lstStyle>
          <a:p>
            <a:pPr eaLnBrk="1" hangingPunct="1">
              <a:spcBef>
                <a:spcPct val="50000"/>
              </a:spcBef>
            </a:pPr>
            <a:r>
              <a:rPr kumimoji="1" lang="zh-CN" altLang="en-US" sz="3200" b="1" u="none">
                <a:solidFill>
                  <a:srgbClr val="FF3300"/>
                </a:solidFill>
                <a:latin typeface="Times New Roman" pitchFamily="18" charset="0"/>
              </a:rPr>
              <a:t>借诗词展开</a:t>
            </a:r>
            <a:r>
              <a:rPr kumimoji="1" lang="zh-CN" altLang="en-US" sz="3200" b="1" u="none">
                <a:solidFill>
                  <a:srgbClr val="00B0F0"/>
                </a:solidFill>
                <a:latin typeface="Times New Roman" pitchFamily="18" charset="0"/>
              </a:rPr>
              <a:t>议论</a:t>
            </a:r>
          </a:p>
          <a:p>
            <a:pPr eaLnBrk="1" hangingPunct="1">
              <a:spcBef>
                <a:spcPct val="50000"/>
              </a:spcBef>
            </a:pPr>
            <a:endParaRPr kumimoji="1" lang="en-US" altLang="zh-CN" sz="2400" u="none">
              <a:latin typeface="Times New Roman" pitchFamily="18" charset="0"/>
            </a:endParaRPr>
          </a:p>
        </p:txBody>
      </p:sp>
    </p:spTree>
    <p:extLst>
      <p:ext uri="{BB962C8B-B14F-4D97-AF65-F5344CB8AC3E}">
        <p14:creationId xmlns:p14="http://schemas.microsoft.com/office/powerpoint/2010/main" val="3388412481"/>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5" presetClass="entr" presetSubtype="0" fill="hold" grpId="0" nodeType="withEffect">
                                  <p:stCondLst>
                                    <p:cond delay="0"/>
                                  </p:stCondLst>
                                  <p:childTnLst>
                                    <p:set>
                                      <p:cBhvr>
                                        <p:cTn id="6" dur="0" fill="hold">
                                          <p:stCondLst>
                                            <p:cond delay="0"/>
                                          </p:stCondLst>
                                        </p:cTn>
                                        <p:tgtEl>
                                          <p:spTgt spid="22531"/>
                                        </p:tgtEl>
                                        <p:attrNameLst>
                                          <p:attrName>style.visibility</p:attrName>
                                        </p:attrNameLst>
                                      </p:cBhvr>
                                      <p:to>
                                        <p:strVal val="visible"/>
                                      </p:to>
                                    </p:set>
                                    <p:anim calcmode="lin" valueType="num">
                                      <p:cBhvr>
                                        <p:cTn id="7" dur="1000" fill="hold">
                                          <p:stCondLst>
                                            <p:cond delay="0"/>
                                          </p:stCondLst>
                                        </p:cTn>
                                        <p:tgtEl>
                                          <p:spTgt spid="22531"/>
                                        </p:tgtEl>
                                        <p:attrNameLst>
                                          <p:attrName>style.rotation</p:attrName>
                                        </p:attrNameLst>
                                      </p:cBhvr>
                                      <p:tavLst>
                                        <p:tav tm="0">
                                          <p:val>
                                            <p:fltVal val="-90"/>
                                          </p:val>
                                        </p:tav>
                                        <p:tav tm="100000">
                                          <p:val>
                                            <p:fltVal val="0"/>
                                          </p:val>
                                        </p:tav>
                                      </p:tavLst>
                                    </p:anim>
                                    <p:anim calcmode="lin" valueType="num">
                                      <p:cBhvr>
                                        <p:cTn id="8" dur="1000" fill="hold">
                                          <p:stCondLst>
                                            <p:cond delay="0"/>
                                          </p:stCondLst>
                                        </p:cTn>
                                        <p:tgtEl>
                                          <p:spTgt spid="22531"/>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22531"/>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22531"/>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22531"/>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5" presetClass="exit" presetSubtype="0" fill="hold" grpId="1" nodeType="clickEffect">
                                  <p:stCondLst>
                                    <p:cond delay="0"/>
                                  </p:stCondLst>
                                  <p:childTnLst>
                                    <p:anim calcmode="lin" valueType="num">
                                      <p:cBhvr>
                                        <p:cTn id="15" dur="2000" fill="hold"/>
                                        <p:tgtEl>
                                          <p:spTgt spid="22531"/>
                                        </p:tgtEl>
                                        <p:attrNameLst>
                                          <p:attrName>style.rotation</p:attrName>
                                        </p:attrNameLst>
                                      </p:cBhvr>
                                      <p:tavLst>
                                        <p:tav tm="0">
                                          <p:val>
                                            <p:fltVal val="0"/>
                                          </p:val>
                                        </p:tav>
                                        <p:tav tm="100000">
                                          <p:val>
                                            <p:fltVal val="-90"/>
                                          </p:val>
                                        </p:tav>
                                      </p:tavLst>
                                    </p:anim>
                                    <p:anim calcmode="lin" valueType="num">
                                      <p:cBhvr>
                                        <p:cTn id="16" dur="2000" fill="hold"/>
                                        <p:tgtEl>
                                          <p:spTgt spid="22531"/>
                                        </p:tgtEl>
                                        <p:attrNameLst>
                                          <p:attrName>ppt_w</p:attrName>
                                        </p:attrNameLst>
                                      </p:cBhvr>
                                      <p:tavLst>
                                        <p:tav tm="0">
                                          <p:val>
                                            <p:strVal val="ppt_w"/>
                                          </p:val>
                                        </p:tav>
                                        <p:tav tm="50000">
                                          <p:val>
                                            <p:strVal val="ppt_w-.5"/>
                                          </p:val>
                                        </p:tav>
                                        <p:tav tm="100000">
                                          <p:val>
                                            <p:strVal val="ppt_w-.5"/>
                                          </p:val>
                                        </p:tav>
                                      </p:tavLst>
                                    </p:anim>
                                    <p:anim calcmode="lin" valueType="num">
                                      <p:cBhvr>
                                        <p:cTn id="17" dur="2000" fill="hold"/>
                                        <p:tgtEl>
                                          <p:spTgt spid="22531"/>
                                        </p:tgtEl>
                                        <p:attrNameLst>
                                          <p:attrName>ppt_h</p:attrName>
                                        </p:attrNameLst>
                                      </p:cBhvr>
                                      <p:tavLst>
                                        <p:tav tm="0">
                                          <p:val>
                                            <p:strVal val="ppt_h"/>
                                          </p:val>
                                        </p:tav>
                                        <p:tav tm="100000">
                                          <p:val>
                                            <p:strVal val="ppt_h"/>
                                          </p:val>
                                        </p:tav>
                                      </p:tavLst>
                                    </p:anim>
                                    <p:anim calcmode="lin" valueType="num">
                                      <p:cBhvr>
                                        <p:cTn id="18" dur="2000" fill="hold"/>
                                        <p:tgtEl>
                                          <p:spTgt spid="22531"/>
                                        </p:tgtEl>
                                        <p:attrNameLst>
                                          <p:attrName>ppt_x</p:attrName>
                                        </p:attrNameLst>
                                      </p:cBhvr>
                                      <p:tavLst>
                                        <p:tav tm="0">
                                          <p:val>
                                            <p:strVal val="ppt_x"/>
                                          </p:val>
                                        </p:tav>
                                        <p:tav tm="100000">
                                          <p:val>
                                            <p:strVal val="ppt_x+.4"/>
                                          </p:val>
                                        </p:tav>
                                      </p:tavLst>
                                    </p:anim>
                                    <p:anim calcmode="lin" valueType="num">
                                      <p:cBhvr>
                                        <p:cTn id="19" dur="2000" fill="hold"/>
                                        <p:tgtEl>
                                          <p:spTgt spid="22531"/>
                                        </p:tgtEl>
                                        <p:attrNameLst>
                                          <p:attrName>ppt_y</p:attrName>
                                        </p:attrNameLst>
                                      </p:cBhvr>
                                      <p:tavLst>
                                        <p:tav tm="0">
                                          <p:val>
                                            <p:strVal val="ppt_y"/>
                                          </p:val>
                                        </p:tav>
                                        <p:tav tm="50000">
                                          <p:val>
                                            <p:strVal val="ppt_y+.1"/>
                                          </p:val>
                                        </p:tav>
                                        <p:tav tm="100000">
                                          <p:val>
                                            <p:strVal val="ppt_y-.2"/>
                                          </p:val>
                                        </p:tav>
                                      </p:tavLst>
                                    </p:anim>
                                    <p:set>
                                      <p:cBhvr>
                                        <p:cTn id="20" dur="0" fill="hold">
                                          <p:stCondLst>
                                            <p:cond delay="1996"/>
                                          </p:stCondLst>
                                        </p:cTn>
                                        <p:tgtEl>
                                          <p:spTgt spid="225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1" grpId="1"/>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5"/>
          <p:cNvSpPr txBox="1">
            <a:spLocks noChangeArrowheads="1"/>
          </p:cNvSpPr>
          <p:nvPr/>
        </p:nvSpPr>
        <p:spPr bwMode="auto">
          <a:xfrm>
            <a:off x="4716463" y="400050"/>
            <a:ext cx="338455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charset="-122"/>
              </a:defRPr>
            </a:lvl1pPr>
            <a:lvl2pPr marL="742950" indent="-285750" eaLnBrk="0" hangingPunct="0">
              <a:defRPr u="sng">
                <a:solidFill>
                  <a:schemeClr val="tx1"/>
                </a:solidFill>
                <a:latin typeface="Arial"/>
                <a:ea typeface="宋体" charset="-122"/>
              </a:defRPr>
            </a:lvl2pPr>
            <a:lvl3pPr marL="1143000" indent="-228600" eaLnBrk="0" hangingPunct="0">
              <a:defRPr u="sng">
                <a:solidFill>
                  <a:schemeClr val="tx1"/>
                </a:solidFill>
                <a:latin typeface="Arial"/>
                <a:ea typeface="宋体" charset="-122"/>
              </a:defRPr>
            </a:lvl3pPr>
            <a:lvl4pPr marL="1600200" indent="-228600" eaLnBrk="0" hangingPunct="0">
              <a:defRPr u="sng">
                <a:solidFill>
                  <a:schemeClr val="tx1"/>
                </a:solidFill>
                <a:latin typeface="Arial"/>
                <a:ea typeface="宋体" charset="-122"/>
              </a:defRPr>
            </a:lvl4pPr>
            <a:lvl5pPr marL="2057400" indent="-228600" eaLnBrk="0" hangingPunct="0">
              <a:defRPr u="sng">
                <a:solidFill>
                  <a:schemeClr val="tx1"/>
                </a:solidFill>
                <a:latin typeface="Arial"/>
                <a:ea typeface="宋体" charset="-122"/>
              </a:defRPr>
            </a:lvl5pPr>
            <a:lvl6pPr marL="2514600" indent="-228600" eaLnBrk="0" fontAlgn="base" hangingPunct="0">
              <a:spcBef>
                <a:spcPct val="0"/>
              </a:spcBef>
              <a:spcAft>
                <a:spcPct val="0"/>
              </a:spcAft>
              <a:defRPr u="sng">
                <a:solidFill>
                  <a:schemeClr val="tx1"/>
                </a:solidFill>
                <a:latin typeface="Arial"/>
                <a:ea typeface="宋体" charset="-122"/>
              </a:defRPr>
            </a:lvl6pPr>
            <a:lvl7pPr marL="2971800" indent="-228600" eaLnBrk="0" fontAlgn="base" hangingPunct="0">
              <a:spcBef>
                <a:spcPct val="0"/>
              </a:spcBef>
              <a:spcAft>
                <a:spcPct val="0"/>
              </a:spcAft>
              <a:defRPr u="sng">
                <a:solidFill>
                  <a:schemeClr val="tx1"/>
                </a:solidFill>
                <a:latin typeface="Arial"/>
                <a:ea typeface="宋体" charset="-122"/>
              </a:defRPr>
            </a:lvl7pPr>
            <a:lvl8pPr marL="3429000" indent="-228600" eaLnBrk="0" fontAlgn="base" hangingPunct="0">
              <a:spcBef>
                <a:spcPct val="0"/>
              </a:spcBef>
              <a:spcAft>
                <a:spcPct val="0"/>
              </a:spcAft>
              <a:defRPr u="sng">
                <a:solidFill>
                  <a:schemeClr val="tx1"/>
                </a:solidFill>
                <a:latin typeface="Arial"/>
                <a:ea typeface="宋体" charset="-122"/>
              </a:defRPr>
            </a:lvl8pPr>
            <a:lvl9pPr marL="3886200" indent="-228600" eaLnBrk="0" fontAlgn="base" hangingPunct="0">
              <a:spcBef>
                <a:spcPct val="0"/>
              </a:spcBef>
              <a:spcAft>
                <a:spcPct val="0"/>
              </a:spcAft>
              <a:defRPr u="sng">
                <a:solidFill>
                  <a:schemeClr val="tx1"/>
                </a:solidFill>
                <a:latin typeface="Arial"/>
                <a:ea typeface="宋体" charset="-122"/>
              </a:defRPr>
            </a:lvl9pPr>
          </a:lstStyle>
          <a:p>
            <a:pPr eaLnBrk="1" hangingPunct="1">
              <a:lnSpc>
                <a:spcPct val="130000"/>
              </a:lnSpc>
            </a:pPr>
            <a:endParaRPr kumimoji="1" lang="en-US" altLang="zh-CN" sz="2000" b="1" u="none">
              <a:solidFill>
                <a:srgbClr val="003300"/>
              </a:solidFill>
              <a:latin typeface="Times New Roman" pitchFamily="18" charset="0"/>
            </a:endParaRPr>
          </a:p>
          <a:p>
            <a:pPr eaLnBrk="1" hangingPunct="1">
              <a:spcBef>
                <a:spcPct val="50000"/>
              </a:spcBef>
            </a:pPr>
            <a:endParaRPr kumimoji="1" lang="en-US" altLang="zh-CN" u="none">
              <a:latin typeface="Times New Roman" pitchFamily="18" charset="0"/>
            </a:endParaRPr>
          </a:p>
        </p:txBody>
      </p:sp>
      <p:sp>
        <p:nvSpPr>
          <p:cNvPr id="22531" name="Text Box 7"/>
          <p:cNvSpPr txBox="1">
            <a:spLocks noChangeArrowheads="1"/>
          </p:cNvSpPr>
          <p:nvPr/>
        </p:nvSpPr>
        <p:spPr bwMode="auto">
          <a:xfrm>
            <a:off x="179388" y="144463"/>
            <a:ext cx="8496300" cy="671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charset="-122"/>
              </a:defRPr>
            </a:lvl1pPr>
            <a:lvl2pPr marL="742950" indent="-285750" eaLnBrk="0" hangingPunct="0">
              <a:defRPr u="sng">
                <a:solidFill>
                  <a:schemeClr val="tx1"/>
                </a:solidFill>
                <a:latin typeface="Arial"/>
                <a:ea typeface="宋体" charset="-122"/>
              </a:defRPr>
            </a:lvl2pPr>
            <a:lvl3pPr marL="1143000" indent="-228600" eaLnBrk="0" hangingPunct="0">
              <a:defRPr u="sng">
                <a:solidFill>
                  <a:schemeClr val="tx1"/>
                </a:solidFill>
                <a:latin typeface="Arial"/>
                <a:ea typeface="宋体" charset="-122"/>
              </a:defRPr>
            </a:lvl3pPr>
            <a:lvl4pPr marL="1600200" indent="-228600" eaLnBrk="0" hangingPunct="0">
              <a:defRPr u="sng">
                <a:solidFill>
                  <a:schemeClr val="tx1"/>
                </a:solidFill>
                <a:latin typeface="Arial"/>
                <a:ea typeface="宋体" charset="-122"/>
              </a:defRPr>
            </a:lvl4pPr>
            <a:lvl5pPr marL="2057400" indent="-228600" eaLnBrk="0" hangingPunct="0">
              <a:defRPr u="sng">
                <a:solidFill>
                  <a:schemeClr val="tx1"/>
                </a:solidFill>
                <a:latin typeface="Arial"/>
                <a:ea typeface="宋体" charset="-122"/>
              </a:defRPr>
            </a:lvl5pPr>
            <a:lvl6pPr marL="2514600" indent="-228600" eaLnBrk="0" fontAlgn="base" hangingPunct="0">
              <a:spcBef>
                <a:spcPct val="0"/>
              </a:spcBef>
              <a:spcAft>
                <a:spcPct val="0"/>
              </a:spcAft>
              <a:defRPr u="sng">
                <a:solidFill>
                  <a:schemeClr val="tx1"/>
                </a:solidFill>
                <a:latin typeface="Arial"/>
                <a:ea typeface="宋体" charset="-122"/>
              </a:defRPr>
            </a:lvl6pPr>
            <a:lvl7pPr marL="2971800" indent="-228600" eaLnBrk="0" fontAlgn="base" hangingPunct="0">
              <a:spcBef>
                <a:spcPct val="0"/>
              </a:spcBef>
              <a:spcAft>
                <a:spcPct val="0"/>
              </a:spcAft>
              <a:defRPr u="sng">
                <a:solidFill>
                  <a:schemeClr val="tx1"/>
                </a:solidFill>
                <a:latin typeface="Arial"/>
                <a:ea typeface="宋体" charset="-122"/>
              </a:defRPr>
            </a:lvl7pPr>
            <a:lvl8pPr marL="3429000" indent="-228600" eaLnBrk="0" fontAlgn="base" hangingPunct="0">
              <a:spcBef>
                <a:spcPct val="0"/>
              </a:spcBef>
              <a:spcAft>
                <a:spcPct val="0"/>
              </a:spcAft>
              <a:defRPr u="sng">
                <a:solidFill>
                  <a:schemeClr val="tx1"/>
                </a:solidFill>
                <a:latin typeface="Arial"/>
                <a:ea typeface="宋体" charset="-122"/>
              </a:defRPr>
            </a:lvl8pPr>
            <a:lvl9pPr marL="3886200" indent="-228600" eaLnBrk="0" fontAlgn="base" hangingPunct="0">
              <a:spcBef>
                <a:spcPct val="0"/>
              </a:spcBef>
              <a:spcAft>
                <a:spcPct val="0"/>
              </a:spcAft>
              <a:defRPr u="sng">
                <a:solidFill>
                  <a:schemeClr val="tx1"/>
                </a:solidFill>
                <a:latin typeface="Arial"/>
                <a:ea typeface="宋体" charset="-122"/>
              </a:defRPr>
            </a:lvl9pPr>
          </a:lstStyle>
          <a:p>
            <a:pPr eaLnBrk="1" hangingPunct="1">
              <a:spcBef>
                <a:spcPct val="50000"/>
              </a:spcBef>
            </a:pPr>
            <a:r>
              <a:rPr lang="en-US" altLang="zh-CN" sz="2800" u="none"/>
              <a:t>         </a:t>
            </a:r>
            <a:r>
              <a:rPr lang="zh-CN" altLang="en-US" sz="2800" b="1" u="none"/>
              <a:t>读有文采之作，如饮醇酒，令人陶醉</a:t>
            </a:r>
            <a:r>
              <a:rPr lang="en-US" altLang="zh-CN" sz="2800" b="1" u="none"/>
              <a:t>;</a:t>
            </a:r>
            <a:r>
              <a:rPr lang="zh-CN" altLang="en-US" sz="2800" b="1" u="none"/>
              <a:t>读无文采之作，味同嚼蜡，食之不得下咽。那么怎样才能使自己的语言在考场上“文采飞扬”“别有洞天”呢？最有效的技法就是引用诗词。值得提出的是，引用时须注意三点：</a:t>
            </a:r>
          </a:p>
          <a:p>
            <a:pPr eaLnBrk="1" hangingPunct="1">
              <a:spcBef>
                <a:spcPct val="50000"/>
              </a:spcBef>
            </a:pPr>
            <a:r>
              <a:rPr lang="zh-CN" altLang="en-US" sz="2800" b="1" u="none"/>
              <a:t>      一是引用的诗词要得体，要能切合文章的中心或者人物的情感，能为文章“锦上添花”，不可断章取义或牵强附会。</a:t>
            </a:r>
          </a:p>
          <a:p>
            <a:pPr eaLnBrk="1" hangingPunct="1">
              <a:spcBef>
                <a:spcPct val="50000"/>
              </a:spcBef>
            </a:pPr>
            <a:r>
              <a:rPr lang="zh-CN" altLang="en-US" sz="2800" b="1" u="none"/>
              <a:t>       二是引用诗词的数量要适度，不可不分主次、不分轻重胡乱照搬，一般来说，所选的诗词应该与主题紧密相连。</a:t>
            </a:r>
          </a:p>
          <a:p>
            <a:pPr eaLnBrk="1" hangingPunct="1">
              <a:spcBef>
                <a:spcPct val="50000"/>
              </a:spcBef>
            </a:pPr>
            <a:r>
              <a:rPr lang="zh-CN" altLang="en-US" sz="2800" b="1" u="none"/>
              <a:t>      三是引用的诗词布局要合理，可以用一句诗为文眼，贯穿全文</a:t>
            </a:r>
            <a:r>
              <a:rPr lang="en-US" altLang="zh-CN" sz="2800" b="1" u="none"/>
              <a:t>;</a:t>
            </a:r>
            <a:r>
              <a:rPr lang="zh-CN" altLang="en-US" sz="2800" b="1" u="none"/>
              <a:t>也可以用多句诗展开，前后照应，让文章摇曳生姿。  </a:t>
            </a:r>
          </a:p>
        </p:txBody>
      </p:sp>
    </p:spTree>
    <p:extLst>
      <p:ext uri="{BB962C8B-B14F-4D97-AF65-F5344CB8AC3E}">
        <p14:creationId xmlns:p14="http://schemas.microsoft.com/office/powerpoint/2010/main" val="3292775598"/>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ChangeArrowheads="1"/>
          </p:cNvSpPr>
          <p:nvPr>
            <p:ph type="title"/>
          </p:nvPr>
        </p:nvSpPr>
        <p:spPr>
          <a:xfrm>
            <a:off x="1907704" y="0"/>
            <a:ext cx="6019800" cy="1190625"/>
          </a:xfrm>
        </p:spPr>
        <p:txBody>
          <a:bodyPr>
            <a:normAutofit/>
          </a:bodyPr>
          <a:lstStyle/>
          <a:p>
            <a:r>
              <a:rPr lang="zh-CN" altLang="en-US" sz="4000">
                <a:solidFill>
                  <a:srgbClr val="FF0000"/>
                </a:solidFill>
              </a:rPr>
              <a:t>五</a:t>
            </a:r>
            <a:r>
              <a:rPr lang="zh-CN" altLang="en-US" sz="4000" smtClean="0">
                <a:solidFill>
                  <a:srgbClr val="FF0000"/>
                </a:solidFill>
              </a:rPr>
              <a:t>、引申类比法：</a:t>
            </a:r>
          </a:p>
        </p:txBody>
      </p:sp>
      <p:sp>
        <p:nvSpPr>
          <p:cNvPr id="18435" name="Rectangle 3"/>
          <p:cNvSpPr>
            <a:spLocks noGrp="1" noChangeArrowheads="1"/>
          </p:cNvSpPr>
          <p:nvPr>
            <p:ph idx="1"/>
          </p:nvPr>
        </p:nvSpPr>
        <p:spPr>
          <a:xfrm>
            <a:off x="179388" y="1196975"/>
            <a:ext cx="8785225" cy="5256213"/>
          </a:xfrm>
        </p:spPr>
        <p:txBody>
          <a:bodyPr/>
          <a:lstStyle/>
          <a:p>
            <a:pPr>
              <a:buFontTx/>
              <a:buNone/>
            </a:pPr>
            <a:r>
              <a:rPr lang="zh-CN" altLang="en-US" sz="4000" b="1" smtClean="0"/>
              <a:t>含义</a:t>
            </a:r>
            <a:r>
              <a:rPr lang="zh-CN" altLang="en-US" b="1" smtClean="0">
                <a:solidFill>
                  <a:schemeClr val="accent2"/>
                </a:solidFill>
              </a:rPr>
              <a:t>：这种方法，就是把</a:t>
            </a:r>
            <a:r>
              <a:rPr lang="zh-CN" altLang="en-US" b="1" smtClean="0">
                <a:solidFill>
                  <a:srgbClr val="FF0000"/>
                </a:solidFill>
              </a:rPr>
              <a:t>所列举的事例</a:t>
            </a:r>
            <a:r>
              <a:rPr lang="zh-CN" altLang="en-US" b="1" smtClean="0">
                <a:solidFill>
                  <a:schemeClr val="accent2"/>
                </a:solidFill>
              </a:rPr>
              <a:t>加以          </a:t>
            </a:r>
            <a:r>
              <a:rPr lang="zh-CN" altLang="en-US" b="1" smtClean="0">
                <a:solidFill>
                  <a:srgbClr val="FF0000"/>
                </a:solidFill>
              </a:rPr>
              <a:t>引申或类比</a:t>
            </a:r>
            <a:r>
              <a:rPr lang="zh-CN" altLang="en-US" b="1" smtClean="0">
                <a:solidFill>
                  <a:schemeClr val="accent2"/>
                </a:solidFill>
              </a:rPr>
              <a:t>，联系实际，从而</a:t>
            </a:r>
            <a:r>
              <a:rPr lang="zh-CN" altLang="en-US" b="1" smtClean="0">
                <a:solidFill>
                  <a:srgbClr val="FF0000"/>
                </a:solidFill>
              </a:rPr>
              <a:t>突出其观点</a:t>
            </a:r>
            <a:r>
              <a:rPr lang="zh-CN" altLang="en-US" b="1" smtClean="0">
                <a:solidFill>
                  <a:schemeClr val="accent2"/>
                </a:solidFill>
              </a:rPr>
              <a:t>的现实意义。</a:t>
            </a:r>
          </a:p>
          <a:p>
            <a:pPr>
              <a:buFontTx/>
              <a:buNone/>
            </a:pPr>
            <a:r>
              <a:rPr lang="zh-CN" altLang="en-US" sz="4000" b="1" smtClean="0"/>
              <a:t>思路</a:t>
            </a:r>
            <a:r>
              <a:rPr lang="zh-CN" altLang="en-US" b="1" smtClean="0">
                <a:solidFill>
                  <a:schemeClr val="accent2"/>
                </a:solidFill>
              </a:rPr>
              <a:t>：叙述事例 </a:t>
            </a:r>
            <a:r>
              <a:rPr lang="en-US" altLang="zh-CN" b="1" smtClean="0">
                <a:solidFill>
                  <a:schemeClr val="accent2"/>
                </a:solidFill>
              </a:rPr>
              <a:t>—</a:t>
            </a:r>
            <a:r>
              <a:rPr lang="zh-CN" altLang="en-US" b="1" smtClean="0">
                <a:solidFill>
                  <a:schemeClr val="accent2"/>
                </a:solidFill>
              </a:rPr>
              <a:t>标志性词语</a:t>
            </a:r>
            <a:r>
              <a:rPr lang="en-US" altLang="zh-CN" b="1" smtClean="0">
                <a:solidFill>
                  <a:schemeClr val="accent2"/>
                </a:solidFill>
              </a:rPr>
              <a:t>—</a:t>
            </a:r>
            <a:r>
              <a:rPr lang="zh-CN" altLang="en-US" b="1" smtClean="0">
                <a:solidFill>
                  <a:schemeClr val="accent2"/>
                </a:solidFill>
              </a:rPr>
              <a:t>进行类比，突出观点</a:t>
            </a:r>
          </a:p>
          <a:p>
            <a:pPr>
              <a:buFontTx/>
              <a:buNone/>
            </a:pPr>
            <a:r>
              <a:rPr lang="zh-CN" altLang="en-US" sz="4000" b="1" smtClean="0">
                <a:solidFill>
                  <a:srgbClr val="FF0000"/>
                </a:solidFill>
              </a:rPr>
              <a:t>标志词</a:t>
            </a:r>
            <a:r>
              <a:rPr lang="zh-CN" altLang="en-US" b="1" smtClean="0">
                <a:solidFill>
                  <a:srgbClr val="0000FF"/>
                </a:solidFill>
              </a:rPr>
              <a:t>：“不亦如此？”、“不也是这样吗？”、“何尝不是？”</a:t>
            </a:r>
          </a:p>
        </p:txBody>
      </p:sp>
    </p:spTree>
    <p:extLst>
      <p:ext uri="{BB962C8B-B14F-4D97-AF65-F5344CB8AC3E}">
        <p14:creationId xmlns:p14="http://schemas.microsoft.com/office/powerpoint/2010/main" val="1599495553"/>
      </p:ext>
    </p:ext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4"/>
          <p:cNvSpPr txBox="1">
            <a:spLocks noChangeArrowheads="1"/>
          </p:cNvSpPr>
          <p:nvPr/>
        </p:nvSpPr>
        <p:spPr bwMode="auto">
          <a:xfrm>
            <a:off x="-1" y="4556125"/>
            <a:ext cx="88931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pPr>
            <a:r>
              <a:rPr kumimoji="0" lang="zh-CN" altLang="en-US" sz="3200" b="1">
                <a:solidFill>
                  <a:srgbClr val="0000FF"/>
                </a:solidFill>
              </a:rPr>
              <a:t>分析：</a:t>
            </a:r>
            <a:r>
              <a:rPr kumimoji="0" lang="zh-CN" altLang="en-US" sz="3200" b="1">
                <a:solidFill>
                  <a:srgbClr val="FF0000"/>
                </a:solidFill>
              </a:rPr>
              <a:t>这段话由英国数学家多番维尔的事例，引申出“一个人做人、处事或认识社会应‘出乎其外’，审察反观，这样才不会犯错”的道理。</a:t>
            </a:r>
          </a:p>
          <a:p>
            <a:pPr eaLnBrk="1" hangingPunct="1">
              <a:spcBef>
                <a:spcPct val="50000"/>
              </a:spcBef>
            </a:pPr>
            <a:endParaRPr lang="en-US" altLang="zh-CN" sz="3200" b="1"/>
          </a:p>
        </p:txBody>
      </p:sp>
      <p:sp>
        <p:nvSpPr>
          <p:cNvPr id="19459" name="Text Box 5"/>
          <p:cNvSpPr txBox="1">
            <a:spLocks noChangeArrowheads="1"/>
          </p:cNvSpPr>
          <p:nvPr/>
        </p:nvSpPr>
        <p:spPr bwMode="auto">
          <a:xfrm>
            <a:off x="179388" y="333375"/>
            <a:ext cx="8713787"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kumimoji="0" lang="en-US" altLang="zh-CN"/>
              <a:t> </a:t>
            </a:r>
            <a:r>
              <a:rPr kumimoji="0" lang="zh-CN" altLang="en-US" b="1" smtClean="0">
                <a:solidFill>
                  <a:srgbClr val="FF0000"/>
                </a:solidFill>
                <a:latin typeface="宋体" pitchFamily="2" charset="-122"/>
              </a:rPr>
              <a:t>例：</a:t>
            </a:r>
            <a:endParaRPr kumimoji="0" lang="zh-CN" altLang="en-US" b="1">
              <a:solidFill>
                <a:srgbClr val="FF0000"/>
              </a:solidFill>
              <a:latin typeface="宋体" pitchFamily="2" charset="-122"/>
            </a:endParaRPr>
          </a:p>
          <a:p>
            <a:pPr eaLnBrk="1" hangingPunct="1"/>
            <a:r>
              <a:rPr kumimoji="0" lang="zh-CN" altLang="en-US" b="1">
                <a:latin typeface="宋体" pitchFamily="2" charset="-122"/>
              </a:rPr>
              <a:t>    英国数学家多番维尔倾注了三十多年的精力，把圆周率值推算到小数点后八百多位。可是后人发现，他在第三百多位时就出现了错误，也就是说，他后面二十来年的努力都是白费。科学是容不得半点马虎的，多番维尔如果能在推算过程中经常客观地审查自己的步骤和数据，就可能不会留下这个遗憾了</a:t>
            </a:r>
            <a:r>
              <a:rPr kumimoji="0" lang="zh-CN" altLang="en-US" b="1">
                <a:solidFill>
                  <a:srgbClr val="000000"/>
                </a:solidFill>
                <a:latin typeface="宋体" pitchFamily="2" charset="-122"/>
              </a:rPr>
              <a:t>。</a:t>
            </a:r>
            <a:r>
              <a:rPr kumimoji="0" lang="zh-CN" altLang="en-US" b="1">
                <a:solidFill>
                  <a:srgbClr val="0000FF"/>
                </a:solidFill>
                <a:latin typeface="宋体" pitchFamily="2" charset="-122"/>
              </a:rPr>
              <a:t>（</a:t>
            </a:r>
            <a:r>
              <a:rPr kumimoji="0" lang="zh-CN" altLang="en-US" b="1" u="sng">
                <a:solidFill>
                  <a:srgbClr val="0000FF"/>
                </a:solidFill>
                <a:latin typeface="宋体" pitchFamily="2" charset="-122"/>
              </a:rPr>
              <a:t>引述实例</a:t>
            </a:r>
            <a:r>
              <a:rPr kumimoji="0" lang="zh-CN" altLang="en-US" b="1">
                <a:solidFill>
                  <a:srgbClr val="0000FF"/>
                </a:solidFill>
                <a:latin typeface="宋体" pitchFamily="2" charset="-122"/>
              </a:rPr>
              <a:t>）</a:t>
            </a:r>
            <a:r>
              <a:rPr kumimoji="0" lang="zh-CN" altLang="en-US" b="1">
                <a:solidFill>
                  <a:srgbClr val="FF0000"/>
                </a:solidFill>
                <a:latin typeface="宋体" pitchFamily="2" charset="-122"/>
              </a:rPr>
              <a:t>科学如此，人生又何尝不是？</a:t>
            </a:r>
            <a:r>
              <a:rPr kumimoji="0" lang="zh-CN" altLang="en-US" b="1">
                <a:solidFill>
                  <a:srgbClr val="0000FF"/>
                </a:solidFill>
                <a:latin typeface="宋体" pitchFamily="2" charset="-122"/>
              </a:rPr>
              <a:t>（</a:t>
            </a:r>
            <a:r>
              <a:rPr kumimoji="0" lang="zh-CN" altLang="en-US" b="1" u="sng">
                <a:solidFill>
                  <a:srgbClr val="0000FF"/>
                </a:solidFill>
                <a:latin typeface="宋体" pitchFamily="2" charset="-122"/>
              </a:rPr>
              <a:t>进行类比</a:t>
            </a:r>
            <a:r>
              <a:rPr kumimoji="0" lang="zh-CN" altLang="en-US" b="1">
                <a:solidFill>
                  <a:srgbClr val="0000FF"/>
                </a:solidFill>
                <a:latin typeface="宋体" pitchFamily="2" charset="-122"/>
              </a:rPr>
              <a:t>）</a:t>
            </a:r>
            <a:r>
              <a:rPr kumimoji="0" lang="zh-CN" altLang="en-US" b="1">
                <a:solidFill>
                  <a:srgbClr val="FF0000"/>
                </a:solidFill>
                <a:latin typeface="宋体" pitchFamily="2" charset="-122"/>
              </a:rPr>
              <a:t>常常听别人说后悔自己什么做得不好、什么不该做，事后再多的悔恨也于事无补，我们应该从中吸取教训，对“出”的意义有一个更好的认识</a:t>
            </a:r>
            <a:r>
              <a:rPr kumimoji="0" lang="zh-CN" altLang="en-US" b="1">
                <a:latin typeface="宋体" pitchFamily="2" charset="-122"/>
              </a:rPr>
              <a:t>。</a:t>
            </a:r>
            <a:r>
              <a:rPr kumimoji="0" lang="zh-CN" altLang="en-US" b="1">
                <a:solidFill>
                  <a:srgbClr val="0000FF"/>
                </a:solidFill>
                <a:latin typeface="宋体" pitchFamily="2" charset="-122"/>
              </a:rPr>
              <a:t>（</a:t>
            </a:r>
            <a:r>
              <a:rPr kumimoji="0" lang="zh-CN" altLang="en-US" b="1" u="sng">
                <a:solidFill>
                  <a:srgbClr val="0000FF"/>
                </a:solidFill>
                <a:latin typeface="宋体" pitchFamily="2" charset="-122"/>
              </a:rPr>
              <a:t>突出观点</a:t>
            </a:r>
            <a:r>
              <a:rPr kumimoji="0" lang="zh-CN" altLang="en-US" b="1">
                <a:solidFill>
                  <a:srgbClr val="0000FF"/>
                </a:solidFill>
                <a:latin typeface="宋体" pitchFamily="2" charset="-122"/>
              </a:rPr>
              <a:t>）</a:t>
            </a:r>
            <a:r>
              <a:rPr kumimoji="0" lang="zh-CN" altLang="en-US" b="1">
                <a:latin typeface="宋体" pitchFamily="2" charset="-122"/>
              </a:rPr>
              <a:t>（高考优秀作文</a:t>
            </a:r>
            <a:r>
              <a:rPr kumimoji="0" lang="en-US" altLang="zh-CN" b="1">
                <a:latin typeface="宋体" pitchFamily="2" charset="-122"/>
              </a:rPr>
              <a:t>《</a:t>
            </a:r>
            <a:r>
              <a:rPr kumimoji="0" lang="zh-CN" altLang="en-US" b="1">
                <a:latin typeface="宋体" pitchFamily="2" charset="-122"/>
              </a:rPr>
              <a:t>人生的“出”与“入”</a:t>
            </a:r>
            <a:r>
              <a:rPr kumimoji="0" lang="en-US" altLang="zh-CN" b="1">
                <a:latin typeface="宋体" pitchFamily="2" charset="-122"/>
              </a:rPr>
              <a:t>》</a:t>
            </a:r>
            <a:r>
              <a:rPr kumimoji="0" lang="zh-CN" altLang="en-US" b="1">
                <a:latin typeface="宋体" pitchFamily="2" charset="-122"/>
              </a:rPr>
              <a:t>）</a:t>
            </a:r>
            <a:r>
              <a:rPr kumimoji="0" lang="zh-CN" altLang="en-US">
                <a:latin typeface="宋体" pitchFamily="2" charset="-122"/>
              </a:rPr>
              <a:t> </a:t>
            </a:r>
          </a:p>
        </p:txBody>
      </p:sp>
    </p:spTree>
    <p:extLst>
      <p:ext uri="{BB962C8B-B14F-4D97-AF65-F5344CB8AC3E}">
        <p14:creationId xmlns:p14="http://schemas.microsoft.com/office/powerpoint/2010/main" val="53184523"/>
      </p:ext>
    </p:ext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itchFamily="34" charset="-122"/>
                <a:ea typeface="微软雅黑 Light" pitchFamily="34" charset="-122"/>
                <a:cs typeface="+mn-ea"/>
                <a:sym typeface="等线" charset="0"/>
              </a:rPr>
              <a:t>类比推理分析法</a:t>
            </a:r>
            <a:endParaRPr lang="zh-CN" altLang="en-US" sz="4800" noProof="1">
              <a:effectLst>
                <a:outerShdw blurRad="38100" dist="38100" dir="2700000">
                  <a:srgbClr val="C0C0C0"/>
                </a:outerShdw>
              </a:effectLst>
              <a:latin typeface="微软雅黑 Light" pitchFamily="34" charset="-122"/>
              <a:ea typeface="微软雅黑 Light" pitchFamily="34" charset="-122"/>
              <a:sym typeface="等线" charset="0"/>
            </a:endParaRPr>
          </a:p>
        </p:txBody>
      </p:sp>
      <p:pic>
        <p:nvPicPr>
          <p:cNvPr id="5122"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文本框 4"/>
          <p:cNvSpPr txBox="1">
            <a:spLocks noChangeArrowheads="1"/>
          </p:cNvSpPr>
          <p:nvPr/>
        </p:nvSpPr>
        <p:spPr bwMode="auto">
          <a:xfrm>
            <a:off x="166688" y="2911475"/>
            <a:ext cx="864394" cy="107721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bg1"/>
                </a:solidFill>
                <a:ea typeface="宋体" pitchFamily="2" charset="-122"/>
              </a:rPr>
              <a:t>示例</a:t>
            </a:r>
            <a:endParaRPr lang="en-US" altLang="zh-CN" sz="3200" b="1">
              <a:solidFill>
                <a:schemeClr val="bg1"/>
              </a:solidFill>
              <a:ea typeface="宋体" pitchFamily="2" charset="-122"/>
            </a:endParaRPr>
          </a:p>
        </p:txBody>
      </p:sp>
      <p:sp>
        <p:nvSpPr>
          <p:cNvPr id="2" name="文本框 1"/>
          <p:cNvSpPr txBox="1">
            <a:spLocks noChangeArrowheads="1"/>
          </p:cNvSpPr>
          <p:nvPr/>
        </p:nvSpPr>
        <p:spPr bwMode="auto">
          <a:xfrm>
            <a:off x="1233488" y="2139951"/>
            <a:ext cx="744736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2800" b="1">
              <a:ea typeface="宋体" pitchFamily="2" charset="-122"/>
            </a:endParaRPr>
          </a:p>
          <a:p>
            <a:r>
              <a:rPr lang="zh-CN" altLang="en-US" sz="2800" b="1">
                <a:ea typeface="宋体" pitchFamily="2" charset="-122"/>
              </a:rPr>
              <a:t>   </a:t>
            </a:r>
            <a:r>
              <a:rPr lang="zh-CN" altLang="en-US" sz="2400" b="1">
                <a:ea typeface="宋体" pitchFamily="2" charset="-122"/>
              </a:rPr>
              <a:t>于是入朝见威王，曰：“臣诚知不如徐公美。臣之妻私臣，臣之妾畏臣，臣之客欲有求于臣，皆以美于徐公。今齐地方千里，百二十城，宫妇左右莫不私王，朝廷之臣莫不畏王，四境之内莫不有求于王：由此观之，王之蔽甚矣。”</a:t>
            </a:r>
          </a:p>
          <a:p>
            <a:endParaRPr lang="zh-CN" altLang="en-US" sz="2400" b="1">
              <a:ea typeface="宋体" pitchFamily="2" charset="-122"/>
            </a:endParaRPr>
          </a:p>
          <a:p>
            <a:r>
              <a:rPr lang="zh-CN" altLang="en-US" sz="2400" b="1">
                <a:ea typeface="宋体" pitchFamily="2" charset="-122"/>
              </a:rPr>
              <a:t>1.在我看来,在作文中使用网络用语和在国庆大典上变魔术,在悉尼大剧院里跳街舞是没有差别的。</a:t>
            </a:r>
          </a:p>
          <a:p>
            <a:r>
              <a:rPr lang="zh-CN" altLang="en-US" sz="2400" b="1">
                <a:ea typeface="宋体" pitchFamily="2" charset="-122"/>
              </a:rPr>
              <a:t>2.朋友,你怎能不相信有上帝呢?你能看到风吗?你看不到。你能摸到风吗?你摸不到。你能说没有风吗?同样,你看不到摸不到上帝,就能说没有上帝吗?</a:t>
            </a:r>
          </a:p>
          <a:p>
            <a:endParaRPr lang="zh-CN" altLang="en-US" sz="2400" b="1">
              <a:ea typeface="宋体" pitchFamily="2" charset="-122"/>
            </a:endParaRPr>
          </a:p>
        </p:txBody>
      </p:sp>
      <p:sp>
        <p:nvSpPr>
          <p:cNvPr id="3" name="矩形 2"/>
          <p:cNvSpPr/>
          <p:nvPr/>
        </p:nvSpPr>
        <p:spPr>
          <a:xfrm>
            <a:off x="166688" y="688976"/>
            <a:ext cx="8716566" cy="1772793"/>
          </a:xfrm>
          <a:prstGeom prst="rect">
            <a:avLst/>
          </a:prstGeom>
        </p:spPr>
        <p:txBody>
          <a:bodyPr wrap="square">
            <a:spAutoFit/>
          </a:bodyPr>
          <a:lstStyle/>
          <a:p>
            <a:pPr algn="just">
              <a:lnSpc>
                <a:spcPct val="130000"/>
              </a:lnSpc>
            </a:pPr>
            <a:r>
              <a:rPr lang="zh-CN" altLang="en-US" sz="2800" noProof="1">
                <a:solidFill>
                  <a:srgbClr val="FF0000"/>
                </a:solidFill>
                <a:effectLst>
                  <a:outerShdw blurRad="38100" dist="38100" dir="2700000">
                    <a:srgbClr val="C0C0C0"/>
                  </a:outerShdw>
                </a:effectLst>
                <a:latin typeface="微软雅黑 Light" pitchFamily="34" charset="-122"/>
                <a:ea typeface="微软雅黑 Light" pitchFamily="34" charset="-122"/>
                <a:cs typeface="+mn-ea"/>
              </a:rPr>
              <a:t>用与甲事物性质相同或相近的乙事物（一个或几个）来比照着说明甲事物，由此及彼的推理，从而证明它们具有某种共同点，得到某种启示，说明某种道理。</a:t>
            </a:r>
            <a:endParaRPr lang="zh-CN" altLang="en-US" sz="2800" noProof="1">
              <a:solidFill>
                <a:srgbClr val="FF0000"/>
              </a:solidFill>
              <a:effectLst>
                <a:outerShdw blurRad="38100" dist="38100" dir="2700000">
                  <a:srgbClr val="C0C0C0"/>
                </a:outerShdw>
              </a:effectLst>
              <a:latin typeface="微软雅黑 Light" pitchFamily="34" charset="-122"/>
              <a:ea typeface="微软雅黑 Light" pitchFamily="34" charset="-122"/>
            </a:endParaRPr>
          </a:p>
        </p:txBody>
      </p:sp>
    </p:spTree>
    <p:extLst>
      <p:ext uri="{BB962C8B-B14F-4D97-AF65-F5344CB8AC3E}">
        <p14:creationId xmlns:p14="http://schemas.microsoft.com/office/powerpoint/2010/main" val="2381565976"/>
      </p:ext>
    </p:extLst>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itchFamily="34" charset="-122"/>
                <a:ea typeface="微软雅黑 Light" pitchFamily="34" charset="-122"/>
                <a:cs typeface="+mn-ea"/>
                <a:sym typeface="等线" charset="0"/>
              </a:rPr>
              <a:t>类比推理分析法</a:t>
            </a:r>
            <a:endParaRPr lang="zh-CN" altLang="en-US" sz="4800" noProof="1">
              <a:effectLst>
                <a:outerShdw blurRad="38100" dist="38100" dir="2700000">
                  <a:srgbClr val="C0C0C0"/>
                </a:outerShdw>
              </a:effectLst>
              <a:latin typeface="微软雅黑 Light" pitchFamily="34" charset="-122"/>
              <a:ea typeface="微软雅黑 Light" pitchFamily="34" charset="-122"/>
              <a:sym typeface="等线" charset="0"/>
            </a:endParaRPr>
          </a:p>
        </p:txBody>
      </p:sp>
      <p:sp>
        <p:nvSpPr>
          <p:cNvPr id="7" name="矩形 6"/>
          <p:cNvSpPr/>
          <p:nvPr/>
        </p:nvSpPr>
        <p:spPr>
          <a:xfrm>
            <a:off x="1031082" y="688975"/>
            <a:ext cx="7852172" cy="1752600"/>
          </a:xfrm>
          <a:prstGeom prst="rect">
            <a:avLst/>
          </a:prstGeom>
        </p:spPr>
        <p:txBody>
          <a:bodyPr>
            <a:spAutoFit/>
          </a:bodyPr>
          <a:lstStyle/>
          <a:p>
            <a:pPr algn="just">
              <a:lnSpc>
                <a:spcPct val="150000"/>
              </a:lnSpc>
            </a:pPr>
            <a:r>
              <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cs typeface="+mn-ea"/>
              </a:rPr>
              <a:t>用与甲事物性质相同或相近的乙事物（一个或几个）来比照着说明甲事物，由此及彼的推理，从而证明它们具有某种共同点，得到某种启示，说明某种道理。</a:t>
            </a:r>
            <a:endPar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endParaRPr>
          </a:p>
        </p:txBody>
      </p:sp>
      <p:pic>
        <p:nvPicPr>
          <p:cNvPr id="11267"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25004" y="2563813"/>
            <a:ext cx="1177528" cy="107721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bg1"/>
                </a:solidFill>
                <a:ea typeface="宋体" pitchFamily="2" charset="-122"/>
              </a:rPr>
              <a:t>注意点</a:t>
            </a:r>
          </a:p>
        </p:txBody>
      </p:sp>
      <p:sp>
        <p:nvSpPr>
          <p:cNvPr id="2" name="文本框 1"/>
          <p:cNvSpPr txBox="1">
            <a:spLocks noChangeArrowheads="1"/>
          </p:cNvSpPr>
          <p:nvPr/>
        </p:nvSpPr>
        <p:spPr bwMode="auto">
          <a:xfrm>
            <a:off x="1233488" y="2132013"/>
            <a:ext cx="7910512" cy="784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itchFamily="2" charset="-122"/>
            </a:endParaRPr>
          </a:p>
          <a:p>
            <a:r>
              <a:rPr lang="en-US" altLang="zh-CN" sz="2800" b="1">
                <a:ea typeface="宋体" pitchFamily="2" charset="-122"/>
              </a:rPr>
              <a:t>1</a:t>
            </a:r>
            <a:r>
              <a:rPr lang="zh-CN" altLang="en-US" sz="2800" b="1">
                <a:ea typeface="宋体" pitchFamily="2" charset="-122"/>
              </a:rPr>
              <a:t>、要善于发现类比事物（客体事物）和所要说明的道理（主体事物）的共同性质，即</a:t>
            </a:r>
            <a:r>
              <a:rPr lang="zh-CN" altLang="en-US" sz="2800" b="1">
                <a:solidFill>
                  <a:srgbClr val="FF0000"/>
                </a:solidFill>
                <a:ea typeface="宋体" pitchFamily="2" charset="-122"/>
              </a:rPr>
              <a:t>类比点。</a:t>
            </a:r>
            <a:endParaRPr lang="zh-CN" altLang="en-US" sz="2800" b="1">
              <a:ea typeface="宋体" pitchFamily="2" charset="-122"/>
            </a:endParaRPr>
          </a:p>
          <a:p>
            <a:r>
              <a:rPr lang="en-US" altLang="zh-CN" sz="2800" b="1">
                <a:ea typeface="宋体" pitchFamily="2" charset="-122"/>
              </a:rPr>
              <a:t>2</a:t>
            </a:r>
            <a:r>
              <a:rPr lang="zh-CN" altLang="en-US" sz="2800" b="1">
                <a:ea typeface="宋体" pitchFamily="2" charset="-122"/>
              </a:rPr>
              <a:t>、用于类比的事物大致有这么几种：</a:t>
            </a:r>
            <a:r>
              <a:rPr lang="zh-CN" altLang="en-US" sz="2800" b="1">
                <a:solidFill>
                  <a:srgbClr val="FF0000"/>
                </a:solidFill>
                <a:ea typeface="宋体" pitchFamily="2" charset="-122"/>
              </a:rPr>
              <a:t>古今中外的人物事例、自然现象、生活现象、神话传说、寓言、写作者自己创设的情景。</a:t>
            </a:r>
          </a:p>
          <a:p>
            <a:r>
              <a:rPr lang="en-US" altLang="zh-CN" sz="2800" b="1">
                <a:ea typeface="宋体" pitchFamily="2" charset="-122"/>
              </a:rPr>
              <a:t>3</a:t>
            </a:r>
            <a:r>
              <a:rPr lang="zh-CN" altLang="en-US" sz="2800" b="1">
                <a:ea typeface="宋体" pitchFamily="2" charset="-122"/>
              </a:rPr>
              <a:t>、所选</a:t>
            </a:r>
            <a:r>
              <a:rPr lang="en-US" altLang="zh-CN" sz="2800" b="1">
                <a:ea typeface="宋体" pitchFamily="2" charset="-122"/>
              </a:rPr>
              <a:t>“</a:t>
            </a:r>
            <a:r>
              <a:rPr lang="zh-CN" altLang="en-US" sz="2800" b="1">
                <a:ea typeface="宋体" pitchFamily="2" charset="-122"/>
              </a:rPr>
              <a:t>客体事物</a:t>
            </a:r>
            <a:r>
              <a:rPr lang="en-US" altLang="zh-CN" sz="2800" b="1">
                <a:ea typeface="宋体" pitchFamily="2" charset="-122"/>
              </a:rPr>
              <a:t>”</a:t>
            </a:r>
            <a:r>
              <a:rPr lang="zh-CN" altLang="en-US" sz="2800" b="1">
                <a:ea typeface="宋体" pitchFamily="2" charset="-122"/>
              </a:rPr>
              <a:t>要</a:t>
            </a:r>
            <a:r>
              <a:rPr lang="zh-CN" altLang="en-US" sz="2800" b="1">
                <a:solidFill>
                  <a:srgbClr val="FF0000"/>
                </a:solidFill>
                <a:ea typeface="宋体" pitchFamily="2" charset="-122"/>
              </a:rPr>
              <a:t>同类</a:t>
            </a:r>
            <a:r>
              <a:rPr lang="zh-CN" altLang="en-US" sz="2800" b="1">
                <a:ea typeface="宋体" pitchFamily="2" charset="-122"/>
              </a:rPr>
              <a:t>，不能相对或相反，客体事物的某种性质最好已有定论，是大家公认的。</a:t>
            </a:r>
          </a:p>
          <a:p>
            <a:r>
              <a:rPr lang="en-US" altLang="zh-CN" sz="2800" b="1">
                <a:ea typeface="宋体" pitchFamily="2" charset="-122"/>
              </a:rPr>
              <a:t>4</a:t>
            </a:r>
            <a:r>
              <a:rPr lang="zh-CN" altLang="en-US" sz="2800" b="1">
                <a:ea typeface="宋体" pitchFamily="2" charset="-122"/>
              </a:rPr>
              <a:t>、在类比之后要剖析，要善于</a:t>
            </a:r>
            <a:r>
              <a:rPr lang="zh-CN" altLang="en-US" sz="2800" b="1">
                <a:solidFill>
                  <a:srgbClr val="FF0000"/>
                </a:solidFill>
                <a:ea typeface="宋体" pitchFamily="2" charset="-122"/>
              </a:rPr>
              <a:t>揭示</a:t>
            </a:r>
            <a:r>
              <a:rPr lang="zh-CN" altLang="en-US" sz="2800" b="1">
                <a:ea typeface="宋体" pitchFamily="2" charset="-122"/>
              </a:rPr>
              <a:t>，一语破的，一针见血。</a:t>
            </a: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p:txBody>
      </p:sp>
    </p:spTree>
    <p:extLst>
      <p:ext uri="{BB962C8B-B14F-4D97-AF65-F5344CB8AC3E}">
        <p14:creationId xmlns:p14="http://schemas.microsoft.com/office/powerpoint/2010/main" val="1250772284"/>
      </p:ext>
    </p:extLst>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uiExpand="1" build="p"/>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itchFamily="34" charset="-122"/>
                <a:ea typeface="微软雅黑 Light" pitchFamily="34" charset="-122"/>
                <a:cs typeface="+mn-ea"/>
                <a:sym typeface="等线" charset="0"/>
              </a:rPr>
              <a:t>类比推理分析法</a:t>
            </a:r>
            <a:endParaRPr lang="zh-CN" altLang="en-US" sz="4800" noProof="1">
              <a:effectLst>
                <a:outerShdw blurRad="38100" dist="38100" dir="2700000">
                  <a:srgbClr val="C0C0C0"/>
                </a:outerShdw>
              </a:effectLst>
              <a:latin typeface="微软雅黑 Light" pitchFamily="34" charset="-122"/>
              <a:ea typeface="微软雅黑 Light" pitchFamily="34" charset="-122"/>
              <a:sym typeface="等线" charset="0"/>
            </a:endParaRPr>
          </a:p>
        </p:txBody>
      </p:sp>
      <p:sp>
        <p:nvSpPr>
          <p:cNvPr id="7" name="矩形 6"/>
          <p:cNvSpPr/>
          <p:nvPr/>
        </p:nvSpPr>
        <p:spPr>
          <a:xfrm>
            <a:off x="1031082" y="688975"/>
            <a:ext cx="7852172" cy="1752600"/>
          </a:xfrm>
          <a:prstGeom prst="rect">
            <a:avLst/>
          </a:prstGeom>
        </p:spPr>
        <p:txBody>
          <a:bodyPr>
            <a:spAutoFit/>
          </a:bodyPr>
          <a:lstStyle/>
          <a:p>
            <a:pPr algn="just">
              <a:lnSpc>
                <a:spcPct val="150000"/>
              </a:lnSpc>
            </a:pPr>
            <a:r>
              <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cs typeface="+mn-ea"/>
              </a:rPr>
              <a:t>用与甲事物性质相同或相近的乙事物（一个或几个）来比照着说明甲事物，由此及彼的推理，从而证明它们具有某种共同点，得到某种启示，说明某种道理。</a:t>
            </a:r>
            <a:endPar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endParaRPr>
          </a:p>
        </p:txBody>
      </p:sp>
      <p:pic>
        <p:nvPicPr>
          <p:cNvPr id="17411"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1281112" y="1751013"/>
            <a:ext cx="7755383" cy="784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itchFamily="2" charset="-122"/>
            </a:endParaRPr>
          </a:p>
          <a:p>
            <a:r>
              <a:rPr lang="zh-CN" altLang="en-US" sz="2800" b="1">
                <a:ea typeface="宋体" pitchFamily="2" charset="-122"/>
              </a:rPr>
              <a:t>    坐在路边鼓掌,是一种义务。</a:t>
            </a:r>
            <a:r>
              <a:rPr lang="zh-CN" altLang="en-US" sz="2800" b="1">
                <a:solidFill>
                  <a:srgbClr val="FF0000"/>
                </a:solidFill>
                <a:ea typeface="宋体" pitchFamily="2" charset="-122"/>
              </a:rPr>
              <a:t>（观点）</a:t>
            </a:r>
            <a:r>
              <a:rPr lang="zh-CN" altLang="en-US" sz="2800" b="1">
                <a:ea typeface="宋体" pitchFamily="2" charset="-122"/>
              </a:rPr>
              <a:t>英雄既已让你感动过,那么你的掌声便是对英雄的回报,是应尽的义务。我们需要承担的义务虽小,却是不可或缺的。</a:t>
            </a:r>
            <a:r>
              <a:rPr lang="zh-CN" altLang="en-US" sz="2800" b="1">
                <a:solidFill>
                  <a:srgbClr val="FF0000"/>
                </a:solidFill>
                <a:ea typeface="宋体" pitchFamily="2" charset="-122"/>
              </a:rPr>
              <a:t>（主体事物）</a:t>
            </a:r>
            <a:r>
              <a:rPr lang="zh-CN" altLang="en-US" sz="2800" b="1">
                <a:solidFill>
                  <a:srgbClr val="021FFA"/>
                </a:solidFill>
                <a:ea typeface="宋体" pitchFamily="2" charset="-122"/>
              </a:rPr>
              <a:t>就像</a:t>
            </a:r>
            <a:r>
              <a:rPr lang="zh-CN" altLang="en-US" sz="2800" b="1">
                <a:ea typeface="宋体" pitchFamily="2" charset="-122"/>
              </a:rPr>
              <a:t>税收,交税是身为公民的我们的义务,为的是我们的英雄祖国经济的发展,让她拥有。更加坚定的步伐,更刚强的勇气,以屹立于世界。我们,便是她坚强的后盾。</a:t>
            </a:r>
            <a:r>
              <a:rPr lang="zh-CN" altLang="en-US" sz="2800" b="1">
                <a:solidFill>
                  <a:srgbClr val="FF0000"/>
                </a:solidFill>
                <a:ea typeface="宋体" pitchFamily="2" charset="-122"/>
              </a:rPr>
              <a:t>（客体事物）</a:t>
            </a:r>
            <a:r>
              <a:rPr lang="zh-CN" altLang="en-US" sz="2800" b="1">
                <a:ea typeface="宋体" pitchFamily="2" charset="-122"/>
              </a:rPr>
              <a:t>祖国与公民的关系从来密不可分，英雄与观众的关系也从来密不可分,没有了观众,何来英雄?尽好义务,让英雄更加出彩。</a:t>
            </a:r>
            <a:r>
              <a:rPr lang="zh-CN" altLang="en-US" sz="2800" b="1">
                <a:solidFill>
                  <a:srgbClr val="FF0000"/>
                </a:solidFill>
                <a:ea typeface="宋体" pitchFamily="2" charset="-122"/>
              </a:rPr>
              <a:t>（分析揭示，回扣观点）</a:t>
            </a:r>
          </a:p>
          <a:p>
            <a:endParaRPr lang="zh-CN" altLang="en-US" sz="2800" b="1">
              <a:solidFill>
                <a:srgbClr val="FF0000"/>
              </a:solidFill>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solidFill>
                <a:srgbClr val="FF0000"/>
              </a:solidFill>
              <a:ea typeface="宋体" pitchFamily="2" charset="-122"/>
            </a:endParaRPr>
          </a:p>
          <a:p>
            <a:endParaRPr lang="zh-CN" altLang="en-US" sz="2800" b="1">
              <a:ea typeface="宋体" pitchFamily="2" charset="-122"/>
            </a:endParaRPr>
          </a:p>
          <a:p>
            <a:endParaRPr lang="zh-CN" altLang="en-US" sz="2800" b="1">
              <a:ea typeface="宋体" pitchFamily="2" charset="-122"/>
            </a:endParaRPr>
          </a:p>
        </p:txBody>
      </p:sp>
      <p:sp>
        <p:nvSpPr>
          <p:cNvPr id="8" name="文本框 7"/>
          <p:cNvSpPr txBox="1">
            <a:spLocks noChangeArrowheads="1"/>
          </p:cNvSpPr>
          <p:nvPr/>
        </p:nvSpPr>
        <p:spPr bwMode="auto">
          <a:xfrm>
            <a:off x="-14288" y="2759075"/>
            <a:ext cx="1176338" cy="25545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bg1"/>
                </a:solidFill>
                <a:ea typeface="宋体" pitchFamily="2" charset="-122"/>
              </a:rPr>
              <a:t>类比推理段落结构示例</a:t>
            </a:r>
          </a:p>
        </p:txBody>
      </p:sp>
    </p:spTree>
    <p:extLst>
      <p:ext uri="{BB962C8B-B14F-4D97-AF65-F5344CB8AC3E}">
        <p14:creationId xmlns:p14="http://schemas.microsoft.com/office/powerpoint/2010/main" val="3405743045"/>
      </p:ext>
    </p:extLst>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itchFamily="34" charset="-122"/>
                <a:ea typeface="微软雅黑 Light" pitchFamily="34" charset="-122"/>
                <a:cs typeface="+mn-ea"/>
                <a:sym typeface="等线" charset="0"/>
              </a:rPr>
              <a:t>类比推理分析法</a:t>
            </a:r>
            <a:endParaRPr lang="zh-CN" altLang="en-US" sz="4800" noProof="1">
              <a:effectLst>
                <a:outerShdw blurRad="38100" dist="38100" dir="2700000">
                  <a:srgbClr val="C0C0C0"/>
                </a:outerShdw>
              </a:effectLst>
              <a:latin typeface="微软雅黑 Light" pitchFamily="34" charset="-122"/>
              <a:ea typeface="微软雅黑 Light" pitchFamily="34" charset="-122"/>
              <a:sym typeface="等线" charset="0"/>
            </a:endParaRPr>
          </a:p>
        </p:txBody>
      </p:sp>
      <p:sp>
        <p:nvSpPr>
          <p:cNvPr id="7" name="矩形 6"/>
          <p:cNvSpPr/>
          <p:nvPr/>
        </p:nvSpPr>
        <p:spPr>
          <a:xfrm>
            <a:off x="1031082" y="688975"/>
            <a:ext cx="7852172" cy="1752600"/>
          </a:xfrm>
          <a:prstGeom prst="rect">
            <a:avLst/>
          </a:prstGeom>
        </p:spPr>
        <p:txBody>
          <a:bodyPr>
            <a:spAutoFit/>
          </a:bodyPr>
          <a:lstStyle/>
          <a:p>
            <a:pPr algn="just">
              <a:lnSpc>
                <a:spcPct val="150000"/>
              </a:lnSpc>
            </a:pPr>
            <a:r>
              <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cs typeface="+mn-ea"/>
              </a:rPr>
              <a:t>用与甲事物性质相同或相近的乙事物（一个或几个）来比照着说明甲事物，由此及彼的推理，从而证明它们具有某种共同点，得到某种启示，说明某种道理。</a:t>
            </a:r>
            <a:endPar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endParaRPr>
          </a:p>
        </p:txBody>
      </p:sp>
      <p:pic>
        <p:nvPicPr>
          <p:cNvPr id="19459"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文本框 1"/>
          <p:cNvSpPr txBox="1">
            <a:spLocks noChangeArrowheads="1"/>
          </p:cNvSpPr>
          <p:nvPr/>
        </p:nvSpPr>
        <p:spPr bwMode="auto">
          <a:xfrm>
            <a:off x="467544" y="2348880"/>
            <a:ext cx="8568952"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0000"/>
              </a:lnSpc>
            </a:pPr>
            <a:r>
              <a:rPr lang="zh-CN" altLang="en-US" sz="2400" b="1" smtClean="0">
                <a:ea typeface="宋体" pitchFamily="2" charset="-122"/>
              </a:rPr>
              <a:t>阅读</a:t>
            </a:r>
            <a:r>
              <a:rPr lang="zh-CN" altLang="en-US" sz="2400" b="1">
                <a:ea typeface="宋体" pitchFamily="2" charset="-122"/>
              </a:rPr>
              <a:t>下面的文字，根据要求作文。</a:t>
            </a:r>
          </a:p>
          <a:p>
            <a:pPr>
              <a:lnSpc>
                <a:spcPct val="110000"/>
              </a:lnSpc>
            </a:pPr>
            <a:r>
              <a:rPr lang="zh-CN" altLang="en-US" sz="2400" b="1" smtClean="0">
                <a:ea typeface="宋体" pitchFamily="2" charset="-122"/>
              </a:rPr>
              <a:t>有</a:t>
            </a:r>
            <a:r>
              <a:rPr lang="zh-CN" altLang="en-US" sz="2400" b="1">
                <a:ea typeface="宋体" pitchFamily="2" charset="-122"/>
              </a:rPr>
              <a:t>一个人白手起家，成了富翁。他为人慷慨，热心于慈善事业。</a:t>
            </a:r>
          </a:p>
          <a:p>
            <a:pPr>
              <a:lnSpc>
                <a:spcPct val="110000"/>
              </a:lnSpc>
            </a:pPr>
            <a:r>
              <a:rPr lang="zh-CN" altLang="en-US" sz="2400" b="1">
                <a:ea typeface="宋体" pitchFamily="2" charset="-122"/>
              </a:rPr>
              <a:t>一天，他了解到有三个贫困家庭，生活难以为继。他同情这几个家庭的处境，决定向他们提供捐助。</a:t>
            </a:r>
          </a:p>
          <a:p>
            <a:pPr>
              <a:lnSpc>
                <a:spcPct val="110000"/>
              </a:lnSpc>
            </a:pPr>
            <a:r>
              <a:rPr lang="zh-CN" altLang="en-US" sz="2400" b="1">
                <a:ea typeface="宋体" pitchFamily="2" charset="-122"/>
              </a:rPr>
              <a:t>一家十分感激，高兴地接受了他的帮助。</a:t>
            </a:r>
          </a:p>
          <a:p>
            <a:pPr>
              <a:lnSpc>
                <a:spcPct val="110000"/>
              </a:lnSpc>
            </a:pPr>
            <a:r>
              <a:rPr lang="zh-CN" altLang="en-US" sz="2400" b="1">
                <a:ea typeface="宋体" pitchFamily="2" charset="-122"/>
              </a:rPr>
              <a:t>一家犹豫着接受了，但声明一定会偿还。</a:t>
            </a:r>
          </a:p>
          <a:p>
            <a:pPr>
              <a:lnSpc>
                <a:spcPct val="110000"/>
              </a:lnSpc>
            </a:pPr>
            <a:r>
              <a:rPr lang="zh-CN" altLang="en-US" sz="2400" b="1">
                <a:ea typeface="宋体" pitchFamily="2" charset="-122"/>
              </a:rPr>
              <a:t>一家谢谢他的好意，但认为这是一种施舍，拒绝了。</a:t>
            </a:r>
          </a:p>
          <a:p>
            <a:r>
              <a:rPr lang="zh-CN" altLang="en-US" sz="2400" b="1" smtClean="0">
                <a:ea typeface="宋体" pitchFamily="2" charset="-122"/>
              </a:rPr>
              <a:t>要求</a:t>
            </a:r>
            <a:r>
              <a:rPr lang="zh-CN" altLang="en-US" sz="2400" b="1">
                <a:ea typeface="宋体" pitchFamily="2" charset="-122"/>
              </a:rPr>
              <a:t>：①自选角度，确定立意，自拟标题，文体不限。  ②不要脱离材料内容及含意的范围。 ③不少于800字。 ④不得套作，不得抄袭。</a:t>
            </a:r>
          </a:p>
          <a:p>
            <a:r>
              <a:rPr lang="zh-CN" altLang="en-US" sz="2400" b="1" smtClean="0">
                <a:solidFill>
                  <a:srgbClr val="FF0000"/>
                </a:solidFill>
                <a:ea typeface="宋体" pitchFamily="2" charset="-122"/>
              </a:rPr>
              <a:t>戒</a:t>
            </a:r>
            <a:r>
              <a:rPr lang="zh-CN" altLang="en-US" sz="2400" b="1">
                <a:solidFill>
                  <a:srgbClr val="FF0000"/>
                </a:solidFill>
                <a:ea typeface="宋体" pitchFamily="2" charset="-122"/>
              </a:rPr>
              <a:t>者,乃戒心、戒备,实在要不得。</a:t>
            </a:r>
            <a:r>
              <a:rPr lang="en-US" altLang="zh-CN" sz="2400" b="1">
                <a:solidFill>
                  <a:srgbClr val="FF0000"/>
                </a:solidFill>
                <a:ea typeface="宋体" pitchFamily="2" charset="-122"/>
              </a:rPr>
              <a:t>····</a:t>
            </a:r>
            <a:endParaRPr lang="zh-CN" altLang="en-US" sz="2400" b="1">
              <a:solidFill>
                <a:srgbClr val="FF0000"/>
              </a:solidFill>
              <a:ea typeface="宋体" pitchFamily="2" charset="-122"/>
            </a:endParaRPr>
          </a:p>
          <a:p>
            <a:endParaRPr lang="zh-CN" altLang="en-US" sz="2400" b="1">
              <a:ea typeface="宋体" pitchFamily="2" charset="-122"/>
            </a:endParaRPr>
          </a:p>
          <a:p>
            <a:endParaRPr lang="zh-CN" altLang="en-US" sz="2400" b="1">
              <a:ea typeface="宋体" pitchFamily="2" charset="-122"/>
            </a:endParaRPr>
          </a:p>
          <a:p>
            <a:endParaRPr lang="zh-CN" altLang="en-US" sz="2400" b="1">
              <a:solidFill>
                <a:srgbClr val="FF0000"/>
              </a:solidFill>
              <a:ea typeface="宋体" pitchFamily="2" charset="-122"/>
            </a:endParaRPr>
          </a:p>
          <a:p>
            <a:endParaRPr lang="zh-CN" altLang="en-US" sz="2400" b="1">
              <a:ea typeface="宋体" pitchFamily="2" charset="-122"/>
            </a:endParaRPr>
          </a:p>
          <a:p>
            <a:endParaRPr lang="zh-CN" altLang="en-US" sz="2400" b="1">
              <a:ea typeface="宋体" pitchFamily="2" charset="-122"/>
            </a:endParaRPr>
          </a:p>
        </p:txBody>
      </p:sp>
      <p:sp>
        <p:nvSpPr>
          <p:cNvPr id="8" name="文本框 7"/>
          <p:cNvSpPr txBox="1">
            <a:spLocks noChangeArrowheads="1"/>
          </p:cNvSpPr>
          <p:nvPr/>
        </p:nvSpPr>
        <p:spPr bwMode="auto">
          <a:xfrm>
            <a:off x="-14288" y="2759076"/>
            <a:ext cx="481832" cy="107721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itchFamily="2" charset="-122"/>
              </a:rPr>
              <a:t>练习</a:t>
            </a:r>
          </a:p>
        </p:txBody>
      </p:sp>
    </p:spTree>
    <p:extLst>
      <p:ext uri="{BB962C8B-B14F-4D97-AF65-F5344CB8AC3E}">
        <p14:creationId xmlns:p14="http://schemas.microsoft.com/office/powerpoint/2010/main" val="1567753261"/>
      </p:ext>
    </p:extLst>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itchFamily="34" charset="-122"/>
                <a:ea typeface="微软雅黑 Light" pitchFamily="34" charset="-122"/>
                <a:cs typeface="+mn-ea"/>
                <a:sym typeface="等线" charset="0"/>
              </a:rPr>
              <a:t>类比推理分析法</a:t>
            </a:r>
            <a:endParaRPr lang="zh-CN" altLang="en-US" sz="4800" noProof="1">
              <a:effectLst>
                <a:outerShdw blurRad="38100" dist="38100" dir="2700000">
                  <a:srgbClr val="C0C0C0"/>
                </a:outerShdw>
              </a:effectLst>
              <a:latin typeface="微软雅黑 Light" pitchFamily="34" charset="-122"/>
              <a:ea typeface="微软雅黑 Light" pitchFamily="34" charset="-122"/>
              <a:sym typeface="等线" charset="0"/>
            </a:endParaRPr>
          </a:p>
        </p:txBody>
      </p:sp>
      <p:sp>
        <p:nvSpPr>
          <p:cNvPr id="7" name="矩形 6"/>
          <p:cNvSpPr/>
          <p:nvPr/>
        </p:nvSpPr>
        <p:spPr>
          <a:xfrm>
            <a:off x="1031082" y="688975"/>
            <a:ext cx="7852172" cy="1752600"/>
          </a:xfrm>
          <a:prstGeom prst="rect">
            <a:avLst/>
          </a:prstGeom>
        </p:spPr>
        <p:txBody>
          <a:bodyPr>
            <a:spAutoFit/>
          </a:bodyPr>
          <a:lstStyle/>
          <a:p>
            <a:pPr algn="just">
              <a:lnSpc>
                <a:spcPct val="150000"/>
              </a:lnSpc>
            </a:pPr>
            <a:r>
              <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cs typeface="+mn-ea"/>
              </a:rPr>
              <a:t>用与甲事物性质相同或相近的乙事物（一个或几个）来比照着说明甲事物，由此及彼的推理，从而证明它们具有某种共同点，得到某种启示，说明某种道理。</a:t>
            </a:r>
            <a:endParaRPr lang="zh-CN" altLang="en-US" sz="2400" noProof="1">
              <a:solidFill>
                <a:srgbClr val="FF0000"/>
              </a:solidFill>
              <a:effectLst>
                <a:outerShdw blurRad="38100" dist="38100" dir="2700000">
                  <a:srgbClr val="C0C0C0"/>
                </a:outerShdw>
              </a:effectLst>
              <a:latin typeface="微软雅黑 Light" pitchFamily="34" charset="-122"/>
              <a:ea typeface="微软雅黑 Light" pitchFamily="34" charset="-122"/>
            </a:endParaRPr>
          </a:p>
        </p:txBody>
      </p:sp>
      <p:pic>
        <p:nvPicPr>
          <p:cNvPr id="21507"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827584" y="1751014"/>
            <a:ext cx="8171247" cy="698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itchFamily="2" charset="-122"/>
            </a:endParaRPr>
          </a:p>
          <a:p>
            <a:r>
              <a:rPr lang="zh-CN" altLang="en-US" sz="2800" b="1">
                <a:ea typeface="宋体" pitchFamily="2" charset="-122"/>
              </a:rPr>
              <a:t>    戒者,乃戒心、戒备,实在要不得。</a:t>
            </a:r>
            <a:r>
              <a:rPr lang="zh-CN" altLang="en-US" sz="2800" b="1">
                <a:solidFill>
                  <a:srgbClr val="FF0000"/>
                </a:solidFill>
                <a:ea typeface="宋体" pitchFamily="2" charset="-122"/>
              </a:rPr>
              <a:t>（观点）</a:t>
            </a:r>
            <a:r>
              <a:rPr lang="zh-CN" altLang="en-US" sz="2800" b="1">
                <a:ea typeface="宋体" pitchFamily="2" charset="-122"/>
              </a:rPr>
              <a:t>其中一个贫困家庭认为富翁的捐助是施舍，拒绝了，</a:t>
            </a:r>
            <a:r>
              <a:rPr lang="zh-CN" altLang="en-US" sz="2800" b="1">
                <a:solidFill>
                  <a:srgbClr val="FF0000"/>
                </a:solidFill>
                <a:ea typeface="宋体" pitchFamily="2" charset="-122"/>
              </a:rPr>
              <a:t>（主体事物）</a:t>
            </a:r>
            <a:r>
              <a:rPr lang="zh-CN" altLang="en-US" sz="2800" b="1">
                <a:ea typeface="宋体" pitchFamily="2" charset="-122"/>
              </a:rPr>
              <a:t>这</a:t>
            </a:r>
            <a:r>
              <a:rPr lang="zh-CN" altLang="en-US" sz="2800" b="1">
                <a:solidFill>
                  <a:srgbClr val="021FFA"/>
                </a:solidFill>
                <a:ea typeface="宋体" pitchFamily="2" charset="-122"/>
              </a:rPr>
              <a:t>就好比</a:t>
            </a:r>
            <a:r>
              <a:rPr lang="zh-CN" altLang="en-US" sz="2800" b="1">
                <a:ea typeface="宋体" pitchFamily="2" charset="-122"/>
              </a:rPr>
              <a:t>在凛冽的寒风中饥寒交迫的时候,突然有人端来一笼热腾腾的包子,你却嗤之以鼻,眉眼高扬,啐了一口唾沫,拂袖而去,这该是多么让人心寒!比起施舍,我们更应说是帮忙与互助,没有富人与穷人间的高低不等,将彼此联系的应该是共同进步,谋求大众幸福的温暖纽带。</a:t>
            </a:r>
            <a:r>
              <a:rPr lang="zh-CN" altLang="en-US" sz="2800" b="1">
                <a:solidFill>
                  <a:srgbClr val="FF0000"/>
                </a:solidFill>
                <a:ea typeface="宋体" pitchFamily="2" charset="-122"/>
              </a:rPr>
              <a:t>（分析）</a:t>
            </a:r>
            <a:r>
              <a:rPr lang="zh-CN" altLang="en-US" sz="2800" b="1">
                <a:ea typeface="宋体" pitchFamily="2" charset="-122"/>
              </a:rPr>
              <a:t>若存戒备,则是筑起冷酷高墙,密不透风,爱也无从渗入。</a:t>
            </a:r>
            <a:r>
              <a:rPr lang="zh-CN" altLang="en-US" sz="2800" b="1">
                <a:solidFill>
                  <a:srgbClr val="FF0000"/>
                </a:solidFill>
                <a:ea typeface="宋体" pitchFamily="2" charset="-122"/>
              </a:rPr>
              <a:t>（揭示主题，回扣观点）</a:t>
            </a:r>
            <a:endParaRPr lang="zh-CN" altLang="en-US" sz="2800" b="1">
              <a:ea typeface="宋体" pitchFamily="2" charset="-122"/>
            </a:endParaRPr>
          </a:p>
          <a:p>
            <a:endParaRPr lang="zh-CN" altLang="en-US" sz="2800" b="1">
              <a:ea typeface="宋体" pitchFamily="2" charset="-122"/>
            </a:endParaRPr>
          </a:p>
          <a:p>
            <a:endParaRPr lang="zh-CN" altLang="en-US" sz="2800" b="1">
              <a:ea typeface="宋体" pitchFamily="2" charset="-122"/>
            </a:endParaRPr>
          </a:p>
          <a:p>
            <a:endParaRPr lang="zh-CN" altLang="en-US" sz="2800" b="1">
              <a:solidFill>
                <a:srgbClr val="FF0000"/>
              </a:solidFill>
              <a:ea typeface="宋体" pitchFamily="2" charset="-122"/>
            </a:endParaRPr>
          </a:p>
          <a:p>
            <a:endParaRPr lang="zh-CN" altLang="en-US" sz="2800" b="1">
              <a:ea typeface="宋体" pitchFamily="2" charset="-122"/>
            </a:endParaRPr>
          </a:p>
          <a:p>
            <a:endParaRPr lang="zh-CN" altLang="en-US" sz="2800" b="1">
              <a:ea typeface="宋体" pitchFamily="2" charset="-122"/>
            </a:endParaRPr>
          </a:p>
        </p:txBody>
      </p:sp>
      <p:sp>
        <p:nvSpPr>
          <p:cNvPr id="8" name="文本框 7"/>
          <p:cNvSpPr txBox="1">
            <a:spLocks noChangeArrowheads="1"/>
          </p:cNvSpPr>
          <p:nvPr/>
        </p:nvSpPr>
        <p:spPr bwMode="auto">
          <a:xfrm>
            <a:off x="25004" y="1196752"/>
            <a:ext cx="588169" cy="501675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itchFamily="2" charset="-122"/>
              </a:rPr>
              <a:t>类比推理段落结构示例</a:t>
            </a:r>
          </a:p>
        </p:txBody>
      </p:sp>
    </p:spTree>
    <p:extLst>
      <p:ext uri="{BB962C8B-B14F-4D97-AF65-F5344CB8AC3E}">
        <p14:creationId xmlns:p14="http://schemas.microsoft.com/office/powerpoint/2010/main" val="687769619"/>
      </p:ext>
    </p:extLst>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矩形 1"/>
          <p:cNvSpPr>
            <a:spLocks noChangeArrowheads="1"/>
          </p:cNvSpPr>
          <p:nvPr/>
        </p:nvSpPr>
        <p:spPr bwMode="auto">
          <a:xfrm>
            <a:off x="179388" y="260350"/>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a:t>
            </a:r>
            <a:r>
              <a:rPr lang="zh-CN" altLang="zh-CN" sz="3600" b="1" smtClean="0"/>
              <a:t>对比法</a:t>
            </a:r>
            <a:r>
              <a:rPr lang="en-US" altLang="zh-CN" sz="3600" b="1" smtClean="0"/>
              <a:t>1</a:t>
            </a:r>
            <a:endParaRPr lang="zh-CN" altLang="en-US" sz="3600" b="1"/>
          </a:p>
        </p:txBody>
      </p:sp>
      <p:sp>
        <p:nvSpPr>
          <p:cNvPr id="3" name="TextBox 2"/>
          <p:cNvSpPr txBox="1"/>
          <p:nvPr/>
        </p:nvSpPr>
        <p:spPr>
          <a:xfrm>
            <a:off x="0" y="1125538"/>
            <a:ext cx="8820150" cy="5262979"/>
          </a:xfrm>
          <a:prstGeom prst="rect">
            <a:avLst/>
          </a:prstGeom>
          <a:noFill/>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r>
              <a:rPr lang="zh-CN" altLang="en-US" sz="2400" b="1">
                <a:latin typeface="宋体" charset="-122"/>
              </a:rPr>
              <a:t>   </a:t>
            </a:r>
            <a:r>
              <a:rPr lang="zh-CN" altLang="en-US" sz="2400" b="1" smtClean="0">
                <a:latin typeface="宋体" charset="-122"/>
              </a:rPr>
              <a:t> </a:t>
            </a:r>
            <a:r>
              <a:rPr lang="zh-CN" altLang="zh-CN" sz="2400" b="1" smtClean="0">
                <a:solidFill>
                  <a:srgbClr val="FF0000"/>
                </a:solidFill>
                <a:latin typeface="宋体" charset="-122"/>
              </a:rPr>
              <a:t>俗话说</a:t>
            </a:r>
            <a:r>
              <a:rPr lang="zh-CN" altLang="zh-CN" sz="2400" b="1">
                <a:solidFill>
                  <a:srgbClr val="FF0000"/>
                </a:solidFill>
                <a:latin typeface="宋体" charset="-122"/>
              </a:rPr>
              <a:t>：勤能补拙</a:t>
            </a:r>
            <a:r>
              <a:rPr lang="zh-CN" altLang="zh-CN" sz="2400" b="1">
                <a:latin typeface="宋体" charset="-122"/>
              </a:rPr>
              <a:t>。</a:t>
            </a:r>
            <a:r>
              <a:rPr lang="en-US" altLang="zh-CN" sz="2400" b="1">
                <a:latin typeface="宋体" charset="-122"/>
              </a:rPr>
              <a:t>//</a:t>
            </a:r>
            <a:r>
              <a:rPr lang="zh-CN" altLang="en-US" sz="2400" b="1">
                <a:latin typeface="宋体" charset="-122"/>
              </a:rPr>
              <a:t>就拿我国明代的</a:t>
            </a:r>
            <a:r>
              <a:rPr lang="zh-CN" altLang="en-US" sz="2400" b="1">
                <a:solidFill>
                  <a:srgbClr val="FF0000"/>
                </a:solidFill>
                <a:latin typeface="宋体" charset="-122"/>
              </a:rPr>
              <a:t>张溥</a:t>
            </a:r>
            <a:r>
              <a:rPr lang="zh-CN" altLang="en-US" sz="2400" b="1">
                <a:latin typeface="宋体" charset="-122"/>
              </a:rPr>
              <a:t>来说吧，他小时候很“笨”，别人读一会儿就能背下来的东西，他往往要读几十遍才能背下来。但是，他并没有灰心，每拿到一篇文章，先认真抄一遍，校正好，再大声朗读一遍，然后烧掉，接着再抄。这样，一篇文章往往要抄六七遍。后来，他逐渐变得文思敏捷，出口成章。</a:t>
            </a:r>
            <a:r>
              <a:rPr lang="en-US" altLang="zh-CN" sz="2400" b="1">
                <a:latin typeface="宋体" charset="-122"/>
              </a:rPr>
              <a:t>26</a:t>
            </a:r>
            <a:r>
              <a:rPr lang="zh-CN" altLang="en-US" sz="2400" b="1">
                <a:latin typeface="宋体" charset="-122"/>
              </a:rPr>
              <a:t>岁写下了名扬天下的</a:t>
            </a:r>
            <a:r>
              <a:rPr lang="en-US" altLang="zh-CN" sz="2400" b="1">
                <a:latin typeface="宋体" charset="-122"/>
              </a:rPr>
              <a:t>《</a:t>
            </a:r>
            <a:r>
              <a:rPr lang="zh-CN" altLang="en-US" sz="2400" b="1">
                <a:latin typeface="宋体" charset="-122"/>
              </a:rPr>
              <a:t>五人墓碑记</a:t>
            </a:r>
            <a:r>
              <a:rPr lang="en-US" altLang="zh-CN" sz="2400" b="1">
                <a:latin typeface="宋体" charset="-122"/>
              </a:rPr>
              <a:t>》</a:t>
            </a:r>
            <a:r>
              <a:rPr lang="zh-CN" altLang="en-US" sz="2400" b="1">
                <a:latin typeface="宋体" charset="-122"/>
              </a:rPr>
              <a:t>。</a:t>
            </a:r>
          </a:p>
          <a:p>
            <a:pPr eaLnBrk="1" hangingPunct="1"/>
            <a:r>
              <a:rPr lang="zh-CN" altLang="en-US" sz="2400" b="1">
                <a:latin typeface="宋体" charset="-122"/>
              </a:rPr>
              <a:t>   </a:t>
            </a:r>
            <a:r>
              <a:rPr lang="zh-CN" altLang="en-US" sz="2400" b="1" smtClean="0">
                <a:latin typeface="宋体" charset="-122"/>
              </a:rPr>
              <a:t> 相反</a:t>
            </a:r>
            <a:r>
              <a:rPr lang="zh-CN" altLang="en-US" sz="2400" b="1">
                <a:latin typeface="宋体" charset="-122"/>
              </a:rPr>
              <a:t>，</a:t>
            </a:r>
            <a:r>
              <a:rPr lang="zh-CN" altLang="en-US" sz="2400" b="1">
                <a:solidFill>
                  <a:srgbClr val="FF0000"/>
                </a:solidFill>
                <a:latin typeface="宋体" charset="-122"/>
              </a:rPr>
              <a:t>仲永</a:t>
            </a:r>
            <a:r>
              <a:rPr lang="en-US" altLang="zh-CN" sz="2400" b="1">
                <a:latin typeface="宋体" charset="-122"/>
              </a:rPr>
              <a:t>5</a:t>
            </a:r>
            <a:r>
              <a:rPr lang="zh-CN" altLang="en-US" sz="2400" b="1">
                <a:latin typeface="宋体" charset="-122"/>
              </a:rPr>
              <a:t>岁就能赋诗，可谓天赋出众。凭着聪明，他父亲带他四处作诗炫耀。仲永再也不思进取，长大以后，他变得庸庸碌碌，“泯然众人矣”</a:t>
            </a:r>
            <a:r>
              <a:rPr lang="en-US" altLang="zh-CN" sz="2400" b="1">
                <a:latin typeface="宋体" charset="-122"/>
              </a:rPr>
              <a:t>! </a:t>
            </a:r>
            <a:endParaRPr lang="zh-CN" altLang="en-US" sz="2400" b="1">
              <a:latin typeface="宋体" charset="-122"/>
            </a:endParaRPr>
          </a:p>
          <a:p>
            <a:pPr eaLnBrk="1" hangingPunct="1"/>
            <a:r>
              <a:rPr lang="zh-CN" altLang="en-US" sz="2400" b="1">
                <a:latin typeface="宋体" charset="-122"/>
              </a:rPr>
              <a:t>   </a:t>
            </a:r>
            <a:r>
              <a:rPr lang="zh-CN" altLang="en-US" sz="2400" b="1" smtClean="0">
                <a:latin typeface="宋体" charset="-122"/>
              </a:rPr>
              <a:t> </a:t>
            </a:r>
            <a:r>
              <a:rPr lang="zh-CN" altLang="en-US" sz="2400" b="1" smtClean="0">
                <a:solidFill>
                  <a:srgbClr val="FF0000"/>
                </a:solidFill>
                <a:latin typeface="宋体" charset="-122"/>
              </a:rPr>
              <a:t>不难</a:t>
            </a:r>
            <a:r>
              <a:rPr lang="zh-CN" altLang="en-US" sz="2400" b="1">
                <a:solidFill>
                  <a:srgbClr val="FF0000"/>
                </a:solidFill>
                <a:latin typeface="宋体" charset="-122"/>
              </a:rPr>
              <a:t>看出，张溥虽然很“笨”，但他肯勤学苦练，正是勤学苦练才使他的文思变得逐渐敏捷起来；而仲永虽然天赋出众，但他后来不思进取，终致庸庸碌碌，“泯然众人矣”</a:t>
            </a:r>
            <a:r>
              <a:rPr lang="en-US" altLang="zh-CN" sz="2400" b="1">
                <a:solidFill>
                  <a:srgbClr val="FF0000"/>
                </a:solidFill>
                <a:latin typeface="宋体" charset="-122"/>
              </a:rPr>
              <a:t>!</a:t>
            </a:r>
            <a:r>
              <a:rPr lang="en-US" altLang="zh-CN" sz="2400" b="1">
                <a:latin typeface="宋体" charset="-122"/>
              </a:rPr>
              <a:t> //</a:t>
            </a:r>
            <a:r>
              <a:rPr lang="zh-CN" altLang="en-US" sz="2400" b="1">
                <a:latin typeface="宋体" charset="-122"/>
              </a:rPr>
              <a:t>由此可见，尽管先天智力因素的差异不可否认，但后天的勤奋则能弥补先天智力上的不足。</a:t>
            </a:r>
          </a:p>
        </p:txBody>
      </p:sp>
      <p:sp>
        <p:nvSpPr>
          <p:cNvPr id="38916" name="AutoShape 4"/>
          <p:cNvSpPr/>
          <p:nvPr/>
        </p:nvSpPr>
        <p:spPr bwMode="auto">
          <a:xfrm>
            <a:off x="2987675" y="404813"/>
            <a:ext cx="914400" cy="474662"/>
          </a:xfrm>
          <a:prstGeom prst="borderCallout1">
            <a:avLst>
              <a:gd name="adj1" fmla="val 24079"/>
              <a:gd name="adj2" fmla="val -8333"/>
              <a:gd name="adj3" fmla="val 190968"/>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观点句</a:t>
            </a:r>
          </a:p>
        </p:txBody>
      </p:sp>
      <p:sp>
        <p:nvSpPr>
          <p:cNvPr id="38917" name="AutoShape 5"/>
          <p:cNvSpPr/>
          <p:nvPr/>
        </p:nvSpPr>
        <p:spPr bwMode="auto">
          <a:xfrm>
            <a:off x="4356100" y="333375"/>
            <a:ext cx="1219200" cy="474663"/>
          </a:xfrm>
          <a:prstGeom prst="borderCallout1">
            <a:avLst>
              <a:gd name="adj1" fmla="val 24079"/>
              <a:gd name="adj2" fmla="val 106250"/>
              <a:gd name="adj3" fmla="val 225417"/>
              <a:gd name="adj4" fmla="val 152995"/>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正面事例</a:t>
            </a:r>
          </a:p>
        </p:txBody>
      </p:sp>
      <p:sp>
        <p:nvSpPr>
          <p:cNvPr id="38918" name="AutoShape 6"/>
          <p:cNvSpPr/>
          <p:nvPr/>
        </p:nvSpPr>
        <p:spPr bwMode="auto">
          <a:xfrm>
            <a:off x="3924300" y="4076700"/>
            <a:ext cx="4244975" cy="360363"/>
          </a:xfrm>
          <a:prstGeom prst="borderCallout1">
            <a:avLst>
              <a:gd name="adj1" fmla="val 31718"/>
              <a:gd name="adj2" fmla="val -1796"/>
              <a:gd name="adj3" fmla="val -148019"/>
              <a:gd name="adj4" fmla="val -51009"/>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反面事例，注意其转述的简洁及侧重点</a:t>
            </a:r>
          </a:p>
        </p:txBody>
      </p:sp>
      <p:sp>
        <p:nvSpPr>
          <p:cNvPr id="38919" name="AutoShape 7"/>
          <p:cNvSpPr/>
          <p:nvPr/>
        </p:nvSpPr>
        <p:spPr bwMode="auto">
          <a:xfrm>
            <a:off x="4716463" y="6092825"/>
            <a:ext cx="4171950" cy="431800"/>
          </a:xfrm>
          <a:prstGeom prst="borderCallout1">
            <a:avLst>
              <a:gd name="adj1" fmla="val 26472"/>
              <a:gd name="adj2" fmla="val -1829"/>
              <a:gd name="adj3" fmla="val -183454"/>
              <a:gd name="adj4" fmla="val -22449"/>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分别对两个事例作对比分析论证</a:t>
            </a:r>
          </a:p>
        </p:txBody>
      </p:sp>
      <p:sp>
        <p:nvSpPr>
          <p:cNvPr id="38920" name="AutoShape 8"/>
          <p:cNvSpPr/>
          <p:nvPr/>
        </p:nvSpPr>
        <p:spPr bwMode="auto">
          <a:xfrm>
            <a:off x="3132138" y="6092825"/>
            <a:ext cx="914400" cy="609600"/>
          </a:xfrm>
          <a:prstGeom prst="borderCallout1">
            <a:avLst>
              <a:gd name="adj1" fmla="val 18750"/>
              <a:gd name="adj2" fmla="val -8333"/>
              <a:gd name="adj3" fmla="val -26565"/>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总结句</a:t>
            </a:r>
          </a:p>
        </p:txBody>
      </p:sp>
    </p:spTree>
    <p:extLst>
      <p:ext uri="{BB962C8B-B14F-4D97-AF65-F5344CB8AC3E}">
        <p14:creationId xmlns:p14="http://schemas.microsoft.com/office/powerpoint/2010/main" val="30708880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7"/>
                                        </p:tgtEl>
                                        <p:attrNameLst>
                                          <p:attrName>style.visibility</p:attrName>
                                        </p:attrNameLst>
                                      </p:cBhvr>
                                      <p:to>
                                        <p:strVal val="visible"/>
                                      </p:to>
                                    </p:set>
                                    <p:animEffect transition="in" filter="blinds(horizontal)">
                                      <p:cBhvr>
                                        <p:cTn id="12" dur="500"/>
                                        <p:tgtEl>
                                          <p:spTgt spid="389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8"/>
                                        </p:tgtEl>
                                        <p:attrNameLst>
                                          <p:attrName>style.visibility</p:attrName>
                                        </p:attrNameLst>
                                      </p:cBhvr>
                                      <p:to>
                                        <p:strVal val="visible"/>
                                      </p:to>
                                    </p:set>
                                    <p:animEffect transition="in" filter="blinds(horizontal)">
                                      <p:cBhvr>
                                        <p:cTn id="17" dur="500"/>
                                        <p:tgtEl>
                                          <p:spTgt spid="389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919"/>
                                        </p:tgtEl>
                                        <p:attrNameLst>
                                          <p:attrName>style.visibility</p:attrName>
                                        </p:attrNameLst>
                                      </p:cBhvr>
                                      <p:to>
                                        <p:strVal val="visible"/>
                                      </p:to>
                                    </p:set>
                                    <p:animEffect transition="in" filter="blinds(horizontal)">
                                      <p:cBhvr>
                                        <p:cTn id="22" dur="500"/>
                                        <p:tgtEl>
                                          <p:spTgt spid="389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blinds(horizontal)">
                                      <p:cBhvr>
                                        <p:cTn id="2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38918" grpId="0"/>
      <p:bldP spid="38919" grpId="0"/>
      <p:bldP spid="38920"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8" name="标题 142337"/>
          <p:cNvSpPr>
            <a:spLocks noGrp="1"/>
          </p:cNvSpPr>
          <p:nvPr>
            <p:ph type="title"/>
          </p:nvPr>
        </p:nvSpPr>
        <p:spPr>
          <a:xfrm>
            <a:off x="323850" y="0"/>
            <a:ext cx="8229600" cy="1052513"/>
          </a:xfrm>
        </p:spPr>
        <p:txBody>
          <a:bodyPr anchor="ctr"/>
          <a:lstStyle/>
          <a:p>
            <a:r>
              <a:rPr lang="zh-CN" altLang="en-US" smtClean="0">
                <a:solidFill>
                  <a:srgbClr val="FF3300"/>
                </a:solidFill>
              </a:rPr>
              <a:t>六、条件</a:t>
            </a:r>
            <a:r>
              <a:rPr lang="zh-CN" altLang="en-US">
                <a:solidFill>
                  <a:srgbClr val="FF3300"/>
                </a:solidFill>
              </a:rPr>
              <a:t>分析法</a:t>
            </a:r>
          </a:p>
        </p:txBody>
      </p:sp>
      <p:sp>
        <p:nvSpPr>
          <p:cNvPr id="142339" name="文本占位符 142338"/>
          <p:cNvSpPr>
            <a:spLocks noGrp="1"/>
          </p:cNvSpPr>
          <p:nvPr>
            <p:ph type="body" idx="1"/>
          </p:nvPr>
        </p:nvSpPr>
        <p:spPr>
          <a:xfrm>
            <a:off x="0" y="981075"/>
            <a:ext cx="8229600" cy="2374900"/>
          </a:xfrm>
        </p:spPr>
        <p:txBody>
          <a:bodyPr/>
          <a:lstStyle/>
          <a:p>
            <a:r>
              <a:rPr lang="zh-CN" altLang="en-US" b="1"/>
              <a:t>     条件分析句是指由条件复句构成的排比句或对称句。它常用条件复句的关联词与对称句的重复词语，条件复句的关联词是构成这种排比句与对称句语言标志。</a:t>
            </a:r>
          </a:p>
        </p:txBody>
      </p:sp>
      <p:sp>
        <p:nvSpPr>
          <p:cNvPr id="142340" name="文本框 142339"/>
          <p:cNvSpPr txBox="1"/>
          <p:nvPr/>
        </p:nvSpPr>
        <p:spPr>
          <a:xfrm>
            <a:off x="0" y="3141663"/>
            <a:ext cx="8820150" cy="3506787"/>
          </a:xfrm>
          <a:prstGeom prst="rect">
            <a:avLst/>
          </a:prstGeom>
          <a:noFill/>
          <a:ln w="9525">
            <a:noFill/>
          </a:ln>
        </p:spPr>
        <p:txBody>
          <a:bodyPr>
            <a:spAutoFit/>
          </a:bodyPr>
          <a:lstStyle/>
          <a:p>
            <a:pPr lvl="0">
              <a:spcBef>
                <a:spcPct val="50000"/>
              </a:spcBef>
            </a:pPr>
            <a:r>
              <a:rPr lang="zh-CN" altLang="en-US" sz="3200" b="1">
                <a:solidFill>
                  <a:srgbClr val="3333FF"/>
                </a:solidFill>
                <a:latin typeface="Arial" pitchFamily="34" charset="0"/>
                <a:ea typeface="黑体" panose="02010609060101010101" pitchFamily="2" charset="-122"/>
              </a:rPr>
              <a:t>一般句式为：</a:t>
            </a:r>
          </a:p>
          <a:p>
            <a:pPr lvl="0">
              <a:spcBef>
                <a:spcPct val="50000"/>
              </a:spcBef>
            </a:pPr>
            <a:r>
              <a:rPr lang="zh-CN" altLang="en-US" sz="3200" b="1">
                <a:solidFill>
                  <a:srgbClr val="3333FF"/>
                </a:solidFill>
                <a:latin typeface="Arial" pitchFamily="34" charset="0"/>
                <a:ea typeface="黑体" panose="02010609060101010101" pitchFamily="2" charset="-122"/>
              </a:rPr>
              <a:t>只要</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就</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  </a:t>
            </a:r>
          </a:p>
          <a:p>
            <a:pPr lvl="0">
              <a:spcBef>
                <a:spcPct val="50000"/>
              </a:spcBef>
            </a:pPr>
            <a:r>
              <a:rPr lang="zh-CN" altLang="en-US" sz="3200" b="1">
                <a:solidFill>
                  <a:srgbClr val="3333FF"/>
                </a:solidFill>
                <a:latin typeface="Arial" pitchFamily="34" charset="0"/>
                <a:ea typeface="黑体" panose="02010609060101010101" pitchFamily="2" charset="-122"/>
              </a:rPr>
              <a:t>无论（不管、不论）</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也（都）</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a:t>
            </a:r>
          </a:p>
          <a:p>
            <a:pPr lvl="0">
              <a:spcBef>
                <a:spcPct val="50000"/>
              </a:spcBef>
            </a:pPr>
            <a:r>
              <a:rPr lang="zh-CN" altLang="en-US" sz="3200" b="1">
                <a:solidFill>
                  <a:srgbClr val="3333FF"/>
                </a:solidFill>
                <a:latin typeface="Arial" pitchFamily="34" charset="0"/>
                <a:ea typeface="黑体" panose="02010609060101010101" pitchFamily="2" charset="-122"/>
              </a:rPr>
              <a:t>只有</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才</a:t>
            </a:r>
            <a:r>
              <a:rPr lang="en-US" altLang="zh-CN" sz="3200" b="1">
                <a:solidFill>
                  <a:srgbClr val="3333FF"/>
                </a:solidFill>
                <a:latin typeface="Arial" pitchFamily="34" charset="0"/>
                <a:ea typeface="黑体" panose="02010609060101010101" pitchFamily="2" charset="-122"/>
              </a:rPr>
              <a:t>……</a:t>
            </a:r>
            <a:endParaRPr lang="zh-CN" altLang="en-US" sz="3200" b="1">
              <a:solidFill>
                <a:srgbClr val="3333FF"/>
              </a:solidFill>
              <a:latin typeface="Arial" pitchFamily="34" charset="0"/>
              <a:ea typeface="黑体" panose="02010609060101010101" pitchFamily="2" charset="-122"/>
            </a:endParaRPr>
          </a:p>
          <a:p>
            <a:pPr lvl="0">
              <a:spcBef>
                <a:spcPct val="50000"/>
              </a:spcBef>
            </a:pPr>
            <a:r>
              <a:rPr lang="zh-CN" altLang="en-US" sz="3200" b="1">
                <a:solidFill>
                  <a:srgbClr val="3333FF"/>
                </a:solidFill>
                <a:latin typeface="Arial" pitchFamily="34" charset="0"/>
                <a:ea typeface="黑体" panose="02010609060101010101" pitchFamily="2" charset="-122"/>
              </a:rPr>
              <a:t>除非</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才</a:t>
            </a:r>
            <a:r>
              <a:rPr lang="en-US" altLang="zh-CN" sz="3200" b="1">
                <a:solidFill>
                  <a:srgbClr val="3333FF"/>
                </a:solidFill>
                <a:latin typeface="Arial" pitchFamily="34" charset="0"/>
                <a:ea typeface="黑体" panose="02010609060101010101" pitchFamily="2" charset="-122"/>
              </a:rPr>
              <a:t>……</a:t>
            </a:r>
            <a:r>
              <a:rPr lang="zh-CN" altLang="en-US" sz="3200" b="1">
                <a:solidFill>
                  <a:srgbClr val="3333FF"/>
                </a:solidFill>
                <a:latin typeface="Arial" pitchFamily="34" charset="0"/>
                <a:ea typeface="黑体" panose="02010609060101010101" pitchFamily="2" charset="-122"/>
              </a:rPr>
              <a:t>等。 </a:t>
            </a: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60</a:t>
            </a:fld>
            <a:endParaRPr lang="zh-CN" altLang="en-US"/>
          </a:p>
        </p:txBody>
      </p:sp>
    </p:spTree>
    <p:extLst>
      <p:ext uri="{BB962C8B-B14F-4D97-AF65-F5344CB8AC3E}">
        <p14:creationId xmlns:p14="http://schemas.microsoft.com/office/powerpoint/2010/main" val="105974470"/>
      </p:ext>
    </p:ext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62" name="标题 143361"/>
          <p:cNvSpPr>
            <a:spLocks noGrp="1"/>
          </p:cNvSpPr>
          <p:nvPr>
            <p:ph type="title"/>
          </p:nvPr>
        </p:nvSpPr>
        <p:spPr>
          <a:xfrm>
            <a:off x="0" y="0"/>
            <a:ext cx="7885113" cy="676275"/>
          </a:xfrm>
        </p:spPr>
        <p:txBody>
          <a:bodyPr anchor="ctr">
            <a:normAutofit fontScale="90000"/>
          </a:bodyPr>
          <a:lstStyle/>
          <a:p>
            <a:r>
              <a:rPr lang="zh-CN" altLang="en-US">
                <a:solidFill>
                  <a:srgbClr val="FF3300"/>
                </a:solidFill>
              </a:rPr>
              <a:t>利用条件句进行例证</a:t>
            </a:r>
          </a:p>
        </p:txBody>
      </p:sp>
      <p:sp>
        <p:nvSpPr>
          <p:cNvPr id="143363" name="文本占位符 143362"/>
          <p:cNvSpPr>
            <a:spLocks noGrp="1"/>
          </p:cNvSpPr>
          <p:nvPr>
            <p:ph type="body" idx="1"/>
          </p:nvPr>
        </p:nvSpPr>
        <p:spPr>
          <a:xfrm>
            <a:off x="0" y="1268413"/>
            <a:ext cx="9144000" cy="4857750"/>
          </a:xfrm>
        </p:spPr>
        <p:txBody>
          <a:bodyPr/>
          <a:lstStyle/>
          <a:p>
            <a:r>
              <a:rPr lang="zh-CN" altLang="en-US" sz="2800" b="1" u="sng">
                <a:solidFill>
                  <a:srgbClr val="FF3300"/>
                </a:solidFill>
              </a:rPr>
              <a:t>勤学苦练使成功的必要条件。不是这样吗？</a:t>
            </a:r>
            <a:r>
              <a:rPr lang="zh-CN" altLang="en-US" sz="2800" b="1" u="sng"/>
              <a:t>有勤</a:t>
            </a:r>
            <a:r>
              <a:rPr lang="zh-CN" altLang="en-US" sz="2800"/>
              <a:t>，</a:t>
            </a:r>
            <a:r>
              <a:rPr lang="zh-CN" altLang="en-US" sz="2800" b="1" u="sng"/>
              <a:t>才有了</a:t>
            </a:r>
            <a:r>
              <a:rPr lang="zh-CN" altLang="en-US" sz="2800"/>
              <a:t>孔子“韦编三绝”的佳话，</a:t>
            </a:r>
            <a:r>
              <a:rPr lang="zh-CN" altLang="en-US" sz="2800" b="1" u="sng"/>
              <a:t>也才有了</a:t>
            </a:r>
            <a:r>
              <a:rPr lang="zh-CN" altLang="en-US" sz="2800"/>
              <a:t>世界文化史上十大名人之一的美誉；</a:t>
            </a:r>
            <a:r>
              <a:rPr lang="zh-CN" altLang="en-US" sz="2800" b="1" u="sng"/>
              <a:t>有勤，才有了</a:t>
            </a:r>
            <a:r>
              <a:rPr lang="zh-CN" altLang="en-US" sz="2800"/>
              <a:t>祖逖“闻鸡起舞”的美谈，</a:t>
            </a:r>
            <a:r>
              <a:rPr lang="zh-CN" altLang="en-US" sz="2800" b="1" u="sng"/>
              <a:t>也才有了</a:t>
            </a:r>
            <a:r>
              <a:rPr lang="zh-CN" altLang="en-US" sz="2800"/>
              <a:t>雄才大展、北伐报国的伟业；</a:t>
            </a:r>
            <a:r>
              <a:rPr lang="zh-CN" altLang="en-US" sz="2800" b="1" u="sng"/>
              <a:t>有勤，才有了</a:t>
            </a:r>
            <a:r>
              <a:rPr lang="zh-CN" altLang="en-US" sz="2800"/>
              <a:t>张海迪“当代保尔”的称号，</a:t>
            </a:r>
            <a:r>
              <a:rPr lang="zh-CN" altLang="en-US" sz="2800" b="1" u="sng"/>
              <a:t>也才有了</a:t>
            </a:r>
            <a:r>
              <a:rPr lang="zh-CN" altLang="en-US" sz="2800"/>
              <a:t>“通五经、贯六艺”的这位当代青年学习的楷模。我国伟大的数学家华罗庚不也曾积数十年辛勤耕耘慨而叹道：“一分辛苦一分才，勤能补拙是良训”吗？</a:t>
            </a:r>
            <a:r>
              <a:rPr lang="zh-CN" altLang="en-US" sz="2800" b="1" u="sng">
                <a:solidFill>
                  <a:srgbClr val="3333FF"/>
                </a:solidFill>
              </a:rPr>
              <a:t>由此可见</a:t>
            </a:r>
            <a:r>
              <a:rPr lang="zh-CN" altLang="en-US" sz="2800">
                <a:solidFill>
                  <a:srgbClr val="3333FF"/>
                </a:solidFill>
              </a:rPr>
              <a:t>，碌碌无为与大有作为之间差的不就是一个“勤”吗？</a:t>
            </a:r>
            <a:r>
              <a:rPr lang="zh-CN" altLang="en-US" sz="2800" b="1" u="sng">
                <a:solidFill>
                  <a:srgbClr val="3333FF"/>
                </a:solidFill>
              </a:rPr>
              <a:t>勤，有如一架彩桥，把人们从无知引向有知，从有知引向有才，从有才引向有为</a:t>
            </a:r>
            <a:r>
              <a:rPr lang="en-US" altLang="zh-CN" sz="2800" b="1" u="sng">
                <a:solidFill>
                  <a:srgbClr val="3333FF"/>
                </a:solidFill>
              </a:rPr>
              <a:t>…</a:t>
            </a:r>
            <a:r>
              <a:rPr lang="en-US" altLang="zh-CN" sz="2800">
                <a:solidFill>
                  <a:srgbClr val="3333FF"/>
                </a:solidFill>
              </a:rPr>
              <a:t> </a:t>
            </a:r>
            <a:endParaRPr lang="zh-CN" altLang="en-US" sz="2800">
              <a:solidFill>
                <a:srgbClr val="3333FF"/>
              </a:solidFill>
            </a:endParaRP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61</a:t>
            </a:fld>
            <a:endParaRPr lang="zh-CN" altLang="en-US"/>
          </a:p>
        </p:txBody>
      </p:sp>
    </p:spTree>
    <p:extLst>
      <p:ext uri="{BB962C8B-B14F-4D97-AF65-F5344CB8AC3E}">
        <p14:creationId xmlns:p14="http://schemas.microsoft.com/office/powerpoint/2010/main" val="129200578"/>
      </p:ext>
    </p:ext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Rectangle 3"/>
          <p:cNvSpPr>
            <a:spLocks noGrp="1" noRot="1" noChangeArrowheads="1"/>
          </p:cNvSpPr>
          <p:nvPr>
            <p:ph idx="1"/>
          </p:nvPr>
        </p:nvSpPr>
        <p:spPr>
          <a:xfrm>
            <a:off x="685800" y="609600"/>
            <a:ext cx="7772400" cy="5181600"/>
          </a:xfrm>
        </p:spPr>
        <p:txBody>
          <a:bodyPr/>
          <a:lstStyle/>
          <a:p>
            <a:pPr eaLnBrk="1" hangingPunct="1"/>
            <a:r>
              <a:rPr lang="zh-CN" altLang="en-US" sz="2800" b="1" smtClean="0"/>
              <a:t>常言道：勤能补拙</a:t>
            </a:r>
            <a:r>
              <a:rPr lang="en-US" altLang="zh-CN" sz="2800" b="1" smtClean="0"/>
              <a:t>,</a:t>
            </a:r>
            <a:r>
              <a:rPr lang="zh-CN" altLang="en-US" sz="2800" b="1" smtClean="0"/>
              <a:t>事实正是如此。我国清代著名画家、书法家和诗人郑板桥，因为天资愚拙，记忆力差，便“笨鸟先飞”，以惊人的毅力刻苦攻读，他躺在床上看书，骑在马上看书，上厕所的工夫也抓紧看书，一本书要读几遍、几十遍，直至融会贯通。多年的砺志奋发，终于使他在诗、书和画几方面都有了很高的造诣。</a:t>
            </a:r>
          </a:p>
          <a:p>
            <a:pPr eaLnBrk="1" hangingPunct="1"/>
            <a:r>
              <a:rPr lang="zh-CN" altLang="en-US" sz="2800" b="1" u="sng" smtClean="0">
                <a:solidFill>
                  <a:srgbClr val="FF0000"/>
                </a:solidFill>
              </a:rPr>
              <a:t>由此可见，一个天资笨拙的人，只要勤勤恳恳，做到‘人一能之己百之，人十能之己千之’，就能变得聪明起来，成为对社会有用的人才。</a:t>
            </a:r>
          </a:p>
        </p:txBody>
      </p:sp>
    </p:spTree>
    <p:extLst>
      <p:ext uri="{BB962C8B-B14F-4D97-AF65-F5344CB8AC3E}">
        <p14:creationId xmlns:p14="http://schemas.microsoft.com/office/powerpoint/2010/main" val="4278490352"/>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386" name="标题 144385"/>
          <p:cNvSpPr>
            <a:spLocks noGrp="1"/>
          </p:cNvSpPr>
          <p:nvPr>
            <p:ph type="title"/>
          </p:nvPr>
        </p:nvSpPr>
        <p:spPr/>
        <p:txBody>
          <a:bodyPr anchor="ctr"/>
          <a:lstStyle/>
          <a:p>
            <a:pPr algn="l"/>
            <a:r>
              <a:rPr lang="zh-CN" altLang="en-US"/>
              <a:t>利用条件分析法续写下文</a:t>
            </a:r>
          </a:p>
        </p:txBody>
      </p:sp>
      <p:sp>
        <p:nvSpPr>
          <p:cNvPr id="144387" name="文本占位符 144386"/>
          <p:cNvSpPr>
            <a:spLocks noGrp="1"/>
          </p:cNvSpPr>
          <p:nvPr>
            <p:ph type="body" idx="1"/>
          </p:nvPr>
        </p:nvSpPr>
        <p:spPr>
          <a:xfrm>
            <a:off x="250825" y="1052513"/>
            <a:ext cx="8229600" cy="3240087"/>
          </a:xfrm>
        </p:spPr>
        <p:txBody>
          <a:bodyPr/>
          <a:lstStyle/>
          <a:p>
            <a:pPr>
              <a:buNone/>
            </a:pPr>
            <a:r>
              <a:rPr lang="zh-CN" altLang="en-US" b="1"/>
              <a:t>       忧劳可以兴国。勾践之困于会稽，吴既赦越，越王勾践返国，乃苦身焦思，置胆于坐，坐卧即仰胆，饮食亦尝胆也。身自耕作，夫人自织，食不加肉，衣不重采，折节下贤人，厚遇宾客，赈贫吊死，与百姓同其劳。</a:t>
            </a:r>
            <a:r>
              <a:rPr lang="zh-CN" altLang="en-US"/>
              <a:t> </a:t>
            </a:r>
            <a:r>
              <a:rPr lang="en-US" altLang="zh-CN"/>
              <a:t>______________________</a:t>
            </a:r>
            <a:r>
              <a:rPr lang="zh-CN" altLang="en-US"/>
              <a:t>。</a:t>
            </a:r>
          </a:p>
        </p:txBody>
      </p:sp>
      <p:sp>
        <p:nvSpPr>
          <p:cNvPr id="144388" name="文本框 144387"/>
          <p:cNvSpPr txBox="1"/>
          <p:nvPr/>
        </p:nvSpPr>
        <p:spPr>
          <a:xfrm>
            <a:off x="250825" y="4365625"/>
            <a:ext cx="8353425" cy="2227263"/>
          </a:xfrm>
          <a:prstGeom prst="rect">
            <a:avLst/>
          </a:prstGeom>
          <a:noFill/>
          <a:ln w="9525">
            <a:noFill/>
          </a:ln>
        </p:spPr>
        <p:txBody>
          <a:bodyPr>
            <a:spAutoFit/>
          </a:bodyPr>
          <a:lstStyle/>
          <a:p>
            <a:pPr lvl="0"/>
            <a:r>
              <a:rPr lang="en-US" altLang="zh-CN" sz="2800" b="1">
                <a:solidFill>
                  <a:srgbClr val="3333FF"/>
                </a:solidFill>
                <a:latin typeface="Arial" pitchFamily="34" charset="0"/>
                <a:ea typeface="黑体" panose="02010609060101010101" pitchFamily="2" charset="-122"/>
              </a:rPr>
              <a:t>……</a:t>
            </a:r>
            <a:r>
              <a:rPr lang="zh-CN" altLang="en-US" sz="2800" b="1">
                <a:solidFill>
                  <a:srgbClr val="3333FF"/>
                </a:solidFill>
                <a:latin typeface="Arial" pitchFamily="34" charset="0"/>
                <a:ea typeface="黑体" panose="02010609060101010101" pitchFamily="2" charset="-122"/>
              </a:rPr>
              <a:t>不是这样吗？有忧劳，才有了勾践“卧薪尝胆”的忍辱，才有了勾践知耻而后勇的骨气，才有了“三千越甲”一举吞吴的豪举。忧劳兴国，逸豫亡身，国家兴盛于破亡之差，不就在“忧劳”二字吗？</a:t>
            </a:r>
          </a:p>
          <a:p>
            <a:pPr lvl="0"/>
            <a:endParaRPr lang="zh-CN" altLang="en-US" sz="2800" b="1">
              <a:solidFill>
                <a:srgbClr val="3333FF"/>
              </a:solidFill>
              <a:latin typeface="Arial" pitchFamily="34" charset="0"/>
              <a:ea typeface="黑体" panose="02010609060101010101" pitchFamily="2" charset="-122"/>
            </a:endParaRP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63</a:t>
            </a:fld>
            <a:endParaRPr lang="zh-CN" altLang="en-US"/>
          </a:p>
        </p:txBody>
      </p:sp>
    </p:spTree>
    <p:extLst>
      <p:ext uri="{BB962C8B-B14F-4D97-AF65-F5344CB8AC3E}">
        <p14:creationId xmlns:p14="http://schemas.microsoft.com/office/powerpoint/2010/main" val="6079167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blinds(horizontal)">
                                      <p:cBhvr>
                                        <p:cTn id="7" dur="500"/>
                                        <p:tgtEl>
                                          <p:spTgt spid="1443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4387">
                                            <p:txEl>
                                              <p:pRg st="0" end="0"/>
                                            </p:txEl>
                                          </p:spTgt>
                                        </p:tgtEl>
                                        <p:attrNameLst>
                                          <p:attrName>style.visibility</p:attrName>
                                        </p:attrNameLst>
                                      </p:cBhvr>
                                      <p:to>
                                        <p:strVal val="visible"/>
                                      </p:to>
                                    </p:set>
                                    <p:animEffect transition="in" filter="checkerboard(across)">
                                      <p:cBhvr>
                                        <p:cTn id="12" dur="500"/>
                                        <p:tgtEl>
                                          <p:spTgt spid="14438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44388"/>
                                        </p:tgtEl>
                                        <p:attrNameLst>
                                          <p:attrName>style.visibility</p:attrName>
                                        </p:attrNameLst>
                                      </p:cBhvr>
                                      <p:to>
                                        <p:strVal val="visible"/>
                                      </p:to>
                                    </p:set>
                                    <p:animEffect transition="in" filter="circle(in)">
                                      <p:cBhvr>
                                        <p:cTn id="17" dur="2000"/>
                                        <p:tgtEl>
                                          <p:spTgt spid="144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P spid="144387" grpId="0" build="p"/>
      <p:bldP spid="144388"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4146" name="标题 134145"/>
          <p:cNvSpPr>
            <a:spLocks noGrp="1"/>
          </p:cNvSpPr>
          <p:nvPr>
            <p:ph type="title"/>
          </p:nvPr>
        </p:nvSpPr>
        <p:spPr>
          <a:xfrm>
            <a:off x="0" y="150813"/>
            <a:ext cx="7885113" cy="569912"/>
          </a:xfrm>
        </p:spPr>
        <p:txBody>
          <a:bodyPr anchor="ctr">
            <a:normAutofit fontScale="90000"/>
          </a:bodyPr>
          <a:lstStyle/>
          <a:p>
            <a:r>
              <a:rPr lang="zh-CN" altLang="en-US" sz="4000" b="1" smtClean="0">
                <a:solidFill>
                  <a:srgbClr val="FF3300"/>
                </a:solidFill>
              </a:rPr>
              <a:t>七、意义</a:t>
            </a:r>
            <a:r>
              <a:rPr lang="zh-CN" altLang="en-US" sz="4000" b="1">
                <a:solidFill>
                  <a:srgbClr val="FF3300"/>
                </a:solidFill>
              </a:rPr>
              <a:t>分析法</a:t>
            </a:r>
          </a:p>
        </p:txBody>
      </p:sp>
      <p:sp>
        <p:nvSpPr>
          <p:cNvPr id="134147" name="文本占位符 134146"/>
          <p:cNvSpPr>
            <a:spLocks noGrp="1"/>
          </p:cNvSpPr>
          <p:nvPr>
            <p:ph type="body" idx="1"/>
          </p:nvPr>
        </p:nvSpPr>
        <p:spPr>
          <a:xfrm>
            <a:off x="0" y="2924175"/>
            <a:ext cx="9144000" cy="3933825"/>
          </a:xfrm>
        </p:spPr>
        <p:txBody>
          <a:bodyPr/>
          <a:lstStyle/>
          <a:p>
            <a:pPr>
              <a:lnSpc>
                <a:spcPct val="90000"/>
              </a:lnSpc>
            </a:pPr>
            <a:r>
              <a:rPr lang="zh-CN" altLang="en-US" sz="2400" b="1"/>
              <a:t>试思考下面文段中叙与议的关系。</a:t>
            </a:r>
            <a:r>
              <a:rPr lang="zh-CN" altLang="en-US" sz="2400" b="1" u="sng"/>
              <a:t> </a:t>
            </a:r>
          </a:p>
          <a:p>
            <a:pPr>
              <a:lnSpc>
                <a:spcPct val="90000"/>
              </a:lnSpc>
            </a:pPr>
            <a:r>
              <a:rPr lang="zh-CN" altLang="en-US" sz="2400" b="1"/>
              <a:t>     弄虚作假，害人害已。战国时候，有个南郭先生，此人不学无术。他听说齐宣王爱听竽乐合奏，就混在乐队里，装模作样，冒充内行，领取俸禄。后来齐宣王死了，齐珉王偏偏喜欢听独奏，叫吹竽的人，一个一个地吹给他听。南郭先生再也没法混下去，只得溜走。这就是“滥竽充数”这个成语的由来。</a:t>
            </a:r>
          </a:p>
          <a:p>
            <a:pPr>
              <a:lnSpc>
                <a:spcPct val="90000"/>
              </a:lnSpc>
            </a:pPr>
            <a:r>
              <a:rPr lang="zh-CN" altLang="en-US" sz="2400" b="1">
                <a:solidFill>
                  <a:srgbClr val="3333FF"/>
                </a:solidFill>
              </a:rPr>
              <a:t>   </a:t>
            </a:r>
            <a:r>
              <a:rPr lang="zh-CN" altLang="en-US" sz="2400" b="1" u="sng">
                <a:solidFill>
                  <a:srgbClr val="3333FF"/>
                </a:solidFill>
              </a:rPr>
              <a:t> 滥竽充数</a:t>
            </a:r>
            <a:r>
              <a:rPr lang="en-US" altLang="zh-CN" sz="2400" b="1" u="sng">
                <a:solidFill>
                  <a:srgbClr val="3333FF"/>
                </a:solidFill>
              </a:rPr>
              <a:t>,</a:t>
            </a:r>
            <a:r>
              <a:rPr lang="zh-CN" altLang="en-US" sz="2400" b="1" u="sng">
                <a:solidFill>
                  <a:srgbClr val="3333FF"/>
                </a:solidFill>
              </a:rPr>
              <a:t>这四个字概括得好。好就好在它点出了南郭先生的要害</a:t>
            </a:r>
            <a:r>
              <a:rPr lang="en-US" altLang="zh-CN" sz="2400" b="1" u="sng">
                <a:solidFill>
                  <a:srgbClr val="3333FF"/>
                </a:solidFill>
              </a:rPr>
              <a:t>,</a:t>
            </a:r>
            <a:r>
              <a:rPr lang="zh-CN" altLang="en-US" sz="2400" b="1" u="sng">
                <a:solidFill>
                  <a:srgbClr val="3333FF"/>
                </a:solidFill>
              </a:rPr>
              <a:t>在于一个充字。人没有生来就会吹竽的．南郭先生不会吹竽，本来无可厚非，但是，他不该不会装会，弄虚作假，冒充内行，而且一味装下去，靠蒙骗过日子，以致落得个逃之夭夭、贻笑大方的结局。</a:t>
            </a:r>
            <a:endParaRPr lang="zh-CN" altLang="en-US" sz="2400" b="1" i="1">
              <a:solidFill>
                <a:srgbClr val="3333FF"/>
              </a:solidFill>
            </a:endParaRPr>
          </a:p>
        </p:txBody>
      </p:sp>
      <p:sp>
        <p:nvSpPr>
          <p:cNvPr id="134148" name="文本框 134147"/>
          <p:cNvSpPr txBox="1"/>
          <p:nvPr/>
        </p:nvSpPr>
        <p:spPr>
          <a:xfrm>
            <a:off x="0" y="1052513"/>
            <a:ext cx="9144000" cy="1800225"/>
          </a:xfrm>
          <a:prstGeom prst="rect">
            <a:avLst/>
          </a:prstGeom>
          <a:noFill/>
          <a:ln w="9525">
            <a:noFill/>
          </a:ln>
        </p:spPr>
        <p:txBody>
          <a:bodyPr>
            <a:spAutoFit/>
          </a:bodyPr>
          <a:lstStyle/>
          <a:p>
            <a:pPr lvl="0"/>
            <a:r>
              <a:rPr lang="zh-CN" altLang="en-US" sz="2800" b="1">
                <a:latin typeface="Arial" pitchFamily="34" charset="0"/>
                <a:ea typeface="黑体" panose="02010609060101010101" pitchFamily="2" charset="-122"/>
              </a:rPr>
              <a:t>      意义分析法就是透过论据提供的现象揭示出事物的本质或所蕴含的意义，或予以高度评价，或揭示其要害、危害等，从而证明论点提出的看法和主张的影响、价值、效果等。 </a:t>
            </a:r>
          </a:p>
        </p:txBody>
      </p:sp>
      <p:sp>
        <p:nvSpPr>
          <p:cNvPr id="134149" name="文本框 134148"/>
          <p:cNvSpPr txBox="1"/>
          <p:nvPr/>
        </p:nvSpPr>
        <p:spPr>
          <a:xfrm>
            <a:off x="6011863" y="2636838"/>
            <a:ext cx="2089150" cy="1409700"/>
          </a:xfrm>
          <a:prstGeom prst="rect">
            <a:avLst/>
          </a:prstGeom>
          <a:noFill/>
          <a:ln w="9525">
            <a:noFill/>
          </a:ln>
        </p:spPr>
        <p:txBody>
          <a:bodyPr>
            <a:spAutoFit/>
          </a:bodyPr>
          <a:lstStyle/>
          <a:p>
            <a:pPr lvl="0">
              <a:lnSpc>
                <a:spcPct val="90000"/>
              </a:lnSpc>
              <a:spcBef>
                <a:spcPct val="20000"/>
              </a:spcBef>
            </a:pPr>
            <a:r>
              <a:rPr lang="zh-CN" altLang="en-US" sz="3600" b="1" i="1">
                <a:solidFill>
                  <a:srgbClr val="FF33CC"/>
                </a:solidFill>
                <a:latin typeface="Arial" pitchFamily="34" charset="0"/>
                <a:ea typeface="黑体" panose="02010609060101010101" pitchFamily="2" charset="-122"/>
              </a:rPr>
              <a:t>揭示实质</a:t>
            </a:r>
          </a:p>
          <a:p>
            <a:pPr lvl="0">
              <a:spcBef>
                <a:spcPct val="50000"/>
              </a:spcBef>
            </a:pPr>
            <a:endParaRPr lang="zh-CN" altLang="en-US" sz="3600" b="1">
              <a:solidFill>
                <a:srgbClr val="FF33CC"/>
              </a:solidFill>
              <a:latin typeface="Arial" pitchFamily="34" charset="0"/>
              <a:ea typeface="黑体" panose="02010609060101010101" pitchFamily="2" charset="-122"/>
            </a:endParaRP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64</a:t>
            </a:fld>
            <a:endParaRPr lang="zh-CN" altLang="en-US"/>
          </a:p>
        </p:txBody>
      </p:sp>
    </p:spTree>
    <p:extLst>
      <p:ext uri="{BB962C8B-B14F-4D97-AF65-F5344CB8AC3E}">
        <p14:creationId xmlns:p14="http://schemas.microsoft.com/office/powerpoint/2010/main" val="24810758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blinds(horizontal)">
                                      <p:cBhvr>
                                        <p:cTn id="7" dur="500"/>
                                        <p:tgtEl>
                                          <p:spTgt spid="134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4148"/>
                                        </p:tgtEl>
                                        <p:attrNameLst>
                                          <p:attrName>style.visibility</p:attrName>
                                        </p:attrNameLst>
                                      </p:cBhvr>
                                      <p:to>
                                        <p:strVal val="visible"/>
                                      </p:to>
                                    </p:set>
                                    <p:animEffect transition="in" filter="box(in)">
                                      <p:cBhvr>
                                        <p:cTn id="12" dur="1000"/>
                                        <p:tgtEl>
                                          <p:spTgt spid="1341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4147">
                                            <p:txEl>
                                              <p:pRg st="0" end="0"/>
                                            </p:txEl>
                                          </p:spTgt>
                                        </p:tgtEl>
                                        <p:attrNameLst>
                                          <p:attrName>style.visibility</p:attrName>
                                        </p:attrNameLst>
                                      </p:cBhvr>
                                      <p:to>
                                        <p:strVal val="visible"/>
                                      </p:to>
                                    </p:set>
                                    <p:animEffect transition="in" filter="circle(in)">
                                      <p:cBhvr>
                                        <p:cTn id="17" dur="2000"/>
                                        <p:tgtEl>
                                          <p:spTgt spid="13414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4147">
                                            <p:txEl>
                                              <p:pRg st="1" end="1"/>
                                            </p:txEl>
                                          </p:spTgt>
                                        </p:tgtEl>
                                        <p:attrNameLst>
                                          <p:attrName>style.visibility</p:attrName>
                                        </p:attrNameLst>
                                      </p:cBhvr>
                                      <p:to>
                                        <p:strVal val="visible"/>
                                      </p:to>
                                    </p:set>
                                    <p:animEffect transition="in" filter="circle(in)">
                                      <p:cBhvr>
                                        <p:cTn id="22" dur="2000"/>
                                        <p:tgtEl>
                                          <p:spTgt spid="134147">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4147">
                                            <p:txEl>
                                              <p:pRg st="2" end="2"/>
                                            </p:txEl>
                                          </p:spTgt>
                                        </p:tgtEl>
                                        <p:attrNameLst>
                                          <p:attrName>style.visibility</p:attrName>
                                        </p:attrNameLst>
                                      </p:cBhvr>
                                      <p:to>
                                        <p:strVal val="visible"/>
                                      </p:to>
                                    </p:set>
                                    <p:animEffect transition="in" filter="circle(in)">
                                      <p:cBhvr>
                                        <p:cTn id="27" dur="2000"/>
                                        <p:tgtEl>
                                          <p:spTgt spid="134147">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34149"/>
                                        </p:tgtEl>
                                        <p:attrNameLst>
                                          <p:attrName>style.visibility</p:attrName>
                                        </p:attrNameLst>
                                      </p:cBhvr>
                                      <p:to>
                                        <p:strVal val="visible"/>
                                      </p:to>
                                    </p:set>
                                    <p:anim calcmode="lin" valueType="num">
                                      <p:cBhvr additive="base">
                                        <p:cTn id="32" dur="2000" fill="hold"/>
                                        <p:tgtEl>
                                          <p:spTgt spid="134149"/>
                                        </p:tgtEl>
                                        <p:attrNameLst>
                                          <p:attrName>ppt_x</p:attrName>
                                        </p:attrNameLst>
                                      </p:cBhvr>
                                      <p:tavLst>
                                        <p:tav tm="0">
                                          <p:val>
                                            <p:strVal val="1+#ppt_w/2"/>
                                          </p:val>
                                        </p:tav>
                                        <p:tav tm="100000">
                                          <p:val>
                                            <p:strVal val="#ppt_x"/>
                                          </p:val>
                                        </p:tav>
                                      </p:tavLst>
                                    </p:anim>
                                    <p:anim calcmode="lin" valueType="num">
                                      <p:cBhvr additive="base">
                                        <p:cTn id="33" dur="2000" fill="hold"/>
                                        <p:tgtEl>
                                          <p:spTgt spid="134149"/>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mph" presetSubtype="0" fill="hold" grpId="1" nodeType="clickEffect">
                                  <p:stCondLst>
                                    <p:cond delay="0"/>
                                  </p:stCondLst>
                                  <p:childTnLst>
                                    <p:animRot by="21600000">
                                      <p:cBhvr>
                                        <p:cTn id="37" dur="2000" fill="hold"/>
                                        <p:tgtEl>
                                          <p:spTgt spid="1341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uiExpand="1" build="p"/>
      <p:bldP spid="134148" grpId="0"/>
      <p:bldP spid="134149" grpId="0"/>
      <p:bldP spid="134149" grpId="1"/>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70" name="标题 135169"/>
          <p:cNvSpPr>
            <a:spLocks noGrp="1"/>
          </p:cNvSpPr>
          <p:nvPr>
            <p:ph type="title"/>
          </p:nvPr>
        </p:nvSpPr>
        <p:spPr>
          <a:xfrm>
            <a:off x="0" y="0"/>
            <a:ext cx="7885113" cy="665163"/>
          </a:xfrm>
        </p:spPr>
        <p:txBody>
          <a:bodyPr anchor="ctr">
            <a:normAutofit fontScale="90000"/>
          </a:bodyPr>
          <a:lstStyle/>
          <a:p>
            <a:pPr algn="l"/>
            <a:r>
              <a:rPr lang="zh-CN" altLang="en-US" b="1"/>
              <a:t>小试牛刀：</a:t>
            </a:r>
            <a:r>
              <a:rPr lang="zh-CN" altLang="en-US" sz="3200" b="1"/>
              <a:t>请用意义分析法续尾</a:t>
            </a:r>
          </a:p>
        </p:txBody>
      </p:sp>
      <p:sp>
        <p:nvSpPr>
          <p:cNvPr id="135171" name="文本占位符 135170"/>
          <p:cNvSpPr>
            <a:spLocks noGrp="1"/>
          </p:cNvSpPr>
          <p:nvPr>
            <p:ph type="body" idx="1"/>
          </p:nvPr>
        </p:nvSpPr>
        <p:spPr>
          <a:xfrm>
            <a:off x="0" y="765175"/>
            <a:ext cx="9396413" cy="3527425"/>
          </a:xfrm>
        </p:spPr>
        <p:txBody>
          <a:bodyPr/>
          <a:lstStyle/>
          <a:p>
            <a:pPr>
              <a:buNone/>
            </a:pPr>
            <a:r>
              <a:rPr lang="zh-CN" altLang="en-US" sz="2800" b="1"/>
              <a:t>        背负着亲情、友情、爱情种种甜蜜的负担，即便是最最理智的人也可能作出错误的判断”。“千古谁堪伯仲间”的诸葛孔明英明一世，却在街亭这一关键战役中重用本无实才的好友马谡，致使其六出祁山而寸功未建，成为千百年来任人唯亲者之鉴。一代明君唐明皇即位之初礼贤下士，励精图治，才有了开元盛世。后来却为了“一骑红尘妃子笑”，不惜大兴土木，劳民伤财，荒废朝政，结果落得个“马嵬坡前草青青”的凄凉结局．</a:t>
            </a:r>
          </a:p>
        </p:txBody>
      </p:sp>
      <p:sp>
        <p:nvSpPr>
          <p:cNvPr id="135172" name="文本框 135171"/>
          <p:cNvSpPr txBox="1"/>
          <p:nvPr/>
        </p:nvSpPr>
        <p:spPr>
          <a:xfrm>
            <a:off x="0" y="4221163"/>
            <a:ext cx="9144000" cy="2227262"/>
          </a:xfrm>
          <a:prstGeom prst="rect">
            <a:avLst/>
          </a:prstGeom>
          <a:noFill/>
          <a:ln w="9525">
            <a:noFill/>
          </a:ln>
        </p:spPr>
        <p:txBody>
          <a:bodyPr>
            <a:spAutoFit/>
          </a:bodyPr>
          <a:lstStyle/>
          <a:p>
            <a:pPr lvl="0">
              <a:spcBef>
                <a:spcPct val="50000"/>
              </a:spcBef>
            </a:pPr>
            <a:r>
              <a:rPr lang="zh-CN" altLang="en-US" sz="2800" b="1" u="sng">
                <a:solidFill>
                  <a:srgbClr val="3333FF"/>
                </a:solidFill>
                <a:latin typeface="Arial" pitchFamily="34" charset="0"/>
                <a:ea typeface="黑体" panose="02010609060101010101" pitchFamily="2" charset="-122"/>
              </a:rPr>
              <a:t>     历史以残酷的事实一次又一次地告诫我们：人情的亲疏远近足以令人麻痹，令人迷茫，甚至令人昏聩。</a:t>
            </a:r>
            <a:r>
              <a:rPr lang="zh-CN" altLang="en-US" sz="2800" b="1">
                <a:solidFill>
                  <a:srgbClr val="3333FF"/>
                </a:solidFill>
                <a:latin typeface="Arial" pitchFamily="34" charset="0"/>
                <a:ea typeface="黑体" panose="02010609060101010101" pitchFamily="2" charset="-122"/>
              </a:rPr>
              <a:t>然而，是不是我们每个人都应该对人间的真情视若无睹，做个“无欲则刚”的人呢</a:t>
            </a:r>
            <a:r>
              <a:rPr lang="en-US" altLang="zh-CN" sz="2800" b="1">
                <a:solidFill>
                  <a:srgbClr val="3333FF"/>
                </a:solidFill>
                <a:latin typeface="Arial" pitchFamily="34" charset="0"/>
                <a:ea typeface="黑体" panose="02010609060101010101" pitchFamily="2" charset="-122"/>
              </a:rPr>
              <a:t>?</a:t>
            </a:r>
            <a:r>
              <a:rPr lang="zh-CN" altLang="en-US" sz="2800" b="1">
                <a:solidFill>
                  <a:srgbClr val="3333FF"/>
                </a:solidFill>
                <a:latin typeface="Arial" pitchFamily="34" charset="0"/>
                <a:ea typeface="黑体" panose="02010609060101010101" pitchFamily="2" charset="-122"/>
              </a:rPr>
              <a:t>答案是否定的。如果我们将感情亲疏与对事物的判断分而析之，辨而认之，定能做到超然其上。</a:t>
            </a:r>
            <a:endParaRPr lang="zh-CN" altLang="en-US" sz="2800" b="1" i="1">
              <a:solidFill>
                <a:srgbClr val="3333FF"/>
              </a:solidFill>
              <a:latin typeface="Arial" pitchFamily="34" charset="0"/>
              <a:ea typeface="黑体" panose="02010609060101010101" pitchFamily="2" charset="-122"/>
            </a:endParaRPr>
          </a:p>
        </p:txBody>
      </p:sp>
      <p:sp>
        <p:nvSpPr>
          <p:cNvPr id="135173" name="文本框 135172"/>
          <p:cNvSpPr txBox="1"/>
          <p:nvPr/>
        </p:nvSpPr>
        <p:spPr>
          <a:xfrm>
            <a:off x="6804025" y="3860800"/>
            <a:ext cx="2339975" cy="579438"/>
          </a:xfrm>
          <a:prstGeom prst="rect">
            <a:avLst/>
          </a:prstGeom>
          <a:noFill/>
          <a:ln w="9525">
            <a:noFill/>
          </a:ln>
        </p:spPr>
        <p:txBody>
          <a:bodyPr>
            <a:spAutoFit/>
          </a:bodyPr>
          <a:lstStyle/>
          <a:p>
            <a:pPr lvl="0">
              <a:spcBef>
                <a:spcPct val="50000"/>
              </a:spcBef>
            </a:pPr>
            <a:r>
              <a:rPr lang="en-US" altLang="zh-CN" sz="3200" b="1" i="1">
                <a:solidFill>
                  <a:srgbClr val="FF33CC"/>
                </a:solidFill>
                <a:latin typeface="Arial" pitchFamily="34" charset="0"/>
                <a:ea typeface="黑体" panose="02010609060101010101" pitchFamily="2" charset="-122"/>
              </a:rPr>
              <a:t>(</a:t>
            </a:r>
            <a:r>
              <a:rPr lang="zh-CN" altLang="en-US" sz="3200" b="1" i="1">
                <a:solidFill>
                  <a:srgbClr val="FF33CC"/>
                </a:solidFill>
                <a:latin typeface="Arial" pitchFamily="34" charset="0"/>
                <a:ea typeface="黑体" panose="02010609060101010101" pitchFamily="2" charset="-122"/>
              </a:rPr>
              <a:t>揭示后果</a:t>
            </a:r>
            <a:r>
              <a:rPr lang="en-US" altLang="zh-CN" sz="3200" b="1" i="1">
                <a:solidFill>
                  <a:srgbClr val="FF33CC"/>
                </a:solidFill>
                <a:latin typeface="Arial" pitchFamily="34" charset="0"/>
                <a:ea typeface="黑体" panose="02010609060101010101" pitchFamily="2" charset="-122"/>
              </a:rPr>
              <a:t>)</a:t>
            </a:r>
            <a:endParaRPr lang="zh-CN" altLang="en-US" sz="3200" b="1" i="1">
              <a:solidFill>
                <a:srgbClr val="FF33CC"/>
              </a:solidFill>
              <a:latin typeface="Arial" pitchFamily="34" charset="0"/>
              <a:ea typeface="黑体" panose="02010609060101010101" pitchFamily="2" charset="-122"/>
            </a:endParaRP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65</a:t>
            </a:fld>
            <a:endParaRPr lang="zh-CN" altLang="en-US"/>
          </a:p>
        </p:txBody>
      </p:sp>
    </p:spTree>
    <p:extLst>
      <p:ext uri="{BB962C8B-B14F-4D97-AF65-F5344CB8AC3E}">
        <p14:creationId xmlns:p14="http://schemas.microsoft.com/office/powerpoint/2010/main" val="24615628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horizontal)">
                                      <p:cBhvr>
                                        <p:cTn id="7" dur="500"/>
                                        <p:tgtEl>
                                          <p:spTgt spid="13517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5171">
                                            <p:txEl>
                                              <p:pRg st="0" end="0"/>
                                            </p:txEl>
                                          </p:spTgt>
                                        </p:tgtEl>
                                        <p:attrNameLst>
                                          <p:attrName>style.visibility</p:attrName>
                                        </p:attrNameLst>
                                      </p:cBhvr>
                                      <p:to>
                                        <p:strVal val="visible"/>
                                      </p:to>
                                    </p:set>
                                    <p:animEffect transition="in" filter="wedge">
                                      <p:cBhvr>
                                        <p:cTn id="12" dur="2000"/>
                                        <p:tgtEl>
                                          <p:spTgt spid="13517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5172"/>
                                        </p:tgtEl>
                                        <p:attrNameLst>
                                          <p:attrName>style.visibility</p:attrName>
                                        </p:attrNameLst>
                                      </p:cBhvr>
                                      <p:to>
                                        <p:strVal val="visible"/>
                                      </p:to>
                                    </p:set>
                                    <p:animEffect transition="in" filter="circle(in)">
                                      <p:cBhvr>
                                        <p:cTn id="17" dur="2000"/>
                                        <p:tgtEl>
                                          <p:spTgt spid="13517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5" presetClass="entr" presetSubtype="0" fill="hold" grpId="0" nodeType="clickEffect">
                                  <p:stCondLst>
                                    <p:cond delay="0"/>
                                  </p:stCondLst>
                                  <p:iterate type="lt">
                                    <p:tmPct val="10000"/>
                                  </p:iterate>
                                  <p:childTnLst>
                                    <p:set>
                                      <p:cBhvr>
                                        <p:cTn id="21" dur="1" fill="hold">
                                          <p:stCondLst>
                                            <p:cond delay="0"/>
                                          </p:stCondLst>
                                        </p:cTn>
                                        <p:tgtEl>
                                          <p:spTgt spid="135173"/>
                                        </p:tgtEl>
                                        <p:attrNameLst>
                                          <p:attrName>style.visibility</p:attrName>
                                        </p:attrNameLst>
                                      </p:cBhvr>
                                      <p:to>
                                        <p:strVal val="visible"/>
                                      </p:to>
                                    </p:set>
                                    <p:animEffect transition="in" filter="fade">
                                      <p:cBhvr>
                                        <p:cTn id="22" dur="2000"/>
                                        <p:tgtEl>
                                          <p:spTgt spid="135173"/>
                                        </p:tgtEl>
                                      </p:cBhvr>
                                    </p:animEffect>
                                    <p:anim calcmode="lin" valueType="num">
                                      <p:cBhvr>
                                        <p:cTn id="23" dur="2000" fill="hold"/>
                                        <p:tgtEl>
                                          <p:spTgt spid="135173"/>
                                        </p:tgtEl>
                                        <p:attrNameLst>
                                          <p:attrName>ppt_w</p:attrName>
                                        </p:attrNameLst>
                                      </p:cBhvr>
                                      <p:tavLst>
                                        <p:tav tm="0" fmla="#ppt_w*sin(2.5*pi*$)">
                                          <p:val>
                                            <p:fltVal val="0"/>
                                          </p:val>
                                        </p:tav>
                                        <p:tav tm="100000">
                                          <p:val>
                                            <p:fltVal val="1"/>
                                          </p:val>
                                        </p:tav>
                                      </p:tavLst>
                                    </p:anim>
                                    <p:anim calcmode="lin" valueType="num">
                                      <p:cBhvr>
                                        <p:cTn id="24" dur="2000" fill="hold"/>
                                        <p:tgtEl>
                                          <p:spTgt spid="135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71" grpId="0" build="p"/>
      <p:bldP spid="135172" grpId="0"/>
      <p:bldP spid="135173"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9" name="矩形 1"/>
          <p:cNvSpPr>
            <a:spLocks noChangeArrowheads="1"/>
          </p:cNvSpPr>
          <p:nvPr/>
        </p:nvSpPr>
        <p:spPr bwMode="auto">
          <a:xfrm>
            <a:off x="2051720" y="332656"/>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smtClean="0"/>
              <a:t>八     </a:t>
            </a:r>
            <a:r>
              <a:rPr lang="zh-CN" altLang="zh-CN" sz="3600" b="1" smtClean="0"/>
              <a:t>同类归纳法</a:t>
            </a:r>
            <a:endParaRPr lang="zh-CN" altLang="zh-CN" sz="3600" b="1"/>
          </a:p>
        </p:txBody>
      </p:sp>
      <p:sp>
        <p:nvSpPr>
          <p:cNvPr id="31750" name="Text Box 6"/>
          <p:cNvSpPr txBox="1">
            <a:spLocks noChangeArrowheads="1"/>
          </p:cNvSpPr>
          <p:nvPr/>
        </p:nvSpPr>
        <p:spPr bwMode="auto">
          <a:xfrm>
            <a:off x="611188" y="1196975"/>
            <a:ext cx="8353425"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latin typeface="宋体" charset="-122"/>
              </a:rPr>
              <a:t>   举出</a:t>
            </a:r>
            <a:r>
              <a:rPr lang="zh-CN" altLang="en-US" sz="3200" b="1">
                <a:solidFill>
                  <a:srgbClr val="FF0000"/>
                </a:solidFill>
                <a:latin typeface="宋体" charset="-122"/>
              </a:rPr>
              <a:t>两个或两个以上同类的例子</a:t>
            </a:r>
            <a:r>
              <a:rPr lang="zh-CN" altLang="en-US" sz="3200" b="1">
                <a:latin typeface="宋体" charset="-122"/>
              </a:rPr>
              <a:t>，然后进行分析论述时，</a:t>
            </a:r>
            <a:r>
              <a:rPr lang="zh-CN" altLang="en-US" sz="3200" b="1">
                <a:solidFill>
                  <a:srgbClr val="FF0000"/>
                </a:solidFill>
                <a:latin typeface="宋体" charset="-122"/>
              </a:rPr>
              <a:t>找出它们的相同点</a:t>
            </a:r>
            <a:r>
              <a:rPr lang="zh-CN" altLang="en-US" sz="3200" b="1">
                <a:latin typeface="宋体" charset="-122"/>
              </a:rPr>
              <a:t>，但这个相同点必须</a:t>
            </a:r>
            <a:r>
              <a:rPr lang="zh-CN" altLang="en-US" sz="3200" b="1">
                <a:solidFill>
                  <a:srgbClr val="FF0000"/>
                </a:solidFill>
                <a:latin typeface="宋体" charset="-122"/>
              </a:rPr>
              <a:t>紧扣论点</a:t>
            </a:r>
            <a:r>
              <a:rPr lang="zh-CN" altLang="en-US" sz="3200" b="1">
                <a:latin typeface="宋体" charset="-122"/>
              </a:rPr>
              <a:t>；或者举出一个例子，然后在分析过程中联系其他类似事例，进行归纳总结，紧扣论点。</a:t>
            </a:r>
          </a:p>
          <a:p>
            <a:pPr>
              <a:spcBef>
                <a:spcPct val="50000"/>
              </a:spcBef>
            </a:pPr>
            <a:r>
              <a:rPr lang="zh-CN" altLang="en-US" sz="3200" b="1">
                <a:latin typeface="宋体" charset="-122"/>
              </a:rPr>
              <a:t>   所举之例应为</a:t>
            </a:r>
            <a:r>
              <a:rPr lang="zh-CN" altLang="en-US" sz="3200" b="1">
                <a:solidFill>
                  <a:srgbClr val="FF0000"/>
                </a:solidFill>
                <a:latin typeface="宋体" charset="-122"/>
              </a:rPr>
              <a:t>同类例子</a:t>
            </a:r>
            <a:r>
              <a:rPr lang="zh-CN" altLang="en-US" sz="3200" b="1">
                <a:latin typeface="宋体" charset="-122"/>
              </a:rPr>
              <a:t>，并且在分析论述时要</a:t>
            </a:r>
            <a:r>
              <a:rPr lang="zh-CN" altLang="en-US" sz="3200" b="1">
                <a:solidFill>
                  <a:srgbClr val="FF0000"/>
                </a:solidFill>
                <a:latin typeface="宋体" charset="-122"/>
              </a:rPr>
              <a:t>紧扣论点找出相同点</a:t>
            </a:r>
            <a:r>
              <a:rPr lang="zh-CN" altLang="en-US" sz="3200" b="1">
                <a:latin typeface="宋体" charset="-122"/>
              </a:rPr>
              <a:t>。 </a:t>
            </a:r>
          </a:p>
          <a:p>
            <a:pPr>
              <a:spcBef>
                <a:spcPct val="50000"/>
              </a:spcBef>
            </a:pPr>
            <a:r>
              <a:rPr lang="zh-CN" altLang="en-US" sz="3200" b="1">
                <a:latin typeface="宋体" charset="-122"/>
              </a:rPr>
              <a:t>   语段模式：</a:t>
            </a:r>
            <a:r>
              <a:rPr lang="zh-CN" altLang="en-US" sz="3200" b="1">
                <a:solidFill>
                  <a:srgbClr val="FF0000"/>
                </a:solidFill>
                <a:latin typeface="宋体" charset="-122"/>
              </a:rPr>
              <a:t>观点句</a:t>
            </a:r>
            <a:r>
              <a:rPr lang="en-US" altLang="zh-CN" sz="3200" b="1">
                <a:solidFill>
                  <a:srgbClr val="FF0000"/>
                </a:solidFill>
                <a:latin typeface="宋体" charset="-122"/>
              </a:rPr>
              <a:t>+</a:t>
            </a:r>
            <a:r>
              <a:rPr lang="zh-CN" altLang="en-US" sz="3200" b="1">
                <a:solidFill>
                  <a:srgbClr val="FF0000"/>
                </a:solidFill>
                <a:latin typeface="宋体" charset="-122"/>
              </a:rPr>
              <a:t>事例句</a:t>
            </a:r>
            <a:r>
              <a:rPr lang="en-US" altLang="zh-CN" sz="3200" b="1">
                <a:solidFill>
                  <a:srgbClr val="FF0000"/>
                </a:solidFill>
                <a:latin typeface="宋体" charset="-122"/>
              </a:rPr>
              <a:t>+</a:t>
            </a:r>
            <a:r>
              <a:rPr lang="zh-CN" altLang="en-US" sz="3200" b="1">
                <a:solidFill>
                  <a:srgbClr val="FF0000"/>
                </a:solidFill>
                <a:latin typeface="宋体" charset="-122"/>
              </a:rPr>
              <a:t>例后归纳句</a:t>
            </a:r>
            <a:r>
              <a:rPr lang="en-US" altLang="zh-CN" sz="3200" b="1">
                <a:solidFill>
                  <a:srgbClr val="FF0000"/>
                </a:solidFill>
                <a:latin typeface="宋体" charset="-122"/>
              </a:rPr>
              <a:t>+</a:t>
            </a:r>
            <a:r>
              <a:rPr lang="zh-CN" altLang="en-US" sz="3200" b="1">
                <a:solidFill>
                  <a:srgbClr val="FF0000"/>
                </a:solidFill>
                <a:latin typeface="宋体" charset="-122"/>
              </a:rPr>
              <a:t>总结句</a:t>
            </a:r>
          </a:p>
        </p:txBody>
      </p:sp>
    </p:spTree>
    <p:extLst>
      <p:ext uri="{BB962C8B-B14F-4D97-AF65-F5344CB8AC3E}">
        <p14:creationId xmlns:p14="http://schemas.microsoft.com/office/powerpoint/2010/main" val="204157597"/>
      </p:ext>
    </p:ext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250825" y="1052513"/>
            <a:ext cx="8713788" cy="5216525"/>
          </a:xfrm>
          <a:prstGeom prst="rect">
            <a:avLst/>
          </a:prstGeom>
          <a:noFill/>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r>
              <a:rPr lang="zh-CN" altLang="en-US" sz="2800" b="1">
                <a:latin typeface="宋体" charset="-122"/>
              </a:rPr>
              <a:t>   </a:t>
            </a:r>
            <a:r>
              <a:rPr lang="zh-CN" altLang="zh-CN" sz="2800" b="1">
                <a:solidFill>
                  <a:srgbClr val="FF0000"/>
                </a:solidFill>
                <a:latin typeface="宋体" charset="-122"/>
              </a:rPr>
              <a:t>只有付出，才有收获</a:t>
            </a:r>
            <a:r>
              <a:rPr lang="zh-CN" altLang="zh-CN" sz="2800" b="1">
                <a:latin typeface="宋体" charset="-122"/>
              </a:rPr>
              <a:t>。 </a:t>
            </a:r>
            <a:r>
              <a:rPr lang="en-US" altLang="zh-CN" b="1"/>
              <a:t>//</a:t>
            </a:r>
            <a:r>
              <a:rPr lang="zh-CN" altLang="zh-CN" sz="2800" b="1">
                <a:latin typeface="宋体" charset="-122"/>
              </a:rPr>
              <a:t>左思为写《三都赋》闭门谢客，数载耕耘。三九严冬，笔耕不辍；三伏酷暑，意兴犹酣。多少白日，三餐忘食；多少夜晚，独对孤灯。“衣带渐宽终不悔”的执着，换来了丰硕的成果，《三都赋》轰动全城，一时洛阳纸贵。英国物理学家法拉第，为了揭示电和磁的奥秘整整奋斗了十年，十年中，他不懈地努力，却不断地失败；不断地失败，却又不懈地努力。十年之后，他成为揭示电磁奥秘的第一人。</a:t>
            </a:r>
            <a:r>
              <a:rPr lang="en-US" altLang="zh-CN" b="1"/>
              <a:t>//</a:t>
            </a:r>
            <a:r>
              <a:rPr lang="zh-CN" altLang="en-US" sz="2800" b="1">
                <a:solidFill>
                  <a:srgbClr val="FF0000"/>
                </a:solidFill>
                <a:latin typeface="宋体" charset="-122"/>
              </a:rPr>
              <a:t>左思和法拉第，不同时代，不同国籍，不同的研究领域，而他们成功的道路却是相同的</a:t>
            </a:r>
            <a:r>
              <a:rPr lang="en-US" altLang="zh-CN" sz="2800" b="1">
                <a:solidFill>
                  <a:srgbClr val="FF0000"/>
                </a:solidFill>
                <a:latin typeface="宋体" charset="-122"/>
              </a:rPr>
              <a:t>——</a:t>
            </a:r>
            <a:r>
              <a:rPr lang="zh-CN" altLang="en-US" sz="2800" b="1">
                <a:solidFill>
                  <a:srgbClr val="FF0000"/>
                </a:solidFill>
                <a:latin typeface="宋体" charset="-122"/>
              </a:rPr>
              <a:t>付出，无悔地付出。</a:t>
            </a:r>
            <a:r>
              <a:rPr lang="en-US" altLang="zh-CN" b="1"/>
              <a:t>//</a:t>
            </a:r>
            <a:r>
              <a:rPr lang="zh-CN" altLang="en-US" sz="2800" b="1">
                <a:latin typeface="宋体" charset="-122"/>
              </a:rPr>
              <a:t>付出心血和汗水，付出精力和智慧。</a:t>
            </a:r>
          </a:p>
        </p:txBody>
      </p:sp>
      <p:sp>
        <p:nvSpPr>
          <p:cNvPr id="33795" name="矩形 1"/>
          <p:cNvSpPr>
            <a:spLocks noChangeArrowheads="1"/>
          </p:cNvSpPr>
          <p:nvPr/>
        </p:nvSpPr>
        <p:spPr bwMode="auto">
          <a:xfrm>
            <a:off x="250825" y="26035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同类</a:t>
            </a:r>
            <a:r>
              <a:rPr lang="zh-CN" altLang="zh-CN" sz="3600" b="1" smtClean="0"/>
              <a:t>归纳法</a:t>
            </a:r>
            <a:r>
              <a:rPr lang="en-US" altLang="zh-CN" sz="3600" b="1" smtClean="0"/>
              <a:t>1</a:t>
            </a:r>
            <a:endParaRPr lang="zh-CN" altLang="zh-CN" sz="3600" b="1"/>
          </a:p>
        </p:txBody>
      </p:sp>
      <p:sp>
        <p:nvSpPr>
          <p:cNvPr id="33796" name="AutoShape 4"/>
          <p:cNvSpPr/>
          <p:nvPr/>
        </p:nvSpPr>
        <p:spPr bwMode="auto">
          <a:xfrm>
            <a:off x="3203575" y="188913"/>
            <a:ext cx="914400" cy="609600"/>
          </a:xfrm>
          <a:prstGeom prst="borderCallout1">
            <a:avLst>
              <a:gd name="adj1" fmla="val 18750"/>
              <a:gd name="adj2" fmla="val -8333"/>
              <a:gd name="adj3" fmla="val 172134"/>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观点句</a:t>
            </a:r>
          </a:p>
        </p:txBody>
      </p:sp>
      <p:sp>
        <p:nvSpPr>
          <p:cNvPr id="33797" name="AutoShape 5"/>
          <p:cNvSpPr/>
          <p:nvPr/>
        </p:nvSpPr>
        <p:spPr bwMode="auto">
          <a:xfrm>
            <a:off x="6300788" y="333375"/>
            <a:ext cx="1655762" cy="609600"/>
          </a:xfrm>
          <a:prstGeom prst="borderCallout1">
            <a:avLst>
              <a:gd name="adj1" fmla="val 18750"/>
              <a:gd name="adj2" fmla="val -4602"/>
              <a:gd name="adj3" fmla="val 136981"/>
              <a:gd name="adj4" fmla="val -61074"/>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同类事例句</a:t>
            </a:r>
          </a:p>
        </p:txBody>
      </p:sp>
      <p:sp>
        <p:nvSpPr>
          <p:cNvPr id="33798" name="AutoShape 6"/>
          <p:cNvSpPr/>
          <p:nvPr/>
        </p:nvSpPr>
        <p:spPr bwMode="auto">
          <a:xfrm>
            <a:off x="2700338" y="6021388"/>
            <a:ext cx="1652587" cy="609600"/>
          </a:xfrm>
          <a:prstGeom prst="borderCallout2">
            <a:avLst>
              <a:gd name="adj1" fmla="val 18750"/>
              <a:gd name="adj2" fmla="val -4611"/>
              <a:gd name="adj3" fmla="val 18750"/>
              <a:gd name="adj4" fmla="val -8838"/>
              <a:gd name="adj5" fmla="val -134898"/>
              <a:gd name="adj6" fmla="val -13255"/>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同类归纳说理句</a:t>
            </a:r>
          </a:p>
        </p:txBody>
      </p:sp>
      <p:sp>
        <p:nvSpPr>
          <p:cNvPr id="33799" name="AutoShape 7"/>
          <p:cNvSpPr/>
          <p:nvPr/>
        </p:nvSpPr>
        <p:spPr bwMode="auto">
          <a:xfrm>
            <a:off x="7019925" y="6092825"/>
            <a:ext cx="914400" cy="609600"/>
          </a:xfrm>
          <a:prstGeom prst="borderCallout2">
            <a:avLst>
              <a:gd name="adj1" fmla="val 18750"/>
              <a:gd name="adj2" fmla="val -8333"/>
              <a:gd name="adj3" fmla="val 18750"/>
              <a:gd name="adj4" fmla="val -89412"/>
              <a:gd name="adj5" fmla="val -50259"/>
              <a:gd name="adj6" fmla="val -173611"/>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总结句</a:t>
            </a:r>
          </a:p>
        </p:txBody>
      </p:sp>
    </p:spTree>
    <p:extLst>
      <p:ext uri="{BB962C8B-B14F-4D97-AF65-F5344CB8AC3E}">
        <p14:creationId xmlns:p14="http://schemas.microsoft.com/office/powerpoint/2010/main" val="32401345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blinds(horizontal)">
                                      <p:cBhvr>
                                        <p:cTn id="7" dur="500"/>
                                        <p:tgtEl>
                                          <p:spTgt spid="33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7"/>
                                        </p:tgtEl>
                                        <p:attrNameLst>
                                          <p:attrName>style.visibility</p:attrName>
                                        </p:attrNameLst>
                                      </p:cBhvr>
                                      <p:to>
                                        <p:strVal val="visible"/>
                                      </p:to>
                                    </p:set>
                                    <p:animEffect transition="in" filter="blinds(horizontal)">
                                      <p:cBhvr>
                                        <p:cTn id="12" dur="500"/>
                                        <p:tgtEl>
                                          <p:spTgt spid="337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798"/>
                                        </p:tgtEl>
                                        <p:attrNameLst>
                                          <p:attrName>style.visibility</p:attrName>
                                        </p:attrNameLst>
                                      </p:cBhvr>
                                      <p:to>
                                        <p:strVal val="visible"/>
                                      </p:to>
                                    </p:set>
                                    <p:animEffect transition="in" filter="blinds(horizontal)">
                                      <p:cBhvr>
                                        <p:cTn id="17" dur="500"/>
                                        <p:tgtEl>
                                          <p:spTgt spid="337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799"/>
                                        </p:tgtEl>
                                        <p:attrNameLst>
                                          <p:attrName>style.visibility</p:attrName>
                                        </p:attrNameLst>
                                      </p:cBhvr>
                                      <p:to>
                                        <p:strVal val="visible"/>
                                      </p:to>
                                    </p:set>
                                    <p:animEffect transition="in" filter="blinds(horizontal)">
                                      <p:cBhvr>
                                        <p:cTn id="22" dur="5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P spid="33798" grpId="0"/>
      <p:bldP spid="33799"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250825" y="1052513"/>
            <a:ext cx="8569325" cy="4789487"/>
          </a:xfrm>
          <a:prstGeom prst="rect">
            <a:avLst/>
          </a:prstGeom>
          <a:noFill/>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r>
              <a:rPr lang="en-US" altLang="zh-CN" sz="2800" b="1">
                <a:latin typeface="宋体" charset="-122"/>
              </a:rPr>
              <a:t>    </a:t>
            </a:r>
            <a:r>
              <a:rPr lang="zh-CN" altLang="zh-CN" sz="2800" b="1">
                <a:solidFill>
                  <a:srgbClr val="FF0000"/>
                </a:solidFill>
                <a:latin typeface="宋体" charset="-122"/>
              </a:rPr>
              <a:t>致敬英雄，致敬他们的人民情怀</a:t>
            </a:r>
            <a:r>
              <a:rPr lang="zh-CN" altLang="zh-CN" sz="2800" b="1">
                <a:latin typeface="宋体" charset="-122"/>
              </a:rPr>
              <a:t>。 </a:t>
            </a:r>
            <a:r>
              <a:rPr lang="en-US" altLang="zh-CN" sz="2800">
                <a:latin typeface="宋体" charset="-122"/>
              </a:rPr>
              <a:t>//</a:t>
            </a:r>
            <a:r>
              <a:rPr lang="zh-CN" altLang="zh-CN" sz="2800" b="1">
                <a:latin typeface="宋体" charset="-122"/>
              </a:rPr>
              <a:t>雷锋与刘传建就是如此。雷锋“好事做了一火车”，平凡中蕴含伟大。刘传建，在“</a:t>
            </a:r>
            <a:r>
              <a:rPr lang="en-US" altLang="zh-CN" sz="2800" b="1">
                <a:latin typeface="宋体" charset="-122"/>
              </a:rPr>
              <a:t>5.14</a:t>
            </a:r>
            <a:r>
              <a:rPr lang="zh-CN" altLang="zh-CN" sz="2800" b="1">
                <a:latin typeface="宋体" charset="-122"/>
              </a:rPr>
              <a:t>”川航飞机</a:t>
            </a:r>
            <a:r>
              <a:rPr lang="en-US" altLang="zh-CN" sz="2800" b="1">
                <a:latin typeface="宋体" charset="-122"/>
              </a:rPr>
              <a:t>9800</a:t>
            </a:r>
            <a:r>
              <a:rPr lang="zh-CN" altLang="zh-CN" sz="2800" b="1">
                <a:latin typeface="宋体" charset="-122"/>
              </a:rPr>
              <a:t>米高空玻璃突然破碎脱落、飞机险些坠毁事件中，“自己当时想的就是拼尽全力，用所学知识控制好飞机，不让飞机掉下去，保证旅客安全，把飞机平安带回地面”。 </a:t>
            </a:r>
            <a:r>
              <a:rPr lang="en-US" altLang="zh-CN" sz="2800">
                <a:latin typeface="宋体" charset="-122"/>
              </a:rPr>
              <a:t>//</a:t>
            </a:r>
            <a:r>
              <a:rPr lang="zh-CN" altLang="zh-CN" sz="2800" b="1">
                <a:solidFill>
                  <a:srgbClr val="FF0000"/>
                </a:solidFill>
                <a:latin typeface="宋体" charset="-122"/>
              </a:rPr>
              <a:t>这就是英雄，把每一项平凡工作做好就是不平凡；这就是英雄，把人民生命安危之责任扛在肩头就是伟大</a:t>
            </a:r>
            <a:r>
              <a:rPr lang="zh-CN" altLang="zh-CN" sz="2800" b="1">
                <a:latin typeface="宋体" charset="-122"/>
              </a:rPr>
              <a:t>。</a:t>
            </a:r>
            <a:r>
              <a:rPr lang="en-US" altLang="zh-CN" sz="2800">
                <a:latin typeface="宋体" charset="-122"/>
              </a:rPr>
              <a:t>//</a:t>
            </a:r>
            <a:r>
              <a:rPr lang="zh-CN" altLang="en-US" sz="2800" b="1">
                <a:latin typeface="宋体" charset="-122"/>
              </a:rPr>
              <a:t>普通人的心里注满了人民情怀，时刻把人民的安危放在第一位，这样的人就是我们每一个人都该敬重的英雄。</a:t>
            </a:r>
          </a:p>
        </p:txBody>
      </p:sp>
      <p:sp>
        <p:nvSpPr>
          <p:cNvPr id="8195" name="矩形 1"/>
          <p:cNvSpPr>
            <a:spLocks noChangeArrowheads="1"/>
          </p:cNvSpPr>
          <p:nvPr/>
        </p:nvSpPr>
        <p:spPr bwMode="auto">
          <a:xfrm>
            <a:off x="250825" y="26035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同类</a:t>
            </a:r>
            <a:r>
              <a:rPr lang="zh-CN" altLang="zh-CN" sz="3600" b="1" smtClean="0"/>
              <a:t>归纳法</a:t>
            </a:r>
            <a:r>
              <a:rPr lang="en-US" altLang="zh-CN" sz="3600" b="1" smtClean="0"/>
              <a:t>2</a:t>
            </a:r>
            <a:endParaRPr lang="zh-CN" altLang="zh-CN" sz="3600" b="1"/>
          </a:p>
        </p:txBody>
      </p:sp>
      <p:sp>
        <p:nvSpPr>
          <p:cNvPr id="8197" name="AutoShape 5"/>
          <p:cNvSpPr/>
          <p:nvPr/>
        </p:nvSpPr>
        <p:spPr bwMode="auto">
          <a:xfrm>
            <a:off x="3135313" y="290513"/>
            <a:ext cx="914400" cy="609600"/>
          </a:xfrm>
          <a:prstGeom prst="borderCallout1">
            <a:avLst>
              <a:gd name="adj1" fmla="val 18750"/>
              <a:gd name="adj2" fmla="val -8333"/>
              <a:gd name="adj3" fmla="val 148699"/>
              <a:gd name="adj4" fmla="val -86981"/>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观点句</a:t>
            </a:r>
          </a:p>
        </p:txBody>
      </p:sp>
      <p:sp>
        <p:nvSpPr>
          <p:cNvPr id="8198" name="AutoShape 6"/>
          <p:cNvSpPr/>
          <p:nvPr/>
        </p:nvSpPr>
        <p:spPr bwMode="auto">
          <a:xfrm>
            <a:off x="5453063" y="361950"/>
            <a:ext cx="914400" cy="609600"/>
          </a:xfrm>
          <a:prstGeom prst="borderCallout2">
            <a:avLst>
              <a:gd name="adj1" fmla="val 18750"/>
              <a:gd name="adj2" fmla="val 108333"/>
              <a:gd name="adj3" fmla="val 18750"/>
              <a:gd name="adj4" fmla="val 181773"/>
              <a:gd name="adj5" fmla="val 136981"/>
              <a:gd name="adj6" fmla="val 257986"/>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事例句</a:t>
            </a:r>
          </a:p>
        </p:txBody>
      </p:sp>
      <p:sp>
        <p:nvSpPr>
          <p:cNvPr id="8199" name="AutoShape 7"/>
          <p:cNvSpPr/>
          <p:nvPr/>
        </p:nvSpPr>
        <p:spPr bwMode="auto">
          <a:xfrm>
            <a:off x="2271713" y="5907088"/>
            <a:ext cx="1579562" cy="609600"/>
          </a:xfrm>
          <a:prstGeom prst="borderCallout1">
            <a:avLst>
              <a:gd name="adj1" fmla="val 18750"/>
              <a:gd name="adj2" fmla="val -4824"/>
              <a:gd name="adj3" fmla="val -311981"/>
              <a:gd name="adj4" fmla="val -15681"/>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同类归纳句</a:t>
            </a:r>
          </a:p>
        </p:txBody>
      </p:sp>
      <p:sp>
        <p:nvSpPr>
          <p:cNvPr id="8200" name="AutoShape 8"/>
          <p:cNvSpPr/>
          <p:nvPr/>
        </p:nvSpPr>
        <p:spPr bwMode="auto">
          <a:xfrm>
            <a:off x="5943600" y="5835650"/>
            <a:ext cx="914400" cy="609600"/>
          </a:xfrm>
          <a:prstGeom prst="borderCallout2">
            <a:avLst>
              <a:gd name="adj1" fmla="val 18750"/>
              <a:gd name="adj2" fmla="val -8333"/>
              <a:gd name="adj3" fmla="val 18750"/>
              <a:gd name="adj4" fmla="val -104861"/>
              <a:gd name="adj5" fmla="val -146616"/>
              <a:gd name="adj6" fmla="val -205208"/>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总结句</a:t>
            </a:r>
          </a:p>
        </p:txBody>
      </p:sp>
    </p:spTree>
    <p:extLst>
      <p:ext uri="{BB962C8B-B14F-4D97-AF65-F5344CB8AC3E}">
        <p14:creationId xmlns:p14="http://schemas.microsoft.com/office/powerpoint/2010/main" val="23357315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blinds(horizontal)">
                                      <p:cBhvr>
                                        <p:cTn id="12" dur="500"/>
                                        <p:tgtEl>
                                          <p:spTgt spid="81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blinds(horizontal)">
                                      <p:cBhvr>
                                        <p:cTn id="17" dur="500"/>
                                        <p:tgtEl>
                                          <p:spTgt spid="819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200"/>
                                        </p:tgtEl>
                                        <p:attrNameLst>
                                          <p:attrName>style.visibility</p:attrName>
                                        </p:attrNameLst>
                                      </p:cBhvr>
                                      <p:to>
                                        <p:strVal val="visible"/>
                                      </p:to>
                                    </p:set>
                                    <p:animEffect transition="in" filter="blinds(horizontal)">
                                      <p:cBhvr>
                                        <p:cTn id="22"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p:bldP spid="8199" grpId="0"/>
      <p:bldP spid="8200"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2"/>
          <p:cNvSpPr>
            <a:spLocks noGrp="1" noChangeArrowheads="1"/>
          </p:cNvSpPr>
          <p:nvPr>
            <p:ph type="title"/>
          </p:nvPr>
        </p:nvSpPr>
        <p:spPr>
          <a:xfrm>
            <a:off x="1692275" y="188913"/>
            <a:ext cx="6019800" cy="1190625"/>
          </a:xfrm>
        </p:spPr>
        <p:txBody>
          <a:bodyPr/>
          <a:lstStyle/>
          <a:p>
            <a:r>
              <a:rPr lang="zh-CN" altLang="en-US" smtClean="0">
                <a:solidFill>
                  <a:srgbClr val="FF0000"/>
                </a:solidFill>
              </a:rPr>
              <a:t>同类归纳法小结</a:t>
            </a:r>
          </a:p>
        </p:txBody>
      </p:sp>
      <p:sp>
        <p:nvSpPr>
          <p:cNvPr id="22531" name="Rectangle 3"/>
          <p:cNvSpPr>
            <a:spLocks noGrp="1" noChangeArrowheads="1"/>
          </p:cNvSpPr>
          <p:nvPr>
            <p:ph idx="1"/>
          </p:nvPr>
        </p:nvSpPr>
        <p:spPr/>
        <p:txBody>
          <a:bodyPr/>
          <a:lstStyle/>
          <a:p>
            <a:pPr>
              <a:buFontTx/>
              <a:buNone/>
            </a:pPr>
            <a:r>
              <a:rPr lang="zh-CN" altLang="en-US" b="1" smtClean="0">
                <a:solidFill>
                  <a:srgbClr val="0000FF"/>
                </a:solidFill>
              </a:rPr>
              <a:t>含义：</a:t>
            </a:r>
            <a:r>
              <a:rPr lang="zh-CN" altLang="en-US" b="1" smtClean="0">
                <a:solidFill>
                  <a:schemeClr val="accent2"/>
                </a:solidFill>
              </a:rPr>
              <a:t>对所述的事例在某方面的相同点 </a:t>
            </a:r>
          </a:p>
          <a:p>
            <a:pPr>
              <a:buFontTx/>
              <a:buNone/>
            </a:pPr>
            <a:r>
              <a:rPr lang="zh-CN" altLang="en-US" b="1" smtClean="0">
                <a:solidFill>
                  <a:schemeClr val="accent2"/>
                </a:solidFill>
              </a:rPr>
              <a:t>           进行类比，从而揭示出事</a:t>
            </a:r>
          </a:p>
          <a:p>
            <a:pPr>
              <a:buFontTx/>
              <a:buNone/>
            </a:pPr>
            <a:r>
              <a:rPr lang="zh-CN" altLang="en-US" b="1" smtClean="0">
                <a:solidFill>
                  <a:schemeClr val="accent2"/>
                </a:solidFill>
              </a:rPr>
              <a:t>           例的意义，发挥事例的论证作用。</a:t>
            </a:r>
          </a:p>
          <a:p>
            <a:pPr>
              <a:buFontTx/>
              <a:buNone/>
            </a:pPr>
            <a:r>
              <a:rPr lang="zh-CN" altLang="en-US" b="1" smtClean="0">
                <a:solidFill>
                  <a:srgbClr val="0000FF"/>
                </a:solidFill>
              </a:rPr>
              <a:t>思路：</a:t>
            </a:r>
            <a:r>
              <a:rPr lang="zh-CN" altLang="en-US" b="1" smtClean="0">
                <a:solidFill>
                  <a:srgbClr val="FF0000"/>
                </a:solidFill>
              </a:rPr>
              <a:t>通过比较</a:t>
            </a:r>
            <a:r>
              <a:rPr lang="en-US" altLang="zh-CN" b="1" smtClean="0">
                <a:solidFill>
                  <a:srgbClr val="FF0000"/>
                </a:solidFill>
              </a:rPr>
              <a:t>—</a:t>
            </a:r>
            <a:r>
              <a:rPr lang="zh-CN" altLang="en-US" b="1" smtClean="0">
                <a:solidFill>
                  <a:srgbClr val="FF0000"/>
                </a:solidFill>
              </a:rPr>
              <a:t>得出结论</a:t>
            </a:r>
            <a:r>
              <a:rPr lang="en-US" altLang="zh-CN" b="1" smtClean="0">
                <a:solidFill>
                  <a:srgbClr val="FF0000"/>
                </a:solidFill>
              </a:rPr>
              <a:t>—</a:t>
            </a:r>
            <a:r>
              <a:rPr lang="zh-CN" altLang="en-US" b="1" smtClean="0">
                <a:solidFill>
                  <a:srgbClr val="FF0000"/>
                </a:solidFill>
              </a:rPr>
              <a:t>揭示主题</a:t>
            </a:r>
          </a:p>
          <a:p>
            <a:pPr>
              <a:buFontTx/>
              <a:buNone/>
            </a:pPr>
            <a:r>
              <a:rPr lang="zh-CN" altLang="en-US" b="1" smtClean="0">
                <a:solidFill>
                  <a:srgbClr val="FF0000"/>
                </a:solidFill>
              </a:rPr>
              <a:t>关键：</a:t>
            </a:r>
            <a:r>
              <a:rPr lang="zh-CN" altLang="en-US" b="1" u="sng" smtClean="0"/>
              <a:t>找准事例的</a:t>
            </a:r>
            <a:r>
              <a:rPr lang="zh-CN" altLang="en-US" b="1" u="sng" smtClean="0">
                <a:solidFill>
                  <a:srgbClr val="FF0000"/>
                </a:solidFill>
              </a:rPr>
              <a:t>相似点，</a:t>
            </a:r>
            <a:r>
              <a:rPr lang="zh-CN" altLang="en-US" b="1" u="sng" smtClean="0"/>
              <a:t>即</a:t>
            </a:r>
            <a:r>
              <a:rPr lang="zh-CN" altLang="en-US" b="1" u="sng" smtClean="0">
                <a:solidFill>
                  <a:srgbClr val="FF0000"/>
                </a:solidFill>
              </a:rPr>
              <a:t>共性。</a:t>
            </a:r>
          </a:p>
          <a:p>
            <a:pPr>
              <a:buFontTx/>
              <a:buNone/>
            </a:pPr>
            <a:r>
              <a:rPr lang="zh-CN" altLang="en-US" b="1" smtClean="0">
                <a:solidFill>
                  <a:srgbClr val="FF0000"/>
                </a:solidFill>
              </a:rPr>
              <a:t>标志词：“有</a:t>
            </a:r>
            <a:r>
              <a:rPr lang="en-US" altLang="zh-CN" b="1" smtClean="0">
                <a:solidFill>
                  <a:srgbClr val="FF0000"/>
                </a:solidFill>
              </a:rPr>
              <a:t>···</a:t>
            </a:r>
            <a:r>
              <a:rPr lang="zh-CN" altLang="en-US" b="1" smtClean="0">
                <a:solidFill>
                  <a:srgbClr val="FF0000"/>
                </a:solidFill>
              </a:rPr>
              <a:t>没有</a:t>
            </a:r>
            <a:r>
              <a:rPr lang="en-US" altLang="zh-CN" b="1" smtClean="0">
                <a:solidFill>
                  <a:srgbClr val="FF0000"/>
                </a:solidFill>
              </a:rPr>
              <a:t>····”</a:t>
            </a:r>
            <a:r>
              <a:rPr lang="zh-CN" altLang="en-US" b="1" smtClean="0">
                <a:solidFill>
                  <a:srgbClr val="FF0000"/>
                </a:solidFill>
              </a:rPr>
              <a:t>；“一方面</a:t>
            </a:r>
            <a:r>
              <a:rPr lang="en-US" altLang="zh-CN" b="1" smtClean="0">
                <a:solidFill>
                  <a:srgbClr val="FF0000"/>
                </a:solidFill>
              </a:rPr>
              <a:t>···</a:t>
            </a:r>
            <a:r>
              <a:rPr lang="zh-CN" altLang="en-US" b="1" smtClean="0">
                <a:solidFill>
                  <a:srgbClr val="FF0000"/>
                </a:solidFill>
              </a:rPr>
              <a:t>另一</a:t>
            </a:r>
            <a:endParaRPr lang="en-US" altLang="zh-CN" b="1" smtClean="0">
              <a:solidFill>
                <a:srgbClr val="FF0000"/>
              </a:solidFill>
            </a:endParaRPr>
          </a:p>
          <a:p>
            <a:pPr>
              <a:buFontTx/>
              <a:buNone/>
            </a:pPr>
            <a:r>
              <a:rPr lang="en-US" altLang="zh-CN" b="1" smtClean="0">
                <a:solidFill>
                  <a:srgbClr val="FF0000"/>
                </a:solidFill>
              </a:rPr>
              <a:t>                  </a:t>
            </a:r>
            <a:r>
              <a:rPr lang="zh-CN" altLang="en-US" b="1" smtClean="0">
                <a:solidFill>
                  <a:srgbClr val="FF0000"/>
                </a:solidFill>
              </a:rPr>
              <a:t>方面</a:t>
            </a:r>
            <a:r>
              <a:rPr lang="en-US" altLang="zh-CN" b="1" smtClean="0">
                <a:solidFill>
                  <a:srgbClr val="FF0000"/>
                </a:solidFill>
              </a:rPr>
              <a:t>···”</a:t>
            </a:r>
            <a:r>
              <a:rPr lang="en-US" altLang="zh-CN" b="1" u="sng" smtClean="0">
                <a:solidFill>
                  <a:srgbClr val="FF0000"/>
                </a:solidFill>
              </a:rPr>
              <a:t>       </a:t>
            </a:r>
          </a:p>
        </p:txBody>
      </p:sp>
      <p:pic>
        <p:nvPicPr>
          <p:cNvPr id="22532" name="New picture"/>
          <p:cNvPicPr/>
          <p:nvPr/>
        </p:nvPicPr>
        <p:blipFill>
          <a:blip r:embed="rId2"/>
          <a:stretch>
            <a:fillRect/>
          </a:stretch>
        </p:blipFill>
        <p:spPr>
          <a:xfrm>
            <a:off x="10985500" y="10452100"/>
            <a:ext cx="355600" cy="254000"/>
          </a:xfrm>
          <a:prstGeom prst="cube">
            <a:avLst/>
          </a:prstGeom>
        </p:spPr>
      </p:pic>
    </p:spTree>
    <p:extLst>
      <p:ext uri="{BB962C8B-B14F-4D97-AF65-F5344CB8AC3E}">
        <p14:creationId xmlns:p14="http://schemas.microsoft.com/office/powerpoint/2010/main" val="568580746"/>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矩形 1"/>
          <p:cNvSpPr>
            <a:spLocks noChangeArrowheads="1"/>
          </p:cNvSpPr>
          <p:nvPr/>
        </p:nvSpPr>
        <p:spPr bwMode="auto">
          <a:xfrm>
            <a:off x="179388" y="260350"/>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a:t>
            </a:r>
            <a:r>
              <a:rPr lang="zh-CN" altLang="zh-CN" sz="3600" b="1" smtClean="0"/>
              <a:t>对比法</a:t>
            </a:r>
            <a:r>
              <a:rPr lang="en-US" altLang="zh-CN" sz="3600" b="1" smtClean="0"/>
              <a:t>2</a:t>
            </a:r>
            <a:endParaRPr lang="zh-CN" altLang="en-US" sz="3600" b="1"/>
          </a:p>
        </p:txBody>
      </p:sp>
      <p:sp>
        <p:nvSpPr>
          <p:cNvPr id="3" name="TextBox 2"/>
          <p:cNvSpPr txBox="1"/>
          <p:nvPr/>
        </p:nvSpPr>
        <p:spPr>
          <a:xfrm>
            <a:off x="323850" y="1125538"/>
            <a:ext cx="8351838" cy="5453062"/>
          </a:xfrm>
          <a:prstGeom prst="rect">
            <a:avLst/>
          </a:prstGeom>
          <a:noFill/>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r>
              <a:rPr lang="en-US" altLang="zh-CN" sz="3200" b="1">
                <a:latin typeface="宋体" charset="-122"/>
              </a:rPr>
              <a:t>    </a:t>
            </a:r>
            <a:r>
              <a:rPr lang="zh-CN" altLang="zh-CN" sz="3200" b="1">
                <a:solidFill>
                  <a:srgbClr val="FF0000"/>
                </a:solidFill>
                <a:latin typeface="宋体" charset="-122"/>
              </a:rPr>
              <a:t>致敬英雄，致敬他们正确的价值观念</a:t>
            </a:r>
            <a:r>
              <a:rPr lang="zh-CN" altLang="zh-CN" sz="3200" b="1">
                <a:latin typeface="宋体" charset="-122"/>
              </a:rPr>
              <a:t>。为什么一句“精忠报国”壮志凌云而不朽？为什么一副对联“青山有幸埋忠骨，白铁无辜铸佞臣”对比而鲜明？一个是</a:t>
            </a:r>
            <a:r>
              <a:rPr lang="zh-CN" altLang="zh-CN" sz="3200" b="1">
                <a:solidFill>
                  <a:srgbClr val="FF0000"/>
                </a:solidFill>
                <a:latin typeface="宋体" charset="-122"/>
              </a:rPr>
              <a:t>岳飞</a:t>
            </a:r>
            <a:r>
              <a:rPr lang="zh-CN" altLang="zh-CN" sz="3200" b="1">
                <a:latin typeface="宋体" charset="-122"/>
              </a:rPr>
              <a:t>，一个是</a:t>
            </a:r>
            <a:r>
              <a:rPr lang="zh-CN" altLang="zh-CN" sz="3200" b="1">
                <a:solidFill>
                  <a:srgbClr val="FF0000"/>
                </a:solidFill>
                <a:latin typeface="宋体" charset="-122"/>
              </a:rPr>
              <a:t>秦桧</a:t>
            </a:r>
            <a:r>
              <a:rPr lang="zh-CN" altLang="zh-CN" sz="3200" b="1">
                <a:latin typeface="宋体" charset="-122"/>
              </a:rPr>
              <a:t>，为何一个千古留名，一个遗臭万年？</a:t>
            </a:r>
            <a:r>
              <a:rPr lang="zh-CN" altLang="zh-CN" sz="3200" b="1">
                <a:solidFill>
                  <a:srgbClr val="FF0000"/>
                </a:solidFill>
                <a:latin typeface="宋体" charset="-122"/>
              </a:rPr>
              <a:t>就是人生的价值观正确与否，爱国还是祸国，利人还是利己？“壮志饥食胡虏肉，笑谈渴饮匈奴血”，宁可牺牲自己，也要誓死“还我河山”！</a:t>
            </a:r>
            <a:r>
              <a:rPr lang="en-US" altLang="zh-CN" sz="3200" b="1">
                <a:solidFill>
                  <a:srgbClr val="FF0000"/>
                </a:solidFill>
                <a:latin typeface="宋体" charset="-122"/>
              </a:rPr>
              <a:t>——</a:t>
            </a:r>
            <a:r>
              <a:rPr lang="zh-CN" altLang="zh-CN" sz="3200" b="1">
                <a:solidFill>
                  <a:srgbClr val="FF0000"/>
                </a:solidFill>
                <a:latin typeface="宋体" charset="-122"/>
              </a:rPr>
              <a:t>祸福荣辱又何足道哉？</a:t>
            </a:r>
            <a:r>
              <a:rPr lang="zh-CN" altLang="zh-CN" sz="3200" b="1">
                <a:latin typeface="宋体" charset="-122"/>
              </a:rPr>
              <a:t>这便是英雄的爱国情怀、正确的价值观</a:t>
            </a:r>
            <a:r>
              <a:rPr lang="zh-CN" altLang="en-US" sz="3200" b="1">
                <a:latin typeface="宋体" charset="-122"/>
              </a:rPr>
              <a:t>，我们向他致敬</a:t>
            </a:r>
            <a:r>
              <a:rPr lang="zh-CN" altLang="zh-CN" sz="3200" b="1">
                <a:latin typeface="宋体" charset="-122"/>
              </a:rPr>
              <a:t>。</a:t>
            </a:r>
          </a:p>
          <a:p>
            <a:pPr eaLnBrk="1" hangingPunct="1"/>
            <a:endParaRPr lang="zh-CN" altLang="en-US" sz="3200" b="1">
              <a:latin typeface="宋体" charset="-122"/>
            </a:endParaRPr>
          </a:p>
        </p:txBody>
      </p:sp>
      <p:sp>
        <p:nvSpPr>
          <p:cNvPr id="9221" name="AutoShape 5"/>
          <p:cNvSpPr/>
          <p:nvPr/>
        </p:nvSpPr>
        <p:spPr bwMode="auto">
          <a:xfrm>
            <a:off x="2771775" y="260350"/>
            <a:ext cx="1003300" cy="504825"/>
          </a:xfrm>
          <a:prstGeom prst="borderCallout1">
            <a:avLst>
              <a:gd name="adj1" fmla="val 22644"/>
              <a:gd name="adj2" fmla="val -7597"/>
              <a:gd name="adj3" fmla="val 199685"/>
              <a:gd name="adj4" fmla="val -3591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观点句</a:t>
            </a:r>
          </a:p>
        </p:txBody>
      </p:sp>
      <p:sp>
        <p:nvSpPr>
          <p:cNvPr id="9222" name="AutoShape 6"/>
          <p:cNvSpPr/>
          <p:nvPr/>
        </p:nvSpPr>
        <p:spPr bwMode="auto">
          <a:xfrm>
            <a:off x="3779838" y="765175"/>
            <a:ext cx="1436687" cy="474663"/>
          </a:xfrm>
          <a:prstGeom prst="borderCallout1">
            <a:avLst>
              <a:gd name="adj1" fmla="val 24079"/>
              <a:gd name="adj2" fmla="val 105306"/>
              <a:gd name="adj3" fmla="val 447157"/>
              <a:gd name="adj4" fmla="val 108065"/>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正面事例</a:t>
            </a:r>
          </a:p>
        </p:txBody>
      </p:sp>
      <p:sp>
        <p:nvSpPr>
          <p:cNvPr id="9223" name="AutoShape 7"/>
          <p:cNvSpPr/>
          <p:nvPr/>
        </p:nvSpPr>
        <p:spPr bwMode="auto">
          <a:xfrm>
            <a:off x="6084888" y="476250"/>
            <a:ext cx="1290637" cy="609600"/>
          </a:xfrm>
          <a:prstGeom prst="borderCallout1">
            <a:avLst>
              <a:gd name="adj1" fmla="val 18750"/>
              <a:gd name="adj2" fmla="val 105903"/>
              <a:gd name="adj3" fmla="val 373176"/>
              <a:gd name="adj4" fmla="val 128292"/>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反面事例</a:t>
            </a:r>
          </a:p>
        </p:txBody>
      </p:sp>
      <p:sp>
        <p:nvSpPr>
          <p:cNvPr id="9224" name="AutoShape 8"/>
          <p:cNvSpPr/>
          <p:nvPr/>
        </p:nvSpPr>
        <p:spPr bwMode="auto">
          <a:xfrm>
            <a:off x="250825" y="6092825"/>
            <a:ext cx="2228850" cy="609600"/>
          </a:xfrm>
          <a:prstGeom prst="borderCallout2">
            <a:avLst>
              <a:gd name="adj1" fmla="val 18750"/>
              <a:gd name="adj2" fmla="val 103417"/>
              <a:gd name="adj3" fmla="val 18750"/>
              <a:gd name="adj4" fmla="val 105056"/>
              <a:gd name="adj5" fmla="val -345315"/>
              <a:gd name="adj6" fmla="val 10669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FF00"/>
                </a:solidFill>
              </a:rPr>
              <a:t>紧扣观点从正反两面分析说理</a:t>
            </a:r>
          </a:p>
        </p:txBody>
      </p:sp>
      <p:sp>
        <p:nvSpPr>
          <p:cNvPr id="9225" name="AutoShape 9"/>
          <p:cNvSpPr/>
          <p:nvPr/>
        </p:nvSpPr>
        <p:spPr bwMode="auto">
          <a:xfrm>
            <a:off x="4643438" y="6092825"/>
            <a:ext cx="914400" cy="609600"/>
          </a:xfrm>
          <a:prstGeom prst="borderCallout2">
            <a:avLst>
              <a:gd name="adj1" fmla="val 18750"/>
              <a:gd name="adj2" fmla="val 108333"/>
              <a:gd name="adj3" fmla="val 18750"/>
              <a:gd name="adj4" fmla="val 170139"/>
              <a:gd name="adj5" fmla="val -85676"/>
              <a:gd name="adj6" fmla="val 234375"/>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FF00"/>
                </a:solidFill>
              </a:rPr>
              <a:t>总结句</a:t>
            </a:r>
          </a:p>
        </p:txBody>
      </p:sp>
    </p:spTree>
    <p:extLst>
      <p:ext uri="{BB962C8B-B14F-4D97-AF65-F5344CB8AC3E}">
        <p14:creationId xmlns:p14="http://schemas.microsoft.com/office/powerpoint/2010/main" val="1459104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linds(horizontal)">
                                      <p:cBhvr>
                                        <p:cTn id="7" dur="500"/>
                                        <p:tgtEl>
                                          <p:spTgt spid="92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blinds(horizontal)">
                                      <p:cBhvr>
                                        <p:cTn id="12" dur="500"/>
                                        <p:tgtEl>
                                          <p:spTgt spid="92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3"/>
                                        </p:tgtEl>
                                        <p:attrNameLst>
                                          <p:attrName>style.visibility</p:attrName>
                                        </p:attrNameLst>
                                      </p:cBhvr>
                                      <p:to>
                                        <p:strVal val="visible"/>
                                      </p:to>
                                    </p:set>
                                    <p:animEffect transition="in" filter="blinds(horizontal)">
                                      <p:cBhvr>
                                        <p:cTn id="17" dur="500"/>
                                        <p:tgtEl>
                                          <p:spTgt spid="92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24"/>
                                        </p:tgtEl>
                                        <p:attrNameLst>
                                          <p:attrName>style.visibility</p:attrName>
                                        </p:attrNameLst>
                                      </p:cBhvr>
                                      <p:to>
                                        <p:strVal val="visible"/>
                                      </p:to>
                                    </p:set>
                                    <p:animEffect transition="in" filter="blinds(horizontal)">
                                      <p:cBhvr>
                                        <p:cTn id="22" dur="500"/>
                                        <p:tgtEl>
                                          <p:spTgt spid="922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225"/>
                                        </p:tgtEl>
                                        <p:attrNameLst>
                                          <p:attrName>style.visibility</p:attrName>
                                        </p:attrNameLst>
                                      </p:cBhvr>
                                      <p:to>
                                        <p:strVal val="visible"/>
                                      </p:to>
                                    </p:set>
                                    <p:animEffect transition="in" filter="blinds(horizontal)">
                                      <p:cBhvr>
                                        <p:cTn id="27"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P spid="9223" grpId="0"/>
      <p:bldP spid="9224" grpId="0"/>
      <p:bldP spid="922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2098" name="标题 132097"/>
          <p:cNvSpPr>
            <a:spLocks noGrp="1"/>
          </p:cNvSpPr>
          <p:nvPr>
            <p:ph type="title"/>
          </p:nvPr>
        </p:nvSpPr>
        <p:spPr>
          <a:xfrm>
            <a:off x="0" y="0"/>
            <a:ext cx="7885113" cy="561975"/>
          </a:xfrm>
        </p:spPr>
        <p:txBody>
          <a:bodyPr anchor="ctr">
            <a:normAutofit fontScale="90000"/>
          </a:bodyPr>
          <a:lstStyle/>
          <a:p>
            <a:r>
              <a:rPr lang="zh-CN" altLang="en-US" sz="4000">
                <a:solidFill>
                  <a:srgbClr val="FF33CC"/>
                </a:solidFill>
              </a:rPr>
              <a:t>对比分析</a:t>
            </a:r>
            <a:r>
              <a:rPr lang="zh-CN" altLang="en-US" sz="4000" smtClean="0">
                <a:solidFill>
                  <a:srgbClr val="FF33CC"/>
                </a:solidFill>
              </a:rPr>
              <a:t>法</a:t>
            </a:r>
            <a:r>
              <a:rPr lang="en-US" altLang="zh-CN" sz="4000" smtClean="0">
                <a:solidFill>
                  <a:srgbClr val="FF33CC"/>
                </a:solidFill>
              </a:rPr>
              <a:t>3</a:t>
            </a:r>
            <a:endParaRPr lang="zh-CN" altLang="en-US" sz="4000">
              <a:solidFill>
                <a:srgbClr val="FF33CC"/>
              </a:solidFill>
            </a:endParaRPr>
          </a:p>
        </p:txBody>
      </p:sp>
      <p:sp>
        <p:nvSpPr>
          <p:cNvPr id="132099" name="文本占位符 132098"/>
          <p:cNvSpPr>
            <a:spLocks noGrp="1"/>
          </p:cNvSpPr>
          <p:nvPr>
            <p:ph type="body" idx="1"/>
          </p:nvPr>
        </p:nvSpPr>
        <p:spPr>
          <a:xfrm>
            <a:off x="0" y="2205038"/>
            <a:ext cx="9144000" cy="4437062"/>
          </a:xfrm>
        </p:spPr>
        <p:txBody>
          <a:bodyPr/>
          <a:lstStyle/>
          <a:p>
            <a:pPr>
              <a:lnSpc>
                <a:spcPct val="90000"/>
              </a:lnSpc>
            </a:pPr>
            <a:r>
              <a:rPr lang="zh-CN" altLang="en-US" sz="2800" b="1">
                <a:solidFill>
                  <a:srgbClr val="FF3300"/>
                </a:solidFill>
              </a:rPr>
              <a:t>朗读思考：下面划线处是怎样安排行文思路的？运用了何种分析法？</a:t>
            </a:r>
          </a:p>
          <a:p>
            <a:pPr>
              <a:lnSpc>
                <a:spcPct val="90000"/>
              </a:lnSpc>
            </a:pPr>
            <a:r>
              <a:rPr lang="zh-CN" altLang="en-US" sz="2800" b="1"/>
              <a:t>     超越自我方能成功。我国著名电影导演谢晋所导的片子多次获金鸡奖、百花奖。而当人们问他哪一部电影最满意时他的回答却是“下一部”。</a:t>
            </a:r>
            <a:r>
              <a:rPr lang="zh-CN" altLang="en-US" sz="2800" b="1" u="sng">
                <a:solidFill>
                  <a:srgbClr val="3333FF"/>
                </a:solidFill>
              </a:rPr>
              <a:t>一个人想成就大事，就不应该满足已经取得的成绩，而要怀着执著的信念，去攀登一个又一个高峰，不断地超越自我。</a:t>
            </a:r>
            <a:r>
              <a:rPr lang="zh-CN" altLang="en-US" sz="2800" b="1" u="sng">
                <a:solidFill>
                  <a:srgbClr val="FF3300"/>
                </a:solidFill>
              </a:rPr>
              <a:t>恰恰相反，</a:t>
            </a:r>
            <a:r>
              <a:rPr lang="zh-CN" altLang="en-US" sz="2800" b="1" u="sng">
                <a:solidFill>
                  <a:srgbClr val="3333FF"/>
                </a:solidFill>
              </a:rPr>
              <a:t>南北朝时的江淹，少时笃志好学，其诗赋幽深绮丽，尤其以</a:t>
            </a:r>
            <a:r>
              <a:rPr lang="en-US" altLang="zh-CN" sz="2800" b="1" u="sng">
                <a:solidFill>
                  <a:srgbClr val="3333FF"/>
                </a:solidFill>
              </a:rPr>
              <a:t>《</a:t>
            </a:r>
            <a:r>
              <a:rPr lang="zh-CN" altLang="en-US" sz="2800" b="1" u="sng">
                <a:solidFill>
                  <a:srgbClr val="3333FF"/>
                </a:solidFill>
              </a:rPr>
              <a:t>恨赋</a:t>
            </a:r>
            <a:r>
              <a:rPr lang="en-US" altLang="zh-CN" sz="2800" b="1" u="sng">
                <a:solidFill>
                  <a:srgbClr val="3333FF"/>
                </a:solidFill>
              </a:rPr>
              <a:t>》《</a:t>
            </a:r>
            <a:r>
              <a:rPr lang="zh-CN" altLang="en-US" sz="2800" b="1" u="sng">
                <a:solidFill>
                  <a:srgbClr val="3333FF"/>
                </a:solidFill>
              </a:rPr>
              <a:t>别赋</a:t>
            </a:r>
            <a:r>
              <a:rPr lang="en-US" altLang="zh-CN" sz="2800" b="1" u="sng">
                <a:solidFill>
                  <a:srgbClr val="3333FF"/>
                </a:solidFill>
              </a:rPr>
              <a:t>》</a:t>
            </a:r>
            <a:r>
              <a:rPr lang="zh-CN" altLang="en-US" sz="2800" b="1" u="sng">
                <a:solidFill>
                  <a:srgbClr val="3333FF"/>
                </a:solidFill>
              </a:rPr>
              <a:t>最为脍炙人口；晚年却沉湎安逸而不思进取，以至“江郎才尽”，再也写不出好作品。</a:t>
            </a:r>
            <a:r>
              <a:rPr lang="zh-CN" altLang="en-US" sz="2800" b="1"/>
              <a:t>固步自封只能“死亡”，超越自我方能成功</a:t>
            </a:r>
            <a:r>
              <a:rPr lang="en-US" altLang="zh-CN" sz="2800" b="1"/>
              <a:t>!</a:t>
            </a:r>
            <a:endParaRPr lang="zh-CN" altLang="en-US" sz="2800" b="1"/>
          </a:p>
        </p:txBody>
      </p:sp>
      <p:sp>
        <p:nvSpPr>
          <p:cNvPr id="132100" name="文本框 132099"/>
          <p:cNvSpPr txBox="1"/>
          <p:nvPr/>
        </p:nvSpPr>
        <p:spPr>
          <a:xfrm>
            <a:off x="0" y="765175"/>
            <a:ext cx="8820150" cy="1373188"/>
          </a:xfrm>
          <a:prstGeom prst="rect">
            <a:avLst/>
          </a:prstGeom>
          <a:noFill/>
          <a:ln w="9525">
            <a:noFill/>
          </a:ln>
        </p:spPr>
        <p:txBody>
          <a:bodyPr>
            <a:spAutoFit/>
          </a:bodyPr>
          <a:lstStyle/>
          <a:p>
            <a:pPr lvl="0">
              <a:spcBef>
                <a:spcPct val="50000"/>
              </a:spcBef>
            </a:pPr>
            <a:r>
              <a:rPr lang="zh-CN" altLang="en-US" sz="2800" b="1">
                <a:latin typeface="Arial" pitchFamily="34" charset="0"/>
                <a:ea typeface="黑体" panose="02010609060101010101" pitchFamily="2" charset="-122"/>
              </a:rPr>
              <a:t>     对比分析法是将所举两个事例进行比较，找出其中的相同点和不同点。通过对比分析，能够透过表象，指出实质。 </a:t>
            </a: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8</a:t>
            </a:fld>
            <a:endParaRPr lang="zh-CN" altLang="en-US"/>
          </a:p>
        </p:txBody>
      </p:sp>
    </p:spTree>
    <p:extLst>
      <p:ext uri="{BB962C8B-B14F-4D97-AF65-F5344CB8AC3E}">
        <p14:creationId xmlns:p14="http://schemas.microsoft.com/office/powerpoint/2010/main" val="8387387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blinds(horizontal)">
                                      <p:cBhvr>
                                        <p:cTn id="7" dur="500"/>
                                        <p:tgtEl>
                                          <p:spTgt spid="1320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2100"/>
                                        </p:tgtEl>
                                        <p:attrNameLst>
                                          <p:attrName>style.visibility</p:attrName>
                                        </p:attrNameLst>
                                      </p:cBhvr>
                                      <p:to>
                                        <p:strVal val="visible"/>
                                      </p:to>
                                    </p:set>
                                    <p:animEffect transition="in" filter="box(in)">
                                      <p:cBhvr>
                                        <p:cTn id="12" dur="500"/>
                                        <p:tgtEl>
                                          <p:spTgt spid="132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32099">
                                            <p:txEl>
                                              <p:pRg st="0" end="0"/>
                                            </p:txEl>
                                          </p:spTgt>
                                        </p:tgtEl>
                                        <p:attrNameLst>
                                          <p:attrName>style.visibility</p:attrName>
                                        </p:attrNameLst>
                                      </p:cBhvr>
                                      <p:to>
                                        <p:strVal val="visible"/>
                                      </p:to>
                                    </p:set>
                                    <p:animEffect transition="in" filter="checkerboard(across)">
                                      <p:cBhvr>
                                        <p:cTn id="17" dur="500"/>
                                        <p:tgtEl>
                                          <p:spTgt spid="13209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132099">
                                            <p:txEl>
                                              <p:pRg st="1" end="1"/>
                                            </p:txEl>
                                          </p:spTgt>
                                        </p:tgtEl>
                                        <p:attrNameLst>
                                          <p:attrName>style.visibility</p:attrName>
                                        </p:attrNameLst>
                                      </p:cBhvr>
                                      <p:to>
                                        <p:strVal val="visible"/>
                                      </p:to>
                                    </p:set>
                                    <p:animEffect transition="in" filter="circle(in)">
                                      <p:cBhvr>
                                        <p:cTn id="22" dur="2000"/>
                                        <p:tgtEl>
                                          <p:spTgt spid="132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10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98" name="图片 20497" descr="图片a"/>
          <p:cNvPicPr>
            <a:picLocks noChangeAspect="1"/>
          </p:cNvPicPr>
          <p:nvPr/>
        </p:nvPicPr>
        <p:blipFill>
          <a:blip r:embed="rId2"/>
          <a:stretch>
            <a:fillRect/>
          </a:stretch>
        </p:blipFill>
        <p:spPr>
          <a:xfrm>
            <a:off x="-303212" y="-227012"/>
            <a:ext cx="9447212" cy="7085012"/>
          </a:xfrm>
          <a:prstGeom prst="rect">
            <a:avLst/>
          </a:prstGeom>
          <a:noFill/>
          <a:ln w="9525">
            <a:noFill/>
          </a:ln>
        </p:spPr>
      </p:pic>
      <p:sp>
        <p:nvSpPr>
          <p:cNvPr id="20482" name="文本框 20481"/>
          <p:cNvSpPr txBox="1"/>
          <p:nvPr/>
        </p:nvSpPr>
        <p:spPr>
          <a:xfrm>
            <a:off x="0" y="765175"/>
            <a:ext cx="9144000" cy="5584825"/>
          </a:xfrm>
          <a:prstGeom prst="rect">
            <a:avLst/>
          </a:prstGeom>
          <a:noFill/>
          <a:ln w="9525">
            <a:noFill/>
          </a:ln>
        </p:spPr>
        <p:txBody>
          <a:bodyPr>
            <a:spAutoFit/>
          </a:bodyPr>
          <a:lstStyle/>
          <a:p>
            <a:pPr lvl="0"/>
            <a:r>
              <a:rPr lang="zh-CN" altLang="en-US" sz="3200" b="1">
                <a:solidFill>
                  <a:srgbClr val="FF33CC"/>
                </a:solidFill>
                <a:latin typeface="Arial" pitchFamily="34" charset="0"/>
                <a:ea typeface="黑体" panose="02010609060101010101" pitchFamily="2" charset="-122"/>
              </a:rPr>
              <a:t>       成功贵在“积累”。</a:t>
            </a:r>
            <a:r>
              <a:rPr lang="en-US" altLang="zh-CN" sz="3200">
                <a:latin typeface="Arial" pitchFamily="34" charset="0"/>
                <a:ea typeface="黑体" panose="02010609060101010101" pitchFamily="2" charset="-122"/>
              </a:rPr>
              <a:t> </a:t>
            </a:r>
            <a:r>
              <a:rPr lang="en-US" altLang="zh-CN" sz="3200" b="1">
                <a:latin typeface="Arial" pitchFamily="34" charset="0"/>
                <a:ea typeface="黑体" panose="02010609060101010101" pitchFamily="2" charset="-122"/>
              </a:rPr>
              <a:t>《</a:t>
            </a:r>
            <a:r>
              <a:rPr lang="zh-CN" altLang="en-US" sz="3200" b="1">
                <a:latin typeface="Arial" pitchFamily="34" charset="0"/>
                <a:ea typeface="黑体" panose="02010609060101010101" pitchFamily="2" charset="-122"/>
              </a:rPr>
              <a:t>老子</a:t>
            </a:r>
            <a:r>
              <a:rPr lang="en-US" altLang="zh-CN" sz="3200" b="1">
                <a:latin typeface="Arial" pitchFamily="34" charset="0"/>
                <a:ea typeface="黑体" panose="02010609060101010101" pitchFamily="2" charset="-122"/>
              </a:rPr>
              <a:t>·</a:t>
            </a:r>
            <a:r>
              <a:rPr lang="zh-CN" altLang="en-US" sz="3200" b="1">
                <a:latin typeface="Arial" pitchFamily="34" charset="0"/>
                <a:ea typeface="黑体" panose="02010609060101010101" pitchFamily="2" charset="-122"/>
              </a:rPr>
              <a:t>道德经</a:t>
            </a:r>
            <a:r>
              <a:rPr lang="en-US" altLang="zh-CN" sz="3200" b="1">
                <a:latin typeface="Arial" pitchFamily="34" charset="0"/>
                <a:ea typeface="黑体" panose="02010609060101010101" pitchFamily="2" charset="-122"/>
              </a:rPr>
              <a:t>》</a:t>
            </a:r>
            <a:r>
              <a:rPr lang="zh-CN" altLang="en-US" sz="3200" b="1">
                <a:latin typeface="Arial" pitchFamily="34" charset="0"/>
                <a:ea typeface="黑体" panose="02010609060101010101" pitchFamily="2" charset="-122"/>
              </a:rPr>
              <a:t>有云：“合抱之木，生于毫末；九层之台，起于累土；千里之行，始于足下。”（材料句）“合抱之木”，不可谓不“大”；“九层之台”，不可谓不“高”；“千里之行”，不可谓不“远”。然而，这“大”“高”“远”，都是从“毫末”“累土”“足下”开始的。（正面分析）不自“毫末”，何来“合抱”？不起“累土”，哪来“九层”？不始“足下”，何以“千里”？（反面阐释）（</a:t>
            </a:r>
            <a:r>
              <a:rPr lang="zh-CN" altLang="en-US" sz="3200" b="1" smtClean="0">
                <a:latin typeface="Arial" pitchFamily="34" charset="0"/>
                <a:ea typeface="黑体" panose="02010609060101010101" pitchFamily="2" charset="-122"/>
              </a:rPr>
              <a:t>分析句）</a:t>
            </a:r>
            <a:r>
              <a:rPr lang="zh-CN" altLang="en-US" sz="3200" b="1">
                <a:latin typeface="Arial" pitchFamily="34" charset="0"/>
                <a:ea typeface="黑体" panose="02010609060101010101" pitchFamily="2" charset="-122"/>
              </a:rPr>
              <a:t>可见，一切贵在“始”。（结论句）</a:t>
            </a:r>
          </a:p>
        </p:txBody>
      </p:sp>
      <p:sp>
        <p:nvSpPr>
          <p:cNvPr id="20484" name="文本框 20483">
            <a:hlinkClick action="ppaction://noaction"/>
          </p:cNvPr>
          <p:cNvSpPr txBox="1"/>
          <p:nvPr/>
        </p:nvSpPr>
        <p:spPr>
          <a:xfrm>
            <a:off x="5508625" y="0"/>
            <a:ext cx="3024188" cy="579438"/>
          </a:xfrm>
          <a:prstGeom prst="rect">
            <a:avLst/>
          </a:prstGeom>
          <a:noFill/>
          <a:ln w="9525">
            <a:noFill/>
          </a:ln>
        </p:spPr>
        <p:txBody>
          <a:bodyPr>
            <a:spAutoFit/>
          </a:bodyPr>
          <a:lstStyle/>
          <a:p>
            <a:pPr lvl="0"/>
            <a:r>
              <a:rPr lang="zh-CN" altLang="en-US" sz="3200" b="1" u="sng">
                <a:solidFill>
                  <a:srgbClr val="3333FF"/>
                </a:solidFill>
                <a:latin typeface="Arial" pitchFamily="34" charset="0"/>
                <a:ea typeface="黑体" panose="02010609060101010101" pitchFamily="2" charset="-122"/>
              </a:rPr>
              <a:t>对比分析</a:t>
            </a:r>
            <a:r>
              <a:rPr lang="zh-CN" altLang="en-US" sz="3200" b="1" u="sng" smtClean="0">
                <a:solidFill>
                  <a:srgbClr val="3333FF"/>
                </a:solidFill>
                <a:latin typeface="Arial" pitchFamily="34" charset="0"/>
                <a:ea typeface="黑体" panose="02010609060101010101" pitchFamily="2" charset="-122"/>
              </a:rPr>
              <a:t>法</a:t>
            </a:r>
            <a:r>
              <a:rPr lang="en-US" altLang="zh-CN" sz="3200" b="1" u="sng" smtClean="0">
                <a:solidFill>
                  <a:srgbClr val="3333FF"/>
                </a:solidFill>
                <a:latin typeface="Arial" pitchFamily="34" charset="0"/>
                <a:ea typeface="黑体" panose="02010609060101010101" pitchFamily="2" charset="-122"/>
              </a:rPr>
              <a:t>4</a:t>
            </a:r>
            <a:endParaRPr lang="zh-CN" altLang="en-US" sz="3200" b="1" u="sng">
              <a:solidFill>
                <a:srgbClr val="3333FF"/>
              </a:solidFill>
              <a:latin typeface="Arial" pitchFamily="34" charset="0"/>
              <a:ea typeface="黑体" panose="02010609060101010101" pitchFamily="2" charset="-122"/>
            </a:endParaRPr>
          </a:p>
        </p:txBody>
      </p:sp>
      <p:sp>
        <p:nvSpPr>
          <p:cNvPr id="2" name="灯片编号占位符 1"/>
          <p:cNvSpPr>
            <a:spLocks noGrp="1"/>
          </p:cNvSpPr>
          <p:nvPr>
            <p:ph type="sldNum" sz="quarter" idx="12"/>
          </p:nvPr>
        </p:nvSpPr>
        <p:spPr/>
        <p:txBody>
          <a:bodyPr/>
          <a:lstStyle/>
          <a:p>
            <a:pPr lvl="0"/>
            <a:fld id="{9A0DB2DC-4C9A-4742-B13C-FB6460FD3503}" type="slidenum">
              <a:rPr lang="zh-CN" altLang="en-US"/>
              <a:pPr lvl="0"/>
              <a:t>9</a:t>
            </a:fld>
            <a:endParaRPr lang="zh-CN" altLang="en-US"/>
          </a:p>
        </p:txBody>
      </p:sp>
    </p:spTree>
    <p:extLst>
      <p:ext uri="{BB962C8B-B14F-4D97-AF65-F5344CB8AC3E}">
        <p14:creationId xmlns:p14="http://schemas.microsoft.com/office/powerpoint/2010/main" val="141640195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diamond(in)">
                                      <p:cBhvr>
                                        <p:cTn id="7" dur="2000"/>
                                        <p:tgtEl>
                                          <p:spTgt spid="20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3.xml><?xml version="1.0" encoding="utf-8"?>
<p:tagLst xmlns:p="http://schemas.openxmlformats.org/presentationml/2006/main">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p="http://schemas.openxmlformats.org/presentationml/2006/main">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1"/>
  <p:tag name="KSO_WM_TEMPLATE_MASTER_THUMB_INDEX" val="12"/>
  <p:tag name="KSO_WM_TEMPLATE_MASTER_TYPE" val="1"/>
  <p:tag name="KSO_WM_TEMPLATE_SUBCATEGORY" val="0"/>
  <p:tag name="KSO_WM_TEMPLATE_THUMBS_INDEX" val="1、4、7、8、9、10、11、12、13、14、15"/>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2801"/>
  <p:tag name="KSO_WM_UNIT_COMPATIBLE" val="1"/>
  <p:tag name="KSO_WM_UNIT_DIAGRAM_ISNUMVISUAL" val="0"/>
  <p:tag name="KSO_WM_UNIT_DIAGRAM_ISREFERUNIT" val="0"/>
  <p:tag name="KSO_WM_UNIT_HIGHLIGHT" val="0"/>
  <p:tag name="KSO_WM_UNIT_ID" val="custom20202801_7*e*1"/>
  <p:tag name="KSO_WM_UNIT_INDEX" val="1"/>
  <p:tag name="KSO_WM_UNIT_LAYERLEVEL" val="1"/>
  <p:tag name="KSO_WM_UNIT_NOCLEAR" val="0"/>
  <p:tag name="KSO_WM_UNIT_PRESET_TEXT" val="第一章"/>
  <p:tag name="KSO_WM_UNIT_TYPE" val="e"/>
  <p:tag name="KSO_WM_UNIT_VALUE" val="4"/>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ID" val="custom2020280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801"/>
  <p:tag name="KSO_WM_TEMPLATE_MASTER_TYPE" val="1"/>
  <p:tag name="KSO_WM_TEMPLATE_SUBCATEGORY" val="0"/>
</p:tagLst>
</file>

<file path=ppt/tags/tag201.xml><?xml version="1.0" encoding="utf-8"?>
<p:tagLst xmlns:p="http://schemas.openxmlformats.org/presentationml/2006/main">
  <p:tag name="AS_OS" val="Unix 3.10 unknown"/>
  <p:tag name="AS_RELEASE_DATE" val="2020.11.30"/>
  <p:tag name="AS_TITLE" val="Aspose.Slides for Java"/>
  <p:tag name="AS_VERSION" val="20.1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Override1.xml><?xml version="1.0" encoding="utf-8"?>
<a:themeOverride xmlns:r="http://schemas.openxmlformats.org/officeDocument/2006/relationships" xmlns:a="http://schemas.openxmlformats.org/drawingml/2006/main">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themeOverrid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334</Paragraphs>
  <Slides>69</Slides>
  <Notes>11</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69</vt:i4>
      </vt:variant>
    </vt:vector>
  </HeadingPairs>
  <TitlesOfParts>
    <vt:vector baseType="lpstr" size="85">
      <vt:lpstr>Arial</vt:lpstr>
      <vt:lpstr>Calibri</vt:lpstr>
      <vt:lpstr>微软雅黑</vt:lpstr>
      <vt:lpstr>Wingdings</vt:lpstr>
      <vt:lpstr>隶书</vt:lpstr>
      <vt:lpstr>汉仪尚巍手书W</vt:lpstr>
      <vt:lpstr>黑体</vt:lpstr>
      <vt:lpstr>宋体</vt:lpstr>
      <vt:lpstr>Times New Roman</vt:lpstr>
      <vt:lpstr>华文中宋</vt:lpstr>
      <vt:lpstr>楷体_GB2312</vt:lpstr>
      <vt:lpstr>楷体</vt:lpstr>
      <vt:lpstr>华文楷体</vt:lpstr>
      <vt:lpstr>微软雅黑 Light</vt:lpstr>
      <vt:lpstr>等线</vt:lpstr>
      <vt:lpstr>Office 主题​​</vt:lpstr>
      <vt:lpstr>PowerPoint Presentation</vt:lpstr>
      <vt:lpstr>PowerPoint Presentation</vt:lpstr>
      <vt:lpstr>PowerPoint Presentation</vt:lpstr>
      <vt:lpstr>议论文之分析说理之一</vt:lpstr>
      <vt:lpstr>PowerPoint Presentation</vt:lpstr>
      <vt:lpstr>PowerPoint Presentation</vt:lpstr>
      <vt:lpstr>PowerPoint Presentation</vt:lpstr>
      <vt:lpstr>对比分析法3</vt:lpstr>
      <vt:lpstr>PowerPoint Presentation</vt:lpstr>
      <vt:lpstr>议论文之分析说理之二</vt:lpstr>
      <vt:lpstr>PowerPoint Presentation</vt:lpstr>
      <vt:lpstr>PowerPoint Presentation</vt:lpstr>
      <vt:lpstr>例2</vt:lpstr>
      <vt:lpstr>PowerPoint Presentation</vt:lpstr>
      <vt:lpstr>析因：如何打开议论思维</vt:lpstr>
      <vt:lpstr>PowerPoint Presentation</vt:lpstr>
      <vt:lpstr>方法归纳一</vt:lpstr>
      <vt:lpstr>PowerPoint Presentation</vt:lpstr>
      <vt:lpstr>PowerPoint Presentation</vt:lpstr>
      <vt:lpstr>PowerPoint Presentation</vt:lpstr>
      <vt:lpstr>方法归纳二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一、假设反问论证</vt:lpstr>
      <vt:lpstr>方法：对假设的结果进行反问</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（四）引用论证法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五、引申类比法：</vt:lpstr>
      <vt:lpstr>PowerPoint Presentation</vt:lpstr>
      <vt:lpstr>PowerPoint Presentation</vt:lpstr>
      <vt:lpstr>PowerPoint Presentation</vt:lpstr>
      <vt:lpstr>PowerPoint Presentation</vt:lpstr>
      <vt:lpstr>PowerPoint Presentation</vt:lpstr>
      <vt:lpstr>PowerPoint Presentation</vt:lpstr>
      <vt:lpstr>六、条件分析法</vt:lpstr>
      <vt:lpstr>利用条件句进行例证</vt:lpstr>
      <vt:lpstr>PowerPoint Presentation</vt:lpstr>
      <vt:lpstr>利用条件分析法续写下文</vt:lpstr>
      <vt:lpstr>七、意义分析法</vt:lpstr>
      <vt:lpstr>小试牛刀：请用意义分析法续尾</vt:lpstr>
      <vt:lpstr>PowerPoint Presentation</vt:lpstr>
      <vt:lpstr>PowerPoint Presentation</vt:lpstr>
      <vt:lpstr>PowerPoint Presentation</vt:lpstr>
      <vt:lpstr>同类归纳法小结</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2021-08-27T15:53:41.159</cp:lastPrinted>
  <dcterms:created xsi:type="dcterms:W3CDTF">2021-08-27T15:53:41Z</dcterms:created>
  <dcterms:modified xsi:type="dcterms:W3CDTF">2021-08-27T07:53:43Z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