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6" r:id="rId2"/>
    <p:sldId id="257" r:id="rId3"/>
    <p:sldId id="268" r:id="rId4"/>
    <p:sldId id="263" r:id="rId5"/>
    <p:sldId id="264" r:id="rId6"/>
    <p:sldId id="285" r:id="rId7"/>
    <p:sldId id="270" r:id="rId8"/>
    <p:sldId id="304" r:id="rId9"/>
    <p:sldId id="290" r:id="rId10"/>
    <p:sldId id="265" r:id="rId11"/>
    <p:sldId id="269" r:id="rId12"/>
    <p:sldId id="305" r:id="rId13"/>
    <p:sldId id="287" r:id="rId14"/>
    <p:sldId id="303" r:id="rId15"/>
    <p:sldId id="274" r:id="rId16"/>
    <p:sldId id="291" r:id="rId17"/>
    <p:sldId id="298" r:id="rId18"/>
    <p:sldId id="281" r:id="rId19"/>
    <p:sldId id="299" r:id="rId20"/>
    <p:sldId id="302" r:id="rId21"/>
    <p:sldId id="300" r:id="rId22"/>
    <p:sldId id="301" r:id="rId23"/>
    <p:sldId id="295" r:id="rId24"/>
    <p:sldId id="296"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40" userDrawn="1">
          <p15:clr>
            <a:srgbClr val="A4A3A4"/>
          </p15:clr>
        </p15:guide>
        <p15:guide id="3" pos="483" userDrawn="1">
          <p15:clr>
            <a:srgbClr val="A4A3A4"/>
          </p15:clr>
        </p15:guide>
        <p15:guide id="4" pos="70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322"/>
    <a:srgbClr val="EDEDED"/>
    <a:srgbClr val="817976"/>
    <a:srgbClr val="5A8140"/>
    <a:srgbClr val="479382"/>
    <a:srgbClr val="8FC4AD"/>
    <a:srgbClr val="5394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4" autoAdjust="0"/>
    <p:restoredTop sz="93861" autoAdjust="0"/>
  </p:normalViewPr>
  <p:slideViewPr>
    <p:cSldViewPr snapToGrid="0" showGuides="1">
      <p:cViewPr varScale="1">
        <p:scale>
          <a:sx n="70" d="100"/>
          <a:sy n="70" d="100"/>
        </p:scale>
        <p:origin x="-798" y="-102"/>
      </p:cViewPr>
      <p:guideLst>
        <p:guide orient="horz" pos="2137"/>
        <p:guide pos="3840"/>
        <p:guide pos="483"/>
        <p:guide pos="7038"/>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925087-5BB6-4448-8983-0A9DCA58EC6B}" type="datetimeFigureOut">
              <a:rPr lang="zh-CN" altLang="en-US" smtClean="0"/>
              <a:t>2019/12/11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68BE9C-5C4F-484E-9D47-0FB1AD352927}" type="slidenum">
              <a:rPr lang="zh-CN" altLang="en-US" smtClean="0"/>
              <a:t>‹#›</a:t>
            </a:fld>
            <a:endParaRPr lang="zh-CN" altLang="en-US"/>
          </a:p>
        </p:txBody>
      </p:sp>
    </p:spTree>
    <p:extLst>
      <p:ext uri="{BB962C8B-B14F-4D97-AF65-F5344CB8AC3E}">
        <p14:creationId xmlns:p14="http://schemas.microsoft.com/office/powerpoint/2010/main" val="1682265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a:t>
            </a:fld>
            <a:endParaRPr lang="zh-CN" altLang="en-US"/>
          </a:p>
        </p:txBody>
      </p:sp>
    </p:spTree>
    <p:extLst>
      <p:ext uri="{BB962C8B-B14F-4D97-AF65-F5344CB8AC3E}">
        <p14:creationId xmlns:p14="http://schemas.microsoft.com/office/powerpoint/2010/main" val="2366001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12</a:t>
            </a:fld>
            <a:endParaRPr lang="zh-CN" altLang="en-US"/>
          </a:p>
        </p:txBody>
      </p:sp>
    </p:spTree>
    <p:extLst>
      <p:ext uri="{BB962C8B-B14F-4D97-AF65-F5344CB8AC3E}">
        <p14:creationId xmlns:p14="http://schemas.microsoft.com/office/powerpoint/2010/main" val="4109594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13</a:t>
            </a:fld>
            <a:endParaRPr lang="zh-CN" altLang="en-US"/>
          </a:p>
        </p:txBody>
      </p:sp>
    </p:spTree>
    <p:extLst>
      <p:ext uri="{BB962C8B-B14F-4D97-AF65-F5344CB8AC3E}">
        <p14:creationId xmlns:p14="http://schemas.microsoft.com/office/powerpoint/2010/main" val="4109594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15</a:t>
            </a:fld>
            <a:endParaRPr lang="zh-CN" altLang="en-US"/>
          </a:p>
        </p:txBody>
      </p:sp>
    </p:spTree>
    <p:extLst>
      <p:ext uri="{BB962C8B-B14F-4D97-AF65-F5344CB8AC3E}">
        <p14:creationId xmlns:p14="http://schemas.microsoft.com/office/powerpoint/2010/main" val="3528948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18</a:t>
            </a:fld>
            <a:endParaRPr lang="zh-CN" altLang="en-US"/>
          </a:p>
        </p:txBody>
      </p:sp>
    </p:spTree>
    <p:extLst>
      <p:ext uri="{BB962C8B-B14F-4D97-AF65-F5344CB8AC3E}">
        <p14:creationId xmlns:p14="http://schemas.microsoft.com/office/powerpoint/2010/main" val="1876565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25</a:t>
            </a:fld>
            <a:endParaRPr lang="zh-CN" altLang="en-US"/>
          </a:p>
        </p:txBody>
      </p:sp>
    </p:spTree>
    <p:extLst>
      <p:ext uri="{BB962C8B-B14F-4D97-AF65-F5344CB8AC3E}">
        <p14:creationId xmlns:p14="http://schemas.microsoft.com/office/powerpoint/2010/main" val="785042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2</a:t>
            </a:fld>
            <a:endParaRPr lang="zh-CN" altLang="en-US"/>
          </a:p>
        </p:txBody>
      </p:sp>
    </p:spTree>
    <p:extLst>
      <p:ext uri="{BB962C8B-B14F-4D97-AF65-F5344CB8AC3E}">
        <p14:creationId xmlns:p14="http://schemas.microsoft.com/office/powerpoint/2010/main" val="3491447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3</a:t>
            </a:fld>
            <a:endParaRPr lang="zh-CN" altLang="en-US"/>
          </a:p>
        </p:txBody>
      </p:sp>
    </p:spTree>
    <p:extLst>
      <p:ext uri="{BB962C8B-B14F-4D97-AF65-F5344CB8AC3E}">
        <p14:creationId xmlns:p14="http://schemas.microsoft.com/office/powerpoint/2010/main" val="594147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4</a:t>
            </a:fld>
            <a:endParaRPr lang="zh-CN" altLang="en-US"/>
          </a:p>
        </p:txBody>
      </p:sp>
    </p:spTree>
    <p:extLst>
      <p:ext uri="{BB962C8B-B14F-4D97-AF65-F5344CB8AC3E}">
        <p14:creationId xmlns:p14="http://schemas.microsoft.com/office/powerpoint/2010/main" val="1459070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5</a:t>
            </a:fld>
            <a:endParaRPr lang="zh-CN" altLang="en-US"/>
          </a:p>
        </p:txBody>
      </p:sp>
    </p:spTree>
    <p:extLst>
      <p:ext uri="{BB962C8B-B14F-4D97-AF65-F5344CB8AC3E}">
        <p14:creationId xmlns:p14="http://schemas.microsoft.com/office/powerpoint/2010/main" val="169133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7</a:t>
            </a:fld>
            <a:endParaRPr lang="zh-CN" altLang="en-US"/>
          </a:p>
        </p:txBody>
      </p:sp>
    </p:spTree>
    <p:extLst>
      <p:ext uri="{BB962C8B-B14F-4D97-AF65-F5344CB8AC3E}">
        <p14:creationId xmlns:p14="http://schemas.microsoft.com/office/powerpoint/2010/main" val="228320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8</a:t>
            </a:fld>
            <a:endParaRPr lang="zh-CN" altLang="en-US"/>
          </a:p>
        </p:txBody>
      </p:sp>
    </p:spTree>
    <p:extLst>
      <p:ext uri="{BB962C8B-B14F-4D97-AF65-F5344CB8AC3E}">
        <p14:creationId xmlns:p14="http://schemas.microsoft.com/office/powerpoint/2010/main" val="13312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10</a:t>
            </a:fld>
            <a:endParaRPr lang="zh-CN" altLang="en-US"/>
          </a:p>
        </p:txBody>
      </p:sp>
    </p:spTree>
    <p:extLst>
      <p:ext uri="{BB962C8B-B14F-4D97-AF65-F5344CB8AC3E}">
        <p14:creationId xmlns:p14="http://schemas.microsoft.com/office/powerpoint/2010/main" val="1876565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68BE9C-5C4F-484E-9D47-0FB1AD352927}" type="slidenum">
              <a:rPr lang="zh-CN" altLang="en-US" smtClean="0"/>
              <a:t>11</a:t>
            </a:fld>
            <a:endParaRPr lang="zh-CN" altLang="en-US"/>
          </a:p>
        </p:txBody>
      </p:sp>
    </p:spTree>
    <p:extLst>
      <p:ext uri="{BB962C8B-B14F-4D97-AF65-F5344CB8AC3E}">
        <p14:creationId xmlns:p14="http://schemas.microsoft.com/office/powerpoint/2010/main" val="4109594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D6C3E8-1E28-49BD-8338-8F97A19832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3A11087-BEE7-496E-B627-5CC650D693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3172122-9ED8-4844-9C64-7F046B43F6E3}"/>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7A840827-C97A-41C7-8D31-2697382F19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A94735-BD19-4237-9D94-2F60664F8684}"/>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3532943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21D310-367B-4D32-9BC3-488DB93BC6D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F9C3458-D29B-4C2C-AFAB-D4EFD698431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4A65917-2C05-43A0-AD02-43F05E0500C6}"/>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0B2775DB-6CD8-43BC-B724-9F3A1788FA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DC5066-016A-40F2-9EA9-49D43CFC04F2}"/>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3329082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C1FBFB0-C43F-4F91-B64D-6AF03617EEC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7CA78BC-6473-4E86-9E0E-BA639830559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4D03F0B-C1F7-4BE9-A36F-74ED19BAB77E}"/>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DC092937-9FE9-4A39-AD56-0702DFD54C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38C0D18-5ECC-4CA4-A5F0-23304149257A}"/>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1188606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93B2DC-AE13-4DE8-8F62-7079BF3028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5BE206A-A218-4DDC-8ACB-053826811D8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BBFD779-4B2C-4953-8D2F-E342FBE4A2E3}"/>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918B71BF-B280-4F2D-A2C2-34999B00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3339D24-9AD3-4AA6-A39D-DC9D83E0DF91}"/>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3558685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334B0C-8842-45C2-9962-D2F48F1D01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BDB3B9D-7166-447B-B070-1B2B0B6BD6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CA08E4E6-A966-4787-897F-7DF76A5ED700}"/>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58A11E1D-6DFE-4360-AE2F-37C92817EBC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75482FD-074E-4656-91A0-D69029CC5455}"/>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432930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90FE87-9521-4B1A-8A22-CE19E58034C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BAA6BAA-C98F-4103-A105-FF60DA4451E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938D17D-5140-4D6D-ADFC-CCACBB39D32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5772EE7-FD6C-4EF7-827F-B47A1EAA776B}"/>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6" name="页脚占位符 5">
            <a:extLst>
              <a:ext uri="{FF2B5EF4-FFF2-40B4-BE49-F238E27FC236}">
                <a16:creationId xmlns:a16="http://schemas.microsoft.com/office/drawing/2014/main" xmlns="" id="{5B1EB5E5-2152-4307-BCE4-0780900D30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CA5A868-EDC1-4604-89FC-004D3C8DE279}"/>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4054979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305C62-4DF5-4A2D-A4FE-70CAE29A484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40B3B07-C75D-4C86-929F-9AEDC0D3EA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86FF1FA1-05DF-4F5D-B5A9-F78E65B57D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980A0A9-26DB-4C7C-92C5-62E6BCB739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8F28A27-4279-407E-B4CC-395DB1E4051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FE3508B-008C-4B2F-A48B-43662393C6DC}"/>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8" name="页脚占位符 7">
            <a:extLst>
              <a:ext uri="{FF2B5EF4-FFF2-40B4-BE49-F238E27FC236}">
                <a16:creationId xmlns:a16="http://schemas.microsoft.com/office/drawing/2014/main" xmlns="" id="{FD65A682-2BAB-4528-BB6F-BEB2FB4C56A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D6740FE-11BB-4132-8091-7A72BA4099B4}"/>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
        <p:nvSpPr>
          <p:cNvPr id="11" name="矩形 10"/>
          <p:cNvSpPr/>
          <p:nvPr userDrawn="1"/>
        </p:nvSpPr>
        <p:spPr>
          <a:xfrm>
            <a:off x="8766111" y="6447451"/>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129123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A35611-B31D-4623-A251-15B34211C63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880B8A6-F042-4084-B7B4-35F584512C39}"/>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4" name="页脚占位符 3">
            <a:extLst>
              <a:ext uri="{FF2B5EF4-FFF2-40B4-BE49-F238E27FC236}">
                <a16:creationId xmlns:a16="http://schemas.microsoft.com/office/drawing/2014/main" xmlns="" id="{8FE16776-E48B-4E0E-8249-629F1D8BDC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BD89E2A-898B-421D-9680-E622676DDFBA}"/>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3768727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22B49F9-AA54-45F6-A7BF-BD20F478005B}"/>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3" name="页脚占位符 2">
            <a:extLst>
              <a:ext uri="{FF2B5EF4-FFF2-40B4-BE49-F238E27FC236}">
                <a16:creationId xmlns:a16="http://schemas.microsoft.com/office/drawing/2014/main" xmlns="" id="{173B0625-9EE5-4521-AC6B-0D477622F2E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A5B8D9B-1BCA-4EC4-B25B-633CA3F1EC3F}"/>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2217452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5AEFFC-B94C-4D46-AA88-FAAEACA01616}"/>
              </a:ext>
            </a:extLst>
          </p:cNvPr>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51491E3E-ED73-459D-A07C-B9967DBD8E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459A0F64-7CB6-4E38-8FC8-A73E1B0C78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5D29FC8-2AA8-40A1-9594-8888860009D3}"/>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6" name="页脚占位符 5">
            <a:extLst>
              <a:ext uri="{FF2B5EF4-FFF2-40B4-BE49-F238E27FC236}">
                <a16:creationId xmlns:a16="http://schemas.microsoft.com/office/drawing/2014/main" xmlns="" id="{DF34599F-77D5-417C-B73C-BA1DB38DE14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7CC09E5-917F-4259-8A5F-452F0B1EA64C}"/>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261484226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CAD32B-F344-47F6-87E7-F247D74728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BB62A09-48AB-4849-A982-1D506A6A71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6C9350A-63EC-4417-AD9F-08C807D5B8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FDF39C5-35EC-4627-8794-274BD960F3B1}"/>
              </a:ext>
            </a:extLst>
          </p:cNvPr>
          <p:cNvSpPr>
            <a:spLocks noGrp="1"/>
          </p:cNvSpPr>
          <p:nvPr>
            <p:ph type="dt" sz="half" idx="10"/>
          </p:nvPr>
        </p:nvSpPr>
        <p:spPr/>
        <p:txBody>
          <a:bodyPr/>
          <a:lstStyle/>
          <a:p>
            <a:fld id="{00D9FDA1-C2AD-4592-92C7-E7CF4CD18BE9}" type="datetimeFigureOut">
              <a:rPr lang="zh-CN" altLang="en-US" smtClean="0"/>
              <a:t>2019/12/11</a:t>
            </a:fld>
            <a:endParaRPr lang="zh-CN" altLang="en-US"/>
          </a:p>
        </p:txBody>
      </p:sp>
      <p:sp>
        <p:nvSpPr>
          <p:cNvPr id="6" name="页脚占位符 5">
            <a:extLst>
              <a:ext uri="{FF2B5EF4-FFF2-40B4-BE49-F238E27FC236}">
                <a16:creationId xmlns:a16="http://schemas.microsoft.com/office/drawing/2014/main" xmlns="" id="{F0EDE8F9-2EAD-422C-B397-7AF2AAE7D9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0017FA4-9624-4599-B55C-0300217A9D48}"/>
              </a:ext>
            </a:extLst>
          </p:cNvPr>
          <p:cNvSpPr>
            <a:spLocks noGrp="1"/>
          </p:cNvSpPr>
          <p:nvPr>
            <p:ph type="sldNum" sz="quarter" idx="12"/>
          </p:nvPr>
        </p:nvSpPr>
        <p:spPr/>
        <p:txBody>
          <a:body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9473314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81D5BC7-8E28-4BD9-A545-A4E106373C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CC546B1-0D92-4997-AFD2-72470F88E2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5C184C3-A3AD-48CE-BAA3-E7379313D3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9FDA1-C2AD-4592-92C7-E7CF4CD18BE9}" type="datetimeFigureOut">
              <a:rPr lang="zh-CN" altLang="en-US" smtClean="0"/>
              <a:t>2019/12/11</a:t>
            </a:fld>
            <a:endParaRPr lang="zh-CN" altLang="en-US"/>
          </a:p>
        </p:txBody>
      </p:sp>
      <p:sp>
        <p:nvSpPr>
          <p:cNvPr id="5" name="页脚占位符 4">
            <a:extLst>
              <a:ext uri="{FF2B5EF4-FFF2-40B4-BE49-F238E27FC236}">
                <a16:creationId xmlns:a16="http://schemas.microsoft.com/office/drawing/2014/main" xmlns="" id="{DD2C4336-C0D8-4403-B0B3-921CEBEA0F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E3582E9-2068-4234-B0F1-5615386A2F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DEDC30-0608-4560-B9EE-B6A9AAB02155}" type="slidenum">
              <a:rPr lang="zh-CN" altLang="en-US" smtClean="0"/>
              <a:t>‹#›</a:t>
            </a:fld>
            <a:endParaRPr lang="zh-CN" altLang="en-US"/>
          </a:p>
        </p:txBody>
      </p:sp>
    </p:spTree>
    <p:extLst>
      <p:ext uri="{BB962C8B-B14F-4D97-AF65-F5344CB8AC3E}">
        <p14:creationId xmlns:p14="http://schemas.microsoft.com/office/powerpoint/2010/main" val="1378624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baike.so.com/doc/5399781-10402189.html"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8.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4B9A054-B594-4278-A0BC-77E2742AF0AE}"/>
              </a:ext>
            </a:extLst>
          </p:cNvPr>
          <p:cNvSpPr/>
          <p:nvPr/>
        </p:nvSpPr>
        <p:spPr>
          <a:xfrm>
            <a:off x="4717776" y="1202778"/>
            <a:ext cx="6374296" cy="3907104"/>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0" name="图片 9">
            <a:extLst>
              <a:ext uri="{FF2B5EF4-FFF2-40B4-BE49-F238E27FC236}">
                <a16:creationId xmlns:a16="http://schemas.microsoft.com/office/drawing/2014/main" xmlns="" id="{D7DAA144-763D-4B54-B798-D0CCCCA91C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2013" y="2085024"/>
            <a:ext cx="3929339" cy="5317972"/>
          </a:xfrm>
          <a:prstGeom prst="rect">
            <a:avLst/>
          </a:prstGeom>
        </p:spPr>
      </p:pic>
      <p:sp>
        <p:nvSpPr>
          <p:cNvPr id="27" name="Rectangle 3"/>
          <p:cNvSpPr>
            <a:spLocks noGrp="1" noChangeArrowheads="1"/>
          </p:cNvSpPr>
          <p:nvPr/>
        </p:nvSpPr>
        <p:spPr bwMode="auto">
          <a:xfrm>
            <a:off x="4837044" y="1550982"/>
            <a:ext cx="6228521" cy="433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r>
              <a:rPr lang="en-US" altLang="zh-CN" dirty="0">
                <a:latin typeface="华文楷体" pitchFamily="2" charset="-122"/>
                <a:ea typeface="华文楷体" pitchFamily="2" charset="-122"/>
              </a:rPr>
              <a:t>     </a:t>
            </a:r>
            <a:r>
              <a:rPr lang="zh-CN" altLang="en-US" sz="3600" dirty="0">
                <a:latin typeface="华文行楷" pitchFamily="2" charset="-122"/>
                <a:ea typeface="华文行楷" pitchFamily="2" charset="-122"/>
              </a:rPr>
              <a:t>豪情三国，英雄</a:t>
            </a:r>
            <a:r>
              <a:rPr lang="zh-CN" altLang="en-US" sz="3600" dirty="0" smtClean="0">
                <a:latin typeface="华文行楷" pitchFamily="2" charset="-122"/>
                <a:ea typeface="华文行楷" pitchFamily="2" charset="-122"/>
              </a:rPr>
              <a:t>辈出</a:t>
            </a:r>
            <a:endParaRPr lang="zh-CN" altLang="en-US" dirty="0">
              <a:latin typeface="华文楷体" pitchFamily="2" charset="-122"/>
              <a:ea typeface="华文楷体" pitchFamily="2" charset="-122"/>
            </a:endParaRPr>
          </a:p>
          <a:p>
            <a:pPr indent="342900" algn="just">
              <a:buFontTx/>
              <a:buNone/>
            </a:pPr>
            <a:r>
              <a:rPr lang="zh-CN" altLang="en-US" sz="3600" dirty="0" smtClean="0">
                <a:solidFill>
                  <a:srgbClr val="000000"/>
                </a:solidFill>
                <a:latin typeface="华文楷体" pitchFamily="2" charset="-122"/>
                <a:ea typeface="华文楷体" pitchFamily="2" charset="-122"/>
              </a:rPr>
              <a:t>许劭</a:t>
            </a:r>
            <a:r>
              <a:rPr lang="zh-CN" altLang="en-US" sz="3600" dirty="0">
                <a:solidFill>
                  <a:srgbClr val="000000"/>
                </a:solidFill>
                <a:latin typeface="华文楷体" pitchFamily="2" charset="-122"/>
                <a:ea typeface="华文楷体" pitchFamily="2" charset="-122"/>
              </a:rPr>
              <a:t>曾评价三国里一个人物</a:t>
            </a:r>
            <a:r>
              <a:rPr lang="en-US" altLang="zh-CN" sz="3600" b="1" dirty="0">
                <a:solidFill>
                  <a:srgbClr val="000000"/>
                </a:solidFill>
                <a:latin typeface="华文楷体" pitchFamily="2" charset="-122"/>
                <a:ea typeface="华文楷体" pitchFamily="2" charset="-122"/>
              </a:rPr>
              <a:t>——“</a:t>
            </a:r>
            <a:r>
              <a:rPr lang="zh-CN" altLang="en-US" sz="3600" b="1" dirty="0">
                <a:solidFill>
                  <a:srgbClr val="000000"/>
                </a:solidFill>
                <a:latin typeface="华文楷体" pitchFamily="2" charset="-122"/>
                <a:ea typeface="华文楷体" pitchFamily="2" charset="-122"/>
              </a:rPr>
              <a:t>治世之能臣</a:t>
            </a:r>
            <a:r>
              <a:rPr lang="en-US" altLang="zh-CN" sz="3600" b="1" dirty="0">
                <a:solidFill>
                  <a:srgbClr val="000000"/>
                </a:solidFill>
                <a:latin typeface="华文楷体" pitchFamily="2" charset="-122"/>
                <a:ea typeface="华文楷体" pitchFamily="2" charset="-122"/>
              </a:rPr>
              <a:t>,</a:t>
            </a:r>
            <a:r>
              <a:rPr lang="zh-CN" altLang="en-US" sz="3600" b="1" dirty="0">
                <a:solidFill>
                  <a:srgbClr val="000000"/>
                </a:solidFill>
                <a:latin typeface="华文楷体" pitchFamily="2" charset="-122"/>
                <a:ea typeface="华文楷体" pitchFamily="2" charset="-122"/>
              </a:rPr>
              <a:t>乱世之奸雄”。</a:t>
            </a:r>
            <a:r>
              <a:rPr lang="zh-CN" altLang="en-US" sz="3600" dirty="0">
                <a:solidFill>
                  <a:srgbClr val="000000"/>
                </a:solidFill>
                <a:latin typeface="华文楷体" pitchFamily="2" charset="-122"/>
                <a:ea typeface="华文楷体" pitchFamily="2" charset="-122"/>
              </a:rPr>
              <a:t>陈寿也说此人</a:t>
            </a:r>
            <a:r>
              <a:rPr lang="zh-CN" altLang="en-US" sz="3600" b="1" dirty="0">
                <a:solidFill>
                  <a:srgbClr val="000000"/>
                </a:solidFill>
                <a:latin typeface="华文楷体" pitchFamily="2" charset="-122"/>
                <a:ea typeface="华文楷体" pitchFamily="2" charset="-122"/>
              </a:rPr>
              <a:t>“抑可谓非常之人，超世之杰矣。”</a:t>
            </a:r>
            <a:r>
              <a:rPr lang="zh-CN" altLang="en-US" sz="3600" dirty="0">
                <a:solidFill>
                  <a:srgbClr val="000000"/>
                </a:solidFill>
                <a:latin typeface="华文楷体" pitchFamily="2" charset="-122"/>
                <a:ea typeface="华文楷体" pitchFamily="2" charset="-122"/>
              </a:rPr>
              <a:t> 此为何人</a:t>
            </a:r>
            <a:r>
              <a:rPr lang="zh-CN" altLang="en-US" dirty="0" smtClean="0">
                <a:latin typeface="华文楷体" pitchFamily="2" charset="-122"/>
                <a:ea typeface="华文楷体" pitchFamily="2" charset="-122"/>
              </a:rPr>
              <a:t>？</a:t>
            </a:r>
            <a:endParaRPr lang="zh-CN" altLang="en-US" dirty="0">
              <a:latin typeface="华文楷体" pitchFamily="2" charset="-122"/>
              <a:ea typeface="华文楷体" pitchFamily="2" charset="-122"/>
            </a:endParaRPr>
          </a:p>
        </p:txBody>
      </p:sp>
      <p:sp>
        <p:nvSpPr>
          <p:cNvPr id="28"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感知时代</a:t>
            </a:r>
            <a:endParaRPr lang="zh-CN" altLang="en-US" sz="3600" b="1" dirty="0">
              <a:solidFill>
                <a:srgbClr val="222322"/>
              </a:solidFill>
              <a:latin typeface="华文行楷" pitchFamily="2" charset="-122"/>
              <a:ea typeface="华文行楷" pitchFamily="2" charset="-122"/>
            </a:endParaRPr>
          </a:p>
        </p:txBody>
      </p:sp>
      <p:sp>
        <p:nvSpPr>
          <p:cNvPr id="3" name="爆炸形 1 2"/>
          <p:cNvSpPr/>
          <p:nvPr/>
        </p:nvSpPr>
        <p:spPr>
          <a:xfrm>
            <a:off x="6565283" y="5279863"/>
            <a:ext cx="2772041" cy="1021976"/>
          </a:xfrm>
          <a:prstGeom prst="irregularSeal1">
            <a:avLst/>
          </a:prstGeom>
          <a:solidFill>
            <a:schemeClr val="bg1">
              <a:lumMod val="95000"/>
            </a:schemeClr>
          </a:solid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4000" b="1" dirty="0" smtClean="0">
                <a:solidFill>
                  <a:schemeClr val="tx1"/>
                </a:solidFill>
                <a:latin typeface="华文行楷" pitchFamily="2" charset="-122"/>
                <a:ea typeface="华文行楷" pitchFamily="2" charset="-122"/>
              </a:rPr>
              <a:t>曹操</a:t>
            </a:r>
            <a:endParaRPr lang="zh-CN" altLang="en-US" sz="4000" b="1" dirty="0">
              <a:solidFill>
                <a:schemeClr val="tx1"/>
              </a:solidFill>
              <a:latin typeface="华文行楷" pitchFamily="2" charset="-122"/>
              <a:ea typeface="华文行楷" pitchFamily="2" charset="-122"/>
            </a:endParaRPr>
          </a:p>
        </p:txBody>
      </p:sp>
    </p:spTree>
    <p:extLst>
      <p:ext uri="{BB962C8B-B14F-4D97-AF65-F5344CB8AC3E}">
        <p14:creationId xmlns:p14="http://schemas.microsoft.com/office/powerpoint/2010/main" val="138774313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8"/>
          <p:cNvSpPr>
            <a:spLocks noChangeArrowheads="1"/>
          </p:cNvSpPr>
          <p:nvPr/>
        </p:nvSpPr>
        <p:spPr bwMode="auto">
          <a:xfrm>
            <a:off x="637552" y="1810471"/>
            <a:ext cx="3765861" cy="1815882"/>
          </a:xfrm>
          <a:prstGeom prst="rect">
            <a:avLst/>
          </a:prstGeom>
          <a:solidFill>
            <a:schemeClr val="accent3">
              <a:lumMod val="20000"/>
              <a:lumOff val="80000"/>
            </a:schemeClr>
          </a:solidFill>
          <a:ln w="3175">
            <a:solidFill>
              <a:schemeClr val="tx1"/>
            </a:solidFill>
          </a:ln>
          <a:effectLst/>
          <a:extLst/>
        </p:spPr>
        <p:txBody>
          <a:bodyPr wrap="square" anchor="ctr">
            <a:spAutoFit/>
          </a:bodyPr>
          <a:lstStyle>
            <a:defPPr>
              <a:defRPr lang="zh-CN"/>
            </a:defPPr>
            <a:lvl1pPr algn="l" rtl="0" fontAlgn="base">
              <a:spcBef>
                <a:spcPct val="0"/>
              </a:spcBef>
              <a:spcAft>
                <a:spcPct val="0"/>
              </a:spcAft>
              <a:defRPr sz="32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3200"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3200"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3200"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3200" kern="1200">
                <a:solidFill>
                  <a:schemeClr val="tx1"/>
                </a:solidFill>
                <a:latin typeface="Arial" pitchFamily="34" charset="0"/>
                <a:ea typeface="宋体" pitchFamily="2" charset="-122"/>
                <a:cs typeface="+mn-cs"/>
              </a:defRPr>
            </a:lvl5pPr>
            <a:lvl6pPr marL="2286000" algn="l" defTabSz="914400" rtl="0" eaLnBrk="1" latinLnBrk="0" hangingPunct="1">
              <a:defRPr sz="3200" kern="1200">
                <a:solidFill>
                  <a:schemeClr val="tx1"/>
                </a:solidFill>
                <a:latin typeface="Arial" pitchFamily="34" charset="0"/>
                <a:ea typeface="宋体" pitchFamily="2" charset="-122"/>
                <a:cs typeface="+mn-cs"/>
              </a:defRPr>
            </a:lvl6pPr>
            <a:lvl7pPr marL="2743200" algn="l" defTabSz="914400" rtl="0" eaLnBrk="1" latinLnBrk="0" hangingPunct="1">
              <a:defRPr sz="3200" kern="1200">
                <a:solidFill>
                  <a:schemeClr val="tx1"/>
                </a:solidFill>
                <a:latin typeface="Arial" pitchFamily="34" charset="0"/>
                <a:ea typeface="宋体" pitchFamily="2" charset="-122"/>
                <a:cs typeface="+mn-cs"/>
              </a:defRPr>
            </a:lvl7pPr>
            <a:lvl8pPr marL="3200400" algn="l" defTabSz="914400" rtl="0" eaLnBrk="1" latinLnBrk="0" hangingPunct="1">
              <a:defRPr sz="3200" kern="1200">
                <a:solidFill>
                  <a:schemeClr val="tx1"/>
                </a:solidFill>
                <a:latin typeface="Arial" pitchFamily="34" charset="0"/>
                <a:ea typeface="宋体" pitchFamily="2" charset="-122"/>
                <a:cs typeface="+mn-cs"/>
              </a:defRPr>
            </a:lvl8pPr>
            <a:lvl9pPr marL="3657600" algn="l" defTabSz="914400" rtl="0" eaLnBrk="1" latinLnBrk="0" hangingPunct="1">
              <a:defRPr sz="3200" kern="1200">
                <a:solidFill>
                  <a:schemeClr val="tx1"/>
                </a:solidFill>
                <a:latin typeface="Arial" pitchFamily="34" charset="0"/>
                <a:ea typeface="宋体" pitchFamily="2" charset="-122"/>
                <a:cs typeface="+mn-cs"/>
              </a:defRPr>
            </a:lvl9pPr>
          </a:lstStyle>
          <a:p>
            <a:pPr algn="ctr"/>
            <a:r>
              <a:rPr lang="zh-CN" altLang="en-US" sz="2800" b="1" dirty="0">
                <a:ea typeface="黑体" pitchFamily="49" charset="-122"/>
              </a:rPr>
              <a:t>明明如月，何时可</a:t>
            </a:r>
            <a:r>
              <a:rPr lang="zh-CN" altLang="en-US" sz="2800" b="1" u="sng" dirty="0">
                <a:solidFill>
                  <a:srgbClr val="FF0000"/>
                </a:solidFill>
                <a:ea typeface="黑体" pitchFamily="49" charset="-122"/>
              </a:rPr>
              <a:t>掇</a:t>
            </a:r>
            <a:r>
              <a:rPr lang="zh-CN" altLang="en-US" sz="2800" b="1" dirty="0">
                <a:ea typeface="黑体" pitchFamily="49" charset="-122"/>
              </a:rPr>
              <a:t>？忧从中来，不可断绝。</a:t>
            </a:r>
          </a:p>
          <a:p>
            <a:pPr algn="ctr"/>
            <a:r>
              <a:rPr lang="zh-CN" altLang="en-US" sz="2800" b="1" dirty="0">
                <a:ea typeface="黑体" pitchFamily="49" charset="-122"/>
              </a:rPr>
              <a:t>越</a:t>
            </a:r>
            <a:r>
              <a:rPr lang="zh-CN" altLang="en-US" sz="2800" b="1" dirty="0">
                <a:solidFill>
                  <a:srgbClr val="FF0000"/>
                </a:solidFill>
                <a:ea typeface="黑体" pitchFamily="49" charset="-122"/>
              </a:rPr>
              <a:t>陌</a:t>
            </a:r>
            <a:r>
              <a:rPr lang="zh-CN" altLang="en-US" sz="2800" b="1" dirty="0">
                <a:ea typeface="黑体" pitchFamily="49" charset="-122"/>
              </a:rPr>
              <a:t>度</a:t>
            </a:r>
            <a:r>
              <a:rPr lang="zh-CN" altLang="en-US" sz="2800" b="1" dirty="0">
                <a:solidFill>
                  <a:srgbClr val="FF0000"/>
                </a:solidFill>
                <a:ea typeface="黑体" pitchFamily="49" charset="-122"/>
              </a:rPr>
              <a:t>阡</a:t>
            </a:r>
            <a:r>
              <a:rPr lang="zh-CN" altLang="en-US" sz="2800" b="1" dirty="0">
                <a:ea typeface="黑体" pitchFamily="49" charset="-122"/>
              </a:rPr>
              <a:t>，</a:t>
            </a:r>
            <a:r>
              <a:rPr lang="zh-CN" altLang="en-US" sz="2800" b="1" dirty="0">
                <a:solidFill>
                  <a:srgbClr val="FF0000"/>
                </a:solidFill>
                <a:ea typeface="黑体" pitchFamily="49" charset="-122"/>
              </a:rPr>
              <a:t>枉</a:t>
            </a:r>
            <a:r>
              <a:rPr lang="zh-CN" altLang="en-US" sz="2800" b="1" dirty="0">
                <a:ea typeface="黑体" pitchFamily="49" charset="-122"/>
              </a:rPr>
              <a:t>用相</a:t>
            </a:r>
            <a:r>
              <a:rPr lang="zh-CN" altLang="en-US" sz="2800" b="1" dirty="0">
                <a:solidFill>
                  <a:srgbClr val="FF0000"/>
                </a:solidFill>
                <a:ea typeface="黑体" pitchFamily="49" charset="-122"/>
              </a:rPr>
              <a:t>存</a:t>
            </a:r>
            <a:r>
              <a:rPr lang="zh-CN" altLang="en-US" sz="2800" b="1" dirty="0">
                <a:ea typeface="黑体" pitchFamily="49" charset="-122"/>
              </a:rPr>
              <a:t>。</a:t>
            </a:r>
            <a:r>
              <a:rPr lang="zh-CN" altLang="en-US" sz="2800" b="1" dirty="0">
                <a:solidFill>
                  <a:srgbClr val="FF0000"/>
                </a:solidFill>
                <a:ea typeface="黑体" pitchFamily="49" charset="-122"/>
              </a:rPr>
              <a:t>契阔</a:t>
            </a:r>
            <a:r>
              <a:rPr lang="zh-CN" altLang="en-US" sz="2800" b="1" dirty="0">
                <a:ea typeface="黑体" pitchFamily="49" charset="-122"/>
              </a:rPr>
              <a:t>谈宴，心念旧恩。</a:t>
            </a:r>
          </a:p>
        </p:txBody>
      </p:sp>
      <p:pic>
        <p:nvPicPr>
          <p:cNvPr id="11" name="图片 10">
            <a:extLst>
              <a:ext uri="{FF2B5EF4-FFF2-40B4-BE49-F238E27FC236}">
                <a16:creationId xmlns:a16="http://schemas.microsoft.com/office/drawing/2014/main" xmlns="" id="{07EAEADA-083C-4F08-BD30-8446DADDD5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4350"/>
          <a:stretch/>
        </p:blipFill>
        <p:spPr>
          <a:xfrm rot="5400000">
            <a:off x="-6576698" y="1771753"/>
            <a:ext cx="6945481" cy="6096001"/>
          </a:xfrm>
          <a:prstGeom prst="rect">
            <a:avLst/>
          </a:prstGeom>
        </p:spPr>
      </p:pic>
      <p:sp>
        <p:nvSpPr>
          <p:cNvPr id="31"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32" name="Text Box 5"/>
          <p:cNvSpPr txBox="1">
            <a:spLocks noChangeArrowheads="1"/>
          </p:cNvSpPr>
          <p:nvPr/>
        </p:nvSpPr>
        <p:spPr bwMode="auto">
          <a:xfrm>
            <a:off x="5056646" y="2836208"/>
            <a:ext cx="6300146" cy="52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smtClean="0">
                <a:latin typeface="华文楷体" pitchFamily="2" charset="-122"/>
                <a:ea typeface="华文楷体" pitchFamily="2" charset="-122"/>
              </a:rPr>
              <a:t>作者</a:t>
            </a:r>
            <a:r>
              <a:rPr lang="zh-CN" altLang="en-US" sz="2800" b="1" dirty="0">
                <a:latin typeface="华文楷体" pitchFamily="2" charset="-122"/>
                <a:ea typeface="华文楷体" pitchFamily="2" charset="-122"/>
              </a:rPr>
              <a:t>运用怎样的手法表达怎样的情感？</a:t>
            </a:r>
          </a:p>
        </p:txBody>
      </p:sp>
      <p:sp>
        <p:nvSpPr>
          <p:cNvPr id="33" name="Rectangle 5"/>
          <p:cNvSpPr>
            <a:spLocks noChangeArrowheads="1"/>
          </p:cNvSpPr>
          <p:nvPr/>
        </p:nvSpPr>
        <p:spPr bwMode="auto">
          <a:xfrm>
            <a:off x="4686302" y="3400372"/>
            <a:ext cx="704083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en-US" altLang="zh-CN" sz="2800" dirty="0" smtClean="0">
                <a:solidFill>
                  <a:srgbClr val="FF0000"/>
                </a:solidFill>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运用了比喻的手法，将贤才比为明月，恰如其分地表达</a:t>
            </a:r>
            <a:r>
              <a:rPr lang="zh-CN" altLang="en-US" sz="2800" b="1" i="1" dirty="0" smtClean="0">
                <a:solidFill>
                  <a:srgbClr val="0000FF"/>
                </a:solidFill>
                <a:latin typeface="楷体_GB2312" pitchFamily="49" charset="-122"/>
                <a:ea typeface="楷体_GB2312" pitchFamily="49" charset="-122"/>
              </a:rPr>
              <a:t>渴望贤才来归</a:t>
            </a:r>
            <a:r>
              <a:rPr lang="zh-CN" altLang="en-US" sz="2800" b="1" dirty="0" smtClean="0">
                <a:latin typeface="楷体_GB2312" pitchFamily="49" charset="-122"/>
                <a:ea typeface="楷体_GB2312" pitchFamily="49" charset="-122"/>
              </a:rPr>
              <a:t>的心意。而在这还没有实现的情况下，才</a:t>
            </a:r>
            <a:r>
              <a:rPr lang="zh-CN" altLang="en-US" sz="2800" b="1" dirty="0" smtClean="0">
                <a:ea typeface="楷体_GB2312" pitchFamily="49" charset="-122"/>
              </a:rPr>
              <a:t>“</a:t>
            </a:r>
            <a:r>
              <a:rPr lang="zh-CN" altLang="en-US" sz="2800" b="1" dirty="0" smtClean="0">
                <a:latin typeface="楷体_GB2312" pitchFamily="49" charset="-122"/>
                <a:ea typeface="楷体_GB2312" pitchFamily="49" charset="-122"/>
              </a:rPr>
              <a:t>忧从中来，不可断绝</a:t>
            </a:r>
            <a:r>
              <a:rPr lang="zh-CN" altLang="en-US" sz="2800" b="1" dirty="0" smtClean="0">
                <a:ea typeface="楷体_GB2312" pitchFamily="49" charset="-122"/>
              </a:rPr>
              <a:t>”</a:t>
            </a:r>
            <a:r>
              <a:rPr lang="zh-CN" altLang="en-US" sz="2800" b="1" dirty="0" smtClean="0">
                <a:latin typeface="楷体_GB2312" pitchFamily="49" charset="-122"/>
                <a:ea typeface="楷体_GB2312" pitchFamily="49" charset="-122"/>
              </a:rPr>
              <a:t>。这四句诗仍是写</a:t>
            </a:r>
            <a:r>
              <a:rPr lang="zh-CN" altLang="en-US" sz="2800" b="1" dirty="0" smtClean="0">
                <a:ea typeface="楷体_GB2312" pitchFamily="49" charset="-122"/>
              </a:rPr>
              <a:t>“</a:t>
            </a:r>
            <a:r>
              <a:rPr lang="zh-CN" altLang="en-US" sz="2800" b="1" dirty="0" smtClean="0">
                <a:latin typeface="楷体_GB2312" pitchFamily="49" charset="-122"/>
                <a:ea typeface="楷体_GB2312" pitchFamily="49" charset="-122"/>
              </a:rPr>
              <a:t>忧</a:t>
            </a:r>
            <a:r>
              <a:rPr lang="zh-CN" altLang="en-US" sz="2800" b="1" dirty="0" smtClean="0">
                <a:ea typeface="楷体_GB2312" pitchFamily="49" charset="-122"/>
              </a:rPr>
              <a:t>”</a:t>
            </a:r>
            <a:r>
              <a:rPr lang="zh-CN" altLang="en-US" sz="2800" b="1" dirty="0">
                <a:latin typeface="楷体_GB2312" pitchFamily="49" charset="-122"/>
                <a:ea typeface="楷体_GB2312" pitchFamily="49" charset="-122"/>
              </a:rPr>
              <a:t>，从情感上照应第一节。“越陌度阡”四句句意呼应第二节，仍是想象</a:t>
            </a:r>
            <a:r>
              <a:rPr lang="zh-CN" altLang="en-US" sz="2800" b="1" dirty="0" smtClean="0">
                <a:latin typeface="楷体_GB2312" pitchFamily="49" charset="-122"/>
                <a:ea typeface="楷体_GB2312" pitchFamily="49" charset="-122"/>
              </a:rPr>
              <a:t>贤才</a:t>
            </a:r>
            <a:r>
              <a:rPr lang="zh-CN" altLang="en-US" sz="2800" b="1" dirty="0">
                <a:latin typeface="楷体_GB2312" pitchFamily="49" charset="-122"/>
                <a:ea typeface="楷体_GB2312" pitchFamily="49" charset="-122"/>
              </a:rPr>
              <a:t>归已时的欢快场面。 </a:t>
            </a:r>
          </a:p>
        </p:txBody>
      </p:sp>
      <p:pic>
        <p:nvPicPr>
          <p:cNvPr id="34" name="图片 33">
            <a:extLst>
              <a:ext uri="{FF2B5EF4-FFF2-40B4-BE49-F238E27FC236}">
                <a16:creationId xmlns:a16="http://schemas.microsoft.com/office/drawing/2014/main" xmlns="" id="{222BDC37-EFCB-4F78-B924-13E0AEA7713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78824" y="3626353"/>
            <a:ext cx="3083316" cy="2674304"/>
          </a:xfrm>
          <a:prstGeom prst="rect">
            <a:avLst/>
          </a:prstGeom>
        </p:spPr>
      </p:pic>
      <p:sp>
        <p:nvSpPr>
          <p:cNvPr id="35" name="下箭头 34"/>
          <p:cNvSpPr>
            <a:spLocks noChangeArrowheads="1"/>
          </p:cNvSpPr>
          <p:nvPr/>
        </p:nvSpPr>
        <p:spPr bwMode="auto">
          <a:xfrm rot="16200000">
            <a:off x="6389102" y="5471982"/>
            <a:ext cx="1081087" cy="576263"/>
          </a:xfrm>
          <a:prstGeom prst="downArrow">
            <a:avLst>
              <a:gd name="adj1" fmla="val 50000"/>
              <a:gd name="adj2" fmla="val 25000"/>
            </a:avLst>
          </a:prstGeom>
          <a:solidFill>
            <a:schemeClr val="accent1"/>
          </a:solidFill>
          <a:ln w="9525">
            <a:solidFill>
              <a:schemeClr val="tx1"/>
            </a:solidFill>
            <a:miter lim="800000"/>
            <a:headEnd/>
            <a:tailEnd/>
          </a:ln>
        </p:spPr>
        <p:txBody>
          <a:bodyPr/>
          <a:lstStyle/>
          <a:p>
            <a:pPr algn="ctr" eaLnBrk="1" hangingPunct="1">
              <a:buFont typeface="Arial" charset="0"/>
              <a:buNone/>
            </a:pPr>
            <a:endParaRPr lang="zh-CN" altLang="en-US"/>
          </a:p>
        </p:txBody>
      </p:sp>
      <p:sp>
        <p:nvSpPr>
          <p:cNvPr id="36" name="矩形 35"/>
          <p:cNvSpPr>
            <a:spLocks noChangeArrowheads="1" noChangeShapeType="1" noTextEdit="1"/>
          </p:cNvSpPr>
          <p:nvPr/>
        </p:nvSpPr>
        <p:spPr bwMode="auto">
          <a:xfrm rot="516612">
            <a:off x="7795961" y="4619540"/>
            <a:ext cx="3471655" cy="2084387"/>
          </a:xfrm>
          <a:prstGeom prst="rect">
            <a:avLst/>
          </a:prstGeom>
        </p:spPr>
        <p:txBody>
          <a:bodyPr wrap="none" fromWordArt="1">
            <a:prstTxWarp prst="textSlantUp">
              <a:avLst>
                <a:gd name="adj" fmla="val 32056"/>
              </a:avLst>
            </a:prstTxWarp>
          </a:bodyPr>
          <a:lstStyle/>
          <a:p>
            <a:pPr algn="ctr"/>
            <a:r>
              <a:rPr lang="zh-CN" altLang="en-US" sz="3600" kern="10" dirty="0" smtClean="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忧：</a:t>
            </a:r>
            <a:r>
              <a:rPr lang="zh-CN" altLang="en-US" sz="3600" kern="10" dirty="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贤才难得</a:t>
            </a:r>
          </a:p>
        </p:txBody>
      </p:sp>
      <p:sp>
        <p:nvSpPr>
          <p:cNvPr id="10" name="Text Box 9"/>
          <p:cNvSpPr txBox="1">
            <a:spLocks noChangeArrowheads="1"/>
          </p:cNvSpPr>
          <p:nvPr/>
        </p:nvSpPr>
        <p:spPr bwMode="auto">
          <a:xfrm>
            <a:off x="4686302" y="880280"/>
            <a:ext cx="7993062"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hangingPunct="0">
              <a:defRPr sz="2000">
                <a:solidFill>
                  <a:schemeClr val="tx1"/>
                </a:solidFill>
                <a:latin typeface="Arial" pitchFamily="34" charset="0"/>
                <a:ea typeface="宋体" pitchFamily="2" charset="-122"/>
              </a:defRPr>
            </a:lvl6pPr>
            <a:lvl7pPr eaLnBrk="0" hangingPunct="0">
              <a:defRPr sz="2000">
                <a:solidFill>
                  <a:schemeClr val="tx1"/>
                </a:solidFill>
                <a:latin typeface="Arial" pitchFamily="34" charset="0"/>
                <a:ea typeface="宋体" pitchFamily="2" charset="-122"/>
              </a:defRPr>
            </a:lvl7pPr>
            <a:lvl8pPr eaLnBrk="0" hangingPunct="0">
              <a:defRPr sz="2000">
                <a:solidFill>
                  <a:schemeClr val="tx1"/>
                </a:solidFill>
                <a:latin typeface="Arial" pitchFamily="34" charset="0"/>
                <a:ea typeface="宋体" pitchFamily="2" charset="-122"/>
              </a:defRPr>
            </a:lvl8pPr>
            <a:lvl9pPr eaLnBrk="0" hangingPunct="0">
              <a:defRPr sz="2000">
                <a:solidFill>
                  <a:schemeClr val="tx1"/>
                </a:solidFill>
                <a:latin typeface="Arial" pitchFamily="34" charset="0"/>
                <a:ea typeface="宋体" pitchFamily="2" charset="-122"/>
              </a:defRPr>
            </a:lvl9pPr>
          </a:lstStyle>
          <a:p>
            <a:pPr eaLnBrk="1" hangingPunct="1">
              <a:lnSpc>
                <a:spcPts val="20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当空悬挂的皓月哟</a:t>
            </a:r>
            <a:r>
              <a:rPr lang="zh-CN" altLang="en-US" sz="2400" b="1" dirty="0" smtClean="0">
                <a:solidFill>
                  <a:schemeClr val="bg2">
                    <a:lumMod val="50000"/>
                  </a:schemeClr>
                </a:solidFill>
                <a:latin typeface="华文楷体" pitchFamily="2" charset="-122"/>
                <a:ea typeface="华文楷体" pitchFamily="2" charset="-122"/>
              </a:rPr>
              <a:t>，什么时候可以摘取呢； </a:t>
            </a:r>
            <a:endParaRPr lang="en-US" altLang="zh-CN" sz="2400" b="1" dirty="0" smtClean="0">
              <a:solidFill>
                <a:schemeClr val="bg2">
                  <a:lumMod val="50000"/>
                </a:schemeClr>
              </a:solidFill>
              <a:latin typeface="华文楷体" pitchFamily="2" charset="-122"/>
              <a:ea typeface="华文楷体" pitchFamily="2" charset="-122"/>
            </a:endParaRPr>
          </a:p>
          <a:p>
            <a:pPr eaLnBrk="1" hangingPunct="1">
              <a:lnSpc>
                <a:spcPts val="2000"/>
              </a:lnSpc>
              <a:spcBef>
                <a:spcPct val="50000"/>
              </a:spcBef>
              <a:buFont typeface="Arial" pitchFamily="34" charset="0"/>
              <a:buNone/>
            </a:pPr>
            <a:r>
              <a:rPr lang="zh-CN" altLang="en-US" sz="2400" b="1" dirty="0" smtClean="0">
                <a:solidFill>
                  <a:schemeClr val="bg2">
                    <a:lumMod val="50000"/>
                  </a:schemeClr>
                </a:solidFill>
                <a:latin typeface="华文楷体" pitchFamily="2" charset="-122"/>
                <a:ea typeface="华文楷体" pitchFamily="2" charset="-122"/>
              </a:rPr>
              <a:t>我</a:t>
            </a:r>
            <a:r>
              <a:rPr lang="zh-CN" altLang="en-US" sz="2400" b="1" dirty="0">
                <a:solidFill>
                  <a:schemeClr val="bg2">
                    <a:lumMod val="50000"/>
                  </a:schemeClr>
                </a:solidFill>
                <a:latin typeface="华文楷体" pitchFamily="2" charset="-122"/>
                <a:ea typeface="华文楷体" pitchFamily="2" charset="-122"/>
              </a:rPr>
              <a:t>久蓄于怀的忧愤哟，突然喷涌而出汇成长河。 </a:t>
            </a:r>
          </a:p>
          <a:p>
            <a:pPr eaLnBrk="1" hangingPunct="1">
              <a:lnSpc>
                <a:spcPts val="2000"/>
              </a:lnSpc>
              <a:spcBef>
                <a:spcPct val="50000"/>
              </a:spcBef>
              <a:buFont typeface="Arial" pitchFamily="34" charset="0"/>
              <a:buNone/>
            </a:pPr>
            <a:r>
              <a:rPr lang="zh-CN" altLang="en-US" sz="2400" b="1" dirty="0" smtClean="0">
                <a:solidFill>
                  <a:schemeClr val="bg2">
                    <a:lumMod val="50000"/>
                  </a:schemeClr>
                </a:solidFill>
                <a:latin typeface="华文楷体" pitchFamily="2" charset="-122"/>
                <a:ea typeface="华文楷体" pitchFamily="2" charset="-122"/>
              </a:rPr>
              <a:t>穿过纵横交错的小路，贤才屈驾</a:t>
            </a:r>
            <a:r>
              <a:rPr lang="zh-CN" altLang="en-US" sz="2400" b="1" dirty="0">
                <a:solidFill>
                  <a:schemeClr val="bg2">
                    <a:lumMod val="50000"/>
                  </a:schemeClr>
                </a:solidFill>
                <a:latin typeface="华文楷体" pitchFamily="2" charset="-122"/>
                <a:ea typeface="华文楷体" pitchFamily="2" charset="-122"/>
              </a:rPr>
              <a:t>前来探望我。 </a:t>
            </a:r>
          </a:p>
          <a:p>
            <a:pPr eaLnBrk="1" hangingPunct="1">
              <a:lnSpc>
                <a:spcPts val="20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彼此久别重逢谈心宴饮，争着将往日的情谊诉说。 </a:t>
            </a:r>
          </a:p>
        </p:txBody>
      </p:sp>
    </p:spTree>
    <p:extLst>
      <p:ext uri="{BB962C8B-B14F-4D97-AF65-F5344CB8AC3E}">
        <p14:creationId xmlns:p14="http://schemas.microsoft.com/office/powerpoint/2010/main" val="72738790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slide(fromBottom)">
                                      <p:cBhvr>
                                        <p:cTn id="32" dur="500"/>
                                        <p:tgtEl>
                                          <p:spTgt spid="3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Scale>
                                      <p:cBhvr>
                                        <p:cTn id="35"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6"/>
                                        </p:tgtEl>
                                        <p:attrNameLst>
                                          <p:attrName>ppt_x,ppt_y</p:attrName>
                                        </p:attrNameLst>
                                      </p:cBhvr>
                                      <p:rCtr x="0" y="0"/>
                                    </p:animMotion>
                                    <p:animEffect transition="in" filter="fade">
                                      <p:cBhvr>
                                        <p:cTn id="3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autoUpdateAnimBg="0"/>
      <p:bldP spid="33" grpId="0"/>
      <p:bldP spid="36"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25" name="Rectangle 7"/>
          <p:cNvSpPr>
            <a:spLocks noChangeArrowheads="1"/>
          </p:cNvSpPr>
          <p:nvPr/>
        </p:nvSpPr>
        <p:spPr bwMode="auto">
          <a:xfrm>
            <a:off x="1977355" y="1519778"/>
            <a:ext cx="7441822" cy="954107"/>
          </a:xfrm>
          <a:prstGeom prst="rect">
            <a:avLst/>
          </a:prstGeom>
          <a:solidFill>
            <a:schemeClr val="accent3">
              <a:lumMod val="20000"/>
              <a:lumOff val="80000"/>
            </a:schemeClr>
          </a:solidFill>
          <a:ln>
            <a:noFill/>
          </a:ln>
        </p:spPr>
        <p:txBody>
          <a:bodyPr wrap="square" anchor="ctr">
            <a:spAutoFit/>
          </a:bodyPr>
          <a:lstStyle/>
          <a:p>
            <a:pPr eaLnBrk="1" hangingPunct="1">
              <a:buFont typeface="Arial" charset="0"/>
              <a:buNone/>
            </a:pPr>
            <a:r>
              <a:rPr lang="zh-CN" altLang="en-US" sz="2800" b="1" dirty="0">
                <a:latin typeface="黑体" pitchFamily="2" charset="-122"/>
                <a:ea typeface="黑体" pitchFamily="2" charset="-122"/>
              </a:rPr>
              <a:t>月明星稀，乌鹊南飞。绕树三</a:t>
            </a:r>
            <a:r>
              <a:rPr lang="zh-CN" altLang="en-US" sz="2800" b="1" dirty="0">
                <a:solidFill>
                  <a:srgbClr val="FF0000"/>
                </a:solidFill>
                <a:latin typeface="黑体" pitchFamily="2" charset="-122"/>
                <a:ea typeface="黑体" pitchFamily="2" charset="-122"/>
              </a:rPr>
              <a:t>匝</a:t>
            </a:r>
            <a:r>
              <a:rPr lang="zh-CN" altLang="en-US" sz="2800" b="1" dirty="0">
                <a:latin typeface="黑体" pitchFamily="2" charset="-122"/>
                <a:ea typeface="黑体" pitchFamily="2" charset="-122"/>
              </a:rPr>
              <a:t>，何枝可依？</a:t>
            </a:r>
          </a:p>
          <a:p>
            <a:pPr eaLnBrk="1" hangingPunct="1">
              <a:buFont typeface="Arial" charset="0"/>
              <a:buNone/>
            </a:pPr>
            <a:r>
              <a:rPr lang="zh-CN" altLang="en-US" sz="2800" b="1" dirty="0">
                <a:latin typeface="黑体" pitchFamily="2" charset="-122"/>
                <a:ea typeface="黑体" pitchFamily="2" charset="-122"/>
              </a:rPr>
              <a:t>山不厌高，海不厌深。周公</a:t>
            </a:r>
            <a:r>
              <a:rPr lang="zh-CN" altLang="en-US" sz="2800" b="1" dirty="0">
                <a:solidFill>
                  <a:srgbClr val="FF0000"/>
                </a:solidFill>
                <a:latin typeface="黑体" pitchFamily="2" charset="-122"/>
                <a:ea typeface="黑体" pitchFamily="2" charset="-122"/>
              </a:rPr>
              <a:t>吐哺</a:t>
            </a:r>
            <a:r>
              <a:rPr lang="zh-CN" altLang="en-US" sz="2800" b="1" dirty="0">
                <a:latin typeface="黑体" pitchFamily="2" charset="-122"/>
                <a:ea typeface="黑体" pitchFamily="2" charset="-122"/>
              </a:rPr>
              <a:t>，天下归心。 </a:t>
            </a:r>
          </a:p>
        </p:txBody>
      </p:sp>
      <p:sp>
        <p:nvSpPr>
          <p:cNvPr id="9" name="Text Box 9"/>
          <p:cNvSpPr txBox="1">
            <a:spLocks noChangeArrowheads="1"/>
          </p:cNvSpPr>
          <p:nvPr/>
        </p:nvSpPr>
        <p:spPr bwMode="auto">
          <a:xfrm>
            <a:off x="1977355" y="3019524"/>
            <a:ext cx="9156809" cy="182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hangingPunct="0">
              <a:defRPr sz="2000">
                <a:solidFill>
                  <a:schemeClr val="tx1"/>
                </a:solidFill>
                <a:latin typeface="Arial" pitchFamily="34" charset="0"/>
                <a:ea typeface="宋体" pitchFamily="2" charset="-122"/>
              </a:defRPr>
            </a:lvl6pPr>
            <a:lvl7pPr eaLnBrk="0" hangingPunct="0">
              <a:defRPr sz="2000">
                <a:solidFill>
                  <a:schemeClr val="tx1"/>
                </a:solidFill>
                <a:latin typeface="Arial" pitchFamily="34" charset="0"/>
                <a:ea typeface="宋体" pitchFamily="2" charset="-122"/>
              </a:defRPr>
            </a:lvl7pPr>
            <a:lvl8pPr eaLnBrk="0" hangingPunct="0">
              <a:defRPr sz="2000">
                <a:solidFill>
                  <a:schemeClr val="tx1"/>
                </a:solidFill>
                <a:latin typeface="Arial" pitchFamily="34" charset="0"/>
                <a:ea typeface="宋体" pitchFamily="2" charset="-122"/>
              </a:defRPr>
            </a:lvl8pPr>
            <a:lvl9pPr eaLnBrk="0" hangingPunct="0">
              <a:defRPr sz="2000">
                <a:solidFill>
                  <a:schemeClr val="tx1"/>
                </a:solidFill>
                <a:latin typeface="Arial" pitchFamily="34" charset="0"/>
                <a:ea typeface="宋体" pitchFamily="2" charset="-122"/>
              </a:defRPr>
            </a:lvl9pPr>
          </a:lstStyle>
          <a:p>
            <a:pPr eaLnBrk="1" hangingPunct="1">
              <a:lnSpc>
                <a:spcPts val="23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明月升起 ，星星闪烁，一群寻巢乌鹊向南飞去。</a:t>
            </a:r>
          </a:p>
          <a:p>
            <a:pPr eaLnBrk="1" hangingPunct="1">
              <a:lnSpc>
                <a:spcPts val="23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绕树飞了三周却没敛翅，哪里才有它们栖身之所？ </a:t>
            </a:r>
          </a:p>
          <a:p>
            <a:pPr eaLnBrk="1" hangingPunct="1">
              <a:lnSpc>
                <a:spcPts val="23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高山不辞土石才见巍峨，大海不弃涓流才见壮阔。 </a:t>
            </a:r>
          </a:p>
          <a:p>
            <a:pPr eaLnBrk="1" hangingPunct="1">
              <a:lnSpc>
                <a:spcPts val="2300"/>
              </a:lnSpc>
              <a:spcBef>
                <a:spcPct val="50000"/>
              </a:spcBef>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我</a:t>
            </a:r>
            <a:r>
              <a:rPr lang="zh-CN" altLang="en-US" sz="2400" b="1" dirty="0" smtClean="0">
                <a:solidFill>
                  <a:schemeClr val="bg2">
                    <a:lumMod val="50000"/>
                  </a:schemeClr>
                </a:solidFill>
                <a:latin typeface="华文楷体" pitchFamily="2" charset="-122"/>
                <a:ea typeface="华文楷体" pitchFamily="2" charset="-122"/>
              </a:rPr>
              <a:t>要像</a:t>
            </a:r>
            <a:r>
              <a:rPr lang="zh-CN" altLang="en-US" sz="2400" b="1" dirty="0">
                <a:solidFill>
                  <a:schemeClr val="bg2">
                    <a:lumMod val="50000"/>
                  </a:schemeClr>
                </a:solidFill>
                <a:latin typeface="华文楷体" pitchFamily="2" charset="-122"/>
                <a:ea typeface="华文楷体" pitchFamily="2" charset="-122"/>
              </a:rPr>
              <a:t>周公</a:t>
            </a:r>
            <a:r>
              <a:rPr lang="zh-CN" altLang="en-US" sz="2400" b="1" dirty="0" smtClean="0">
                <a:solidFill>
                  <a:schemeClr val="bg2">
                    <a:lumMod val="50000"/>
                  </a:schemeClr>
                </a:solidFill>
                <a:latin typeface="华文楷体" pitchFamily="2" charset="-122"/>
                <a:ea typeface="华文楷体" pitchFamily="2" charset="-122"/>
              </a:rPr>
              <a:t>那样热切殷勤地见到贤才，使天下人才心悦诚服地归顺。</a:t>
            </a:r>
            <a:endParaRPr lang="zh-CN" altLang="en-US" sz="2400" b="1" dirty="0">
              <a:solidFill>
                <a:schemeClr val="bg2">
                  <a:lumMod val="50000"/>
                </a:schemeClr>
              </a:solidFill>
              <a:latin typeface="华文楷体" pitchFamily="2" charset="-122"/>
              <a:ea typeface="华文楷体" pitchFamily="2" charset="-122"/>
            </a:endParaRPr>
          </a:p>
        </p:txBody>
      </p:sp>
    </p:spTree>
    <p:extLst>
      <p:ext uri="{BB962C8B-B14F-4D97-AF65-F5344CB8AC3E}">
        <p14:creationId xmlns:p14="http://schemas.microsoft.com/office/powerpoint/2010/main" val="170558135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25" name="Rectangle 7"/>
          <p:cNvSpPr>
            <a:spLocks noChangeArrowheads="1"/>
          </p:cNvSpPr>
          <p:nvPr/>
        </p:nvSpPr>
        <p:spPr bwMode="auto">
          <a:xfrm>
            <a:off x="2192509" y="1250837"/>
            <a:ext cx="7441822" cy="954107"/>
          </a:xfrm>
          <a:prstGeom prst="rect">
            <a:avLst/>
          </a:prstGeom>
          <a:solidFill>
            <a:schemeClr val="accent3">
              <a:lumMod val="20000"/>
              <a:lumOff val="80000"/>
            </a:schemeClr>
          </a:solidFill>
          <a:ln>
            <a:noFill/>
          </a:ln>
        </p:spPr>
        <p:txBody>
          <a:bodyPr wrap="square" anchor="ctr">
            <a:spAutoFit/>
          </a:bodyPr>
          <a:lstStyle/>
          <a:p>
            <a:pPr eaLnBrk="1" hangingPunct="1">
              <a:buFont typeface="Arial" charset="0"/>
              <a:buNone/>
            </a:pPr>
            <a:r>
              <a:rPr lang="zh-CN" altLang="en-US" sz="2800" b="1" dirty="0">
                <a:latin typeface="黑体" pitchFamily="2" charset="-122"/>
                <a:ea typeface="黑体" pitchFamily="2" charset="-122"/>
              </a:rPr>
              <a:t>月明星稀，乌鹊南飞。绕树三</a:t>
            </a:r>
            <a:r>
              <a:rPr lang="zh-CN" altLang="en-US" sz="2800" b="1" dirty="0">
                <a:solidFill>
                  <a:srgbClr val="FF0000"/>
                </a:solidFill>
                <a:latin typeface="黑体" pitchFamily="2" charset="-122"/>
                <a:ea typeface="黑体" pitchFamily="2" charset="-122"/>
              </a:rPr>
              <a:t>匝</a:t>
            </a:r>
            <a:r>
              <a:rPr lang="zh-CN" altLang="en-US" sz="2800" b="1" dirty="0">
                <a:latin typeface="黑体" pitchFamily="2" charset="-122"/>
                <a:ea typeface="黑体" pitchFamily="2" charset="-122"/>
              </a:rPr>
              <a:t>，何枝可依？</a:t>
            </a:r>
          </a:p>
          <a:p>
            <a:pPr eaLnBrk="1" hangingPunct="1">
              <a:buFont typeface="Arial" charset="0"/>
              <a:buNone/>
            </a:pPr>
            <a:r>
              <a:rPr lang="zh-CN" altLang="en-US" sz="2800" b="1" dirty="0">
                <a:latin typeface="黑体" pitchFamily="2" charset="-122"/>
                <a:ea typeface="黑体" pitchFamily="2" charset="-122"/>
              </a:rPr>
              <a:t>山不厌高，海不厌深。周公</a:t>
            </a:r>
            <a:r>
              <a:rPr lang="zh-CN" altLang="en-US" sz="2800" b="1" dirty="0">
                <a:solidFill>
                  <a:srgbClr val="FF0000"/>
                </a:solidFill>
                <a:latin typeface="黑体" pitchFamily="2" charset="-122"/>
                <a:ea typeface="黑体" pitchFamily="2" charset="-122"/>
              </a:rPr>
              <a:t>吐哺</a:t>
            </a:r>
            <a:r>
              <a:rPr lang="zh-CN" altLang="en-US" sz="2800" b="1" dirty="0">
                <a:latin typeface="黑体" pitchFamily="2" charset="-122"/>
                <a:ea typeface="黑体" pitchFamily="2" charset="-122"/>
              </a:rPr>
              <a:t>，天下归心。 </a:t>
            </a:r>
          </a:p>
        </p:txBody>
      </p:sp>
      <p:sp>
        <p:nvSpPr>
          <p:cNvPr id="29" name="Rectangle 8"/>
          <p:cNvSpPr>
            <a:spLocks noChangeArrowheads="1"/>
          </p:cNvSpPr>
          <p:nvPr/>
        </p:nvSpPr>
        <p:spPr bwMode="auto">
          <a:xfrm>
            <a:off x="1022642" y="2411836"/>
            <a:ext cx="978155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en-US" altLang="zh-CN" sz="2800" b="1" dirty="0">
                <a:latin typeface="华文楷体" pitchFamily="2" charset="-122"/>
                <a:ea typeface="华文楷体" pitchFamily="2" charset="-122"/>
              </a:rPr>
              <a:t>    </a:t>
            </a:r>
            <a:r>
              <a:rPr lang="en-US" altLang="zh-CN" sz="2800" b="1" dirty="0" smtClean="0">
                <a:latin typeface="华文楷体" pitchFamily="2" charset="-122"/>
                <a:ea typeface="华文楷体" pitchFamily="2" charset="-122"/>
              </a:rPr>
              <a:t>1.“</a:t>
            </a:r>
            <a:r>
              <a:rPr lang="zh-CN" altLang="en-US" sz="2800" b="1" dirty="0">
                <a:latin typeface="华文楷体" pitchFamily="2" charset="-122"/>
                <a:ea typeface="华文楷体" pitchFamily="2" charset="-122"/>
              </a:rPr>
              <a:t>月明星稀，乌鹊南飞”一句本为景物描写，正是这样的景象触动了诗人的愁思。那么，本句有没有更深刻的内涵呢？</a:t>
            </a:r>
          </a:p>
        </p:txBody>
      </p:sp>
      <p:sp>
        <p:nvSpPr>
          <p:cNvPr id="3" name="矩形 2"/>
          <p:cNvSpPr/>
          <p:nvPr/>
        </p:nvSpPr>
        <p:spPr>
          <a:xfrm>
            <a:off x="1632605" y="3392837"/>
            <a:ext cx="8561630" cy="954107"/>
          </a:xfrm>
          <a:prstGeom prst="rect">
            <a:avLst/>
          </a:prstGeom>
        </p:spPr>
        <p:txBody>
          <a:bodyPr wrap="square">
            <a:spAutoFit/>
          </a:bodyPr>
          <a:lstStyle/>
          <a:p>
            <a:pPr indent="457200" algn="just"/>
            <a:r>
              <a:rPr lang="zh-CN" altLang="en-US" sz="2800" b="1" dirty="0">
                <a:solidFill>
                  <a:srgbClr val="663300"/>
                </a:solidFill>
                <a:latin typeface="华文楷体" pitchFamily="2" charset="-122"/>
                <a:ea typeface="华文楷体" pitchFamily="2" charset="-122"/>
              </a:rPr>
              <a:t>以“乌鹊”无枝可依</a:t>
            </a:r>
            <a:r>
              <a:rPr lang="zh-CN" altLang="en-US" sz="2800" b="1" dirty="0">
                <a:solidFill>
                  <a:schemeClr val="tx2"/>
                </a:solidFill>
                <a:latin typeface="华文楷体" pitchFamily="2" charset="-122"/>
                <a:ea typeface="华文楷体" pitchFamily="2" charset="-122"/>
              </a:rPr>
              <a:t>比喻</a:t>
            </a:r>
            <a:r>
              <a:rPr lang="zh-CN" altLang="en-US" sz="2800" b="1" dirty="0">
                <a:solidFill>
                  <a:srgbClr val="663300"/>
                </a:solidFill>
                <a:latin typeface="华文楷体" pitchFamily="2" charset="-122"/>
                <a:ea typeface="华文楷体" pitchFamily="2" charset="-122"/>
              </a:rPr>
              <a:t>在三国鼎立的局面下，有些人才犹豫不决，彷徨不知何去何从</a:t>
            </a:r>
            <a:r>
              <a:rPr lang="zh-CN" altLang="en-US" sz="2800" b="1" dirty="0" smtClean="0">
                <a:solidFill>
                  <a:srgbClr val="663300"/>
                </a:solidFill>
                <a:latin typeface="华文楷体" pitchFamily="2" charset="-122"/>
                <a:ea typeface="华文楷体" pitchFamily="2" charset="-122"/>
              </a:rPr>
              <a:t>。</a:t>
            </a:r>
            <a:endParaRPr lang="zh-CN" altLang="en-US" sz="2800" dirty="0">
              <a:latin typeface="华文楷体" pitchFamily="2" charset="-122"/>
              <a:ea typeface="华文楷体" pitchFamily="2" charset="-122"/>
            </a:endParaRPr>
          </a:p>
        </p:txBody>
      </p:sp>
      <p:sp>
        <p:nvSpPr>
          <p:cNvPr id="2" name="矩形 1"/>
          <p:cNvSpPr/>
          <p:nvPr/>
        </p:nvSpPr>
        <p:spPr>
          <a:xfrm>
            <a:off x="1022642" y="4320050"/>
            <a:ext cx="9451556" cy="954107"/>
          </a:xfrm>
          <a:prstGeom prst="rect">
            <a:avLst/>
          </a:prstGeom>
        </p:spPr>
        <p:txBody>
          <a:bodyPr wrap="square">
            <a:spAutoFit/>
          </a:bodyPr>
          <a:lstStyle/>
          <a:p>
            <a:pPr indent="457200" algn="just"/>
            <a:r>
              <a:rPr lang="en-US" altLang="zh-CN" sz="2800" b="1" dirty="0" smtClean="0">
                <a:latin typeface="华文楷体" pitchFamily="2" charset="-122"/>
                <a:ea typeface="华文楷体" pitchFamily="2" charset="-122"/>
              </a:rPr>
              <a:t>2</a:t>
            </a:r>
            <a:r>
              <a:rPr lang="en-US" altLang="zh-CN" sz="2800" b="1" dirty="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绕树三匝”句，鸟儿为什么找不到可以栖落的枝头？这话从曹操口中说出，有没有弦外之音？ </a:t>
            </a:r>
            <a:endParaRPr lang="zh-CN" altLang="en-US" sz="2800" dirty="0"/>
          </a:p>
        </p:txBody>
      </p:sp>
      <p:sp>
        <p:nvSpPr>
          <p:cNvPr id="7" name="Text Box 6"/>
          <p:cNvSpPr txBox="1">
            <a:spLocks noChangeArrowheads="1"/>
          </p:cNvSpPr>
          <p:nvPr/>
        </p:nvSpPr>
        <p:spPr bwMode="auto">
          <a:xfrm>
            <a:off x="7603798" y="4818206"/>
            <a:ext cx="20305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solidFill>
                  <a:srgbClr val="FF0000"/>
                </a:solidFill>
                <a:latin typeface="华文楷体" pitchFamily="2" charset="-122"/>
                <a:ea typeface="华文楷体" pitchFamily="2" charset="-122"/>
              </a:rPr>
              <a:t>没有贤主。</a:t>
            </a:r>
          </a:p>
        </p:txBody>
      </p:sp>
      <p:sp>
        <p:nvSpPr>
          <p:cNvPr id="8" name="Text Box 7"/>
          <p:cNvSpPr txBox="1">
            <a:spLocks noChangeArrowheads="1"/>
          </p:cNvSpPr>
          <p:nvPr/>
        </p:nvSpPr>
        <p:spPr bwMode="auto">
          <a:xfrm>
            <a:off x="1277471" y="5274157"/>
            <a:ext cx="1017942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dirty="0">
                <a:latin typeface="华文楷体" pitchFamily="2" charset="-122"/>
                <a:ea typeface="华文楷体" pitchFamily="2" charset="-122"/>
              </a:rPr>
              <a:t>    其实这是诗人发出的一个召唤：天下贤才到我这里来吧，我时刻在恭候着你们！ 诗中充满对人才的渴盼，一片谦恭之气，但说其中又有一种霸气。</a:t>
            </a:r>
          </a:p>
        </p:txBody>
      </p:sp>
    </p:spTree>
    <p:extLst>
      <p:ext uri="{BB962C8B-B14F-4D97-AF65-F5344CB8AC3E}">
        <p14:creationId xmlns:p14="http://schemas.microsoft.com/office/powerpoint/2010/main" val="118721531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P spid="3" grpId="0"/>
      <p:bldP spid="2" grpId="0"/>
      <p:bldP spid="7" grpId="0" autoUpdateAnimBg="0"/>
      <p:bldP spid="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25" name="Rectangle 7"/>
          <p:cNvSpPr>
            <a:spLocks noChangeArrowheads="1"/>
          </p:cNvSpPr>
          <p:nvPr/>
        </p:nvSpPr>
        <p:spPr bwMode="auto">
          <a:xfrm>
            <a:off x="2192509" y="1250837"/>
            <a:ext cx="7441822" cy="954107"/>
          </a:xfrm>
          <a:prstGeom prst="rect">
            <a:avLst/>
          </a:prstGeom>
          <a:solidFill>
            <a:schemeClr val="accent3">
              <a:lumMod val="20000"/>
              <a:lumOff val="80000"/>
            </a:schemeClr>
          </a:solidFill>
          <a:ln>
            <a:noFill/>
          </a:ln>
        </p:spPr>
        <p:txBody>
          <a:bodyPr wrap="square" anchor="ctr">
            <a:spAutoFit/>
          </a:bodyPr>
          <a:lstStyle/>
          <a:p>
            <a:pPr eaLnBrk="1" hangingPunct="1">
              <a:buFont typeface="Arial" charset="0"/>
              <a:buNone/>
            </a:pPr>
            <a:r>
              <a:rPr lang="zh-CN" altLang="en-US" sz="2800" b="1" dirty="0">
                <a:latin typeface="黑体" pitchFamily="2" charset="-122"/>
                <a:ea typeface="黑体" pitchFamily="2" charset="-122"/>
              </a:rPr>
              <a:t>月明星稀，乌鹊南飞。绕树三</a:t>
            </a:r>
            <a:r>
              <a:rPr lang="zh-CN" altLang="en-US" sz="2800" b="1" dirty="0">
                <a:solidFill>
                  <a:srgbClr val="FF0000"/>
                </a:solidFill>
                <a:latin typeface="黑体" pitchFamily="2" charset="-122"/>
                <a:ea typeface="黑体" pitchFamily="2" charset="-122"/>
              </a:rPr>
              <a:t>匝</a:t>
            </a:r>
            <a:r>
              <a:rPr lang="zh-CN" altLang="en-US" sz="2800" b="1" dirty="0">
                <a:latin typeface="黑体" pitchFamily="2" charset="-122"/>
                <a:ea typeface="黑体" pitchFamily="2" charset="-122"/>
              </a:rPr>
              <a:t>，何枝可依？</a:t>
            </a:r>
          </a:p>
          <a:p>
            <a:pPr eaLnBrk="1" hangingPunct="1">
              <a:buFont typeface="Arial" charset="0"/>
              <a:buNone/>
            </a:pPr>
            <a:r>
              <a:rPr lang="zh-CN" altLang="en-US" sz="2800" b="1" dirty="0">
                <a:latin typeface="黑体" pitchFamily="2" charset="-122"/>
                <a:ea typeface="黑体" pitchFamily="2" charset="-122"/>
              </a:rPr>
              <a:t>山不厌高，海不厌深。周公</a:t>
            </a:r>
            <a:r>
              <a:rPr lang="zh-CN" altLang="en-US" sz="2800" b="1" dirty="0">
                <a:solidFill>
                  <a:srgbClr val="FF0000"/>
                </a:solidFill>
                <a:latin typeface="黑体" pitchFamily="2" charset="-122"/>
                <a:ea typeface="黑体" pitchFamily="2" charset="-122"/>
              </a:rPr>
              <a:t>吐哺</a:t>
            </a:r>
            <a:r>
              <a:rPr lang="zh-CN" altLang="en-US" sz="2800" b="1" dirty="0">
                <a:latin typeface="黑体" pitchFamily="2" charset="-122"/>
                <a:ea typeface="黑体" pitchFamily="2" charset="-122"/>
              </a:rPr>
              <a:t>，天下归心。 </a:t>
            </a:r>
          </a:p>
        </p:txBody>
      </p:sp>
      <p:cxnSp>
        <p:nvCxnSpPr>
          <p:cNvPr id="4" name="直接连接符 3"/>
          <p:cNvCxnSpPr/>
          <p:nvPr/>
        </p:nvCxnSpPr>
        <p:spPr>
          <a:xfrm>
            <a:off x="2319130" y="2204944"/>
            <a:ext cx="7182679" cy="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sp>
        <p:nvSpPr>
          <p:cNvPr id="5" name="爆炸形 1 4"/>
          <p:cNvSpPr/>
          <p:nvPr/>
        </p:nvSpPr>
        <p:spPr>
          <a:xfrm>
            <a:off x="833435" y="2576005"/>
            <a:ext cx="2413348" cy="1187613"/>
          </a:xfrm>
          <a:prstGeom prst="irregularSeal1">
            <a:avLst/>
          </a:prstGeom>
          <a:solidFill>
            <a:schemeClr val="accent3">
              <a:lumMod val="20000"/>
              <a:lumOff val="80000"/>
            </a:schemeClr>
          </a:solid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600" b="1" dirty="0" smtClean="0">
                <a:solidFill>
                  <a:srgbClr val="FF0000"/>
                </a:solidFill>
                <a:latin typeface="华文行楷" pitchFamily="2" charset="-122"/>
                <a:ea typeface="华文行楷" pitchFamily="2" charset="-122"/>
              </a:rPr>
              <a:t>用典</a:t>
            </a:r>
            <a:endParaRPr lang="zh-CN" altLang="en-US" sz="3600" b="1" dirty="0">
              <a:solidFill>
                <a:srgbClr val="FF0000"/>
              </a:solidFill>
              <a:latin typeface="华文行楷" pitchFamily="2" charset="-122"/>
              <a:ea typeface="华文行楷" pitchFamily="2" charset="-122"/>
            </a:endParaRPr>
          </a:p>
        </p:txBody>
      </p:sp>
      <p:sp>
        <p:nvSpPr>
          <p:cNvPr id="6" name="矩形 5"/>
          <p:cNvSpPr/>
          <p:nvPr/>
        </p:nvSpPr>
        <p:spPr>
          <a:xfrm>
            <a:off x="3538331" y="2614105"/>
            <a:ext cx="7474226" cy="1384995"/>
          </a:xfrm>
          <a:prstGeom prst="rect">
            <a:avLst/>
          </a:prstGeom>
        </p:spPr>
        <p:txBody>
          <a:bodyPr wrap="square">
            <a:spAutoFit/>
          </a:bodyPr>
          <a:lstStyle/>
          <a:p>
            <a:r>
              <a:rPr lang="zh-CN" altLang="en-US"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海不辞水，故能成其大；山不辞土，故能成其高；明主不厌人，故能成其众。</a:t>
            </a:r>
            <a:r>
              <a:rPr lang="zh-CN" altLang="en-US" sz="2800" b="1" dirty="0" smtClean="0">
                <a:latin typeface="华文楷体" pitchFamily="2" charset="-122"/>
                <a:ea typeface="华文楷体" pitchFamily="2" charset="-122"/>
              </a:rPr>
              <a:t>”</a:t>
            </a:r>
            <a:endParaRPr lang="en-US" altLang="zh-CN" sz="2800" b="1" dirty="0" smtClean="0">
              <a:latin typeface="华文楷体" pitchFamily="2" charset="-122"/>
              <a:ea typeface="华文楷体" pitchFamily="2" charset="-122"/>
            </a:endParaRPr>
          </a:p>
          <a:p>
            <a:pPr algn="r"/>
            <a:r>
              <a:rPr lang="en-US" altLang="zh-CN"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管子形解</a:t>
            </a:r>
            <a:r>
              <a:rPr lang="en-US" altLang="zh-CN" sz="2800" b="1" dirty="0">
                <a:latin typeface="华文楷体" pitchFamily="2" charset="-122"/>
                <a:ea typeface="华文楷体" pitchFamily="2" charset="-122"/>
              </a:rPr>
              <a:t>》 </a:t>
            </a:r>
            <a:endParaRPr lang="zh-CN" altLang="en-US" sz="2800" b="1" dirty="0">
              <a:latin typeface="华文楷体" pitchFamily="2" charset="-122"/>
              <a:ea typeface="华文楷体" pitchFamily="2" charset="-122"/>
            </a:endParaRPr>
          </a:p>
        </p:txBody>
      </p:sp>
      <p:sp>
        <p:nvSpPr>
          <p:cNvPr id="8" name="矩形 7"/>
          <p:cNvSpPr/>
          <p:nvPr/>
        </p:nvSpPr>
        <p:spPr>
          <a:xfrm>
            <a:off x="2910300" y="4111495"/>
            <a:ext cx="8102257" cy="461665"/>
          </a:xfrm>
          <a:prstGeom prst="rect">
            <a:avLst/>
          </a:prstGeom>
        </p:spPr>
        <p:txBody>
          <a:bodyPr wrap="square">
            <a:spAutoFit/>
          </a:bodyPr>
          <a:lstStyle/>
          <a:p>
            <a:r>
              <a:rPr lang="zh-CN" altLang="en-US" sz="2400" b="1" dirty="0" smtClean="0">
                <a:solidFill>
                  <a:srgbClr val="FF0000"/>
                </a:solidFill>
                <a:latin typeface="华文楷体" pitchFamily="2" charset="-122"/>
                <a:ea typeface="华文楷体" pitchFamily="2" charset="-122"/>
              </a:rPr>
              <a:t>渴盼能多招募人才，多多益善（</a:t>
            </a:r>
            <a:r>
              <a:rPr lang="zh-CN" altLang="en-US" sz="2400" b="1" dirty="0">
                <a:solidFill>
                  <a:srgbClr val="FF0000"/>
                </a:solidFill>
                <a:latin typeface="华文楷体" pitchFamily="2" charset="-122"/>
                <a:ea typeface="华文楷体" pitchFamily="2" charset="-122"/>
              </a:rPr>
              <a:t>与前文忧人才不够用照应）</a:t>
            </a:r>
          </a:p>
        </p:txBody>
      </p:sp>
      <p:sp>
        <p:nvSpPr>
          <p:cNvPr id="13" name="Rectangle 3"/>
          <p:cNvSpPr>
            <a:spLocks noGrp="1" noChangeArrowheads="1"/>
          </p:cNvSpPr>
          <p:nvPr/>
        </p:nvSpPr>
        <p:spPr bwMode="auto">
          <a:xfrm>
            <a:off x="1622664" y="4768185"/>
            <a:ext cx="9933231" cy="14711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史记</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鲁周公世家</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有这样的记载：“周公戒伯禽曰：我于天下亦不贱矣，然我一沐三握发，一饭三吐哺。起以待士，忧恐失天下之贤人。” </a:t>
            </a:r>
          </a:p>
        </p:txBody>
      </p:sp>
      <p:sp>
        <p:nvSpPr>
          <p:cNvPr id="14" name="矩形 13"/>
          <p:cNvSpPr>
            <a:spLocks noChangeArrowheads="1" noChangeShapeType="1" noTextEdit="1"/>
          </p:cNvSpPr>
          <p:nvPr/>
        </p:nvSpPr>
        <p:spPr bwMode="auto">
          <a:xfrm rot="516612">
            <a:off x="7645257" y="2527455"/>
            <a:ext cx="3103505" cy="1642222"/>
          </a:xfrm>
          <a:prstGeom prst="rect">
            <a:avLst/>
          </a:prstGeom>
        </p:spPr>
        <p:txBody>
          <a:bodyPr wrap="none" fromWordArt="1">
            <a:prstTxWarp prst="textSlantUp">
              <a:avLst>
                <a:gd name="adj" fmla="val 32056"/>
              </a:avLst>
            </a:prstTxWarp>
          </a:bodyPr>
          <a:lstStyle/>
          <a:p>
            <a:pPr algn="ctr"/>
            <a:r>
              <a:rPr lang="zh-CN" altLang="en-US" sz="3600" kern="10" dirty="0" smtClean="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志：一统天下</a:t>
            </a:r>
            <a:endParaRPr lang="zh-CN" altLang="en-US" sz="3600" kern="10" dirty="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endParaRPr>
          </a:p>
        </p:txBody>
      </p:sp>
      <p:sp>
        <p:nvSpPr>
          <p:cNvPr id="15" name="下箭头 14"/>
          <p:cNvSpPr>
            <a:spLocks noChangeArrowheads="1"/>
          </p:cNvSpPr>
          <p:nvPr/>
        </p:nvSpPr>
        <p:spPr bwMode="auto">
          <a:xfrm rot="16200000">
            <a:off x="6048735" y="2881679"/>
            <a:ext cx="1081087" cy="576263"/>
          </a:xfrm>
          <a:prstGeom prst="downArrow">
            <a:avLst>
              <a:gd name="adj1" fmla="val 50000"/>
              <a:gd name="adj2" fmla="val 25000"/>
            </a:avLst>
          </a:prstGeom>
          <a:solidFill>
            <a:schemeClr val="accent1"/>
          </a:solidFill>
          <a:ln w="9525">
            <a:solidFill>
              <a:schemeClr val="tx1"/>
            </a:solidFill>
            <a:miter lim="800000"/>
            <a:headEnd/>
            <a:tailEnd/>
          </a:ln>
        </p:spPr>
        <p:txBody>
          <a:bodyPr/>
          <a:lstStyle/>
          <a:p>
            <a:pPr algn="ctr" eaLnBrk="1" hangingPunct="1">
              <a:buFont typeface="Arial" charset="0"/>
              <a:buNone/>
            </a:pPr>
            <a:endParaRPr lang="zh-CN" altLang="en-US"/>
          </a:p>
        </p:txBody>
      </p:sp>
      <p:sp>
        <p:nvSpPr>
          <p:cNvPr id="18" name="下箭头 17"/>
          <p:cNvSpPr>
            <a:spLocks noChangeArrowheads="1"/>
          </p:cNvSpPr>
          <p:nvPr/>
        </p:nvSpPr>
        <p:spPr bwMode="auto">
          <a:xfrm rot="16200000">
            <a:off x="6048734" y="5020597"/>
            <a:ext cx="1081087" cy="576263"/>
          </a:xfrm>
          <a:prstGeom prst="downArrow">
            <a:avLst>
              <a:gd name="adj1" fmla="val 50000"/>
              <a:gd name="adj2" fmla="val 25000"/>
            </a:avLst>
          </a:prstGeom>
          <a:solidFill>
            <a:schemeClr val="accent1"/>
          </a:solidFill>
          <a:ln w="9525">
            <a:solidFill>
              <a:schemeClr val="tx1"/>
            </a:solidFill>
            <a:miter lim="800000"/>
            <a:headEnd/>
            <a:tailEnd/>
          </a:ln>
        </p:spPr>
        <p:txBody>
          <a:bodyPr/>
          <a:lstStyle/>
          <a:p>
            <a:pPr algn="ctr" eaLnBrk="1" hangingPunct="1">
              <a:buFont typeface="Arial" charset="0"/>
              <a:buNone/>
            </a:pPr>
            <a:endParaRPr lang="zh-CN" altLang="en-US"/>
          </a:p>
        </p:txBody>
      </p:sp>
      <p:sp>
        <p:nvSpPr>
          <p:cNvPr id="19" name="矩形 18"/>
          <p:cNvSpPr>
            <a:spLocks noChangeArrowheads="1" noChangeShapeType="1" noTextEdit="1"/>
          </p:cNvSpPr>
          <p:nvPr/>
        </p:nvSpPr>
        <p:spPr bwMode="auto">
          <a:xfrm rot="516612">
            <a:off x="7676280" y="4266535"/>
            <a:ext cx="3471655" cy="2084387"/>
          </a:xfrm>
          <a:prstGeom prst="rect">
            <a:avLst/>
          </a:prstGeom>
        </p:spPr>
        <p:txBody>
          <a:bodyPr wrap="none" fromWordArt="1">
            <a:prstTxWarp prst="textSlantUp">
              <a:avLst>
                <a:gd name="adj" fmla="val 32056"/>
              </a:avLst>
            </a:prstTxWarp>
          </a:bodyPr>
          <a:lstStyle/>
          <a:p>
            <a:pPr algn="ctr"/>
            <a:r>
              <a:rPr lang="zh-CN" altLang="en-US" sz="3600" kern="10" dirty="0" smtClean="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忧：功业未成</a:t>
            </a:r>
            <a:endParaRPr lang="zh-CN" altLang="en-US" sz="3600" kern="10" dirty="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endParaRPr>
          </a:p>
        </p:txBody>
      </p:sp>
    </p:spTree>
    <p:extLst>
      <p:ext uri="{BB962C8B-B14F-4D97-AF65-F5344CB8AC3E}">
        <p14:creationId xmlns:p14="http://schemas.microsoft.com/office/powerpoint/2010/main" val="282991178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Scale>
                                      <p:cBhvr>
                                        <p:cTn id="3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4"/>
                                        </p:tgtEl>
                                        <p:attrNameLst>
                                          <p:attrName>ppt_x,ppt_y</p:attrName>
                                        </p:attrNameLst>
                                      </p:cBhvr>
                                      <p:rCtr x="0" y="0"/>
                                    </p:animMotion>
                                    <p:animEffect transition="in" filter="fade">
                                      <p:cBhvr>
                                        <p:cTn id="38" dur="1000"/>
                                        <p:tgtEl>
                                          <p:spTgt spid="14"/>
                                        </p:tgtEl>
                                      </p:cBhvr>
                                    </p:animEffect>
                                  </p:childTnLst>
                                </p:cTn>
                              </p:par>
                              <p:par>
                                <p:cTn id="39" presetID="1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lide(fromBottom)">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slide(fromBottom)">
                                      <p:cBhvr>
                                        <p:cTn id="46" dur="500"/>
                                        <p:tgtEl>
                                          <p:spTgt spid="18"/>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Scale>
                                      <p:cBhvr>
                                        <p:cTn id="4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19"/>
                                        </p:tgtEl>
                                        <p:attrNameLst>
                                          <p:attrName>ppt_x,ppt_y</p:attrName>
                                        </p:attrNameLst>
                                      </p:cBhvr>
                                      <p:rCtr x="0" y="0"/>
                                    </p:animMotion>
                                    <p:animEffect transition="in" filter="fade">
                                      <p:cBhvr>
                                        <p:cTn id="5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P spid="6" grpId="0"/>
      <p:bldP spid="8" grpId="0"/>
      <p:bldP spid="13" grpId="0"/>
      <p:bldP spid="14"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noChangeArrowheads="1"/>
          </p:cNvSpPr>
          <p:nvPr>
            <p:ph type="title"/>
          </p:nvPr>
        </p:nvSpPr>
        <p:spPr>
          <a:xfrm>
            <a:off x="5106267" y="2187388"/>
            <a:ext cx="5234517" cy="1143000"/>
          </a:xfrm>
        </p:spPr>
        <p:txBody>
          <a:bodyPr/>
          <a:lstStyle/>
          <a:p>
            <a:pPr eaLnBrk="1" hangingPunct="1"/>
            <a:r>
              <a:rPr lang="en-US" altLang="zh-CN" sz="3200" b="1" dirty="0" smtClean="0">
                <a:latin typeface="华文楷体" pitchFamily="2" charset="-122"/>
                <a:ea typeface="华文楷体" pitchFamily="2" charset="-122"/>
              </a:rPr>
              <a:t>——</a:t>
            </a:r>
            <a:r>
              <a:rPr lang="zh-CN" altLang="en-US" sz="3200" b="1" dirty="0" smtClean="0">
                <a:solidFill>
                  <a:srgbClr val="C00000"/>
                </a:solidFill>
                <a:latin typeface="华文楷体" pitchFamily="2" charset="-122"/>
                <a:ea typeface="华文楷体" pitchFamily="2" charset="-122"/>
              </a:rPr>
              <a:t>积极进取</a:t>
            </a:r>
          </a:p>
        </p:txBody>
      </p:sp>
      <p:sp>
        <p:nvSpPr>
          <p:cNvPr id="16387" name="文本占位符 16386"/>
          <p:cNvSpPr>
            <a:spLocks noGrp="1" noChangeArrowheads="1"/>
          </p:cNvSpPr>
          <p:nvPr>
            <p:ph type="body" idx="1"/>
          </p:nvPr>
        </p:nvSpPr>
        <p:spPr>
          <a:xfrm>
            <a:off x="2070068" y="3419005"/>
            <a:ext cx="7894983" cy="2362062"/>
          </a:xfrm>
        </p:spPr>
        <p:txBody>
          <a:bodyPr>
            <a:noAutofit/>
          </a:bodyPr>
          <a:lstStyle/>
          <a:p>
            <a:pPr marL="0" indent="0" eaLnBrk="1" hangingPunct="1">
              <a:buNone/>
            </a:pPr>
            <a:r>
              <a:rPr lang="zh-CN" altLang="en-US" b="1" dirty="0" smtClean="0">
                <a:latin typeface="华文楷体" pitchFamily="2" charset="-122"/>
                <a:ea typeface="华文楷体" pitchFamily="2" charset="-122"/>
              </a:rPr>
              <a:t>人生得意须尽欢，莫使金樽空对月 </a:t>
            </a:r>
            <a:endParaRPr lang="en-US" altLang="zh-CN" b="1" dirty="0" smtClean="0">
              <a:latin typeface="华文楷体" pitchFamily="2" charset="-122"/>
              <a:ea typeface="华文楷体" pitchFamily="2" charset="-122"/>
            </a:endParaRPr>
          </a:p>
          <a:p>
            <a:pPr marL="0" indent="0" algn="r" eaLnBrk="1" hangingPunct="1">
              <a:buNone/>
            </a:pPr>
            <a:r>
              <a:rPr lang="en-US" altLang="zh-CN" b="1" dirty="0" smtClean="0">
                <a:latin typeface="华文楷体" pitchFamily="2" charset="-122"/>
                <a:ea typeface="华文楷体" pitchFamily="2" charset="-122"/>
              </a:rPr>
              <a:t>——</a:t>
            </a:r>
            <a:r>
              <a:rPr lang="zh-CN" altLang="en-US" b="1" dirty="0" smtClean="0">
                <a:latin typeface="华文楷体" pitchFamily="2" charset="-122"/>
                <a:ea typeface="华文楷体" pitchFamily="2" charset="-122"/>
              </a:rPr>
              <a:t>李白</a:t>
            </a:r>
          </a:p>
          <a:p>
            <a:pPr marL="0" indent="0" eaLnBrk="1" hangingPunct="1">
              <a:buNone/>
            </a:pPr>
            <a:r>
              <a:rPr lang="zh-CN" altLang="en-US" b="1" dirty="0" smtClean="0">
                <a:latin typeface="华文楷体" pitchFamily="2" charset="-122"/>
                <a:ea typeface="华文楷体" pitchFamily="2" charset="-122"/>
              </a:rPr>
              <a:t>有花堪折直须折，莫待无花空折枝</a:t>
            </a:r>
            <a:endParaRPr lang="en-US" altLang="zh-CN" b="1" dirty="0" smtClean="0">
              <a:latin typeface="华文楷体" pitchFamily="2" charset="-122"/>
              <a:ea typeface="华文楷体" pitchFamily="2" charset="-122"/>
            </a:endParaRPr>
          </a:p>
          <a:p>
            <a:pPr marL="0" indent="0" algn="r" eaLnBrk="1" hangingPunct="1">
              <a:buNone/>
            </a:pPr>
            <a:r>
              <a:rPr lang="en-US" altLang="zh-CN" b="1" dirty="0" smtClean="0">
                <a:latin typeface="华文楷体" pitchFamily="2" charset="-122"/>
                <a:ea typeface="华文楷体" pitchFamily="2" charset="-122"/>
              </a:rPr>
              <a:t>——</a:t>
            </a:r>
            <a:r>
              <a:rPr lang="zh-CN" altLang="en-US" b="1" dirty="0" smtClean="0">
                <a:latin typeface="华文楷体" pitchFamily="2" charset="-122"/>
                <a:ea typeface="华文楷体" pitchFamily="2" charset="-122"/>
              </a:rPr>
              <a:t>无名氏</a:t>
            </a:r>
          </a:p>
          <a:p>
            <a:pPr marL="0" indent="0" eaLnBrk="1" hangingPunct="1">
              <a:buNone/>
            </a:pPr>
            <a:r>
              <a:rPr lang="zh-CN" altLang="en-US" b="1" dirty="0" smtClean="0">
                <a:latin typeface="华文楷体" pitchFamily="2" charset="-122"/>
                <a:ea typeface="华文楷体" pitchFamily="2" charset="-122"/>
              </a:rPr>
              <a:t>一万年太久，只争朝夕。</a:t>
            </a:r>
            <a:endParaRPr lang="en-US" altLang="zh-CN" b="1" dirty="0" smtClean="0">
              <a:latin typeface="华文楷体" pitchFamily="2" charset="-122"/>
              <a:ea typeface="华文楷体" pitchFamily="2" charset="-122"/>
            </a:endParaRPr>
          </a:p>
          <a:p>
            <a:pPr marL="0" indent="0" algn="r" eaLnBrk="1" hangingPunct="1">
              <a:buNone/>
            </a:pPr>
            <a:r>
              <a:rPr lang="en-US" altLang="zh-CN" b="1" dirty="0" smtClean="0">
                <a:latin typeface="华文楷体" pitchFamily="2" charset="-122"/>
                <a:ea typeface="华文楷体" pitchFamily="2" charset="-122"/>
              </a:rPr>
              <a:t>——</a:t>
            </a:r>
            <a:r>
              <a:rPr lang="zh-CN" altLang="en-US" b="1" dirty="0" smtClean="0">
                <a:latin typeface="华文楷体" pitchFamily="2" charset="-122"/>
                <a:ea typeface="华文楷体" pitchFamily="2" charset="-122"/>
              </a:rPr>
              <a:t>毛泽东</a:t>
            </a:r>
          </a:p>
        </p:txBody>
      </p:sp>
      <p:sp>
        <p:nvSpPr>
          <p:cNvPr id="25604" name="文本框 16387"/>
          <p:cNvSpPr txBox="1">
            <a:spLocks noChangeArrowheads="1"/>
          </p:cNvSpPr>
          <p:nvPr/>
        </p:nvSpPr>
        <p:spPr bwMode="auto">
          <a:xfrm>
            <a:off x="3162049" y="2449139"/>
            <a:ext cx="3168651"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宋体" pitchFamily="2" charset="-122"/>
              </a:defRPr>
            </a:lvl1pPr>
            <a:lvl2pPr>
              <a:defRPr sz="2800">
                <a:solidFill>
                  <a:schemeClr val="tx1"/>
                </a:solidFill>
                <a:latin typeface="Tahoma" pitchFamily="34" charset="0"/>
                <a:ea typeface="宋体" pitchFamily="2" charset="-122"/>
              </a:defRPr>
            </a:lvl2pPr>
            <a:lvl3pPr>
              <a:defRPr sz="2400">
                <a:solidFill>
                  <a:schemeClr val="tx1"/>
                </a:solidFill>
                <a:latin typeface="Tahoma" pitchFamily="34" charset="0"/>
                <a:ea typeface="宋体" pitchFamily="2" charset="-122"/>
              </a:defRPr>
            </a:lvl3pPr>
            <a:lvl4pPr>
              <a:defRPr sz="2000">
                <a:solidFill>
                  <a:schemeClr val="tx1"/>
                </a:solidFill>
                <a:latin typeface="Tahoma" pitchFamily="34" charset="0"/>
                <a:ea typeface="宋体" pitchFamily="2" charset="-122"/>
              </a:defRPr>
            </a:lvl4pPr>
            <a:lvl5pPr>
              <a:defRPr sz="2000">
                <a:solidFill>
                  <a:schemeClr val="tx1"/>
                </a:solidFill>
                <a:latin typeface="Tahoma" pitchFamily="34" charset="0"/>
                <a:ea typeface="宋体" pitchFamily="2" charset="-122"/>
              </a:defRPr>
            </a:lvl5pPr>
            <a:lvl6pPr rtl="0" eaLnBrk="0" hangingPunct="0">
              <a:defRPr sz="2000">
                <a:solidFill>
                  <a:schemeClr val="tx1"/>
                </a:solidFill>
                <a:latin typeface="Tahoma" pitchFamily="34" charset="0"/>
                <a:ea typeface="宋体" pitchFamily="2" charset="-122"/>
              </a:defRPr>
            </a:lvl6pPr>
            <a:lvl7pPr rtl="0" eaLnBrk="0" hangingPunct="0">
              <a:defRPr sz="2000">
                <a:solidFill>
                  <a:schemeClr val="tx1"/>
                </a:solidFill>
                <a:latin typeface="Tahoma" pitchFamily="34" charset="0"/>
                <a:ea typeface="宋体" pitchFamily="2" charset="-122"/>
              </a:defRPr>
            </a:lvl7pPr>
            <a:lvl8pPr rtl="0" eaLnBrk="0" hangingPunct="0">
              <a:defRPr sz="2000">
                <a:solidFill>
                  <a:schemeClr val="tx1"/>
                </a:solidFill>
                <a:latin typeface="Tahoma" pitchFamily="34" charset="0"/>
                <a:ea typeface="宋体" pitchFamily="2" charset="-122"/>
              </a:defRPr>
            </a:lvl8pPr>
            <a:lvl9pPr rtl="0" eaLnBrk="0" hangingPunct="0">
              <a:defRPr sz="2000">
                <a:solidFill>
                  <a:schemeClr val="tx1"/>
                </a:solidFill>
                <a:latin typeface="Tahoma" pitchFamily="34" charset="0"/>
                <a:ea typeface="宋体" pitchFamily="2" charset="-122"/>
              </a:defRPr>
            </a:lvl9pPr>
          </a:lstStyle>
          <a:p>
            <a:pPr eaLnBrk="1" hangingPunct="1">
              <a:spcBef>
                <a:spcPct val="50000"/>
              </a:spcBef>
              <a:buFont typeface="Arial" pitchFamily="34" charset="0"/>
              <a:buNone/>
            </a:pPr>
            <a:r>
              <a:rPr lang="zh-CN" altLang="en-US" dirty="0">
                <a:latin typeface="华文楷体" pitchFamily="2" charset="-122"/>
                <a:ea typeface="华文楷体" pitchFamily="2" charset="-122"/>
              </a:rPr>
              <a:t>岁月短暂</a:t>
            </a:r>
          </a:p>
        </p:txBody>
      </p:sp>
      <p:sp>
        <p:nvSpPr>
          <p:cNvPr id="5" name="Rectangle 4"/>
          <p:cNvSpPr txBox="1">
            <a:spLocks noChangeArrowheads="1"/>
          </p:cNvSpPr>
          <p:nvPr/>
        </p:nvSpPr>
        <p:spPr>
          <a:xfrm>
            <a:off x="1132166" y="911692"/>
            <a:ext cx="9316197" cy="1828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smtClean="0">
                <a:solidFill>
                  <a:srgbClr val="FF0000"/>
                </a:solidFill>
                <a:latin typeface="华文楷体" pitchFamily="2" charset="-122"/>
                <a:ea typeface="华文楷体" pitchFamily="2" charset="-122"/>
              </a:rPr>
              <a:t>讨论：</a:t>
            </a:r>
            <a:r>
              <a:rPr lang="zh-CN" altLang="en-US" sz="3200" b="1" dirty="0" smtClean="0">
                <a:latin typeface="华文楷体" pitchFamily="2" charset="-122"/>
                <a:ea typeface="华文楷体" pitchFamily="2" charset="-122"/>
              </a:rPr>
              <a:t>忧人生短暂，因而作者借酒浇愁。这样一来，全诗的基调是不是消极的、低沉的？</a:t>
            </a:r>
            <a:r>
              <a:rPr lang="zh-CN" altLang="en-US" sz="3200" dirty="0" smtClean="0">
                <a:latin typeface="华文楷体" pitchFamily="2" charset="-122"/>
                <a:ea typeface="华文楷体" pitchFamily="2" charset="-122"/>
              </a:rPr>
              <a:t> </a:t>
            </a:r>
          </a:p>
        </p:txBody>
      </p:sp>
      <p:sp>
        <p:nvSpPr>
          <p:cNvPr id="6"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理解</a:t>
            </a:r>
            <a:r>
              <a:rPr lang="zh-CN" altLang="en-US" sz="3600" b="1" dirty="0" smtClean="0">
                <a:solidFill>
                  <a:srgbClr val="222322"/>
                </a:solidFill>
                <a:latin typeface="华文行楷" pitchFamily="2" charset="-122"/>
                <a:ea typeface="华文行楷" pitchFamily="2" charset="-122"/>
              </a:rPr>
              <a:t>诗情</a:t>
            </a:r>
            <a:endParaRPr lang="zh-CN" altLang="en-US" sz="3600" b="1" dirty="0">
              <a:solidFill>
                <a:srgbClr val="222322"/>
              </a:solidFill>
              <a:latin typeface="华文行楷" pitchFamily="2" charset="-122"/>
              <a:ea typeface="华文行楷" pitchFamily="2" charset="-122"/>
            </a:endParaRPr>
          </a:p>
        </p:txBody>
      </p:sp>
    </p:spTree>
    <p:extLst>
      <p:ext uri="{BB962C8B-B14F-4D97-AF65-F5344CB8AC3E}">
        <p14:creationId xmlns:p14="http://schemas.microsoft.com/office/powerpoint/2010/main" val="94005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wipe(left)">
                                      <p:cBhvr>
                                        <p:cTn id="17" dur="500"/>
                                        <p:tgtEl>
                                          <p:spTgt spid="2560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wipe(left)">
                                      <p:cBhvr>
                                        <p:cTn id="22" dur="500"/>
                                        <p:tgtEl>
                                          <p:spTgt spid="1638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27" dur="500"/>
                                        <p:tgtEl>
                                          <p:spTgt spid="1638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32" dur="500"/>
                                        <p:tgtEl>
                                          <p:spTgt spid="16387">
                                            <p:txEl>
                                              <p:pRg st="1" end="1"/>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16387">
                                            <p:txEl>
                                              <p:pRg st="2" end="2"/>
                                            </p:txEl>
                                          </p:spTgt>
                                        </p:tgtEl>
                                        <p:attrNameLst>
                                          <p:attrName>style.visibility</p:attrName>
                                        </p:attrNameLst>
                                      </p:cBhvr>
                                      <p:to>
                                        <p:strVal val="visible"/>
                                      </p:to>
                                    </p:set>
                                    <p:animEffect transition="in" filter="blinds(horizontal)">
                                      <p:cBhvr>
                                        <p:cTn id="35" dur="500"/>
                                        <p:tgtEl>
                                          <p:spTgt spid="16387">
                                            <p:txEl>
                                              <p:pRg st="2" end="2"/>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6387">
                                            <p:txEl>
                                              <p:pRg st="3" end="3"/>
                                            </p:txEl>
                                          </p:spTgt>
                                        </p:tgtEl>
                                        <p:attrNameLst>
                                          <p:attrName>style.visibility</p:attrName>
                                        </p:attrNameLst>
                                      </p:cBhvr>
                                      <p:to>
                                        <p:strVal val="visible"/>
                                      </p:to>
                                    </p:set>
                                    <p:animEffect transition="in" filter="blinds(horizontal)">
                                      <p:cBhvr>
                                        <p:cTn id="38" dur="500"/>
                                        <p:tgtEl>
                                          <p:spTgt spid="16387">
                                            <p:txEl>
                                              <p:pRg st="3" end="3"/>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16387">
                                            <p:txEl>
                                              <p:pRg st="4" end="4"/>
                                            </p:txEl>
                                          </p:spTgt>
                                        </p:tgtEl>
                                        <p:attrNameLst>
                                          <p:attrName>style.visibility</p:attrName>
                                        </p:attrNameLst>
                                      </p:cBhvr>
                                      <p:to>
                                        <p:strVal val="visible"/>
                                      </p:to>
                                    </p:set>
                                    <p:animEffect transition="in" filter="blinds(horizontal)">
                                      <p:cBhvr>
                                        <p:cTn id="41" dur="500"/>
                                        <p:tgtEl>
                                          <p:spTgt spid="16387">
                                            <p:txEl>
                                              <p:pRg st="4" end="4"/>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16387">
                                            <p:txEl>
                                              <p:pRg st="5" end="5"/>
                                            </p:txEl>
                                          </p:spTgt>
                                        </p:tgtEl>
                                        <p:attrNameLst>
                                          <p:attrName>style.visibility</p:attrName>
                                        </p:attrNameLst>
                                      </p:cBhvr>
                                      <p:to>
                                        <p:strVal val="visible"/>
                                      </p:to>
                                    </p:set>
                                    <p:animEffect transition="in" filter="blinds(horizontal)">
                                      <p:cBhvr>
                                        <p:cTn id="44"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25604" grpId="0"/>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36D7B4F0-FF68-40F8-9666-A4DB02C507D5}"/>
              </a:ext>
            </a:extLst>
          </p:cNvPr>
          <p:cNvSpPr/>
          <p:nvPr/>
        </p:nvSpPr>
        <p:spPr>
          <a:xfrm>
            <a:off x="76200" y="57150"/>
            <a:ext cx="11849100" cy="6591300"/>
          </a:xfrm>
          <a:custGeom>
            <a:avLst/>
            <a:gdLst>
              <a:gd name="connsiteX0" fmla="*/ 0 w 11849100"/>
              <a:gd name="connsiteY0" fmla="*/ 6591300 h 6591300"/>
              <a:gd name="connsiteX1" fmla="*/ 2038350 w 11849100"/>
              <a:gd name="connsiteY1" fmla="*/ 4495800 h 6591300"/>
              <a:gd name="connsiteX2" fmla="*/ 3867150 w 11849100"/>
              <a:gd name="connsiteY2" fmla="*/ 4895850 h 6591300"/>
              <a:gd name="connsiteX3" fmla="*/ 5105400 w 11849100"/>
              <a:gd name="connsiteY3" fmla="*/ 3562350 h 6591300"/>
              <a:gd name="connsiteX4" fmla="*/ 7886700 w 11849100"/>
              <a:gd name="connsiteY4" fmla="*/ 3314700 h 6591300"/>
              <a:gd name="connsiteX5" fmla="*/ 8877300 w 11849100"/>
              <a:gd name="connsiteY5" fmla="*/ 1371600 h 6591300"/>
              <a:gd name="connsiteX6" fmla="*/ 11163300 w 11849100"/>
              <a:gd name="connsiteY6" fmla="*/ 1028700 h 6591300"/>
              <a:gd name="connsiteX7" fmla="*/ 11849100 w 11849100"/>
              <a:gd name="connsiteY7" fmla="*/ 0 h 659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49100" h="6591300">
                <a:moveTo>
                  <a:pt x="0" y="6591300"/>
                </a:moveTo>
                <a:cubicBezTo>
                  <a:pt x="696912" y="5684837"/>
                  <a:pt x="1393825" y="4778375"/>
                  <a:pt x="2038350" y="4495800"/>
                </a:cubicBezTo>
                <a:cubicBezTo>
                  <a:pt x="2682875" y="4213225"/>
                  <a:pt x="3355975" y="5051425"/>
                  <a:pt x="3867150" y="4895850"/>
                </a:cubicBezTo>
                <a:cubicBezTo>
                  <a:pt x="4378325" y="4740275"/>
                  <a:pt x="4435475" y="3825875"/>
                  <a:pt x="5105400" y="3562350"/>
                </a:cubicBezTo>
                <a:cubicBezTo>
                  <a:pt x="5775325" y="3298825"/>
                  <a:pt x="7258050" y="3679825"/>
                  <a:pt x="7886700" y="3314700"/>
                </a:cubicBezTo>
                <a:cubicBezTo>
                  <a:pt x="8515350" y="2949575"/>
                  <a:pt x="8331200" y="1752600"/>
                  <a:pt x="8877300" y="1371600"/>
                </a:cubicBezTo>
                <a:cubicBezTo>
                  <a:pt x="9423400" y="990600"/>
                  <a:pt x="10668000" y="1257300"/>
                  <a:pt x="11163300" y="1028700"/>
                </a:cubicBezTo>
                <a:cubicBezTo>
                  <a:pt x="11658600" y="800100"/>
                  <a:pt x="11753850" y="400050"/>
                  <a:pt x="11849100" y="0"/>
                </a:cubicBezTo>
              </a:path>
            </a:pathLst>
          </a:cu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xmlns="" id="{51BE7585-1BA3-4EEA-B44B-1D818EAE18F2}"/>
              </a:ext>
            </a:extLst>
          </p:cNvPr>
          <p:cNvGrpSpPr/>
          <p:nvPr/>
        </p:nvGrpSpPr>
        <p:grpSpPr>
          <a:xfrm>
            <a:off x="1989524" y="3295946"/>
            <a:ext cx="1241936" cy="1775632"/>
            <a:chOff x="3314700" y="2358218"/>
            <a:chExt cx="1241936" cy="1775632"/>
          </a:xfrm>
        </p:grpSpPr>
        <p:sp>
          <p:nvSpPr>
            <p:cNvPr id="3" name="椭圆 2">
              <a:extLst>
                <a:ext uri="{FF2B5EF4-FFF2-40B4-BE49-F238E27FC236}">
                  <a16:creationId xmlns:a16="http://schemas.microsoft.com/office/drawing/2014/main" xmlns="" id="{13FB907F-8CA0-4FCE-9963-3A52DBC2AF5D}"/>
                </a:ext>
              </a:extLst>
            </p:cNvPr>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a:extLst>
                <a:ext uri="{FF2B5EF4-FFF2-40B4-BE49-F238E27FC236}">
                  <a16:creationId xmlns:a16="http://schemas.microsoft.com/office/drawing/2014/main" xmlns="" id="{1B9B6CDD-DDEE-49F2-845F-28DE49C690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586" t="44914"/>
            <a:stretch/>
          </p:blipFill>
          <p:spPr>
            <a:xfrm flipH="1">
              <a:off x="3571005" y="2358218"/>
              <a:ext cx="985631" cy="1435552"/>
            </a:xfrm>
            <a:prstGeom prst="rect">
              <a:avLst/>
            </a:prstGeom>
          </p:spPr>
        </p:pic>
      </p:grpSp>
      <p:grpSp>
        <p:nvGrpSpPr>
          <p:cNvPr id="13" name="组合 12">
            <a:extLst>
              <a:ext uri="{FF2B5EF4-FFF2-40B4-BE49-F238E27FC236}">
                <a16:creationId xmlns:a16="http://schemas.microsoft.com/office/drawing/2014/main" xmlns="" id="{53F601C5-B612-45E0-B997-F4A546BF54C9}"/>
              </a:ext>
            </a:extLst>
          </p:cNvPr>
          <p:cNvGrpSpPr/>
          <p:nvPr/>
        </p:nvGrpSpPr>
        <p:grpSpPr>
          <a:xfrm>
            <a:off x="4758814" y="2282314"/>
            <a:ext cx="1241936" cy="1775632"/>
            <a:chOff x="3314700" y="2358218"/>
            <a:chExt cx="1241936" cy="1775632"/>
          </a:xfrm>
        </p:grpSpPr>
        <p:sp>
          <p:nvSpPr>
            <p:cNvPr id="14" name="椭圆 13">
              <a:extLst>
                <a:ext uri="{FF2B5EF4-FFF2-40B4-BE49-F238E27FC236}">
                  <a16:creationId xmlns:a16="http://schemas.microsoft.com/office/drawing/2014/main" xmlns="" id="{271D8B3B-9F30-4DBB-8FC3-FA3A1B92FDCF}"/>
                </a:ext>
              </a:extLst>
            </p:cNvPr>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6" name="图片 15">
              <a:extLst>
                <a:ext uri="{FF2B5EF4-FFF2-40B4-BE49-F238E27FC236}">
                  <a16:creationId xmlns:a16="http://schemas.microsoft.com/office/drawing/2014/main" xmlns="" id="{2CB9D8F8-BF7A-480C-B733-91F1585F4C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586" t="44914"/>
            <a:stretch/>
          </p:blipFill>
          <p:spPr>
            <a:xfrm flipH="1">
              <a:off x="3571005" y="2358218"/>
              <a:ext cx="985631" cy="1435552"/>
            </a:xfrm>
            <a:prstGeom prst="rect">
              <a:avLst/>
            </a:prstGeom>
          </p:spPr>
        </p:pic>
      </p:grpSp>
      <p:grpSp>
        <p:nvGrpSpPr>
          <p:cNvPr id="17" name="组合 16">
            <a:extLst>
              <a:ext uri="{FF2B5EF4-FFF2-40B4-BE49-F238E27FC236}">
                <a16:creationId xmlns:a16="http://schemas.microsoft.com/office/drawing/2014/main" xmlns="" id="{0DFF32B2-306D-4A25-95C8-84F05ABDBE40}"/>
              </a:ext>
            </a:extLst>
          </p:cNvPr>
          <p:cNvGrpSpPr/>
          <p:nvPr/>
        </p:nvGrpSpPr>
        <p:grpSpPr>
          <a:xfrm>
            <a:off x="7512150" y="1809477"/>
            <a:ext cx="1241936" cy="1775632"/>
            <a:chOff x="3314700" y="2358218"/>
            <a:chExt cx="1241936" cy="1775632"/>
          </a:xfrm>
        </p:grpSpPr>
        <p:sp>
          <p:nvSpPr>
            <p:cNvPr id="18" name="椭圆 17">
              <a:extLst>
                <a:ext uri="{FF2B5EF4-FFF2-40B4-BE49-F238E27FC236}">
                  <a16:creationId xmlns:a16="http://schemas.microsoft.com/office/drawing/2014/main" xmlns="" id="{2ACF18C7-D8CE-46CA-B628-34BB63DB71E2}"/>
                </a:ext>
              </a:extLst>
            </p:cNvPr>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9" name="图片 18">
              <a:extLst>
                <a:ext uri="{FF2B5EF4-FFF2-40B4-BE49-F238E27FC236}">
                  <a16:creationId xmlns:a16="http://schemas.microsoft.com/office/drawing/2014/main" xmlns="" id="{25235C26-39C8-4502-82F5-EE399B75FF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586" t="44914"/>
            <a:stretch/>
          </p:blipFill>
          <p:spPr>
            <a:xfrm flipH="1">
              <a:off x="3571005" y="2358218"/>
              <a:ext cx="985631" cy="1435552"/>
            </a:xfrm>
            <a:prstGeom prst="rect">
              <a:avLst/>
            </a:prstGeom>
          </p:spPr>
        </p:pic>
      </p:grpSp>
      <p:sp>
        <p:nvSpPr>
          <p:cNvPr id="30"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总结归纳</a:t>
            </a:r>
            <a:endParaRPr lang="zh-CN" altLang="en-US" sz="3600" b="1" dirty="0">
              <a:solidFill>
                <a:srgbClr val="222322"/>
              </a:solidFill>
              <a:latin typeface="华文行楷" pitchFamily="2" charset="-122"/>
              <a:ea typeface="华文行楷" pitchFamily="2" charset="-122"/>
            </a:endParaRPr>
          </a:p>
        </p:txBody>
      </p:sp>
      <p:sp>
        <p:nvSpPr>
          <p:cNvPr id="31" name="文本框 22">
            <a:extLst>
              <a:ext uri="{FF2B5EF4-FFF2-40B4-BE49-F238E27FC236}">
                <a16:creationId xmlns:a16="http://schemas.microsoft.com/office/drawing/2014/main" xmlns="" id="{2C30E9D1-C124-4BE7-986B-A51728632EA4}"/>
              </a:ext>
            </a:extLst>
          </p:cNvPr>
          <p:cNvSpPr txBox="1">
            <a:spLocks noChangeArrowheads="1"/>
          </p:cNvSpPr>
          <p:nvPr/>
        </p:nvSpPr>
        <p:spPr bwMode="auto">
          <a:xfrm>
            <a:off x="2332545" y="537026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dirty="0" smtClean="0">
                <a:solidFill>
                  <a:srgbClr val="222322"/>
                </a:solidFill>
                <a:latin typeface="+mn-ea"/>
                <a:ea typeface="+mn-ea"/>
              </a:rPr>
              <a:t>人生苦短（忧）</a:t>
            </a:r>
            <a:endParaRPr lang="zh-CN" altLang="en-US" sz="2000" b="1" dirty="0">
              <a:solidFill>
                <a:srgbClr val="222322"/>
              </a:solidFill>
              <a:latin typeface="+mn-ea"/>
              <a:ea typeface="+mn-ea"/>
            </a:endParaRPr>
          </a:p>
        </p:txBody>
      </p:sp>
      <p:sp>
        <p:nvSpPr>
          <p:cNvPr id="32" name="文本框 22">
            <a:extLst>
              <a:ext uri="{FF2B5EF4-FFF2-40B4-BE49-F238E27FC236}">
                <a16:creationId xmlns:a16="http://schemas.microsoft.com/office/drawing/2014/main" xmlns="" id="{2C30E9D1-C124-4BE7-986B-A51728632EA4}"/>
              </a:ext>
            </a:extLst>
          </p:cNvPr>
          <p:cNvSpPr txBox="1">
            <a:spLocks noChangeArrowheads="1"/>
          </p:cNvSpPr>
          <p:nvPr/>
        </p:nvSpPr>
        <p:spPr bwMode="auto">
          <a:xfrm>
            <a:off x="5271320" y="4331388"/>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dirty="0" smtClean="0">
                <a:solidFill>
                  <a:srgbClr val="222322"/>
                </a:solidFill>
                <a:latin typeface="+mn-ea"/>
                <a:ea typeface="+mn-ea"/>
              </a:rPr>
              <a:t>贤才难得（忧）</a:t>
            </a:r>
            <a:endParaRPr lang="zh-CN" altLang="en-US" sz="2000" b="1" dirty="0">
              <a:solidFill>
                <a:srgbClr val="222322"/>
              </a:solidFill>
              <a:latin typeface="+mn-ea"/>
              <a:ea typeface="+mn-ea"/>
            </a:endParaRPr>
          </a:p>
        </p:txBody>
      </p:sp>
      <p:sp>
        <p:nvSpPr>
          <p:cNvPr id="33" name="文本框 22">
            <a:extLst>
              <a:ext uri="{FF2B5EF4-FFF2-40B4-BE49-F238E27FC236}">
                <a16:creationId xmlns:a16="http://schemas.microsoft.com/office/drawing/2014/main" xmlns="" id="{2C30E9D1-C124-4BE7-986B-A51728632EA4}"/>
              </a:ext>
            </a:extLst>
          </p:cNvPr>
          <p:cNvSpPr txBox="1">
            <a:spLocks noChangeArrowheads="1"/>
          </p:cNvSpPr>
          <p:nvPr/>
        </p:nvSpPr>
        <p:spPr bwMode="auto">
          <a:xfrm>
            <a:off x="7768455" y="370578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dirty="0" smtClean="0">
                <a:solidFill>
                  <a:srgbClr val="222322"/>
                </a:solidFill>
                <a:latin typeface="+mn-ea"/>
                <a:ea typeface="+mn-ea"/>
              </a:rPr>
              <a:t>功业未成（忧）</a:t>
            </a:r>
            <a:endParaRPr lang="zh-CN" altLang="en-US" sz="2000" b="1" dirty="0">
              <a:solidFill>
                <a:srgbClr val="222322"/>
              </a:solidFill>
              <a:latin typeface="+mn-ea"/>
              <a:ea typeface="+mn-ea"/>
            </a:endParaRPr>
          </a:p>
        </p:txBody>
      </p:sp>
      <p:sp>
        <p:nvSpPr>
          <p:cNvPr id="34" name="文本框 22">
            <a:extLst>
              <a:ext uri="{FF2B5EF4-FFF2-40B4-BE49-F238E27FC236}">
                <a16:creationId xmlns:a16="http://schemas.microsoft.com/office/drawing/2014/main" xmlns="" id="{2C30E9D1-C124-4BE7-986B-A51728632EA4}"/>
              </a:ext>
            </a:extLst>
          </p:cNvPr>
          <p:cNvSpPr txBox="1">
            <a:spLocks noChangeArrowheads="1"/>
          </p:cNvSpPr>
          <p:nvPr/>
        </p:nvSpPr>
        <p:spPr bwMode="auto">
          <a:xfrm>
            <a:off x="9428165" y="180947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dirty="0" smtClean="0">
                <a:solidFill>
                  <a:srgbClr val="222322"/>
                </a:solidFill>
                <a:latin typeface="+mn-ea"/>
                <a:ea typeface="+mn-ea"/>
              </a:rPr>
              <a:t>一统天下（志）</a:t>
            </a:r>
            <a:endParaRPr lang="zh-CN" altLang="en-US" sz="2000" b="1" dirty="0">
              <a:solidFill>
                <a:srgbClr val="222322"/>
              </a:solidFill>
              <a:latin typeface="+mn-ea"/>
              <a:ea typeface="+mn-ea"/>
            </a:endParaRPr>
          </a:p>
        </p:txBody>
      </p:sp>
      <p:sp>
        <p:nvSpPr>
          <p:cNvPr id="8" name="TextBox 7"/>
          <p:cNvSpPr txBox="1"/>
          <p:nvPr/>
        </p:nvSpPr>
        <p:spPr>
          <a:xfrm>
            <a:off x="2572392" y="5913257"/>
            <a:ext cx="1008720" cy="584775"/>
          </a:xfrm>
          <a:prstGeom prst="rect">
            <a:avLst/>
          </a:prstGeom>
          <a:solidFill>
            <a:schemeClr val="accent3">
              <a:lumMod val="20000"/>
              <a:lumOff val="80000"/>
            </a:schemeClr>
          </a:solidFill>
        </p:spPr>
        <p:txBody>
          <a:bodyPr wrap="square" rtlCol="0">
            <a:spAutoFit/>
          </a:bodyPr>
          <a:lstStyle/>
          <a:p>
            <a:r>
              <a:rPr lang="zh-CN" altLang="en-US" sz="3200" b="1" dirty="0" smtClean="0">
                <a:latin typeface="华文行楷" pitchFamily="2" charset="-122"/>
                <a:ea typeface="华文行楷" pitchFamily="2" charset="-122"/>
              </a:rPr>
              <a:t>忧愁</a:t>
            </a:r>
            <a:endParaRPr lang="zh-CN" altLang="en-US" sz="3200" b="1" dirty="0">
              <a:latin typeface="华文行楷" pitchFamily="2" charset="-122"/>
              <a:ea typeface="华文行楷" pitchFamily="2" charset="-122"/>
            </a:endParaRPr>
          </a:p>
        </p:txBody>
      </p:sp>
      <p:sp>
        <p:nvSpPr>
          <p:cNvPr id="35" name="TextBox 34"/>
          <p:cNvSpPr txBox="1"/>
          <p:nvPr/>
        </p:nvSpPr>
        <p:spPr>
          <a:xfrm>
            <a:off x="10561130" y="2599822"/>
            <a:ext cx="1008720" cy="584775"/>
          </a:xfrm>
          <a:prstGeom prst="rect">
            <a:avLst/>
          </a:prstGeom>
          <a:solidFill>
            <a:schemeClr val="accent3">
              <a:lumMod val="20000"/>
              <a:lumOff val="80000"/>
            </a:schemeClr>
          </a:solidFill>
        </p:spPr>
        <p:txBody>
          <a:bodyPr wrap="square" rtlCol="0">
            <a:spAutoFit/>
          </a:bodyPr>
          <a:lstStyle/>
          <a:p>
            <a:r>
              <a:rPr lang="zh-CN" altLang="en-US" sz="3200" b="1" dirty="0" smtClean="0">
                <a:solidFill>
                  <a:srgbClr val="FF0000"/>
                </a:solidFill>
                <a:latin typeface="华文行楷" pitchFamily="2" charset="-122"/>
                <a:ea typeface="华文行楷" pitchFamily="2" charset="-122"/>
              </a:rPr>
              <a:t>激昂</a:t>
            </a:r>
            <a:endParaRPr lang="zh-CN" altLang="en-US" sz="3200" b="1" dirty="0">
              <a:solidFill>
                <a:srgbClr val="FF0000"/>
              </a:solidFill>
              <a:latin typeface="华文行楷" pitchFamily="2" charset="-122"/>
              <a:ea typeface="华文行楷" pitchFamily="2" charset="-122"/>
            </a:endParaRPr>
          </a:p>
        </p:txBody>
      </p:sp>
      <p:sp>
        <p:nvSpPr>
          <p:cNvPr id="36" name="矩形 35"/>
          <p:cNvSpPr/>
          <p:nvPr/>
        </p:nvSpPr>
        <p:spPr>
          <a:xfrm>
            <a:off x="3921620" y="1053244"/>
            <a:ext cx="4339650" cy="646331"/>
          </a:xfrm>
          <a:prstGeom prst="rect">
            <a:avLst/>
          </a:prstGeom>
        </p:spPr>
        <p:txBody>
          <a:bodyPr wrap="none">
            <a:spAutoFit/>
          </a:bodyPr>
          <a:lstStyle/>
          <a:p>
            <a:r>
              <a:rPr lang="zh-CN" altLang="en-US" sz="3600" b="1" dirty="0">
                <a:solidFill>
                  <a:schemeClr val="bg2">
                    <a:lumMod val="50000"/>
                  </a:schemeClr>
                </a:solidFill>
                <a:latin typeface="华文行楷" pitchFamily="2" charset="-122"/>
                <a:ea typeface="华文行楷" pitchFamily="2" charset="-122"/>
              </a:rPr>
              <a:t>高昂激越、悲凉苍劲</a:t>
            </a:r>
            <a:endParaRPr lang="zh-CN" altLang="en-US" sz="3600" dirty="0">
              <a:solidFill>
                <a:schemeClr val="bg2">
                  <a:lumMod val="50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139112772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ppt_x"/>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circle(in)">
                                      <p:cBhvr>
                                        <p:cTn id="51" dur="1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circle(in)">
                                      <p:cBhvr>
                                        <p:cTn id="56" dur="1000"/>
                                        <p:tgtEl>
                                          <p:spTgt spid="3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p:bldP spid="32" grpId="0"/>
      <p:bldP spid="33" grpId="0"/>
      <p:bldP spid="34" grpId="0"/>
      <p:bldP spid="8" grpId="0" animBg="1"/>
      <p:bldP spid="35" grpId="0" animBg="1"/>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0481" descr="caoca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533400"/>
            <a:ext cx="264160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20482"/>
          <p:cNvSpPr>
            <a:spLocks noChangeArrowheads="1"/>
          </p:cNvSpPr>
          <p:nvPr/>
        </p:nvSpPr>
        <p:spPr bwMode="auto">
          <a:xfrm>
            <a:off x="3783192" y="1161696"/>
            <a:ext cx="592982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charset="0"/>
              <a:buNone/>
            </a:pPr>
            <a:r>
              <a:rPr lang="en-US" altLang="zh-CN" sz="2800" b="1" i="0">
                <a:latin typeface="华文楷体" pitchFamily="2" charset="-122"/>
                <a:ea typeface="华文楷体" pitchFamily="2" charset="-122"/>
              </a:rPr>
              <a:t>《</a:t>
            </a:r>
            <a:r>
              <a:rPr lang="zh-CN" altLang="en-US" sz="2800" b="1" i="0">
                <a:latin typeface="华文楷体" pitchFamily="2" charset="-122"/>
                <a:ea typeface="华文楷体" pitchFamily="2" charset="-122"/>
              </a:rPr>
              <a:t>短歌行</a:t>
            </a:r>
            <a:r>
              <a:rPr lang="en-US" altLang="zh-CN" sz="2800" b="1" i="0">
                <a:latin typeface="华文楷体" pitchFamily="2" charset="-122"/>
                <a:ea typeface="华文楷体" pitchFamily="2" charset="-122"/>
              </a:rPr>
              <a:t>》</a:t>
            </a:r>
            <a:r>
              <a:rPr lang="zh-CN" altLang="en-US" sz="2800" b="1" i="0">
                <a:latin typeface="华文楷体" pitchFamily="2" charset="-122"/>
                <a:ea typeface="华文楷体" pitchFamily="2" charset="-122"/>
              </a:rPr>
              <a:t>让我们从另一个侧面看</a:t>
            </a:r>
          </a:p>
          <a:p>
            <a:pPr eaLnBrk="1" hangingPunct="1">
              <a:spcBef>
                <a:spcPct val="50000"/>
              </a:spcBef>
              <a:buFont typeface="Arial" charset="0"/>
              <a:buNone/>
            </a:pPr>
            <a:r>
              <a:rPr lang="zh-CN" altLang="en-US" sz="2800" b="1" i="0">
                <a:latin typeface="华文楷体" pitchFamily="2" charset="-122"/>
                <a:ea typeface="华文楷体" pitchFamily="2" charset="-122"/>
              </a:rPr>
              <a:t>到曹操作为一代政治家的英雄本色：</a:t>
            </a:r>
          </a:p>
        </p:txBody>
      </p:sp>
      <p:sp>
        <p:nvSpPr>
          <p:cNvPr id="29700" name="矩形 20483"/>
          <p:cNvSpPr>
            <a:spLocks noChangeArrowheads="1"/>
          </p:cNvSpPr>
          <p:nvPr/>
        </p:nvSpPr>
        <p:spPr bwMode="auto">
          <a:xfrm>
            <a:off x="758476" y="2817458"/>
            <a:ext cx="28328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charset="0"/>
              <a:buNone/>
            </a:pPr>
            <a:r>
              <a:rPr lang="zh-CN" altLang="en-US" sz="2800" b="1" i="0">
                <a:latin typeface="华文楷体" pitchFamily="2" charset="-122"/>
                <a:ea typeface="华文楷体" pitchFamily="2" charset="-122"/>
              </a:rPr>
              <a:t>曹操（155-220 ）</a:t>
            </a:r>
          </a:p>
        </p:txBody>
      </p:sp>
      <p:sp>
        <p:nvSpPr>
          <p:cNvPr id="20485" name="矩形 20484"/>
          <p:cNvSpPr>
            <a:spLocks noChangeArrowheads="1"/>
          </p:cNvSpPr>
          <p:nvPr/>
        </p:nvSpPr>
        <p:spPr bwMode="auto">
          <a:xfrm>
            <a:off x="4399935" y="2962259"/>
            <a:ext cx="48526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charset="0"/>
              <a:buNone/>
            </a:pPr>
            <a:r>
              <a:rPr lang="zh-CN" altLang="en-US" sz="2800" b="1" i="0" dirty="0">
                <a:solidFill>
                  <a:srgbClr val="FF0000"/>
                </a:solidFill>
                <a:latin typeface="华文楷体" pitchFamily="2" charset="-122"/>
                <a:ea typeface="华文楷体" pitchFamily="2" charset="-122"/>
              </a:rPr>
              <a:t>他有爱才、礼贤的坦荡胸襟；</a:t>
            </a:r>
          </a:p>
          <a:p>
            <a:pPr eaLnBrk="1" hangingPunct="1">
              <a:spcBef>
                <a:spcPct val="50000"/>
              </a:spcBef>
              <a:buFont typeface="Arial" charset="0"/>
              <a:buNone/>
            </a:pPr>
            <a:r>
              <a:rPr lang="zh-CN" altLang="en-US" sz="2800" b="1" i="0" dirty="0">
                <a:solidFill>
                  <a:srgbClr val="FF0000"/>
                </a:solidFill>
                <a:latin typeface="华文楷体" pitchFamily="2" charset="-122"/>
                <a:ea typeface="华文楷体" pitchFamily="2" charset="-122"/>
              </a:rPr>
              <a:t>他有统一天下的宏大志愿；</a:t>
            </a:r>
          </a:p>
        </p:txBody>
      </p:sp>
      <p:sp>
        <p:nvSpPr>
          <p:cNvPr id="20486" name="文本框 20485"/>
          <p:cNvSpPr txBox="1">
            <a:spLocks noChangeArrowheads="1"/>
          </p:cNvSpPr>
          <p:nvPr/>
        </p:nvSpPr>
        <p:spPr bwMode="auto">
          <a:xfrm>
            <a:off x="4399935" y="4139076"/>
            <a:ext cx="5555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ahoma" pitchFamily="34" charset="0"/>
                <a:ea typeface="宋体" pitchFamily="2" charset="-122"/>
              </a:defRPr>
            </a:lvl1pPr>
            <a:lvl2pPr>
              <a:defRPr sz="2800">
                <a:solidFill>
                  <a:schemeClr val="tx1"/>
                </a:solidFill>
                <a:latin typeface="Tahoma" pitchFamily="34" charset="0"/>
                <a:ea typeface="宋体" pitchFamily="2" charset="-122"/>
              </a:defRPr>
            </a:lvl2pPr>
            <a:lvl3pPr>
              <a:defRPr sz="2400">
                <a:solidFill>
                  <a:schemeClr val="tx1"/>
                </a:solidFill>
                <a:latin typeface="Tahoma" pitchFamily="34" charset="0"/>
                <a:ea typeface="宋体" pitchFamily="2" charset="-122"/>
              </a:defRPr>
            </a:lvl3pPr>
            <a:lvl4pPr>
              <a:defRPr sz="2000">
                <a:solidFill>
                  <a:schemeClr val="tx1"/>
                </a:solidFill>
                <a:latin typeface="Tahoma" pitchFamily="34" charset="0"/>
                <a:ea typeface="宋体" pitchFamily="2" charset="-122"/>
              </a:defRPr>
            </a:lvl4pPr>
            <a:lvl5pPr>
              <a:defRPr sz="2000">
                <a:solidFill>
                  <a:schemeClr val="tx1"/>
                </a:solidFill>
                <a:latin typeface="Tahoma" pitchFamily="34" charset="0"/>
                <a:ea typeface="宋体" pitchFamily="2" charset="-122"/>
              </a:defRPr>
            </a:lvl5pPr>
            <a:lvl6pPr rtl="0" eaLnBrk="0" hangingPunct="0">
              <a:defRPr sz="2000">
                <a:solidFill>
                  <a:schemeClr val="tx1"/>
                </a:solidFill>
                <a:latin typeface="Tahoma" pitchFamily="34" charset="0"/>
                <a:ea typeface="宋体" pitchFamily="2" charset="-122"/>
              </a:defRPr>
            </a:lvl6pPr>
            <a:lvl7pPr rtl="0" eaLnBrk="0" hangingPunct="0">
              <a:defRPr sz="2000">
                <a:solidFill>
                  <a:schemeClr val="tx1"/>
                </a:solidFill>
                <a:latin typeface="Tahoma" pitchFamily="34" charset="0"/>
                <a:ea typeface="宋体" pitchFamily="2" charset="-122"/>
              </a:defRPr>
            </a:lvl7pPr>
            <a:lvl8pPr rtl="0" eaLnBrk="0" hangingPunct="0">
              <a:defRPr sz="2000">
                <a:solidFill>
                  <a:schemeClr val="tx1"/>
                </a:solidFill>
                <a:latin typeface="Tahoma" pitchFamily="34" charset="0"/>
                <a:ea typeface="宋体" pitchFamily="2" charset="-122"/>
              </a:defRPr>
            </a:lvl8pPr>
            <a:lvl9pPr rtl="0" eaLnBrk="0" hangingPunct="0">
              <a:defRPr sz="2000">
                <a:solidFill>
                  <a:schemeClr val="tx1"/>
                </a:solidFill>
                <a:latin typeface="Tahoma" pitchFamily="34" charset="0"/>
                <a:ea typeface="宋体" pitchFamily="2" charset="-122"/>
              </a:defRPr>
            </a:lvl9pPr>
          </a:lstStyle>
          <a:p>
            <a:pPr eaLnBrk="1" hangingPunct="1">
              <a:spcBef>
                <a:spcPct val="50000"/>
              </a:spcBef>
              <a:buFont typeface="Arial" charset="0"/>
              <a:buNone/>
            </a:pPr>
            <a:r>
              <a:rPr lang="zh-CN" altLang="en-US" sz="2800" b="1" i="0" dirty="0">
                <a:solidFill>
                  <a:srgbClr val="FF0000"/>
                </a:solidFill>
                <a:latin typeface="华文楷体" pitchFamily="2" charset="-122"/>
                <a:ea typeface="华文楷体" pitchFamily="2" charset="-122"/>
              </a:rPr>
              <a:t>更有一种开创新局面的进取精神。</a:t>
            </a:r>
            <a:r>
              <a:rPr lang="zh-CN" altLang="en-US" sz="2800" b="1" dirty="0">
                <a:solidFill>
                  <a:srgbClr val="FF0000"/>
                </a:solidFill>
                <a:latin typeface="华文楷体" pitchFamily="2" charset="-122"/>
                <a:ea typeface="华文楷体" pitchFamily="2" charset="-122"/>
              </a:rPr>
              <a:t> </a:t>
            </a:r>
            <a:endParaRPr lang="zh-CN" altLang="en-US" sz="2800" b="1" dirty="0">
              <a:latin typeface="华文楷体" pitchFamily="2" charset="-122"/>
              <a:ea typeface="华文楷体" pitchFamily="2" charset="-122"/>
            </a:endParaRPr>
          </a:p>
        </p:txBody>
      </p:sp>
      <p:sp>
        <p:nvSpPr>
          <p:cNvPr id="2" name="矩形 1"/>
          <p:cNvSpPr/>
          <p:nvPr/>
        </p:nvSpPr>
        <p:spPr>
          <a:xfrm>
            <a:off x="4534406" y="4846914"/>
            <a:ext cx="3775393" cy="523220"/>
          </a:xfrm>
          <a:prstGeom prst="rect">
            <a:avLst/>
          </a:prstGeom>
          <a:solidFill>
            <a:schemeClr val="accent3">
              <a:lumMod val="20000"/>
              <a:lumOff val="80000"/>
            </a:schemeClr>
          </a:solidFill>
        </p:spPr>
        <p:txBody>
          <a:bodyPr wrap="none">
            <a:spAutoFit/>
          </a:bodyPr>
          <a:lstStyle/>
          <a:p>
            <a:r>
              <a:rPr lang="en-US" altLang="zh-CN"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短歌行</a:t>
            </a:r>
            <a:r>
              <a:rPr lang="en-US" altLang="zh-CN" sz="2800" b="1" dirty="0" smtClean="0">
                <a:latin typeface="华文楷体" pitchFamily="2" charset="-122"/>
                <a:ea typeface="华文楷体" pitchFamily="2" charset="-122"/>
              </a:rPr>
              <a:t>》</a:t>
            </a:r>
            <a:r>
              <a:rPr lang="en-US" altLang="zh-CN" sz="2800" b="1" dirty="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求贤曲</a:t>
            </a:r>
            <a:endParaRPr lang="zh-CN" altLang="en-US" sz="2800" dirty="0">
              <a:latin typeface="华文楷体" pitchFamily="2" charset="-122"/>
              <a:ea typeface="华文楷体" pitchFamily="2" charset="-122"/>
            </a:endParaRPr>
          </a:p>
        </p:txBody>
      </p:sp>
    </p:spTree>
    <p:extLst>
      <p:ext uri="{BB962C8B-B14F-4D97-AF65-F5344CB8AC3E}">
        <p14:creationId xmlns:p14="http://schemas.microsoft.com/office/powerpoint/2010/main" val="39114678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checkerboard(across)">
                                      <p:cBhvr>
                                        <p:cTn id="12" dur="10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619155" y="1336152"/>
            <a:ext cx="87081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indent="457200" algn="just" eaLnBrk="1" hangingPunct="1"/>
            <a:r>
              <a:rPr lang="zh-CN" altLang="en-US" sz="2800" b="1" dirty="0" smtClean="0">
                <a:latin typeface="华文楷体" pitchFamily="2" charset="-122"/>
                <a:ea typeface="华文楷体" pitchFamily="2" charset="-122"/>
              </a:rPr>
              <a:t> 曹操</a:t>
            </a:r>
            <a:r>
              <a:rPr lang="en-US" altLang="zh-CN" sz="2800" b="1" dirty="0">
                <a:latin typeface="华文楷体" pitchFamily="2" charset="-122"/>
                <a:ea typeface="华文楷体" pitchFamily="2" charset="-122"/>
              </a:rPr>
              <a:t>(155</a:t>
            </a:r>
            <a:r>
              <a:rPr lang="zh-CN" altLang="en-US" sz="2800" b="1" dirty="0">
                <a:latin typeface="华文楷体" pitchFamily="2" charset="-122"/>
                <a:ea typeface="华文楷体" pitchFamily="2" charset="-122"/>
              </a:rPr>
              <a:t>～</a:t>
            </a:r>
            <a:r>
              <a:rPr lang="en-US" altLang="zh-CN" sz="2800" b="1" dirty="0">
                <a:latin typeface="华文楷体" pitchFamily="2" charset="-122"/>
                <a:ea typeface="华文楷体" pitchFamily="2" charset="-122"/>
              </a:rPr>
              <a:t>220)</a:t>
            </a:r>
            <a:r>
              <a:rPr lang="zh-CN" altLang="en-US" sz="2800" b="1" dirty="0">
                <a:latin typeface="华文楷体" pitchFamily="2" charset="-122"/>
                <a:ea typeface="华文楷体" pitchFamily="2" charset="-122"/>
              </a:rPr>
              <a:t>，汉魏间</a:t>
            </a:r>
            <a:r>
              <a:rPr lang="zh-CN" altLang="en-US" sz="2800" b="1" dirty="0">
                <a:solidFill>
                  <a:srgbClr val="FF0000"/>
                </a:solidFill>
                <a:latin typeface="华文楷体" pitchFamily="2" charset="-122"/>
                <a:ea typeface="华文楷体" pitchFamily="2" charset="-122"/>
              </a:rPr>
              <a:t>政治家、军事家、诗人</a:t>
            </a:r>
            <a:r>
              <a:rPr lang="zh-CN" altLang="en-US" sz="2800" b="1" dirty="0">
                <a:latin typeface="华文楷体" pitchFamily="2" charset="-122"/>
                <a:ea typeface="华文楷体" pitchFamily="2" charset="-122"/>
              </a:rPr>
              <a:t>。字</a:t>
            </a:r>
            <a:r>
              <a:rPr lang="zh-CN" altLang="en-US" sz="2800" b="1" dirty="0">
                <a:solidFill>
                  <a:srgbClr val="FF0000"/>
                </a:solidFill>
                <a:latin typeface="华文楷体" pitchFamily="2" charset="-122"/>
                <a:ea typeface="华文楷体" pitchFamily="2" charset="-122"/>
              </a:rPr>
              <a:t>孟德</a:t>
            </a:r>
            <a:r>
              <a:rPr lang="zh-CN" altLang="en-US" sz="2800" b="1" dirty="0">
                <a:latin typeface="华文楷体" pitchFamily="2" charset="-122"/>
                <a:ea typeface="华文楷体" pitchFamily="2" charset="-122"/>
              </a:rPr>
              <a:t>，小字阿瞒。沛国谯（今安徽亳县）人。曹操谥武王，曹丕称帝后，追尊他为武皇帝，史称魏武帝。</a:t>
            </a:r>
          </a:p>
        </p:txBody>
      </p:sp>
      <p:sp>
        <p:nvSpPr>
          <p:cNvPr id="3"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感知作者</a:t>
            </a:r>
          </a:p>
        </p:txBody>
      </p:sp>
      <p:sp>
        <p:nvSpPr>
          <p:cNvPr id="7" name="矩形 6"/>
          <p:cNvSpPr/>
          <p:nvPr/>
        </p:nvSpPr>
        <p:spPr>
          <a:xfrm>
            <a:off x="1619155" y="2895958"/>
            <a:ext cx="8829210" cy="2246769"/>
          </a:xfrm>
          <a:prstGeom prst="rect">
            <a:avLst/>
          </a:prstGeom>
        </p:spPr>
        <p:txBody>
          <a:bodyPr wrap="square">
            <a:spAutoFit/>
          </a:bodyPr>
          <a:lstStyle/>
          <a:p>
            <a:pPr indent="457200" algn="just"/>
            <a:r>
              <a:rPr lang="zh-CN" altLang="en-US" sz="2800" b="1" dirty="0">
                <a:latin typeface="华文楷体" pitchFamily="2" charset="-122"/>
                <a:ea typeface="华文楷体" pitchFamily="2" charset="-122"/>
              </a:rPr>
              <a:t>罗贯中</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三国演义</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将其刻画为“治世之能臣，乱世之奸雄”，京剧脸谱也将曹操勾成白脸，这与历史的真实面目颇有出入。实际上，曹操雄才大略，</a:t>
            </a:r>
            <a:r>
              <a:rPr lang="zh-CN" altLang="en-US" sz="2800" b="1" dirty="0">
                <a:solidFill>
                  <a:srgbClr val="FF0000"/>
                </a:solidFill>
                <a:latin typeface="华文楷体" pitchFamily="2" charset="-122"/>
                <a:ea typeface="华文楷体" pitchFamily="2" charset="-122"/>
              </a:rPr>
              <a:t>“外定武功，内兴文学”</a:t>
            </a:r>
            <a:r>
              <a:rPr lang="zh-CN" altLang="en-US" sz="2800" b="1" dirty="0">
                <a:latin typeface="华文楷体" pitchFamily="2" charset="-122"/>
                <a:ea typeface="华文楷体" pitchFamily="2" charset="-122"/>
              </a:rPr>
              <a:t>，不仅是一位杰出的军政领袖，还是一位慷慨的诗人和忧患的哲人对历史的发展有不可泯灭的功勋。</a:t>
            </a:r>
            <a:endParaRPr lang="zh-CN" altLang="en-US" sz="2800" dirty="0">
              <a:latin typeface="华文楷体" pitchFamily="2" charset="-122"/>
              <a:ea typeface="华文楷体" pitchFamily="2" charset="-122"/>
            </a:endParaRPr>
          </a:p>
        </p:txBody>
      </p:sp>
      <p:pic>
        <p:nvPicPr>
          <p:cNvPr id="8" name="图片 7">
            <a:extLst>
              <a:ext uri="{FF2B5EF4-FFF2-40B4-BE49-F238E27FC236}">
                <a16:creationId xmlns:a16="http://schemas.microsoft.com/office/drawing/2014/main" xmlns="" id="{E1C64F0E-61C9-4BD6-ACD7-13A2E7A21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335242">
            <a:off x="8094542" y="3982947"/>
            <a:ext cx="3459676" cy="2588498"/>
          </a:xfrm>
          <a:prstGeom prst="rect">
            <a:avLst/>
          </a:prstGeom>
        </p:spPr>
      </p:pic>
    </p:spTree>
    <p:extLst>
      <p:ext uri="{BB962C8B-B14F-4D97-AF65-F5344CB8AC3E}">
        <p14:creationId xmlns:p14="http://schemas.microsoft.com/office/powerpoint/2010/main" val="72396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1066800" y="1537565"/>
            <a:ext cx="10227588" cy="275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b="1" dirty="0" smtClean="0">
                <a:latin typeface="华文楷体" pitchFamily="2" charset="-122"/>
                <a:ea typeface="华文楷体" pitchFamily="2" charset="-122"/>
              </a:rPr>
              <a:t>A </a:t>
            </a:r>
            <a:r>
              <a:rPr lang="en-US" altLang="zh-CN" sz="3200" b="1" u="sng" dirty="0" smtClean="0">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（丞相）：北方屯田，兴修水利 ，用人唯才</a:t>
            </a:r>
          </a:p>
          <a:p>
            <a:r>
              <a:rPr lang="en-US" altLang="zh-CN" sz="3200" b="1" dirty="0" smtClean="0">
                <a:latin typeface="华文楷体" pitchFamily="2" charset="-122"/>
                <a:ea typeface="华文楷体" pitchFamily="2" charset="-122"/>
              </a:rPr>
              <a:t>B </a:t>
            </a:r>
            <a:r>
              <a:rPr lang="en-US" altLang="zh-CN" sz="3200" b="1" u="sng" dirty="0" smtClean="0">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（统帅）：</a:t>
            </a:r>
          </a:p>
          <a:p>
            <a:pPr marL="0" indent="0">
              <a:buNone/>
            </a:pPr>
            <a:endParaRPr lang="en-US" altLang="zh-CN" sz="3200" b="1" dirty="0" smtClean="0">
              <a:latin typeface="华文楷体" pitchFamily="2" charset="-122"/>
              <a:ea typeface="华文楷体" pitchFamily="2" charset="-122"/>
            </a:endParaRPr>
          </a:p>
          <a:p>
            <a:r>
              <a:rPr lang="en-US" altLang="zh-CN" sz="3200" b="1" dirty="0" smtClean="0">
                <a:latin typeface="华文楷体" pitchFamily="2" charset="-122"/>
                <a:ea typeface="华文楷体" pitchFamily="2" charset="-122"/>
              </a:rPr>
              <a:t>C </a:t>
            </a:r>
            <a:r>
              <a:rPr lang="en-US" altLang="zh-CN" sz="3200" b="1" u="sng" dirty="0" smtClean="0">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（诗歌领袖）：建安风骨的领袖，与其子曹植、曹丕合称“三曹”。 </a:t>
            </a:r>
          </a:p>
        </p:txBody>
      </p:sp>
      <p:sp>
        <p:nvSpPr>
          <p:cNvPr id="32" name="Text Box 4"/>
          <p:cNvSpPr txBox="1">
            <a:spLocks noChangeArrowheads="1"/>
          </p:cNvSpPr>
          <p:nvPr/>
        </p:nvSpPr>
        <p:spPr bwMode="auto">
          <a:xfrm>
            <a:off x="833435" y="2049781"/>
            <a:ext cx="1115089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a:solidFill>
                  <a:srgbClr val="003300"/>
                </a:solidFill>
                <a:latin typeface="华文楷体" pitchFamily="2" charset="-122"/>
                <a:ea typeface="华文楷体" pitchFamily="2" charset="-122"/>
              </a:rPr>
              <a:t> </a:t>
            </a:r>
            <a:r>
              <a:rPr lang="zh-CN" altLang="en-US" sz="3200" b="1" dirty="0" smtClean="0">
                <a:solidFill>
                  <a:srgbClr val="003300"/>
                </a:solidFill>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败</a:t>
            </a:r>
            <a:r>
              <a:rPr lang="zh-CN" altLang="en-US" sz="3200" b="1" dirty="0">
                <a:latin typeface="华文楷体" pitchFamily="2" charset="-122"/>
                <a:ea typeface="华文楷体" pitchFamily="2" charset="-122"/>
              </a:rPr>
              <a:t>袁术、破陶谦、平张邈、杀吕布、灭袁绍、定乌桓、降刘宗、走赤壁、克马超、收张鲁、封魏王。</a:t>
            </a:r>
          </a:p>
        </p:txBody>
      </p:sp>
      <p:sp>
        <p:nvSpPr>
          <p:cNvPr id="33" name="Text Box 5"/>
          <p:cNvSpPr txBox="1">
            <a:spLocks noChangeArrowheads="1"/>
          </p:cNvSpPr>
          <p:nvPr/>
        </p:nvSpPr>
        <p:spPr bwMode="auto">
          <a:xfrm>
            <a:off x="1658470" y="1434470"/>
            <a:ext cx="15151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FF0000"/>
                </a:solidFill>
                <a:latin typeface="华文楷体" pitchFamily="2" charset="-122"/>
                <a:ea typeface="华文楷体" pitchFamily="2" charset="-122"/>
              </a:rPr>
              <a:t>政治家</a:t>
            </a:r>
          </a:p>
        </p:txBody>
      </p:sp>
      <p:sp>
        <p:nvSpPr>
          <p:cNvPr id="34" name="Text Box 6"/>
          <p:cNvSpPr txBox="1">
            <a:spLocks noChangeArrowheads="1"/>
          </p:cNvSpPr>
          <p:nvPr/>
        </p:nvSpPr>
        <p:spPr bwMode="auto">
          <a:xfrm>
            <a:off x="1595603" y="2003615"/>
            <a:ext cx="17045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FF0000"/>
                </a:solidFill>
                <a:latin typeface="华文楷体" pitchFamily="2" charset="-122"/>
                <a:ea typeface="华文楷体" pitchFamily="2" charset="-122"/>
              </a:rPr>
              <a:t>军事家</a:t>
            </a:r>
          </a:p>
        </p:txBody>
      </p:sp>
      <p:sp>
        <p:nvSpPr>
          <p:cNvPr id="35" name="Text Box 7"/>
          <p:cNvSpPr txBox="1">
            <a:spLocks noChangeArrowheads="1"/>
          </p:cNvSpPr>
          <p:nvPr/>
        </p:nvSpPr>
        <p:spPr bwMode="auto">
          <a:xfrm>
            <a:off x="1595603" y="3120885"/>
            <a:ext cx="18939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FF0000"/>
                </a:solidFill>
                <a:latin typeface="华文楷体" pitchFamily="2" charset="-122"/>
                <a:ea typeface="华文楷体" pitchFamily="2" charset="-122"/>
              </a:rPr>
              <a:t>文学家</a:t>
            </a:r>
          </a:p>
        </p:txBody>
      </p:sp>
      <p:sp>
        <p:nvSpPr>
          <p:cNvPr id="36"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职业成就</a:t>
            </a:r>
          </a:p>
        </p:txBody>
      </p:sp>
      <p:pic>
        <p:nvPicPr>
          <p:cNvPr id="37" name="图片 36">
            <a:extLst>
              <a:ext uri="{FF2B5EF4-FFF2-40B4-BE49-F238E27FC236}">
                <a16:creationId xmlns:a16="http://schemas.microsoft.com/office/drawing/2014/main" xmlns="" id="{B43D429D-700C-40E9-9D6C-7DA965AB0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9652" flipH="1">
            <a:off x="-28475" y="4594856"/>
            <a:ext cx="2647385" cy="1982190"/>
          </a:xfrm>
          <a:prstGeom prst="rect">
            <a:avLst/>
          </a:prstGeom>
        </p:spPr>
      </p:pic>
      <p:sp>
        <p:nvSpPr>
          <p:cNvPr id="12" name="矩形 11"/>
          <p:cNvSpPr/>
          <p:nvPr/>
        </p:nvSpPr>
        <p:spPr>
          <a:xfrm>
            <a:off x="2416069" y="4289613"/>
            <a:ext cx="8256137" cy="1988237"/>
          </a:xfrm>
          <a:prstGeom prst="rect">
            <a:avLst/>
          </a:prstGeom>
          <a:ln w="12700">
            <a:solidFill>
              <a:schemeClr val="tx1"/>
            </a:solidFill>
          </a:ln>
        </p:spPr>
        <p:txBody>
          <a:bodyPr wrap="square">
            <a:spAutoFit/>
          </a:bodyPr>
          <a:lstStyle/>
          <a:p>
            <a:pPr indent="457200" algn="just">
              <a:lnSpc>
                <a:spcPct val="110000"/>
              </a:lnSpc>
            </a:pPr>
            <a:r>
              <a:rPr lang="zh-CN" altLang="en-US" sz="2800" b="1" dirty="0">
                <a:latin typeface="华文楷体" pitchFamily="2" charset="-122"/>
                <a:ea typeface="华文楷体" pitchFamily="2" charset="-122"/>
              </a:rPr>
              <a:t>建安诗人大都经历了汉末的离乱，所作诗歌主要是</a:t>
            </a:r>
            <a:r>
              <a:rPr lang="zh-CN" altLang="en-US" sz="2800" b="1" dirty="0">
                <a:solidFill>
                  <a:srgbClr val="FF0000"/>
                </a:solidFill>
                <a:latin typeface="华文楷体" pitchFamily="2" charset="-122"/>
                <a:ea typeface="华文楷体" pitchFamily="2" charset="-122"/>
              </a:rPr>
              <a:t>因事而发，悲壮慷慨</a:t>
            </a:r>
            <a:r>
              <a:rPr lang="zh-CN" altLang="en-US" sz="2800" b="1" dirty="0">
                <a:latin typeface="华文楷体" pitchFamily="2" charset="-122"/>
                <a:ea typeface="华文楷体" pitchFamily="2" charset="-122"/>
              </a:rPr>
              <a:t>，具有鲜明的时代特征。这一独特的风格使得它被后世称为</a:t>
            </a:r>
            <a:r>
              <a:rPr lang="zh-CN" altLang="en-US" sz="2800" b="1" dirty="0">
                <a:solidFill>
                  <a:srgbClr val="FF0000"/>
                </a:solidFill>
                <a:latin typeface="华文楷体" pitchFamily="2" charset="-122"/>
                <a:ea typeface="华文楷体" pitchFamily="2" charset="-122"/>
              </a:rPr>
              <a:t>“建安风骨”或“汉魏风骨”</a:t>
            </a:r>
            <a:r>
              <a:rPr lang="zh-CN" altLang="en-US" sz="2800" b="1" dirty="0">
                <a:latin typeface="华文楷体" pitchFamily="2" charset="-122"/>
                <a:ea typeface="华文楷体" pitchFamily="2" charset="-122"/>
              </a:rPr>
              <a:t>，在中国文学史上产生了重要影响。</a:t>
            </a:r>
          </a:p>
        </p:txBody>
      </p:sp>
    </p:spTree>
    <p:extLst>
      <p:ext uri="{BB962C8B-B14F-4D97-AF65-F5344CB8AC3E}">
        <p14:creationId xmlns:p14="http://schemas.microsoft.com/office/powerpoint/2010/main" val="188097201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p:bldP spid="36"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感知作者</a:t>
            </a:r>
          </a:p>
        </p:txBody>
      </p:sp>
      <p:sp>
        <p:nvSpPr>
          <p:cNvPr id="4" name="Text Box 5"/>
          <p:cNvSpPr txBox="1">
            <a:spLocks noChangeArrowheads="1"/>
          </p:cNvSpPr>
          <p:nvPr/>
        </p:nvSpPr>
        <p:spPr bwMode="auto">
          <a:xfrm>
            <a:off x="6805286" y="1215681"/>
            <a:ext cx="3775393"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en-US" altLang="zh-CN" sz="3200" b="1" dirty="0">
                <a:solidFill>
                  <a:srgbClr val="FF0000"/>
                </a:solidFill>
                <a:latin typeface="华文楷体" pitchFamily="2" charset="-122"/>
                <a:ea typeface="华文楷体" pitchFamily="2" charset="-122"/>
              </a:rPr>
              <a:t>       </a:t>
            </a:r>
            <a:r>
              <a:rPr lang="en-US" altLang="zh-CN" sz="3200" b="1" dirty="0" smtClean="0">
                <a:solidFill>
                  <a:srgbClr val="FF0000"/>
                </a:solidFill>
                <a:latin typeface="华文楷体" pitchFamily="2" charset="-122"/>
                <a:ea typeface="华文楷体" pitchFamily="2" charset="-122"/>
              </a:rPr>
              <a:t> </a:t>
            </a:r>
            <a:r>
              <a:rPr lang="zh-CN" altLang="en-US" sz="3200" b="1" dirty="0" smtClean="0">
                <a:solidFill>
                  <a:srgbClr val="FF0000"/>
                </a:solidFill>
                <a:latin typeface="华文楷体" pitchFamily="2" charset="-122"/>
                <a:ea typeface="华文楷体" pitchFamily="2" charset="-122"/>
              </a:rPr>
              <a:t>观沧海</a:t>
            </a:r>
            <a:endParaRPr lang="zh-CN" altLang="en-US" sz="3200" dirty="0">
              <a:latin typeface="华文楷体" pitchFamily="2" charset="-122"/>
              <a:ea typeface="华文楷体" pitchFamily="2" charset="-122"/>
            </a:endParaRPr>
          </a:p>
          <a:p>
            <a:pPr eaLnBrk="1" hangingPunct="1"/>
            <a:r>
              <a:rPr lang="zh-CN" altLang="en-US" sz="2800" b="1" dirty="0">
                <a:latin typeface="华文楷体" pitchFamily="2" charset="-122"/>
                <a:ea typeface="华文楷体" pitchFamily="2" charset="-122"/>
              </a:rPr>
              <a:t>东临碣石，以观沧海。</a:t>
            </a:r>
            <a:br>
              <a:rPr lang="zh-CN" altLang="en-US" sz="2800" b="1" dirty="0">
                <a:latin typeface="华文楷体" pitchFamily="2" charset="-122"/>
                <a:ea typeface="华文楷体" pitchFamily="2" charset="-122"/>
              </a:rPr>
            </a:br>
            <a:r>
              <a:rPr lang="zh-CN" altLang="en-US" sz="2800" b="1" dirty="0">
                <a:latin typeface="华文楷体" pitchFamily="2" charset="-122"/>
                <a:ea typeface="华文楷体" pitchFamily="2" charset="-122"/>
              </a:rPr>
              <a:t>水何澹澹，山岛竦峙。</a:t>
            </a:r>
            <a:br>
              <a:rPr lang="zh-CN" altLang="en-US" sz="2800" b="1" dirty="0">
                <a:latin typeface="华文楷体" pitchFamily="2" charset="-122"/>
                <a:ea typeface="华文楷体" pitchFamily="2" charset="-122"/>
              </a:rPr>
            </a:br>
            <a:r>
              <a:rPr lang="zh-CN" altLang="en-US" sz="2800" b="1" dirty="0">
                <a:latin typeface="华文楷体" pitchFamily="2" charset="-122"/>
                <a:ea typeface="华文楷体" pitchFamily="2" charset="-122"/>
              </a:rPr>
              <a:t>树木丛生，百草丰茂。</a:t>
            </a:r>
            <a:br>
              <a:rPr lang="zh-CN" altLang="en-US" sz="2800" b="1" dirty="0">
                <a:latin typeface="华文楷体" pitchFamily="2" charset="-122"/>
                <a:ea typeface="华文楷体" pitchFamily="2" charset="-122"/>
              </a:rPr>
            </a:br>
            <a:r>
              <a:rPr lang="zh-CN" altLang="en-US" sz="2800" b="1" dirty="0">
                <a:latin typeface="华文楷体" pitchFamily="2" charset="-122"/>
                <a:ea typeface="华文楷体" pitchFamily="2" charset="-122"/>
              </a:rPr>
              <a:t>秋风萧瑟，洪波涌起。</a:t>
            </a:r>
            <a:br>
              <a:rPr lang="zh-CN" altLang="en-US" sz="2800" b="1" dirty="0">
                <a:latin typeface="华文楷体" pitchFamily="2" charset="-122"/>
                <a:ea typeface="华文楷体" pitchFamily="2" charset="-122"/>
              </a:rPr>
            </a:br>
            <a:r>
              <a:rPr lang="zh-CN" altLang="en-US" sz="2800" b="1" dirty="0">
                <a:solidFill>
                  <a:srgbClr val="FF0000"/>
                </a:solidFill>
                <a:latin typeface="华文楷体" pitchFamily="2" charset="-122"/>
                <a:ea typeface="华文楷体" pitchFamily="2" charset="-122"/>
              </a:rPr>
              <a:t>日月之行，若出其中；</a:t>
            </a:r>
            <a:br>
              <a:rPr lang="zh-CN" altLang="en-US" sz="2800" b="1" dirty="0">
                <a:solidFill>
                  <a:srgbClr val="FF0000"/>
                </a:solidFill>
                <a:latin typeface="华文楷体" pitchFamily="2" charset="-122"/>
                <a:ea typeface="华文楷体" pitchFamily="2" charset="-122"/>
              </a:rPr>
            </a:br>
            <a:r>
              <a:rPr lang="zh-CN" altLang="en-US" sz="2800" b="1" dirty="0">
                <a:solidFill>
                  <a:srgbClr val="FF0000"/>
                </a:solidFill>
                <a:latin typeface="华文楷体" pitchFamily="2" charset="-122"/>
                <a:ea typeface="华文楷体" pitchFamily="2" charset="-122"/>
              </a:rPr>
              <a:t>星汉灿烂，若出其里。</a:t>
            </a:r>
            <a:br>
              <a:rPr lang="zh-CN" altLang="en-US" sz="2800" b="1" dirty="0">
                <a:solidFill>
                  <a:srgbClr val="FF0000"/>
                </a:solidFill>
                <a:latin typeface="华文楷体" pitchFamily="2" charset="-122"/>
                <a:ea typeface="华文楷体" pitchFamily="2" charset="-122"/>
              </a:rPr>
            </a:br>
            <a:r>
              <a:rPr lang="zh-CN" altLang="en-US" sz="2800" b="1" dirty="0">
                <a:latin typeface="华文楷体" pitchFamily="2" charset="-122"/>
                <a:ea typeface="华文楷体" pitchFamily="2" charset="-122"/>
              </a:rPr>
              <a:t>幸甚至哉！歌以咏志。</a:t>
            </a:r>
          </a:p>
        </p:txBody>
      </p:sp>
      <p:sp>
        <p:nvSpPr>
          <p:cNvPr id="5" name="Text Box 7"/>
          <p:cNvSpPr txBox="1">
            <a:spLocks noChangeArrowheads="1"/>
          </p:cNvSpPr>
          <p:nvPr/>
        </p:nvSpPr>
        <p:spPr bwMode="auto">
          <a:xfrm>
            <a:off x="1977324" y="1252623"/>
            <a:ext cx="3398838"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en-US" altLang="zh-CN" sz="2000" dirty="0">
                <a:solidFill>
                  <a:srgbClr val="CC0033"/>
                </a:solidFill>
                <a:latin typeface="华文楷体" pitchFamily="2" charset="-122"/>
                <a:ea typeface="华文楷体" pitchFamily="2" charset="-122"/>
              </a:rPr>
              <a:t>            </a:t>
            </a:r>
            <a:r>
              <a:rPr lang="zh-CN" altLang="en-US" sz="3200" b="1" dirty="0">
                <a:solidFill>
                  <a:srgbClr val="FF0000"/>
                </a:solidFill>
                <a:latin typeface="华文楷体" pitchFamily="2" charset="-122"/>
                <a:ea typeface="华文楷体" pitchFamily="2" charset="-122"/>
              </a:rPr>
              <a:t>龟虽</a:t>
            </a:r>
            <a:r>
              <a:rPr lang="zh-CN" altLang="en-US" sz="3200" b="1" dirty="0" smtClean="0">
                <a:solidFill>
                  <a:srgbClr val="FF0000"/>
                </a:solidFill>
                <a:latin typeface="华文楷体" pitchFamily="2" charset="-122"/>
                <a:ea typeface="华文楷体" pitchFamily="2" charset="-122"/>
              </a:rPr>
              <a:t>寿</a:t>
            </a:r>
            <a:endParaRPr lang="zh-CN" altLang="en-US" sz="3200" b="1" dirty="0">
              <a:solidFill>
                <a:srgbClr val="FF0000"/>
              </a:solidFill>
              <a:latin typeface="华文楷体" pitchFamily="2" charset="-122"/>
              <a:ea typeface="华文楷体" pitchFamily="2" charset="-122"/>
            </a:endParaRPr>
          </a:p>
          <a:p>
            <a:pPr eaLnBrk="1" hangingPunct="1"/>
            <a:r>
              <a:rPr lang="zh-CN" altLang="en-US" sz="2800" b="1" dirty="0">
                <a:solidFill>
                  <a:srgbClr val="111111"/>
                </a:solidFill>
                <a:latin typeface="华文楷体" pitchFamily="2" charset="-122"/>
                <a:ea typeface="华文楷体" pitchFamily="2" charset="-122"/>
              </a:rPr>
              <a:t>神龟虽寿，犹有竟时。 腾蛇乘雾，终为土灰。 </a:t>
            </a:r>
            <a:r>
              <a:rPr lang="zh-CN" altLang="en-US" sz="2800" b="1" dirty="0">
                <a:solidFill>
                  <a:srgbClr val="FF0000"/>
                </a:solidFill>
                <a:latin typeface="华文楷体" pitchFamily="2" charset="-122"/>
                <a:ea typeface="华文楷体" pitchFamily="2" charset="-122"/>
              </a:rPr>
              <a:t>老骥伏枥，志在千里； 烈士暮年，壮心不已。 </a:t>
            </a:r>
            <a:r>
              <a:rPr lang="zh-CN" altLang="en-US" sz="2800" b="1" dirty="0">
                <a:solidFill>
                  <a:srgbClr val="111111"/>
                </a:solidFill>
                <a:latin typeface="华文楷体" pitchFamily="2" charset="-122"/>
                <a:ea typeface="华文楷体" pitchFamily="2" charset="-122"/>
              </a:rPr>
              <a:t>盈缩之期，不但在天； 养怡之福，可得永年。 幸甚至哉，歌以咏志。 </a:t>
            </a:r>
          </a:p>
        </p:txBody>
      </p:sp>
      <p:sp>
        <p:nvSpPr>
          <p:cNvPr id="6" name="矩形 5"/>
          <p:cNvSpPr/>
          <p:nvPr/>
        </p:nvSpPr>
        <p:spPr>
          <a:xfrm>
            <a:off x="5900075" y="790958"/>
            <a:ext cx="621749" cy="4524315"/>
          </a:xfrm>
          <a:prstGeom prst="rect">
            <a:avLst/>
          </a:prstGeom>
        </p:spPr>
        <p:txBody>
          <a:bodyPr wrap="square">
            <a:spAutoFit/>
          </a:bodyPr>
          <a:lstStyle/>
          <a:p>
            <a:r>
              <a:rPr lang="zh-CN" altLang="en-US" sz="3200" b="1" dirty="0">
                <a:solidFill>
                  <a:srgbClr val="FF0000"/>
                </a:solidFill>
                <a:latin typeface="华文行楷" pitchFamily="2" charset="-122"/>
                <a:ea typeface="华文行楷" pitchFamily="2" charset="-122"/>
              </a:rPr>
              <a:t>气韵</a:t>
            </a:r>
            <a:r>
              <a:rPr lang="zh-CN" altLang="en-US" sz="3200" b="1" dirty="0" smtClean="0">
                <a:solidFill>
                  <a:srgbClr val="FF0000"/>
                </a:solidFill>
                <a:latin typeface="华文行楷" pitchFamily="2" charset="-122"/>
                <a:ea typeface="华文行楷" pitchFamily="2" charset="-122"/>
              </a:rPr>
              <a:t>沉雄   </a:t>
            </a:r>
            <a:endParaRPr lang="en-US" altLang="zh-CN" sz="3200" b="1" dirty="0" smtClean="0">
              <a:solidFill>
                <a:srgbClr val="FF0000"/>
              </a:solidFill>
              <a:latin typeface="华文行楷" pitchFamily="2" charset="-122"/>
              <a:ea typeface="华文行楷" pitchFamily="2" charset="-122"/>
            </a:endParaRPr>
          </a:p>
          <a:p>
            <a:r>
              <a:rPr lang="zh-CN" altLang="en-US" sz="3200" b="1" dirty="0" smtClean="0">
                <a:solidFill>
                  <a:srgbClr val="FF0000"/>
                </a:solidFill>
                <a:latin typeface="华文行楷" pitchFamily="2" charset="-122"/>
                <a:ea typeface="华文行楷" pitchFamily="2" charset="-122"/>
              </a:rPr>
              <a:t> 慷慨悲壮 </a:t>
            </a:r>
            <a:endParaRPr lang="zh-CN" altLang="en-US" sz="3200" dirty="0">
              <a:solidFill>
                <a:srgbClr val="FF0000"/>
              </a:solidFill>
              <a:latin typeface="华文行楷" pitchFamily="2" charset="-122"/>
              <a:ea typeface="华文行楷" pitchFamily="2" charset="-122"/>
            </a:endParaRPr>
          </a:p>
        </p:txBody>
      </p:sp>
    </p:spTree>
    <p:extLst>
      <p:ext uri="{BB962C8B-B14F-4D97-AF65-F5344CB8AC3E}">
        <p14:creationId xmlns:p14="http://schemas.microsoft.com/office/powerpoint/2010/main" val="267112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B86D3FE5-5985-4B47-AF4F-6656F94CB0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64887" y="575946"/>
            <a:ext cx="2276313" cy="1170471"/>
          </a:xfrm>
          <a:prstGeom prst="rect">
            <a:avLst/>
          </a:prstGeom>
        </p:spPr>
      </p:pic>
      <p:pic>
        <p:nvPicPr>
          <p:cNvPr id="36" name="Picture 4" descr="曹操横槊赋诗"/>
          <p:cNvPicPr>
            <a:picLocks noChangeAspect="1" noChangeArrowheads="1"/>
          </p:cNvPicPr>
          <p:nvPr/>
        </p:nvPicPr>
        <p:blipFill rotWithShape="1">
          <a:blip r:embed="rId4">
            <a:extLst>
              <a:ext uri="{28A0092B-C50C-407E-A947-70E740481C1C}">
                <a14:useLocalDpi xmlns:a14="http://schemas.microsoft.com/office/drawing/2010/main" val="0"/>
              </a:ext>
            </a:extLst>
          </a:blip>
          <a:srcRect l="4261" t="13689" r="4142" b="5315"/>
          <a:stretch/>
        </p:blipFill>
        <p:spPr bwMode="auto">
          <a:xfrm>
            <a:off x="488619" y="1394278"/>
            <a:ext cx="5444197" cy="499403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9" name="图片 17" descr="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413" y="-20638"/>
            <a:ext cx="2792412" cy="355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7"/>
          <p:cNvSpPr>
            <a:spLocks noChangeArrowheads="1"/>
          </p:cNvSpPr>
          <p:nvPr/>
        </p:nvSpPr>
        <p:spPr bwMode="auto">
          <a:xfrm>
            <a:off x="7283450" y="1036638"/>
            <a:ext cx="14874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5000" dirty="0" smtClean="0">
                <a:solidFill>
                  <a:srgbClr val="E60011"/>
                </a:solidFill>
                <a:latin typeface="华文行楷" pitchFamily="2" charset="-122"/>
                <a:ea typeface="华文行楷" pitchFamily="2" charset="-122"/>
                <a:sym typeface="微软雅黑" pitchFamily="34" charset="-122"/>
              </a:rPr>
              <a:t>短</a:t>
            </a:r>
            <a:endParaRPr lang="zh-CN" altLang="en-US" sz="15000" dirty="0">
              <a:solidFill>
                <a:srgbClr val="E60011"/>
              </a:solidFill>
              <a:latin typeface="华文行楷" pitchFamily="2" charset="-122"/>
              <a:ea typeface="华文行楷" pitchFamily="2" charset="-122"/>
              <a:sym typeface="微软雅黑" pitchFamily="34" charset="-122"/>
            </a:endParaRPr>
          </a:p>
        </p:txBody>
      </p:sp>
      <p:sp>
        <p:nvSpPr>
          <p:cNvPr id="41" name="TextBox 7"/>
          <p:cNvSpPr>
            <a:spLocks noChangeArrowheads="1"/>
          </p:cNvSpPr>
          <p:nvPr/>
        </p:nvSpPr>
        <p:spPr bwMode="auto">
          <a:xfrm>
            <a:off x="8652669" y="2531914"/>
            <a:ext cx="1487488"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3000" dirty="0" smtClean="0">
                <a:solidFill>
                  <a:srgbClr val="E60011"/>
                </a:solidFill>
                <a:latin typeface="华文行楷" pitchFamily="2" charset="-122"/>
                <a:ea typeface="华文行楷" pitchFamily="2" charset="-122"/>
                <a:sym typeface="微软雅黑" pitchFamily="34" charset="-122"/>
              </a:rPr>
              <a:t>歌</a:t>
            </a:r>
            <a:endParaRPr lang="zh-CN" altLang="en-US" sz="13000" dirty="0">
              <a:solidFill>
                <a:srgbClr val="E60011"/>
              </a:solidFill>
              <a:latin typeface="华文行楷" pitchFamily="2" charset="-122"/>
              <a:ea typeface="华文行楷" pitchFamily="2" charset="-122"/>
              <a:sym typeface="微软雅黑" pitchFamily="34" charset="-122"/>
            </a:endParaRPr>
          </a:p>
        </p:txBody>
      </p:sp>
      <p:sp>
        <p:nvSpPr>
          <p:cNvPr id="42" name="TextBox 7"/>
          <p:cNvSpPr>
            <a:spLocks noChangeArrowheads="1"/>
          </p:cNvSpPr>
          <p:nvPr/>
        </p:nvSpPr>
        <p:spPr bwMode="auto">
          <a:xfrm>
            <a:off x="7967877" y="4257154"/>
            <a:ext cx="1487487"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0" dirty="0" smtClean="0">
                <a:solidFill>
                  <a:srgbClr val="E60011"/>
                </a:solidFill>
                <a:latin typeface="华文行楷" pitchFamily="2" charset="-122"/>
                <a:ea typeface="华文行楷" pitchFamily="2" charset="-122"/>
                <a:sym typeface="微软雅黑" pitchFamily="34" charset="-122"/>
              </a:rPr>
              <a:t>行</a:t>
            </a:r>
            <a:endParaRPr lang="zh-CN" altLang="en-US" sz="12000" dirty="0">
              <a:solidFill>
                <a:srgbClr val="E60011"/>
              </a:solidFill>
              <a:latin typeface="华文行楷" pitchFamily="2" charset="-122"/>
              <a:ea typeface="华文行楷" pitchFamily="2" charset="-122"/>
              <a:sym typeface="微软雅黑" pitchFamily="34" charset="-122"/>
            </a:endParaRPr>
          </a:p>
        </p:txBody>
      </p:sp>
      <p:pic>
        <p:nvPicPr>
          <p:cNvPr id="43" name="图片 22" descr="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8913" y="2151063"/>
            <a:ext cx="4492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249238" y="452438"/>
            <a:ext cx="11525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4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04900" y="587375"/>
            <a:ext cx="11525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7030190" y="3587541"/>
            <a:ext cx="506519" cy="2800767"/>
          </a:xfrm>
          <a:prstGeom prst="rect">
            <a:avLst/>
          </a:prstGeom>
          <a:noFill/>
        </p:spPr>
        <p:txBody>
          <a:bodyPr wrap="square" rtlCol="0">
            <a:spAutoFit/>
          </a:bodyPr>
          <a:lstStyle/>
          <a:p>
            <a:r>
              <a:rPr lang="zh-CN" altLang="en-US" sz="4400" b="1" dirty="0" smtClean="0">
                <a:latin typeface="华文行楷" pitchFamily="2" charset="-122"/>
                <a:ea typeface="华文行楷" pitchFamily="2" charset="-122"/>
              </a:rPr>
              <a:t>魏</a:t>
            </a:r>
            <a:r>
              <a:rPr lang="en-US" altLang="zh-CN" sz="4400" b="1" dirty="0" smtClean="0">
                <a:latin typeface="华文行楷" pitchFamily="2" charset="-122"/>
                <a:ea typeface="华文行楷" pitchFamily="2" charset="-122"/>
              </a:rPr>
              <a:t>·</a:t>
            </a:r>
          </a:p>
          <a:p>
            <a:r>
              <a:rPr lang="zh-CN" altLang="en-US" sz="4400" b="1" dirty="0" smtClean="0">
                <a:latin typeface="华文行楷" pitchFamily="2" charset="-122"/>
                <a:ea typeface="华文行楷" pitchFamily="2" charset="-122"/>
              </a:rPr>
              <a:t>曹</a:t>
            </a:r>
            <a:endParaRPr lang="en-US" altLang="zh-CN" sz="4400" b="1" dirty="0" smtClean="0">
              <a:latin typeface="华文行楷" pitchFamily="2" charset="-122"/>
              <a:ea typeface="华文行楷" pitchFamily="2" charset="-122"/>
            </a:endParaRPr>
          </a:p>
          <a:p>
            <a:r>
              <a:rPr lang="zh-CN" altLang="en-US" sz="4400" b="1" dirty="0" smtClean="0">
                <a:latin typeface="华文行楷" pitchFamily="2" charset="-122"/>
                <a:ea typeface="华文行楷" pitchFamily="2" charset="-122"/>
              </a:rPr>
              <a:t>操</a:t>
            </a:r>
            <a:endParaRPr lang="zh-CN" altLang="en-US" sz="4400" b="1" dirty="0">
              <a:latin typeface="华文行楷" pitchFamily="2" charset="-122"/>
              <a:ea typeface="华文行楷" pitchFamily="2" charset="-122"/>
            </a:endParaRPr>
          </a:p>
        </p:txBody>
      </p:sp>
    </p:spTree>
    <p:extLst>
      <p:ext uri="{BB962C8B-B14F-4D97-AF65-F5344CB8AC3E}">
        <p14:creationId xmlns:p14="http://schemas.microsoft.com/office/powerpoint/2010/main" val="73469638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par>
                                <p:cTn id="16" presetID="13" presetClass="entr" presetSubtype="16"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plus(in)">
                                      <p:cBhvr>
                                        <p:cTn id="18" dur="1000"/>
                                        <p:tgtEl>
                                          <p:spTgt spid="3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文本占位符 23554"/>
          <p:cNvSpPr>
            <a:spLocks noGrp="1" noChangeArrowheads="1"/>
          </p:cNvSpPr>
          <p:nvPr>
            <p:ph type="body" idx="1"/>
          </p:nvPr>
        </p:nvSpPr>
        <p:spPr>
          <a:xfrm>
            <a:off x="1686393" y="1853493"/>
            <a:ext cx="9747700" cy="2933660"/>
          </a:xfrm>
        </p:spPr>
        <p:txBody>
          <a:bodyPr>
            <a:normAutofit/>
          </a:bodyPr>
          <a:lstStyle/>
          <a:p>
            <a:pPr marL="0" indent="0" eaLnBrk="1" hangingPunct="1">
              <a:buNone/>
            </a:pPr>
            <a:endParaRPr lang="en-US" altLang="zh-CN" sz="3200" b="1" dirty="0" smtClean="0">
              <a:latin typeface="华文楷体" pitchFamily="2" charset="-122"/>
              <a:ea typeface="华文楷体" pitchFamily="2" charset="-122"/>
            </a:endParaRPr>
          </a:p>
          <a:p>
            <a:pPr marL="0" indent="0" eaLnBrk="1" hangingPunct="1">
              <a:buNone/>
            </a:pP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曹公古直，甚有悲凉句。”</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钟嵘 </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诗品</a:t>
            </a:r>
            <a:r>
              <a:rPr lang="en-US" altLang="zh-CN" sz="3200" b="1" dirty="0" smtClean="0">
                <a:latin typeface="华文楷体" pitchFamily="2" charset="-122"/>
                <a:ea typeface="华文楷体" pitchFamily="2" charset="-122"/>
              </a:rPr>
              <a:t>》</a:t>
            </a:r>
          </a:p>
          <a:p>
            <a:pPr marL="0" indent="0" eaLnBrk="1" hangingPunct="1">
              <a:buNone/>
            </a:pP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志深笔长，梗概多气。”</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刘勰 </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文心雕龙</a:t>
            </a:r>
            <a:r>
              <a:rPr lang="en-US" altLang="zh-CN" sz="3200" b="1" dirty="0" smtClean="0">
                <a:latin typeface="华文楷体" pitchFamily="2" charset="-122"/>
                <a:ea typeface="华文楷体" pitchFamily="2" charset="-122"/>
              </a:rPr>
              <a:t>》</a:t>
            </a:r>
          </a:p>
          <a:p>
            <a:pPr marL="0" indent="0" eaLnBrk="1" hangingPunct="1">
              <a:buNone/>
            </a:pP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气魄雄伟，慷慨悲凉。”</a:t>
            </a:r>
            <a:r>
              <a:rPr lang="en-US" altLang="zh-CN" sz="3200" b="1" dirty="0" smtClean="0">
                <a:latin typeface="华文楷体" pitchFamily="2" charset="-122"/>
                <a:ea typeface="华文楷体" pitchFamily="2" charset="-122"/>
              </a:rPr>
              <a:t>——</a:t>
            </a:r>
            <a:r>
              <a:rPr lang="zh-CN" altLang="en-US" sz="3200" b="1" dirty="0" smtClean="0">
                <a:latin typeface="华文楷体" pitchFamily="2" charset="-122"/>
                <a:ea typeface="华文楷体" pitchFamily="2" charset="-122"/>
              </a:rPr>
              <a:t>毛泽东</a:t>
            </a:r>
          </a:p>
        </p:txBody>
      </p:sp>
      <p:sp>
        <p:nvSpPr>
          <p:cNvPr id="6"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感知</a:t>
            </a:r>
            <a:r>
              <a:rPr lang="zh-CN" altLang="en-US" sz="3600" b="1" dirty="0" smtClean="0">
                <a:solidFill>
                  <a:srgbClr val="222322"/>
                </a:solidFill>
                <a:latin typeface="华文行楷" pitchFamily="2" charset="-122"/>
                <a:ea typeface="华文行楷" pitchFamily="2" charset="-122"/>
              </a:rPr>
              <a:t>诗歌</a:t>
            </a:r>
            <a:endParaRPr lang="zh-CN" altLang="en-US" sz="3600" b="1" dirty="0">
              <a:solidFill>
                <a:srgbClr val="222322"/>
              </a:solidFill>
              <a:latin typeface="华文行楷" pitchFamily="2" charset="-122"/>
              <a:ea typeface="华文行楷" pitchFamily="2" charset="-122"/>
            </a:endParaRPr>
          </a:p>
        </p:txBody>
      </p:sp>
    </p:spTree>
    <p:extLst>
      <p:ext uri="{BB962C8B-B14F-4D97-AF65-F5344CB8AC3E}">
        <p14:creationId xmlns:p14="http://schemas.microsoft.com/office/powerpoint/2010/main" val="2962182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 to="" calcmode="lin" valueType="num">
                                      <p:cBhvr>
                                        <p:cTn id="12" dur="1" fill="hold"/>
                                        <p:tgtEl>
                                          <p:spTgt spid="23555">
                                            <p:txEl>
                                              <p:pRg st="1" end="1"/>
                                            </p:txEl>
                                          </p:spTgt>
                                        </p:tgtEl>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 to="" calcmode="lin" valueType="num">
                                      <p:cBhvr>
                                        <p:cTn id="17" dur="1" fill="hold"/>
                                        <p:tgtEl>
                                          <p:spTgt spid="23555">
                                            <p:txEl>
                                              <p:pRg st="2" end="2"/>
                                            </p:txEl>
                                          </p:spTgt>
                                        </p:tgtEl>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 to="" calcmode="lin" valueType="num">
                                      <p:cBhvr>
                                        <p:cTn id="22" dur="1" fill="hold"/>
                                        <p:tgtEl>
                                          <p:spTgt spid="23555">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拓展体悟</a:t>
            </a:r>
          </a:p>
        </p:txBody>
      </p:sp>
      <p:sp>
        <p:nvSpPr>
          <p:cNvPr id="3" name="矩形 2"/>
          <p:cNvSpPr/>
          <p:nvPr/>
        </p:nvSpPr>
        <p:spPr>
          <a:xfrm>
            <a:off x="1438835" y="1884488"/>
            <a:ext cx="9480177" cy="4401205"/>
          </a:xfrm>
          <a:prstGeom prst="rect">
            <a:avLst/>
          </a:prstGeom>
        </p:spPr>
        <p:txBody>
          <a:bodyPr wrap="square">
            <a:spAutoFit/>
          </a:bodyPr>
          <a:lstStyle/>
          <a:p>
            <a:pPr indent="457200" algn="just"/>
            <a:r>
              <a:rPr lang="zh-CN" altLang="en-US" sz="2800" b="1" dirty="0">
                <a:latin typeface="华文楷体" pitchFamily="2" charset="-122"/>
                <a:ea typeface="华文楷体" pitchFamily="2" charset="-122"/>
              </a:rPr>
              <a:t>世有</a:t>
            </a:r>
            <a:r>
              <a:rPr lang="zh-CN" altLang="en-US" sz="2800" b="1" dirty="0" smtClean="0">
                <a:latin typeface="华文楷体" pitchFamily="2" charset="-122"/>
                <a:ea typeface="华文楷体" pitchFamily="2" charset="-122"/>
                <a:hlinkClick r:id="rId2"/>
              </a:rPr>
              <a:t>伯乐</a:t>
            </a:r>
            <a:r>
              <a:rPr lang="zh-CN" altLang="en-US"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然后有千里马。千里马常有，而伯乐不常有。故虽有名马，</a:t>
            </a:r>
            <a:r>
              <a:rPr lang="zh-CN" altLang="en-US" sz="2800" b="1" dirty="0" smtClean="0">
                <a:latin typeface="华文楷体" pitchFamily="2" charset="-122"/>
                <a:ea typeface="华文楷体" pitchFamily="2" charset="-122"/>
              </a:rPr>
              <a:t>祇辱</a:t>
            </a:r>
            <a:r>
              <a:rPr lang="zh-CN" altLang="en-US" sz="2800" b="1" dirty="0">
                <a:latin typeface="华文楷体" pitchFamily="2" charset="-122"/>
                <a:ea typeface="华文楷体" pitchFamily="2" charset="-122"/>
              </a:rPr>
              <a:t>于奴隶</a:t>
            </a:r>
            <a:r>
              <a:rPr lang="zh-CN" altLang="en-US" sz="2800" b="1" dirty="0" smtClean="0">
                <a:latin typeface="华文楷体" pitchFamily="2" charset="-122"/>
                <a:ea typeface="华文楷体" pitchFamily="2" charset="-122"/>
              </a:rPr>
              <a:t>人之</a:t>
            </a:r>
            <a:r>
              <a:rPr lang="zh-CN" altLang="en-US" sz="2800" b="1" dirty="0">
                <a:latin typeface="华文楷体" pitchFamily="2" charset="-122"/>
                <a:ea typeface="华文楷体" pitchFamily="2" charset="-122"/>
              </a:rPr>
              <a:t>手，</a:t>
            </a:r>
            <a:r>
              <a:rPr lang="zh-CN" altLang="en-US" sz="2800" b="1" dirty="0" smtClean="0">
                <a:latin typeface="华文楷体" pitchFamily="2" charset="-122"/>
                <a:ea typeface="华文楷体" pitchFamily="2" charset="-122"/>
              </a:rPr>
              <a:t>骈死于</a:t>
            </a:r>
            <a:r>
              <a:rPr lang="zh-CN" altLang="en-US" sz="2800" b="1" dirty="0">
                <a:latin typeface="华文楷体" pitchFamily="2" charset="-122"/>
                <a:ea typeface="华文楷体" pitchFamily="2" charset="-122"/>
              </a:rPr>
              <a:t>槽（</a:t>
            </a:r>
            <a:r>
              <a:rPr lang="en-US" altLang="zh-CN" sz="2800" b="1" dirty="0" err="1">
                <a:latin typeface="华文楷体" pitchFamily="2" charset="-122"/>
                <a:ea typeface="华文楷体" pitchFamily="2" charset="-122"/>
              </a:rPr>
              <a:t>cáo</a:t>
            </a:r>
            <a:r>
              <a:rPr lang="zh-CN" altLang="en-US" sz="2800" b="1" dirty="0">
                <a:latin typeface="华文楷体" pitchFamily="2" charset="-122"/>
                <a:ea typeface="华文楷体" pitchFamily="2" charset="-122"/>
              </a:rPr>
              <a:t>）枥（</a:t>
            </a:r>
            <a:r>
              <a:rPr lang="en-US" altLang="zh-CN" sz="2800" b="1" dirty="0" err="1">
                <a:latin typeface="华文楷体" pitchFamily="2" charset="-122"/>
                <a:ea typeface="华文楷体" pitchFamily="2" charset="-122"/>
              </a:rPr>
              <a:t>lì</a:t>
            </a:r>
            <a:r>
              <a:rPr lang="zh-CN" altLang="en-US" sz="2800" b="1" dirty="0" smtClean="0">
                <a:latin typeface="华文楷体" pitchFamily="2" charset="-122"/>
                <a:ea typeface="华文楷体" pitchFamily="2" charset="-122"/>
              </a:rPr>
              <a:t>）之间</a:t>
            </a:r>
            <a:r>
              <a:rPr lang="zh-CN" altLang="en-US" sz="2800" b="1" dirty="0">
                <a:latin typeface="华文楷体" pitchFamily="2" charset="-122"/>
                <a:ea typeface="华文楷体" pitchFamily="2" charset="-122"/>
              </a:rPr>
              <a:t>，不以千里称</a:t>
            </a:r>
            <a:r>
              <a:rPr lang="zh-CN" altLang="en-US" sz="2800" b="1" dirty="0" smtClean="0">
                <a:latin typeface="华文楷体" pitchFamily="2" charset="-122"/>
                <a:ea typeface="华文楷体" pitchFamily="2" charset="-122"/>
              </a:rPr>
              <a:t>也。</a:t>
            </a:r>
            <a:endParaRPr lang="zh-CN" altLang="en-US" sz="2800" b="1" dirty="0">
              <a:latin typeface="华文楷体" pitchFamily="2" charset="-122"/>
              <a:ea typeface="华文楷体" pitchFamily="2" charset="-122"/>
            </a:endParaRPr>
          </a:p>
          <a:p>
            <a:pPr indent="457200" algn="just"/>
            <a:r>
              <a:rPr lang="zh-CN" altLang="en-US" sz="2800" b="1" dirty="0">
                <a:latin typeface="华文楷体" pitchFamily="2" charset="-122"/>
                <a:ea typeface="华文楷体" pitchFamily="2" charset="-122"/>
              </a:rPr>
              <a:t>马之千里</a:t>
            </a:r>
            <a:r>
              <a:rPr lang="zh-CN" altLang="en-US" sz="2800" b="1" dirty="0" smtClean="0">
                <a:latin typeface="华文楷体" pitchFamily="2" charset="-122"/>
                <a:ea typeface="华文楷体" pitchFamily="2" charset="-122"/>
              </a:rPr>
              <a:t>者，</a:t>
            </a:r>
            <a:r>
              <a:rPr lang="zh-CN" altLang="en-US" sz="2800" b="1" dirty="0">
                <a:latin typeface="华文楷体" pitchFamily="2" charset="-122"/>
                <a:ea typeface="华文楷体" pitchFamily="2" charset="-122"/>
              </a:rPr>
              <a:t>一食（</a:t>
            </a:r>
            <a:r>
              <a:rPr lang="en-US" altLang="zh-CN" sz="2800" b="1" dirty="0" err="1">
                <a:latin typeface="华文楷体" pitchFamily="2" charset="-122"/>
                <a:ea typeface="华文楷体" pitchFamily="2" charset="-122"/>
              </a:rPr>
              <a:t>shí</a:t>
            </a:r>
            <a:r>
              <a:rPr lang="zh-CN" altLang="en-US" sz="2800" b="1" dirty="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或尽</a:t>
            </a:r>
            <a:r>
              <a:rPr lang="zh-CN" altLang="en-US" sz="2800" b="1" dirty="0">
                <a:latin typeface="华文楷体" pitchFamily="2" charset="-122"/>
                <a:ea typeface="华文楷体" pitchFamily="2" charset="-122"/>
              </a:rPr>
              <a:t>粟（</a:t>
            </a:r>
            <a:r>
              <a:rPr lang="en-US" altLang="zh-CN" sz="2800" b="1" dirty="0" err="1">
                <a:latin typeface="华文楷体" pitchFamily="2" charset="-122"/>
                <a:ea typeface="华文楷体" pitchFamily="2" charset="-122"/>
              </a:rPr>
              <a:t>sù</a:t>
            </a:r>
            <a:r>
              <a:rPr lang="zh-CN" altLang="en-US" sz="2800" b="1" dirty="0">
                <a:latin typeface="华文楷体" pitchFamily="2" charset="-122"/>
                <a:ea typeface="华文楷体" pitchFamily="2" charset="-122"/>
              </a:rPr>
              <a:t>）一石</a:t>
            </a:r>
            <a:r>
              <a:rPr lang="en-US" altLang="zh-CN" sz="2800" b="1" dirty="0">
                <a:latin typeface="华文楷体" pitchFamily="2" charset="-122"/>
                <a:ea typeface="华文楷体" pitchFamily="2" charset="-122"/>
              </a:rPr>
              <a:t>(</a:t>
            </a:r>
            <a:r>
              <a:rPr lang="en-US" altLang="zh-CN" sz="2800" b="1" dirty="0" err="1">
                <a:latin typeface="华文楷体" pitchFamily="2" charset="-122"/>
                <a:ea typeface="华文楷体" pitchFamily="2" charset="-122"/>
              </a:rPr>
              <a:t>dàn</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。食马者</a:t>
            </a:r>
            <a:r>
              <a:rPr lang="zh-CN" altLang="en-US" sz="2800" b="1" dirty="0">
                <a:latin typeface="华文楷体" pitchFamily="2" charset="-122"/>
                <a:ea typeface="华文楷体" pitchFamily="2" charset="-122"/>
              </a:rPr>
              <a:t>，不知</a:t>
            </a:r>
            <a:r>
              <a:rPr lang="zh-CN" altLang="en-US" sz="2800" b="1" dirty="0" smtClean="0">
                <a:latin typeface="华文楷体" pitchFamily="2" charset="-122"/>
                <a:ea typeface="华文楷体" pitchFamily="2" charset="-122"/>
              </a:rPr>
              <a:t>其能</a:t>
            </a:r>
            <a:r>
              <a:rPr lang="zh-CN" altLang="en-US" sz="2800" b="1" dirty="0">
                <a:latin typeface="华文楷体" pitchFamily="2" charset="-122"/>
                <a:ea typeface="华文楷体" pitchFamily="2" charset="-122"/>
              </a:rPr>
              <a:t>千里而食（</a:t>
            </a:r>
            <a:r>
              <a:rPr lang="en-US" altLang="zh-CN" sz="2800" b="1" dirty="0" err="1">
                <a:latin typeface="华文楷体" pitchFamily="2" charset="-122"/>
                <a:ea typeface="华文楷体" pitchFamily="2" charset="-122"/>
              </a:rPr>
              <a:t>sì</a:t>
            </a:r>
            <a:r>
              <a:rPr lang="zh-CN" altLang="en-US" sz="2800" b="1" dirty="0">
                <a:latin typeface="华文楷体" pitchFamily="2" charset="-122"/>
                <a:ea typeface="华文楷体" pitchFamily="2" charset="-122"/>
              </a:rPr>
              <a:t>）也。</a:t>
            </a:r>
            <a:r>
              <a:rPr lang="zh-CN" altLang="en-US" sz="2800" b="1" dirty="0" smtClean="0">
                <a:latin typeface="华文楷体" pitchFamily="2" charset="-122"/>
                <a:ea typeface="华文楷体" pitchFamily="2" charset="-122"/>
              </a:rPr>
              <a:t>是马</a:t>
            </a:r>
            <a:r>
              <a:rPr lang="zh-CN" altLang="en-US" sz="2800" b="1" dirty="0">
                <a:latin typeface="华文楷体" pitchFamily="2" charset="-122"/>
                <a:ea typeface="华文楷体" pitchFamily="2" charset="-122"/>
              </a:rPr>
              <a:t>也，虽有千里之</a:t>
            </a:r>
            <a:r>
              <a:rPr lang="zh-CN" altLang="en-US" sz="2800" b="1" dirty="0" smtClean="0">
                <a:latin typeface="华文楷体" pitchFamily="2" charset="-122"/>
                <a:ea typeface="华文楷体" pitchFamily="2" charset="-122"/>
              </a:rPr>
              <a:t>能，</a:t>
            </a:r>
            <a:r>
              <a:rPr lang="zh-CN" altLang="en-US" sz="2800" b="1" dirty="0">
                <a:latin typeface="华文楷体" pitchFamily="2" charset="-122"/>
                <a:ea typeface="华文楷体" pitchFamily="2" charset="-122"/>
              </a:rPr>
              <a:t>食（</a:t>
            </a:r>
            <a:r>
              <a:rPr lang="en-US" altLang="zh-CN" sz="2800" b="1" dirty="0" err="1">
                <a:latin typeface="华文楷体" pitchFamily="2" charset="-122"/>
                <a:ea typeface="华文楷体" pitchFamily="2" charset="-122"/>
              </a:rPr>
              <a:t>shí</a:t>
            </a:r>
            <a:r>
              <a:rPr lang="zh-CN" altLang="en-US" sz="2800" b="1" dirty="0">
                <a:latin typeface="华文楷体" pitchFamily="2" charset="-122"/>
                <a:ea typeface="华文楷体" pitchFamily="2" charset="-122"/>
              </a:rPr>
              <a:t>）不饱，力不足，才美不外见（</a:t>
            </a:r>
            <a:r>
              <a:rPr lang="en-US" altLang="zh-CN" sz="2800" b="1" dirty="0" err="1">
                <a:latin typeface="华文楷体" pitchFamily="2" charset="-122"/>
                <a:ea typeface="华文楷体" pitchFamily="2" charset="-122"/>
              </a:rPr>
              <a:t>xiàn</a:t>
            </a:r>
            <a:r>
              <a:rPr lang="zh-CN" altLang="en-US" sz="2800" b="1" dirty="0" smtClean="0">
                <a:latin typeface="华文楷体" pitchFamily="2" charset="-122"/>
                <a:ea typeface="华文楷体" pitchFamily="2" charset="-122"/>
              </a:rPr>
              <a:t>），</a:t>
            </a:r>
            <a:r>
              <a:rPr lang="zh-CN" altLang="en-US" sz="2800" b="1" dirty="0">
                <a:latin typeface="华文楷体" pitchFamily="2" charset="-122"/>
                <a:ea typeface="华文楷体" pitchFamily="2" charset="-122"/>
              </a:rPr>
              <a:t>且欲与常马等不可</a:t>
            </a:r>
            <a:r>
              <a:rPr lang="zh-CN" altLang="en-US" sz="2800" b="1" dirty="0" smtClean="0">
                <a:latin typeface="华文楷体" pitchFamily="2" charset="-122"/>
                <a:ea typeface="华文楷体" pitchFamily="2" charset="-122"/>
              </a:rPr>
              <a:t>得，安求其</a:t>
            </a:r>
            <a:r>
              <a:rPr lang="zh-CN" altLang="en-US" sz="2800" b="1" dirty="0">
                <a:latin typeface="华文楷体" pitchFamily="2" charset="-122"/>
                <a:ea typeface="华文楷体" pitchFamily="2" charset="-122"/>
              </a:rPr>
              <a:t>能千里也？</a:t>
            </a:r>
          </a:p>
          <a:p>
            <a:pPr indent="457200" algn="just"/>
            <a:r>
              <a:rPr lang="zh-CN" altLang="en-US" sz="2800" b="1" dirty="0">
                <a:latin typeface="华文楷体" pitchFamily="2" charset="-122"/>
                <a:ea typeface="华文楷体" pitchFamily="2" charset="-122"/>
              </a:rPr>
              <a:t>策之不以其</a:t>
            </a:r>
            <a:r>
              <a:rPr lang="zh-CN" altLang="en-US" sz="2800" b="1" dirty="0" smtClean="0">
                <a:latin typeface="华文楷体" pitchFamily="2" charset="-122"/>
                <a:ea typeface="华文楷体" pitchFamily="2" charset="-122"/>
              </a:rPr>
              <a:t>道，</a:t>
            </a:r>
            <a:r>
              <a:rPr lang="zh-CN" altLang="en-US" sz="2800" b="1" dirty="0">
                <a:latin typeface="华文楷体" pitchFamily="2" charset="-122"/>
                <a:ea typeface="华文楷体" pitchFamily="2" charset="-122"/>
              </a:rPr>
              <a:t>食（</a:t>
            </a:r>
            <a:r>
              <a:rPr lang="en-US" altLang="zh-CN" sz="2800" b="1" dirty="0" err="1">
                <a:latin typeface="华文楷体" pitchFamily="2" charset="-122"/>
                <a:ea typeface="华文楷体" pitchFamily="2" charset="-122"/>
              </a:rPr>
              <a:t>sì</a:t>
            </a:r>
            <a:r>
              <a:rPr lang="zh-CN" altLang="en-US" sz="2800" b="1" dirty="0">
                <a:latin typeface="华文楷体" pitchFamily="2" charset="-122"/>
                <a:ea typeface="华文楷体" pitchFamily="2" charset="-122"/>
              </a:rPr>
              <a:t>）之不能尽其</a:t>
            </a:r>
            <a:r>
              <a:rPr lang="zh-CN" altLang="en-US" sz="2800" b="1" dirty="0" smtClean="0">
                <a:latin typeface="华文楷体" pitchFamily="2" charset="-122"/>
                <a:ea typeface="华文楷体" pitchFamily="2" charset="-122"/>
              </a:rPr>
              <a:t>材，</a:t>
            </a:r>
            <a:r>
              <a:rPr lang="zh-CN" altLang="en-US" sz="2800" b="1" dirty="0">
                <a:latin typeface="华文楷体" pitchFamily="2" charset="-122"/>
                <a:ea typeface="华文楷体" pitchFamily="2" charset="-122"/>
              </a:rPr>
              <a:t>鸣</a:t>
            </a:r>
            <a:r>
              <a:rPr lang="zh-CN" altLang="en-US" sz="2800" b="1" dirty="0" smtClean="0">
                <a:latin typeface="华文楷体" pitchFamily="2" charset="-122"/>
                <a:ea typeface="华文楷体" pitchFamily="2" charset="-122"/>
              </a:rPr>
              <a:t>之而</a:t>
            </a:r>
            <a:r>
              <a:rPr lang="zh-CN" altLang="en-US" sz="2800" b="1" dirty="0">
                <a:latin typeface="华文楷体" pitchFamily="2" charset="-122"/>
                <a:ea typeface="华文楷体" pitchFamily="2" charset="-122"/>
              </a:rPr>
              <a:t>不能通其意，执策而临</a:t>
            </a:r>
            <a:r>
              <a:rPr lang="zh-CN" altLang="en-US" sz="2800" b="1" dirty="0" smtClean="0">
                <a:latin typeface="华文楷体" pitchFamily="2" charset="-122"/>
                <a:ea typeface="华文楷体" pitchFamily="2" charset="-122"/>
              </a:rPr>
              <a:t>之，</a:t>
            </a:r>
            <a:r>
              <a:rPr lang="zh-CN" altLang="en-US" sz="2800" b="1" dirty="0">
                <a:latin typeface="华文楷体" pitchFamily="2" charset="-122"/>
                <a:ea typeface="华文楷体" pitchFamily="2" charset="-122"/>
              </a:rPr>
              <a:t>曰：“天下无马！”</a:t>
            </a:r>
            <a:r>
              <a:rPr lang="zh-CN" altLang="en-US" sz="2800" b="1" dirty="0" smtClean="0">
                <a:latin typeface="华文楷体" pitchFamily="2" charset="-122"/>
                <a:ea typeface="华文楷体" pitchFamily="2" charset="-122"/>
              </a:rPr>
              <a:t>呜呼！其真</a:t>
            </a:r>
            <a:r>
              <a:rPr lang="zh-CN" altLang="en-US" sz="2800" b="1" dirty="0">
                <a:latin typeface="华文楷体" pitchFamily="2" charset="-122"/>
                <a:ea typeface="华文楷体" pitchFamily="2" charset="-122"/>
              </a:rPr>
              <a:t>无马邪（</a:t>
            </a:r>
            <a:r>
              <a:rPr lang="en-US" altLang="zh-CN" sz="2800" b="1" dirty="0" err="1">
                <a:latin typeface="华文楷体" pitchFamily="2" charset="-122"/>
                <a:ea typeface="华文楷体" pitchFamily="2" charset="-122"/>
              </a:rPr>
              <a:t>yé</a:t>
            </a:r>
            <a:r>
              <a:rPr lang="zh-CN" altLang="en-US" sz="2800" b="1" dirty="0" smtClean="0">
                <a:latin typeface="华文楷体" pitchFamily="2" charset="-122"/>
                <a:ea typeface="华文楷体" pitchFamily="2" charset="-122"/>
              </a:rPr>
              <a:t>）？其真不知马</a:t>
            </a:r>
            <a:r>
              <a:rPr lang="zh-CN" altLang="en-US" sz="2800" b="1" dirty="0">
                <a:latin typeface="华文楷体" pitchFamily="2" charset="-122"/>
                <a:ea typeface="华文楷体" pitchFamily="2" charset="-122"/>
              </a:rPr>
              <a:t>也！</a:t>
            </a:r>
          </a:p>
        </p:txBody>
      </p:sp>
      <p:sp>
        <p:nvSpPr>
          <p:cNvPr id="4" name="TextBox 3"/>
          <p:cNvSpPr txBox="1"/>
          <p:nvPr/>
        </p:nvSpPr>
        <p:spPr>
          <a:xfrm>
            <a:off x="5614146" y="902702"/>
            <a:ext cx="1129553" cy="584775"/>
          </a:xfrm>
          <a:prstGeom prst="rect">
            <a:avLst/>
          </a:prstGeom>
          <a:noFill/>
        </p:spPr>
        <p:txBody>
          <a:bodyPr wrap="square" rtlCol="0">
            <a:spAutoFit/>
          </a:bodyPr>
          <a:lstStyle/>
          <a:p>
            <a:r>
              <a:rPr lang="zh-CN" altLang="en-US" sz="3200" b="1" dirty="0" smtClean="0">
                <a:latin typeface="华文楷体" pitchFamily="2" charset="-122"/>
                <a:ea typeface="华文楷体" pitchFamily="2" charset="-122"/>
              </a:rPr>
              <a:t>马说</a:t>
            </a:r>
            <a:endParaRPr lang="zh-CN" altLang="en-US" sz="3200" b="1" dirty="0">
              <a:latin typeface="华文楷体" pitchFamily="2" charset="-122"/>
              <a:ea typeface="华文楷体" pitchFamily="2" charset="-122"/>
            </a:endParaRPr>
          </a:p>
        </p:txBody>
      </p:sp>
      <p:sp>
        <p:nvSpPr>
          <p:cNvPr id="5" name="TextBox 4"/>
          <p:cNvSpPr txBox="1"/>
          <p:nvPr/>
        </p:nvSpPr>
        <p:spPr>
          <a:xfrm>
            <a:off x="7595345" y="1421971"/>
            <a:ext cx="1129553" cy="461665"/>
          </a:xfrm>
          <a:prstGeom prst="rect">
            <a:avLst/>
          </a:prstGeom>
          <a:noFill/>
        </p:spPr>
        <p:txBody>
          <a:bodyPr wrap="square" rtlCol="0">
            <a:spAutoFit/>
          </a:bodyPr>
          <a:lstStyle/>
          <a:p>
            <a:r>
              <a:rPr lang="zh-CN" altLang="en-US" sz="2400" b="1" dirty="0" smtClean="0">
                <a:latin typeface="华文楷体" pitchFamily="2" charset="-122"/>
                <a:ea typeface="华文楷体" pitchFamily="2" charset="-122"/>
              </a:rPr>
              <a:t>韩愈</a:t>
            </a:r>
            <a:endParaRPr lang="zh-CN" altLang="en-US" sz="2400" b="1" dirty="0">
              <a:latin typeface="华文楷体" pitchFamily="2" charset="-122"/>
              <a:ea typeface="华文楷体" pitchFamily="2" charset="-122"/>
            </a:endParaRPr>
          </a:p>
        </p:txBody>
      </p:sp>
    </p:spTree>
    <p:extLst>
      <p:ext uri="{BB962C8B-B14F-4D97-AF65-F5344CB8AC3E}">
        <p14:creationId xmlns:p14="http://schemas.microsoft.com/office/powerpoint/2010/main" val="78684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拓展体悟</a:t>
            </a:r>
          </a:p>
        </p:txBody>
      </p:sp>
      <p:sp>
        <p:nvSpPr>
          <p:cNvPr id="3" name="TextBox 2"/>
          <p:cNvSpPr txBox="1"/>
          <p:nvPr/>
        </p:nvSpPr>
        <p:spPr>
          <a:xfrm>
            <a:off x="5089710" y="890662"/>
            <a:ext cx="1129553" cy="584775"/>
          </a:xfrm>
          <a:prstGeom prst="rect">
            <a:avLst/>
          </a:prstGeom>
          <a:noFill/>
        </p:spPr>
        <p:txBody>
          <a:bodyPr wrap="square" rtlCol="0">
            <a:spAutoFit/>
          </a:bodyPr>
          <a:lstStyle/>
          <a:p>
            <a:r>
              <a:rPr lang="zh-CN" altLang="en-US" sz="3200" b="1" dirty="0" smtClean="0">
                <a:latin typeface="华文楷体" pitchFamily="2" charset="-122"/>
                <a:ea typeface="华文楷体" pitchFamily="2" charset="-122"/>
              </a:rPr>
              <a:t>贾生</a:t>
            </a:r>
            <a:endParaRPr lang="zh-CN" altLang="en-US" sz="3200" b="1" dirty="0">
              <a:latin typeface="华文楷体" pitchFamily="2" charset="-122"/>
              <a:ea typeface="华文楷体" pitchFamily="2" charset="-122"/>
            </a:endParaRPr>
          </a:p>
        </p:txBody>
      </p:sp>
      <p:sp>
        <p:nvSpPr>
          <p:cNvPr id="4" name="矩形 3"/>
          <p:cNvSpPr/>
          <p:nvPr/>
        </p:nvSpPr>
        <p:spPr>
          <a:xfrm>
            <a:off x="2828461" y="2107017"/>
            <a:ext cx="6096000" cy="954107"/>
          </a:xfrm>
          <a:prstGeom prst="rect">
            <a:avLst/>
          </a:prstGeom>
        </p:spPr>
        <p:txBody>
          <a:bodyPr>
            <a:spAutoFit/>
          </a:bodyPr>
          <a:lstStyle/>
          <a:p>
            <a:r>
              <a:rPr lang="zh-CN" altLang="en-US" sz="2800" b="1" dirty="0" smtClean="0">
                <a:latin typeface="华文楷体" pitchFamily="2" charset="-122"/>
                <a:ea typeface="华文楷体" pitchFamily="2" charset="-122"/>
              </a:rPr>
              <a:t>宣</a:t>
            </a:r>
            <a:r>
              <a:rPr lang="zh-CN" altLang="en-US" sz="2800" b="1" dirty="0">
                <a:latin typeface="华文楷体" pitchFamily="2" charset="-122"/>
                <a:ea typeface="华文楷体" pitchFamily="2" charset="-122"/>
              </a:rPr>
              <a:t>室求贤访逐臣，贾生才调更无伦。</a:t>
            </a:r>
            <a:br>
              <a:rPr lang="zh-CN" altLang="en-US" sz="2800" b="1" dirty="0">
                <a:latin typeface="华文楷体" pitchFamily="2" charset="-122"/>
                <a:ea typeface="华文楷体" pitchFamily="2" charset="-122"/>
              </a:rPr>
            </a:br>
            <a:r>
              <a:rPr lang="zh-CN" altLang="en-US" sz="2800" b="1" dirty="0">
                <a:latin typeface="华文楷体" pitchFamily="2" charset="-122"/>
                <a:ea typeface="华文楷体" pitchFamily="2" charset="-122"/>
              </a:rPr>
              <a:t>可怜夜半虚前席，不问苍生问鬼神。 </a:t>
            </a:r>
          </a:p>
        </p:txBody>
      </p:sp>
      <p:sp>
        <p:nvSpPr>
          <p:cNvPr id="5" name="TextBox 4"/>
          <p:cNvSpPr txBox="1"/>
          <p:nvPr/>
        </p:nvSpPr>
        <p:spPr>
          <a:xfrm>
            <a:off x="6680946" y="1475437"/>
            <a:ext cx="1129553" cy="461665"/>
          </a:xfrm>
          <a:prstGeom prst="rect">
            <a:avLst/>
          </a:prstGeom>
          <a:noFill/>
        </p:spPr>
        <p:txBody>
          <a:bodyPr wrap="square" rtlCol="0">
            <a:spAutoFit/>
          </a:bodyPr>
          <a:lstStyle/>
          <a:p>
            <a:r>
              <a:rPr lang="zh-CN" altLang="en-US" sz="2400" b="1" dirty="0">
                <a:latin typeface="华文楷体" pitchFamily="2" charset="-122"/>
                <a:ea typeface="华文楷体" pitchFamily="2" charset="-122"/>
              </a:rPr>
              <a:t>李商隐</a:t>
            </a:r>
          </a:p>
        </p:txBody>
      </p:sp>
      <p:sp>
        <p:nvSpPr>
          <p:cNvPr id="6" name="矩形 5"/>
          <p:cNvSpPr/>
          <p:nvPr/>
        </p:nvSpPr>
        <p:spPr>
          <a:xfrm>
            <a:off x="2082051" y="3499339"/>
            <a:ext cx="8274423" cy="2677656"/>
          </a:xfrm>
          <a:prstGeom prst="rect">
            <a:avLst/>
          </a:prstGeom>
        </p:spPr>
        <p:txBody>
          <a:bodyPr wrap="square">
            <a:spAutoFit/>
          </a:bodyPr>
          <a:lstStyle/>
          <a:p>
            <a:pPr algn="ctr"/>
            <a:r>
              <a:rPr lang="zh-CN" altLang="en-US" sz="2800" b="1" dirty="0">
                <a:latin typeface="华文楷体" pitchFamily="2" charset="-122"/>
                <a:ea typeface="华文楷体" pitchFamily="2" charset="-122"/>
              </a:rPr>
              <a:t>破阵子</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为陈同甫赋壮词以寄之</a:t>
            </a:r>
          </a:p>
          <a:p>
            <a:pPr algn="r"/>
            <a:r>
              <a:rPr lang="zh-CN" altLang="en-US" sz="2800" b="1" dirty="0" smtClean="0">
                <a:solidFill>
                  <a:schemeClr val="tx1">
                    <a:lumMod val="65000"/>
                    <a:lumOff val="35000"/>
                  </a:schemeClr>
                </a:solidFill>
                <a:latin typeface="华文楷体" pitchFamily="2" charset="-122"/>
                <a:ea typeface="华文楷体" pitchFamily="2" charset="-122"/>
              </a:rPr>
              <a:t>宋：辛弃疾 </a:t>
            </a:r>
            <a:endParaRPr lang="zh-CN" altLang="en-US" sz="2800" b="1" dirty="0">
              <a:solidFill>
                <a:schemeClr val="tx1">
                  <a:lumMod val="65000"/>
                  <a:lumOff val="35000"/>
                </a:schemeClr>
              </a:solidFill>
              <a:latin typeface="华文楷体" pitchFamily="2" charset="-122"/>
              <a:ea typeface="华文楷体" pitchFamily="2" charset="-122"/>
            </a:endParaRPr>
          </a:p>
          <a:p>
            <a:pPr indent="457200"/>
            <a:r>
              <a:rPr lang="zh-CN" altLang="en-US" sz="2800" b="1" dirty="0">
                <a:latin typeface="华文楷体" pitchFamily="2" charset="-122"/>
                <a:ea typeface="华文楷体" pitchFamily="2" charset="-122"/>
              </a:rPr>
              <a:t>醉里挑灯看剑，梦回吹角连营。八百里分麾下炙，五十弦翻塞外声。沙场秋点兵。</a:t>
            </a:r>
            <a:br>
              <a:rPr lang="zh-CN" altLang="en-US" sz="2800" b="1" dirty="0">
                <a:latin typeface="华文楷体" pitchFamily="2" charset="-122"/>
                <a:ea typeface="华文楷体" pitchFamily="2" charset="-122"/>
              </a:rPr>
            </a:br>
            <a:r>
              <a:rPr lang="zh-CN" altLang="en-US" sz="2800" b="1" dirty="0" smtClean="0">
                <a:latin typeface="华文楷体" pitchFamily="2" charset="-122"/>
                <a:ea typeface="华文楷体" pitchFamily="2" charset="-122"/>
              </a:rPr>
              <a:t>     马</a:t>
            </a:r>
            <a:r>
              <a:rPr lang="zh-CN" altLang="en-US" sz="2800" b="1" dirty="0">
                <a:latin typeface="华文楷体" pitchFamily="2" charset="-122"/>
                <a:ea typeface="华文楷体" pitchFamily="2" charset="-122"/>
              </a:rPr>
              <a:t>作的卢飞快，弓如霹雳弦惊。了却君王天下事，赢得生前身后名。可怜白发生！ </a:t>
            </a:r>
          </a:p>
        </p:txBody>
      </p:sp>
    </p:spTree>
    <p:extLst>
      <p:ext uri="{BB962C8B-B14F-4D97-AF65-F5344CB8AC3E}">
        <p14:creationId xmlns:p14="http://schemas.microsoft.com/office/powerpoint/2010/main" val="299060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488018" y="1"/>
            <a:ext cx="998431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en-US" altLang="zh-CN" sz="5400" b="1" i="1" u="sng">
              <a:solidFill>
                <a:schemeClr val="accent2"/>
              </a:solidFill>
              <a:latin typeface="Times New Roman" pitchFamily="18" charset="0"/>
            </a:endParaRPr>
          </a:p>
          <a:p>
            <a:endParaRPr kumimoji="1" lang="en-US" altLang="zh-CN" sz="5400" b="1">
              <a:solidFill>
                <a:schemeClr val="accent2"/>
              </a:solidFill>
              <a:latin typeface="Times New Roman" pitchFamily="18" charset="0"/>
            </a:endParaRPr>
          </a:p>
        </p:txBody>
      </p:sp>
      <p:sp>
        <p:nvSpPr>
          <p:cNvPr id="30723" name="Rectangle 3"/>
          <p:cNvSpPr>
            <a:spLocks noGrp="1" noChangeArrowheads="1"/>
          </p:cNvSpPr>
          <p:nvPr>
            <p:ph type="body" idx="1"/>
          </p:nvPr>
        </p:nvSpPr>
        <p:spPr>
          <a:xfrm>
            <a:off x="1" y="1196976"/>
            <a:ext cx="11713633" cy="5256213"/>
          </a:xfrm>
        </p:spPr>
        <p:txBody>
          <a:bodyPr/>
          <a:lstStyle/>
          <a:p>
            <a:pPr>
              <a:lnSpc>
                <a:spcPct val="130000"/>
              </a:lnSpc>
              <a:buFontTx/>
              <a:buNone/>
            </a:pPr>
            <a:r>
              <a:rPr lang="en-US" altLang="zh-CN" sz="2800" b="1"/>
              <a:t>          </a:t>
            </a:r>
            <a:r>
              <a:rPr lang="zh-CN" altLang="en-US" sz="2800" b="1"/>
              <a:t>自古受命及中兴之君，曷尝不得贤人君子与之共治天下者乎！及其得贤也，曾不出闾巷，岂幸相遇哉？上之人不求之耳。今天下尚未定，此特求贤之急时也。</a:t>
            </a:r>
            <a:r>
              <a:rPr lang="zh-CN" altLang="en-US" sz="2800" b="1">
                <a:latin typeface="Arial"/>
              </a:rPr>
              <a:t>‘</a:t>
            </a:r>
            <a:r>
              <a:rPr lang="zh-CN" altLang="en-US" sz="2800" b="1"/>
              <a:t>孟公绰为赵、魏老则优，不可以为滕、薛大夫。</a:t>
            </a:r>
            <a:r>
              <a:rPr lang="zh-CN" altLang="en-US" sz="2800" b="1">
                <a:latin typeface="Arial"/>
              </a:rPr>
              <a:t>’</a:t>
            </a:r>
            <a:r>
              <a:rPr lang="zh-CN" altLang="en-US" sz="2800" b="1"/>
              <a:t>若必廉士而后可用，则齐桓其何以霸世！今天下得无有被褐怀玉而钓于渭滨者乎？又得无盗嫂受金而未遇无 知者乎？二三子其佐我明杨仄陋，唯才是举，吾得而用之。</a:t>
            </a:r>
            <a:r>
              <a:rPr lang="zh-CN" altLang="en-US" sz="2800" b="1">
                <a:latin typeface="Arial"/>
              </a:rPr>
              <a:t>”</a:t>
            </a:r>
            <a:r>
              <a:rPr lang="zh-CN" altLang="en-US" sz="2800" b="1"/>
              <a:t> </a:t>
            </a:r>
            <a:br>
              <a:rPr lang="zh-CN" altLang="en-US" sz="2800" b="1"/>
            </a:br>
            <a:endParaRPr lang="zh-CN" altLang="en-US" sz="2800" b="1"/>
          </a:p>
        </p:txBody>
      </p:sp>
      <p:sp>
        <p:nvSpPr>
          <p:cNvPr id="30724" name="Text Box 4"/>
          <p:cNvSpPr txBox="1">
            <a:spLocks noChangeArrowheads="1"/>
          </p:cNvSpPr>
          <p:nvPr/>
        </p:nvSpPr>
        <p:spPr bwMode="auto">
          <a:xfrm>
            <a:off x="2709334" y="278606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latin typeface="Arial" charset="0"/>
            </a:endParaRPr>
          </a:p>
        </p:txBody>
      </p:sp>
      <p:sp>
        <p:nvSpPr>
          <p:cNvPr id="30725" name="Rectangle 5"/>
          <p:cNvSpPr>
            <a:spLocks noChangeArrowheads="1"/>
          </p:cNvSpPr>
          <p:nvPr/>
        </p:nvSpPr>
        <p:spPr bwMode="auto">
          <a:xfrm>
            <a:off x="3503084" y="260350"/>
            <a:ext cx="4993216"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tLang="zh-CN" sz="3200" b="1">
              <a:solidFill>
                <a:srgbClr val="FFFF00"/>
              </a:solidFill>
              <a:latin typeface="Arial" charset="0"/>
              <a:ea typeface="黑体" pitchFamily="2" charset="-122"/>
            </a:endParaRPr>
          </a:p>
          <a:p>
            <a:pPr eaLnBrk="0" hangingPunct="0"/>
            <a:endParaRPr lang="en-US" altLang="zh-CN" sz="3200">
              <a:solidFill>
                <a:srgbClr val="FFFF00"/>
              </a:solidFill>
              <a:latin typeface="Arial" charset="0"/>
              <a:ea typeface="黑体" pitchFamily="2" charset="-122"/>
            </a:endParaRPr>
          </a:p>
        </p:txBody>
      </p:sp>
      <p:sp>
        <p:nvSpPr>
          <p:cNvPr id="30726" name="Rectangle 6"/>
          <p:cNvSpPr>
            <a:spLocks noChangeArrowheads="1"/>
          </p:cNvSpPr>
          <p:nvPr/>
        </p:nvSpPr>
        <p:spPr bwMode="auto">
          <a:xfrm>
            <a:off x="3600451" y="333375"/>
            <a:ext cx="5664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Arial" charset="0"/>
                <a:ea typeface="黑体" pitchFamily="2" charset="-122"/>
              </a:rPr>
              <a:t>《</a:t>
            </a:r>
            <a:r>
              <a:rPr lang="zh-CN" altLang="en-US" sz="3200" b="1">
                <a:latin typeface="Arial" charset="0"/>
                <a:ea typeface="黑体" pitchFamily="2" charset="-122"/>
              </a:rPr>
              <a:t>求贤令</a:t>
            </a:r>
            <a:r>
              <a:rPr lang="en-US" altLang="zh-CN" sz="3200" b="1">
                <a:latin typeface="Arial" charset="0"/>
                <a:ea typeface="黑体" pitchFamily="2" charset="-122"/>
              </a:rPr>
              <a:t>》—</a:t>
            </a:r>
            <a:r>
              <a:rPr lang="zh-CN" altLang="en-US" sz="3200" b="1">
                <a:latin typeface="Arial" charset="0"/>
                <a:ea typeface="黑体" pitchFamily="2" charset="-122"/>
              </a:rPr>
              <a:t>曹操</a:t>
            </a:r>
          </a:p>
        </p:txBody>
      </p:sp>
    </p:spTree>
    <p:extLst>
      <p:ext uri="{BB962C8B-B14F-4D97-AF65-F5344CB8AC3E}">
        <p14:creationId xmlns:p14="http://schemas.microsoft.com/office/powerpoint/2010/main" val="1379822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dissolve">
                                      <p:cBhvr>
                                        <p:cTn id="7" dur="10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488018" y="1"/>
            <a:ext cx="998431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en-US" altLang="zh-CN" sz="5400" b="1" i="1" u="sng">
              <a:solidFill>
                <a:schemeClr val="accent2"/>
              </a:solidFill>
              <a:latin typeface="Times New Roman" pitchFamily="18" charset="0"/>
            </a:endParaRPr>
          </a:p>
          <a:p>
            <a:endParaRPr kumimoji="1" lang="en-US" altLang="zh-CN" sz="5400" b="1">
              <a:solidFill>
                <a:schemeClr val="accent2"/>
              </a:solidFill>
              <a:latin typeface="Times New Roman" pitchFamily="18" charset="0"/>
            </a:endParaRPr>
          </a:p>
        </p:txBody>
      </p:sp>
      <p:sp>
        <p:nvSpPr>
          <p:cNvPr id="31747" name="Rectangle 3"/>
          <p:cNvSpPr>
            <a:spLocks noGrp="1" noChangeArrowheads="1"/>
          </p:cNvSpPr>
          <p:nvPr>
            <p:ph type="body" idx="1"/>
          </p:nvPr>
        </p:nvSpPr>
        <p:spPr>
          <a:xfrm>
            <a:off x="1" y="1268414"/>
            <a:ext cx="11952817" cy="5184775"/>
          </a:xfrm>
        </p:spPr>
        <p:txBody>
          <a:bodyPr/>
          <a:lstStyle/>
          <a:p>
            <a:pPr>
              <a:lnSpc>
                <a:spcPct val="125000"/>
              </a:lnSpc>
              <a:buFontTx/>
              <a:buNone/>
            </a:pPr>
            <a:r>
              <a:rPr lang="en-US" altLang="zh-CN" sz="1600" b="1"/>
              <a:t>           </a:t>
            </a:r>
            <a:r>
              <a:rPr lang="zh-CN" altLang="en-US" sz="2400" b="1">
                <a:latin typeface="黑体" pitchFamily="2" charset="-122"/>
                <a:ea typeface="黑体" pitchFamily="2" charset="-122"/>
              </a:rPr>
              <a:t>自古以来开国和中兴的君主，哪有不是得到有才能的人和他共同治理国家的呢？当他们得到人才的时候，往往不出里巷，这难道是偶尔侥幸碰到的吗？不！ 只是执政的人去认真访求罢了！当今天下还未平定，这是特别要访求人才的最迫切的时刻。</a:t>
            </a:r>
            <a:r>
              <a:rPr lang="zh-CN" altLang="en-US" sz="2400" b="1">
                <a:latin typeface="Arial"/>
                <a:ea typeface="黑体" pitchFamily="2" charset="-122"/>
              </a:rPr>
              <a:t>“</a:t>
            </a:r>
            <a:r>
              <a:rPr lang="zh-CN" altLang="en-US" sz="2400" b="1">
                <a:latin typeface="黑体" pitchFamily="2" charset="-122"/>
                <a:ea typeface="黑体" pitchFamily="2" charset="-122"/>
              </a:rPr>
              <a:t>孟公绰做赵、魏两家的家臣才力有余，却不能胜任像滕、薛那样小国的大夫。</a:t>
            </a:r>
            <a:r>
              <a:rPr lang="zh-CN" altLang="en-US" sz="2400" b="1">
                <a:latin typeface="Arial"/>
                <a:ea typeface="黑体" pitchFamily="2" charset="-122"/>
              </a:rPr>
              <a:t>”</a:t>
            </a:r>
            <a:r>
              <a:rPr lang="zh-CN" altLang="en-US" sz="2400" b="1">
                <a:latin typeface="黑体" pitchFamily="2" charset="-122"/>
                <a:ea typeface="黑体" pitchFamily="2" charset="-122"/>
              </a:rPr>
              <a:t>如果一定要所谓廉士方可使用，那么齐桓公怎能称霸当世！现在天下难道没有身穿粗衣而怀揣真才干像姜子牙那样在渭水边钓鱼的人吗？又难道没有像陈平那样蒙受</a:t>
            </a:r>
            <a:r>
              <a:rPr lang="zh-CN" altLang="en-US" sz="2400" b="1">
                <a:latin typeface="Arial"/>
                <a:ea typeface="黑体" pitchFamily="2" charset="-122"/>
              </a:rPr>
              <a:t>“</a:t>
            </a:r>
            <a:r>
              <a:rPr lang="zh-CN" altLang="en-US" sz="2400" b="1">
                <a:latin typeface="黑体" pitchFamily="2" charset="-122"/>
                <a:ea typeface="黑体" pitchFamily="2" charset="-122"/>
              </a:rPr>
              <a:t>盗嫂受金</a:t>
            </a:r>
            <a:r>
              <a:rPr lang="zh-CN" altLang="en-US" sz="2400" b="1">
                <a:latin typeface="Arial"/>
                <a:ea typeface="黑体" pitchFamily="2" charset="-122"/>
              </a:rPr>
              <a:t>”</a:t>
            </a:r>
            <a:r>
              <a:rPr lang="zh-CN" altLang="en-US" sz="2400" b="1">
                <a:latin typeface="黑体" pitchFamily="2" charset="-122"/>
                <a:ea typeface="黑体" pitchFamily="2" charset="-122"/>
              </a:rPr>
              <a:t>污名还未遇到魏无知的人吗？你们要帮助我发现那些地位低下而被埋没的人才，只要有才能就推荐出来，让我们能够任用他们。</a:t>
            </a:r>
          </a:p>
        </p:txBody>
      </p:sp>
      <p:sp>
        <p:nvSpPr>
          <p:cNvPr id="31748" name="Text Box 4"/>
          <p:cNvSpPr txBox="1">
            <a:spLocks noChangeArrowheads="1"/>
          </p:cNvSpPr>
          <p:nvPr/>
        </p:nvSpPr>
        <p:spPr bwMode="auto">
          <a:xfrm>
            <a:off x="2709334" y="278606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latin typeface="Arial" charset="0"/>
            </a:endParaRPr>
          </a:p>
        </p:txBody>
      </p:sp>
      <p:sp>
        <p:nvSpPr>
          <p:cNvPr id="31749" name="Rectangle 5"/>
          <p:cNvSpPr>
            <a:spLocks noChangeArrowheads="1"/>
          </p:cNvSpPr>
          <p:nvPr/>
        </p:nvSpPr>
        <p:spPr bwMode="auto">
          <a:xfrm>
            <a:off x="3503084" y="333375"/>
            <a:ext cx="4993216"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US" altLang="zh-CN" sz="3200" b="1">
                <a:latin typeface="Arial" charset="0"/>
                <a:ea typeface="黑体" pitchFamily="2" charset="-122"/>
              </a:rPr>
              <a:t>《</a:t>
            </a:r>
            <a:r>
              <a:rPr lang="zh-CN" altLang="en-US" sz="3200" b="1">
                <a:latin typeface="Arial" charset="0"/>
                <a:ea typeface="黑体" pitchFamily="2" charset="-122"/>
              </a:rPr>
              <a:t>求贤令</a:t>
            </a:r>
            <a:r>
              <a:rPr lang="en-US" altLang="zh-CN" sz="3200" b="1">
                <a:latin typeface="Arial" charset="0"/>
                <a:ea typeface="黑体" pitchFamily="2" charset="-122"/>
              </a:rPr>
              <a:t>》</a:t>
            </a:r>
            <a:r>
              <a:rPr lang="zh-CN" altLang="en-US" sz="3200" b="1">
                <a:latin typeface="Arial" charset="0"/>
                <a:ea typeface="黑体" pitchFamily="2" charset="-122"/>
              </a:rPr>
              <a:t>译文</a:t>
            </a:r>
          </a:p>
        </p:txBody>
      </p:sp>
    </p:spTree>
    <p:extLst>
      <p:ext uri="{BB962C8B-B14F-4D97-AF65-F5344CB8AC3E}">
        <p14:creationId xmlns:p14="http://schemas.microsoft.com/office/powerpoint/2010/main" val="17762898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dissolve">
                                      <p:cBhvr>
                                        <p:cTn id="7" dur="10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7647409-E2B2-4B9F-94A8-AC523093C6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flipV="1">
            <a:off x="2632499" y="-2701499"/>
            <a:ext cx="6927002" cy="12192000"/>
          </a:xfrm>
          <a:prstGeom prst="rect">
            <a:avLst/>
          </a:prstGeom>
        </p:spPr>
      </p:pic>
      <p:pic>
        <p:nvPicPr>
          <p:cNvPr id="6" name="图片 5">
            <a:extLst>
              <a:ext uri="{FF2B5EF4-FFF2-40B4-BE49-F238E27FC236}">
                <a16:creationId xmlns:a16="http://schemas.microsoft.com/office/drawing/2014/main" xmlns="" id="{FC7155E2-D6E9-4583-AFEF-78FBA74A5AB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69000"/>
            <a:ext cx="2906487" cy="4200129"/>
          </a:xfrm>
          <a:prstGeom prst="rect">
            <a:avLst/>
          </a:prstGeom>
        </p:spPr>
      </p:pic>
      <p:pic>
        <p:nvPicPr>
          <p:cNvPr id="7" name="图片 6">
            <a:extLst>
              <a:ext uri="{FF2B5EF4-FFF2-40B4-BE49-F238E27FC236}">
                <a16:creationId xmlns:a16="http://schemas.microsoft.com/office/drawing/2014/main" xmlns="" id="{082C1F6A-9BAF-4684-961A-0384456FFF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9285512" y="2968114"/>
            <a:ext cx="2906487" cy="4200129"/>
          </a:xfrm>
          <a:prstGeom prst="rect">
            <a:avLst/>
          </a:prstGeom>
        </p:spPr>
      </p:pic>
      <p:pic>
        <p:nvPicPr>
          <p:cNvPr id="11" name="图片 10">
            <a:extLst>
              <a:ext uri="{FF2B5EF4-FFF2-40B4-BE49-F238E27FC236}">
                <a16:creationId xmlns:a16="http://schemas.microsoft.com/office/drawing/2014/main" xmlns="" id="{07EAEADA-083C-4F08-BD30-8446DADDD5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4350"/>
          <a:stretch/>
        </p:blipFill>
        <p:spPr>
          <a:xfrm rot="5400000">
            <a:off x="-424742" y="355739"/>
            <a:ext cx="6945481" cy="6096001"/>
          </a:xfrm>
          <a:prstGeom prst="rect">
            <a:avLst/>
          </a:prstGeom>
        </p:spPr>
      </p:pic>
      <p:pic>
        <p:nvPicPr>
          <p:cNvPr id="12" name="图片 11">
            <a:extLst>
              <a:ext uri="{FF2B5EF4-FFF2-40B4-BE49-F238E27FC236}">
                <a16:creationId xmlns:a16="http://schemas.microsoft.com/office/drawing/2014/main" xmlns="" id="{8A812631-8FD4-471F-91FD-30084B630C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4350"/>
          <a:stretch/>
        </p:blipFill>
        <p:spPr>
          <a:xfrm rot="5400000" flipH="1" flipV="1">
            <a:off x="5671260" y="357692"/>
            <a:ext cx="6945481" cy="6096001"/>
          </a:xfrm>
          <a:prstGeom prst="rect">
            <a:avLst/>
          </a:prstGeom>
        </p:spPr>
      </p:pic>
      <p:pic>
        <p:nvPicPr>
          <p:cNvPr id="15" name="图片 14">
            <a:extLst>
              <a:ext uri="{FF2B5EF4-FFF2-40B4-BE49-F238E27FC236}">
                <a16:creationId xmlns:a16="http://schemas.microsoft.com/office/drawing/2014/main" xmlns="" id="{FE46CC5D-CB24-4716-900D-5AB94878FCE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451" y="2153048"/>
            <a:ext cx="3246478" cy="4732671"/>
          </a:xfrm>
          <a:prstGeom prst="rect">
            <a:avLst/>
          </a:prstGeom>
        </p:spPr>
      </p:pic>
      <p:pic>
        <p:nvPicPr>
          <p:cNvPr id="23" name="图片 22">
            <a:extLst>
              <a:ext uri="{FF2B5EF4-FFF2-40B4-BE49-F238E27FC236}">
                <a16:creationId xmlns:a16="http://schemas.microsoft.com/office/drawing/2014/main" xmlns="" id="{B86D3FE5-5985-4B47-AF4F-6656F94CB0F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413154" y="639006"/>
            <a:ext cx="2276313" cy="1170471"/>
          </a:xfrm>
          <a:prstGeom prst="rect">
            <a:avLst/>
          </a:prstGeom>
        </p:spPr>
      </p:pic>
      <p:grpSp>
        <p:nvGrpSpPr>
          <p:cNvPr id="31" name="组合 30">
            <a:extLst>
              <a:ext uri="{FF2B5EF4-FFF2-40B4-BE49-F238E27FC236}">
                <a16:creationId xmlns:a16="http://schemas.microsoft.com/office/drawing/2014/main" xmlns="" id="{F8D4B3BE-E572-4E3B-A453-6D3E7E7CBE20}"/>
              </a:ext>
            </a:extLst>
          </p:cNvPr>
          <p:cNvGrpSpPr/>
          <p:nvPr/>
        </p:nvGrpSpPr>
        <p:grpSpPr>
          <a:xfrm>
            <a:off x="3485029" y="743825"/>
            <a:ext cx="5221939" cy="5221939"/>
            <a:chOff x="3485029" y="743825"/>
            <a:chExt cx="5221939" cy="5221939"/>
          </a:xfrm>
        </p:grpSpPr>
        <p:sp>
          <p:nvSpPr>
            <p:cNvPr id="2" name="椭圆 1">
              <a:extLst>
                <a:ext uri="{FF2B5EF4-FFF2-40B4-BE49-F238E27FC236}">
                  <a16:creationId xmlns:a16="http://schemas.microsoft.com/office/drawing/2014/main" xmlns="" id="{75E4F1D6-879B-41F5-BD86-3A67761041AF}"/>
                </a:ext>
              </a:extLst>
            </p:cNvPr>
            <p:cNvSpPr/>
            <p:nvPr/>
          </p:nvSpPr>
          <p:spPr>
            <a:xfrm>
              <a:off x="3485029" y="743825"/>
              <a:ext cx="5221939" cy="5221939"/>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20D5AC96-AD81-48D9-962F-A421B0F37E4D}"/>
                </a:ext>
              </a:extLst>
            </p:cNvPr>
            <p:cNvSpPr/>
            <p:nvPr/>
          </p:nvSpPr>
          <p:spPr>
            <a:xfrm>
              <a:off x="3827927" y="1012520"/>
              <a:ext cx="4607270" cy="4607270"/>
            </a:xfrm>
            <a:prstGeom prst="ellipse">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a:extLst>
              <a:ext uri="{FF2B5EF4-FFF2-40B4-BE49-F238E27FC236}">
                <a16:creationId xmlns:a16="http://schemas.microsoft.com/office/drawing/2014/main" xmlns="" id="{26CDD5B4-E27C-40D4-B135-C691AB0F8B1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rot="20879101">
            <a:off x="7914897" y="1616689"/>
            <a:ext cx="3609889" cy="2702851"/>
          </a:xfrm>
          <a:prstGeom prst="rect">
            <a:avLst/>
          </a:prstGeom>
        </p:spPr>
      </p:pic>
      <p:grpSp>
        <p:nvGrpSpPr>
          <p:cNvPr id="17" name="组合 16">
            <a:extLst>
              <a:ext uri="{FF2B5EF4-FFF2-40B4-BE49-F238E27FC236}">
                <a16:creationId xmlns:a16="http://schemas.microsoft.com/office/drawing/2014/main" xmlns="" id="{962416D6-1CDF-4764-A929-A91D5184E5D8}"/>
              </a:ext>
            </a:extLst>
          </p:cNvPr>
          <p:cNvGrpSpPr/>
          <p:nvPr/>
        </p:nvGrpSpPr>
        <p:grpSpPr>
          <a:xfrm>
            <a:off x="4812559" y="1238210"/>
            <a:ext cx="2432408" cy="4100949"/>
            <a:chOff x="2448234" y="1488564"/>
            <a:chExt cx="2432408" cy="4100949"/>
          </a:xfrm>
        </p:grpSpPr>
        <p:sp>
          <p:nvSpPr>
            <p:cNvPr id="18" name="文本框 17">
              <a:extLst>
                <a:ext uri="{FF2B5EF4-FFF2-40B4-BE49-F238E27FC236}">
                  <a16:creationId xmlns:a16="http://schemas.microsoft.com/office/drawing/2014/main" xmlns="" id="{00DFCB84-A614-420D-BFA2-DA639F4C5DF8}"/>
                </a:ext>
              </a:extLst>
            </p:cNvPr>
            <p:cNvSpPr txBox="1"/>
            <p:nvPr/>
          </p:nvSpPr>
          <p:spPr>
            <a:xfrm>
              <a:off x="2448234" y="1488564"/>
              <a:ext cx="1141442" cy="1569660"/>
            </a:xfrm>
            <a:prstGeom prst="rect">
              <a:avLst/>
            </a:prstGeom>
            <a:noFill/>
          </p:spPr>
          <p:txBody>
            <a:bodyPr wrap="square" rtlCol="0">
              <a:spAutoFit/>
            </a:bodyPr>
            <a:lstStyle/>
            <a:p>
              <a:r>
                <a:rPr lang="zh-CN" altLang="en-US" sz="9600" dirty="0">
                  <a:solidFill>
                    <a:srgbClr val="222322"/>
                  </a:solidFill>
                </a:rPr>
                <a:t>感</a:t>
              </a:r>
            </a:p>
          </p:txBody>
        </p:sp>
        <p:sp>
          <p:nvSpPr>
            <p:cNvPr id="21" name="文本框 20">
              <a:extLst>
                <a:ext uri="{FF2B5EF4-FFF2-40B4-BE49-F238E27FC236}">
                  <a16:creationId xmlns:a16="http://schemas.microsoft.com/office/drawing/2014/main" xmlns="" id="{C3C7CF90-9101-4C07-A546-D7D617A8EE4F}"/>
                </a:ext>
              </a:extLst>
            </p:cNvPr>
            <p:cNvSpPr txBox="1"/>
            <p:nvPr/>
          </p:nvSpPr>
          <p:spPr>
            <a:xfrm>
              <a:off x="3702766" y="2460918"/>
              <a:ext cx="1177876" cy="1569660"/>
            </a:xfrm>
            <a:prstGeom prst="rect">
              <a:avLst/>
            </a:prstGeom>
            <a:noFill/>
          </p:spPr>
          <p:txBody>
            <a:bodyPr wrap="square" rtlCol="0">
              <a:spAutoFit/>
            </a:bodyPr>
            <a:lstStyle/>
            <a:p>
              <a:r>
                <a:rPr lang="zh-CN" altLang="en-US" sz="9600" dirty="0">
                  <a:solidFill>
                    <a:srgbClr val="222322"/>
                  </a:solidFill>
                </a:rPr>
                <a:t>谢</a:t>
              </a:r>
            </a:p>
          </p:txBody>
        </p:sp>
        <p:sp>
          <p:nvSpPr>
            <p:cNvPr id="22" name="文本框 21">
              <a:extLst>
                <a:ext uri="{FF2B5EF4-FFF2-40B4-BE49-F238E27FC236}">
                  <a16:creationId xmlns:a16="http://schemas.microsoft.com/office/drawing/2014/main" xmlns="" id="{ADABBF4B-6386-4E79-9DBE-DBA8EE5D91E8}"/>
                </a:ext>
              </a:extLst>
            </p:cNvPr>
            <p:cNvSpPr txBox="1"/>
            <p:nvPr/>
          </p:nvSpPr>
          <p:spPr>
            <a:xfrm>
              <a:off x="2475804" y="3058224"/>
              <a:ext cx="1141442" cy="1569660"/>
            </a:xfrm>
            <a:prstGeom prst="rect">
              <a:avLst/>
            </a:prstGeom>
            <a:noFill/>
          </p:spPr>
          <p:txBody>
            <a:bodyPr wrap="square" rtlCol="0">
              <a:spAutoFit/>
            </a:bodyPr>
            <a:lstStyle/>
            <a:p>
              <a:r>
                <a:rPr lang="zh-CN" altLang="en-US" sz="9600" dirty="0">
                  <a:solidFill>
                    <a:srgbClr val="222322"/>
                  </a:solidFill>
                </a:rPr>
                <a:t>观</a:t>
              </a:r>
            </a:p>
          </p:txBody>
        </p:sp>
        <p:sp>
          <p:nvSpPr>
            <p:cNvPr id="26" name="文本框 25">
              <a:extLst>
                <a:ext uri="{FF2B5EF4-FFF2-40B4-BE49-F238E27FC236}">
                  <a16:creationId xmlns:a16="http://schemas.microsoft.com/office/drawing/2014/main" xmlns="" id="{8D49639D-EE24-489D-8F16-98C3D2D18278}"/>
                </a:ext>
              </a:extLst>
            </p:cNvPr>
            <p:cNvSpPr txBox="1"/>
            <p:nvPr/>
          </p:nvSpPr>
          <p:spPr>
            <a:xfrm>
              <a:off x="3402716" y="4019853"/>
              <a:ext cx="1224760" cy="1569660"/>
            </a:xfrm>
            <a:prstGeom prst="rect">
              <a:avLst/>
            </a:prstGeom>
            <a:noFill/>
          </p:spPr>
          <p:txBody>
            <a:bodyPr wrap="square" rtlCol="0">
              <a:spAutoFit/>
            </a:bodyPr>
            <a:lstStyle/>
            <a:p>
              <a:r>
                <a:rPr lang="zh-CN" altLang="en-US" sz="9600" dirty="0">
                  <a:solidFill>
                    <a:srgbClr val="222322"/>
                  </a:solidFill>
                </a:rPr>
                <a:t>看</a:t>
              </a:r>
            </a:p>
          </p:txBody>
        </p:sp>
      </p:grpSp>
    </p:spTree>
    <p:extLst>
      <p:ext uri="{BB962C8B-B14F-4D97-AF65-F5344CB8AC3E}">
        <p14:creationId xmlns:p14="http://schemas.microsoft.com/office/powerpoint/2010/main" val="201658521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创作背景</a:t>
            </a:r>
          </a:p>
        </p:txBody>
      </p:sp>
      <p:sp>
        <p:nvSpPr>
          <p:cNvPr id="2" name="矩形 1">
            <a:extLst>
              <a:ext uri="{FF2B5EF4-FFF2-40B4-BE49-F238E27FC236}">
                <a16:creationId xmlns:a16="http://schemas.microsoft.com/office/drawing/2014/main" xmlns="" id="{01EE4A6F-4704-4CC5-B195-74BBCE993EA4}"/>
              </a:ext>
            </a:extLst>
          </p:cNvPr>
          <p:cNvSpPr/>
          <p:nvPr/>
        </p:nvSpPr>
        <p:spPr>
          <a:xfrm>
            <a:off x="0" y="1345656"/>
            <a:ext cx="12192000" cy="4100993"/>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2" name="图片 21">
            <a:extLst>
              <a:ext uri="{FF2B5EF4-FFF2-40B4-BE49-F238E27FC236}">
                <a16:creationId xmlns:a16="http://schemas.microsoft.com/office/drawing/2014/main" xmlns="" id="{B8D2622E-FF3E-4E56-B6F2-F0FF39ABF6E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51" y="2153048"/>
            <a:ext cx="3246478" cy="4732671"/>
          </a:xfrm>
          <a:prstGeom prst="rect">
            <a:avLst/>
          </a:prstGeom>
        </p:spPr>
      </p:pic>
      <p:sp>
        <p:nvSpPr>
          <p:cNvPr id="3" name="矩形 2"/>
          <p:cNvSpPr/>
          <p:nvPr/>
        </p:nvSpPr>
        <p:spPr>
          <a:xfrm>
            <a:off x="1861204" y="1672894"/>
            <a:ext cx="9628843" cy="3013902"/>
          </a:xfrm>
          <a:prstGeom prst="rect">
            <a:avLst/>
          </a:prstGeom>
        </p:spPr>
        <p:txBody>
          <a:bodyPr wrap="square">
            <a:spAutoFit/>
          </a:bodyPr>
          <a:lstStyle/>
          <a:p>
            <a:pPr indent="457200" algn="just">
              <a:lnSpc>
                <a:spcPct val="113000"/>
              </a:lnSpc>
              <a:spcBef>
                <a:spcPct val="50000"/>
              </a:spcBef>
              <a:buFontTx/>
              <a:buNone/>
            </a:pPr>
            <a:r>
              <a:rPr kumimoji="1" lang="zh-CN" altLang="en-US" sz="2800" b="1" dirty="0">
                <a:latin typeface="华文楷体" pitchFamily="2" charset="-122"/>
                <a:ea typeface="华文楷体" pitchFamily="2" charset="-122"/>
              </a:rPr>
              <a:t>建安十三年</a:t>
            </a:r>
            <a:r>
              <a:rPr kumimoji="1" lang="zh-CN" altLang="en-US" sz="2800" b="1" dirty="0" smtClean="0">
                <a:latin typeface="华文楷体" pitchFamily="2" charset="-122"/>
                <a:ea typeface="华文楷体" pitchFamily="2" charset="-122"/>
              </a:rPr>
              <a:t>，曹操</a:t>
            </a:r>
            <a:r>
              <a:rPr kumimoji="1" lang="zh-CN" altLang="en-US" sz="2800" b="1" dirty="0">
                <a:latin typeface="华文楷体" pitchFamily="2" charset="-122"/>
                <a:ea typeface="华文楷体" pitchFamily="2" charset="-122"/>
              </a:rPr>
              <a:t>平定了北方割据势力</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控制了</a:t>
            </a:r>
            <a:r>
              <a:rPr kumimoji="1" lang="zh-CN" altLang="en-US" sz="2800" b="1" dirty="0" smtClean="0">
                <a:latin typeface="华文楷体" pitchFamily="2" charset="-122"/>
                <a:ea typeface="华文楷体" pitchFamily="2" charset="-122"/>
              </a:rPr>
              <a:t>朝政。他</a:t>
            </a:r>
            <a:r>
              <a:rPr kumimoji="1" lang="zh-CN" altLang="en-US" sz="2800" b="1" dirty="0">
                <a:latin typeface="华文楷体" pitchFamily="2" charset="-122"/>
                <a:ea typeface="华文楷体" pitchFamily="2" charset="-122"/>
              </a:rPr>
              <a:t>又亲率八十三万大军</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直达长江北岸</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准备渡江消灭孙权和刘备</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进而统一全</a:t>
            </a:r>
            <a:r>
              <a:rPr kumimoji="1" lang="zh-CN" altLang="en-US" sz="2800" b="1" dirty="0" smtClean="0">
                <a:latin typeface="华文楷体" pitchFamily="2" charset="-122"/>
                <a:ea typeface="华文楷体" pitchFamily="2" charset="-122"/>
              </a:rPr>
              <a:t>中国。当时</a:t>
            </a:r>
            <a:r>
              <a:rPr kumimoji="1" lang="zh-CN" altLang="en-US" sz="2800" b="1" dirty="0">
                <a:latin typeface="华文楷体" pitchFamily="2" charset="-122"/>
                <a:ea typeface="华文楷体" pitchFamily="2" charset="-122"/>
              </a:rPr>
              <a:t>曹操已经</a:t>
            </a:r>
            <a:r>
              <a:rPr kumimoji="1" lang="en-US" altLang="zh-CN" sz="2800" b="1" dirty="0">
                <a:latin typeface="华文楷体" pitchFamily="2" charset="-122"/>
                <a:ea typeface="华文楷体" pitchFamily="2" charset="-122"/>
              </a:rPr>
              <a:t>54</a:t>
            </a:r>
            <a:r>
              <a:rPr kumimoji="1" lang="zh-CN" altLang="en-US" sz="2800" b="1" dirty="0">
                <a:latin typeface="华文楷体" pitchFamily="2" charset="-122"/>
                <a:ea typeface="华文楷体" pitchFamily="2" charset="-122"/>
              </a:rPr>
              <a:t>岁，</a:t>
            </a:r>
            <a:r>
              <a:rPr kumimoji="1" lang="zh-CN" altLang="en-US" sz="2800" b="1" dirty="0">
                <a:solidFill>
                  <a:schemeClr val="folHlink"/>
                </a:solidFill>
                <a:latin typeface="华文楷体" pitchFamily="2" charset="-122"/>
                <a:ea typeface="华文楷体" pitchFamily="2" charset="-122"/>
              </a:rPr>
              <a:t>面对战乱连年，统一中国的事业仍未完成的社会现实，因而忧愁幽思，苦闷煎熬。但他并不灰心，仍以统一天下为己任，决心广泛延揽人才，招纳贤士致力于建功立业，</a:t>
            </a:r>
            <a:r>
              <a:rPr kumimoji="1" lang="zh-CN" altLang="en-US" sz="2800" b="1" dirty="0">
                <a:latin typeface="华文楷体" pitchFamily="2" charset="-122"/>
                <a:ea typeface="华文楷体" pitchFamily="2" charset="-122"/>
              </a:rPr>
              <a:t>并写下了这首</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短歌行</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a:t>
            </a:r>
            <a:endParaRPr lang="zh-CN" altLang="en-US" sz="2800" b="1" dirty="0">
              <a:latin typeface="华文楷体" pitchFamily="2" charset="-122"/>
              <a:ea typeface="华文楷体" pitchFamily="2" charset="-122"/>
            </a:endParaRPr>
          </a:p>
        </p:txBody>
      </p:sp>
    </p:spTree>
    <p:extLst>
      <p:ext uri="{BB962C8B-B14F-4D97-AF65-F5344CB8AC3E}">
        <p14:creationId xmlns:p14="http://schemas.microsoft.com/office/powerpoint/2010/main" val="252498500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3EE1D50C-2B3A-4D8D-ABF7-0D4A1E720AC4}"/>
              </a:ext>
            </a:extLst>
          </p:cNvPr>
          <p:cNvSpPr/>
          <p:nvPr/>
        </p:nvSpPr>
        <p:spPr>
          <a:xfrm>
            <a:off x="1017787" y="3047797"/>
            <a:ext cx="9983382" cy="2964715"/>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8" name="图片 27">
            <a:extLst>
              <a:ext uri="{FF2B5EF4-FFF2-40B4-BE49-F238E27FC236}">
                <a16:creationId xmlns:a16="http://schemas.microsoft.com/office/drawing/2014/main" xmlns="" id="{2CD3E589-F6EC-4F61-9F27-2ABCA73F836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36194" y="3859306"/>
            <a:ext cx="2980419" cy="2585056"/>
          </a:xfrm>
          <a:prstGeom prst="rect">
            <a:avLst/>
          </a:prstGeom>
        </p:spPr>
      </p:pic>
      <p:sp>
        <p:nvSpPr>
          <p:cNvPr id="17" name="文本框 14">
            <a:extLst>
              <a:ext uri="{FF2B5EF4-FFF2-40B4-BE49-F238E27FC236}">
                <a16:creationId xmlns:a16="http://schemas.microsoft.com/office/drawing/2014/main" xmlns="" id="{E9406E6C-D675-4127-90C2-171320BFCCAC}"/>
              </a:ext>
            </a:extLst>
          </p:cNvPr>
          <p:cNvSpPr txBox="1"/>
          <p:nvPr/>
        </p:nvSpPr>
        <p:spPr>
          <a:xfrm>
            <a:off x="833435" y="377396"/>
            <a:ext cx="2754897"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关于“歌行”</a:t>
            </a:r>
            <a:endParaRPr lang="zh-CN" altLang="en-US" sz="3600" b="1" dirty="0">
              <a:solidFill>
                <a:srgbClr val="222322"/>
              </a:solidFill>
              <a:latin typeface="华文行楷" pitchFamily="2" charset="-122"/>
              <a:ea typeface="华文行楷" pitchFamily="2" charset="-122"/>
            </a:endParaRPr>
          </a:p>
        </p:txBody>
      </p:sp>
      <p:sp>
        <p:nvSpPr>
          <p:cNvPr id="18" name="Text Box 2"/>
          <p:cNvSpPr txBox="1">
            <a:spLocks noChangeArrowheads="1"/>
          </p:cNvSpPr>
          <p:nvPr/>
        </p:nvSpPr>
        <p:spPr bwMode="auto">
          <a:xfrm>
            <a:off x="706639" y="1339743"/>
            <a:ext cx="882015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57200" algn="just">
              <a:lnSpc>
                <a:spcPts val="2800"/>
              </a:lnSpc>
              <a:spcBef>
                <a:spcPct val="50000"/>
              </a:spcBef>
            </a:pPr>
            <a:r>
              <a:rPr lang="zh-CN" altLang="en-US" sz="2800" b="1" dirty="0" smtClean="0">
                <a:latin typeface="华文楷体" pitchFamily="2" charset="-122"/>
                <a:ea typeface="华文楷体" pitchFamily="2" charset="-122"/>
              </a:rPr>
              <a:t>“行”是古代诗歌的一种题材，可配乐歌唱。</a:t>
            </a:r>
            <a:endParaRPr lang="en-US" altLang="zh-CN" sz="2800" b="1" dirty="0" smtClean="0">
              <a:latin typeface="华文楷体" pitchFamily="2" charset="-122"/>
              <a:ea typeface="华文楷体" pitchFamily="2" charset="-122"/>
            </a:endParaRPr>
          </a:p>
          <a:p>
            <a:pPr indent="457200" algn="just">
              <a:lnSpc>
                <a:spcPts val="2800"/>
              </a:lnSpc>
              <a:spcBef>
                <a:spcPct val="50000"/>
              </a:spcBef>
            </a:pPr>
            <a:r>
              <a:rPr lang="zh-CN" altLang="en-US" sz="2800" b="1" dirty="0" smtClean="0">
                <a:latin typeface="华文楷体" pitchFamily="2" charset="-122"/>
                <a:ea typeface="华文楷体" pitchFamily="2" charset="-122"/>
              </a:rPr>
              <a:t>“短歌行”</a:t>
            </a:r>
            <a:r>
              <a:rPr lang="zh-CN" altLang="en-US" sz="2800" b="1" dirty="0">
                <a:latin typeface="华文楷体" pitchFamily="2" charset="-122"/>
                <a:ea typeface="华文楷体" pitchFamily="2" charset="-122"/>
              </a:rPr>
              <a:t>与“长歌行”的区别：</a:t>
            </a:r>
          </a:p>
          <a:p>
            <a:pPr indent="457200" algn="just">
              <a:lnSpc>
                <a:spcPts val="2800"/>
              </a:lnSpc>
              <a:spcBef>
                <a:spcPct val="50000"/>
              </a:spcBef>
            </a:pPr>
            <a:r>
              <a:rPr lang="zh-CN" altLang="en-US" sz="2800" b="1" dirty="0">
                <a:solidFill>
                  <a:srgbClr val="FF0000"/>
                </a:solidFill>
                <a:latin typeface="华文楷体" pitchFamily="2" charset="-122"/>
                <a:ea typeface="华文楷体" pitchFamily="2" charset="-122"/>
              </a:rPr>
              <a:t>指歌词音节长短而言</a:t>
            </a:r>
          </a:p>
        </p:txBody>
      </p:sp>
      <p:sp>
        <p:nvSpPr>
          <p:cNvPr id="6" name="Text Box 1028"/>
          <p:cNvSpPr txBox="1">
            <a:spLocks noChangeArrowheads="1"/>
          </p:cNvSpPr>
          <p:nvPr/>
        </p:nvSpPr>
        <p:spPr bwMode="auto">
          <a:xfrm>
            <a:off x="1425807" y="3141926"/>
            <a:ext cx="8691062" cy="2656176"/>
          </a:xfrm>
          <a:prstGeom prst="rect">
            <a:avLst/>
          </a:prstGeom>
          <a:noFill/>
          <a:ln w="28575">
            <a:noFill/>
            <a:miter lim="800000"/>
            <a:headEnd/>
            <a:tailEnd/>
          </a:ln>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indent="457200" algn="just" eaLnBrk="0" hangingPunct="0">
              <a:lnSpc>
                <a:spcPct val="119000"/>
              </a:lnSpc>
            </a:pPr>
            <a:r>
              <a:rPr kumimoji="1" lang="en-US" altLang="zh-CN" sz="2800" b="1" dirty="0" smtClean="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乐府题解</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根据</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古诗</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长歌已激烈”，曹丕</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燕歌行</a:t>
            </a:r>
            <a:r>
              <a:rPr kumimoji="1" lang="en-US" altLang="zh-CN" sz="2800" b="1" dirty="0">
                <a:latin typeface="华文楷体" pitchFamily="2" charset="-122"/>
                <a:ea typeface="华文楷体" pitchFamily="2" charset="-122"/>
              </a:rPr>
              <a:t>》“</a:t>
            </a:r>
            <a:r>
              <a:rPr kumimoji="1" lang="zh-CN" altLang="en-US" sz="2800" b="1" dirty="0">
                <a:latin typeface="华文楷体" pitchFamily="2" charset="-122"/>
                <a:ea typeface="华文楷体" pitchFamily="2" charset="-122"/>
              </a:rPr>
              <a:t>短歌微吟不能长”，认为长歌、短歌是指</a:t>
            </a:r>
            <a:r>
              <a:rPr kumimoji="1" lang="zh-CN" altLang="en-US" sz="2800" b="1" dirty="0">
                <a:solidFill>
                  <a:srgbClr val="FF0000"/>
                </a:solidFill>
                <a:latin typeface="华文楷体" pitchFamily="2" charset="-122"/>
                <a:ea typeface="华文楷体" pitchFamily="2" charset="-122"/>
              </a:rPr>
              <a:t>歌声长短</a:t>
            </a:r>
            <a:r>
              <a:rPr kumimoji="1" lang="zh-CN" altLang="en-US" sz="2800" b="1" dirty="0">
                <a:latin typeface="华文楷体" pitchFamily="2" charset="-122"/>
                <a:ea typeface="华文楷体" pitchFamily="2" charset="-122"/>
              </a:rPr>
              <a:t>而言。</a:t>
            </a:r>
          </a:p>
          <a:p>
            <a:pPr algn="just" eaLnBrk="0" hangingPunct="0">
              <a:lnSpc>
                <a:spcPct val="119000"/>
              </a:lnSpc>
            </a:pPr>
            <a:r>
              <a:rPr kumimoji="1" lang="zh-CN" altLang="en-US" sz="2800" b="1" dirty="0">
                <a:latin typeface="华文楷体" pitchFamily="2" charset="-122"/>
                <a:ea typeface="华文楷体" pitchFamily="2" charset="-122"/>
              </a:rPr>
              <a:t>    一般说，</a:t>
            </a:r>
            <a:r>
              <a:rPr kumimoji="1" lang="zh-CN" altLang="en-US" sz="2800" b="1" dirty="0">
                <a:solidFill>
                  <a:srgbClr val="FF0000"/>
                </a:solidFill>
                <a:latin typeface="华文楷体" pitchFamily="2" charset="-122"/>
                <a:ea typeface="华文楷体" pitchFamily="2" charset="-122"/>
              </a:rPr>
              <a:t>长歌</a:t>
            </a:r>
            <a:r>
              <a:rPr kumimoji="1" lang="zh-CN" altLang="en-US" sz="2800" b="1" dirty="0">
                <a:latin typeface="华文楷体" pitchFamily="2" charset="-122"/>
                <a:ea typeface="华文楷体" pitchFamily="2" charset="-122"/>
              </a:rPr>
              <a:t>比较</a:t>
            </a:r>
            <a:r>
              <a:rPr kumimoji="1" lang="zh-CN" altLang="en-US" sz="2800" b="1" dirty="0">
                <a:solidFill>
                  <a:srgbClr val="FF0000"/>
                </a:solidFill>
                <a:latin typeface="华文楷体" pitchFamily="2" charset="-122"/>
                <a:ea typeface="华文楷体" pitchFamily="2" charset="-122"/>
              </a:rPr>
              <a:t>热烈奔放</a:t>
            </a:r>
            <a:r>
              <a:rPr kumimoji="1" lang="zh-CN" altLang="en-US" sz="2800" b="1" dirty="0">
                <a:latin typeface="华文楷体" pitchFamily="2" charset="-122"/>
                <a:ea typeface="华文楷体" pitchFamily="2" charset="-122"/>
              </a:rPr>
              <a:t>，而</a:t>
            </a:r>
            <a:r>
              <a:rPr kumimoji="1" lang="zh-CN" altLang="en-US" sz="2800" b="1" dirty="0">
                <a:solidFill>
                  <a:srgbClr val="FF0000"/>
                </a:solidFill>
                <a:latin typeface="华文楷体" pitchFamily="2" charset="-122"/>
                <a:ea typeface="华文楷体" pitchFamily="2" charset="-122"/>
              </a:rPr>
              <a:t>短歌</a:t>
            </a:r>
            <a:r>
              <a:rPr kumimoji="1" lang="zh-CN" altLang="en-US" sz="2800" b="1" dirty="0">
                <a:latin typeface="华文楷体" pitchFamily="2" charset="-122"/>
                <a:ea typeface="华文楷体" pitchFamily="2" charset="-122"/>
              </a:rPr>
              <a:t>的</a:t>
            </a:r>
            <a:r>
              <a:rPr kumimoji="1" lang="zh-CN" altLang="en-US" sz="2800" b="1" dirty="0">
                <a:solidFill>
                  <a:srgbClr val="FF0000"/>
                </a:solidFill>
                <a:latin typeface="华文楷体" pitchFamily="2" charset="-122"/>
                <a:ea typeface="华文楷体" pitchFamily="2" charset="-122"/>
              </a:rPr>
              <a:t>节奏</a:t>
            </a:r>
            <a:r>
              <a:rPr kumimoji="1" lang="zh-CN" altLang="en-US" sz="2800" b="1" dirty="0">
                <a:latin typeface="华文楷体" pitchFamily="2" charset="-122"/>
                <a:ea typeface="华文楷体" pitchFamily="2" charset="-122"/>
              </a:rPr>
              <a:t>比较</a:t>
            </a:r>
            <a:r>
              <a:rPr kumimoji="1" lang="zh-CN" altLang="en-US" sz="2800" b="1" dirty="0">
                <a:solidFill>
                  <a:srgbClr val="FF0000"/>
                </a:solidFill>
                <a:latin typeface="华文楷体" pitchFamily="2" charset="-122"/>
                <a:ea typeface="华文楷体" pitchFamily="2" charset="-122"/>
              </a:rPr>
              <a:t>短促，低吟短唱</a:t>
            </a:r>
            <a:r>
              <a:rPr kumimoji="1" lang="zh-CN" altLang="en-US" sz="2800" b="1" dirty="0">
                <a:latin typeface="华文楷体" pitchFamily="2" charset="-122"/>
                <a:ea typeface="华文楷体" pitchFamily="2" charset="-122"/>
              </a:rPr>
              <a:t>，适于</a:t>
            </a:r>
            <a:r>
              <a:rPr kumimoji="1" lang="zh-CN" altLang="en-US" sz="2800" b="1" dirty="0">
                <a:solidFill>
                  <a:srgbClr val="FF0000"/>
                </a:solidFill>
                <a:latin typeface="华文楷体" pitchFamily="2" charset="-122"/>
                <a:ea typeface="华文楷体" pitchFamily="2" charset="-122"/>
              </a:rPr>
              <a:t>抒发</a:t>
            </a:r>
            <a:r>
              <a:rPr kumimoji="1" lang="zh-CN" altLang="en-US" sz="2800" b="1" dirty="0">
                <a:latin typeface="华文楷体" pitchFamily="2" charset="-122"/>
                <a:ea typeface="华文楷体" pitchFamily="2" charset="-122"/>
              </a:rPr>
              <a:t>内心的</a:t>
            </a:r>
            <a:r>
              <a:rPr kumimoji="1" lang="zh-CN" altLang="en-US" sz="2800" b="1" dirty="0">
                <a:solidFill>
                  <a:srgbClr val="FF0000"/>
                </a:solidFill>
                <a:latin typeface="华文楷体" pitchFamily="2" charset="-122"/>
                <a:ea typeface="华文楷体" pitchFamily="2" charset="-122"/>
              </a:rPr>
              <a:t>忧愁和苦闷</a:t>
            </a:r>
            <a:r>
              <a:rPr kumimoji="1" lang="zh-CN" altLang="en-US" sz="2800" b="1" dirty="0">
                <a:latin typeface="华文楷体" pitchFamily="2" charset="-122"/>
                <a:ea typeface="华文楷体" pitchFamily="2" charset="-122"/>
              </a:rPr>
              <a:t>。</a:t>
            </a:r>
          </a:p>
        </p:txBody>
      </p:sp>
    </p:spTree>
    <p:extLst>
      <p:ext uri="{BB962C8B-B14F-4D97-AF65-F5344CB8AC3E}">
        <p14:creationId xmlns:p14="http://schemas.microsoft.com/office/powerpoint/2010/main" val="27200079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4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8"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B43D429D-700C-40E9-9D6C-7DA965AB090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89652" flipH="1">
            <a:off x="9011295" y="2856986"/>
            <a:ext cx="2647385" cy="1982190"/>
          </a:xfrm>
          <a:prstGeom prst="rect">
            <a:avLst/>
          </a:prstGeom>
        </p:spPr>
      </p:pic>
      <p:sp>
        <p:nvSpPr>
          <p:cNvPr id="26" name="Rectangle 3"/>
          <p:cNvSpPr txBox="1">
            <a:spLocks noChangeArrowheads="1"/>
          </p:cNvSpPr>
          <p:nvPr/>
        </p:nvSpPr>
        <p:spPr>
          <a:xfrm>
            <a:off x="2155825" y="1452495"/>
            <a:ext cx="7391400" cy="48006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FontTx/>
              <a:buNone/>
            </a:pPr>
            <a:r>
              <a:rPr lang="zh-CN" altLang="en-US" sz="3200" b="1" dirty="0" smtClean="0">
                <a:latin typeface="华文楷体" pitchFamily="2" charset="-122"/>
                <a:ea typeface="华文楷体" pitchFamily="2" charset="-122"/>
              </a:rPr>
              <a:t>对酒当歌，人生几何？</a:t>
            </a:r>
            <a:r>
              <a:rPr lang="zh-CN" altLang="en-US" sz="3200" b="1" dirty="0" smtClean="0">
                <a:solidFill>
                  <a:srgbClr val="FF3300"/>
                </a:solidFill>
                <a:latin typeface="华文楷体" pitchFamily="2" charset="-122"/>
                <a:ea typeface="华文楷体" pitchFamily="2" charset="-122"/>
              </a:rPr>
              <a:t>譬</a:t>
            </a:r>
            <a:r>
              <a:rPr lang="zh-CN" altLang="en-US" sz="3200" b="1" dirty="0" smtClean="0">
                <a:latin typeface="华文楷体" pitchFamily="2" charset="-122"/>
                <a:ea typeface="华文楷体" pitchFamily="2" charset="-122"/>
              </a:rPr>
              <a:t>如朝露，去日苦多。</a:t>
            </a:r>
          </a:p>
          <a:p>
            <a:pPr>
              <a:lnSpc>
                <a:spcPct val="120000"/>
              </a:lnSpc>
              <a:buFontTx/>
              <a:buNone/>
            </a:pPr>
            <a:r>
              <a:rPr lang="zh-CN" altLang="en-US" sz="3200" b="1" dirty="0" smtClean="0">
                <a:latin typeface="华文楷体" pitchFamily="2" charset="-122"/>
                <a:ea typeface="华文楷体" pitchFamily="2" charset="-122"/>
              </a:rPr>
              <a:t>慨当以慷，忧思难忘。何以解忧？惟有杜康。</a:t>
            </a:r>
          </a:p>
          <a:p>
            <a:pPr>
              <a:lnSpc>
                <a:spcPct val="120000"/>
              </a:lnSpc>
              <a:buFontTx/>
              <a:buNone/>
            </a:pPr>
            <a:r>
              <a:rPr lang="zh-CN" altLang="en-US" sz="3200" b="1" dirty="0" smtClean="0">
                <a:latin typeface="华文楷体" pitchFamily="2" charset="-122"/>
                <a:ea typeface="华文楷体" pitchFamily="2" charset="-122"/>
              </a:rPr>
              <a:t>青青子</a:t>
            </a:r>
            <a:r>
              <a:rPr lang="zh-CN" altLang="en-US" sz="3200" b="1" dirty="0" smtClean="0">
                <a:solidFill>
                  <a:srgbClr val="FF3300"/>
                </a:solidFill>
                <a:latin typeface="华文楷体" pitchFamily="2" charset="-122"/>
                <a:ea typeface="华文楷体" pitchFamily="2" charset="-122"/>
              </a:rPr>
              <a:t>衿</a:t>
            </a:r>
            <a:r>
              <a:rPr lang="zh-CN" altLang="en-US" sz="3200" b="1" dirty="0" smtClean="0">
                <a:latin typeface="华文楷体" pitchFamily="2" charset="-122"/>
                <a:ea typeface="华文楷体" pitchFamily="2" charset="-122"/>
              </a:rPr>
              <a:t>，悠悠我心。但为君故，沉吟至今。</a:t>
            </a:r>
          </a:p>
          <a:p>
            <a:pPr>
              <a:lnSpc>
                <a:spcPct val="120000"/>
              </a:lnSpc>
              <a:buFontTx/>
              <a:buNone/>
            </a:pPr>
            <a:r>
              <a:rPr lang="zh-CN" altLang="en-US" sz="3200" b="1" dirty="0" smtClean="0">
                <a:solidFill>
                  <a:srgbClr val="FF3300"/>
                </a:solidFill>
                <a:latin typeface="华文楷体" pitchFamily="2" charset="-122"/>
                <a:ea typeface="华文楷体" pitchFamily="2" charset="-122"/>
              </a:rPr>
              <a:t>呦呦</a:t>
            </a:r>
            <a:r>
              <a:rPr lang="zh-CN" altLang="en-US" sz="3200" b="1" dirty="0" smtClean="0">
                <a:latin typeface="华文楷体" pitchFamily="2" charset="-122"/>
                <a:ea typeface="华文楷体" pitchFamily="2" charset="-122"/>
              </a:rPr>
              <a:t>鹿鸣，食野之苹。我有嘉宾，鼓瑟吹笙。</a:t>
            </a:r>
          </a:p>
          <a:p>
            <a:pPr>
              <a:lnSpc>
                <a:spcPct val="120000"/>
              </a:lnSpc>
              <a:buFontTx/>
              <a:buNone/>
            </a:pPr>
            <a:r>
              <a:rPr lang="zh-CN" altLang="en-US" sz="3200" b="1" dirty="0" smtClean="0">
                <a:latin typeface="华文楷体" pitchFamily="2" charset="-122"/>
                <a:ea typeface="华文楷体" pitchFamily="2" charset="-122"/>
              </a:rPr>
              <a:t>明明如月，何时可</a:t>
            </a:r>
            <a:r>
              <a:rPr lang="zh-CN" altLang="en-US" sz="3200" b="1" dirty="0" smtClean="0">
                <a:solidFill>
                  <a:srgbClr val="FF3300"/>
                </a:solidFill>
                <a:latin typeface="华文楷体" pitchFamily="2" charset="-122"/>
                <a:ea typeface="华文楷体" pitchFamily="2" charset="-122"/>
              </a:rPr>
              <a:t>掇</a:t>
            </a:r>
            <a:r>
              <a:rPr lang="zh-CN" altLang="en-US" sz="3200" b="1" dirty="0" smtClean="0">
                <a:latin typeface="华文楷体" pitchFamily="2" charset="-122"/>
                <a:ea typeface="华文楷体" pitchFamily="2" charset="-122"/>
              </a:rPr>
              <a:t>？忧从中来，不可断绝。</a:t>
            </a:r>
          </a:p>
          <a:p>
            <a:pPr>
              <a:lnSpc>
                <a:spcPct val="120000"/>
              </a:lnSpc>
              <a:buFontTx/>
              <a:buNone/>
            </a:pPr>
            <a:r>
              <a:rPr lang="zh-CN" altLang="en-US" sz="3200" b="1" dirty="0" smtClean="0">
                <a:latin typeface="华文楷体" pitchFamily="2" charset="-122"/>
                <a:ea typeface="华文楷体" pitchFamily="2" charset="-122"/>
              </a:rPr>
              <a:t>越</a:t>
            </a:r>
            <a:r>
              <a:rPr lang="zh-CN" altLang="en-US" sz="3200" b="1" dirty="0" smtClean="0">
                <a:solidFill>
                  <a:srgbClr val="FF3300"/>
                </a:solidFill>
                <a:latin typeface="华文楷体" pitchFamily="2" charset="-122"/>
                <a:ea typeface="华文楷体" pitchFamily="2" charset="-122"/>
              </a:rPr>
              <a:t>陌</a:t>
            </a:r>
            <a:r>
              <a:rPr lang="zh-CN" altLang="en-US" sz="3200" b="1" dirty="0" smtClean="0">
                <a:latin typeface="华文楷体" pitchFamily="2" charset="-122"/>
                <a:ea typeface="华文楷体" pitchFamily="2" charset="-122"/>
              </a:rPr>
              <a:t>度阡，枉用相存。</a:t>
            </a:r>
            <a:r>
              <a:rPr lang="zh-CN" altLang="en-US" sz="3200" b="1" dirty="0" smtClean="0">
                <a:solidFill>
                  <a:srgbClr val="FF3300"/>
                </a:solidFill>
                <a:latin typeface="华文楷体" pitchFamily="2" charset="-122"/>
                <a:ea typeface="华文楷体" pitchFamily="2" charset="-122"/>
              </a:rPr>
              <a:t>契</a:t>
            </a:r>
            <a:r>
              <a:rPr lang="zh-CN" altLang="en-US" sz="3200" b="1" dirty="0" smtClean="0">
                <a:latin typeface="华文楷体" pitchFamily="2" charset="-122"/>
                <a:ea typeface="华文楷体" pitchFamily="2" charset="-122"/>
              </a:rPr>
              <a:t>阔谈，心念旧恩。</a:t>
            </a:r>
          </a:p>
          <a:p>
            <a:pPr>
              <a:lnSpc>
                <a:spcPct val="120000"/>
              </a:lnSpc>
              <a:buFontTx/>
              <a:buNone/>
            </a:pPr>
            <a:r>
              <a:rPr lang="zh-CN" altLang="en-US" sz="3200" b="1" dirty="0" smtClean="0">
                <a:latin typeface="华文楷体" pitchFamily="2" charset="-122"/>
                <a:ea typeface="华文楷体" pitchFamily="2" charset="-122"/>
              </a:rPr>
              <a:t>月明星稀，乌鹊南飞。绕树三</a:t>
            </a:r>
            <a:r>
              <a:rPr lang="zh-CN" altLang="en-US" sz="3200" b="1" dirty="0" smtClean="0">
                <a:solidFill>
                  <a:srgbClr val="FF3300"/>
                </a:solidFill>
                <a:latin typeface="华文楷体" pitchFamily="2" charset="-122"/>
                <a:ea typeface="华文楷体" pitchFamily="2" charset="-122"/>
              </a:rPr>
              <a:t>匝</a:t>
            </a:r>
            <a:r>
              <a:rPr lang="zh-CN" altLang="en-US" sz="3200" b="1" dirty="0" smtClean="0">
                <a:latin typeface="华文楷体" pitchFamily="2" charset="-122"/>
                <a:ea typeface="华文楷体" pitchFamily="2" charset="-122"/>
              </a:rPr>
              <a:t>，何枝可依？</a:t>
            </a:r>
          </a:p>
          <a:p>
            <a:pPr>
              <a:lnSpc>
                <a:spcPct val="120000"/>
              </a:lnSpc>
              <a:buFontTx/>
              <a:buNone/>
            </a:pPr>
            <a:r>
              <a:rPr lang="zh-CN" altLang="en-US" sz="3200" b="1" dirty="0" smtClean="0">
                <a:latin typeface="华文楷体" pitchFamily="2" charset="-122"/>
                <a:ea typeface="华文楷体" pitchFamily="2" charset="-122"/>
              </a:rPr>
              <a:t>山不厌高，水不厌深。周公吐</a:t>
            </a:r>
            <a:r>
              <a:rPr lang="zh-CN" altLang="en-US" sz="3200" b="1" dirty="0" smtClean="0">
                <a:solidFill>
                  <a:srgbClr val="FF3300"/>
                </a:solidFill>
                <a:latin typeface="华文楷体" pitchFamily="2" charset="-122"/>
                <a:ea typeface="华文楷体" pitchFamily="2" charset="-122"/>
              </a:rPr>
              <a:t>哺</a:t>
            </a:r>
            <a:r>
              <a:rPr lang="zh-CN" altLang="en-US" sz="3200" b="1" dirty="0" smtClean="0">
                <a:latin typeface="华文楷体" pitchFamily="2" charset="-122"/>
                <a:ea typeface="华文楷体" pitchFamily="2" charset="-122"/>
              </a:rPr>
              <a:t>，天下归心。</a:t>
            </a:r>
          </a:p>
          <a:p>
            <a:pPr lvl="4">
              <a:buFontTx/>
              <a:buNone/>
            </a:pPr>
            <a:endParaRPr lang="en-US" altLang="zh-CN" sz="2000" dirty="0">
              <a:latin typeface="华文楷体" pitchFamily="2" charset="-122"/>
              <a:ea typeface="华文楷体" pitchFamily="2" charset="-122"/>
            </a:endParaRPr>
          </a:p>
        </p:txBody>
      </p:sp>
      <p:sp>
        <p:nvSpPr>
          <p:cNvPr id="27" name="Text Box 16"/>
          <p:cNvSpPr txBox="1">
            <a:spLocks noChangeArrowheads="1"/>
          </p:cNvSpPr>
          <p:nvPr/>
        </p:nvSpPr>
        <p:spPr bwMode="auto">
          <a:xfrm>
            <a:off x="5694157" y="1085577"/>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spcBef>
                <a:spcPct val="50000"/>
              </a:spcBef>
            </a:pPr>
            <a:r>
              <a:rPr lang="en-US" altLang="zh-CN" sz="2400" b="1" dirty="0" err="1">
                <a:solidFill>
                  <a:srgbClr val="002060"/>
                </a:solidFill>
                <a:latin typeface="华文楷体" pitchFamily="2" charset="-122"/>
                <a:ea typeface="华文楷体" pitchFamily="2" charset="-122"/>
              </a:rPr>
              <a:t>pì</a:t>
            </a:r>
            <a:endParaRPr lang="en-US" altLang="zh-CN" sz="2000" dirty="0">
              <a:latin typeface="华文楷体" pitchFamily="2" charset="-122"/>
              <a:ea typeface="华文楷体" pitchFamily="2" charset="-122"/>
            </a:endParaRPr>
          </a:p>
        </p:txBody>
      </p:sp>
      <p:sp>
        <p:nvSpPr>
          <p:cNvPr id="28" name="Text Box 17"/>
          <p:cNvSpPr txBox="1">
            <a:spLocks noChangeArrowheads="1"/>
          </p:cNvSpPr>
          <p:nvPr/>
        </p:nvSpPr>
        <p:spPr bwMode="auto">
          <a:xfrm>
            <a:off x="3298825" y="2323827"/>
            <a:ext cx="482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a:solidFill>
                  <a:srgbClr val="002060"/>
                </a:solidFill>
                <a:latin typeface="华文楷体" pitchFamily="2" charset="-122"/>
                <a:ea typeface="华文楷体" pitchFamily="2" charset="-122"/>
              </a:rPr>
              <a:t>jīn</a:t>
            </a:r>
          </a:p>
        </p:txBody>
      </p:sp>
      <p:sp>
        <p:nvSpPr>
          <p:cNvPr id="30" name="Text Box 19"/>
          <p:cNvSpPr txBox="1">
            <a:spLocks noChangeArrowheads="1"/>
          </p:cNvSpPr>
          <p:nvPr/>
        </p:nvSpPr>
        <p:spPr bwMode="auto">
          <a:xfrm>
            <a:off x="2197100" y="2954065"/>
            <a:ext cx="72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a:solidFill>
                  <a:srgbClr val="002060"/>
                </a:solidFill>
                <a:latin typeface="华文楷体" pitchFamily="2" charset="-122"/>
                <a:ea typeface="华文楷体" pitchFamily="2" charset="-122"/>
              </a:rPr>
              <a:t>yōu</a:t>
            </a:r>
          </a:p>
        </p:txBody>
      </p:sp>
      <p:sp>
        <p:nvSpPr>
          <p:cNvPr id="31" name="Text Box 20"/>
          <p:cNvSpPr txBox="1">
            <a:spLocks noChangeArrowheads="1"/>
          </p:cNvSpPr>
          <p:nvPr/>
        </p:nvSpPr>
        <p:spPr bwMode="auto">
          <a:xfrm>
            <a:off x="4975225" y="355414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a:solidFill>
                  <a:srgbClr val="002060"/>
                </a:solidFill>
                <a:latin typeface="华文楷体" pitchFamily="2" charset="-122"/>
                <a:ea typeface="华文楷体" pitchFamily="2" charset="-122"/>
              </a:rPr>
              <a:t>duō</a:t>
            </a:r>
          </a:p>
        </p:txBody>
      </p:sp>
      <p:sp>
        <p:nvSpPr>
          <p:cNvPr id="32" name="Text Box 21"/>
          <p:cNvSpPr txBox="1">
            <a:spLocks noChangeArrowheads="1"/>
          </p:cNvSpPr>
          <p:nvPr/>
        </p:nvSpPr>
        <p:spPr bwMode="auto">
          <a:xfrm>
            <a:off x="5654401" y="4061036"/>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spcBef>
                <a:spcPct val="50000"/>
              </a:spcBef>
            </a:pPr>
            <a:r>
              <a:rPr lang="en-US" altLang="zh-CN" sz="2400" b="1" dirty="0" err="1">
                <a:solidFill>
                  <a:srgbClr val="002060"/>
                </a:solidFill>
                <a:latin typeface="华文楷体" pitchFamily="2" charset="-122"/>
                <a:ea typeface="华文楷体" pitchFamily="2" charset="-122"/>
              </a:rPr>
              <a:t>qì</a:t>
            </a:r>
            <a:endParaRPr lang="en-US" altLang="zh-CN" sz="2400" dirty="0">
              <a:solidFill>
                <a:srgbClr val="FFFF00"/>
              </a:solidFill>
              <a:latin typeface="华文楷体" pitchFamily="2" charset="-122"/>
              <a:ea typeface="华文楷体" pitchFamily="2" charset="-122"/>
            </a:endParaRPr>
          </a:p>
        </p:txBody>
      </p:sp>
      <p:sp>
        <p:nvSpPr>
          <p:cNvPr id="33" name="Text Box 22"/>
          <p:cNvSpPr txBox="1">
            <a:spLocks noChangeArrowheads="1"/>
          </p:cNvSpPr>
          <p:nvPr/>
        </p:nvSpPr>
        <p:spPr bwMode="auto">
          <a:xfrm>
            <a:off x="2536825" y="4152627"/>
            <a:ext cx="579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a:solidFill>
                  <a:srgbClr val="002060"/>
                </a:solidFill>
                <a:latin typeface="华文楷体" pitchFamily="2" charset="-122"/>
                <a:ea typeface="华文楷体" pitchFamily="2" charset="-122"/>
              </a:rPr>
              <a:t>mò</a:t>
            </a:r>
          </a:p>
        </p:txBody>
      </p:sp>
      <p:sp>
        <p:nvSpPr>
          <p:cNvPr id="34" name="Text Box 23"/>
          <p:cNvSpPr txBox="1">
            <a:spLocks noChangeArrowheads="1"/>
          </p:cNvSpPr>
          <p:nvPr/>
        </p:nvSpPr>
        <p:spPr bwMode="auto">
          <a:xfrm>
            <a:off x="6694697" y="4700315"/>
            <a:ext cx="576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dirty="0" err="1">
                <a:solidFill>
                  <a:srgbClr val="002060"/>
                </a:solidFill>
                <a:latin typeface="华文楷体" pitchFamily="2" charset="-122"/>
                <a:ea typeface="华文楷体" pitchFamily="2" charset="-122"/>
              </a:rPr>
              <a:t>zā</a:t>
            </a:r>
            <a:endParaRPr lang="en-US" altLang="zh-CN" sz="2400" b="1" dirty="0">
              <a:solidFill>
                <a:srgbClr val="002060"/>
              </a:solidFill>
              <a:latin typeface="华文楷体" pitchFamily="2" charset="-122"/>
              <a:ea typeface="华文楷体" pitchFamily="2" charset="-122"/>
            </a:endParaRPr>
          </a:p>
        </p:txBody>
      </p:sp>
      <p:sp>
        <p:nvSpPr>
          <p:cNvPr id="35" name="Text Box 24"/>
          <p:cNvSpPr txBox="1">
            <a:spLocks noChangeArrowheads="1"/>
          </p:cNvSpPr>
          <p:nvPr/>
        </p:nvSpPr>
        <p:spPr bwMode="auto">
          <a:xfrm>
            <a:off x="6734453" y="5296663"/>
            <a:ext cx="503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eaLnBrk="0" hangingPunct="0"/>
            <a:r>
              <a:rPr lang="en-US" altLang="zh-CN" sz="2400" b="1" dirty="0" err="1">
                <a:solidFill>
                  <a:srgbClr val="002060"/>
                </a:solidFill>
                <a:latin typeface="华文楷体" pitchFamily="2" charset="-122"/>
                <a:ea typeface="华文楷体" pitchFamily="2" charset="-122"/>
              </a:rPr>
              <a:t>bǔ</a:t>
            </a:r>
            <a:endParaRPr lang="en-US" altLang="zh-CN" sz="2400" b="1" dirty="0">
              <a:solidFill>
                <a:srgbClr val="002060"/>
              </a:solidFill>
              <a:latin typeface="华文楷体" pitchFamily="2" charset="-122"/>
              <a:ea typeface="华文楷体" pitchFamily="2" charset="-122"/>
            </a:endParaRPr>
          </a:p>
        </p:txBody>
      </p:sp>
      <p:sp>
        <p:nvSpPr>
          <p:cNvPr id="36"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正音解意</a:t>
            </a:r>
            <a:endParaRPr lang="zh-CN" altLang="en-US" sz="3600" b="1" dirty="0">
              <a:solidFill>
                <a:srgbClr val="222322"/>
              </a:solidFill>
              <a:latin typeface="华文行楷" pitchFamily="2" charset="-122"/>
              <a:ea typeface="华文行楷" pitchFamily="2" charset="-122"/>
            </a:endParaRPr>
          </a:p>
        </p:txBody>
      </p:sp>
      <p:pic>
        <p:nvPicPr>
          <p:cNvPr id="3" name="[曹操]短歌行-曹操.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148047" y="1316409"/>
            <a:ext cx="609600" cy="609600"/>
          </a:xfrm>
          <a:prstGeom prst="rect">
            <a:avLst/>
          </a:prstGeom>
        </p:spPr>
      </p:pic>
    </p:spTree>
    <p:extLst>
      <p:ext uri="{BB962C8B-B14F-4D97-AF65-F5344CB8AC3E}">
        <p14:creationId xmlns:p14="http://schemas.microsoft.com/office/powerpoint/2010/main" val="3686025419"/>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ppt_x"/>
                                          </p:val>
                                        </p:tav>
                                        <p:tav tm="100000">
                                          <p:val>
                                            <p:strVal val="#ppt_x"/>
                                          </p:val>
                                        </p:tav>
                                      </p:tavLst>
                                    </p:anim>
                                    <p:anim calcmode="lin" valueType="num">
                                      <p:cBhvr additive="base">
                                        <p:cTn id="4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ppt_x"/>
                                          </p:val>
                                        </p:tav>
                                        <p:tav tm="100000">
                                          <p:val>
                                            <p:strVal val="#ppt_x"/>
                                          </p:val>
                                        </p:tav>
                                      </p:tavLst>
                                    </p:anim>
                                    <p:anim calcmode="lin" valueType="num">
                                      <p:cBhvr additive="base">
                                        <p:cTn id="5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ppt_x"/>
                                          </p:val>
                                        </p:tav>
                                        <p:tav tm="100000">
                                          <p:val>
                                            <p:strVal val="#ppt_x"/>
                                          </p:val>
                                        </p:tav>
                                      </p:tavLst>
                                    </p:anim>
                                    <p:anim calcmode="lin" valueType="num">
                                      <p:cBhvr additive="base">
                                        <p:cTn id="5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3"/>
                    </p:tgtEl>
                  </p:cond>
                </p:stCondLst>
                <p:endSync evt="end" delay="0">
                  <p:rtn val="all"/>
                </p:endSync>
                <p:childTnLst>
                  <p:par>
                    <p:cTn id="61" fill="hold">
                      <p:stCondLst>
                        <p:cond delay="0"/>
                      </p:stCondLst>
                      <p:childTnLst>
                        <p:par>
                          <p:cTn id="62" fill="hold">
                            <p:stCondLst>
                              <p:cond delay="0"/>
                            </p:stCondLst>
                            <p:childTnLst>
                              <p:par>
                                <p:cTn id="63" presetID="1" presetClass="mediacall" presetSubtype="0" fill="hold" nodeType="clickEffect">
                                  <p:stCondLst>
                                    <p:cond delay="0"/>
                                  </p:stCondLst>
                                  <p:childTnLst>
                                    <p:cmd type="call" cmd="playFrom(0.0)">
                                      <p:cBhvr>
                                        <p:cTn id="64" dur="139776" fill="hold"/>
                                        <p:tgtEl>
                                          <p:spTgt spid="3"/>
                                        </p:tgtEl>
                                      </p:cBhvr>
                                    </p:cmd>
                                  </p:childTnLst>
                                </p:cTn>
                              </p:par>
                            </p:childTnLst>
                          </p:cTn>
                        </p:par>
                      </p:childTnLst>
                    </p:cTn>
                  </p:par>
                </p:childTnLst>
              </p:cTn>
              <p:nextCondLst>
                <p:cond evt="onClick" delay="0">
                  <p:tgtEl>
                    <p:spTgt spid="3"/>
                  </p:tgtEl>
                </p:cond>
              </p:nextCondLst>
            </p:seq>
            <p:audio>
              <p:cMediaNode vol="80000">
                <p:cTn id="65" fill="hold" display="0">
                  <p:stCondLst>
                    <p:cond delay="indefinite"/>
                  </p:stCondLst>
                  <p:endCondLst>
                    <p:cond evt="onStopAudio" delay="0">
                      <p:tgtEl>
                        <p:sldTgt/>
                      </p:tgtEl>
                    </p:cond>
                  </p:endCondLst>
                </p:cTn>
                <p:tgtEl>
                  <p:spTgt spid="3"/>
                </p:tgtEl>
              </p:cMediaNode>
            </p:audio>
          </p:childTnLst>
        </p:cTn>
      </p:par>
    </p:tnLst>
    <p:bldLst>
      <p:bldP spid="27" grpId="0"/>
      <p:bldP spid="28" grpId="0"/>
      <p:bldP spid="30" grpId="0"/>
      <p:bldP spid="31" grpId="0"/>
      <p:bldP spid="32" grpId="0"/>
      <p:bldP spid="33" grpId="0"/>
      <p:bldP spid="34" grpId="0"/>
      <p:bldP spid="35" grpId="0"/>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51234"/>
          <p:cNvSpPr txBox="1">
            <a:spLocks noChangeArrowheads="1"/>
          </p:cNvSpPr>
          <p:nvPr/>
        </p:nvSpPr>
        <p:spPr bwMode="auto">
          <a:xfrm>
            <a:off x="5251884" y="402994"/>
            <a:ext cx="1846659" cy="612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sz="4000" b="1">
                <a:solidFill>
                  <a:schemeClr val="bg1"/>
                </a:solidFill>
                <a:latin typeface="Times New Roman" pitchFamily="18" charset="0"/>
                <a:ea typeface="黑体" pitchFamily="2" charset="-122"/>
              </a:defRPr>
            </a:lvl1pPr>
            <a:lvl2pPr marL="742950" indent="-285750">
              <a:defRPr sz="4000" b="1">
                <a:solidFill>
                  <a:schemeClr val="bg1"/>
                </a:solidFill>
                <a:latin typeface="Times New Roman" pitchFamily="18" charset="0"/>
                <a:ea typeface="黑体" pitchFamily="2" charset="-122"/>
              </a:defRPr>
            </a:lvl2pPr>
            <a:lvl3pPr marL="1143000" indent="-228600">
              <a:defRPr sz="4000" b="1">
                <a:solidFill>
                  <a:schemeClr val="bg1"/>
                </a:solidFill>
                <a:latin typeface="Times New Roman" pitchFamily="18" charset="0"/>
                <a:ea typeface="黑体" pitchFamily="2" charset="-122"/>
              </a:defRPr>
            </a:lvl3pPr>
            <a:lvl4pPr marL="1600200" indent="-228600">
              <a:defRPr sz="4000" b="1">
                <a:solidFill>
                  <a:schemeClr val="bg1"/>
                </a:solidFill>
                <a:latin typeface="Times New Roman" pitchFamily="18" charset="0"/>
                <a:ea typeface="黑体" pitchFamily="2" charset="-122"/>
              </a:defRPr>
            </a:lvl4pPr>
            <a:lvl5pPr marL="2057400" indent="-228600">
              <a:defRPr sz="4000" b="1">
                <a:solidFill>
                  <a:schemeClr val="bg1"/>
                </a:solidFill>
                <a:latin typeface="Times New Roman" pitchFamily="18" charset="0"/>
                <a:ea typeface="黑体" pitchFamily="2" charset="-122"/>
              </a:defRPr>
            </a:lvl5pPr>
            <a:lvl6pPr marL="2514600" indent="-228600" eaLnBrk="0" fontAlgn="base" hangingPunct="0">
              <a:spcBef>
                <a:spcPct val="0"/>
              </a:spcBef>
              <a:spcAft>
                <a:spcPct val="0"/>
              </a:spcAft>
              <a:defRPr sz="4000" b="1">
                <a:solidFill>
                  <a:schemeClr val="bg1"/>
                </a:solidFill>
                <a:latin typeface="Times New Roman" pitchFamily="18" charset="0"/>
                <a:ea typeface="黑体" pitchFamily="2" charset="-122"/>
              </a:defRPr>
            </a:lvl6pPr>
            <a:lvl7pPr marL="2971800" indent="-228600" eaLnBrk="0" fontAlgn="base" hangingPunct="0">
              <a:spcBef>
                <a:spcPct val="0"/>
              </a:spcBef>
              <a:spcAft>
                <a:spcPct val="0"/>
              </a:spcAft>
              <a:defRPr sz="4000" b="1">
                <a:solidFill>
                  <a:schemeClr val="bg1"/>
                </a:solidFill>
                <a:latin typeface="Times New Roman" pitchFamily="18" charset="0"/>
                <a:ea typeface="黑体" pitchFamily="2" charset="-122"/>
              </a:defRPr>
            </a:lvl7pPr>
            <a:lvl8pPr marL="3429000" indent="-228600" eaLnBrk="0" fontAlgn="base" hangingPunct="0">
              <a:spcBef>
                <a:spcPct val="0"/>
              </a:spcBef>
              <a:spcAft>
                <a:spcPct val="0"/>
              </a:spcAft>
              <a:defRPr sz="4000" b="1">
                <a:solidFill>
                  <a:schemeClr val="bg1"/>
                </a:solidFill>
                <a:latin typeface="Times New Roman" pitchFamily="18" charset="0"/>
                <a:ea typeface="黑体" pitchFamily="2" charset="-122"/>
              </a:defRPr>
            </a:lvl8pPr>
            <a:lvl9pPr marL="3886200" indent="-228600" eaLnBrk="0" fontAlgn="base" hangingPunct="0">
              <a:spcBef>
                <a:spcPct val="0"/>
              </a:spcBef>
              <a:spcAft>
                <a:spcPct val="0"/>
              </a:spcAft>
              <a:defRPr sz="4000" b="1">
                <a:solidFill>
                  <a:schemeClr val="bg1"/>
                </a:solidFill>
                <a:latin typeface="Times New Roman" pitchFamily="18" charset="0"/>
                <a:ea typeface="黑体" pitchFamily="2" charset="-122"/>
              </a:defRPr>
            </a:lvl9pPr>
          </a:lstStyle>
          <a:p>
            <a:pPr eaLnBrk="1" hangingPunct="1">
              <a:buFont typeface="Arial" charset="0"/>
              <a:buNone/>
            </a:pPr>
            <a:r>
              <a:rPr lang="zh-CN" altLang="en-US" sz="3600" dirty="0" smtClean="0">
                <a:solidFill>
                  <a:schemeClr val="tx1"/>
                </a:solidFill>
                <a:latin typeface="华文行楷" pitchFamily="2" charset="-122"/>
                <a:ea typeface="华文行楷" pitchFamily="2" charset="-122"/>
              </a:rPr>
              <a:t>慨当以慷，</a:t>
            </a:r>
            <a:r>
              <a:rPr lang="zh-CN" altLang="en-US" sz="3600" dirty="0" smtClean="0">
                <a:solidFill>
                  <a:srgbClr val="FF0000"/>
                </a:solidFill>
                <a:latin typeface="华文行楷" pitchFamily="2" charset="-122"/>
                <a:ea typeface="华文行楷" pitchFamily="2" charset="-122"/>
              </a:rPr>
              <a:t>忧</a:t>
            </a:r>
            <a:r>
              <a:rPr lang="zh-CN" altLang="en-US" sz="3600" dirty="0" smtClean="0">
                <a:solidFill>
                  <a:schemeClr val="tx1"/>
                </a:solidFill>
                <a:latin typeface="华文行楷" pitchFamily="2" charset="-122"/>
                <a:ea typeface="华文行楷" pitchFamily="2" charset="-122"/>
              </a:rPr>
              <a:t>思</a:t>
            </a:r>
            <a:r>
              <a:rPr lang="zh-CN" altLang="en-US" sz="3600" dirty="0">
                <a:solidFill>
                  <a:schemeClr val="tx1"/>
                </a:solidFill>
                <a:latin typeface="华文行楷" pitchFamily="2" charset="-122"/>
                <a:ea typeface="华文行楷" pitchFamily="2" charset="-122"/>
              </a:rPr>
              <a:t>难忘</a:t>
            </a:r>
            <a:r>
              <a:rPr lang="zh-CN" altLang="en-US" sz="3600" dirty="0" smtClean="0">
                <a:solidFill>
                  <a:schemeClr val="tx1"/>
                </a:solidFill>
                <a:latin typeface="华文行楷" pitchFamily="2" charset="-122"/>
                <a:ea typeface="华文行楷" pitchFamily="2" charset="-122"/>
              </a:rPr>
              <a:t>。</a:t>
            </a:r>
            <a:endParaRPr lang="en-US" altLang="zh-CN" sz="3600" dirty="0" smtClean="0">
              <a:solidFill>
                <a:schemeClr val="tx1"/>
              </a:solidFill>
              <a:latin typeface="华文行楷" pitchFamily="2" charset="-122"/>
              <a:ea typeface="华文行楷" pitchFamily="2" charset="-122"/>
            </a:endParaRPr>
          </a:p>
          <a:p>
            <a:pPr eaLnBrk="1" hangingPunct="1">
              <a:buFont typeface="Arial" charset="0"/>
              <a:buNone/>
            </a:pPr>
            <a:r>
              <a:rPr lang="zh-CN" altLang="en-US" sz="3600" dirty="0" smtClean="0">
                <a:solidFill>
                  <a:schemeClr val="tx1"/>
                </a:solidFill>
                <a:latin typeface="华文行楷" pitchFamily="2" charset="-122"/>
                <a:ea typeface="华文行楷" pitchFamily="2" charset="-122"/>
              </a:rPr>
              <a:t>      何以</a:t>
            </a:r>
            <a:r>
              <a:rPr lang="zh-CN" altLang="en-US" sz="3600" dirty="0">
                <a:solidFill>
                  <a:schemeClr val="tx1"/>
                </a:solidFill>
                <a:latin typeface="华文行楷" pitchFamily="2" charset="-122"/>
                <a:ea typeface="华文行楷" pitchFamily="2" charset="-122"/>
              </a:rPr>
              <a:t>解</a:t>
            </a:r>
            <a:r>
              <a:rPr lang="zh-CN" altLang="en-US" sz="3600" dirty="0">
                <a:solidFill>
                  <a:srgbClr val="FF0000"/>
                </a:solidFill>
                <a:latin typeface="华文行楷" pitchFamily="2" charset="-122"/>
                <a:ea typeface="华文行楷" pitchFamily="2" charset="-122"/>
              </a:rPr>
              <a:t>忧</a:t>
            </a:r>
            <a:r>
              <a:rPr lang="zh-CN" altLang="en-US" sz="3600" dirty="0" smtClean="0">
                <a:solidFill>
                  <a:schemeClr val="tx1"/>
                </a:solidFill>
                <a:latin typeface="华文行楷" pitchFamily="2" charset="-122"/>
                <a:ea typeface="华文行楷" pitchFamily="2" charset="-122"/>
              </a:rPr>
              <a:t>？唯有杜康。</a:t>
            </a:r>
            <a:endParaRPr lang="en-US" altLang="zh-CN" sz="3600" dirty="0" smtClean="0">
              <a:solidFill>
                <a:schemeClr val="tx1"/>
              </a:solidFill>
              <a:latin typeface="华文行楷" pitchFamily="2" charset="-122"/>
              <a:ea typeface="华文行楷" pitchFamily="2" charset="-122"/>
            </a:endParaRPr>
          </a:p>
          <a:p>
            <a:pPr eaLnBrk="1" hangingPunct="1">
              <a:buFont typeface="Arial" charset="0"/>
              <a:buNone/>
            </a:pPr>
            <a:r>
              <a:rPr lang="zh-CN" altLang="en-US" sz="3600" dirty="0" smtClean="0">
                <a:solidFill>
                  <a:srgbClr val="FF0000"/>
                </a:solidFill>
                <a:latin typeface="华文行楷" pitchFamily="2" charset="-122"/>
                <a:ea typeface="华文行楷" pitchFamily="2" charset="-122"/>
              </a:rPr>
              <a:t>              忧</a:t>
            </a:r>
            <a:r>
              <a:rPr lang="zh-CN" altLang="en-US" sz="3600" dirty="0">
                <a:solidFill>
                  <a:schemeClr val="tx1"/>
                </a:solidFill>
                <a:latin typeface="华文行楷" pitchFamily="2" charset="-122"/>
                <a:ea typeface="华文行楷" pitchFamily="2" charset="-122"/>
              </a:rPr>
              <a:t>从中来，不可断绝</a:t>
            </a:r>
            <a:endParaRPr lang="zh-CN" altLang="en-US" sz="3600" dirty="0">
              <a:solidFill>
                <a:srgbClr val="00AC00"/>
              </a:solidFill>
              <a:latin typeface="华文行楷" pitchFamily="2" charset="-122"/>
              <a:ea typeface="华文行楷" pitchFamily="2" charset="-122"/>
            </a:endParaRPr>
          </a:p>
        </p:txBody>
      </p:sp>
      <p:sp>
        <p:nvSpPr>
          <p:cNvPr id="4" name="文本框 351235"/>
          <p:cNvSpPr txBox="1">
            <a:spLocks noChangeArrowheads="1"/>
          </p:cNvSpPr>
          <p:nvPr/>
        </p:nvSpPr>
        <p:spPr bwMode="auto">
          <a:xfrm>
            <a:off x="7462320" y="1059055"/>
            <a:ext cx="4008021"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000" b="1">
                <a:solidFill>
                  <a:schemeClr val="bg1"/>
                </a:solidFill>
                <a:latin typeface="Times New Roman" pitchFamily="18" charset="0"/>
                <a:ea typeface="黑体" pitchFamily="2" charset="-122"/>
              </a:defRPr>
            </a:lvl1pPr>
            <a:lvl2pPr marL="742950" indent="-285750">
              <a:defRPr sz="4000" b="1">
                <a:solidFill>
                  <a:schemeClr val="bg1"/>
                </a:solidFill>
                <a:latin typeface="Times New Roman" pitchFamily="18" charset="0"/>
                <a:ea typeface="黑体" pitchFamily="2" charset="-122"/>
              </a:defRPr>
            </a:lvl2pPr>
            <a:lvl3pPr marL="1143000" indent="-228600">
              <a:defRPr sz="4000" b="1">
                <a:solidFill>
                  <a:schemeClr val="bg1"/>
                </a:solidFill>
                <a:latin typeface="Times New Roman" pitchFamily="18" charset="0"/>
                <a:ea typeface="黑体" pitchFamily="2" charset="-122"/>
              </a:defRPr>
            </a:lvl3pPr>
            <a:lvl4pPr marL="1600200" indent="-228600">
              <a:defRPr sz="4000" b="1">
                <a:solidFill>
                  <a:schemeClr val="bg1"/>
                </a:solidFill>
                <a:latin typeface="Times New Roman" pitchFamily="18" charset="0"/>
                <a:ea typeface="黑体" pitchFamily="2" charset="-122"/>
              </a:defRPr>
            </a:lvl4pPr>
            <a:lvl5pPr marL="2057400" indent="-228600">
              <a:defRPr sz="4000" b="1">
                <a:solidFill>
                  <a:schemeClr val="bg1"/>
                </a:solidFill>
                <a:latin typeface="Times New Roman" pitchFamily="18" charset="0"/>
                <a:ea typeface="黑体" pitchFamily="2" charset="-122"/>
              </a:defRPr>
            </a:lvl5pPr>
            <a:lvl6pPr marL="2514600" indent="-228600" eaLnBrk="0" fontAlgn="base" hangingPunct="0">
              <a:spcBef>
                <a:spcPct val="0"/>
              </a:spcBef>
              <a:spcAft>
                <a:spcPct val="0"/>
              </a:spcAft>
              <a:defRPr sz="4000" b="1">
                <a:solidFill>
                  <a:schemeClr val="bg1"/>
                </a:solidFill>
                <a:latin typeface="Times New Roman" pitchFamily="18" charset="0"/>
                <a:ea typeface="黑体" pitchFamily="2" charset="-122"/>
              </a:defRPr>
            </a:lvl6pPr>
            <a:lvl7pPr marL="2971800" indent="-228600" eaLnBrk="0" fontAlgn="base" hangingPunct="0">
              <a:spcBef>
                <a:spcPct val="0"/>
              </a:spcBef>
              <a:spcAft>
                <a:spcPct val="0"/>
              </a:spcAft>
              <a:defRPr sz="4000" b="1">
                <a:solidFill>
                  <a:schemeClr val="bg1"/>
                </a:solidFill>
                <a:latin typeface="Times New Roman" pitchFamily="18" charset="0"/>
                <a:ea typeface="黑体" pitchFamily="2" charset="-122"/>
              </a:defRPr>
            </a:lvl7pPr>
            <a:lvl8pPr marL="3429000" indent="-228600" eaLnBrk="0" fontAlgn="base" hangingPunct="0">
              <a:spcBef>
                <a:spcPct val="0"/>
              </a:spcBef>
              <a:spcAft>
                <a:spcPct val="0"/>
              </a:spcAft>
              <a:defRPr sz="4000" b="1">
                <a:solidFill>
                  <a:schemeClr val="bg1"/>
                </a:solidFill>
                <a:latin typeface="Times New Roman" pitchFamily="18" charset="0"/>
                <a:ea typeface="黑体" pitchFamily="2" charset="-122"/>
              </a:defRPr>
            </a:lvl8pPr>
            <a:lvl9pPr marL="3886200" indent="-228600" eaLnBrk="0" fontAlgn="base" hangingPunct="0">
              <a:spcBef>
                <a:spcPct val="0"/>
              </a:spcBef>
              <a:spcAft>
                <a:spcPct val="0"/>
              </a:spcAft>
              <a:defRPr sz="4000" b="1">
                <a:solidFill>
                  <a:schemeClr val="bg1"/>
                </a:solidFill>
                <a:latin typeface="Times New Roman" pitchFamily="18" charset="0"/>
                <a:ea typeface="黑体" pitchFamily="2" charset="-122"/>
              </a:defRPr>
            </a:lvl9pPr>
          </a:lstStyle>
          <a:p>
            <a:pPr eaLnBrk="1" hangingPunct="1">
              <a:buFont typeface="Arial" charset="0"/>
              <a:buNone/>
            </a:pPr>
            <a:r>
              <a:rPr lang="en-US" altLang="zh-CN" sz="3200" dirty="0">
                <a:solidFill>
                  <a:schemeClr val="tx1"/>
                </a:solidFill>
                <a:latin typeface="华文楷体" pitchFamily="2" charset="-122"/>
                <a:ea typeface="华文楷体" pitchFamily="2" charset="-122"/>
              </a:rPr>
              <a:t>1</a:t>
            </a:r>
            <a:r>
              <a:rPr lang="zh-CN" altLang="en-US" sz="3200" dirty="0">
                <a:solidFill>
                  <a:schemeClr val="tx1"/>
                </a:solidFill>
                <a:latin typeface="华文楷体" pitchFamily="2" charset="-122"/>
                <a:ea typeface="华文楷体" pitchFamily="2" charset="-122"/>
              </a:rPr>
              <a:t>、作者究竟 </a:t>
            </a:r>
            <a:r>
              <a:rPr lang="zh-CN" altLang="en-US" sz="3200" i="1" dirty="0">
                <a:solidFill>
                  <a:srgbClr val="FF0000"/>
                </a:solidFill>
                <a:latin typeface="华文楷体" pitchFamily="2" charset="-122"/>
                <a:ea typeface="华文楷体" pitchFamily="2" charset="-122"/>
              </a:rPr>
              <a:t>忧</a:t>
            </a:r>
            <a:r>
              <a:rPr lang="zh-CN" altLang="en-US" sz="3200" dirty="0">
                <a:solidFill>
                  <a:schemeClr val="tx1"/>
                </a:solidFill>
                <a:latin typeface="华文楷体" pitchFamily="2" charset="-122"/>
                <a:ea typeface="华文楷体" pitchFamily="2" charset="-122"/>
              </a:rPr>
              <a:t> 什么？</a:t>
            </a:r>
          </a:p>
          <a:p>
            <a:pPr eaLnBrk="1" hangingPunct="1">
              <a:buFont typeface="Arial" charset="0"/>
              <a:buNone/>
            </a:pPr>
            <a:endParaRPr lang="zh-CN" altLang="en-US" sz="3200" dirty="0">
              <a:solidFill>
                <a:schemeClr val="tx1"/>
              </a:solidFill>
              <a:latin typeface="华文楷体" pitchFamily="2" charset="-122"/>
              <a:ea typeface="华文楷体" pitchFamily="2" charset="-122"/>
            </a:endParaRPr>
          </a:p>
          <a:p>
            <a:pPr eaLnBrk="1" hangingPunct="1">
              <a:buFont typeface="Arial" charset="0"/>
              <a:buNone/>
            </a:pPr>
            <a:r>
              <a:rPr lang="en-US" altLang="zh-CN" sz="3200" dirty="0">
                <a:solidFill>
                  <a:schemeClr val="tx1"/>
                </a:solidFill>
                <a:latin typeface="华文楷体" pitchFamily="2" charset="-122"/>
                <a:ea typeface="华文楷体" pitchFamily="2" charset="-122"/>
              </a:rPr>
              <a:t>2</a:t>
            </a:r>
            <a:r>
              <a:rPr lang="zh-CN" altLang="en-US" sz="3200" dirty="0">
                <a:solidFill>
                  <a:schemeClr val="tx1"/>
                </a:solidFill>
                <a:latin typeface="华文楷体" pitchFamily="2" charset="-122"/>
                <a:ea typeface="华文楷体" pitchFamily="2" charset="-122"/>
              </a:rPr>
              <a:t>、诗中曹操是如何抒发这种</a:t>
            </a:r>
            <a:r>
              <a:rPr lang="zh-CN" altLang="en-US" sz="3200" i="1" dirty="0">
                <a:solidFill>
                  <a:srgbClr val="FF0000"/>
                </a:solidFill>
                <a:latin typeface="华文楷体" pitchFamily="2" charset="-122"/>
                <a:ea typeface="华文楷体" pitchFamily="2" charset="-122"/>
              </a:rPr>
              <a:t>忧</a:t>
            </a:r>
            <a:r>
              <a:rPr lang="zh-CN" altLang="en-US" sz="3200" i="1" dirty="0">
                <a:solidFill>
                  <a:schemeClr val="tx1"/>
                </a:solidFill>
                <a:latin typeface="华文楷体" pitchFamily="2" charset="-122"/>
                <a:ea typeface="华文楷体" pitchFamily="2" charset="-122"/>
              </a:rPr>
              <a:t> </a:t>
            </a:r>
            <a:r>
              <a:rPr lang="zh-CN" altLang="en-US" sz="3200" dirty="0">
                <a:solidFill>
                  <a:schemeClr val="tx1"/>
                </a:solidFill>
                <a:latin typeface="华文楷体" pitchFamily="2" charset="-122"/>
                <a:ea typeface="华文楷体" pitchFamily="2" charset="-122"/>
              </a:rPr>
              <a:t>？</a:t>
            </a:r>
          </a:p>
        </p:txBody>
      </p:sp>
      <p:sp>
        <p:nvSpPr>
          <p:cNvPr id="5" name="文本框 351236"/>
          <p:cNvSpPr txBox="1">
            <a:spLocks noChangeArrowheads="1"/>
          </p:cNvSpPr>
          <p:nvPr/>
        </p:nvSpPr>
        <p:spPr bwMode="auto">
          <a:xfrm>
            <a:off x="1478831" y="3477344"/>
            <a:ext cx="141577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4000" b="1">
                <a:solidFill>
                  <a:schemeClr val="bg1"/>
                </a:solidFill>
                <a:latin typeface="Times New Roman" pitchFamily="18" charset="0"/>
                <a:ea typeface="黑体" pitchFamily="2" charset="-122"/>
              </a:defRPr>
            </a:lvl1pPr>
            <a:lvl2pPr marL="742950" indent="-285750">
              <a:defRPr sz="4000" b="1">
                <a:solidFill>
                  <a:schemeClr val="bg1"/>
                </a:solidFill>
                <a:latin typeface="Times New Roman" pitchFamily="18" charset="0"/>
                <a:ea typeface="黑体" pitchFamily="2" charset="-122"/>
              </a:defRPr>
            </a:lvl2pPr>
            <a:lvl3pPr marL="1143000" indent="-228600">
              <a:defRPr sz="4000" b="1">
                <a:solidFill>
                  <a:schemeClr val="bg1"/>
                </a:solidFill>
                <a:latin typeface="Times New Roman" pitchFamily="18" charset="0"/>
                <a:ea typeface="黑体" pitchFamily="2" charset="-122"/>
              </a:defRPr>
            </a:lvl3pPr>
            <a:lvl4pPr marL="1600200" indent="-228600">
              <a:defRPr sz="4000" b="1">
                <a:solidFill>
                  <a:schemeClr val="bg1"/>
                </a:solidFill>
                <a:latin typeface="Times New Roman" pitchFamily="18" charset="0"/>
                <a:ea typeface="黑体" pitchFamily="2" charset="-122"/>
              </a:defRPr>
            </a:lvl4pPr>
            <a:lvl5pPr marL="2057400" indent="-228600">
              <a:defRPr sz="4000" b="1">
                <a:solidFill>
                  <a:schemeClr val="bg1"/>
                </a:solidFill>
                <a:latin typeface="Times New Roman" pitchFamily="18" charset="0"/>
                <a:ea typeface="黑体" pitchFamily="2" charset="-122"/>
              </a:defRPr>
            </a:lvl5pPr>
            <a:lvl6pPr marL="2514600" indent="-228600" eaLnBrk="0" fontAlgn="base" hangingPunct="0">
              <a:spcBef>
                <a:spcPct val="0"/>
              </a:spcBef>
              <a:spcAft>
                <a:spcPct val="0"/>
              </a:spcAft>
              <a:defRPr sz="4000" b="1">
                <a:solidFill>
                  <a:schemeClr val="bg1"/>
                </a:solidFill>
                <a:latin typeface="Times New Roman" pitchFamily="18" charset="0"/>
                <a:ea typeface="黑体" pitchFamily="2" charset="-122"/>
              </a:defRPr>
            </a:lvl6pPr>
            <a:lvl7pPr marL="2971800" indent="-228600" eaLnBrk="0" fontAlgn="base" hangingPunct="0">
              <a:spcBef>
                <a:spcPct val="0"/>
              </a:spcBef>
              <a:spcAft>
                <a:spcPct val="0"/>
              </a:spcAft>
              <a:defRPr sz="4000" b="1">
                <a:solidFill>
                  <a:schemeClr val="bg1"/>
                </a:solidFill>
                <a:latin typeface="Times New Roman" pitchFamily="18" charset="0"/>
                <a:ea typeface="黑体" pitchFamily="2" charset="-122"/>
              </a:defRPr>
            </a:lvl7pPr>
            <a:lvl8pPr marL="3429000" indent="-228600" eaLnBrk="0" fontAlgn="base" hangingPunct="0">
              <a:spcBef>
                <a:spcPct val="0"/>
              </a:spcBef>
              <a:spcAft>
                <a:spcPct val="0"/>
              </a:spcAft>
              <a:defRPr sz="4000" b="1">
                <a:solidFill>
                  <a:schemeClr val="bg1"/>
                </a:solidFill>
                <a:latin typeface="Times New Roman" pitchFamily="18" charset="0"/>
                <a:ea typeface="黑体" pitchFamily="2" charset="-122"/>
              </a:defRPr>
            </a:lvl8pPr>
            <a:lvl9pPr marL="3886200" indent="-228600" eaLnBrk="0" fontAlgn="base" hangingPunct="0">
              <a:spcBef>
                <a:spcPct val="0"/>
              </a:spcBef>
              <a:spcAft>
                <a:spcPct val="0"/>
              </a:spcAft>
              <a:defRPr sz="4000" b="1">
                <a:solidFill>
                  <a:schemeClr val="bg1"/>
                </a:solidFill>
                <a:latin typeface="Times New Roman" pitchFamily="18" charset="0"/>
                <a:ea typeface="黑体" pitchFamily="2" charset="-122"/>
              </a:defRPr>
            </a:lvl9pPr>
          </a:lstStyle>
          <a:p>
            <a:pPr algn="ctr" eaLnBrk="1" hangingPunct="1">
              <a:spcBef>
                <a:spcPct val="50000"/>
              </a:spcBef>
              <a:buFont typeface="Arial" charset="0"/>
              <a:buNone/>
            </a:pPr>
            <a:r>
              <a:rPr lang="zh-CN" altLang="en-US" sz="8000" dirty="0">
                <a:solidFill>
                  <a:srgbClr val="FF0000"/>
                </a:solidFill>
                <a:latin typeface="华文行楷" pitchFamily="2" charset="-122"/>
                <a:ea typeface="华文行楷" pitchFamily="2" charset="-122"/>
              </a:rPr>
              <a:t>忧</a:t>
            </a:r>
          </a:p>
        </p:txBody>
      </p:sp>
      <p:sp>
        <p:nvSpPr>
          <p:cNvPr id="7" name="文本框 351238"/>
          <p:cNvSpPr txBox="1">
            <a:spLocks noChangeArrowheads="1"/>
          </p:cNvSpPr>
          <p:nvPr/>
        </p:nvSpPr>
        <p:spPr bwMode="auto">
          <a:xfrm>
            <a:off x="847535" y="1698901"/>
            <a:ext cx="3126177" cy="1975926"/>
          </a:xfrm>
          <a:prstGeom prst="rect">
            <a:avLst/>
          </a:prstGeom>
          <a:noFill/>
          <a:ln>
            <a:noFill/>
          </a:ln>
          <a:effectLst>
            <a:outerShdw dist="35921" dir="2700000" algn="ctr" rotWithShape="0">
              <a:srgbClr val="C0C0C0">
                <a:alpha val="7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000" b="1">
                <a:solidFill>
                  <a:schemeClr val="bg1"/>
                </a:solidFill>
                <a:latin typeface="Times New Roman" pitchFamily="18" charset="0"/>
                <a:ea typeface="黑体" pitchFamily="2" charset="-122"/>
              </a:defRPr>
            </a:lvl1pPr>
            <a:lvl2pPr marL="742950" indent="-285750">
              <a:defRPr sz="4000" b="1">
                <a:solidFill>
                  <a:schemeClr val="bg1"/>
                </a:solidFill>
                <a:latin typeface="Times New Roman" pitchFamily="18" charset="0"/>
                <a:ea typeface="黑体" pitchFamily="2" charset="-122"/>
              </a:defRPr>
            </a:lvl2pPr>
            <a:lvl3pPr marL="1143000" indent="-228600">
              <a:defRPr sz="4000" b="1">
                <a:solidFill>
                  <a:schemeClr val="bg1"/>
                </a:solidFill>
                <a:latin typeface="Times New Roman" pitchFamily="18" charset="0"/>
                <a:ea typeface="黑体" pitchFamily="2" charset="-122"/>
              </a:defRPr>
            </a:lvl3pPr>
            <a:lvl4pPr marL="1600200" indent="-228600">
              <a:defRPr sz="4000" b="1">
                <a:solidFill>
                  <a:schemeClr val="bg1"/>
                </a:solidFill>
                <a:latin typeface="Times New Roman" pitchFamily="18" charset="0"/>
                <a:ea typeface="黑体" pitchFamily="2" charset="-122"/>
              </a:defRPr>
            </a:lvl4pPr>
            <a:lvl5pPr marL="2057400" indent="-228600">
              <a:defRPr sz="4000" b="1">
                <a:solidFill>
                  <a:schemeClr val="bg1"/>
                </a:solidFill>
                <a:latin typeface="Times New Roman" pitchFamily="18" charset="0"/>
                <a:ea typeface="黑体" pitchFamily="2" charset="-122"/>
              </a:defRPr>
            </a:lvl5pPr>
            <a:lvl6pPr marL="2514600" indent="-228600" eaLnBrk="0" fontAlgn="base" hangingPunct="0">
              <a:spcBef>
                <a:spcPct val="0"/>
              </a:spcBef>
              <a:spcAft>
                <a:spcPct val="0"/>
              </a:spcAft>
              <a:defRPr sz="4000" b="1">
                <a:solidFill>
                  <a:schemeClr val="bg1"/>
                </a:solidFill>
                <a:latin typeface="Times New Roman" pitchFamily="18" charset="0"/>
                <a:ea typeface="黑体" pitchFamily="2" charset="-122"/>
              </a:defRPr>
            </a:lvl6pPr>
            <a:lvl7pPr marL="2971800" indent="-228600" eaLnBrk="0" fontAlgn="base" hangingPunct="0">
              <a:spcBef>
                <a:spcPct val="0"/>
              </a:spcBef>
              <a:spcAft>
                <a:spcPct val="0"/>
              </a:spcAft>
              <a:defRPr sz="4000" b="1">
                <a:solidFill>
                  <a:schemeClr val="bg1"/>
                </a:solidFill>
                <a:latin typeface="Times New Roman" pitchFamily="18" charset="0"/>
                <a:ea typeface="黑体" pitchFamily="2" charset="-122"/>
              </a:defRPr>
            </a:lvl7pPr>
            <a:lvl8pPr marL="3429000" indent="-228600" eaLnBrk="0" fontAlgn="base" hangingPunct="0">
              <a:spcBef>
                <a:spcPct val="0"/>
              </a:spcBef>
              <a:spcAft>
                <a:spcPct val="0"/>
              </a:spcAft>
              <a:defRPr sz="4000" b="1">
                <a:solidFill>
                  <a:schemeClr val="bg1"/>
                </a:solidFill>
                <a:latin typeface="Times New Roman" pitchFamily="18" charset="0"/>
                <a:ea typeface="黑体" pitchFamily="2" charset="-122"/>
              </a:defRPr>
            </a:lvl8pPr>
            <a:lvl9pPr marL="3886200" indent="-228600" eaLnBrk="0" fontAlgn="base" hangingPunct="0">
              <a:spcBef>
                <a:spcPct val="0"/>
              </a:spcBef>
              <a:spcAft>
                <a:spcPct val="0"/>
              </a:spcAft>
              <a:defRPr sz="4000" b="1">
                <a:solidFill>
                  <a:schemeClr val="bg1"/>
                </a:solidFill>
                <a:latin typeface="Times New Roman" pitchFamily="18" charset="0"/>
                <a:ea typeface="黑体" pitchFamily="2" charset="-122"/>
              </a:defRPr>
            </a:lvl9pPr>
          </a:lstStyle>
          <a:p>
            <a:pPr eaLnBrk="1" hangingPunct="1">
              <a:spcBef>
                <a:spcPct val="20000"/>
              </a:spcBef>
              <a:buFont typeface="Arial" charset="0"/>
              <a:buChar char="•"/>
            </a:pPr>
            <a:r>
              <a:rPr lang="zh-CN" altLang="en-US" sz="3600" dirty="0">
                <a:solidFill>
                  <a:schemeClr val="tx1"/>
                </a:solidFill>
                <a:latin typeface="华文行楷" pitchFamily="2" charset="-122"/>
                <a:ea typeface="华文行楷" pitchFamily="2" charset="-122"/>
              </a:rPr>
              <a:t>你认为本诗的</a:t>
            </a:r>
          </a:p>
          <a:p>
            <a:pPr eaLnBrk="1" hangingPunct="1">
              <a:spcBef>
                <a:spcPct val="20000"/>
              </a:spcBef>
              <a:buFont typeface="Arial" charset="0"/>
              <a:buNone/>
            </a:pPr>
            <a:r>
              <a:rPr lang="zh-CN" altLang="en-US" sz="3600" dirty="0">
                <a:solidFill>
                  <a:schemeClr val="tx1"/>
                </a:solidFill>
                <a:latin typeface="华文行楷" pitchFamily="2" charset="-122"/>
                <a:ea typeface="华文行楷" pitchFamily="2" charset="-122"/>
              </a:rPr>
              <a:t>情感着眼点在</a:t>
            </a:r>
          </a:p>
          <a:p>
            <a:pPr eaLnBrk="1" hangingPunct="1">
              <a:spcBef>
                <a:spcPct val="20000"/>
              </a:spcBef>
              <a:buFont typeface="Arial" charset="0"/>
              <a:buNone/>
            </a:pPr>
            <a:r>
              <a:rPr lang="zh-CN" altLang="en-US" sz="3600" dirty="0">
                <a:solidFill>
                  <a:schemeClr val="tx1"/>
                </a:solidFill>
                <a:latin typeface="华文行楷" pitchFamily="2" charset="-122"/>
                <a:ea typeface="华文行楷" pitchFamily="2" charset="-122"/>
              </a:rPr>
              <a:t>哪一个字</a:t>
            </a:r>
            <a:r>
              <a:rPr lang="zh-CN" altLang="en-US" sz="3600" dirty="0" smtClean="0">
                <a:solidFill>
                  <a:schemeClr val="tx1"/>
                </a:solidFill>
                <a:latin typeface="华文行楷" pitchFamily="2" charset="-122"/>
                <a:ea typeface="华文行楷" pitchFamily="2" charset="-122"/>
              </a:rPr>
              <a:t>？</a:t>
            </a:r>
            <a:endParaRPr lang="zh-CN" altLang="en-US" sz="3600" dirty="0">
              <a:solidFill>
                <a:schemeClr val="tx1"/>
              </a:solidFill>
              <a:latin typeface="华文行楷" pitchFamily="2" charset="-122"/>
              <a:ea typeface="华文行楷" pitchFamily="2" charset="-122"/>
            </a:endParaRPr>
          </a:p>
        </p:txBody>
      </p:sp>
      <p:sp>
        <p:nvSpPr>
          <p:cNvPr id="8"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a:solidFill>
                  <a:srgbClr val="222322"/>
                </a:solidFill>
                <a:latin typeface="华文行楷" pitchFamily="2" charset="-122"/>
                <a:ea typeface="华文行楷" pitchFamily="2" charset="-122"/>
              </a:rPr>
              <a:t>整体感知</a:t>
            </a:r>
          </a:p>
        </p:txBody>
      </p:sp>
      <p:pic>
        <p:nvPicPr>
          <p:cNvPr id="9" name="Picture 12" descr="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2658" y="3477344"/>
            <a:ext cx="2438400" cy="2667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8"/>
          <p:cNvSpPr txBox="1">
            <a:spLocks noChangeArrowheads="1"/>
          </p:cNvSpPr>
          <p:nvPr/>
        </p:nvSpPr>
        <p:spPr bwMode="auto">
          <a:xfrm>
            <a:off x="418053" y="4866266"/>
            <a:ext cx="4820579" cy="1815882"/>
          </a:xfrm>
          <a:prstGeom prst="rect">
            <a:avLst/>
          </a:prstGeom>
          <a:solidFill>
            <a:schemeClr val="accent3">
              <a:lumMod val="20000"/>
              <a:lumOff val="80000"/>
            </a:schemeClr>
          </a:solidFill>
          <a:ln>
            <a:noFill/>
          </a:ln>
          <a:effectLst>
            <a:prstShdw prst="shdw17" dist="17961" dir="2700000">
              <a:srgbClr val="3C4085"/>
            </a:prstShdw>
          </a:effectLst>
          <a:extLst/>
        </p:spPr>
        <p:txBody>
          <a:bodyPr wrap="square">
            <a:spAutoFit/>
          </a:bodyPr>
          <a:lstStyle>
            <a:defPPr>
              <a:defRPr lang="en-US"/>
            </a:defPPr>
            <a:lvl1pPr algn="l" rtl="0" fontAlgn="base">
              <a:spcBef>
                <a:spcPct val="50000"/>
              </a:spcBef>
              <a:spcAft>
                <a:spcPct val="0"/>
              </a:spcAft>
              <a:buFont typeface="Arial" pitchFamily="34" charset="0"/>
              <a:defRPr sz="8800" kern="1200">
                <a:solidFill>
                  <a:schemeClr val="tx1"/>
                </a:solidFill>
                <a:latin typeface="Arial" pitchFamily="34" charset="0"/>
                <a:ea typeface="+mn-ea"/>
                <a:cs typeface="+mn-cs"/>
              </a:defRPr>
            </a:lvl1pPr>
            <a:lvl2pPr marL="457200" algn="l" rtl="0" fontAlgn="base">
              <a:spcBef>
                <a:spcPct val="50000"/>
              </a:spcBef>
              <a:spcAft>
                <a:spcPct val="0"/>
              </a:spcAft>
              <a:buFont typeface="Arial" pitchFamily="34" charset="0"/>
              <a:defRPr sz="8800" kern="1200">
                <a:solidFill>
                  <a:schemeClr val="tx1"/>
                </a:solidFill>
                <a:latin typeface="Arial" pitchFamily="34" charset="0"/>
                <a:ea typeface="+mn-ea"/>
                <a:cs typeface="+mn-cs"/>
              </a:defRPr>
            </a:lvl2pPr>
            <a:lvl3pPr marL="914400" algn="l" rtl="0" fontAlgn="base">
              <a:spcBef>
                <a:spcPct val="50000"/>
              </a:spcBef>
              <a:spcAft>
                <a:spcPct val="0"/>
              </a:spcAft>
              <a:buFont typeface="Arial" pitchFamily="34" charset="0"/>
              <a:defRPr sz="8800" kern="1200">
                <a:solidFill>
                  <a:schemeClr val="tx1"/>
                </a:solidFill>
                <a:latin typeface="Arial" pitchFamily="34" charset="0"/>
                <a:ea typeface="+mn-ea"/>
                <a:cs typeface="+mn-cs"/>
              </a:defRPr>
            </a:lvl3pPr>
            <a:lvl4pPr marL="1371600" algn="l" rtl="0" fontAlgn="base">
              <a:spcBef>
                <a:spcPct val="50000"/>
              </a:spcBef>
              <a:spcAft>
                <a:spcPct val="0"/>
              </a:spcAft>
              <a:buFont typeface="Arial" pitchFamily="34" charset="0"/>
              <a:defRPr sz="8800" kern="1200">
                <a:solidFill>
                  <a:schemeClr val="tx1"/>
                </a:solidFill>
                <a:latin typeface="Arial" pitchFamily="34" charset="0"/>
                <a:ea typeface="+mn-ea"/>
                <a:cs typeface="+mn-cs"/>
              </a:defRPr>
            </a:lvl4pPr>
            <a:lvl5pPr marL="1828800" algn="l" rtl="0" fontAlgn="base">
              <a:spcBef>
                <a:spcPct val="50000"/>
              </a:spcBef>
              <a:spcAft>
                <a:spcPct val="0"/>
              </a:spcAft>
              <a:buFont typeface="Arial" pitchFamily="34" charset="0"/>
              <a:defRPr sz="8800" kern="1200">
                <a:solidFill>
                  <a:schemeClr val="tx1"/>
                </a:solidFill>
                <a:latin typeface="Arial" pitchFamily="34" charset="0"/>
                <a:ea typeface="+mn-ea"/>
                <a:cs typeface="+mn-cs"/>
              </a:defRPr>
            </a:lvl5pPr>
            <a:lvl6pPr marL="2286000" algn="l" defTabSz="914400" rtl="0" eaLnBrk="1" latinLnBrk="0" hangingPunct="1">
              <a:defRPr sz="8800" kern="1200">
                <a:solidFill>
                  <a:schemeClr val="tx1"/>
                </a:solidFill>
                <a:latin typeface="Arial" pitchFamily="34" charset="0"/>
                <a:ea typeface="+mn-ea"/>
                <a:cs typeface="+mn-cs"/>
              </a:defRPr>
            </a:lvl6pPr>
            <a:lvl7pPr marL="2743200" algn="l" defTabSz="914400" rtl="0" eaLnBrk="1" latinLnBrk="0" hangingPunct="1">
              <a:defRPr sz="8800" kern="1200">
                <a:solidFill>
                  <a:schemeClr val="tx1"/>
                </a:solidFill>
                <a:latin typeface="Arial" pitchFamily="34" charset="0"/>
                <a:ea typeface="+mn-ea"/>
                <a:cs typeface="+mn-cs"/>
              </a:defRPr>
            </a:lvl7pPr>
            <a:lvl8pPr marL="3200400" algn="l" defTabSz="914400" rtl="0" eaLnBrk="1" latinLnBrk="0" hangingPunct="1">
              <a:defRPr sz="8800" kern="1200">
                <a:solidFill>
                  <a:schemeClr val="tx1"/>
                </a:solidFill>
                <a:latin typeface="Arial" pitchFamily="34" charset="0"/>
                <a:ea typeface="+mn-ea"/>
                <a:cs typeface="+mn-cs"/>
              </a:defRPr>
            </a:lvl8pPr>
            <a:lvl9pPr marL="3657600" algn="l" defTabSz="914400" rtl="0" eaLnBrk="1" latinLnBrk="0" hangingPunct="1">
              <a:defRPr sz="8800" kern="1200">
                <a:solidFill>
                  <a:schemeClr val="tx1"/>
                </a:solidFill>
                <a:latin typeface="Arial" pitchFamily="34" charset="0"/>
                <a:ea typeface="+mn-ea"/>
                <a:cs typeface="+mn-cs"/>
              </a:defRPr>
            </a:lvl9pPr>
          </a:lstStyle>
          <a:p>
            <a:r>
              <a:rPr lang="zh-CN" altLang="en-US" sz="2800" b="1" dirty="0">
                <a:solidFill>
                  <a:srgbClr val="000000"/>
                </a:solidFill>
                <a:latin typeface="华文楷体" pitchFamily="2" charset="-122"/>
                <a:ea typeface="华文楷体" pitchFamily="2" charset="-122"/>
              </a:rPr>
              <a:t>诗眼：指作品中点睛传神之</a:t>
            </a:r>
            <a:r>
              <a:rPr lang="zh-CN" altLang="en-US" sz="2800" b="1" dirty="0" smtClean="0">
                <a:solidFill>
                  <a:srgbClr val="000000"/>
                </a:solidFill>
                <a:latin typeface="华文楷体" pitchFamily="2" charset="-122"/>
                <a:ea typeface="华文楷体" pitchFamily="2" charset="-122"/>
              </a:rPr>
              <a:t>笔</a:t>
            </a:r>
            <a:r>
              <a:rPr lang="zh-CN" altLang="en-US" sz="2800" b="1" dirty="0" smtClean="0">
                <a:latin typeface="华文楷体" pitchFamily="2" charset="-122"/>
                <a:ea typeface="华文楷体" pitchFamily="2" charset="-122"/>
              </a:rPr>
              <a:t>①</a:t>
            </a:r>
            <a:r>
              <a:rPr lang="zh-CN" altLang="en-US" sz="2800" b="1" dirty="0">
                <a:latin typeface="华文楷体" pitchFamily="2" charset="-122"/>
                <a:ea typeface="华文楷体" pitchFamily="2" charset="-122"/>
              </a:rPr>
              <a:t>诗词句中最精炼传神的某个字；②全篇最关键的词句，是一篇诗词的主旨所在</a:t>
            </a:r>
            <a:r>
              <a:rPr lang="zh-CN" altLang="en-US" sz="2800" b="1" dirty="0" smtClean="0">
                <a:latin typeface="华文楷体" pitchFamily="2" charset="-122"/>
                <a:ea typeface="华文楷体" pitchFamily="2" charset="-122"/>
              </a:rPr>
              <a:t>。</a:t>
            </a:r>
            <a:endParaRPr lang="zh-CN" altLang="en-US" sz="2800" b="1" dirty="0">
              <a:latin typeface="华文楷体" pitchFamily="2" charset="-122"/>
              <a:ea typeface="华文楷体" pitchFamily="2" charset="-122"/>
            </a:endParaRPr>
          </a:p>
        </p:txBody>
      </p:sp>
    </p:spTree>
    <p:extLst>
      <p:ext uri="{BB962C8B-B14F-4D97-AF65-F5344CB8AC3E}">
        <p14:creationId xmlns:p14="http://schemas.microsoft.com/office/powerpoint/2010/main" val="869760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1+#ppt_w/2"/>
                                          </p:val>
                                        </p:tav>
                                        <p:tav tm="100000">
                                          <p:val>
                                            <p:strVal val="#ppt_x"/>
                                          </p:val>
                                        </p:tav>
                                      </p:tavLst>
                                    </p:anim>
                                    <p:anim calcmode="lin" valueType="num">
                                      <p:cBhvr additive="base">
                                        <p:cTn id="1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diamond(in)">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8"/>
          <p:cNvSpPr txBox="1">
            <a:spLocks noChangeArrowheads="1"/>
          </p:cNvSpPr>
          <p:nvPr/>
        </p:nvSpPr>
        <p:spPr bwMode="auto">
          <a:xfrm>
            <a:off x="394815" y="2328604"/>
            <a:ext cx="115984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hangingPunct="0">
              <a:defRPr sz="2000">
                <a:solidFill>
                  <a:schemeClr val="tx1"/>
                </a:solidFill>
                <a:latin typeface="Arial" pitchFamily="34" charset="0"/>
                <a:ea typeface="宋体" pitchFamily="2" charset="-122"/>
              </a:defRPr>
            </a:lvl6pPr>
            <a:lvl7pPr eaLnBrk="0" hangingPunct="0">
              <a:defRPr sz="2000">
                <a:solidFill>
                  <a:schemeClr val="tx1"/>
                </a:solidFill>
                <a:latin typeface="Arial" pitchFamily="34" charset="0"/>
                <a:ea typeface="宋体" pitchFamily="2" charset="-122"/>
              </a:defRPr>
            </a:lvl7pPr>
            <a:lvl8pPr eaLnBrk="0" hangingPunct="0">
              <a:defRPr sz="2000">
                <a:solidFill>
                  <a:schemeClr val="tx1"/>
                </a:solidFill>
                <a:latin typeface="Arial" pitchFamily="34" charset="0"/>
                <a:ea typeface="宋体" pitchFamily="2" charset="-122"/>
              </a:defRPr>
            </a:lvl8pPr>
            <a:lvl9pPr eaLnBrk="0" hangingPunct="0">
              <a:defRPr sz="2000">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400" b="1" dirty="0">
                <a:solidFill>
                  <a:schemeClr val="bg2">
                    <a:lumMod val="50000"/>
                  </a:schemeClr>
                </a:solidFill>
                <a:latin typeface="华文楷体" pitchFamily="2" charset="-122"/>
                <a:ea typeface="华文楷体" pitchFamily="2" charset="-122"/>
              </a:rPr>
              <a:t>       </a:t>
            </a:r>
            <a:r>
              <a:rPr lang="zh-CN" altLang="en-US" sz="2400" b="1" dirty="0">
                <a:solidFill>
                  <a:schemeClr val="bg2">
                    <a:lumMod val="50000"/>
                  </a:schemeClr>
                </a:solidFill>
                <a:latin typeface="华文楷体" pitchFamily="2" charset="-122"/>
                <a:ea typeface="华文楷体" pitchFamily="2" charset="-122"/>
              </a:rPr>
              <a:t>一边喝酒一边高歌，人生短促日月如梭。好比晨露转瞬即逝，失去的时日实在太多！席上歌声激昂慷慨，忧郁长久填满心窝。靠什么来排解忧闷？唯有狂饮方可解脱。</a:t>
            </a:r>
          </a:p>
        </p:txBody>
      </p:sp>
      <p:sp>
        <p:nvSpPr>
          <p:cNvPr id="10" name="Text Box 5"/>
          <p:cNvSpPr txBox="1">
            <a:spLocks noChangeArrowheads="1"/>
          </p:cNvSpPr>
          <p:nvPr/>
        </p:nvSpPr>
        <p:spPr bwMode="auto">
          <a:xfrm>
            <a:off x="1721641" y="3246438"/>
            <a:ext cx="7735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smtClean="0">
                <a:latin typeface="华文楷体" pitchFamily="2" charset="-122"/>
                <a:ea typeface="华文楷体" pitchFamily="2" charset="-122"/>
              </a:rPr>
              <a:t>作者</a:t>
            </a:r>
            <a:r>
              <a:rPr lang="zh-CN" altLang="en-US" sz="2800" b="1" dirty="0">
                <a:latin typeface="华文楷体" pitchFamily="2" charset="-122"/>
                <a:ea typeface="华文楷体" pitchFamily="2" charset="-122"/>
              </a:rPr>
              <a:t>运用怎样的手法表达怎样的情感？</a:t>
            </a:r>
          </a:p>
        </p:txBody>
      </p:sp>
      <p:sp>
        <p:nvSpPr>
          <p:cNvPr id="2" name="矩形: 对角圆角 1">
            <a:extLst>
              <a:ext uri="{FF2B5EF4-FFF2-40B4-BE49-F238E27FC236}">
                <a16:creationId xmlns:a16="http://schemas.microsoft.com/office/drawing/2014/main" xmlns="" id="{10F411D6-ECE1-4219-A71E-30DE08259F14}"/>
              </a:ext>
            </a:extLst>
          </p:cNvPr>
          <p:cNvSpPr/>
          <p:nvPr/>
        </p:nvSpPr>
        <p:spPr>
          <a:xfrm>
            <a:off x="2073827" y="1280818"/>
            <a:ext cx="7675602" cy="1026885"/>
          </a:xfrm>
          <a:prstGeom prst="round2DiagRect">
            <a:avLst>
              <a:gd name="adj1" fmla="val 16667"/>
              <a:gd name="adj2" fmla="val 0"/>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6" name="Rectangle 3"/>
          <p:cNvSpPr txBox="1">
            <a:spLocks noChangeArrowheads="1"/>
          </p:cNvSpPr>
          <p:nvPr/>
        </p:nvSpPr>
        <p:spPr>
          <a:xfrm>
            <a:off x="1842665" y="1330967"/>
            <a:ext cx="7812323" cy="1152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None/>
            </a:pPr>
            <a:r>
              <a:rPr lang="en-US" altLang="zh-CN" b="1" dirty="0" smtClean="0">
                <a:solidFill>
                  <a:srgbClr val="33CC33"/>
                </a:solidFill>
                <a:latin typeface="黑体" pitchFamily="2" charset="-122"/>
                <a:ea typeface="黑体" pitchFamily="2" charset="-122"/>
              </a:rPr>
              <a:t>   </a:t>
            </a:r>
            <a:r>
              <a:rPr lang="zh-CN" altLang="en-US" b="1" dirty="0" smtClean="0">
                <a:latin typeface="黑体" pitchFamily="2" charset="-122"/>
                <a:ea typeface="黑体" pitchFamily="2" charset="-122"/>
              </a:rPr>
              <a:t>对酒当歌，人生</a:t>
            </a:r>
            <a:r>
              <a:rPr lang="zh-CN" altLang="en-US" b="1" dirty="0" smtClean="0">
                <a:solidFill>
                  <a:srgbClr val="FF0000"/>
                </a:solidFill>
                <a:latin typeface="黑体" pitchFamily="2" charset="-122"/>
                <a:ea typeface="黑体" pitchFamily="2" charset="-122"/>
              </a:rPr>
              <a:t>几何</a:t>
            </a:r>
            <a:r>
              <a:rPr lang="zh-CN" altLang="en-US" b="1" dirty="0">
                <a:latin typeface="黑体" pitchFamily="2" charset="-122"/>
                <a:ea typeface="黑体" pitchFamily="2" charset="-122"/>
              </a:rPr>
              <a:t>！</a:t>
            </a:r>
            <a:r>
              <a:rPr lang="zh-CN" altLang="en-US" b="1" dirty="0" smtClean="0">
                <a:latin typeface="黑体" pitchFamily="2" charset="-122"/>
                <a:ea typeface="黑体" pitchFamily="2" charset="-122"/>
              </a:rPr>
              <a:t>譬如朝露，</a:t>
            </a:r>
            <a:r>
              <a:rPr lang="zh-CN" altLang="en-US" b="1" dirty="0" smtClean="0">
                <a:solidFill>
                  <a:srgbClr val="FF0000"/>
                </a:solidFill>
                <a:latin typeface="黑体" pitchFamily="2" charset="-122"/>
                <a:ea typeface="黑体" pitchFamily="2" charset="-122"/>
              </a:rPr>
              <a:t>去日苦多</a:t>
            </a:r>
            <a:r>
              <a:rPr lang="zh-CN" altLang="en-US" b="1" dirty="0" smtClean="0">
                <a:latin typeface="黑体" pitchFamily="2" charset="-122"/>
                <a:ea typeface="黑体" pitchFamily="2" charset="-122"/>
              </a:rPr>
              <a:t>。</a:t>
            </a:r>
          </a:p>
          <a:p>
            <a:pPr>
              <a:buFont typeface="Wingdings" pitchFamily="2" charset="2"/>
              <a:buNone/>
            </a:pPr>
            <a:r>
              <a:rPr lang="zh-CN" altLang="en-US" b="1" dirty="0" smtClean="0">
                <a:solidFill>
                  <a:srgbClr val="33CC33"/>
                </a:solidFill>
                <a:latin typeface="黑体" pitchFamily="2" charset="-122"/>
                <a:ea typeface="黑体" pitchFamily="2" charset="-122"/>
              </a:rPr>
              <a:t>   </a:t>
            </a:r>
            <a:r>
              <a:rPr lang="zh-CN" altLang="en-US" b="1" dirty="0" smtClean="0">
                <a:solidFill>
                  <a:srgbClr val="FF0000"/>
                </a:solidFill>
                <a:latin typeface="黑体" pitchFamily="2" charset="-122"/>
                <a:ea typeface="黑体" pitchFamily="2" charset="-122"/>
              </a:rPr>
              <a:t>慨当以慷</a:t>
            </a:r>
            <a:r>
              <a:rPr lang="zh-CN" altLang="en-US" b="1" dirty="0" smtClean="0">
                <a:latin typeface="黑体" pitchFamily="2" charset="-122"/>
                <a:ea typeface="黑体" pitchFamily="2" charset="-122"/>
              </a:rPr>
              <a:t>，忧思难忘。</a:t>
            </a:r>
            <a:r>
              <a:rPr lang="zh-CN" altLang="en-US" b="1" dirty="0" smtClean="0">
                <a:solidFill>
                  <a:srgbClr val="FF0000"/>
                </a:solidFill>
                <a:latin typeface="黑体" pitchFamily="2" charset="-122"/>
                <a:ea typeface="黑体" pitchFamily="2" charset="-122"/>
              </a:rPr>
              <a:t>何以</a:t>
            </a:r>
            <a:r>
              <a:rPr lang="zh-CN" altLang="en-US" b="1" dirty="0" smtClean="0">
                <a:latin typeface="黑体" pitchFamily="2" charset="-122"/>
                <a:ea typeface="黑体" pitchFamily="2" charset="-122"/>
              </a:rPr>
              <a:t>解忧？唯有</a:t>
            </a:r>
            <a:r>
              <a:rPr lang="zh-CN" altLang="en-US" b="1" dirty="0" smtClean="0">
                <a:solidFill>
                  <a:srgbClr val="FF0000"/>
                </a:solidFill>
                <a:latin typeface="黑体" pitchFamily="2" charset="-122"/>
                <a:ea typeface="黑体" pitchFamily="2" charset="-122"/>
              </a:rPr>
              <a:t>杜康</a:t>
            </a:r>
            <a:r>
              <a:rPr lang="zh-CN" altLang="en-US" b="1" dirty="0" smtClean="0">
                <a:latin typeface="黑体" pitchFamily="2" charset="-122"/>
                <a:ea typeface="黑体" pitchFamily="2" charset="-122"/>
              </a:rPr>
              <a:t>。</a:t>
            </a:r>
          </a:p>
        </p:txBody>
      </p:sp>
      <p:sp>
        <p:nvSpPr>
          <p:cNvPr id="27"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5" name="矩形 4"/>
          <p:cNvSpPr/>
          <p:nvPr/>
        </p:nvSpPr>
        <p:spPr>
          <a:xfrm>
            <a:off x="1732640" y="3831213"/>
            <a:ext cx="6096000" cy="1569660"/>
          </a:xfrm>
          <a:prstGeom prst="rect">
            <a:avLst/>
          </a:prstGeom>
        </p:spPr>
        <p:txBody>
          <a:bodyPr>
            <a:spAutoFit/>
          </a:bodyPr>
          <a:lstStyle/>
          <a:p>
            <a:pPr>
              <a:buClr>
                <a:srgbClr val="FFFF00"/>
              </a:buClr>
              <a:buFontTx/>
              <a:buNone/>
            </a:pPr>
            <a:r>
              <a:rPr lang="zh-CN" altLang="en-US" sz="3200" b="1" dirty="0" smtClean="0">
                <a:latin typeface="华文楷体" pitchFamily="2" charset="-122"/>
                <a:ea typeface="华文楷体" pitchFamily="2" charset="-122"/>
              </a:rPr>
              <a:t>设问开头，先声夺人</a:t>
            </a:r>
            <a:endParaRPr lang="en-US" altLang="zh-CN" sz="3200" b="1" dirty="0" smtClean="0">
              <a:latin typeface="华文楷体" pitchFamily="2" charset="-122"/>
              <a:ea typeface="华文楷体" pitchFamily="2" charset="-122"/>
            </a:endParaRPr>
          </a:p>
          <a:p>
            <a:pPr>
              <a:buClr>
                <a:srgbClr val="FFFF00"/>
              </a:buClr>
              <a:buFontTx/>
              <a:buNone/>
            </a:pPr>
            <a:r>
              <a:rPr lang="zh-CN" altLang="en-US" sz="3200" b="1" dirty="0" smtClean="0">
                <a:latin typeface="华文楷体" pitchFamily="2" charset="-122"/>
                <a:ea typeface="华文楷体" pitchFamily="2" charset="-122"/>
              </a:rPr>
              <a:t>朝露</a:t>
            </a:r>
            <a:r>
              <a:rPr lang="zh-CN" altLang="en-US" sz="3200" b="1" dirty="0">
                <a:latin typeface="华文楷体" pitchFamily="2" charset="-122"/>
                <a:ea typeface="华文楷体" pitchFamily="2" charset="-122"/>
              </a:rPr>
              <a:t>：生命短促易逝（</a:t>
            </a:r>
            <a:r>
              <a:rPr lang="zh-CN" altLang="en-US" sz="3200" b="1" dirty="0">
                <a:solidFill>
                  <a:schemeClr val="folHlink"/>
                </a:solidFill>
                <a:latin typeface="华文楷体" pitchFamily="2" charset="-122"/>
                <a:ea typeface="华文楷体" pitchFamily="2" charset="-122"/>
              </a:rPr>
              <a:t>比喻</a:t>
            </a:r>
            <a:r>
              <a:rPr lang="zh-CN" altLang="en-US" sz="3200" b="1" dirty="0" smtClean="0">
                <a:latin typeface="华文楷体" pitchFamily="2" charset="-122"/>
                <a:ea typeface="华文楷体" pitchFamily="2" charset="-122"/>
              </a:rPr>
              <a:t>）</a:t>
            </a:r>
            <a:endParaRPr lang="en-US" altLang="zh-CN" sz="3200" b="1" dirty="0">
              <a:latin typeface="华文楷体" pitchFamily="2" charset="-122"/>
              <a:ea typeface="华文楷体" pitchFamily="2" charset="-122"/>
            </a:endParaRPr>
          </a:p>
          <a:p>
            <a:pPr>
              <a:buClr>
                <a:srgbClr val="FFFF00"/>
              </a:buClr>
              <a:buFontTx/>
              <a:buNone/>
            </a:pPr>
            <a:r>
              <a:rPr lang="zh-CN" altLang="en-US" sz="3200" b="1" dirty="0" smtClean="0">
                <a:latin typeface="华文楷体" pitchFamily="2" charset="-122"/>
                <a:ea typeface="华文楷体" pitchFamily="2" charset="-122"/>
              </a:rPr>
              <a:t>杜康</a:t>
            </a:r>
            <a:r>
              <a:rPr lang="zh-CN" altLang="en-US" sz="3200" b="1" dirty="0">
                <a:latin typeface="华文楷体" pitchFamily="2" charset="-122"/>
                <a:ea typeface="华文楷体" pitchFamily="2" charset="-122"/>
              </a:rPr>
              <a:t>：酒（</a:t>
            </a:r>
            <a:r>
              <a:rPr lang="zh-CN" altLang="en-US" sz="3200" b="1" dirty="0">
                <a:solidFill>
                  <a:schemeClr val="folHlink"/>
                </a:solidFill>
                <a:latin typeface="华文楷体" pitchFamily="2" charset="-122"/>
                <a:ea typeface="华文楷体" pitchFamily="2" charset="-122"/>
              </a:rPr>
              <a:t>借代</a:t>
            </a:r>
            <a:r>
              <a:rPr lang="zh-CN" altLang="en-US" sz="3200" b="1" dirty="0" smtClean="0">
                <a:latin typeface="华文楷体" pitchFamily="2" charset="-122"/>
                <a:ea typeface="华文楷体" pitchFamily="2" charset="-122"/>
              </a:rPr>
              <a:t>）</a:t>
            </a:r>
            <a:endParaRPr lang="en-US" altLang="zh-CN" sz="3200" b="1" dirty="0" smtClean="0">
              <a:latin typeface="华文楷体" pitchFamily="2" charset="-122"/>
              <a:ea typeface="华文楷体" pitchFamily="2" charset="-122"/>
            </a:endParaRPr>
          </a:p>
        </p:txBody>
      </p:sp>
      <p:sp>
        <p:nvSpPr>
          <p:cNvPr id="6" name="线形标注 2 5"/>
          <p:cNvSpPr/>
          <p:nvPr/>
        </p:nvSpPr>
        <p:spPr>
          <a:xfrm>
            <a:off x="3227297" y="5734290"/>
            <a:ext cx="6938682" cy="806824"/>
          </a:xfrm>
          <a:prstGeom prst="borderCallout2">
            <a:avLst>
              <a:gd name="adj1" fmla="val 30417"/>
              <a:gd name="adj2" fmla="val -2980"/>
              <a:gd name="adj3" fmla="val -7917"/>
              <a:gd name="adj4" fmla="val -3177"/>
              <a:gd name="adj5" fmla="val -55834"/>
              <a:gd name="adj6" fmla="val 13064"/>
            </a:avLst>
          </a:prstGeom>
          <a:solidFill>
            <a:schemeClr val="accent3">
              <a:lumMod val="20000"/>
              <a:lumOff val="80000"/>
            </a:schemeClr>
          </a:solid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solidFill>
                  <a:schemeClr val="tx1"/>
                </a:solidFill>
                <a:latin typeface="华文楷体" pitchFamily="2" charset="-122"/>
                <a:ea typeface="华文楷体" pitchFamily="2" charset="-122"/>
              </a:rPr>
              <a:t>不</a:t>
            </a:r>
            <a:r>
              <a:rPr lang="zh-CN" altLang="en-US" sz="2800" b="1" dirty="0" smtClean="0">
                <a:solidFill>
                  <a:schemeClr val="tx1"/>
                </a:solidFill>
                <a:latin typeface="华文楷体" pitchFamily="2" charset="-122"/>
                <a:ea typeface="华文楷体" pitchFamily="2" charset="-122"/>
              </a:rPr>
              <a:t>直接说某人或某事物的名称，借同它密切相关的名称去代替，这种辞格叫借代。</a:t>
            </a:r>
            <a:endParaRPr lang="zh-CN" altLang="en-US" sz="2800" b="1" dirty="0">
              <a:solidFill>
                <a:schemeClr val="tx1"/>
              </a:solidFill>
              <a:latin typeface="华文楷体" pitchFamily="2" charset="-122"/>
              <a:ea typeface="华文楷体" pitchFamily="2" charset="-122"/>
            </a:endParaRPr>
          </a:p>
        </p:txBody>
      </p:sp>
      <p:sp>
        <p:nvSpPr>
          <p:cNvPr id="29" name="下箭头 28"/>
          <p:cNvSpPr>
            <a:spLocks noChangeArrowheads="1"/>
          </p:cNvSpPr>
          <p:nvPr/>
        </p:nvSpPr>
        <p:spPr bwMode="auto">
          <a:xfrm rot="16200000">
            <a:off x="6999965" y="4380466"/>
            <a:ext cx="1081087" cy="576263"/>
          </a:xfrm>
          <a:prstGeom prst="downArrow">
            <a:avLst>
              <a:gd name="adj1" fmla="val 50000"/>
              <a:gd name="adj2" fmla="val 25000"/>
            </a:avLst>
          </a:prstGeom>
          <a:solidFill>
            <a:schemeClr val="accent1"/>
          </a:solidFill>
          <a:ln w="9525">
            <a:solidFill>
              <a:schemeClr val="tx1"/>
            </a:solidFill>
            <a:miter lim="800000"/>
            <a:headEnd/>
            <a:tailEnd/>
          </a:ln>
        </p:spPr>
        <p:txBody>
          <a:bodyPr/>
          <a:lstStyle/>
          <a:p>
            <a:pPr algn="ctr" eaLnBrk="1" hangingPunct="1">
              <a:buFont typeface="Arial" charset="0"/>
              <a:buNone/>
            </a:pPr>
            <a:endParaRPr lang="zh-CN" altLang="en-US"/>
          </a:p>
        </p:txBody>
      </p:sp>
      <p:sp>
        <p:nvSpPr>
          <p:cNvPr id="30" name="矩形 29"/>
          <p:cNvSpPr>
            <a:spLocks noChangeArrowheads="1" noChangeShapeType="1" noTextEdit="1"/>
          </p:cNvSpPr>
          <p:nvPr/>
        </p:nvSpPr>
        <p:spPr bwMode="auto">
          <a:xfrm rot="516612">
            <a:off x="8133805" y="3431760"/>
            <a:ext cx="3467336" cy="2084387"/>
          </a:xfrm>
          <a:prstGeom prst="rect">
            <a:avLst/>
          </a:prstGeom>
        </p:spPr>
        <p:txBody>
          <a:bodyPr wrap="none" fromWordArt="1">
            <a:prstTxWarp prst="textSlantUp">
              <a:avLst>
                <a:gd name="adj" fmla="val 32056"/>
              </a:avLst>
            </a:prstTxWarp>
          </a:bodyPr>
          <a:lstStyle/>
          <a:p>
            <a:pPr algn="ctr"/>
            <a:r>
              <a:rPr lang="zh-CN" altLang="en-US" sz="3600" kern="10" dirty="0" smtClean="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忧</a:t>
            </a:r>
            <a:r>
              <a:rPr lang="zh-CN" altLang="en-US" sz="3600" kern="10" dirty="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：人生苦短</a:t>
            </a:r>
          </a:p>
        </p:txBody>
      </p:sp>
      <p:sp>
        <p:nvSpPr>
          <p:cNvPr id="28" name="矩形 27"/>
          <p:cNvSpPr/>
          <p:nvPr/>
        </p:nvSpPr>
        <p:spPr>
          <a:xfrm>
            <a:off x="914493" y="3440336"/>
            <a:ext cx="11078724" cy="3046988"/>
          </a:xfrm>
          <a:prstGeom prst="rect">
            <a:avLst/>
          </a:prstGeom>
          <a:solidFill>
            <a:schemeClr val="accent3">
              <a:lumMod val="20000"/>
              <a:lumOff val="80000"/>
            </a:schemeClr>
          </a:solidFill>
        </p:spPr>
        <p:txBody>
          <a:bodyPr wrap="square">
            <a:spAutoFit/>
          </a:bodyPr>
          <a:lstStyle/>
          <a:p>
            <a:pPr indent="457200" algn="just"/>
            <a:r>
              <a:rPr lang="zh-CN" altLang="en-US" sz="3200" b="1" dirty="0">
                <a:solidFill>
                  <a:srgbClr val="FF0000"/>
                </a:solidFill>
                <a:latin typeface="华文楷体" pitchFamily="2" charset="-122"/>
                <a:ea typeface="华文楷体" pitchFamily="2" charset="-122"/>
              </a:rPr>
              <a:t>薤上露</a:t>
            </a: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何易晞</a:t>
            </a: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露晞明朝更复落</a:t>
            </a:r>
            <a:r>
              <a:rPr lang="en-US" altLang="zh-CN" sz="3200" b="1" dirty="0">
                <a:solidFill>
                  <a:srgbClr val="FF0000"/>
                </a:solidFill>
                <a:latin typeface="华文楷体" pitchFamily="2" charset="-122"/>
                <a:ea typeface="华文楷体" pitchFamily="2" charset="-122"/>
              </a:rPr>
              <a:t>,</a:t>
            </a:r>
            <a:r>
              <a:rPr lang="zh-CN" altLang="en-US" sz="3200" b="1" dirty="0">
                <a:solidFill>
                  <a:srgbClr val="FF0000"/>
                </a:solidFill>
                <a:latin typeface="华文楷体" pitchFamily="2" charset="-122"/>
                <a:ea typeface="华文楷体" pitchFamily="2" charset="-122"/>
              </a:rPr>
              <a:t>人死一去何时</a:t>
            </a:r>
            <a:r>
              <a:rPr lang="zh-CN" altLang="en-US" sz="3200" b="1" dirty="0" smtClean="0">
                <a:solidFill>
                  <a:srgbClr val="FF0000"/>
                </a:solidFill>
                <a:latin typeface="华文楷体" pitchFamily="2" charset="-122"/>
                <a:ea typeface="华文楷体" pitchFamily="2" charset="-122"/>
              </a:rPr>
              <a:t>归</a:t>
            </a:r>
            <a:r>
              <a:rPr lang="zh-CN" altLang="en-US" sz="3200" b="1" dirty="0">
                <a:solidFill>
                  <a:srgbClr val="FF0000"/>
                </a:solidFill>
                <a:latin typeface="华文楷体" pitchFamily="2" charset="-122"/>
                <a:ea typeface="华文楷体" pitchFamily="2" charset="-122"/>
              </a:rPr>
              <a:t>。</a:t>
            </a:r>
            <a:r>
              <a:rPr lang="zh-CN" altLang="en-US" sz="3200" b="1" dirty="0" smtClean="0">
                <a:latin typeface="华文楷体" pitchFamily="2" charset="-122"/>
                <a:ea typeface="华文楷体" pitchFamily="2" charset="-122"/>
              </a:rPr>
              <a:t>出自</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薤露</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薤露</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为古乐府“相和曲”名，相传原是齐国东部的歌谣，为出殡时挽柩人</a:t>
            </a:r>
            <a:r>
              <a:rPr lang="zh-CN" altLang="en-US" sz="3200" b="1" dirty="0" smtClean="0">
                <a:latin typeface="华文楷体" pitchFamily="2" charset="-122"/>
                <a:ea typeface="华文楷体" pitchFamily="2" charset="-122"/>
              </a:rPr>
              <a:t>所唱</a:t>
            </a:r>
            <a:r>
              <a:rPr lang="zh-CN" altLang="en-US" sz="3200" b="1" dirty="0">
                <a:latin typeface="华文楷体" pitchFamily="2" charset="-122"/>
                <a:ea typeface="华文楷体" pitchFamily="2" charset="-122"/>
              </a:rPr>
              <a:t>的挽歌。其意为生命短促，有如薤叶上的露水，瞬间即逝。 </a:t>
            </a:r>
          </a:p>
          <a:p>
            <a:pPr indent="457200" algn="just"/>
            <a:r>
              <a:rPr lang="zh-CN" altLang="en-US" sz="3200" b="1" dirty="0">
                <a:latin typeface="华文楷体" pitchFamily="2" charset="-122"/>
                <a:ea typeface="华文楷体" pitchFamily="2" charset="-122"/>
              </a:rPr>
              <a:t>到了孝武皇帝朝，歌工李延年破薤露歌为“薤露”“蒿里”，成为汉送葬的挽歌。薤露哀雅伤绝，非后世复有。</a:t>
            </a:r>
            <a:r>
              <a:rPr lang="zh-CN" altLang="en-US" sz="3200" dirty="0">
                <a:latin typeface="华文楷体" pitchFamily="2" charset="-122"/>
                <a:ea typeface="华文楷体" pitchFamily="2" charset="-122"/>
              </a:rPr>
              <a:t> </a:t>
            </a:r>
          </a:p>
        </p:txBody>
      </p:sp>
    </p:spTree>
    <p:extLst>
      <p:ext uri="{BB962C8B-B14F-4D97-AF65-F5344CB8AC3E}">
        <p14:creationId xmlns:p14="http://schemas.microsoft.com/office/powerpoint/2010/main" val="33473518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 calcmode="lin" valueType="num">
                                      <p:cBhvr additive="base">
                                        <p:cTn id="2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 calcmode="lin" valueType="num">
                                      <p:cBhvr additive="base">
                                        <p:cTn id="3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outVertical)">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2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2" end="2"/>
                                            </p:txEl>
                                          </p:spTgt>
                                        </p:tgtEl>
                                        <p:attrNameLst>
                                          <p:attrName>style.visibility</p:attrName>
                                        </p:attrNameLst>
                                      </p:cBhvr>
                                      <p:to>
                                        <p:strVal val="visible"/>
                                      </p:to>
                                    </p:set>
                                    <p:anim calcmode="lin" valueType="num">
                                      <p:cBhvr additive="base">
                                        <p:cTn id="4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slide(fromBottom)">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52" presetClass="entr" presetSubtype="0" fill="hold" grpId="0" nodeType="clickEffect">
                                  <p:stCondLst>
                                    <p:cond delay="0"/>
                                  </p:stCondLst>
                                  <p:childTnLst>
                                    <p:set>
                                      <p:cBhvr>
                                        <p:cTn id="65" dur="1" fill="hold">
                                          <p:stCondLst>
                                            <p:cond delay="0"/>
                                          </p:stCondLst>
                                        </p:cTn>
                                        <p:tgtEl>
                                          <p:spTgt spid="30"/>
                                        </p:tgtEl>
                                        <p:attrNameLst>
                                          <p:attrName>style.visibility</p:attrName>
                                        </p:attrNameLst>
                                      </p:cBhvr>
                                      <p:to>
                                        <p:strVal val="visible"/>
                                      </p:to>
                                    </p:set>
                                    <p:animScale>
                                      <p:cBhvr>
                                        <p:cTn id="6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30"/>
                                        </p:tgtEl>
                                        <p:attrNameLst>
                                          <p:attrName>ppt_x,ppt_y</p:attrName>
                                        </p:attrNameLst>
                                      </p:cBhvr>
                                      <p:rCtr x="0" y="0"/>
                                    </p:animMotion>
                                    <p:animEffect transition="in" filter="fade">
                                      <p:cBhvr>
                                        <p:cTn id="6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utoUpdateAnimBg="0"/>
      <p:bldP spid="2" grpId="0" animBg="1"/>
      <p:bldP spid="26" grpId="0"/>
      <p:bldP spid="27" grpId="0" animBg="1"/>
      <p:bldP spid="5" grpId="0" uiExpand="1" build="p"/>
      <p:bldP spid="6" grpId="0" animBg="1"/>
      <p:bldP spid="30" grpId="0"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1011251" y="5232643"/>
            <a:ext cx="1699905" cy="523220"/>
          </a:xfrm>
          <a:prstGeom prst="rect">
            <a:avLst/>
          </a:prstGeom>
          <a:noFill/>
        </p:spPr>
        <p:txBody>
          <a:bodyPr wrap="square" rtlCol="0">
            <a:spAutoFit/>
          </a:bodyPr>
          <a:lstStyle/>
          <a:p>
            <a:r>
              <a:rPr lang="zh-CN" altLang="en-US" sz="2800" b="1" dirty="0" smtClean="0">
                <a:latin typeface="华文楷体" pitchFamily="2" charset="-122"/>
                <a:ea typeface="华文楷体" pitchFamily="2" charset="-122"/>
              </a:rPr>
              <a:t>思慕情人</a:t>
            </a:r>
            <a:endParaRPr lang="zh-CN" altLang="en-US" sz="2800" b="1" dirty="0">
              <a:latin typeface="华文楷体" pitchFamily="2" charset="-122"/>
              <a:ea typeface="华文楷体" pitchFamily="2" charset="-122"/>
            </a:endParaRPr>
          </a:p>
        </p:txBody>
      </p:sp>
      <p:sp>
        <p:nvSpPr>
          <p:cNvPr id="4" name="线形标注 2(带边框和强调线) 3"/>
          <p:cNvSpPr/>
          <p:nvPr/>
        </p:nvSpPr>
        <p:spPr>
          <a:xfrm>
            <a:off x="3012141" y="5776641"/>
            <a:ext cx="6401014" cy="798972"/>
          </a:xfrm>
          <a:prstGeom prst="accentBorderCallout2">
            <a:avLst>
              <a:gd name="adj1" fmla="val 28848"/>
              <a:gd name="adj2" fmla="val -1400"/>
              <a:gd name="adj3" fmla="val 17067"/>
              <a:gd name="adj4" fmla="val -2802"/>
              <a:gd name="adj5" fmla="val -43206"/>
              <a:gd name="adj6" fmla="val 1194"/>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smtClean="0">
                <a:solidFill>
                  <a:srgbClr val="C00000"/>
                </a:solidFill>
                <a:latin typeface="华文楷体" pitchFamily="2" charset="-122"/>
                <a:ea typeface="华文楷体" pitchFamily="2" charset="-122"/>
              </a:rPr>
              <a:t>比兴：</a:t>
            </a:r>
            <a:r>
              <a:rPr lang="zh-CN" altLang="en-US" sz="2800" b="1" dirty="0" smtClean="0">
                <a:solidFill>
                  <a:schemeClr val="tx1"/>
                </a:solidFill>
                <a:latin typeface="华文楷体" pitchFamily="2" charset="-122"/>
                <a:ea typeface="华文楷体" pitchFamily="2" charset="-122"/>
              </a:rPr>
              <a:t>比者，以彼物比此物也；兴者，先言他物以咏起所咏之词也。</a:t>
            </a:r>
            <a:endParaRPr lang="zh-CN" altLang="en-US" sz="2800" b="1" dirty="0">
              <a:solidFill>
                <a:srgbClr val="C00000"/>
              </a:solidFill>
              <a:latin typeface="华文楷体" pitchFamily="2" charset="-122"/>
              <a:ea typeface="华文楷体" pitchFamily="2" charset="-122"/>
            </a:endParaRPr>
          </a:p>
        </p:txBody>
      </p:sp>
      <p:sp>
        <p:nvSpPr>
          <p:cNvPr id="22" name="Text Box 4"/>
          <p:cNvSpPr txBox="1">
            <a:spLocks noChangeArrowheads="1"/>
          </p:cNvSpPr>
          <p:nvPr/>
        </p:nvSpPr>
        <p:spPr bwMode="auto">
          <a:xfrm>
            <a:off x="2204082" y="1234933"/>
            <a:ext cx="7209072" cy="1040285"/>
          </a:xfrm>
          <a:prstGeom prst="rect">
            <a:avLst/>
          </a:prstGeom>
          <a:noFill/>
          <a:ln>
            <a:noFill/>
          </a:ln>
          <a:effectLst/>
          <a:extLst/>
        </p:spPr>
        <p:txBody>
          <a:bodyPr wrap="square">
            <a:spAutoFit/>
          </a:bodyPr>
          <a:lstStyle>
            <a:defPPr>
              <a:defRPr lang="zh-CN"/>
            </a:defPPr>
            <a:lvl1pPr algn="l" rtl="0" fontAlgn="base">
              <a:spcBef>
                <a:spcPct val="0"/>
              </a:spcBef>
              <a:spcAft>
                <a:spcPct val="0"/>
              </a:spcAft>
              <a:defRPr sz="32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3200"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3200"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3200"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3200" kern="1200">
                <a:solidFill>
                  <a:schemeClr val="tx1"/>
                </a:solidFill>
                <a:latin typeface="Arial" pitchFamily="34" charset="0"/>
                <a:ea typeface="宋体" pitchFamily="2" charset="-122"/>
                <a:cs typeface="+mn-cs"/>
              </a:defRPr>
            </a:lvl5pPr>
            <a:lvl6pPr marL="2286000" algn="l" defTabSz="914400" rtl="0" eaLnBrk="1" latinLnBrk="0" hangingPunct="1">
              <a:defRPr sz="3200" kern="1200">
                <a:solidFill>
                  <a:schemeClr val="tx1"/>
                </a:solidFill>
                <a:latin typeface="Arial" pitchFamily="34" charset="0"/>
                <a:ea typeface="宋体" pitchFamily="2" charset="-122"/>
                <a:cs typeface="+mn-cs"/>
              </a:defRPr>
            </a:lvl6pPr>
            <a:lvl7pPr marL="2743200" algn="l" defTabSz="914400" rtl="0" eaLnBrk="1" latinLnBrk="0" hangingPunct="1">
              <a:defRPr sz="3200" kern="1200">
                <a:solidFill>
                  <a:schemeClr val="tx1"/>
                </a:solidFill>
                <a:latin typeface="Arial" pitchFamily="34" charset="0"/>
                <a:ea typeface="宋体" pitchFamily="2" charset="-122"/>
                <a:cs typeface="+mn-cs"/>
              </a:defRPr>
            </a:lvl7pPr>
            <a:lvl8pPr marL="3200400" algn="l" defTabSz="914400" rtl="0" eaLnBrk="1" latinLnBrk="0" hangingPunct="1">
              <a:defRPr sz="3200" kern="1200">
                <a:solidFill>
                  <a:schemeClr val="tx1"/>
                </a:solidFill>
                <a:latin typeface="Arial" pitchFamily="34" charset="0"/>
                <a:ea typeface="宋体" pitchFamily="2" charset="-122"/>
                <a:cs typeface="+mn-cs"/>
              </a:defRPr>
            </a:lvl8pPr>
            <a:lvl9pPr marL="3657600" algn="l" defTabSz="914400" rtl="0" eaLnBrk="1" latinLnBrk="0" hangingPunct="1">
              <a:defRPr sz="3200" kern="1200">
                <a:solidFill>
                  <a:schemeClr val="tx1"/>
                </a:solidFill>
                <a:latin typeface="Arial" pitchFamily="34" charset="0"/>
                <a:ea typeface="宋体" pitchFamily="2" charset="-122"/>
                <a:cs typeface="+mn-cs"/>
              </a:defRPr>
            </a:lvl9pPr>
          </a:lstStyle>
          <a:p>
            <a:pPr>
              <a:spcBef>
                <a:spcPct val="20000"/>
              </a:spcBef>
              <a:buClr>
                <a:schemeClr val="bg2"/>
              </a:buClr>
              <a:buFont typeface="Monotype Sorts" pitchFamily="2" charset="2"/>
              <a:buNone/>
            </a:pPr>
            <a:r>
              <a:rPr kumimoji="1" lang="zh-CN" altLang="en-US" sz="2800" b="1" dirty="0">
                <a:latin typeface="黑体" pitchFamily="49" charset="-122"/>
                <a:ea typeface="黑体" pitchFamily="49" charset="-122"/>
              </a:rPr>
              <a:t>青青</a:t>
            </a:r>
            <a:r>
              <a:rPr kumimoji="1" lang="zh-CN" altLang="en-US" sz="2800" b="1" dirty="0">
                <a:solidFill>
                  <a:srgbClr val="FF0000"/>
                </a:solidFill>
                <a:latin typeface="黑体" pitchFamily="49" charset="-122"/>
                <a:ea typeface="黑体" pitchFamily="49" charset="-122"/>
              </a:rPr>
              <a:t>子衿</a:t>
            </a:r>
            <a:r>
              <a:rPr kumimoji="1" lang="zh-CN" altLang="en-US" sz="2800" b="1" dirty="0">
                <a:latin typeface="黑体" pitchFamily="49" charset="-122"/>
                <a:ea typeface="黑体" pitchFamily="49" charset="-122"/>
              </a:rPr>
              <a:t>，</a:t>
            </a:r>
            <a:r>
              <a:rPr kumimoji="1" lang="zh-CN" altLang="en-US" sz="2800" b="1" dirty="0">
                <a:solidFill>
                  <a:srgbClr val="FF0000"/>
                </a:solidFill>
                <a:latin typeface="黑体" pitchFamily="49" charset="-122"/>
                <a:ea typeface="黑体" pitchFamily="49" charset="-122"/>
              </a:rPr>
              <a:t>悠悠</a:t>
            </a:r>
            <a:r>
              <a:rPr kumimoji="1" lang="zh-CN" altLang="en-US" sz="2800" b="1" dirty="0">
                <a:latin typeface="黑体" pitchFamily="49" charset="-122"/>
                <a:ea typeface="黑体" pitchFamily="49" charset="-122"/>
              </a:rPr>
              <a:t>我心</a:t>
            </a:r>
            <a:r>
              <a:rPr kumimoji="1" lang="zh-CN" altLang="en-US" sz="2800" b="1" dirty="0" smtClean="0">
                <a:latin typeface="黑体" pitchFamily="49" charset="-122"/>
                <a:ea typeface="黑体" pitchFamily="49" charset="-122"/>
              </a:rPr>
              <a:t>。</a:t>
            </a:r>
            <a:r>
              <a:rPr kumimoji="1" lang="zh-CN" altLang="en-US" sz="2800" b="1" dirty="0" smtClean="0">
                <a:solidFill>
                  <a:srgbClr val="FF0000"/>
                </a:solidFill>
                <a:latin typeface="黑体" pitchFamily="49" charset="-122"/>
                <a:ea typeface="黑体" pitchFamily="49" charset="-122"/>
              </a:rPr>
              <a:t>但</a:t>
            </a:r>
            <a:r>
              <a:rPr kumimoji="1" lang="zh-CN" altLang="en-US" sz="2800" b="1" dirty="0">
                <a:latin typeface="黑体" pitchFamily="49" charset="-122"/>
                <a:ea typeface="黑体" pitchFamily="49" charset="-122"/>
              </a:rPr>
              <a:t>为君故，</a:t>
            </a:r>
            <a:r>
              <a:rPr kumimoji="1" lang="zh-CN" altLang="en-US" sz="2800" b="1" dirty="0">
                <a:solidFill>
                  <a:srgbClr val="FF0000"/>
                </a:solidFill>
                <a:latin typeface="黑体" pitchFamily="49" charset="-122"/>
                <a:ea typeface="黑体" pitchFamily="49" charset="-122"/>
              </a:rPr>
              <a:t>沉吟</a:t>
            </a:r>
            <a:r>
              <a:rPr kumimoji="1" lang="zh-CN" altLang="en-US" sz="2800" b="1" dirty="0" smtClean="0">
                <a:latin typeface="黑体" pitchFamily="49" charset="-122"/>
                <a:ea typeface="黑体" pitchFamily="49" charset="-122"/>
              </a:rPr>
              <a:t>至今。</a:t>
            </a:r>
            <a:endParaRPr kumimoji="1" lang="zh-CN" altLang="en-US" sz="2800" b="1" dirty="0">
              <a:latin typeface="黑体" pitchFamily="49" charset="-122"/>
              <a:ea typeface="黑体" pitchFamily="49" charset="-122"/>
            </a:endParaRPr>
          </a:p>
          <a:p>
            <a:pPr>
              <a:spcBef>
                <a:spcPct val="20000"/>
              </a:spcBef>
              <a:buClr>
                <a:schemeClr val="bg2"/>
              </a:buClr>
              <a:buFont typeface="Monotype Sorts" pitchFamily="2" charset="2"/>
              <a:buNone/>
            </a:pPr>
            <a:r>
              <a:rPr lang="zh-CN" altLang="en-US" sz="2800" b="1" dirty="0">
                <a:solidFill>
                  <a:srgbClr val="FF0000"/>
                </a:solidFill>
                <a:ea typeface="黑体" pitchFamily="49" charset="-122"/>
              </a:rPr>
              <a:t>呦呦</a:t>
            </a:r>
            <a:r>
              <a:rPr lang="zh-CN" altLang="en-US" sz="2800" b="1" dirty="0">
                <a:ea typeface="黑体" pitchFamily="49" charset="-122"/>
              </a:rPr>
              <a:t>鹿鸣，食野之</a:t>
            </a:r>
            <a:r>
              <a:rPr lang="zh-CN" altLang="en-US" sz="2800" b="1" dirty="0">
                <a:solidFill>
                  <a:srgbClr val="FF0000"/>
                </a:solidFill>
                <a:ea typeface="黑体" pitchFamily="49" charset="-122"/>
              </a:rPr>
              <a:t>苹</a:t>
            </a:r>
            <a:r>
              <a:rPr lang="zh-CN" altLang="en-US" sz="2800" b="1" dirty="0" smtClean="0">
                <a:ea typeface="黑体" pitchFamily="49" charset="-122"/>
              </a:rPr>
              <a:t>。我</a:t>
            </a:r>
            <a:r>
              <a:rPr lang="zh-CN" altLang="en-US" sz="2800" b="1" dirty="0">
                <a:ea typeface="黑体" pitchFamily="49" charset="-122"/>
              </a:rPr>
              <a:t>有嘉宾，鼓瑟吹笙。</a:t>
            </a:r>
            <a:endParaRPr kumimoji="1" lang="zh-CN" altLang="en-US" sz="2800" b="1" dirty="0">
              <a:latin typeface="黑体" pitchFamily="49" charset="-122"/>
              <a:ea typeface="黑体" pitchFamily="49" charset="-122"/>
            </a:endParaRPr>
          </a:p>
        </p:txBody>
      </p:sp>
      <p:sp>
        <p:nvSpPr>
          <p:cNvPr id="24"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赏析诗歌</a:t>
            </a:r>
            <a:endParaRPr lang="zh-CN" altLang="en-US" sz="3600" b="1" dirty="0">
              <a:solidFill>
                <a:srgbClr val="222322"/>
              </a:solidFill>
              <a:latin typeface="华文行楷" pitchFamily="2" charset="-122"/>
              <a:ea typeface="华文行楷" pitchFamily="2" charset="-122"/>
            </a:endParaRPr>
          </a:p>
        </p:txBody>
      </p:sp>
      <p:sp>
        <p:nvSpPr>
          <p:cNvPr id="16" name="Text Box 125"/>
          <p:cNvSpPr txBox="1">
            <a:spLocks noChangeArrowheads="1"/>
          </p:cNvSpPr>
          <p:nvPr/>
        </p:nvSpPr>
        <p:spPr bwMode="auto">
          <a:xfrm>
            <a:off x="1841964" y="2278354"/>
            <a:ext cx="859295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hangingPunct="0">
              <a:defRPr sz="2000">
                <a:solidFill>
                  <a:schemeClr val="tx1"/>
                </a:solidFill>
                <a:latin typeface="Arial" pitchFamily="34" charset="0"/>
                <a:ea typeface="宋体" pitchFamily="2" charset="-122"/>
              </a:defRPr>
            </a:lvl6pPr>
            <a:lvl7pPr eaLnBrk="0" hangingPunct="0">
              <a:defRPr sz="2000">
                <a:solidFill>
                  <a:schemeClr val="tx1"/>
                </a:solidFill>
                <a:latin typeface="Arial" pitchFamily="34" charset="0"/>
                <a:ea typeface="宋体" pitchFamily="2" charset="-122"/>
              </a:defRPr>
            </a:lvl7pPr>
            <a:lvl8pPr eaLnBrk="0" hangingPunct="0">
              <a:defRPr sz="2000">
                <a:solidFill>
                  <a:schemeClr val="tx1"/>
                </a:solidFill>
                <a:latin typeface="Arial" pitchFamily="34" charset="0"/>
                <a:ea typeface="宋体" pitchFamily="2" charset="-122"/>
              </a:defRPr>
            </a:lvl8pPr>
            <a:lvl9pPr eaLnBrk="0" hangingPunct="0">
              <a:defRPr sz="2000">
                <a:solidFill>
                  <a:schemeClr val="tx1"/>
                </a:solidFill>
                <a:latin typeface="Arial" pitchFamily="34" charset="0"/>
                <a:ea typeface="宋体" pitchFamily="2" charset="-122"/>
              </a:defRPr>
            </a:lvl9pPr>
          </a:lstStyle>
          <a:p>
            <a:pPr eaLnBrk="1" hangingPunct="1">
              <a:buFont typeface="Arial" pitchFamily="34" charset="0"/>
              <a:buNone/>
            </a:pPr>
            <a:r>
              <a:rPr lang="en-US" altLang="zh-CN" sz="2400" b="1" dirty="0">
                <a:solidFill>
                  <a:schemeClr val="bg2">
                    <a:lumMod val="50000"/>
                  </a:schemeClr>
                </a:solidFill>
                <a:latin typeface="华文楷体" pitchFamily="2" charset="-122"/>
                <a:ea typeface="华文楷体" pitchFamily="2" charset="-122"/>
              </a:rPr>
              <a:t>  </a:t>
            </a:r>
            <a:r>
              <a:rPr lang="zh-CN" altLang="en-US" sz="2400" b="1" dirty="0">
                <a:solidFill>
                  <a:schemeClr val="bg2">
                    <a:lumMod val="50000"/>
                  </a:schemeClr>
                </a:solidFill>
                <a:latin typeface="华文楷体" pitchFamily="2" charset="-122"/>
                <a:ea typeface="华文楷体" pitchFamily="2" charset="-122"/>
              </a:rPr>
              <a:t>那穿着青领（周代学士的服装）的学子哟，你们令我朝夕思慕。</a:t>
            </a:r>
          </a:p>
          <a:p>
            <a:pPr eaLnBrk="1" hangingPunct="1">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  正是因为你们的缘故，我一直低唱着</a:t>
            </a:r>
            <a:r>
              <a:rPr lang="en-US" altLang="zh-CN" sz="2400" b="1" dirty="0">
                <a:solidFill>
                  <a:schemeClr val="bg2">
                    <a:lumMod val="50000"/>
                  </a:schemeClr>
                </a:solidFill>
                <a:latin typeface="华文楷体" pitchFamily="2" charset="-122"/>
                <a:ea typeface="华文楷体" pitchFamily="2" charset="-122"/>
              </a:rPr>
              <a:t>《</a:t>
            </a:r>
            <a:r>
              <a:rPr lang="zh-CN" altLang="en-US" sz="2400" b="1" dirty="0">
                <a:solidFill>
                  <a:schemeClr val="bg2">
                    <a:lumMod val="50000"/>
                  </a:schemeClr>
                </a:solidFill>
                <a:latin typeface="华文楷体" pitchFamily="2" charset="-122"/>
                <a:ea typeface="华文楷体" pitchFamily="2" charset="-122"/>
              </a:rPr>
              <a:t>子衿</a:t>
            </a:r>
            <a:r>
              <a:rPr lang="en-US" altLang="zh-CN" sz="2400" b="1" dirty="0">
                <a:solidFill>
                  <a:schemeClr val="bg2">
                    <a:lumMod val="50000"/>
                  </a:schemeClr>
                </a:solidFill>
                <a:latin typeface="华文楷体" pitchFamily="2" charset="-122"/>
                <a:ea typeface="华文楷体" pitchFamily="2" charset="-122"/>
              </a:rPr>
              <a:t>》</a:t>
            </a:r>
            <a:r>
              <a:rPr lang="zh-CN" altLang="en-US" sz="2400" b="1" dirty="0">
                <a:solidFill>
                  <a:schemeClr val="bg2">
                    <a:lumMod val="50000"/>
                  </a:schemeClr>
                </a:solidFill>
                <a:latin typeface="华文楷体" pitchFamily="2" charset="-122"/>
                <a:ea typeface="华文楷体" pitchFamily="2" charset="-122"/>
              </a:rPr>
              <a:t>歌。</a:t>
            </a:r>
          </a:p>
          <a:p>
            <a:pPr eaLnBrk="1" hangingPunct="1">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  阳光下鹿群呦呦欢鸣</a:t>
            </a:r>
            <a:r>
              <a:rPr lang="zh-CN" altLang="en-US" sz="2400" b="1" dirty="0" smtClean="0">
                <a:solidFill>
                  <a:schemeClr val="bg2">
                    <a:lumMod val="50000"/>
                  </a:schemeClr>
                </a:solidFill>
                <a:latin typeface="华文楷体" pitchFamily="2" charset="-122"/>
                <a:ea typeface="华文楷体" pitchFamily="2" charset="-122"/>
              </a:rPr>
              <a:t>，在绿坡悠然自得地啃食。</a:t>
            </a:r>
            <a:endParaRPr lang="zh-CN" altLang="en-US" sz="2400" b="1" dirty="0">
              <a:solidFill>
                <a:schemeClr val="bg2">
                  <a:lumMod val="50000"/>
                </a:schemeClr>
              </a:solidFill>
              <a:latin typeface="华文楷体" pitchFamily="2" charset="-122"/>
              <a:ea typeface="华文楷体" pitchFamily="2" charset="-122"/>
            </a:endParaRPr>
          </a:p>
          <a:p>
            <a:pPr eaLnBrk="1" hangingPunct="1">
              <a:buFont typeface="Arial" pitchFamily="34" charset="0"/>
              <a:buNone/>
            </a:pPr>
            <a:r>
              <a:rPr lang="zh-CN" altLang="en-US" sz="2400" b="1" dirty="0">
                <a:solidFill>
                  <a:schemeClr val="bg2">
                    <a:lumMod val="50000"/>
                  </a:schemeClr>
                </a:solidFill>
                <a:latin typeface="华文楷体" pitchFamily="2" charset="-122"/>
                <a:ea typeface="华文楷体" pitchFamily="2" charset="-122"/>
              </a:rPr>
              <a:t>  一旦四方贤才光临舍下，我将奏瑟吹笙宴请宾客。  </a:t>
            </a:r>
          </a:p>
        </p:txBody>
      </p:sp>
      <p:sp>
        <p:nvSpPr>
          <p:cNvPr id="17" name="矩形 16"/>
          <p:cNvSpPr/>
          <p:nvPr/>
        </p:nvSpPr>
        <p:spPr>
          <a:xfrm>
            <a:off x="1844489" y="3791594"/>
            <a:ext cx="8348381" cy="1040285"/>
          </a:xfrm>
          <a:prstGeom prst="rect">
            <a:avLst/>
          </a:prstGeom>
        </p:spPr>
        <p:txBody>
          <a:bodyPr wrap="square">
            <a:spAutoFit/>
          </a:bodyPr>
          <a:lstStyle/>
          <a:p>
            <a:pPr>
              <a:spcBef>
                <a:spcPct val="20000"/>
              </a:spcBef>
              <a:buClr>
                <a:schemeClr val="bg2"/>
              </a:buClr>
              <a:buFont typeface="Monotype Sorts" pitchFamily="2" charset="2"/>
              <a:buNone/>
            </a:pPr>
            <a:r>
              <a:rPr kumimoji="1" lang="zh-CN" altLang="en-US" sz="2800" b="1" dirty="0">
                <a:latin typeface="华文楷体" pitchFamily="2" charset="-122"/>
                <a:ea typeface="华文楷体" pitchFamily="2" charset="-122"/>
              </a:rPr>
              <a:t>青青子衿，悠悠我心</a:t>
            </a:r>
            <a:r>
              <a:rPr kumimoji="1" lang="zh-CN" altLang="en-US" sz="2800" b="1" dirty="0" smtClean="0">
                <a:latin typeface="华文楷体" pitchFamily="2" charset="-122"/>
                <a:ea typeface="华文楷体" pitchFamily="2" charset="-122"/>
              </a:rPr>
              <a:t>。纵我不往，子宁不嗣音？</a:t>
            </a:r>
            <a:endParaRPr kumimoji="1" lang="en-US" altLang="zh-CN" sz="2800" b="1" dirty="0" smtClean="0">
              <a:latin typeface="华文楷体" pitchFamily="2" charset="-122"/>
              <a:ea typeface="华文楷体" pitchFamily="2" charset="-122"/>
            </a:endParaRPr>
          </a:p>
          <a:p>
            <a:pPr algn="r">
              <a:spcBef>
                <a:spcPct val="20000"/>
              </a:spcBef>
              <a:buClr>
                <a:schemeClr val="bg2"/>
              </a:buClr>
              <a:buFont typeface="Monotype Sorts" pitchFamily="2" charset="2"/>
              <a:buNone/>
            </a:pPr>
            <a:r>
              <a:rPr kumimoji="1" lang="en-US" altLang="zh-CN" sz="2800" b="1" dirty="0" smtClean="0">
                <a:latin typeface="华文楷体" pitchFamily="2" charset="-122"/>
                <a:ea typeface="华文楷体" pitchFamily="2" charset="-122"/>
              </a:rPr>
              <a:t>——《</a:t>
            </a:r>
            <a:r>
              <a:rPr kumimoji="1" lang="zh-CN" altLang="en-US" sz="2800" b="1" dirty="0" smtClean="0">
                <a:latin typeface="华文楷体" pitchFamily="2" charset="-122"/>
                <a:ea typeface="华文楷体" pitchFamily="2" charset="-122"/>
              </a:rPr>
              <a:t>诗经</a:t>
            </a:r>
            <a:r>
              <a:rPr kumimoji="1" lang="en-US" altLang="zh-CN" sz="2800" b="1" dirty="0" smtClean="0">
                <a:latin typeface="华文楷体" pitchFamily="2" charset="-122"/>
                <a:ea typeface="华文楷体" pitchFamily="2" charset="-122"/>
              </a:rPr>
              <a:t>·</a:t>
            </a:r>
            <a:r>
              <a:rPr kumimoji="1" lang="zh-CN" altLang="en-US" sz="2800" b="1" dirty="0" smtClean="0">
                <a:latin typeface="华文楷体" pitchFamily="2" charset="-122"/>
                <a:ea typeface="华文楷体" pitchFamily="2" charset="-122"/>
              </a:rPr>
              <a:t>郑风</a:t>
            </a:r>
            <a:r>
              <a:rPr kumimoji="1" lang="en-US" altLang="zh-CN" sz="2800" b="1" dirty="0" smtClean="0">
                <a:latin typeface="华文楷体" pitchFamily="2" charset="-122"/>
                <a:ea typeface="华文楷体" pitchFamily="2" charset="-122"/>
              </a:rPr>
              <a:t>·</a:t>
            </a:r>
            <a:r>
              <a:rPr kumimoji="1" lang="zh-CN" altLang="en-US" sz="2800" b="1" dirty="0" smtClean="0">
                <a:latin typeface="华文楷体" pitchFamily="2" charset="-122"/>
                <a:ea typeface="华文楷体" pitchFamily="2" charset="-122"/>
              </a:rPr>
              <a:t>子衿</a:t>
            </a:r>
            <a:r>
              <a:rPr kumimoji="1" lang="en-US" altLang="zh-CN" sz="2800" b="1" dirty="0" smtClean="0">
                <a:latin typeface="华文楷体" pitchFamily="2" charset="-122"/>
                <a:ea typeface="华文楷体" pitchFamily="2" charset="-122"/>
              </a:rPr>
              <a:t>》</a:t>
            </a:r>
            <a:endParaRPr kumimoji="1" lang="zh-CN" altLang="en-US" sz="2800" b="1" dirty="0">
              <a:latin typeface="华文楷体" pitchFamily="2" charset="-122"/>
              <a:ea typeface="华文楷体" pitchFamily="2" charset="-122"/>
            </a:endParaRPr>
          </a:p>
        </p:txBody>
      </p:sp>
      <p:cxnSp>
        <p:nvCxnSpPr>
          <p:cNvPr id="18" name="直接连接符 17"/>
          <p:cNvCxnSpPr/>
          <p:nvPr/>
        </p:nvCxnSpPr>
        <p:spPr>
          <a:xfrm>
            <a:off x="5580529" y="4311736"/>
            <a:ext cx="3603812" cy="0"/>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9" name="矩形 18"/>
          <p:cNvSpPr>
            <a:spLocks noChangeArrowheads="1" noChangeShapeType="1" noTextEdit="1"/>
          </p:cNvSpPr>
          <p:nvPr/>
        </p:nvSpPr>
        <p:spPr bwMode="auto">
          <a:xfrm rot="516612">
            <a:off x="8515049" y="4687341"/>
            <a:ext cx="2871535" cy="1439479"/>
          </a:xfrm>
          <a:prstGeom prst="rect">
            <a:avLst/>
          </a:prstGeom>
        </p:spPr>
        <p:txBody>
          <a:bodyPr wrap="none" fromWordArt="1">
            <a:prstTxWarp prst="textSlantUp">
              <a:avLst>
                <a:gd name="adj" fmla="val 32056"/>
              </a:avLst>
            </a:prstTxWarp>
          </a:bodyPr>
          <a:lstStyle/>
          <a:p>
            <a:pPr algn="ctr"/>
            <a:r>
              <a:rPr lang="zh-CN" altLang="en-US" sz="3600" kern="10" dirty="0">
                <a:ln w="9525">
                  <a:solidFill>
                    <a:srgbClr val="CC99FF"/>
                  </a:solidFill>
                  <a:round/>
                  <a:headEnd/>
                  <a:tailEnd/>
                </a:ln>
                <a:gradFill rotWithShape="1">
                  <a:gsLst>
                    <a:gs pos="0">
                      <a:srgbClr val="6600CC"/>
                    </a:gs>
                    <a:gs pos="100000">
                      <a:srgbClr val="CC00CC"/>
                    </a:gs>
                  </a:gsLst>
                  <a:lin ang="4860000" scaled="1"/>
                </a:gradFill>
                <a:effectLst>
                  <a:outerShdw dist="53882" dir="2700000" algn="ctr" rotWithShape="0">
                    <a:srgbClr val="9999FF">
                      <a:alpha val="79999"/>
                    </a:srgbClr>
                  </a:outerShdw>
                </a:effectLst>
                <a:latin typeface="华文行楷"/>
                <a:ea typeface="华文行楷"/>
              </a:rPr>
              <a:t>求贤若渴</a:t>
            </a:r>
          </a:p>
        </p:txBody>
      </p:sp>
      <p:sp>
        <p:nvSpPr>
          <p:cNvPr id="20" name="矩形 19"/>
          <p:cNvSpPr/>
          <p:nvPr/>
        </p:nvSpPr>
        <p:spPr>
          <a:xfrm>
            <a:off x="1830794" y="4616212"/>
            <a:ext cx="3775393" cy="523220"/>
          </a:xfrm>
          <a:prstGeom prst="rect">
            <a:avLst/>
          </a:prstGeom>
        </p:spPr>
        <p:txBody>
          <a:bodyPr wrap="none">
            <a:spAutoFit/>
          </a:bodyPr>
          <a:lstStyle/>
          <a:p>
            <a:r>
              <a:rPr lang="zh-CN" altLang="en-US" sz="2800" b="1" dirty="0">
                <a:latin typeface="华文楷体" pitchFamily="2" charset="-122"/>
                <a:ea typeface="华文楷体" pitchFamily="2" charset="-122"/>
              </a:rPr>
              <a:t>君          </a:t>
            </a:r>
            <a:r>
              <a:rPr lang="zh-CN" altLang="en-US" sz="2800" b="1" dirty="0" smtClean="0">
                <a:latin typeface="华文楷体" pitchFamily="2" charset="-122"/>
                <a:ea typeface="华文楷体" pitchFamily="2" charset="-122"/>
              </a:rPr>
              <a:t>          （</a:t>
            </a:r>
            <a:r>
              <a:rPr lang="zh-CN" altLang="en-US" sz="2800" b="1" dirty="0">
                <a:latin typeface="华文楷体" pitchFamily="2" charset="-122"/>
                <a:ea typeface="华文楷体" pitchFamily="2" charset="-122"/>
              </a:rPr>
              <a:t>贤才）</a:t>
            </a:r>
          </a:p>
        </p:txBody>
      </p:sp>
      <p:sp>
        <p:nvSpPr>
          <p:cNvPr id="21" name="AutoShape 14"/>
          <p:cNvSpPr>
            <a:spLocks noChangeArrowheads="1"/>
          </p:cNvSpPr>
          <p:nvPr/>
        </p:nvSpPr>
        <p:spPr bwMode="auto">
          <a:xfrm>
            <a:off x="2553545" y="4741276"/>
            <a:ext cx="1728788" cy="215900"/>
          </a:xfrm>
          <a:prstGeom prst="rightArrow">
            <a:avLst>
              <a:gd name="adj1" fmla="val 50000"/>
              <a:gd name="adj2" fmla="val 200184"/>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latin typeface="Arial" charset="0"/>
            </a:endParaRPr>
          </a:p>
        </p:txBody>
      </p:sp>
      <p:sp>
        <p:nvSpPr>
          <p:cNvPr id="23" name="下箭头 22"/>
          <p:cNvSpPr>
            <a:spLocks noChangeArrowheads="1"/>
          </p:cNvSpPr>
          <p:nvPr/>
        </p:nvSpPr>
        <p:spPr bwMode="auto">
          <a:xfrm rot="16200000">
            <a:off x="7233154" y="4936986"/>
            <a:ext cx="802152" cy="591938"/>
          </a:xfrm>
          <a:prstGeom prst="downArrow">
            <a:avLst>
              <a:gd name="adj1" fmla="val 50000"/>
              <a:gd name="adj2" fmla="val 25000"/>
            </a:avLst>
          </a:prstGeom>
          <a:solidFill>
            <a:schemeClr val="accent1"/>
          </a:solidFill>
          <a:ln w="9525">
            <a:solidFill>
              <a:schemeClr val="tx1"/>
            </a:solidFill>
            <a:miter lim="800000"/>
            <a:headEnd/>
            <a:tailEnd/>
          </a:ln>
        </p:spPr>
        <p:txBody>
          <a:bodyPr/>
          <a:lstStyle/>
          <a:p>
            <a:pPr algn="ctr" eaLnBrk="1" hangingPunct="1">
              <a:buFont typeface="Arial" charset="0"/>
              <a:buNone/>
            </a:pPr>
            <a:endParaRPr lang="zh-CN" altLang="en-US"/>
          </a:p>
        </p:txBody>
      </p:sp>
      <p:sp>
        <p:nvSpPr>
          <p:cNvPr id="25" name="AutoShape 14"/>
          <p:cNvSpPr>
            <a:spLocks noChangeArrowheads="1"/>
          </p:cNvSpPr>
          <p:nvPr/>
        </p:nvSpPr>
        <p:spPr bwMode="auto">
          <a:xfrm>
            <a:off x="2604152" y="5372482"/>
            <a:ext cx="1728788" cy="215900"/>
          </a:xfrm>
          <a:prstGeom prst="rightArrow">
            <a:avLst>
              <a:gd name="adj1" fmla="val 50000"/>
              <a:gd name="adj2" fmla="val 200184"/>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latin typeface="Arial" charset="0"/>
            </a:endParaRPr>
          </a:p>
        </p:txBody>
      </p:sp>
      <p:sp>
        <p:nvSpPr>
          <p:cNvPr id="26" name="TextBox 25"/>
          <p:cNvSpPr txBox="1"/>
          <p:nvPr/>
        </p:nvSpPr>
        <p:spPr>
          <a:xfrm>
            <a:off x="4537055" y="5250965"/>
            <a:ext cx="1699905" cy="523220"/>
          </a:xfrm>
          <a:prstGeom prst="rect">
            <a:avLst/>
          </a:prstGeom>
          <a:noFill/>
        </p:spPr>
        <p:txBody>
          <a:bodyPr wrap="square" rtlCol="0">
            <a:spAutoFit/>
          </a:bodyPr>
          <a:lstStyle/>
          <a:p>
            <a:r>
              <a:rPr lang="zh-CN" altLang="en-US" sz="2800" b="1" dirty="0" smtClean="0">
                <a:latin typeface="华文楷体" pitchFamily="2" charset="-122"/>
                <a:ea typeface="华文楷体" pitchFamily="2" charset="-122"/>
              </a:rPr>
              <a:t>思慕贤才</a:t>
            </a:r>
            <a:endParaRPr lang="zh-CN" altLang="en-US" sz="2800" b="1" dirty="0">
              <a:latin typeface="华文楷体" pitchFamily="2" charset="-122"/>
              <a:ea typeface="华文楷体" pitchFamily="2" charset="-122"/>
            </a:endParaRPr>
          </a:p>
        </p:txBody>
      </p:sp>
      <p:sp>
        <p:nvSpPr>
          <p:cNvPr id="34" name="爆炸形 1 33"/>
          <p:cNvSpPr/>
          <p:nvPr/>
        </p:nvSpPr>
        <p:spPr>
          <a:xfrm>
            <a:off x="9413154" y="2864747"/>
            <a:ext cx="2413348" cy="1187613"/>
          </a:xfrm>
          <a:prstGeom prst="irregularSeal1">
            <a:avLst/>
          </a:prstGeom>
          <a:solidFill>
            <a:schemeClr val="accent3">
              <a:lumMod val="20000"/>
              <a:lumOff val="80000"/>
            </a:schemeClr>
          </a:solid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600" b="1" dirty="0" smtClean="0">
                <a:solidFill>
                  <a:srgbClr val="FF0000"/>
                </a:solidFill>
                <a:latin typeface="华文行楷" pitchFamily="2" charset="-122"/>
                <a:ea typeface="华文行楷" pitchFamily="2" charset="-122"/>
              </a:rPr>
              <a:t>用典</a:t>
            </a:r>
            <a:endParaRPr lang="zh-CN" altLang="en-US" sz="3600" b="1" dirty="0">
              <a:solidFill>
                <a:srgbClr val="FF0000"/>
              </a:solidFill>
              <a:latin typeface="华文行楷" pitchFamily="2" charset="-122"/>
              <a:ea typeface="华文行楷" pitchFamily="2" charset="-122"/>
            </a:endParaRPr>
          </a:p>
        </p:txBody>
      </p:sp>
      <p:sp>
        <p:nvSpPr>
          <p:cNvPr id="36" name="矩形 35"/>
          <p:cNvSpPr/>
          <p:nvPr/>
        </p:nvSpPr>
        <p:spPr>
          <a:xfrm>
            <a:off x="940313" y="3917674"/>
            <a:ext cx="10425671" cy="2554545"/>
          </a:xfrm>
          <a:prstGeom prst="rect">
            <a:avLst/>
          </a:prstGeom>
          <a:solidFill>
            <a:schemeClr val="accent3">
              <a:lumMod val="20000"/>
              <a:lumOff val="80000"/>
            </a:schemeClr>
          </a:solidFill>
        </p:spPr>
        <p:txBody>
          <a:bodyPr wrap="square">
            <a:spAutoFit/>
          </a:bodyPr>
          <a:lstStyle/>
          <a:p>
            <a:pPr indent="457200" algn="just"/>
            <a:r>
              <a:rPr lang="en-US" altLang="zh-CN" sz="3200" b="1" dirty="0">
                <a:latin typeface="华文楷体" pitchFamily="2" charset="-122"/>
                <a:ea typeface="华文楷体" pitchFamily="2" charset="-122"/>
              </a:rPr>
              <a:t> “</a:t>
            </a:r>
            <a:r>
              <a:rPr lang="zh-CN" altLang="en-US" sz="3200" b="1" dirty="0">
                <a:solidFill>
                  <a:srgbClr val="CC0000"/>
                </a:solidFill>
                <a:latin typeface="华文楷体" pitchFamily="2" charset="-122"/>
                <a:ea typeface="华文楷体" pitchFamily="2" charset="-122"/>
              </a:rPr>
              <a:t>呦呦鹿鸣，食野之苹。我有嘉宾，鼓瑟吹笙</a:t>
            </a:r>
            <a:r>
              <a:rPr lang="zh-CN" altLang="en-US" sz="3200" b="1" dirty="0">
                <a:latin typeface="华文楷体" pitchFamily="2" charset="-122"/>
                <a:ea typeface="华文楷体" pitchFamily="2" charset="-122"/>
              </a:rPr>
              <a:t>。”这四句选</a:t>
            </a:r>
            <a:r>
              <a:rPr lang="zh-CN" altLang="en-US" sz="3200" b="1" dirty="0" smtClean="0">
                <a:latin typeface="华文楷体" pitchFamily="2" charset="-122"/>
                <a:ea typeface="华文楷体" pitchFamily="2" charset="-122"/>
              </a:rPr>
              <a:t>自</a:t>
            </a:r>
            <a:r>
              <a:rPr lang="en-US" altLang="zh-CN" sz="3200" b="1" dirty="0">
                <a:solidFill>
                  <a:srgbClr val="0000FF"/>
                </a:solidFill>
                <a:latin typeface="华文楷体" pitchFamily="2" charset="-122"/>
                <a:ea typeface="华文楷体" pitchFamily="2" charset="-122"/>
              </a:rPr>
              <a:t>《</a:t>
            </a:r>
            <a:r>
              <a:rPr lang="zh-CN" altLang="en-US" sz="3200" b="1" dirty="0">
                <a:solidFill>
                  <a:srgbClr val="0000FF"/>
                </a:solidFill>
                <a:latin typeface="华文楷体" pitchFamily="2" charset="-122"/>
                <a:ea typeface="华文楷体" pitchFamily="2" charset="-122"/>
              </a:rPr>
              <a:t>诗</a:t>
            </a:r>
            <a:r>
              <a:rPr lang="zh-CN" altLang="en-US" sz="3200" b="1" dirty="0" smtClean="0">
                <a:solidFill>
                  <a:srgbClr val="0000FF"/>
                </a:solidFill>
                <a:latin typeface="华文楷体" pitchFamily="2" charset="-122"/>
                <a:ea typeface="华文楷体" pitchFamily="2" charset="-122"/>
              </a:rPr>
              <a:t>经</a:t>
            </a:r>
            <a:r>
              <a:rPr lang="en-US" altLang="zh-CN" sz="3200" b="1" dirty="0">
                <a:solidFill>
                  <a:srgbClr val="0000FF"/>
                </a:solidFill>
                <a:latin typeface="华文楷体" pitchFamily="2" charset="-122"/>
                <a:ea typeface="华文楷体" pitchFamily="2" charset="-122"/>
              </a:rPr>
              <a:t>•</a:t>
            </a:r>
            <a:r>
              <a:rPr lang="zh-CN" altLang="en-US" sz="3200" b="1" dirty="0">
                <a:solidFill>
                  <a:srgbClr val="0000FF"/>
                </a:solidFill>
                <a:latin typeface="华文楷体" pitchFamily="2" charset="-122"/>
                <a:ea typeface="华文楷体" pitchFamily="2" charset="-122"/>
              </a:rPr>
              <a:t>小雅</a:t>
            </a:r>
            <a:r>
              <a:rPr lang="en-US" altLang="zh-CN" sz="3200" b="1" dirty="0">
                <a:solidFill>
                  <a:srgbClr val="0000FF"/>
                </a:solidFill>
                <a:latin typeface="华文楷体" pitchFamily="2" charset="-122"/>
                <a:ea typeface="华文楷体" pitchFamily="2" charset="-122"/>
              </a:rPr>
              <a:t>•</a:t>
            </a:r>
            <a:r>
              <a:rPr lang="zh-CN" altLang="en-US" sz="3200" b="1" dirty="0">
                <a:solidFill>
                  <a:srgbClr val="0000FF"/>
                </a:solidFill>
                <a:latin typeface="华文楷体" pitchFamily="2" charset="-122"/>
                <a:ea typeface="华文楷体" pitchFamily="2" charset="-122"/>
              </a:rPr>
              <a:t>鹿鸣</a:t>
            </a:r>
            <a:r>
              <a:rPr lang="en-US" altLang="zh-CN" sz="3200" b="1" dirty="0">
                <a:solidFill>
                  <a:srgbClr val="0000FF"/>
                </a:solidFill>
                <a:latin typeface="华文楷体" pitchFamily="2" charset="-122"/>
                <a:ea typeface="华文楷体" pitchFamily="2" charset="-122"/>
              </a:rPr>
              <a:t>》</a:t>
            </a:r>
            <a:r>
              <a:rPr lang="zh-CN" altLang="en-US" sz="3200" b="1" dirty="0">
                <a:latin typeface="华文楷体" pitchFamily="2" charset="-122"/>
                <a:ea typeface="华文楷体" pitchFamily="2" charset="-122"/>
              </a:rPr>
              <a:t>。“雅”是宫廷乐曲歌辞，</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小雅</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鹿鸣</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诗表现的是</a:t>
            </a:r>
            <a:r>
              <a:rPr lang="zh-CN" altLang="en-US" sz="3200" b="1" dirty="0">
                <a:solidFill>
                  <a:srgbClr val="0000FF"/>
                </a:solidFill>
                <a:latin typeface="华文楷体" pitchFamily="2" charset="-122"/>
                <a:ea typeface="华文楷体" pitchFamily="2" charset="-122"/>
              </a:rPr>
              <a:t>天子宴请群臣的盛况和宾主之间融洽的温情</a:t>
            </a:r>
            <a:r>
              <a:rPr lang="zh-CN" altLang="en-US" sz="3200" b="1" dirty="0">
                <a:latin typeface="华文楷体" pitchFamily="2" charset="-122"/>
                <a:ea typeface="华文楷体" pitchFamily="2" charset="-122"/>
              </a:rPr>
              <a:t>。这四句诗信手拈来，却与全诗融为一体，说明贤才若来投奔于已，必将极尽礼节招待他。 </a:t>
            </a:r>
            <a:r>
              <a:rPr lang="zh-CN" altLang="en-US" sz="3200" dirty="0">
                <a:latin typeface="华文楷体" pitchFamily="2" charset="-122"/>
                <a:ea typeface="华文楷体" pitchFamily="2" charset="-122"/>
              </a:rPr>
              <a:t> </a:t>
            </a:r>
          </a:p>
        </p:txBody>
      </p:sp>
    </p:spTree>
    <p:extLst>
      <p:ext uri="{BB962C8B-B14F-4D97-AF65-F5344CB8AC3E}">
        <p14:creationId xmlns:p14="http://schemas.microsoft.com/office/powerpoint/2010/main" val="257123029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2"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randombar(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randombar(horizontal)">
                                      <p:cBhvr>
                                        <p:cTn id="44" dur="500"/>
                                        <p:tgtEl>
                                          <p:spTgt spid="20"/>
                                        </p:tgtEl>
                                      </p:cBhvr>
                                    </p:animEffect>
                                  </p:childTnLst>
                                </p:cTn>
                              </p:par>
                              <p:par>
                                <p:cTn id="45" presetID="14" presetClass="entr" presetSubtype="10" fill="hold" grpId="2"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inVertical)">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3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slide(fromBottom)">
                                      <p:cBhvr>
                                        <p:cTn id="65" dur="50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Scale>
                                      <p:cBhvr>
                                        <p:cTn id="7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19"/>
                                        </p:tgtEl>
                                        <p:attrNameLst>
                                          <p:attrName>ppt_x,ppt_y</p:attrName>
                                        </p:attrNameLst>
                                      </p:cBhvr>
                                      <p:rCtr x="0" y="0"/>
                                    </p:animMotion>
                                    <p:animEffect transition="in" filter="fade">
                                      <p:cBhvr>
                                        <p:cTn id="7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 grpId="0" animBg="1"/>
      <p:bldP spid="24" grpId="0" animBg="1"/>
      <p:bldP spid="16" grpId="0"/>
      <p:bldP spid="17" grpId="0"/>
      <p:bldP spid="19" grpId="0" animBg="1"/>
      <p:bldP spid="20" grpId="0"/>
      <p:bldP spid="21" grpId="0" bldLvl="0" autoUpdateAnimBg="0"/>
      <p:bldP spid="21" grpId="1" bldLvl="0" autoUpdateAnimBg="0"/>
      <p:bldP spid="21" grpId="2" animBg="1"/>
      <p:bldP spid="25" grpId="0" bldLvl="0" autoUpdateAnimBg="0"/>
      <p:bldP spid="25" grpId="1" bldLvl="0" autoUpdateAnimBg="0"/>
      <p:bldP spid="25" grpId="2" animBg="1"/>
      <p:bldP spid="26" grpId="0"/>
      <p:bldP spid="34" grpId="0" animBg="1"/>
      <p:bldP spid="36" grpId="0" animBg="1"/>
      <p:bldP spid="3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8433">
            <a:extLst>
              <a:ext uri="{FF2B5EF4-FFF2-40B4-BE49-F238E27FC236}">
                <a16:creationId xmlns="" xmlns:a16="http://schemas.microsoft.com/office/drawing/2014/main" id="{8F92D191-58F9-41F9-8B68-095F007A256D}"/>
              </a:ext>
            </a:extLst>
          </p:cNvPr>
          <p:cNvSpPr txBox="1">
            <a:spLocks/>
          </p:cNvSpPr>
          <p:nvPr/>
        </p:nvSpPr>
        <p:spPr>
          <a:xfrm>
            <a:off x="1200775" y="2048203"/>
            <a:ext cx="10031894" cy="26695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b="1" noProof="1" smtClean="0">
                <a:solidFill>
                  <a:schemeClr val="hlink"/>
                </a:solidFill>
                <a:latin typeface="华文楷体" pitchFamily="2" charset="-122"/>
                <a:ea typeface="华文楷体" pitchFamily="2" charset="-122"/>
              </a:rPr>
              <a:t>所谓用</a:t>
            </a:r>
            <a:r>
              <a:rPr lang="en-US" altLang="zh-CN" b="1" noProof="1" smtClean="0">
                <a:solidFill>
                  <a:schemeClr val="hlink"/>
                </a:solidFill>
                <a:latin typeface="华文楷体" pitchFamily="2" charset="-122"/>
                <a:ea typeface="华文楷体" pitchFamily="2" charset="-122"/>
              </a:rPr>
              <a:t>"</a:t>
            </a:r>
            <a:r>
              <a:rPr lang="zh-CN" altLang="en-US" b="1" noProof="1" smtClean="0">
                <a:solidFill>
                  <a:schemeClr val="hlink"/>
                </a:solidFill>
                <a:latin typeface="华文楷体" pitchFamily="2" charset="-122"/>
                <a:ea typeface="华文楷体" pitchFamily="2" charset="-122"/>
              </a:rPr>
              <a:t>典</a:t>
            </a:r>
            <a:r>
              <a:rPr lang="en-US" altLang="zh-CN" b="1" noProof="1" smtClean="0">
                <a:solidFill>
                  <a:schemeClr val="hlink"/>
                </a:solidFill>
                <a:latin typeface="华文楷体" pitchFamily="2" charset="-122"/>
                <a:ea typeface="华文楷体" pitchFamily="2" charset="-122"/>
              </a:rPr>
              <a:t>"</a:t>
            </a:r>
            <a:r>
              <a:rPr lang="zh-CN" altLang="en-US" b="1" noProof="1" smtClean="0">
                <a:solidFill>
                  <a:srgbClr val="333333"/>
                </a:solidFill>
                <a:latin typeface="华文楷体" pitchFamily="2" charset="-122"/>
                <a:ea typeface="华文楷体" pitchFamily="2" charset="-122"/>
              </a:rPr>
              <a:t>，是指在诗词中通过各种手法，或引用、或化用、或改用前人的成句、故事。</a:t>
            </a:r>
          </a:p>
          <a:p>
            <a:pPr marL="0" indent="0">
              <a:buNone/>
              <a:defRPr/>
            </a:pPr>
            <a:r>
              <a:rPr lang="zh-CN" altLang="en-US" b="1" noProof="1" smtClean="0">
                <a:solidFill>
                  <a:srgbClr val="FF0000"/>
                </a:solidFill>
                <a:latin typeface="华文楷体" pitchFamily="2" charset="-122"/>
                <a:ea typeface="华文楷体" pitchFamily="2" charset="-122"/>
              </a:rPr>
              <a:t>作用：</a:t>
            </a:r>
            <a:r>
              <a:rPr lang="zh-CN" altLang="en-US" b="1" noProof="1">
                <a:latin typeface="华文楷体" pitchFamily="2" charset="-122"/>
                <a:ea typeface="华文楷体" pitchFamily="2" charset="-122"/>
              </a:rPr>
              <a:t>典雅耐读   富于文采</a:t>
            </a:r>
          </a:p>
          <a:p>
            <a:pPr marL="0" indent="0">
              <a:buNone/>
              <a:defRPr/>
            </a:pPr>
            <a:r>
              <a:rPr lang="zh-CN" altLang="en-US" b="1" noProof="1">
                <a:latin typeface="华文楷体" pitchFamily="2" charset="-122"/>
                <a:ea typeface="华文楷体" pitchFamily="2" charset="-122"/>
              </a:rPr>
              <a:t>           增加内涵容量</a:t>
            </a:r>
          </a:p>
          <a:p>
            <a:pPr marL="0" indent="0">
              <a:buNone/>
              <a:defRPr/>
            </a:pPr>
            <a:r>
              <a:rPr lang="zh-CN" altLang="en-US" b="1" noProof="1">
                <a:latin typeface="华文楷体" pitchFamily="2" charset="-122"/>
                <a:ea typeface="华文楷体" pitchFamily="2" charset="-122"/>
              </a:rPr>
              <a:t>           咏史以言志或</a:t>
            </a:r>
            <a:r>
              <a:rPr lang="zh-CN" altLang="en-US" b="1" noProof="1" smtClean="0">
                <a:latin typeface="华文楷体" pitchFamily="2" charset="-122"/>
                <a:ea typeface="华文楷体" pitchFamily="2" charset="-122"/>
              </a:rPr>
              <a:t>抒情</a:t>
            </a:r>
            <a:endParaRPr lang="en-US" altLang="zh-CN" b="1" noProof="1" smtClean="0">
              <a:latin typeface="华文楷体" pitchFamily="2" charset="-122"/>
              <a:ea typeface="华文楷体" pitchFamily="2" charset="-122"/>
            </a:endParaRPr>
          </a:p>
          <a:p>
            <a:pPr marL="0" indent="0">
              <a:buNone/>
              <a:defRPr/>
            </a:pPr>
            <a:r>
              <a:rPr lang="zh-CN" altLang="en-US" b="1" noProof="1" smtClean="0">
                <a:latin typeface="华文楷体" pitchFamily="2" charset="-122"/>
                <a:ea typeface="华文楷体" pitchFamily="2" charset="-122"/>
              </a:rPr>
              <a:t>          有</a:t>
            </a:r>
            <a:r>
              <a:rPr lang="zh-CN" altLang="en-US" b="1" noProof="1">
                <a:latin typeface="华文楷体" pitchFamily="2" charset="-122"/>
                <a:ea typeface="华文楷体" pitchFamily="2" charset="-122"/>
              </a:rPr>
              <a:t>据可依，生动形象，含蓄简洁</a:t>
            </a:r>
          </a:p>
        </p:txBody>
      </p:sp>
      <p:sp>
        <p:nvSpPr>
          <p:cNvPr id="3" name="文本框 14">
            <a:extLst>
              <a:ext uri="{FF2B5EF4-FFF2-40B4-BE49-F238E27FC236}">
                <a16:creationId xmlns:a16="http://schemas.microsoft.com/office/drawing/2014/main" xmlns="" id="{E9406E6C-D675-4127-90C2-171320BFCCAC}"/>
              </a:ext>
            </a:extLst>
          </p:cNvPr>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dirty="0" smtClean="0">
                <a:solidFill>
                  <a:srgbClr val="222322"/>
                </a:solidFill>
                <a:latin typeface="华文行楷" pitchFamily="2" charset="-122"/>
                <a:ea typeface="华文行楷" pitchFamily="2" charset="-122"/>
              </a:rPr>
              <a:t>分析手法</a:t>
            </a:r>
            <a:endParaRPr lang="zh-CN" altLang="en-US" sz="3600" b="1" dirty="0">
              <a:solidFill>
                <a:srgbClr val="222322"/>
              </a:solidFill>
              <a:latin typeface="华文行楷" pitchFamily="2" charset="-122"/>
              <a:ea typeface="华文行楷" pitchFamily="2" charset="-122"/>
            </a:endParaRPr>
          </a:p>
        </p:txBody>
      </p:sp>
      <p:sp>
        <p:nvSpPr>
          <p:cNvPr id="5" name="Rectangle 4"/>
          <p:cNvSpPr>
            <a:spLocks noChangeArrowheads="1"/>
          </p:cNvSpPr>
          <p:nvPr/>
        </p:nvSpPr>
        <p:spPr bwMode="auto">
          <a:xfrm>
            <a:off x="1566662" y="5043390"/>
            <a:ext cx="9300120" cy="12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457200" algn="just" eaLnBrk="1" hangingPunct="1">
              <a:lnSpc>
                <a:spcPct val="110000"/>
              </a:lnSpc>
              <a:buFont typeface="Arial" charset="0"/>
              <a:buNone/>
            </a:pPr>
            <a:r>
              <a:rPr lang="zh-CN" altLang="en-US" sz="2400" b="1" dirty="0" smtClean="0">
                <a:latin typeface="宋体" pitchFamily="2" charset="-122"/>
                <a:ea typeface="楷体_GB2312" pitchFamily="49" charset="-122"/>
              </a:rPr>
              <a:t> </a:t>
            </a:r>
            <a:r>
              <a:rPr lang="zh-CN" altLang="en-US" sz="2400" b="1" dirty="0">
                <a:latin typeface="宋体" pitchFamily="2" charset="-122"/>
                <a:ea typeface="楷体_GB2312" pitchFamily="49" charset="-122"/>
              </a:rPr>
              <a:t>“青青子衿，悠悠我心”出自</a:t>
            </a:r>
            <a:r>
              <a:rPr lang="en-US" altLang="zh-CN" sz="2400" b="1" dirty="0">
                <a:latin typeface="宋体" pitchFamily="2" charset="-122"/>
                <a:ea typeface="楷体_GB2312" pitchFamily="49" charset="-122"/>
              </a:rPr>
              <a:t>《</a:t>
            </a:r>
            <a:r>
              <a:rPr lang="zh-CN" altLang="en-US" sz="2400" b="1" dirty="0">
                <a:latin typeface="宋体" pitchFamily="2" charset="-122"/>
                <a:ea typeface="楷体_GB2312" pitchFamily="49" charset="-122"/>
              </a:rPr>
              <a:t>郑风</a:t>
            </a:r>
            <a:r>
              <a:rPr lang="en-US" altLang="zh-CN" sz="2400" b="1" dirty="0">
                <a:ea typeface="楷体_GB2312" pitchFamily="49" charset="-122"/>
              </a:rPr>
              <a:t>·</a:t>
            </a:r>
            <a:r>
              <a:rPr lang="zh-CN" altLang="en-US" sz="2400" b="1" dirty="0">
                <a:latin typeface="宋体" pitchFamily="2" charset="-122"/>
                <a:ea typeface="楷体_GB2312" pitchFamily="49" charset="-122"/>
              </a:rPr>
              <a:t>子矜</a:t>
            </a:r>
            <a:r>
              <a:rPr lang="en-US" altLang="zh-CN" sz="2400" b="1" dirty="0">
                <a:latin typeface="宋体" pitchFamily="2" charset="-122"/>
                <a:ea typeface="楷体_GB2312" pitchFamily="49" charset="-122"/>
              </a:rPr>
              <a:t>》</a:t>
            </a:r>
            <a:r>
              <a:rPr lang="zh-CN" altLang="en-US" sz="2400" b="1" dirty="0">
                <a:latin typeface="宋体" pitchFamily="2" charset="-122"/>
                <a:ea typeface="楷体_GB2312" pitchFamily="49" charset="-122"/>
              </a:rPr>
              <a:t>，用来比喻渴慕贤才。本意是传达恋爱中的女子对情人的爱怨和期盼的心情，这里诗人化用诗意，比喻热烈的期待贤士的到来，古朴深沉，自然妥帖。</a:t>
            </a:r>
            <a:r>
              <a:rPr lang="zh-CN" altLang="en-US" sz="2400" b="1" dirty="0">
                <a:latin typeface="宋体" pitchFamily="2" charset="-122"/>
              </a:rPr>
              <a:t> </a:t>
            </a:r>
          </a:p>
        </p:txBody>
      </p:sp>
      <p:sp>
        <p:nvSpPr>
          <p:cNvPr id="6" name="前凸带形 5"/>
          <p:cNvSpPr/>
          <p:nvPr/>
        </p:nvSpPr>
        <p:spPr>
          <a:xfrm>
            <a:off x="4055165" y="1023727"/>
            <a:ext cx="3617844" cy="659299"/>
          </a:xfrm>
          <a:prstGeom prst="ribbon">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4000" dirty="0" smtClean="0">
                <a:solidFill>
                  <a:schemeClr val="tx1"/>
                </a:solidFill>
                <a:latin typeface="华文行楷" pitchFamily="2" charset="-122"/>
                <a:ea typeface="华文行楷" pitchFamily="2" charset="-122"/>
              </a:rPr>
              <a:t>用典</a:t>
            </a:r>
            <a:endParaRPr lang="zh-CN" altLang="en-US" sz="4000" dirty="0">
              <a:solidFill>
                <a:schemeClr val="tx1"/>
              </a:solidFill>
              <a:latin typeface="华文行楷" pitchFamily="2" charset="-122"/>
              <a:ea typeface="华文行楷" pitchFamily="2" charset="-122"/>
            </a:endParaRPr>
          </a:p>
        </p:txBody>
      </p:sp>
    </p:spTree>
    <p:extLst>
      <p:ext uri="{BB962C8B-B14F-4D97-AF65-F5344CB8AC3E}">
        <p14:creationId xmlns:p14="http://schemas.microsoft.com/office/powerpoint/2010/main" val="41317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1101"/>
  <p:tag name="ISPRING_FIRST_PUBLISH" val="1"/>
</p:tagLst>
</file>

<file path=ppt/theme/theme1.xml><?xml version="1.0" encoding="utf-8"?>
<a:theme xmlns:a="http://schemas.openxmlformats.org/drawingml/2006/main" name="第一PPT，www.1ppt.com​">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杨任东竹石体-Light"/>
        <a:ea typeface="杨任东竹石体-Light"/>
        <a:cs typeface=""/>
      </a:majorFont>
      <a:minorFont>
        <a:latin typeface="杨任东竹石体-Light"/>
        <a:ea typeface="杨任东竹石体-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9050">
          <a:solidFill>
            <a:srgbClr val="22232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TotalTime>
  <Words>2840</Words>
  <Application>Microsoft Office PowerPoint</Application>
  <PresentationFormat>自定义</PresentationFormat>
  <Paragraphs>203</Paragraphs>
  <Slides>25</Slides>
  <Notes>14</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——积极进取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152</cp:revision>
  <dcterms:created xsi:type="dcterms:W3CDTF">2019-02-11T06:51:27Z</dcterms:created>
  <dcterms:modified xsi:type="dcterms:W3CDTF">2019-12-11T14:22:13Z</dcterms:modified>
</cp:coreProperties>
</file>