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51" r:id="rId3"/>
    <p:sldMasterId id="2147483663" r:id="rId4"/>
  </p:sldMasterIdLst>
  <p:notesMasterIdLst>
    <p:notesMasterId r:id="rId6"/>
  </p:notesMasterIdLst>
  <p:sldIdLst>
    <p:sldId id="271" r:id="rId5"/>
    <p:sldId id="279" r:id="rId7"/>
    <p:sldId id="281" r:id="rId8"/>
    <p:sldId id="280" r:id="rId9"/>
    <p:sldId id="278" r:id="rId10"/>
    <p:sldId id="284" r:id="rId11"/>
    <p:sldId id="282" r:id="rId12"/>
    <p:sldId id="283" r:id="rId13"/>
    <p:sldId id="286" r:id="rId14"/>
    <p:sldId id="287" r:id="rId15"/>
    <p:sldId id="288" r:id="rId16"/>
    <p:sldId id="285" r:id="rId17"/>
    <p:sldId id="289" r:id="rId18"/>
    <p:sldId id="290" r:id="rId19"/>
    <p:sldId id="291" r:id="rId20"/>
    <p:sldId id="319" r:id="rId21"/>
    <p:sldId id="292" r:id="rId22"/>
    <p:sldId id="293" r:id="rId23"/>
    <p:sldId id="294" r:id="rId24"/>
    <p:sldId id="295" r:id="rId25"/>
    <p:sldId id="296" r:id="rId26"/>
    <p:sldId id="298" r:id="rId27"/>
    <p:sldId id="297" r:id="rId28"/>
    <p:sldId id="301" r:id="rId29"/>
    <p:sldId id="302" r:id="rId30"/>
    <p:sldId id="316" r:id="rId31"/>
    <p:sldId id="317" r:id="rId32"/>
    <p:sldId id="318" r:id="rId33"/>
    <p:sldId id="303" r:id="rId34"/>
    <p:sldId id="304" r:id="rId35"/>
    <p:sldId id="305" r:id="rId36"/>
    <p:sldId id="306" r:id="rId37"/>
    <p:sldId id="307" r:id="rId38"/>
    <p:sldId id="308" r:id="rId39"/>
  </p:sldIdLst>
  <p:sldSz cx="9144000" cy="5143500" type="screen16x9"/>
  <p:notesSz cx="6858000" cy="9144000"/>
  <p:embeddedFontLst>
    <p:embeddedFont>
      <p:font typeface="微软雅黑" panose="020B0503020204020204" charset="-122"/>
      <p:regular r:id="rId43"/>
    </p:embeddedFont>
    <p:embeddedFont>
      <p:font typeface="黑体" panose="02010609060101010101" charset="-122"/>
      <p:regular r:id="rId44"/>
    </p:embeddedFont>
    <p:embeddedFont>
      <p:font typeface="楷体" panose="02010609060101010101" pitchFamily="49" charset="-122"/>
      <p:regular r:id="rId45"/>
    </p:embeddedFont>
    <p:embeddedFont>
      <p:font typeface="Bookman Old Style" panose="02050604050505020204" charset="0"/>
      <p:regular r:id="rId46"/>
      <p:bold r:id="rId47"/>
      <p:italic r:id="rId48"/>
    </p:embeddedFont>
    <p:embeddedFont>
      <p:font typeface="等线 Light" panose="02010600030101010101" charset="-122"/>
      <p:regular r:id="rId49"/>
    </p:embeddedFont>
    <p:embeddedFont>
      <p:font typeface="等线" panose="02010600030101010101" charset="-122"/>
      <p:regular r:id="rId50"/>
    </p:embeddedFont>
    <p:embeddedFont>
      <p:font typeface="Rockwell" panose="02060603020205020403" charset="0"/>
      <p:regular r:id="rId51"/>
      <p:bold r:id="rId52"/>
      <p:italic r:id="rId53"/>
      <p:boldItalic r:id="rId54"/>
    </p:embeddedFont>
  </p:embeddedFontLst>
  <p:custDataLst>
    <p:tags r:id="rId55"/>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4F81BD"/>
    <a:srgbClr val="247105"/>
    <a:srgbClr val="1D5C04"/>
    <a:srgbClr val="5E7594"/>
    <a:srgbClr val="4F6A94"/>
    <a:srgbClr val="C64106"/>
    <a:srgbClr val="1D4582"/>
    <a:srgbClr val="102C52"/>
    <a:srgbClr val="2151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3" autoAdjust="0"/>
    <p:restoredTop sz="94640"/>
  </p:normalViewPr>
  <p:slideViewPr>
    <p:cSldViewPr snapToGrid="0" snapToObjects="1" showGuides="1">
      <p:cViewPr varScale="1">
        <p:scale>
          <a:sx n="152" d="100"/>
          <a:sy n="152" d="100"/>
        </p:scale>
        <p:origin x="-444" y="-90"/>
      </p:cViewPr>
      <p:guideLst>
        <p:guide orient="horz" pos="3202"/>
        <p:guide orient="horz" pos="2590"/>
        <p:guide pos="2880"/>
        <p:guide pos="1587"/>
        <p:guide pos="601"/>
        <p:guide pos="2948"/>
        <p:guide pos="3815"/>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5" Type="http://schemas.openxmlformats.org/officeDocument/2006/relationships/tags" Target="tags/tag1.xml"/><Relationship Id="rId54" Type="http://schemas.openxmlformats.org/officeDocument/2006/relationships/font" Target="fonts/font12.fntdata"/><Relationship Id="rId53" Type="http://schemas.openxmlformats.org/officeDocument/2006/relationships/font" Target="fonts/font11.fntdata"/><Relationship Id="rId52" Type="http://schemas.openxmlformats.org/officeDocument/2006/relationships/font" Target="fonts/font10.fntdata"/><Relationship Id="rId51" Type="http://schemas.openxmlformats.org/officeDocument/2006/relationships/font" Target="fonts/font9.fntdata"/><Relationship Id="rId50" Type="http://schemas.openxmlformats.org/officeDocument/2006/relationships/font" Target="fonts/font8.fntdata"/><Relationship Id="rId5" Type="http://schemas.openxmlformats.org/officeDocument/2006/relationships/slide" Target="slides/slide1.xml"/><Relationship Id="rId49" Type="http://schemas.openxmlformats.org/officeDocument/2006/relationships/font" Target="fonts/font7.fntdata"/><Relationship Id="rId48" Type="http://schemas.openxmlformats.org/officeDocument/2006/relationships/font" Target="fonts/font6.fntdata"/><Relationship Id="rId47" Type="http://schemas.openxmlformats.org/officeDocument/2006/relationships/font" Target="fonts/font5.fntdata"/><Relationship Id="rId46" Type="http://schemas.openxmlformats.org/officeDocument/2006/relationships/font" Target="fonts/font4.fntdata"/><Relationship Id="rId45" Type="http://schemas.openxmlformats.org/officeDocument/2006/relationships/font" Target="fonts/font3.fntdata"/><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0F84BF-94F5-48BE-B2C9-76E96A262FA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FDB9FD-F92B-4336-9E6E-17071741937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2">
            <a:lumMod val="50000"/>
          </a:schemeClr>
        </a:solidFill>
        <a:effectLst/>
      </p:bgPr>
    </p:bg>
    <p:spTree>
      <p:nvGrpSpPr>
        <p:cNvPr id="1" name=""/>
        <p:cNvGrpSpPr/>
        <p:nvPr/>
      </p:nvGrpSpPr>
      <p:grpSpPr>
        <a:xfrm>
          <a:off x="0" y="0"/>
          <a:ext cx="0" cy="0"/>
          <a:chOff x="0" y="0"/>
          <a:chExt cx="0" cy="0"/>
        </a:xfrm>
      </p:grpSpPr>
    </p:spTree>
  </p:cSld>
  <p:clrMapOvr>
    <a:masterClrMapping/>
  </p:clrMapOvr>
  <p:transition spd="slow" advTm="3000">
    <p:wheel spokes="1"/>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lIns="68580" tIns="34290" rIns="68580" bIns="34290"/>
          <a:lstStyle/>
          <a:p>
            <a:r>
              <a:rPr lang="zh-CN" altLang="en-US" smtClean="0"/>
              <a:t>单击此处编辑母版标题样式</a:t>
            </a:r>
            <a:endParaRPr lang="zh-CN" altLang="en-US"/>
          </a:p>
        </p:txBody>
      </p:sp>
    </p:spTree>
  </p:cSld>
  <p:clrMapOvr>
    <a:masterClrMapping/>
  </p:clrMapOvr>
  <p:transition spd="slow">
    <p:wheel spokes="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2" Type="http://schemas.openxmlformats.org/officeDocument/2006/relationships/theme" Target="../theme/theme2.xml"/><Relationship Id="rId11" Type="http://schemas.openxmlformats.org/officeDocument/2006/relationships/slideLayout" Target="../slideLayouts/slideLayout13.xml"/><Relationship Id="rId10" Type="http://schemas.openxmlformats.org/officeDocument/2006/relationships/slideLayout" Target="../slideLayouts/slideLayout1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2" Type="http://schemas.openxmlformats.org/officeDocument/2006/relationships/theme" Target="../theme/theme3.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49" r:id="rId1"/>
    <p:sldLayoutId id="2147483650" r:id="rId2"/>
  </p:sldLayoutIdLst>
  <p:transition spd="slow">
    <p:wheel spokes="1"/>
  </p:transition>
  <p:timing>
    <p:tnLst>
      <p:par>
        <p:cTn id="1" dur="indefinite" restart="never" nodeType="tmRoot"/>
      </p:par>
    </p:tnLst>
  </p:timing>
  <p:txStyles>
    <p:titleStyle>
      <a:lvl1pPr algn="ctr" defTabSz="685800" rtl="0" eaLnBrk="1" latinLnBrk="0" hangingPunct="1">
        <a:lnSpc>
          <a:spcPct val="90000"/>
        </a:lnSpc>
        <a:spcBef>
          <a:spcPct val="0"/>
        </a:spcBef>
        <a:buNone/>
        <a:defRPr sz="26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171450" indent="-171450" algn="l" defTabSz="685800" rtl="0" eaLnBrk="1" latinLnBrk="0" hangingPunct="1">
        <a:lnSpc>
          <a:spcPct val="120000"/>
        </a:lnSpc>
        <a:spcBef>
          <a:spcPts val="750"/>
        </a:spcBef>
        <a:buFont typeface="Arial" panose="020B0604020202020204" pitchFamily="34" charset="0"/>
        <a:buChar char="•"/>
        <a:defRPr sz="1500" kern="1200">
          <a:solidFill>
            <a:schemeClr val="tx1"/>
          </a:solidFill>
          <a:effectLst>
            <a:outerShdw blurRad="50800" dist="38100" dir="2700000" algn="tl" rotWithShape="0">
              <a:srgbClr val="000000">
                <a:alpha val="48000"/>
              </a:srgbClr>
            </a:outerShdw>
          </a:effectLst>
          <a:latin typeface="+mn-lt"/>
          <a:ea typeface="+mn-ea"/>
          <a:cs typeface="+mn-cs"/>
        </a:defRPr>
      </a:lvl1pPr>
      <a:lvl2pPr marL="514350" indent="-171450" algn="l" defTabSz="685800" rtl="0" eaLnBrk="1" latinLnBrk="0" hangingPunct="1">
        <a:lnSpc>
          <a:spcPct val="120000"/>
        </a:lnSpc>
        <a:spcBef>
          <a:spcPts val="375"/>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2pPr>
      <a:lvl3pPr marL="857250" indent="-171450" algn="l" defTabSz="685800" rtl="0" eaLnBrk="1" latinLnBrk="0" hangingPunct="1">
        <a:lnSpc>
          <a:spcPct val="120000"/>
        </a:lnSpc>
        <a:spcBef>
          <a:spcPts val="375"/>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200150" indent="-171450" algn="l" defTabSz="685800" rtl="0" eaLnBrk="1" latinLnBrk="0" hangingPunct="1">
        <a:lnSpc>
          <a:spcPct val="120000"/>
        </a:lnSpc>
        <a:spcBef>
          <a:spcPts val="375"/>
        </a:spcBef>
        <a:buFont typeface="Arial" panose="020B0604020202020204" pitchFamily="34" charset="0"/>
        <a:buChar char="•"/>
        <a:defRPr sz="1100" kern="1200">
          <a:solidFill>
            <a:schemeClr val="tx1"/>
          </a:solidFill>
          <a:effectLst>
            <a:outerShdw blurRad="50800" dist="38100" dir="2700000" algn="tl" rotWithShape="0">
              <a:srgbClr val="000000">
                <a:alpha val="48000"/>
              </a:srgbClr>
            </a:outerShdw>
          </a:effectLst>
          <a:latin typeface="+mn-lt"/>
          <a:ea typeface="+mn-ea"/>
          <a:cs typeface="+mn-cs"/>
        </a:defRPr>
      </a:lvl4pPr>
      <a:lvl5pPr marL="1543050" indent="-171450" algn="l" defTabSz="685800" rtl="0" eaLnBrk="1" latinLnBrk="0" hangingPunct="1">
        <a:lnSpc>
          <a:spcPct val="120000"/>
        </a:lnSpc>
        <a:spcBef>
          <a:spcPts val="375"/>
        </a:spcBef>
        <a:buFont typeface="Arial" panose="020B0604020202020204" pitchFamily="34" charset="0"/>
        <a:buChar char="•"/>
        <a:defRPr sz="900" kern="1200">
          <a:solidFill>
            <a:schemeClr val="tx1"/>
          </a:solidFill>
          <a:effectLst>
            <a:outerShdw blurRad="50800" dist="38100" dir="2700000" algn="tl" rotWithShape="0">
              <a:srgbClr val="000000">
                <a:alpha val="48000"/>
              </a:srgbClr>
            </a:outerShdw>
          </a:effectLst>
          <a:latin typeface="+mn-lt"/>
          <a:ea typeface="+mn-ea"/>
          <a:cs typeface="+mn-cs"/>
        </a:defRPr>
      </a:lvl5pPr>
      <a:lvl6pPr marL="1885950" indent="-171450" algn="l" defTabSz="685800" rtl="0" eaLnBrk="1" latinLnBrk="0" hangingPunct="1">
        <a:lnSpc>
          <a:spcPct val="120000"/>
        </a:lnSpc>
        <a:spcBef>
          <a:spcPts val="375"/>
        </a:spcBef>
        <a:buFont typeface="Arial" panose="020B0604020202020204" pitchFamily="34" charset="0"/>
        <a:buChar char="•"/>
        <a:defRPr sz="9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228850" indent="-171450" algn="l" defTabSz="685800" rtl="0" eaLnBrk="1" latinLnBrk="0" hangingPunct="1">
        <a:lnSpc>
          <a:spcPct val="120000"/>
        </a:lnSpc>
        <a:spcBef>
          <a:spcPts val="375"/>
        </a:spcBef>
        <a:buFont typeface="Arial" panose="020B0604020202020204" pitchFamily="34" charset="0"/>
        <a:buChar char="•"/>
        <a:defRPr sz="900" kern="1200">
          <a:solidFill>
            <a:schemeClr val="tx1"/>
          </a:solidFill>
          <a:effectLst>
            <a:outerShdw blurRad="50800" dist="38100" dir="2700000" algn="tl" rotWithShape="0">
              <a:srgbClr val="000000">
                <a:alpha val="48000"/>
              </a:srgbClr>
            </a:outerShdw>
          </a:effectLst>
          <a:latin typeface="+mn-lt"/>
          <a:ea typeface="+mn-ea"/>
          <a:cs typeface="+mn-cs"/>
        </a:defRPr>
      </a:lvl7pPr>
      <a:lvl8pPr marL="2571750" indent="-171450" algn="l" defTabSz="685800" rtl="0" eaLnBrk="1" latinLnBrk="0" hangingPunct="1">
        <a:lnSpc>
          <a:spcPct val="120000"/>
        </a:lnSpc>
        <a:spcBef>
          <a:spcPts val="375"/>
        </a:spcBef>
        <a:buFont typeface="Arial" panose="020B0604020202020204" pitchFamily="34" charset="0"/>
        <a:buChar char="•"/>
        <a:defRPr sz="900" kern="1200">
          <a:solidFill>
            <a:schemeClr val="tx1"/>
          </a:solidFill>
          <a:effectLst>
            <a:outerShdw blurRad="50800" dist="38100" dir="2700000" algn="tl" rotWithShape="0">
              <a:srgbClr val="000000">
                <a:alpha val="48000"/>
              </a:srgbClr>
            </a:outerShdw>
          </a:effectLst>
          <a:latin typeface="+mn-lt"/>
          <a:ea typeface="+mn-ea"/>
          <a:cs typeface="+mn-cs"/>
        </a:defRPr>
      </a:lvl8pPr>
      <a:lvl9pPr marL="2914650" indent="-171450" algn="l" defTabSz="685800" rtl="0" eaLnBrk="1" latinLnBrk="0" hangingPunct="1">
        <a:lnSpc>
          <a:spcPct val="120000"/>
        </a:lnSpc>
        <a:spcBef>
          <a:spcPts val="375"/>
        </a:spcBef>
        <a:buFont typeface="Arial" panose="020B0604020202020204" pitchFamily="34" charset="0"/>
        <a:buChar char="•"/>
        <a:defRPr sz="9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6BA06DF1-BC15-457A-BEB2-E9F0FCFE674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4A5D5058-7620-4C04-856C-275DCE9B08B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EE2CA08C-D1D6-4984-BD93-BD29A398C83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29EBA9A4-8861-475C-A857-DB460025CFA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1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19279" y="1587103"/>
            <a:ext cx="8307977" cy="761747"/>
          </a:xfrm>
          <a:prstGeom prst="rect">
            <a:avLst/>
          </a:prstGeom>
          <a:noFill/>
        </p:spPr>
        <p:txBody>
          <a:bodyPr wrap="square" lIns="68580" tIns="34290" rIns="68580" bIns="34290" rtlCol="0">
            <a:spAutoFit/>
          </a:bodyPr>
          <a:lstStyle/>
          <a:p>
            <a:pPr algn="ctr"/>
            <a:r>
              <a:rPr lang="zh-CN" altLang="en-US" sz="4500" b="1" dirty="0" smtClean="0">
                <a:latin typeface="微软雅黑" panose="020B0503020204020204" charset="-122"/>
                <a:ea typeface="微软雅黑" panose="020B0503020204020204" charset="-122"/>
              </a:rPr>
              <a:t>山 水 画 的 意 境</a:t>
            </a:r>
            <a:endParaRPr lang="zh-CN" altLang="en-US" sz="4500" b="1" dirty="0">
              <a:latin typeface="微软雅黑" panose="020B0503020204020204" charset="-122"/>
              <a:ea typeface="微软雅黑" panose="020B0503020204020204" charset="-122"/>
            </a:endParaRPr>
          </a:p>
        </p:txBody>
      </p:sp>
      <p:sp>
        <p:nvSpPr>
          <p:cNvPr id="10" name="文本框 9"/>
          <p:cNvSpPr txBox="1"/>
          <p:nvPr/>
        </p:nvSpPr>
        <p:spPr>
          <a:xfrm>
            <a:off x="2870155" y="2408061"/>
            <a:ext cx="3406226" cy="392415"/>
          </a:xfrm>
          <a:prstGeom prst="rect">
            <a:avLst/>
          </a:prstGeom>
          <a:noFill/>
        </p:spPr>
        <p:txBody>
          <a:bodyPr wrap="square" lIns="68580" tIns="34290" rIns="68580" bIns="34290" rtlCol="0">
            <a:spAutoFit/>
          </a:bodyPr>
          <a:lstStyle/>
          <a:p>
            <a:pPr algn="ctr"/>
            <a:r>
              <a:rPr lang="zh-CN" altLang="en-US" sz="2100" dirty="0">
                <a:latin typeface="微软雅黑" panose="020B0503020204020204" charset="-122"/>
                <a:ea typeface="微软雅黑" panose="020B0503020204020204" charset="-122"/>
              </a:rPr>
              <a:t>苏教</a:t>
            </a:r>
            <a:r>
              <a:rPr lang="zh-CN" altLang="en-US" sz="2100" dirty="0" smtClean="0">
                <a:latin typeface="微软雅黑" panose="020B0503020204020204" charset="-122"/>
                <a:ea typeface="微软雅黑" panose="020B0503020204020204" charset="-122"/>
              </a:rPr>
              <a:t>版九年级下册  语文</a:t>
            </a:r>
            <a:endParaRPr lang="zh-CN" altLang="en-US" sz="21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1075888" y="723718"/>
            <a:ext cx="7405382" cy="838691"/>
          </a:xfrm>
          <a:prstGeom prst="rect">
            <a:avLst/>
          </a:prstGeom>
        </p:spPr>
        <p:txBody>
          <a:bodyPr wrap="square" lIns="68580" tIns="34290" rIns="68580" bIns="34290">
            <a:spAutoFit/>
          </a:bodyPr>
          <a:lstStyle/>
          <a:p>
            <a:pPr>
              <a:lnSpc>
                <a:spcPts val="3000"/>
              </a:lnSpc>
            </a:pPr>
            <a:r>
              <a:rPr lang="en-US" altLang="zh-CN"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1.</a:t>
            </a:r>
            <a:r>
              <a:rPr lang="zh-CN" altLang="en-US"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在</a:t>
            </a:r>
            <a:r>
              <a:rPr lang="en-US" altLang="zh-CN"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3</a:t>
            </a:r>
            <a:r>
              <a:rPr lang="zh-CN" altLang="en-US"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a:t>
            </a:r>
            <a:r>
              <a:rPr lang="en-US" altLang="zh-CN"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4</a:t>
            </a:r>
            <a:r>
              <a:rPr lang="zh-CN" altLang="en-US"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自然段，作者例举了李白和毛主席的诗，目的是什么？</a:t>
            </a:r>
            <a:endParaRPr lang="zh-CN" altLang="en-US"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endParaRPr>
          </a:p>
        </p:txBody>
      </p:sp>
      <p:sp>
        <p:nvSpPr>
          <p:cNvPr id="6" name="矩形 5"/>
          <p:cNvSpPr/>
          <p:nvPr/>
        </p:nvSpPr>
        <p:spPr>
          <a:xfrm>
            <a:off x="945099" y="1786854"/>
            <a:ext cx="7536172" cy="1992853"/>
          </a:xfrm>
          <a:prstGeom prst="rect">
            <a:avLst/>
          </a:prstGeom>
        </p:spPr>
        <p:txBody>
          <a:bodyPr wrap="square" lIns="68580" tIns="34290" rIns="68580" bIns="34290">
            <a:spAutoFit/>
          </a:bodyPr>
          <a:lstStyle/>
          <a:p>
            <a:pPr eaLnBrk="0" hangingPunct="0">
              <a:lnSpc>
                <a:spcPts val="3000"/>
              </a:lnSpc>
            </a:pPr>
            <a:r>
              <a:rPr lang="zh-CN" altLang="en-US" sz="2800" b="1" dirty="0" smtClean="0">
                <a:latin typeface="+mn-ea"/>
                <a:cs typeface="楷体_GB2312"/>
                <a:sym typeface="宋体" panose="02010600030101010101" pitchFamily="2" charset="-122"/>
              </a:rPr>
              <a:t>例举《送孟浩然之广陵》中的诗句，说明诗歌的意境是怎样融入到自然环境中去的。</a:t>
            </a:r>
            <a:endParaRPr lang="zh-CN" altLang="en-US" sz="2800" b="1" dirty="0" smtClean="0">
              <a:latin typeface="+mn-ea"/>
              <a:cs typeface="楷体_GB2312"/>
              <a:sym typeface="宋体" panose="02010600030101010101" pitchFamily="2" charset="-122"/>
            </a:endParaRPr>
          </a:p>
          <a:p>
            <a:pPr eaLnBrk="0" hangingPunct="0">
              <a:lnSpc>
                <a:spcPts val="3000"/>
              </a:lnSpc>
            </a:pPr>
            <a:endParaRPr lang="en-US" altLang="zh-CN" sz="2700" b="1" dirty="0" smtClean="0">
              <a:latin typeface="+mn-ea"/>
              <a:cs typeface="楷体_GB2312"/>
              <a:sym typeface="宋体" panose="02010600030101010101" pitchFamily="2" charset="-122"/>
            </a:endParaRPr>
          </a:p>
          <a:p>
            <a:pPr eaLnBrk="0" hangingPunct="0">
              <a:lnSpc>
                <a:spcPts val="3000"/>
              </a:lnSpc>
            </a:pPr>
            <a:r>
              <a:rPr lang="zh-CN" altLang="en-US" sz="2800" b="1" dirty="0" smtClean="0">
                <a:latin typeface="+mn-ea"/>
                <a:cs typeface="楷体_GB2312"/>
                <a:sym typeface="宋体" panose="02010600030101010101" pitchFamily="2" charset="-122"/>
              </a:rPr>
              <a:t>例举毛主席的《十六字令三首》，进一步说明“写景就是写情,诗画有意境，就有了灵魂”。</a:t>
            </a:r>
            <a:endParaRPr lang="zh-CN" altLang="en-US" sz="2800" b="1" dirty="0">
              <a:latin typeface="+mn-ea"/>
              <a:cs typeface="楷体_GB231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1220598" y="100668"/>
            <a:ext cx="7134837" cy="900246"/>
          </a:xfrm>
          <a:prstGeom prst="rect">
            <a:avLst/>
          </a:prstGeom>
        </p:spPr>
        <p:txBody>
          <a:bodyPr wrap="square" lIns="68580" tIns="34290" rIns="68580" bIns="34290">
            <a:spAutoFit/>
          </a:bodyPr>
          <a:lstStyle/>
          <a:p>
            <a:r>
              <a:rPr lang="en-US" altLang="zh-CN" sz="27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sym typeface="+mn-ea"/>
              </a:rPr>
              <a:t>2.</a:t>
            </a:r>
            <a:r>
              <a:rPr lang="zh-CN" altLang="zh-CN" sz="27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sym typeface="+mn-ea"/>
              </a:rPr>
              <a:t>作者要说的是山水画的意境，为什么要</a:t>
            </a:r>
            <a:r>
              <a:rPr lang="zh-CN" altLang="en-US" sz="27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sym typeface="+mn-ea"/>
              </a:rPr>
              <a:t>大</a:t>
            </a:r>
            <a:r>
              <a:rPr lang="zh-CN" altLang="zh-CN" sz="27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sym typeface="+mn-ea"/>
              </a:rPr>
              <a:t>篇幅</a:t>
            </a:r>
            <a:r>
              <a:rPr lang="zh-CN" altLang="en-US" sz="27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sym typeface="+mn-ea"/>
              </a:rPr>
              <a:t>地</a:t>
            </a:r>
            <a:r>
              <a:rPr lang="zh-CN" altLang="zh-CN" sz="27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sym typeface="+mn-ea"/>
              </a:rPr>
              <a:t>分析诗歌的意境？</a:t>
            </a:r>
            <a:r>
              <a:rPr lang="zh-CN" altLang="en-US" sz="27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sym typeface="+mn-ea"/>
              </a:rPr>
              <a:t>这样写有什么好处？</a:t>
            </a:r>
            <a:endParaRPr lang="zh-CN" altLang="en-US" sz="2700" dirty="0">
              <a:solidFill>
                <a:srgbClr val="FFC000"/>
              </a:solidFill>
              <a:latin typeface="楷体" panose="02010609060101010101" pitchFamily="49" charset="-122"/>
              <a:ea typeface="楷体" panose="02010609060101010101" pitchFamily="49" charset="-122"/>
            </a:endParaRPr>
          </a:p>
        </p:txBody>
      </p:sp>
      <p:sp>
        <p:nvSpPr>
          <p:cNvPr id="6" name="矩形 5"/>
          <p:cNvSpPr/>
          <p:nvPr/>
        </p:nvSpPr>
        <p:spPr>
          <a:xfrm>
            <a:off x="945099" y="1264641"/>
            <a:ext cx="7410337" cy="2913105"/>
          </a:xfrm>
          <a:prstGeom prst="rect">
            <a:avLst/>
          </a:prstGeom>
        </p:spPr>
        <p:txBody>
          <a:bodyPr wrap="square" lIns="68580" tIns="34290" rIns="68580" bIns="34290">
            <a:spAutoFit/>
          </a:bodyPr>
          <a:lstStyle/>
          <a:p>
            <a:pPr>
              <a:lnSpc>
                <a:spcPct val="110000"/>
              </a:lnSpc>
            </a:pPr>
            <a:r>
              <a:rPr lang="zh-CN" altLang="en-US" sz="2100" b="1" dirty="0" smtClean="0">
                <a:latin typeface="楷体" panose="02010609060101010101" pitchFamily="49" charset="-122"/>
                <a:ea typeface="楷体" panose="02010609060101010101" pitchFamily="49" charset="-122"/>
                <a:cs typeface="楷体_GB2312" panose="02010609030101010101" pitchFamily="49" charset="-122"/>
              </a:rPr>
              <a:t>    </a:t>
            </a:r>
            <a:r>
              <a:rPr lang="zh-CN" altLang="en-US" sz="2400" b="1" dirty="0" smtClean="0">
                <a:latin typeface="+mn-ea"/>
                <a:cs typeface="楷体_GB2312" panose="02010609030101010101" pitchFamily="49" charset="-122"/>
              </a:rPr>
              <a:t>按</a:t>
            </a:r>
            <a:r>
              <a:rPr lang="zh-CN" altLang="zh-CN" sz="2400" b="1" dirty="0" smtClean="0">
                <a:latin typeface="+mn-ea"/>
                <a:cs typeface="楷体_GB2312" panose="02010609030101010101" pitchFamily="49" charset="-122"/>
                <a:sym typeface="+mn-ea"/>
              </a:rPr>
              <a:t>照作者的观点：“孤帆远影碧空尽，唯见长江天际流”两句，完全描写自然界的景色，然而就在这两句里</a:t>
            </a:r>
            <a:r>
              <a:rPr lang="zh-CN" altLang="en-US" sz="2400" b="1" dirty="0" smtClean="0">
                <a:latin typeface="+mn-ea"/>
                <a:cs typeface="楷体_GB2312" panose="02010609030101010101" pitchFamily="49" charset="-122"/>
                <a:sym typeface="+mn-ea"/>
              </a:rPr>
              <a:t>，</a:t>
            </a:r>
            <a:r>
              <a:rPr lang="zh-CN" altLang="zh-CN" sz="2400" b="1" dirty="0" smtClean="0">
                <a:latin typeface="+mn-ea"/>
                <a:cs typeface="楷体_GB2312" panose="02010609030101010101" pitchFamily="49" charset="-122"/>
                <a:sym typeface="+mn-ea"/>
              </a:rPr>
              <a:t>人</a:t>
            </a:r>
            <a:r>
              <a:rPr lang="zh-CN" altLang="en-US" sz="2400" b="1" dirty="0" smtClean="0">
                <a:latin typeface="+mn-ea"/>
                <a:cs typeface="楷体_GB2312" panose="02010609030101010101" pitchFamily="49" charset="-122"/>
                <a:sym typeface="+mn-ea"/>
              </a:rPr>
              <a:t>们</a:t>
            </a:r>
            <a:r>
              <a:rPr lang="zh-CN" altLang="zh-CN" sz="2400" b="1" dirty="0" smtClean="0">
                <a:latin typeface="+mn-ea"/>
                <a:cs typeface="楷体_GB2312" panose="02010609030101010101" pitchFamily="49" charset="-122"/>
                <a:sym typeface="+mn-ea"/>
              </a:rPr>
              <a:t>深深地体会到诗人深厚的友情。</a:t>
            </a:r>
            <a:endParaRPr lang="en-US" altLang="zh-CN" sz="2400" b="1" dirty="0" smtClean="0">
              <a:latin typeface="+mn-ea"/>
              <a:cs typeface="楷体_GB2312" panose="02010609030101010101" pitchFamily="49" charset="-122"/>
              <a:sym typeface="+mn-ea"/>
            </a:endParaRPr>
          </a:p>
          <a:p>
            <a:pPr>
              <a:lnSpc>
                <a:spcPct val="110000"/>
              </a:lnSpc>
            </a:pPr>
            <a:r>
              <a:rPr lang="en-US" altLang="zh-CN" sz="2400" b="1" dirty="0" smtClean="0">
                <a:latin typeface="+mn-ea"/>
                <a:cs typeface="楷体_GB2312" panose="02010609030101010101" pitchFamily="49" charset="-122"/>
                <a:sym typeface="+mn-ea"/>
              </a:rPr>
              <a:t>    </a:t>
            </a:r>
            <a:r>
              <a:rPr lang="zh-CN" altLang="zh-CN" sz="2400" b="1" dirty="0" smtClean="0">
                <a:latin typeface="+mn-ea"/>
                <a:cs typeface="楷体_GB2312" panose="02010609030101010101" pitchFamily="49" charset="-122"/>
                <a:sym typeface="+mn-ea"/>
              </a:rPr>
              <a:t>描写自然的景色与绘出的景色无异，可见诗歌中的意境与山水画的意境是相通的，并无二致。因此，作者在这里以已经学过的诗歌为例，也就能更好地诠释山水画的意境</a:t>
            </a:r>
            <a:r>
              <a:rPr lang="zh-CN" altLang="en-US" sz="2400" b="1" dirty="0" smtClean="0">
                <a:latin typeface="+mn-ea"/>
                <a:cs typeface="楷体_GB2312" panose="02010609030101010101" pitchFamily="49" charset="-122"/>
                <a:sym typeface="+mn-ea"/>
              </a:rPr>
              <a:t>了。</a:t>
            </a:r>
            <a:endParaRPr lang="zh-CN" altLang="en-US" sz="2400" b="1" dirty="0">
              <a:latin typeface="+mn-ea"/>
              <a:cs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409" name="Rectangle 1"/>
          <p:cNvSpPr>
            <a:spLocks noChangeArrowheads="1"/>
          </p:cNvSpPr>
          <p:nvPr/>
        </p:nvSpPr>
        <p:spPr bwMode="auto">
          <a:xfrm>
            <a:off x="945099" y="723718"/>
            <a:ext cx="7799274" cy="3162404"/>
          </a:xfrm>
          <a:prstGeom prst="rect">
            <a:avLst/>
          </a:prstGeom>
          <a:noFill/>
          <a:ln w="9525">
            <a:noFill/>
            <a:miter lim="800000"/>
          </a:ln>
          <a:effectLst/>
        </p:spPr>
        <p:txBody>
          <a:bodyPr vert="horz" wrap="square" lIns="68580" tIns="34290" rIns="68580" bIns="34290" numCol="1" anchor="ctr" anchorCtr="0" compatLnSpc="1">
            <a:spAutoFit/>
          </a:bodyPr>
          <a:lstStyle/>
          <a:p>
            <a:pPr fontAlgn="base">
              <a:spcBef>
                <a:spcPct val="0"/>
              </a:spcBef>
              <a:spcAft>
                <a:spcPct val="0"/>
              </a:spcAft>
            </a:pPr>
            <a:r>
              <a:rPr lang="en-US" altLang="zh-CN" sz="3300" dirty="0" smtClean="0">
                <a:latin typeface="楷体" panose="02010609060101010101" pitchFamily="49" charset="-122"/>
                <a:ea typeface="楷体" panose="02010609060101010101" pitchFamily="49" charset="-122"/>
                <a:cs typeface="宋体" panose="02010600030101010101" pitchFamily="2" charset="-122"/>
              </a:rPr>
              <a:t>    </a:t>
            </a:r>
            <a:r>
              <a:rPr lang="zh-CN" altLang="en-US" sz="2800" b="1" dirty="0" smtClean="0">
                <a:latin typeface="楷体" panose="02010609060101010101" pitchFamily="49" charset="-122"/>
                <a:ea typeface="楷体" panose="02010609060101010101" pitchFamily="49" charset="-122"/>
                <a:cs typeface="宋体" panose="02010600030101010101" pitchFamily="2" charset="-122"/>
              </a:rPr>
              <a:t>唐代的</a:t>
            </a:r>
            <a:r>
              <a:rPr lang="zh-CN" altLang="en-US" sz="28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rPr>
              <a:t>王维</a:t>
            </a:r>
            <a:r>
              <a:rPr lang="zh-CN" altLang="en-US" sz="2800" b="1" dirty="0" smtClean="0">
                <a:latin typeface="楷体" panose="02010609060101010101" pitchFamily="49" charset="-122"/>
                <a:ea typeface="楷体" panose="02010609060101010101" pitchFamily="49" charset="-122"/>
                <a:cs typeface="宋体" panose="02010600030101010101" pitchFamily="2" charset="-122"/>
              </a:rPr>
              <a:t>既是诗人，又是画家，其所成就，不仅能诗善画，而且能把艺术中的诗与画，通过他的创作，予以融化。这诗与画的有机结合，是中国画的传统，也是中国画的特点。</a:t>
            </a:r>
            <a:endParaRPr lang="en-US" altLang="zh-CN" sz="2800" b="1" dirty="0" smtClean="0">
              <a:latin typeface="楷体" panose="02010609060101010101" pitchFamily="49" charset="-122"/>
              <a:ea typeface="楷体" panose="02010609060101010101" pitchFamily="49" charset="-122"/>
              <a:cs typeface="宋体" panose="02010600030101010101" pitchFamily="2" charset="-122"/>
            </a:endParaRPr>
          </a:p>
          <a:p>
            <a:pPr fontAlgn="base">
              <a:spcBef>
                <a:spcPct val="0"/>
              </a:spcBef>
              <a:spcAft>
                <a:spcPct val="0"/>
              </a:spcAft>
            </a:pPr>
            <a:r>
              <a:rPr lang="zh-CN" altLang="en-US" sz="2800" b="1" dirty="0" smtClean="0">
                <a:latin typeface="楷体" panose="02010609060101010101" pitchFamily="49" charset="-122"/>
                <a:ea typeface="楷体" panose="02010609060101010101" pitchFamily="49" charset="-122"/>
                <a:cs typeface="宋体" panose="02010600030101010101" pitchFamily="2" charset="-122"/>
              </a:rPr>
              <a:t>    </a:t>
            </a:r>
            <a:endParaRPr lang="en-US" altLang="zh-CN" sz="2800" b="1" dirty="0" smtClean="0">
              <a:latin typeface="楷体" panose="02010609060101010101" pitchFamily="49" charset="-122"/>
              <a:ea typeface="楷体" panose="02010609060101010101" pitchFamily="49" charset="-122"/>
              <a:cs typeface="宋体" panose="02010600030101010101" pitchFamily="2" charset="-122"/>
            </a:endParaRPr>
          </a:p>
          <a:p>
            <a:pPr fontAlgn="base">
              <a:spcBef>
                <a:spcPct val="0"/>
              </a:spcBef>
              <a:spcAft>
                <a:spcPct val="0"/>
              </a:spcAft>
            </a:pPr>
            <a:r>
              <a:rPr lang="en-US" altLang="zh-CN" sz="2800" b="1" dirty="0" smtClean="0">
                <a:latin typeface="楷体" panose="02010609060101010101" pitchFamily="49" charset="-122"/>
                <a:ea typeface="楷体" panose="02010609060101010101" pitchFamily="49" charset="-122"/>
                <a:cs typeface="宋体" panose="02010600030101010101" pitchFamily="2" charset="-122"/>
              </a:rPr>
              <a:t>    </a:t>
            </a:r>
            <a:r>
              <a:rPr lang="zh-CN" altLang="en-US" sz="2800" b="1" dirty="0" smtClean="0">
                <a:latin typeface="楷体" panose="02010609060101010101" pitchFamily="49" charset="-122"/>
                <a:ea typeface="楷体" panose="02010609060101010101" pitchFamily="49" charset="-122"/>
                <a:cs typeface="宋体" panose="02010600030101010101" pitchFamily="2" charset="-122"/>
              </a:rPr>
              <a:t>北宋</a:t>
            </a:r>
            <a:r>
              <a:rPr lang="zh-CN" altLang="en-US" sz="28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rPr>
              <a:t>苏轼</a:t>
            </a:r>
            <a:r>
              <a:rPr lang="zh-CN" altLang="en-US" sz="2800" b="1" dirty="0" smtClean="0">
                <a:latin typeface="楷体" panose="02010609060101010101" pitchFamily="49" charset="-122"/>
                <a:ea typeface="楷体" panose="02010609060101010101" pitchFamily="49" charset="-122"/>
                <a:cs typeface="宋体" panose="02010600030101010101" pitchFamily="2" charset="-122"/>
              </a:rPr>
              <a:t>评论王维的作品：</a:t>
            </a:r>
            <a:r>
              <a:rPr lang="zh-CN" altLang="en-US" sz="28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rPr>
              <a:t>“味摩诘之诗，诗中有画；观摩诘之画，画中有诗。”</a:t>
            </a:r>
            <a:endParaRPr lang="zh-CN" altLang="en-US" sz="28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0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09">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40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1152395" y="419622"/>
            <a:ext cx="6996994" cy="1103379"/>
          </a:xfrm>
          <a:prstGeom prst="rect">
            <a:avLst/>
          </a:prstGeom>
        </p:spPr>
        <p:txBody>
          <a:bodyPr wrap="square" lIns="68580" tIns="34290" rIns="68580" bIns="34290">
            <a:spAutoFit/>
          </a:bodyPr>
          <a:lstStyle/>
          <a:p>
            <a:pPr eaLnBrk="0" hangingPunct="0">
              <a:lnSpc>
                <a:spcPct val="120000"/>
              </a:lnSpc>
            </a:pPr>
            <a:r>
              <a:rPr lang="zh-CN" altLang="en-US" sz="2700" b="1" dirty="0" smtClean="0">
                <a:solidFill>
                  <a:srgbClr val="FFC000"/>
                </a:solidFill>
                <a:latin typeface="楷体" panose="02010609060101010101" pitchFamily="49" charset="-122"/>
                <a:ea typeface="楷体" panose="02010609060101010101" pitchFamily="49" charset="-122"/>
              </a:rPr>
              <a:t>二</a:t>
            </a:r>
            <a:r>
              <a:rPr lang="en-US" altLang="zh-CN" sz="2700" b="1" dirty="0" smtClean="0">
                <a:solidFill>
                  <a:srgbClr val="FFC000"/>
                </a:solidFill>
                <a:latin typeface="楷体" panose="02010609060101010101" pitchFamily="49" charset="-122"/>
                <a:ea typeface="楷体" panose="02010609060101010101" pitchFamily="49" charset="-122"/>
              </a:rPr>
              <a:t>.</a:t>
            </a:r>
            <a:r>
              <a:rPr lang="zh-CN" altLang="zh-CN" sz="2800" b="1" dirty="0" smtClean="0">
                <a:solidFill>
                  <a:srgbClr val="FFC000"/>
                </a:solidFill>
                <a:latin typeface="楷体" panose="02010609060101010101" pitchFamily="49" charset="-122"/>
                <a:ea typeface="楷体" panose="02010609060101010101" pitchFamily="49" charset="-122"/>
              </a:rPr>
              <a:t>要怎样才能获得意境？</a:t>
            </a:r>
            <a:r>
              <a:rPr lang="zh-CN" altLang="en-US" sz="2800" b="1" dirty="0" smtClean="0">
                <a:solidFill>
                  <a:srgbClr val="FFC000"/>
                </a:solidFill>
                <a:latin typeface="楷体" panose="02010609060101010101" pitchFamily="49" charset="-122"/>
                <a:ea typeface="楷体" panose="02010609060101010101" pitchFamily="49" charset="-122"/>
                <a:sym typeface="+mn-ea"/>
              </a:rPr>
              <a:t>作者在文中提出了哪些观点？</a:t>
            </a:r>
            <a:endParaRPr lang="zh-CN" altLang="en-US" sz="2800" b="1" dirty="0" smtClean="0">
              <a:solidFill>
                <a:srgbClr val="FFC000"/>
              </a:solidFill>
              <a:latin typeface="楷体" panose="02010609060101010101" pitchFamily="49" charset="-122"/>
              <a:ea typeface="楷体" panose="02010609060101010101" pitchFamily="49" charset="-122"/>
              <a:sym typeface="+mn-ea"/>
            </a:endParaRPr>
          </a:p>
        </p:txBody>
      </p:sp>
      <p:sp>
        <p:nvSpPr>
          <p:cNvPr id="6" name="矩形 5"/>
          <p:cNvSpPr/>
          <p:nvPr/>
        </p:nvSpPr>
        <p:spPr>
          <a:xfrm>
            <a:off x="1258349" y="1598103"/>
            <a:ext cx="6600039" cy="2850011"/>
          </a:xfrm>
          <a:prstGeom prst="rect">
            <a:avLst/>
          </a:prstGeom>
        </p:spPr>
        <p:txBody>
          <a:bodyPr wrap="square" lIns="68580" tIns="34290" rIns="68580" bIns="34290">
            <a:spAutoFit/>
          </a:bodyPr>
          <a:lstStyle/>
          <a:p>
            <a:pPr algn="just">
              <a:lnSpc>
                <a:spcPct val="130000"/>
              </a:lnSpc>
            </a:pPr>
            <a:r>
              <a:rPr lang="zh-CN" altLang="en-US" sz="2800" b="1" dirty="0" smtClean="0">
                <a:latin typeface="+mn-ea"/>
                <a:cs typeface="楷体_GB2312" panose="02010609030101010101" pitchFamily="49" charset="-122"/>
                <a:sym typeface="+mn-ea"/>
              </a:rPr>
              <a:t>①</a:t>
            </a:r>
            <a:r>
              <a:rPr lang="zh-CN" altLang="zh-CN" sz="2800" b="1" dirty="0" smtClean="0">
                <a:latin typeface="+mn-ea"/>
                <a:cs typeface="楷体_GB2312" panose="02010609030101010101" pitchFamily="49" charset="-122"/>
                <a:sym typeface="+mn-ea"/>
              </a:rPr>
              <a:t>要仔细观察对象</a:t>
            </a:r>
            <a:r>
              <a:rPr lang="en-US" altLang="zh-CN" sz="2800" b="1" dirty="0" smtClean="0">
                <a:latin typeface="+mn-ea"/>
                <a:cs typeface="楷体_GB2312" panose="02010609030101010101" pitchFamily="49" charset="-122"/>
                <a:sym typeface="+mn-ea"/>
              </a:rPr>
              <a:t>,</a:t>
            </a:r>
            <a:r>
              <a:rPr lang="zh-CN" altLang="zh-CN" sz="2800" b="1" dirty="0" smtClean="0">
                <a:latin typeface="+mn-ea"/>
                <a:cs typeface="楷体_GB2312" panose="02010609030101010101" pitchFamily="49" charset="-122"/>
                <a:sym typeface="+mn-ea"/>
              </a:rPr>
              <a:t>深刻认识对象</a:t>
            </a:r>
            <a:r>
              <a:rPr lang="en-US" altLang="zh-CN" sz="2800" b="1" dirty="0" smtClean="0">
                <a:latin typeface="+mn-ea"/>
                <a:cs typeface="楷体_GB2312" panose="02010609030101010101" pitchFamily="49" charset="-122"/>
                <a:sym typeface="+mn-ea"/>
              </a:rPr>
              <a:t>,</a:t>
            </a:r>
            <a:r>
              <a:rPr lang="zh-CN" altLang="zh-CN" sz="2800" b="1" dirty="0" smtClean="0">
                <a:latin typeface="+mn-ea"/>
                <a:cs typeface="楷体_GB2312" panose="02010609030101010101" pitchFamily="49" charset="-122"/>
                <a:sym typeface="+mn-ea"/>
              </a:rPr>
              <a:t>从而产生强烈、真挚的思想感情。</a:t>
            </a:r>
            <a:endParaRPr lang="en-US" altLang="zh-CN" sz="2800" b="1" dirty="0" smtClean="0">
              <a:latin typeface="+mn-ea"/>
              <a:cs typeface="楷体_GB2312" panose="02010609030101010101" pitchFamily="49" charset="-122"/>
              <a:sym typeface="+mn-ea"/>
            </a:endParaRPr>
          </a:p>
          <a:p>
            <a:pPr algn="just">
              <a:lnSpc>
                <a:spcPct val="130000"/>
              </a:lnSpc>
            </a:pPr>
            <a:endParaRPr lang="en-US" altLang="zh-CN" sz="2700" b="1" dirty="0" smtClean="0">
              <a:latin typeface="楷体" panose="02010609060101010101" pitchFamily="49" charset="-122"/>
              <a:ea typeface="楷体" panose="02010609060101010101" pitchFamily="49" charset="-122"/>
              <a:cs typeface="楷体_GB2312" panose="02010609030101010101" pitchFamily="49" charset="-122"/>
              <a:sym typeface="+mn-ea"/>
            </a:endParaRPr>
          </a:p>
          <a:p>
            <a:pPr algn="just">
              <a:lnSpc>
                <a:spcPct val="130000"/>
              </a:lnSpc>
            </a:pPr>
            <a:r>
              <a:rPr lang="zh-CN" altLang="en-US" sz="2700" b="1" dirty="0" smtClean="0">
                <a:latin typeface="楷体" panose="02010609060101010101" pitchFamily="49" charset="-122"/>
                <a:ea typeface="楷体" panose="02010609060101010101" pitchFamily="49" charset="-122"/>
                <a:cs typeface="楷体_GB2312" panose="02010609030101010101" pitchFamily="49" charset="-122"/>
                <a:sym typeface="+mn-ea"/>
              </a:rPr>
              <a:t>②</a:t>
            </a:r>
            <a:r>
              <a:rPr lang="zh-CN" altLang="zh-CN" sz="2800" b="1" dirty="0" smtClean="0">
                <a:latin typeface="+mn-ea"/>
                <a:cs typeface="楷体_GB2312" panose="02010609030101010101" pitchFamily="49" charset="-122"/>
                <a:sym typeface="+mn-ea"/>
              </a:rPr>
              <a:t>将这种思想感情与画作结合在一起</a:t>
            </a:r>
            <a:r>
              <a:rPr lang="en-US" altLang="zh-CN" sz="2800" b="1" dirty="0" smtClean="0">
                <a:latin typeface="+mn-ea"/>
                <a:cs typeface="楷体_GB2312" panose="02010609030101010101" pitchFamily="49" charset="-122"/>
                <a:sym typeface="+mn-ea"/>
              </a:rPr>
              <a:t>,</a:t>
            </a:r>
            <a:r>
              <a:rPr lang="zh-CN" altLang="zh-CN" sz="2800" b="1" dirty="0" smtClean="0">
                <a:latin typeface="+mn-ea"/>
                <a:cs typeface="楷体_GB2312" panose="02010609030101010101" pitchFamily="49" charset="-122"/>
                <a:sym typeface="+mn-ea"/>
              </a:rPr>
              <a:t>将对象的精神实质表现出来</a:t>
            </a:r>
            <a:r>
              <a:rPr lang="en-US" altLang="zh-CN" sz="2800" b="1" dirty="0" smtClean="0">
                <a:latin typeface="+mn-ea"/>
                <a:cs typeface="楷体_GB2312" panose="02010609030101010101" pitchFamily="49" charset="-122"/>
                <a:sym typeface="+mn-ea"/>
              </a:rPr>
              <a:t>,</a:t>
            </a:r>
            <a:r>
              <a:rPr lang="zh-CN" altLang="zh-CN" sz="2800" b="1" dirty="0" smtClean="0">
                <a:latin typeface="+mn-ea"/>
                <a:cs typeface="楷体_GB2312" panose="02010609030101010101" pitchFamily="49" charset="-122"/>
                <a:sym typeface="+mn-ea"/>
              </a:rPr>
              <a:t>从而形成意境。</a:t>
            </a:r>
            <a:endParaRPr lang="zh-CN" altLang="en-US" sz="2800" b="1" dirty="0">
              <a:latin typeface="+mn-ea"/>
              <a:cs typeface="楷体_GB2312" panose="0201060903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945099" y="1265129"/>
            <a:ext cx="7724923" cy="2187137"/>
          </a:xfrm>
          <a:prstGeom prst="rect">
            <a:avLst/>
          </a:prstGeom>
        </p:spPr>
        <p:txBody>
          <a:bodyPr wrap="square" lIns="68580" tIns="34290" rIns="68580" bIns="34290">
            <a:spAutoFit/>
          </a:bodyPr>
          <a:lstStyle/>
          <a:p>
            <a:pPr>
              <a:lnSpc>
                <a:spcPct val="120000"/>
              </a:lnSpc>
            </a:pPr>
            <a:r>
              <a:rPr lang="zh-CN" altLang="en-US" sz="4000" b="1" dirty="0" smtClean="0">
                <a:solidFill>
                  <a:schemeClr val="tx1">
                    <a:lumMod val="95000"/>
                  </a:schemeClr>
                </a:solidFill>
                <a:latin typeface="楷体" panose="02010609060101010101" pitchFamily="49" charset="-122"/>
                <a:ea typeface="楷体" panose="02010609060101010101" pitchFamily="49" charset="-122"/>
              </a:rPr>
              <a:t>细读课文，说说作者是怎样证明前面提出的观点的，运用了哪些方法？结合具体内容进行分析。</a:t>
            </a:r>
            <a:endParaRPr lang="zh-CN" altLang="en-US" sz="4000" b="1" dirty="0">
              <a:solidFill>
                <a:schemeClr val="tx1">
                  <a:lumMod val="95000"/>
                </a:schemeClr>
              </a:solidFill>
              <a:latin typeface="楷体" panose="02010609060101010101" pitchFamily="49" charset="-122"/>
              <a:ea typeface="楷体" panose="02010609060101010101" pitchFamily="49" charset="-122"/>
            </a:endParaRPr>
          </a:p>
        </p:txBody>
      </p:sp>
      <p:sp>
        <p:nvSpPr>
          <p:cNvPr id="22529" name="Rectangle 1"/>
          <p:cNvSpPr>
            <a:spLocks noChangeArrowheads="1"/>
          </p:cNvSpPr>
          <p:nvPr/>
        </p:nvSpPr>
        <p:spPr bwMode="auto">
          <a:xfrm>
            <a:off x="1082180" y="246664"/>
            <a:ext cx="5234125" cy="954107"/>
          </a:xfrm>
          <a:prstGeom prst="rect">
            <a:avLst/>
          </a:prstGeom>
          <a:noFill/>
          <a:ln w="9525">
            <a:noFill/>
            <a:miter lim="800000"/>
          </a:ln>
          <a:effectLst/>
        </p:spPr>
        <p:txBody>
          <a:bodyPr vert="horz" wrap="none" lIns="91440" tIns="45720" rIns="91440" bIns="45720" numCol="1" anchor="ctr" anchorCtr="0" compatLnSpc="1">
            <a:spAutoFit/>
          </a:bodyPr>
          <a:lstStyle/>
          <a:p>
            <a:pPr defTabSz="914400" fontAlgn="base">
              <a:spcBef>
                <a:spcPct val="0"/>
              </a:spcBef>
              <a:spcAft>
                <a:spcPct val="0"/>
              </a:spcAft>
            </a:pPr>
            <a:r>
              <a:rPr kumimoji="0" lang="zh-CN" altLang="en-US" sz="2800" b="1" i="0" u="none" strike="noStrike" cap="none" normalizeH="0" baseline="0" dirty="0" smtClean="0">
                <a:ln>
                  <a:noFill/>
                </a:ln>
                <a:solidFill>
                  <a:srgbClr val="FFC000"/>
                </a:solidFill>
                <a:effectLst/>
                <a:latin typeface="黑体" panose="02010609060101010101" charset="-122"/>
                <a:ea typeface="黑体" panose="02010609060101010101" charset="-122"/>
                <a:cs typeface="宋体" panose="02010600030101010101" pitchFamily="2" charset="-122"/>
              </a:rPr>
              <a:t>文本细读</a:t>
            </a:r>
            <a:r>
              <a:rPr kumimoji="0" lang="zh-CN" sz="2800" b="1" i="0" u="none" strike="noStrike" cap="none" normalizeH="0" baseline="0" dirty="0" smtClean="0">
                <a:ln>
                  <a:noFill/>
                </a:ln>
                <a:solidFill>
                  <a:srgbClr val="FFC000"/>
                </a:solidFill>
                <a:effectLst/>
                <a:latin typeface="黑体" panose="02010609060101010101" charset="-122"/>
                <a:ea typeface="黑体" panose="02010609060101010101" charset="-122"/>
                <a:cs typeface="宋体" panose="02010600030101010101" pitchFamily="2" charset="-122"/>
              </a:rPr>
              <a:t>，</a:t>
            </a:r>
            <a:r>
              <a:rPr lang="zh-CN" altLang="zh-CN" sz="2800" b="1" dirty="0" smtClean="0">
                <a:solidFill>
                  <a:srgbClr val="FFC000"/>
                </a:solidFill>
                <a:latin typeface="黑体" panose="02010609060101010101" charset="-122"/>
                <a:ea typeface="黑体" panose="02010609060101010101" charset="-122"/>
              </a:rPr>
              <a:t>理解文章的论述内容</a:t>
            </a:r>
            <a:endParaRPr lang="zh-CN" altLang="zh-CN" sz="2800" dirty="0" smtClean="0">
              <a:solidFill>
                <a:srgbClr val="FFC000"/>
              </a:solidFill>
              <a:latin typeface="黑体" panose="02010609060101010101" charset="-122"/>
              <a:ea typeface="黑体" panose="02010609060101010101"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sz="2800" b="0" i="0" u="none" strike="noStrike" cap="none" normalizeH="0" baseline="0" dirty="0" smtClean="0">
              <a:ln>
                <a:noFill/>
              </a:ln>
              <a:solidFill>
                <a:srgbClr val="FFC000"/>
              </a:solidFill>
              <a:effectLst/>
              <a:latin typeface="黑体" panose="02010609060101010101" charset="-122"/>
              <a:ea typeface="黑体" panose="0201060906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698500" y="977900"/>
            <a:ext cx="7684566" cy="838691"/>
          </a:xfrm>
          <a:prstGeom prst="rect">
            <a:avLst/>
          </a:prstGeom>
        </p:spPr>
        <p:txBody>
          <a:bodyPr wrap="square" lIns="68580" tIns="34290" rIns="68580" bIns="34290">
            <a:spAutoFit/>
          </a:bodyPr>
          <a:lstStyle/>
          <a:p>
            <a:pPr>
              <a:lnSpc>
                <a:spcPts val="3000"/>
              </a:lnSpc>
            </a:pPr>
            <a:r>
              <a:rPr lang="en-US" altLang="zh-CN" sz="30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1.</a:t>
            </a:r>
            <a:r>
              <a:rPr lang="zh-CN" altLang="zh-CN" sz="30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第</a:t>
            </a:r>
            <a:r>
              <a:rPr lang="en-US" altLang="zh-CN" sz="30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6</a:t>
            </a:r>
            <a:r>
              <a:rPr lang="zh-CN" altLang="en-US" sz="30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自然</a:t>
            </a:r>
            <a:r>
              <a:rPr lang="zh-CN" altLang="zh-CN" sz="30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段举了齐白石画虾的例子，</a:t>
            </a:r>
            <a:r>
              <a:rPr lang="zh-CN" altLang="en-US" sz="30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作用是</a:t>
            </a:r>
            <a:r>
              <a:rPr lang="zh-CN" altLang="zh-CN" sz="30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什么？</a:t>
            </a:r>
            <a:endParaRPr lang="zh-CN" altLang="zh-CN" sz="30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endParaRPr>
          </a:p>
        </p:txBody>
      </p:sp>
      <p:sp>
        <p:nvSpPr>
          <p:cNvPr id="6" name="矩形 5"/>
          <p:cNvSpPr/>
          <p:nvPr/>
        </p:nvSpPr>
        <p:spPr>
          <a:xfrm>
            <a:off x="945098" y="1949451"/>
            <a:ext cx="7609621" cy="2121093"/>
          </a:xfrm>
          <a:prstGeom prst="rect">
            <a:avLst/>
          </a:prstGeom>
        </p:spPr>
        <p:txBody>
          <a:bodyPr wrap="square" lIns="68580" tIns="34290" rIns="68580" bIns="34290">
            <a:spAutoFit/>
          </a:bodyPr>
          <a:lstStyle/>
          <a:p>
            <a:pPr>
              <a:lnSpc>
                <a:spcPts val="4000"/>
              </a:lnSpc>
            </a:pPr>
            <a:r>
              <a:rPr lang="zh-CN" altLang="en-US" sz="2800" b="1" dirty="0" smtClean="0">
                <a:latin typeface="+mn-ea"/>
                <a:cs typeface="楷体_GB2312"/>
                <a:sym typeface="宋体" panose="02010600030101010101" pitchFamily="2" charset="-122"/>
              </a:rPr>
              <a:t>作者</a:t>
            </a:r>
            <a:r>
              <a:rPr lang="zh-CN" altLang="en-US" sz="2800" b="1" dirty="0" smtClean="0">
                <a:solidFill>
                  <a:srgbClr val="FFC000"/>
                </a:solidFill>
                <a:latin typeface="+mn-ea"/>
                <a:cs typeface="楷体_GB2312"/>
                <a:sym typeface="宋体" panose="02010600030101010101" pitchFamily="2" charset="-122"/>
              </a:rPr>
              <a:t>举齐白石的例子</a:t>
            </a:r>
            <a:r>
              <a:rPr lang="zh-CN" altLang="en-US" sz="2800" b="1" dirty="0" smtClean="0">
                <a:latin typeface="+mn-ea"/>
                <a:cs typeface="楷体_GB2312"/>
                <a:sym typeface="宋体" panose="02010600030101010101" pitchFamily="2" charset="-122"/>
              </a:rPr>
              <a:t>是为了说明意境的产生依赖于思想感情，而思想感情的产生则依赖于长期的观察，在长期观察中才会对事物有深刻的认识。</a:t>
            </a:r>
            <a:endParaRPr lang="zh-CN" altLang="en-US"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6901" y="1896533"/>
            <a:ext cx="7886700" cy="994172"/>
          </a:xfrm>
        </p:spPr>
        <p:txBody>
          <a:bodyPr/>
          <a:lstStyle/>
          <a:p>
            <a:endParaRPr lang="zh-CN" altLang="en-US" sz="6600" dirty="0">
              <a:solidFill>
                <a:srgbClr val="FFC000"/>
              </a:solidFill>
              <a:latin typeface="黑体" panose="02010609060101010101" charset="-122"/>
              <a:ea typeface="黑体" panose="02010609060101010101" charset="-122"/>
            </a:endParaRPr>
          </a:p>
        </p:txBody>
      </p:sp>
      <p:grpSp>
        <p:nvGrpSpPr>
          <p:cNvPr id="3" name="组合 9"/>
          <p:cNvGrpSpPr/>
          <p:nvPr/>
        </p:nvGrpSpPr>
        <p:grpSpPr>
          <a:xfrm>
            <a:off x="356082" y="246450"/>
            <a:ext cx="545135" cy="545135"/>
            <a:chOff x="1965186" y="1419622"/>
            <a:chExt cx="302558" cy="314067"/>
          </a:xfrm>
        </p:grpSpPr>
        <p:sp>
          <p:nvSpPr>
            <p:cNvPr id="4" name="矩形 3"/>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2" descr="UXF8WWBGVBK$6IIWRHKT37B"/>
          <p:cNvPicPr>
            <a:picLocks noChangeAspect="1" noChangeArrowheads="1"/>
          </p:cNvPicPr>
          <p:nvPr/>
        </p:nvPicPr>
        <p:blipFill>
          <a:blip r:embed="rId1"/>
          <a:srcRect/>
          <a:stretch>
            <a:fillRect/>
          </a:stretch>
        </p:blipFill>
        <p:spPr bwMode="auto">
          <a:xfrm>
            <a:off x="356082" y="1035358"/>
            <a:ext cx="4905281" cy="3185391"/>
          </a:xfrm>
          <a:prstGeom prst="rect">
            <a:avLst/>
          </a:prstGeom>
          <a:noFill/>
          <a:ln w="9525">
            <a:noFill/>
            <a:miter lim="800000"/>
            <a:headEnd/>
            <a:tailEnd/>
          </a:ln>
        </p:spPr>
      </p:pic>
      <p:pic>
        <p:nvPicPr>
          <p:cNvPr id="7" name="Picture 6"/>
          <p:cNvPicPr>
            <a:picLocks noChangeAspect="1" noChangeArrowheads="1"/>
          </p:cNvPicPr>
          <p:nvPr/>
        </p:nvPicPr>
        <p:blipFill>
          <a:blip r:embed="rId2"/>
          <a:srcRect/>
          <a:stretch>
            <a:fillRect/>
          </a:stretch>
        </p:blipFill>
        <p:spPr bwMode="auto">
          <a:xfrm>
            <a:off x="5478992" y="477150"/>
            <a:ext cx="3326341" cy="4531800"/>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1164921" y="655238"/>
            <a:ext cx="7302674" cy="1029513"/>
          </a:xfrm>
          <a:prstGeom prst="rect">
            <a:avLst/>
          </a:prstGeom>
        </p:spPr>
        <p:txBody>
          <a:bodyPr wrap="square" lIns="68580" tIns="34290" rIns="68580" bIns="34290">
            <a:spAutoFit/>
          </a:bodyPr>
          <a:lstStyle/>
          <a:p>
            <a:pPr>
              <a:lnSpc>
                <a:spcPct val="130000"/>
              </a:lnSpc>
            </a:pPr>
            <a:r>
              <a:rPr lang="zh-CN" altLang="en-US" sz="2400" b="1" dirty="0" smtClean="0">
                <a:latin typeface="楷体" panose="02010609060101010101" pitchFamily="49" charset="-122"/>
                <a:ea typeface="楷体" panose="02010609060101010101" pitchFamily="49" charset="-122"/>
              </a:rPr>
              <a:t>像五代画家荆浩在太行山上描写松树，朝朝暮暮长期观察，画松“凡数万本，始得其真”。</a:t>
            </a:r>
            <a:endParaRPr lang="zh-CN" altLang="en-US" sz="2400" b="1" dirty="0">
              <a:latin typeface="楷体" panose="02010609060101010101" pitchFamily="49" charset="-122"/>
              <a:ea typeface="楷体" panose="02010609060101010101" pitchFamily="49" charset="-122"/>
            </a:endParaRPr>
          </a:p>
        </p:txBody>
      </p:sp>
      <p:sp>
        <p:nvSpPr>
          <p:cNvPr id="6" name="矩形 5"/>
          <p:cNvSpPr/>
          <p:nvPr/>
        </p:nvSpPr>
        <p:spPr>
          <a:xfrm>
            <a:off x="1164921" y="1546707"/>
            <a:ext cx="7465512" cy="1509644"/>
          </a:xfrm>
          <a:prstGeom prst="rect">
            <a:avLst/>
          </a:prstGeom>
        </p:spPr>
        <p:txBody>
          <a:bodyPr wrap="square" lIns="68580" tIns="34290" rIns="68580" bIns="34290">
            <a:spAutoFit/>
          </a:bodyPr>
          <a:lstStyle/>
          <a:p>
            <a:pPr>
              <a:lnSpc>
                <a:spcPct val="130000"/>
              </a:lnSpc>
            </a:pPr>
            <a:r>
              <a:rPr lang="zh-CN" altLang="en-US" sz="2400" b="1" dirty="0" smtClean="0">
                <a:latin typeface="楷体" panose="02010609060101010101" pitchFamily="49" charset="-122"/>
                <a:ea typeface="楷体" panose="02010609060101010101" pitchFamily="49" charset="-122"/>
              </a:rPr>
              <a:t>一位作者出外写生，两个礼拜就画了一百多张，这当然只能浮光掠影，不可能深刻认识对象，更不可能创造意境。</a:t>
            </a:r>
            <a:endParaRPr lang="zh-CN" altLang="en-US" sz="2400" b="1" dirty="0">
              <a:latin typeface="楷体" panose="02010609060101010101" pitchFamily="49" charset="-122"/>
              <a:ea typeface="楷体" panose="02010609060101010101" pitchFamily="49" charset="-122"/>
            </a:endParaRPr>
          </a:p>
        </p:txBody>
      </p:sp>
      <p:sp>
        <p:nvSpPr>
          <p:cNvPr id="7" name="矩形 6"/>
          <p:cNvSpPr/>
          <p:nvPr/>
        </p:nvSpPr>
        <p:spPr>
          <a:xfrm>
            <a:off x="1164921" y="2943616"/>
            <a:ext cx="6763624" cy="1842043"/>
          </a:xfrm>
          <a:prstGeom prst="rect">
            <a:avLst/>
          </a:prstGeom>
        </p:spPr>
        <p:txBody>
          <a:bodyPr wrap="square" lIns="68580" tIns="34290" rIns="68580" bIns="34290">
            <a:spAutoFit/>
          </a:bodyPr>
          <a:lstStyle/>
          <a:p>
            <a:pPr>
              <a:lnSpc>
                <a:spcPct val="120000"/>
              </a:lnSpc>
            </a:pPr>
            <a:r>
              <a:rPr lang="zh-CN" altLang="en-US" sz="2400" b="1" dirty="0" smtClean="0">
                <a:solidFill>
                  <a:srgbClr val="FFC000"/>
                </a:solidFill>
                <a:latin typeface="宋体" panose="02010600030101010101" pitchFamily="2" charset="-122"/>
              </a:rPr>
              <a:t>举例论证、对比论证</a:t>
            </a:r>
            <a:endParaRPr lang="en-US" altLang="zh-CN" sz="2400" b="1" dirty="0" smtClean="0">
              <a:solidFill>
                <a:srgbClr val="FF0000"/>
              </a:solidFill>
              <a:latin typeface="宋体" panose="02010600030101010101" pitchFamily="2" charset="-122"/>
            </a:endParaRPr>
          </a:p>
          <a:p>
            <a:pPr>
              <a:lnSpc>
                <a:spcPct val="120000"/>
              </a:lnSpc>
            </a:pPr>
            <a:r>
              <a:rPr lang="zh-CN" altLang="en-US" sz="2400" b="1" dirty="0" smtClean="0">
                <a:latin typeface="宋体" panose="02010600030101010101" pitchFamily="2" charset="-122"/>
              </a:rPr>
              <a:t>正面列举荆浩的事例和反面列举一位作者的事例，通过对比，论证了</a:t>
            </a:r>
            <a:r>
              <a:rPr lang="zh-CN" altLang="en-US" sz="2400" b="1" dirty="0" smtClean="0">
                <a:solidFill>
                  <a:srgbClr val="FFC000"/>
                </a:solidFill>
                <a:latin typeface="宋体" panose="02010600030101010101" pitchFamily="2" charset="-122"/>
              </a:rPr>
              <a:t>只有长期观察，把握事物的精神实质，才能创造意境</a:t>
            </a:r>
            <a:r>
              <a:rPr lang="zh-CN" altLang="en-US" sz="2400" b="1" dirty="0" smtClean="0">
                <a:latin typeface="宋体" panose="02010600030101010101" pitchFamily="2" charset="-122"/>
              </a:rPr>
              <a:t>的观点。</a:t>
            </a:r>
            <a:endParaRPr lang="zh-CN" altLang="en-US" sz="2400" b="1" dirty="0">
              <a:latin typeface="宋体" panose="02010600030101010101" pitchFamily="2" charset="-122"/>
            </a:endParaRPr>
          </a:p>
        </p:txBody>
      </p:sp>
      <p:sp>
        <p:nvSpPr>
          <p:cNvPr id="8" name="TextBox 7"/>
          <p:cNvSpPr txBox="1"/>
          <p:nvPr/>
        </p:nvSpPr>
        <p:spPr>
          <a:xfrm>
            <a:off x="1058449" y="92785"/>
            <a:ext cx="7941598" cy="738664"/>
          </a:xfrm>
          <a:prstGeom prst="rect">
            <a:avLst/>
          </a:prstGeom>
          <a:noFill/>
        </p:spPr>
        <p:txBody>
          <a:bodyPr wrap="none" rtlCol="0">
            <a:spAutoFit/>
          </a:bodyPr>
          <a:lstStyle/>
          <a:p>
            <a:r>
              <a:rPr lang="en-US" altLang="zh-CN"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2.</a:t>
            </a:r>
            <a:r>
              <a:rPr lang="zh-CN" altLang="en-US"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说说</a:t>
            </a:r>
            <a:r>
              <a:rPr lang="zh-CN" altLang="zh-CN"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第</a:t>
            </a:r>
            <a:r>
              <a:rPr lang="en-US" altLang="zh-CN"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8</a:t>
            </a:r>
            <a:r>
              <a:rPr lang="zh-CN" altLang="en-US"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自然</a:t>
            </a:r>
            <a:r>
              <a:rPr lang="zh-CN" altLang="zh-CN"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段</a:t>
            </a:r>
            <a:r>
              <a:rPr lang="zh-CN" altLang="en-US"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中这两段文字的作用又是</a:t>
            </a:r>
            <a:r>
              <a:rPr lang="zh-CN" altLang="zh-CN"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什么？</a:t>
            </a:r>
            <a:endParaRPr lang="zh-CN" altLang="zh-CN"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endParaRPr>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1119929" y="415255"/>
            <a:ext cx="7814346" cy="931024"/>
          </a:xfrm>
          <a:prstGeom prst="rect">
            <a:avLst/>
          </a:prstGeom>
        </p:spPr>
        <p:txBody>
          <a:bodyPr wrap="square" lIns="68580" tIns="34290" rIns="68580" bIns="34290">
            <a:spAutoFit/>
          </a:bodyPr>
          <a:lstStyle/>
          <a:p>
            <a:r>
              <a:rPr lang="zh-CN" altLang="en-US" sz="2800" b="1" dirty="0" smtClean="0">
                <a:solidFill>
                  <a:srgbClr val="FFC000"/>
                </a:solidFill>
                <a:latin typeface="楷体" panose="02010609060101010101" pitchFamily="49" charset="-122"/>
                <a:ea typeface="楷体" panose="02010609060101010101" pitchFamily="49" charset="-122"/>
              </a:rPr>
              <a:t>三</a:t>
            </a:r>
            <a:r>
              <a:rPr lang="en-US" altLang="zh-CN" sz="2800" b="1" dirty="0" smtClean="0">
                <a:solidFill>
                  <a:srgbClr val="FFC000"/>
                </a:solidFill>
                <a:latin typeface="楷体" panose="02010609060101010101" pitchFamily="49" charset="-122"/>
                <a:ea typeface="楷体" panose="02010609060101010101" pitchFamily="49" charset="-122"/>
              </a:rPr>
              <a:t>.</a:t>
            </a:r>
            <a:r>
              <a:rPr lang="zh-CN" altLang="en-US" sz="2800" b="1" dirty="0" smtClean="0">
                <a:solidFill>
                  <a:srgbClr val="FFC000"/>
                </a:solidFill>
                <a:latin typeface="楷体" panose="02010609060101010101" pitchFamily="49" charset="-122"/>
                <a:ea typeface="楷体" panose="02010609060101010101" pitchFamily="49" charset="-122"/>
              </a:rPr>
              <a:t>是否只要把握了“意境”便能创作出好的山水画作品？文中是怎么说的？</a:t>
            </a:r>
            <a:endParaRPr lang="zh-CN" altLang="en-US" sz="2800" b="1" dirty="0">
              <a:solidFill>
                <a:srgbClr val="FFC000"/>
              </a:solidFill>
              <a:latin typeface="楷体" panose="02010609060101010101" pitchFamily="49" charset="-122"/>
              <a:ea typeface="楷体" panose="02010609060101010101" pitchFamily="49" charset="-122"/>
            </a:endParaRPr>
          </a:p>
        </p:txBody>
      </p:sp>
      <p:sp>
        <p:nvSpPr>
          <p:cNvPr id="6" name="矩形 5"/>
          <p:cNvSpPr/>
          <p:nvPr/>
        </p:nvSpPr>
        <p:spPr>
          <a:xfrm>
            <a:off x="1459685" y="1554061"/>
            <a:ext cx="6983835" cy="1441548"/>
          </a:xfrm>
          <a:prstGeom prst="rect">
            <a:avLst/>
          </a:prstGeom>
        </p:spPr>
        <p:txBody>
          <a:bodyPr wrap="square" lIns="68580" tIns="34290" rIns="68580" bIns="34290">
            <a:spAutoFit/>
          </a:bodyPr>
          <a:lstStyle/>
          <a:p>
            <a:pPr>
              <a:lnSpc>
                <a:spcPct val="130000"/>
              </a:lnSpc>
            </a:pPr>
            <a:r>
              <a:rPr lang="zh-CN" altLang="en-US" sz="2400" b="1" dirty="0" smtClean="0">
                <a:latin typeface="+mn-ea"/>
              </a:rPr>
              <a:t>肯定的说，画画要有意境，否则力量无处使，但是有了意境不够，还要有意匠；为了传达思想感情，要千方百计想办法。</a:t>
            </a:r>
            <a:endParaRPr lang="zh-CN" altLang="en-US" sz="2400" b="1" dirty="0">
              <a:latin typeface="+mn-ea"/>
            </a:endParaRPr>
          </a:p>
        </p:txBody>
      </p:sp>
      <p:sp>
        <p:nvSpPr>
          <p:cNvPr id="9" name="矩形 8"/>
          <p:cNvSpPr/>
          <p:nvPr/>
        </p:nvSpPr>
        <p:spPr>
          <a:xfrm>
            <a:off x="1459685" y="3252832"/>
            <a:ext cx="6681831" cy="961417"/>
          </a:xfrm>
          <a:prstGeom prst="rect">
            <a:avLst/>
          </a:prstGeom>
        </p:spPr>
        <p:txBody>
          <a:bodyPr wrap="square" lIns="68580" tIns="34290" rIns="68580" bIns="34290">
            <a:spAutoFit/>
          </a:bodyPr>
          <a:lstStyle/>
          <a:p>
            <a:pPr>
              <a:lnSpc>
                <a:spcPct val="130000"/>
              </a:lnSpc>
            </a:pPr>
            <a:r>
              <a:rPr lang="zh-CN" altLang="en-US" sz="2400" b="1" dirty="0" smtClean="0">
                <a:latin typeface="+mn-ea"/>
              </a:rPr>
              <a:t>意境和意匠是山水画的两个关键，有了意境，没有意匠，意境也就落了空。</a:t>
            </a:r>
            <a:endParaRPr lang="zh-CN" altLang="en-US" sz="2400" b="1"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1079501" y="519018"/>
            <a:ext cx="8238105" cy="453970"/>
          </a:xfrm>
          <a:prstGeom prst="rect">
            <a:avLst/>
          </a:prstGeom>
        </p:spPr>
        <p:txBody>
          <a:bodyPr wrap="square" lIns="68580" tIns="34290" rIns="68580" bIns="34290">
            <a:spAutoFit/>
          </a:bodyPr>
          <a:lstStyle/>
          <a:p>
            <a:pPr eaLnBrk="0" hangingPunct="0">
              <a:lnSpc>
                <a:spcPts val="3000"/>
              </a:lnSpc>
              <a:spcBef>
                <a:spcPts val="750"/>
              </a:spcBef>
            </a:pPr>
            <a:r>
              <a:rPr lang="zh-CN" altLang="en-US" sz="2800" b="1" dirty="0" smtClean="0">
                <a:solidFill>
                  <a:srgbClr val="FFC000"/>
                </a:solidFill>
                <a:latin typeface="楷体" panose="02010609060101010101" pitchFamily="49" charset="-122"/>
                <a:ea typeface="楷体" panose="02010609060101010101" pitchFamily="49" charset="-122"/>
                <a:sym typeface="宋体" panose="02010600030101010101" pitchFamily="2" charset="-122"/>
              </a:rPr>
              <a:t>依据课文的论述，说说意境和意匠是怎样的关系。</a:t>
            </a:r>
            <a:endParaRPr lang="zh-CN" altLang="en-US" sz="2800" b="1" dirty="0">
              <a:solidFill>
                <a:srgbClr val="FFC000"/>
              </a:solidFill>
              <a:latin typeface="楷体" panose="02010609060101010101" pitchFamily="49" charset="-122"/>
              <a:ea typeface="楷体" panose="02010609060101010101" pitchFamily="49" charset="-122"/>
              <a:sym typeface="宋体" panose="02010600030101010101" pitchFamily="2" charset="-122"/>
            </a:endParaRPr>
          </a:p>
        </p:txBody>
      </p:sp>
      <p:sp>
        <p:nvSpPr>
          <p:cNvPr id="7" name="矩形 6"/>
          <p:cNvSpPr/>
          <p:nvPr/>
        </p:nvSpPr>
        <p:spPr>
          <a:xfrm>
            <a:off x="1079500" y="1136650"/>
            <a:ext cx="7639049" cy="3808735"/>
          </a:xfrm>
          <a:prstGeom prst="rect">
            <a:avLst/>
          </a:prstGeom>
        </p:spPr>
        <p:txBody>
          <a:bodyPr wrap="square" lIns="68580" tIns="34290" rIns="68580" bIns="34290">
            <a:spAutoFit/>
          </a:bodyPr>
          <a:lstStyle/>
          <a:p>
            <a:pPr marL="337185" defTabSz="342900">
              <a:lnSpc>
                <a:spcPct val="150000"/>
              </a:lnSpc>
            </a:pPr>
            <a:r>
              <a:rPr lang="zh-CN" altLang="en-US" sz="2700" b="1" dirty="0" smtClean="0">
                <a:latin typeface="+mn-ea"/>
                <a:sym typeface="宋体" panose="02010600030101010101" pitchFamily="2" charset="-122"/>
              </a:rPr>
              <a:t>意境和意匠是山水画创作的两个关键问题。</a:t>
            </a:r>
            <a:r>
              <a:rPr lang="zh-CN" altLang="en-US" sz="2700" b="1" dirty="0" smtClean="0">
                <a:solidFill>
                  <a:srgbClr val="FFC000"/>
                </a:solidFill>
                <a:latin typeface="+mn-ea"/>
                <a:cs typeface="楷体_GB2312"/>
              </a:rPr>
              <a:t>意境是绘画的内涵，</a:t>
            </a:r>
            <a:r>
              <a:rPr lang="zh-CN" altLang="en-US" sz="2700" b="1" dirty="0" smtClean="0">
                <a:solidFill>
                  <a:srgbClr val="FFC000"/>
                </a:solidFill>
                <a:latin typeface="+mn-ea"/>
                <a:sym typeface="宋体" panose="02010600030101010101" pitchFamily="2" charset="-122"/>
              </a:rPr>
              <a:t>意匠则是绘画的表现方法、表现手段的设计</a:t>
            </a:r>
            <a:r>
              <a:rPr lang="zh-CN" altLang="en-US" sz="2700" b="1" dirty="0" smtClean="0">
                <a:latin typeface="+mn-ea"/>
                <a:sym typeface="宋体" panose="02010600030101010101" pitchFamily="2" charset="-122"/>
              </a:rPr>
              <a:t>，简单地说，就是加工手段。为了传达思想感情，就要有意匠。有了意境，没有意匠，意境也就落了空，所以要苦心经营意匠。</a:t>
            </a:r>
            <a:r>
              <a:rPr lang="zh-CN" altLang="en-US" sz="2700" b="1" dirty="0" smtClean="0">
                <a:latin typeface="+mn-ea"/>
                <a:cs typeface="楷体_GB2312"/>
              </a:rPr>
              <a:t>二者是</a:t>
            </a:r>
            <a:r>
              <a:rPr lang="zh-CN" altLang="en-US" sz="2700" b="1" dirty="0" smtClean="0">
                <a:solidFill>
                  <a:srgbClr val="FFC000"/>
                </a:solidFill>
                <a:latin typeface="+mn-ea"/>
                <a:cs typeface="楷体_GB2312"/>
              </a:rPr>
              <a:t>相辅相成</a:t>
            </a:r>
            <a:r>
              <a:rPr lang="zh-CN" altLang="en-US" sz="2700" b="1" dirty="0" smtClean="0">
                <a:latin typeface="+mn-ea"/>
                <a:cs typeface="楷体_GB2312"/>
              </a:rPr>
              <a:t>的关系。</a:t>
            </a:r>
            <a:r>
              <a:rPr lang="zh-CN" altLang="zh-CN" sz="2700" b="1" dirty="0" smtClean="0">
                <a:latin typeface="+mn-ea"/>
                <a:cs typeface="楷体_GB2312"/>
              </a:rPr>
              <a:t> </a:t>
            </a:r>
            <a:endParaRPr lang="zh-CN" altLang="en-US" sz="2700" b="1"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1031846" y="114852"/>
            <a:ext cx="1868648" cy="500137"/>
          </a:xfrm>
          <a:prstGeom prst="rect">
            <a:avLst/>
          </a:prstGeom>
        </p:spPr>
        <p:txBody>
          <a:bodyPr wrap="square" lIns="68580" tIns="34290" rIns="68580" bIns="34290">
            <a:spAutoFit/>
          </a:bodyPr>
          <a:lstStyle/>
          <a:p>
            <a:r>
              <a:rPr lang="zh-CN" altLang="en-US" sz="2800" b="1" dirty="0" smtClean="0">
                <a:solidFill>
                  <a:srgbClr val="FFC000"/>
                </a:solidFill>
                <a:ea typeface="黑体" panose="02010609060101010101" charset="-122"/>
              </a:rPr>
              <a:t>新 课 导 入</a:t>
            </a:r>
            <a:endParaRPr lang="zh-CN" altLang="en-US" sz="2800" b="1" dirty="0">
              <a:solidFill>
                <a:srgbClr val="FFC000"/>
              </a:solidFill>
              <a:ea typeface="黑体" panose="02010609060101010101" charset="-122"/>
            </a:endParaRPr>
          </a:p>
        </p:txBody>
      </p:sp>
      <p:sp>
        <p:nvSpPr>
          <p:cNvPr id="6" name="矩形 5"/>
          <p:cNvSpPr/>
          <p:nvPr/>
        </p:nvSpPr>
        <p:spPr>
          <a:xfrm>
            <a:off x="1031846" y="908137"/>
            <a:ext cx="7753527" cy="3485570"/>
          </a:xfrm>
          <a:prstGeom prst="rect">
            <a:avLst/>
          </a:prstGeom>
        </p:spPr>
        <p:txBody>
          <a:bodyPr wrap="square" lIns="68580" tIns="34290" rIns="68580" bIns="34290">
            <a:spAutoFit/>
          </a:bodyPr>
          <a:lstStyle/>
          <a:p>
            <a:r>
              <a:rPr lang="zh-CN" altLang="en-US" sz="2700" b="1" dirty="0" smtClean="0">
                <a:latin typeface="Arial" panose="020B0604020202020204" pitchFamily="34" charset="0"/>
                <a:ea typeface="宋体" panose="02010600030101010101" pitchFamily="2" charset="-122"/>
              </a:rPr>
              <a:t>       </a:t>
            </a:r>
            <a:r>
              <a:rPr lang="zh-CN" altLang="zh-CN" sz="2400" b="1" dirty="0" smtClean="0">
                <a:latin typeface="楷体" panose="02010609060101010101" pitchFamily="49" charset="-122"/>
                <a:ea typeface="楷体" panose="02010609060101010101" pitchFamily="49" charset="-122"/>
              </a:rPr>
              <a:t>同学们，还记得唐代著名文学家</a:t>
            </a:r>
            <a:r>
              <a:rPr lang="zh-CN" altLang="zh-CN" sz="2400" b="1" dirty="0" smtClean="0">
                <a:solidFill>
                  <a:srgbClr val="FFC000"/>
                </a:solidFill>
                <a:latin typeface="楷体" panose="02010609060101010101" pitchFamily="49" charset="-122"/>
                <a:ea typeface="楷体" panose="02010609060101010101" pitchFamily="49" charset="-122"/>
              </a:rPr>
              <a:t>柳宗元</a:t>
            </a:r>
            <a:r>
              <a:rPr lang="zh-CN" altLang="zh-CN" sz="2400" b="1" dirty="0" smtClean="0">
                <a:latin typeface="楷体" panose="02010609060101010101" pitchFamily="49" charset="-122"/>
                <a:ea typeface="楷体" panose="02010609060101010101" pitchFamily="49" charset="-122"/>
              </a:rPr>
              <a:t>的《</a:t>
            </a:r>
            <a:r>
              <a:rPr lang="zh-CN" altLang="zh-CN" sz="2400" b="1" dirty="0" smtClean="0">
                <a:solidFill>
                  <a:srgbClr val="FFC000"/>
                </a:solidFill>
                <a:latin typeface="楷体" panose="02010609060101010101" pitchFamily="49" charset="-122"/>
                <a:ea typeface="楷体" panose="02010609060101010101" pitchFamily="49" charset="-122"/>
              </a:rPr>
              <a:t>江雪</a:t>
            </a:r>
            <a:r>
              <a:rPr lang="zh-CN" altLang="zh-CN" sz="2400" b="1" dirty="0" smtClean="0">
                <a:latin typeface="楷体" panose="02010609060101010101" pitchFamily="49" charset="-122"/>
                <a:ea typeface="楷体" panose="02010609060101010101" pitchFamily="49" charset="-122"/>
              </a:rPr>
              <a:t>》吗？</a:t>
            </a:r>
            <a:r>
              <a:rPr lang="zh-CN" altLang="zh-CN" sz="2400" b="1" dirty="0" smtClean="0">
                <a:solidFill>
                  <a:srgbClr val="FFC000"/>
                </a:solidFill>
                <a:latin typeface="楷体" panose="02010609060101010101" pitchFamily="49" charset="-122"/>
                <a:ea typeface="楷体" panose="02010609060101010101" pitchFamily="49" charset="-122"/>
              </a:rPr>
              <a:t>千山鸟飞绝，万径人踪灭。孤舟蓑笠翁，独钓寒江雪。</a:t>
            </a:r>
            <a:r>
              <a:rPr lang="zh-CN" altLang="zh-CN" sz="2400" b="1" dirty="0" smtClean="0">
                <a:latin typeface="楷体" panose="02010609060101010101" pitchFamily="49" charset="-122"/>
                <a:ea typeface="楷体" panose="02010609060101010101" pitchFamily="49" charset="-122"/>
              </a:rPr>
              <a:t>千山万径</a:t>
            </a:r>
            <a:r>
              <a:rPr lang="zh-CN" altLang="en-US" sz="2400" b="1" dirty="0" smtClean="0">
                <a:latin typeface="楷体" panose="02010609060101010101" pitchFamily="49" charset="-122"/>
                <a:ea typeface="楷体" panose="02010609060101010101" pitchFamily="49" charset="-122"/>
              </a:rPr>
              <a:t>，</a:t>
            </a:r>
            <a:r>
              <a:rPr lang="zh-CN" altLang="zh-CN" sz="2400" b="1" dirty="0" smtClean="0">
                <a:latin typeface="楷体" panose="02010609060101010101" pitchFamily="49" charset="-122"/>
                <a:ea typeface="楷体" panose="02010609060101010101" pitchFamily="49" charset="-122"/>
              </a:rPr>
              <a:t>冰封雪冻，一叶孤舟，</a:t>
            </a:r>
            <a:r>
              <a:rPr lang="zh-CN" altLang="en-US" sz="2400" b="1" dirty="0" smtClean="0">
                <a:latin typeface="楷体" panose="02010609060101010101" pitchFamily="49" charset="-122"/>
                <a:ea typeface="楷体" panose="02010609060101010101" pitchFamily="49" charset="-122"/>
              </a:rPr>
              <a:t>一个</a:t>
            </a:r>
            <a:r>
              <a:rPr lang="zh-CN" altLang="zh-CN" sz="2400" b="1" dirty="0" smtClean="0">
                <a:latin typeface="楷体" panose="02010609060101010101" pitchFamily="49" charset="-122"/>
                <a:ea typeface="楷体" panose="02010609060101010101" pitchFamily="49" charset="-122"/>
              </a:rPr>
              <a:t>老翁，</a:t>
            </a:r>
            <a:r>
              <a:rPr lang="zh-CN" altLang="en-US" sz="2400" b="1" dirty="0" smtClean="0">
                <a:latin typeface="楷体" panose="02010609060101010101" pitchFamily="49" charset="-122"/>
                <a:ea typeface="楷体" panose="02010609060101010101" pitchFamily="49" charset="-122"/>
              </a:rPr>
              <a:t>披蓑戴笠，</a:t>
            </a:r>
            <a:r>
              <a:rPr lang="zh-CN" altLang="zh-CN" sz="2400" b="1" dirty="0" smtClean="0">
                <a:latin typeface="楷体" panose="02010609060101010101" pitchFamily="49" charset="-122"/>
                <a:ea typeface="楷体" panose="02010609060101010101" pitchFamily="49" charset="-122"/>
              </a:rPr>
              <a:t>独自一人，在寒江中垂钓</a:t>
            </a:r>
            <a:r>
              <a:rPr lang="zh-CN" altLang="en-US" sz="2400" b="1" dirty="0" smtClean="0">
                <a:latin typeface="楷体" panose="02010609060101010101" pitchFamily="49" charset="-122"/>
                <a:ea typeface="楷体" panose="02010609060101010101" pitchFamily="49" charset="-122"/>
              </a:rPr>
              <a:t>。</a:t>
            </a:r>
            <a:r>
              <a:rPr lang="zh-CN" altLang="zh-CN" sz="2400" b="1" dirty="0" smtClean="0">
                <a:latin typeface="楷体" panose="02010609060101010101" pitchFamily="49" charset="-122"/>
                <a:ea typeface="楷体" panose="02010609060101010101" pitchFamily="49" charset="-122"/>
              </a:rPr>
              <a:t>诗句中充满了清寂</a:t>
            </a:r>
            <a:r>
              <a:rPr lang="zh-CN" altLang="en-US" sz="2400" b="1" dirty="0" smtClean="0">
                <a:latin typeface="楷体" panose="02010609060101010101" pitchFamily="49" charset="-122"/>
                <a:ea typeface="楷体" panose="02010609060101010101" pitchFamily="49" charset="-122"/>
              </a:rPr>
              <a:t>、深远</a:t>
            </a:r>
            <a:r>
              <a:rPr lang="zh-CN" altLang="zh-CN" sz="2400" b="1" dirty="0" smtClean="0">
                <a:latin typeface="楷体" panose="02010609060101010101" pitchFamily="49" charset="-122"/>
                <a:ea typeface="楷体" panose="02010609060101010101" pitchFamily="49" charset="-122"/>
              </a:rPr>
              <a:t>的</a:t>
            </a:r>
            <a:r>
              <a:rPr lang="zh-CN" altLang="zh-CN" sz="2400" b="1" dirty="0" smtClean="0">
                <a:solidFill>
                  <a:srgbClr val="FFC000"/>
                </a:solidFill>
                <a:latin typeface="楷体" panose="02010609060101010101" pitchFamily="49" charset="-122"/>
                <a:ea typeface="楷体" panose="02010609060101010101" pitchFamily="49" charset="-122"/>
              </a:rPr>
              <a:t>意境</a:t>
            </a:r>
            <a:r>
              <a:rPr lang="zh-CN" altLang="zh-CN" sz="2400" b="1" dirty="0" smtClean="0">
                <a:latin typeface="楷体" panose="02010609060101010101" pitchFamily="49" charset="-122"/>
                <a:ea typeface="楷体" panose="02010609060101010101" pitchFamily="49" charset="-122"/>
              </a:rPr>
              <a:t>，给人</a:t>
            </a:r>
            <a:r>
              <a:rPr lang="zh-CN" altLang="en-US" sz="2400" b="1" dirty="0" smtClean="0">
                <a:latin typeface="楷体" panose="02010609060101010101" pitchFamily="49" charset="-122"/>
                <a:ea typeface="楷体" panose="02010609060101010101" pitchFamily="49" charset="-122"/>
              </a:rPr>
              <a:t>无限</a:t>
            </a:r>
            <a:r>
              <a:rPr lang="zh-CN" altLang="zh-CN" sz="2400" b="1" dirty="0" smtClean="0">
                <a:latin typeface="楷体" panose="02010609060101010101" pitchFamily="49" charset="-122"/>
                <a:ea typeface="楷体" panose="02010609060101010101" pitchFamily="49" charset="-122"/>
              </a:rPr>
              <a:t>的遐想</a:t>
            </a:r>
            <a:r>
              <a:rPr lang="zh-CN" altLang="en-US" sz="2400" b="1" dirty="0" smtClean="0">
                <a:latin typeface="楷体" panose="02010609060101010101" pitchFamily="49" charset="-122"/>
                <a:ea typeface="楷体" panose="02010609060101010101" pitchFamily="49" charset="-122"/>
              </a:rPr>
              <a:t>。</a:t>
            </a:r>
            <a:endParaRPr lang="en-US" altLang="zh-CN" sz="2400" b="1" dirty="0" smtClean="0">
              <a:latin typeface="楷体" panose="02010609060101010101" pitchFamily="49" charset="-122"/>
              <a:ea typeface="楷体" panose="02010609060101010101" pitchFamily="49" charset="-122"/>
            </a:endParaRPr>
          </a:p>
          <a:p>
            <a:r>
              <a:rPr lang="en-US" altLang="zh-CN" sz="2400" b="1" dirty="0" smtClean="0">
                <a:latin typeface="楷体" panose="02010609060101010101" pitchFamily="49" charset="-122"/>
                <a:ea typeface="楷体" panose="02010609060101010101" pitchFamily="49" charset="-122"/>
              </a:rPr>
              <a:t>    </a:t>
            </a:r>
            <a:r>
              <a:rPr lang="zh-CN" altLang="zh-CN" sz="2400" b="1" dirty="0" smtClean="0">
                <a:latin typeface="楷体" panose="02010609060101010101" pitchFamily="49" charset="-122"/>
                <a:ea typeface="楷体" panose="02010609060101010101" pitchFamily="49" charset="-122"/>
              </a:rPr>
              <a:t>根据这首诗，古往今来很多画家也都曾经创作过相关的</a:t>
            </a:r>
            <a:r>
              <a:rPr lang="en-US" altLang="zh-CN" sz="2400" b="1" dirty="0" smtClean="0">
                <a:latin typeface="楷体" panose="02010609060101010101" pitchFamily="49" charset="-122"/>
                <a:ea typeface="楷体" panose="02010609060101010101" pitchFamily="49" charset="-122"/>
              </a:rPr>
              <a:t>“</a:t>
            </a:r>
            <a:r>
              <a:rPr lang="zh-CN" altLang="zh-CN" sz="2400" b="1" dirty="0" smtClean="0">
                <a:latin typeface="楷体" panose="02010609060101010101" pitchFamily="49" charset="-122"/>
                <a:ea typeface="楷体" panose="02010609060101010101" pitchFamily="49" charset="-122"/>
              </a:rPr>
              <a:t>诗意画</a:t>
            </a:r>
            <a:r>
              <a:rPr lang="en-US" altLang="zh-CN" sz="2400" b="1" dirty="0" smtClean="0">
                <a:latin typeface="楷体" panose="02010609060101010101" pitchFamily="49" charset="-122"/>
                <a:ea typeface="楷体" panose="02010609060101010101" pitchFamily="49" charset="-122"/>
              </a:rPr>
              <a:t>”</a:t>
            </a:r>
            <a:r>
              <a:rPr lang="zh-CN" altLang="zh-CN" sz="2400" b="1" dirty="0" smtClean="0">
                <a:latin typeface="楷体" panose="02010609060101010101" pitchFamily="49" charset="-122"/>
                <a:ea typeface="楷体" panose="02010609060101010101" pitchFamily="49" charset="-122"/>
              </a:rPr>
              <a:t>，比如著名的水墨大师张大千、明代著名山水画家吴伟等，都创作过</a:t>
            </a:r>
            <a:r>
              <a:rPr lang="zh-CN" altLang="zh-CN" sz="2400" b="1" dirty="0" smtClean="0">
                <a:solidFill>
                  <a:srgbClr val="FFC000"/>
                </a:solidFill>
                <a:latin typeface="楷体" panose="02010609060101010101" pitchFamily="49" charset="-122"/>
                <a:ea typeface="楷体" panose="02010609060101010101" pitchFamily="49" charset="-122"/>
              </a:rPr>
              <a:t>《寒江独钓图》。</a:t>
            </a:r>
            <a:endParaRPr lang="zh-CN" altLang="zh-CN" sz="2400" b="1" dirty="0" smtClean="0">
              <a:solidFill>
                <a:srgbClr val="FFC000"/>
              </a:solidFill>
              <a:latin typeface="楷体" panose="02010609060101010101" pitchFamily="49" charset="-122"/>
              <a:ea typeface="楷体" panose="02010609060101010101" pitchFamily="49" charset="-122"/>
            </a:endParaRPr>
          </a:p>
          <a:p>
            <a:endParaRPr lang="en-US" altLang="zh-CN" sz="2700" b="1" dirty="0" smtClean="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1415643" y="585218"/>
            <a:ext cx="5909310" cy="500137"/>
          </a:xfrm>
          <a:prstGeom prst="rect">
            <a:avLst/>
          </a:prstGeom>
        </p:spPr>
        <p:txBody>
          <a:bodyPr wrap="none" lIns="68580" tIns="34290" rIns="68580" bIns="34290">
            <a:spAutoFit/>
          </a:bodyPr>
          <a:lstStyle/>
          <a:p>
            <a:r>
              <a:rPr lang="zh-CN" altLang="zh-CN" sz="2800" b="1" dirty="0" smtClean="0">
                <a:solidFill>
                  <a:srgbClr val="FFC000"/>
                </a:solidFill>
                <a:latin typeface="楷体" panose="02010609060101010101" pitchFamily="49" charset="-122"/>
                <a:ea typeface="楷体" panose="02010609060101010101" pitchFamily="49" charset="-122"/>
              </a:rPr>
              <a:t>结合上述分析，简述本文行文思路</a:t>
            </a:r>
            <a:r>
              <a:rPr lang="zh-CN" altLang="en-US" sz="2800" b="1" dirty="0" smtClean="0">
                <a:solidFill>
                  <a:srgbClr val="FFC000"/>
                </a:solidFill>
                <a:latin typeface="楷体" panose="02010609060101010101" pitchFamily="49" charset="-122"/>
                <a:ea typeface="楷体" panose="02010609060101010101" pitchFamily="49" charset="-122"/>
              </a:rPr>
              <a:t>：</a:t>
            </a:r>
            <a:endParaRPr lang="zh-CN" altLang="en-US" sz="2800" b="1" dirty="0">
              <a:solidFill>
                <a:srgbClr val="FFC000"/>
              </a:solidFill>
              <a:latin typeface="楷体" panose="02010609060101010101" pitchFamily="49" charset="-122"/>
              <a:ea typeface="楷体" panose="02010609060101010101" pitchFamily="49" charset="-122"/>
            </a:endParaRPr>
          </a:p>
        </p:txBody>
      </p:sp>
      <p:sp>
        <p:nvSpPr>
          <p:cNvPr id="6" name="矩形 5"/>
          <p:cNvSpPr/>
          <p:nvPr/>
        </p:nvSpPr>
        <p:spPr>
          <a:xfrm>
            <a:off x="1227551" y="1516309"/>
            <a:ext cx="7361339" cy="2628284"/>
          </a:xfrm>
          <a:prstGeom prst="rect">
            <a:avLst/>
          </a:prstGeom>
        </p:spPr>
        <p:txBody>
          <a:bodyPr wrap="square" lIns="68580" tIns="34290" rIns="68580" bIns="34290">
            <a:spAutoFit/>
          </a:bodyPr>
          <a:lstStyle/>
          <a:p>
            <a:pPr>
              <a:lnSpc>
                <a:spcPts val="3400"/>
              </a:lnSpc>
            </a:pPr>
            <a:r>
              <a:rPr lang="zh-CN" altLang="zh-CN" sz="2400" b="1" dirty="0" smtClean="0">
                <a:latin typeface="+mn-ea"/>
                <a:cs typeface="楷体_GB2312" panose="02010609030101010101" pitchFamily="49" charset="-122"/>
              </a:rPr>
              <a:t>作者</a:t>
            </a:r>
            <a:r>
              <a:rPr lang="zh-CN" altLang="zh-CN" sz="2400" b="1" dirty="0" smtClean="0">
                <a:solidFill>
                  <a:srgbClr val="FFC000"/>
                </a:solidFill>
                <a:latin typeface="+mn-ea"/>
                <a:cs typeface="楷体_GB2312" panose="02010609030101010101" pitchFamily="49" charset="-122"/>
              </a:rPr>
              <a:t>首先</a:t>
            </a:r>
            <a:r>
              <a:rPr lang="zh-CN" altLang="zh-CN" sz="2400" b="1" dirty="0" smtClean="0">
                <a:latin typeface="+mn-ea"/>
                <a:cs typeface="楷体_GB2312" panose="02010609030101010101" pitchFamily="49" charset="-122"/>
              </a:rPr>
              <a:t>指出意境是山水画的灵魂</a:t>
            </a:r>
            <a:r>
              <a:rPr lang="en-US" altLang="zh-CN" sz="2400" b="1" dirty="0" smtClean="0">
                <a:latin typeface="+mn-ea"/>
                <a:cs typeface="楷体_GB2312" panose="02010609030101010101" pitchFamily="49" charset="-122"/>
              </a:rPr>
              <a:t>;</a:t>
            </a:r>
            <a:endParaRPr lang="en-US" altLang="zh-CN" sz="2400" b="1" dirty="0" smtClean="0">
              <a:latin typeface="+mn-ea"/>
              <a:cs typeface="楷体_GB2312" panose="02010609030101010101" pitchFamily="49" charset="-122"/>
            </a:endParaRPr>
          </a:p>
          <a:p>
            <a:pPr>
              <a:lnSpc>
                <a:spcPts val="3400"/>
              </a:lnSpc>
            </a:pPr>
            <a:r>
              <a:rPr lang="zh-CN" altLang="zh-CN" sz="2400" b="1" dirty="0" smtClean="0">
                <a:solidFill>
                  <a:srgbClr val="FFC000"/>
                </a:solidFill>
                <a:latin typeface="+mn-ea"/>
                <a:cs typeface="楷体_GB2312" panose="02010609030101010101" pitchFamily="49" charset="-122"/>
              </a:rPr>
              <a:t>然后</a:t>
            </a:r>
            <a:r>
              <a:rPr lang="zh-CN" altLang="zh-CN" sz="2400" b="1" dirty="0" smtClean="0">
                <a:latin typeface="+mn-ea"/>
                <a:cs typeface="楷体_GB2312" panose="02010609030101010101" pitchFamily="49" charset="-122"/>
              </a:rPr>
              <a:t>指出意境就是景与情的结合</a:t>
            </a:r>
            <a:r>
              <a:rPr lang="zh-CN" altLang="en-US" sz="2400" b="1" dirty="0" smtClean="0">
                <a:latin typeface="+mn-ea"/>
                <a:cs typeface="楷体_GB2312" panose="02010609030101010101" pitchFamily="49" charset="-122"/>
              </a:rPr>
              <a:t>，写景就是写情；</a:t>
            </a:r>
            <a:endParaRPr lang="en-US" altLang="zh-CN" sz="2400" b="1" dirty="0" smtClean="0">
              <a:latin typeface="+mn-ea"/>
              <a:cs typeface="楷体_GB2312" panose="02010609030101010101" pitchFamily="49" charset="-122"/>
            </a:endParaRPr>
          </a:p>
          <a:p>
            <a:pPr>
              <a:lnSpc>
                <a:spcPts val="3400"/>
              </a:lnSpc>
            </a:pPr>
            <a:r>
              <a:rPr lang="zh-CN" altLang="zh-CN" sz="2400" b="1" dirty="0" smtClean="0">
                <a:solidFill>
                  <a:srgbClr val="FFC000"/>
                </a:solidFill>
                <a:latin typeface="+mn-ea"/>
                <a:cs typeface="楷体_GB2312" panose="02010609030101010101" pitchFamily="49" charset="-122"/>
              </a:rPr>
              <a:t>接着</a:t>
            </a:r>
            <a:r>
              <a:rPr lang="en-US" altLang="zh-CN" sz="2400" b="1" dirty="0" smtClean="0">
                <a:latin typeface="+mn-ea"/>
                <a:cs typeface="楷体_GB2312" panose="02010609030101010101" pitchFamily="49" charset="-122"/>
              </a:rPr>
              <a:t>,</a:t>
            </a:r>
            <a:r>
              <a:rPr lang="zh-CN" altLang="zh-CN" sz="2400" b="1" dirty="0" smtClean="0">
                <a:latin typeface="+mn-ea"/>
                <a:cs typeface="楷体_GB2312" panose="02010609030101010101" pitchFamily="49" charset="-122"/>
              </a:rPr>
              <a:t>作者围绕写情与写景</a:t>
            </a:r>
            <a:r>
              <a:rPr lang="en-US" altLang="zh-CN" sz="2400" b="1" dirty="0" smtClean="0">
                <a:latin typeface="+mn-ea"/>
                <a:cs typeface="楷体_GB2312" panose="02010609030101010101" pitchFamily="49" charset="-122"/>
              </a:rPr>
              <a:t>,</a:t>
            </a:r>
            <a:r>
              <a:rPr lang="zh-CN" altLang="zh-CN" sz="2400" b="1" dirty="0" smtClean="0">
                <a:latin typeface="+mn-ea"/>
                <a:cs typeface="楷体_GB2312" panose="02010609030101010101" pitchFamily="49" charset="-122"/>
              </a:rPr>
              <a:t>从长期观察</a:t>
            </a:r>
            <a:r>
              <a:rPr lang="zh-CN" altLang="en-US" sz="2400" b="1" dirty="0" smtClean="0">
                <a:latin typeface="+mn-ea"/>
                <a:cs typeface="楷体_GB2312" panose="02010609030101010101" pitchFamily="49" charset="-122"/>
              </a:rPr>
              <a:t>、</a:t>
            </a:r>
            <a:r>
              <a:rPr lang="zh-CN" altLang="zh-CN" sz="2400" b="1" dirty="0" smtClean="0">
                <a:latin typeface="+mn-ea"/>
                <a:cs typeface="楷体_GB2312" panose="02010609030101010101" pitchFamily="49" charset="-122"/>
              </a:rPr>
              <a:t>深刻认识对象和有强烈、真挚、朴素的思想感情两个方面来论述如何获得意境</a:t>
            </a:r>
            <a:r>
              <a:rPr lang="en-US" altLang="zh-CN" sz="2400" b="1" dirty="0" smtClean="0">
                <a:latin typeface="+mn-ea"/>
                <a:cs typeface="楷体_GB2312" panose="02010609030101010101" pitchFamily="49" charset="-122"/>
              </a:rPr>
              <a:t>;</a:t>
            </a:r>
            <a:endParaRPr lang="en-US" altLang="zh-CN" sz="2400" b="1" dirty="0" smtClean="0">
              <a:latin typeface="+mn-ea"/>
              <a:cs typeface="楷体_GB2312" panose="02010609030101010101" pitchFamily="49" charset="-122"/>
            </a:endParaRPr>
          </a:p>
          <a:p>
            <a:pPr>
              <a:lnSpc>
                <a:spcPts val="3400"/>
              </a:lnSpc>
            </a:pPr>
            <a:r>
              <a:rPr lang="zh-CN" altLang="zh-CN" sz="2400" b="1" dirty="0" smtClean="0">
                <a:solidFill>
                  <a:srgbClr val="FFC000"/>
                </a:solidFill>
                <a:latin typeface="+mn-ea"/>
                <a:cs typeface="楷体_GB2312" panose="02010609030101010101" pitchFamily="49" charset="-122"/>
              </a:rPr>
              <a:t>最后</a:t>
            </a:r>
            <a:r>
              <a:rPr lang="zh-CN" altLang="zh-CN" sz="2400" b="1" dirty="0" smtClean="0">
                <a:latin typeface="+mn-ea"/>
                <a:cs typeface="楷体_GB2312" panose="02010609030101010101" pitchFamily="49" charset="-122"/>
              </a:rPr>
              <a:t>强调意境和意匠相结合</a:t>
            </a:r>
            <a:r>
              <a:rPr lang="en-US" altLang="zh-CN" sz="2400" b="1" dirty="0" smtClean="0">
                <a:latin typeface="+mn-ea"/>
                <a:cs typeface="楷体_GB2312" panose="02010609030101010101" pitchFamily="49" charset="-122"/>
              </a:rPr>
              <a:t>,</a:t>
            </a:r>
            <a:r>
              <a:rPr lang="zh-CN" altLang="zh-CN" sz="2400" b="1" dirty="0" smtClean="0">
                <a:latin typeface="+mn-ea"/>
                <a:cs typeface="楷体_GB2312" panose="02010609030101010101" pitchFamily="49" charset="-122"/>
              </a:rPr>
              <a:t>才能打动人心。</a:t>
            </a:r>
            <a:endParaRPr lang="zh-CN" altLang="en-US" sz="24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276838" y="1289806"/>
            <a:ext cx="343946" cy="2562240"/>
          </a:xfrm>
          <a:prstGeom prst="rect">
            <a:avLst/>
          </a:prstGeom>
        </p:spPr>
        <p:txBody>
          <a:bodyPr wrap="square" lIns="68580" tIns="34290" rIns="68580" bIns="34290">
            <a:spAutoFit/>
          </a:bodyPr>
          <a:lstStyle/>
          <a:p>
            <a:pPr algn="ctr">
              <a:buFont typeface="Arial" panose="020B0604020202020204" pitchFamily="34" charset="0"/>
            </a:pPr>
            <a:r>
              <a:rPr lang="zh-CN" altLang="en-US" sz="2700" b="1" dirty="0" smtClean="0">
                <a:solidFill>
                  <a:srgbClr val="FFC000"/>
                </a:solidFill>
                <a:latin typeface="楷体" panose="02010609060101010101" pitchFamily="49" charset="-122"/>
                <a:ea typeface="楷体" panose="02010609060101010101" pitchFamily="49" charset="-122"/>
              </a:rPr>
              <a:t>山水画的意境</a:t>
            </a:r>
            <a:endParaRPr lang="zh-CN" altLang="en-US" sz="2700" b="1" dirty="0">
              <a:solidFill>
                <a:srgbClr val="FFC000"/>
              </a:solidFill>
              <a:latin typeface="楷体" panose="02010609060101010101" pitchFamily="49" charset="-122"/>
              <a:ea typeface="楷体" panose="02010609060101010101" pitchFamily="49" charset="-122"/>
            </a:endParaRPr>
          </a:p>
        </p:txBody>
      </p:sp>
      <p:sp>
        <p:nvSpPr>
          <p:cNvPr id="6" name="左大括号 5"/>
          <p:cNvSpPr/>
          <p:nvPr/>
        </p:nvSpPr>
        <p:spPr>
          <a:xfrm>
            <a:off x="620785" y="1027053"/>
            <a:ext cx="543188" cy="3685463"/>
          </a:xfrm>
          <a:prstGeom prst="leftBrace">
            <a:avLst>
              <a:gd name="adj1" fmla="val 96904"/>
              <a:gd name="adj2" fmla="val 50000"/>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fontAlgn="base">
              <a:spcBef>
                <a:spcPct val="0"/>
              </a:spcBef>
              <a:spcAft>
                <a:spcPct val="0"/>
              </a:spcAft>
              <a:defRPr/>
            </a:pPr>
            <a:endParaRPr lang="zh-CN" altLang="en-US" sz="2000" noProof="1"/>
          </a:p>
        </p:txBody>
      </p:sp>
      <p:sp>
        <p:nvSpPr>
          <p:cNvPr id="7" name="矩形 6"/>
          <p:cNvSpPr/>
          <p:nvPr/>
        </p:nvSpPr>
        <p:spPr>
          <a:xfrm>
            <a:off x="1163973" y="697336"/>
            <a:ext cx="5203661" cy="500137"/>
          </a:xfrm>
          <a:prstGeom prst="rect">
            <a:avLst/>
          </a:prstGeom>
        </p:spPr>
        <p:txBody>
          <a:bodyPr wrap="square" lIns="68580" tIns="34290" rIns="68580" bIns="34290">
            <a:spAutoFit/>
          </a:bodyPr>
          <a:lstStyle/>
          <a:p>
            <a:pPr>
              <a:buFont typeface="Arial" panose="020B0604020202020204" pitchFamily="34" charset="0"/>
            </a:pPr>
            <a:r>
              <a:rPr lang="zh-CN" altLang="en-US" sz="2800" b="1" dirty="0" smtClean="0">
                <a:latin typeface="楷体" panose="02010609060101010101" pitchFamily="49" charset="-122"/>
                <a:ea typeface="楷体" panose="02010609060101010101" pitchFamily="49" charset="-122"/>
              </a:rPr>
              <a:t>提出论点：意境是山水画的灵魂</a:t>
            </a:r>
            <a:endParaRPr lang="zh-CN" altLang="en-US" sz="2800" b="1" dirty="0">
              <a:latin typeface="楷体" panose="02010609060101010101" pitchFamily="49" charset="-122"/>
              <a:ea typeface="楷体" panose="02010609060101010101" pitchFamily="49" charset="-122"/>
            </a:endParaRPr>
          </a:p>
        </p:txBody>
      </p:sp>
      <p:sp>
        <p:nvSpPr>
          <p:cNvPr id="8" name="矩形 7"/>
          <p:cNvSpPr/>
          <p:nvPr/>
        </p:nvSpPr>
        <p:spPr>
          <a:xfrm>
            <a:off x="1163972" y="2073058"/>
            <a:ext cx="1792169" cy="500137"/>
          </a:xfrm>
          <a:prstGeom prst="rect">
            <a:avLst/>
          </a:prstGeom>
        </p:spPr>
        <p:txBody>
          <a:bodyPr wrap="square" lIns="68580" tIns="34290" rIns="68580" bIns="34290">
            <a:spAutoFit/>
          </a:bodyPr>
          <a:lstStyle/>
          <a:p>
            <a:pPr>
              <a:buFont typeface="Arial" panose="020B0604020202020204" pitchFamily="34" charset="0"/>
            </a:pPr>
            <a:r>
              <a:rPr lang="zh-CN" altLang="en-US" sz="2800" b="1" dirty="0" smtClean="0">
                <a:latin typeface="楷体" panose="02010609060101010101" pitchFamily="49" charset="-122"/>
                <a:ea typeface="楷体" panose="02010609060101010101" pitchFamily="49" charset="-122"/>
              </a:rPr>
              <a:t>分析问题：</a:t>
            </a:r>
            <a:endParaRPr lang="zh-CN" altLang="en-US" sz="2800" b="1" dirty="0">
              <a:latin typeface="楷体" panose="02010609060101010101" pitchFamily="49" charset="-122"/>
              <a:ea typeface="楷体" panose="02010609060101010101" pitchFamily="49" charset="-122"/>
            </a:endParaRPr>
          </a:p>
        </p:txBody>
      </p:sp>
      <p:sp>
        <p:nvSpPr>
          <p:cNvPr id="9" name="左大括号 8"/>
          <p:cNvSpPr/>
          <p:nvPr/>
        </p:nvSpPr>
        <p:spPr>
          <a:xfrm>
            <a:off x="2824619" y="1331586"/>
            <a:ext cx="159653" cy="2178601"/>
          </a:xfrm>
          <a:prstGeom prst="leftBrace">
            <a:avLst>
              <a:gd name="adj1" fmla="val 96904"/>
              <a:gd name="adj2" fmla="val 50000"/>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fontAlgn="base">
              <a:spcBef>
                <a:spcPct val="0"/>
              </a:spcBef>
              <a:spcAft>
                <a:spcPct val="0"/>
              </a:spcAft>
              <a:defRPr/>
            </a:pPr>
            <a:endParaRPr lang="zh-CN" altLang="en-US" sz="2000" noProof="1"/>
          </a:p>
        </p:txBody>
      </p:sp>
      <p:sp>
        <p:nvSpPr>
          <p:cNvPr id="10" name="矩形 9"/>
          <p:cNvSpPr/>
          <p:nvPr/>
        </p:nvSpPr>
        <p:spPr>
          <a:xfrm>
            <a:off x="3035336" y="1391835"/>
            <a:ext cx="2663230" cy="500137"/>
          </a:xfrm>
          <a:prstGeom prst="rect">
            <a:avLst/>
          </a:prstGeom>
        </p:spPr>
        <p:txBody>
          <a:bodyPr wrap="none" lIns="68580" tIns="34290" rIns="68580" bIns="34290">
            <a:spAutoFit/>
          </a:bodyPr>
          <a:lstStyle/>
          <a:p>
            <a:pPr>
              <a:buFont typeface="Arial" panose="020B0604020202020204" pitchFamily="34" charset="0"/>
            </a:pPr>
            <a:r>
              <a:rPr lang="zh-CN" altLang="en-US" sz="2800" b="1" dirty="0" smtClean="0">
                <a:latin typeface="楷体" panose="02010609060101010101" pitchFamily="49" charset="-122"/>
                <a:ea typeface="楷体" panose="02010609060101010101" pitchFamily="49" charset="-122"/>
              </a:rPr>
              <a:t>阐释什么是意境</a:t>
            </a:r>
            <a:endParaRPr lang="zh-CN" altLang="en-US" sz="2800" b="1" dirty="0">
              <a:latin typeface="楷体" panose="02010609060101010101" pitchFamily="49" charset="-122"/>
              <a:ea typeface="楷体" panose="02010609060101010101" pitchFamily="49" charset="-122"/>
            </a:endParaRPr>
          </a:p>
        </p:txBody>
      </p:sp>
      <p:sp>
        <p:nvSpPr>
          <p:cNvPr id="11" name="矩形 10"/>
          <p:cNvSpPr/>
          <p:nvPr/>
        </p:nvSpPr>
        <p:spPr>
          <a:xfrm>
            <a:off x="2956142" y="2242159"/>
            <a:ext cx="2663230" cy="500137"/>
          </a:xfrm>
          <a:prstGeom prst="rect">
            <a:avLst/>
          </a:prstGeom>
        </p:spPr>
        <p:txBody>
          <a:bodyPr wrap="square" lIns="68580" tIns="34290" rIns="68580" bIns="34290">
            <a:spAutoFit/>
          </a:bodyPr>
          <a:lstStyle/>
          <a:p>
            <a:pPr>
              <a:buFont typeface="Arial" panose="020B0604020202020204" pitchFamily="34" charset="0"/>
            </a:pPr>
            <a:r>
              <a:rPr lang="zh-CN" altLang="en-US" sz="2800" b="1" dirty="0" smtClean="0">
                <a:latin typeface="楷体" panose="02010609060101010101" pitchFamily="49" charset="-122"/>
                <a:ea typeface="楷体" panose="02010609060101010101" pitchFamily="49" charset="-122"/>
              </a:rPr>
              <a:t>获得意境的途径</a:t>
            </a:r>
            <a:endParaRPr lang="zh-CN" altLang="en-US" sz="2800" b="1" dirty="0">
              <a:latin typeface="楷体" panose="02010609060101010101" pitchFamily="49" charset="-122"/>
              <a:ea typeface="楷体" panose="02010609060101010101" pitchFamily="49" charset="-122"/>
            </a:endParaRPr>
          </a:p>
        </p:txBody>
      </p:sp>
      <p:sp>
        <p:nvSpPr>
          <p:cNvPr id="12" name="矩形 11"/>
          <p:cNvSpPr/>
          <p:nvPr/>
        </p:nvSpPr>
        <p:spPr>
          <a:xfrm>
            <a:off x="2956142" y="3101840"/>
            <a:ext cx="3745256" cy="500137"/>
          </a:xfrm>
          <a:prstGeom prst="rect">
            <a:avLst/>
          </a:prstGeom>
        </p:spPr>
        <p:txBody>
          <a:bodyPr wrap="none" lIns="68580" tIns="34290" rIns="68580" bIns="34290">
            <a:spAutoFit/>
          </a:bodyPr>
          <a:lstStyle/>
          <a:p>
            <a:pPr>
              <a:buFont typeface="Arial" panose="020B0604020202020204" pitchFamily="34" charset="0"/>
            </a:pPr>
            <a:r>
              <a:rPr lang="zh-CN" altLang="en-US" sz="2800" b="1" dirty="0" smtClean="0">
                <a:latin typeface="楷体" panose="02010609060101010101" pitchFamily="49" charset="-122"/>
                <a:ea typeface="楷体" panose="02010609060101010101" pitchFamily="49" charset="-122"/>
              </a:rPr>
              <a:t>表达意境的方法是意匠</a:t>
            </a:r>
            <a:endParaRPr lang="zh-CN" altLang="en-US" sz="2800" b="1" dirty="0">
              <a:latin typeface="楷体" panose="02010609060101010101" pitchFamily="49" charset="-122"/>
              <a:ea typeface="楷体" panose="02010609060101010101" pitchFamily="49" charset="-122"/>
            </a:endParaRPr>
          </a:p>
        </p:txBody>
      </p:sp>
      <p:sp>
        <p:nvSpPr>
          <p:cNvPr id="13" name="左大括号 12"/>
          <p:cNvSpPr/>
          <p:nvPr/>
        </p:nvSpPr>
        <p:spPr>
          <a:xfrm rot="10800000">
            <a:off x="6557375" y="1465697"/>
            <a:ext cx="171450" cy="1983581"/>
          </a:xfrm>
          <a:prstGeom prst="leftBrace">
            <a:avLst>
              <a:gd name="adj1" fmla="val 96904"/>
              <a:gd name="adj2" fmla="val 50000"/>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lIns="68580" tIns="34290" rIns="68580" bIns="34290" anchor="ctr"/>
          <a:lstStyle/>
          <a:p>
            <a:pPr algn="ctr" fontAlgn="base">
              <a:spcBef>
                <a:spcPct val="0"/>
              </a:spcBef>
              <a:spcAft>
                <a:spcPct val="0"/>
              </a:spcAft>
              <a:defRPr/>
            </a:pPr>
            <a:endParaRPr lang="zh-CN" altLang="en-US" sz="2000" noProof="1"/>
          </a:p>
        </p:txBody>
      </p:sp>
      <p:sp>
        <p:nvSpPr>
          <p:cNvPr id="14" name="矩形 13"/>
          <p:cNvSpPr/>
          <p:nvPr/>
        </p:nvSpPr>
        <p:spPr>
          <a:xfrm>
            <a:off x="1271392" y="4097924"/>
            <a:ext cx="1763944" cy="500137"/>
          </a:xfrm>
          <a:prstGeom prst="rect">
            <a:avLst/>
          </a:prstGeom>
        </p:spPr>
        <p:txBody>
          <a:bodyPr wrap="none" lIns="68580" tIns="34290" rIns="68580" bIns="34290">
            <a:spAutoFit/>
          </a:bodyPr>
          <a:lstStyle/>
          <a:p>
            <a:pPr>
              <a:buFont typeface="Arial" panose="020B0604020202020204" pitchFamily="34" charset="0"/>
            </a:pPr>
            <a:r>
              <a:rPr lang="zh-CN" altLang="en-US" sz="2800" b="1" dirty="0" smtClean="0">
                <a:latin typeface="楷体" panose="02010609060101010101" pitchFamily="49" charset="-122"/>
                <a:ea typeface="楷体" panose="02010609060101010101" pitchFamily="49" charset="-122"/>
              </a:rPr>
              <a:t>结   论：</a:t>
            </a:r>
            <a:endParaRPr lang="zh-CN" altLang="en-US" sz="2800" b="1" dirty="0">
              <a:latin typeface="楷体" panose="02010609060101010101" pitchFamily="49" charset="-122"/>
              <a:ea typeface="楷体" panose="02010609060101010101" pitchFamily="49" charset="-122"/>
            </a:endParaRPr>
          </a:p>
        </p:txBody>
      </p:sp>
      <p:sp>
        <p:nvSpPr>
          <p:cNvPr id="15" name="矩形 14"/>
          <p:cNvSpPr/>
          <p:nvPr/>
        </p:nvSpPr>
        <p:spPr>
          <a:xfrm>
            <a:off x="2893869" y="3983277"/>
            <a:ext cx="5187959" cy="729239"/>
          </a:xfrm>
          <a:prstGeom prst="rect">
            <a:avLst/>
          </a:prstGeom>
        </p:spPr>
        <p:txBody>
          <a:bodyPr wrap="square" lIns="68580" tIns="34290" rIns="68580" bIns="34290">
            <a:spAutoFit/>
          </a:bodyPr>
          <a:lstStyle/>
          <a:p>
            <a:pPr>
              <a:lnSpc>
                <a:spcPct val="150000"/>
              </a:lnSpc>
              <a:buFont typeface="Arial" panose="020B0604020202020204" pitchFamily="34" charset="0"/>
            </a:pPr>
            <a:r>
              <a:rPr lang="zh-CN" altLang="en-US" sz="2800" b="1" dirty="0" smtClean="0">
                <a:latin typeface="楷体" panose="02010609060101010101" pitchFamily="49" charset="-122"/>
                <a:ea typeface="楷体" panose="02010609060101010101" pitchFamily="49" charset="-122"/>
                <a:sym typeface="+mn-ea"/>
              </a:rPr>
              <a:t>意境和意匠是山水画的两个关键</a:t>
            </a:r>
            <a:endParaRPr lang="zh-CN" altLang="en-US" sz="2800" b="1" dirty="0">
              <a:latin typeface="楷体" panose="02010609060101010101" pitchFamily="49" charset="-122"/>
              <a:ea typeface="楷体" panose="02010609060101010101" pitchFamily="49" charset="-122"/>
            </a:endParaRPr>
          </a:p>
        </p:txBody>
      </p:sp>
      <p:sp>
        <p:nvSpPr>
          <p:cNvPr id="16" name="矩形 15"/>
          <p:cNvSpPr/>
          <p:nvPr/>
        </p:nvSpPr>
        <p:spPr>
          <a:xfrm>
            <a:off x="6807957" y="1197473"/>
            <a:ext cx="413235" cy="2654573"/>
          </a:xfrm>
          <a:prstGeom prst="rect">
            <a:avLst/>
          </a:prstGeom>
        </p:spPr>
        <p:txBody>
          <a:bodyPr wrap="square" lIns="68580" tIns="34290" rIns="68580" bIns="34290">
            <a:spAutoFit/>
          </a:bodyPr>
          <a:lstStyle/>
          <a:p>
            <a:pPr algn="ctr">
              <a:buFont typeface="Arial" panose="020B0604020202020204" pitchFamily="34" charset="0"/>
            </a:pPr>
            <a:r>
              <a:rPr lang="zh-CN" altLang="en-US" sz="2800" b="1" dirty="0" smtClean="0">
                <a:solidFill>
                  <a:srgbClr val="FFC000"/>
                </a:solidFill>
                <a:latin typeface="楷体" panose="02010609060101010101" pitchFamily="49" charset="-122"/>
                <a:ea typeface="楷体" panose="02010609060101010101" pitchFamily="49" charset="-122"/>
              </a:rPr>
              <a:t>学会欣赏意境</a:t>
            </a:r>
            <a:endParaRPr lang="zh-CN" altLang="en-US" sz="2800" b="1" dirty="0">
              <a:solidFill>
                <a:srgbClr val="FFC000"/>
              </a:solidFill>
              <a:latin typeface="楷体" panose="02010609060101010101" pitchFamily="49" charset="-122"/>
              <a:ea typeface="楷体" panose="02010609060101010101" pitchFamily="49" charset="-122"/>
            </a:endParaRPr>
          </a:p>
        </p:txBody>
      </p:sp>
      <p:sp>
        <p:nvSpPr>
          <p:cNvPr id="17" name="矩形 16"/>
          <p:cNvSpPr/>
          <p:nvPr/>
        </p:nvSpPr>
        <p:spPr>
          <a:xfrm>
            <a:off x="7512916" y="1197473"/>
            <a:ext cx="441111" cy="2654573"/>
          </a:xfrm>
          <a:prstGeom prst="rect">
            <a:avLst/>
          </a:prstGeom>
        </p:spPr>
        <p:txBody>
          <a:bodyPr wrap="square" lIns="68580" tIns="34290" rIns="68580" bIns="34290">
            <a:spAutoFit/>
          </a:bodyPr>
          <a:lstStyle/>
          <a:p>
            <a:pPr algn="ctr">
              <a:buFont typeface="Arial" panose="020B0604020202020204" pitchFamily="34" charset="0"/>
            </a:pPr>
            <a:r>
              <a:rPr lang="zh-CN" altLang="en-US" sz="2800" b="1" dirty="0" smtClean="0">
                <a:solidFill>
                  <a:srgbClr val="FFC000"/>
                </a:solidFill>
                <a:latin typeface="楷体" panose="02010609060101010101" pitchFamily="49" charset="-122"/>
                <a:ea typeface="楷体" panose="02010609060101010101" pitchFamily="49" charset="-122"/>
              </a:rPr>
              <a:t>提高欣赏水平</a:t>
            </a:r>
            <a:endParaRPr lang="zh-CN" altLang="en-US" sz="2800" b="1" dirty="0">
              <a:solidFill>
                <a:srgbClr val="FFC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p:bldP spid="9" grpId="0" animBg="1"/>
      <p:bldP spid="10" grpId="0"/>
      <p:bldP spid="11" grpId="0"/>
      <p:bldP spid="12" grpId="0"/>
      <p:bldP spid="13" grpId="0" animBg="1"/>
      <p:bldP spid="14" grpId="0"/>
      <p:bldP spid="15" grpId="0"/>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1093784" y="723718"/>
            <a:ext cx="6952376" cy="1551771"/>
          </a:xfrm>
          <a:prstGeom prst="rect">
            <a:avLst/>
          </a:prstGeom>
        </p:spPr>
        <p:txBody>
          <a:bodyPr wrap="square" lIns="68580" tIns="34290" rIns="68580" bIns="34290">
            <a:spAutoFit/>
          </a:bodyPr>
          <a:lstStyle/>
          <a:p>
            <a:pPr>
              <a:lnSpc>
                <a:spcPct val="120000"/>
              </a:lnSpc>
              <a:buClr>
                <a:srgbClr val="00CCFF"/>
              </a:buClr>
              <a:buFont typeface="Wingdings" panose="05000000000000000000" pitchFamily="2" charset="2"/>
              <a:buNone/>
            </a:pPr>
            <a:r>
              <a:rPr lang="zh-CN" altLang="zh-CN" sz="28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rPr>
              <a:t>理解“无论写诗、作画，都要求站得高于现实，这样来观察、认识现实，才可能全面深入”一句的深刻含义。</a:t>
            </a:r>
            <a:endParaRPr lang="zh-CN" altLang="zh-CN" sz="2800" b="1" dirty="0">
              <a:solidFill>
                <a:srgbClr val="FFC000"/>
              </a:solidFill>
              <a:latin typeface="楷体" panose="02010609060101010101" pitchFamily="49" charset="-122"/>
              <a:ea typeface="楷体" panose="02010609060101010101" pitchFamily="49" charset="-122"/>
              <a:cs typeface="宋体" panose="02010600030101010101" pitchFamily="2" charset="-122"/>
            </a:endParaRPr>
          </a:p>
        </p:txBody>
      </p:sp>
      <p:sp>
        <p:nvSpPr>
          <p:cNvPr id="6" name="矩形 5"/>
          <p:cNvSpPr/>
          <p:nvPr/>
        </p:nvSpPr>
        <p:spPr>
          <a:xfrm>
            <a:off x="945099" y="2198318"/>
            <a:ext cx="7284502" cy="2285241"/>
          </a:xfrm>
          <a:prstGeom prst="rect">
            <a:avLst/>
          </a:prstGeom>
        </p:spPr>
        <p:txBody>
          <a:bodyPr wrap="square" lIns="68580" tIns="34290" rIns="68580" bIns="34290">
            <a:spAutoFit/>
          </a:bodyPr>
          <a:lstStyle/>
          <a:p>
            <a:r>
              <a:rPr lang="en-US" altLang="zh-CN" sz="2400" b="1" dirty="0" smtClean="0">
                <a:latin typeface="+mn-ea"/>
                <a:cs typeface="楷体_GB2312" panose="02010609030101010101" pitchFamily="49" charset="-122"/>
              </a:rPr>
              <a:t>    </a:t>
            </a:r>
            <a:r>
              <a:rPr lang="zh-CN" altLang="zh-CN" sz="2400" b="1" dirty="0" smtClean="0">
                <a:latin typeface="+mn-ea"/>
                <a:cs typeface="楷体_GB2312" panose="02010609030101010101" pitchFamily="49" charset="-122"/>
              </a:rPr>
              <a:t>写诗，写的是生活；绘画，绘的是风景。它们都基于现实，以现实为原材料。然而，它们融合了写作者与绘画者自身的情感及体悟，因此，它们又必然高于现实。</a:t>
            </a:r>
            <a:endParaRPr lang="en-US" altLang="zh-CN" sz="2400" b="1" dirty="0" smtClean="0">
              <a:latin typeface="+mn-ea"/>
              <a:cs typeface="楷体_GB2312" panose="02010609030101010101" pitchFamily="49" charset="-122"/>
            </a:endParaRPr>
          </a:p>
          <a:p>
            <a:r>
              <a:rPr lang="en-US" altLang="zh-CN" sz="2400" b="1" dirty="0" smtClean="0">
                <a:latin typeface="+mn-ea"/>
                <a:cs typeface="楷体_GB2312" panose="02010609030101010101" pitchFamily="49" charset="-122"/>
              </a:rPr>
              <a:t>    </a:t>
            </a:r>
            <a:r>
              <a:rPr lang="zh-CN" altLang="zh-CN" sz="2400" b="1" dirty="0" smtClean="0">
                <a:latin typeface="+mn-ea"/>
                <a:cs typeface="楷体_GB2312" panose="02010609030101010101" pitchFamily="49" charset="-122"/>
              </a:rPr>
              <a:t>这就是说，不论是</a:t>
            </a:r>
            <a:r>
              <a:rPr lang="zh-CN" altLang="en-US" sz="2400" b="1" dirty="0" smtClean="0">
                <a:latin typeface="+mn-ea"/>
                <a:cs typeface="楷体_GB2312" panose="02010609030101010101" pitchFamily="49" charset="-122"/>
              </a:rPr>
              <a:t>优秀</a:t>
            </a:r>
            <a:r>
              <a:rPr lang="zh-CN" altLang="zh-CN" sz="2400" b="1" dirty="0" smtClean="0">
                <a:latin typeface="+mn-ea"/>
                <a:cs typeface="楷体_GB2312" panose="02010609030101010101" pitchFamily="49" charset="-122"/>
              </a:rPr>
              <a:t>的诗</a:t>
            </a:r>
            <a:r>
              <a:rPr lang="zh-CN" altLang="en-US" sz="2400" b="1" dirty="0" smtClean="0">
                <a:latin typeface="+mn-ea"/>
                <a:cs typeface="楷体_GB2312" panose="02010609030101010101" pitchFamily="49" charset="-122"/>
              </a:rPr>
              <a:t>歌</a:t>
            </a:r>
            <a:r>
              <a:rPr lang="zh-CN" altLang="zh-CN" sz="2400" b="1" dirty="0" smtClean="0">
                <a:latin typeface="+mn-ea"/>
                <a:cs typeface="楷体_GB2312" panose="02010609030101010101" pitchFamily="49" charset="-122"/>
              </a:rPr>
              <a:t>还是绘画，最终都会</a:t>
            </a:r>
            <a:r>
              <a:rPr lang="zh-CN" altLang="en-US" sz="2400" b="1" dirty="0" smtClean="0">
                <a:latin typeface="+mn-ea"/>
                <a:cs typeface="楷体_GB2312" panose="02010609030101010101" pitchFamily="49" charset="-122"/>
              </a:rPr>
              <a:t>形成</a:t>
            </a:r>
            <a:r>
              <a:rPr lang="zh-CN" altLang="zh-CN" sz="2400" b="1" dirty="0" smtClean="0">
                <a:latin typeface="+mn-ea"/>
                <a:cs typeface="楷体_GB2312" panose="02010609030101010101" pitchFamily="49" charset="-122"/>
              </a:rPr>
              <a:t>客观的景物与主观情感相融合的意境。</a:t>
            </a:r>
            <a:endParaRPr lang="zh-CN" altLang="en-US" sz="2400" dirty="0">
              <a:latin typeface="+mn-ea"/>
            </a:endParaRPr>
          </a:p>
        </p:txBody>
      </p:sp>
      <p:sp>
        <p:nvSpPr>
          <p:cNvPr id="9" name="矩形 8"/>
          <p:cNvSpPr/>
          <p:nvPr/>
        </p:nvSpPr>
        <p:spPr>
          <a:xfrm>
            <a:off x="1093784" y="200498"/>
            <a:ext cx="3430747" cy="523220"/>
          </a:xfrm>
          <a:prstGeom prst="rect">
            <a:avLst/>
          </a:prstGeom>
        </p:spPr>
        <p:txBody>
          <a:bodyPr wrap="none">
            <a:spAutoFit/>
          </a:bodyPr>
          <a:lstStyle/>
          <a:p>
            <a:r>
              <a:rPr lang="zh-CN" altLang="en-US" sz="2800" b="1" dirty="0" smtClean="0">
                <a:solidFill>
                  <a:srgbClr val="FFC000"/>
                </a:solidFill>
                <a:latin typeface="黑体" panose="02010609060101010101" charset="-122"/>
                <a:ea typeface="黑体" panose="02010609060101010101" charset="-122"/>
              </a:rPr>
              <a:t>品味感悟，拓展赏析</a:t>
            </a:r>
            <a:endParaRPr lang="zh-CN" altLang="en-US" sz="2800" b="1" dirty="0">
              <a:solidFill>
                <a:srgbClr val="FFC000"/>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1088472" y="831449"/>
            <a:ext cx="7642355" cy="1090683"/>
          </a:xfrm>
          <a:prstGeom prst="rect">
            <a:avLst/>
          </a:prstGeom>
        </p:spPr>
        <p:txBody>
          <a:bodyPr wrap="square" lIns="68580" tIns="34290" rIns="68580" bIns="34290">
            <a:spAutoFit/>
          </a:bodyPr>
          <a:lstStyle/>
          <a:p>
            <a:pPr algn="just">
              <a:lnSpc>
                <a:spcPct val="150000"/>
              </a:lnSpc>
            </a:pPr>
            <a:r>
              <a:rPr lang="zh-CN" altLang="zh-CN" sz="2400" b="1" dirty="0" smtClean="0">
                <a:solidFill>
                  <a:srgbClr val="FFC000"/>
                </a:solidFill>
                <a:latin typeface="+mn-ea"/>
              </a:rPr>
              <a:t>感悟一：</a:t>
            </a:r>
            <a:r>
              <a:rPr lang="zh-CN" altLang="zh-CN" sz="2400" b="1" dirty="0" smtClean="0">
                <a:latin typeface="+mn-ea"/>
              </a:rPr>
              <a:t>中国山水画家所追求的，是一种比如实描绘自然界的林木山川更加深远、更加诱人的</a:t>
            </a:r>
            <a:r>
              <a:rPr lang="zh-CN" altLang="en-US" sz="2400" b="1" dirty="0" smtClean="0">
                <a:latin typeface="+mn-ea"/>
              </a:rPr>
              <a:t>景</a:t>
            </a:r>
            <a:r>
              <a:rPr lang="zh-CN" altLang="zh-CN" sz="2400" b="1" dirty="0" smtClean="0">
                <a:latin typeface="+mn-ea"/>
              </a:rPr>
              <a:t>，这就是意境。</a:t>
            </a:r>
            <a:endParaRPr lang="zh-CN" altLang="zh-CN" sz="2400" b="1" dirty="0">
              <a:latin typeface="+mn-ea"/>
            </a:endParaRPr>
          </a:p>
        </p:txBody>
      </p:sp>
      <p:sp>
        <p:nvSpPr>
          <p:cNvPr id="6" name="TextBox 5"/>
          <p:cNvSpPr txBox="1"/>
          <p:nvPr/>
        </p:nvSpPr>
        <p:spPr>
          <a:xfrm>
            <a:off x="1189139" y="125260"/>
            <a:ext cx="3752379" cy="500137"/>
          </a:xfrm>
          <a:prstGeom prst="rect">
            <a:avLst/>
          </a:prstGeom>
          <a:noFill/>
        </p:spPr>
        <p:txBody>
          <a:bodyPr wrap="square" lIns="68580" tIns="34290" rIns="68580" bIns="34290" rtlCol="0">
            <a:spAutoFit/>
          </a:bodyPr>
          <a:lstStyle/>
          <a:p>
            <a:r>
              <a:rPr lang="zh-CN" altLang="en-US" sz="2800" b="1" dirty="0" smtClean="0">
                <a:solidFill>
                  <a:srgbClr val="FFC000"/>
                </a:solidFill>
                <a:latin typeface="黑体" panose="02010609060101010101" charset="-122"/>
                <a:ea typeface="黑体" panose="02010609060101010101" charset="-122"/>
              </a:rPr>
              <a:t>品味感悟，拓展赏析</a:t>
            </a:r>
            <a:endParaRPr lang="zh-CN" altLang="en-US" sz="2800" b="1" dirty="0">
              <a:solidFill>
                <a:srgbClr val="FFC000"/>
              </a:solidFill>
              <a:latin typeface="黑体" panose="02010609060101010101" charset="-122"/>
              <a:ea typeface="黑体" panose="02010609060101010101" charset="-122"/>
            </a:endParaRPr>
          </a:p>
        </p:txBody>
      </p:sp>
      <p:sp>
        <p:nvSpPr>
          <p:cNvPr id="7" name="矩形 6"/>
          <p:cNvSpPr/>
          <p:nvPr/>
        </p:nvSpPr>
        <p:spPr>
          <a:xfrm>
            <a:off x="1088472" y="2174240"/>
            <a:ext cx="7750091" cy="2285241"/>
          </a:xfrm>
          <a:prstGeom prst="rect">
            <a:avLst/>
          </a:prstGeom>
        </p:spPr>
        <p:txBody>
          <a:bodyPr wrap="square" lIns="68580" tIns="34290" rIns="68580" bIns="34290">
            <a:spAutoFit/>
          </a:bodyPr>
          <a:lstStyle/>
          <a:p>
            <a:pPr algn="just">
              <a:lnSpc>
                <a:spcPct val="150000"/>
              </a:lnSpc>
            </a:pPr>
            <a:r>
              <a:rPr lang="zh-CN" altLang="zh-CN" sz="2400" b="1" dirty="0" smtClean="0">
                <a:solidFill>
                  <a:srgbClr val="FFC000"/>
                </a:solidFill>
                <a:latin typeface="+mn-ea"/>
              </a:rPr>
              <a:t>感悟二：</a:t>
            </a:r>
            <a:r>
              <a:rPr lang="zh-CN" altLang="zh-CN" sz="2400" b="1" dirty="0" smtClean="0">
                <a:latin typeface="+mn-ea"/>
              </a:rPr>
              <a:t>要创作出情景交融、意趣高雅、引人入胜、意境深远的山水画作品，首先要正确处理好</a:t>
            </a:r>
            <a:r>
              <a:rPr lang="en-US" altLang="zh-CN" sz="2400" b="1" dirty="0" smtClean="0">
                <a:latin typeface="+mn-ea"/>
              </a:rPr>
              <a:t>“</a:t>
            </a:r>
            <a:r>
              <a:rPr lang="zh-CN" altLang="en-US" sz="2400" b="1" dirty="0" smtClean="0">
                <a:latin typeface="+mn-ea"/>
              </a:rPr>
              <a:t>景</a:t>
            </a:r>
            <a:r>
              <a:rPr lang="en-US" altLang="zh-CN" sz="2400" b="1" dirty="0" smtClean="0">
                <a:latin typeface="+mn-ea"/>
              </a:rPr>
              <a:t>”“</a:t>
            </a:r>
            <a:r>
              <a:rPr lang="zh-CN" altLang="en-US" sz="2400" b="1" dirty="0" smtClean="0">
                <a:latin typeface="+mn-ea"/>
              </a:rPr>
              <a:t>情</a:t>
            </a:r>
            <a:r>
              <a:rPr lang="en-US" altLang="zh-CN" sz="2400" b="1" dirty="0" smtClean="0">
                <a:latin typeface="+mn-ea"/>
              </a:rPr>
              <a:t>”“</a:t>
            </a:r>
            <a:r>
              <a:rPr lang="zh-CN" altLang="en-US" sz="2400" b="1" dirty="0" smtClean="0">
                <a:latin typeface="+mn-ea"/>
              </a:rPr>
              <a:t>意</a:t>
            </a:r>
            <a:r>
              <a:rPr lang="en-US" altLang="zh-CN" sz="2400" b="1" dirty="0" smtClean="0">
                <a:latin typeface="+mn-ea"/>
              </a:rPr>
              <a:t>”</a:t>
            </a:r>
            <a:r>
              <a:rPr lang="zh-CN" altLang="en-US" sz="2400" b="1" dirty="0" smtClean="0">
                <a:latin typeface="+mn-ea"/>
              </a:rPr>
              <a:t>三者之间的关系，其次要借助特定的艺术表现手段和形式。</a:t>
            </a:r>
            <a:endParaRPr lang="zh-CN" altLang="en-US" sz="2400" b="1"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Picture 2" descr="https://timgsa.baidu.com/timg?image&amp;quality=80&amp;size=b9999_10000&amp;sec=1567844892984&amp;di=a877d8754149747a2ae05c7ffbc71a05&amp;imgtype=0&amp;src=http%3A%2F%2Fpic105.nipic.com%2Ffile%2F20160727%2F5801365_151035996000_2.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b="4464"/>
          <a:stretch>
            <a:fillRect/>
          </a:stretch>
        </p:blipFill>
        <p:spPr bwMode="auto">
          <a:xfrm>
            <a:off x="152184" y="1049867"/>
            <a:ext cx="4291123" cy="31387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4" descr="https://timgsa.baidu.com/timg?image&amp;quality=80&amp;size=b9999_10000&amp;sec=1567845115451&amp;di=9dead8f793875fe8fd515d149caff958&amp;imgtype=0&amp;src=http%3A%2F%2Fimg1.qunarzz.com%2Ftravel%2Fd9%2F1708%2F5e%2Fc037086f00cf47b5.jpg_r_720x480x95_bf13fb0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6508" y="1049867"/>
            <a:ext cx="4266769" cy="30886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1063413" y="238970"/>
            <a:ext cx="5979437" cy="500137"/>
          </a:xfrm>
          <a:prstGeom prst="rect">
            <a:avLst/>
          </a:prstGeom>
        </p:spPr>
        <p:txBody>
          <a:bodyPr wrap="square" lIns="68580" tIns="34290" rIns="68580" bIns="34290">
            <a:spAutoFit/>
          </a:bodyPr>
          <a:lstStyle/>
          <a:p>
            <a:r>
              <a:rPr lang="zh-CN" altLang="en-US" sz="2800" b="1" dirty="0" smtClean="0">
                <a:solidFill>
                  <a:srgbClr val="FFC000"/>
                </a:solidFill>
                <a:latin typeface="楷体" panose="02010609060101010101" pitchFamily="49" charset="-122"/>
                <a:ea typeface="楷体" panose="02010609060101010101" pitchFamily="49" charset="-122"/>
              </a:rPr>
              <a:t>对比两幅图片，说说有什么不同。</a:t>
            </a:r>
            <a:endParaRPr lang="zh-CN" altLang="en-US" sz="2800" b="1" dirty="0">
              <a:solidFill>
                <a:srgbClr val="FFC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25" name="Rectangle 1"/>
          <p:cNvSpPr>
            <a:spLocks noChangeArrowheads="1"/>
          </p:cNvSpPr>
          <p:nvPr/>
        </p:nvSpPr>
        <p:spPr bwMode="auto">
          <a:xfrm>
            <a:off x="1039661" y="259317"/>
            <a:ext cx="7829380" cy="1361911"/>
          </a:xfrm>
          <a:prstGeom prst="rect">
            <a:avLst/>
          </a:prstGeom>
          <a:noFill/>
          <a:ln w="9525">
            <a:noFill/>
            <a:miter lim="800000"/>
          </a:ln>
          <a:effectLst/>
        </p:spPr>
        <p:txBody>
          <a:bodyPr vert="horz" wrap="square" lIns="68580" tIns="34290" rIns="68580" bIns="34290" numCol="1" anchor="ctr" anchorCtr="0" compatLnSpc="1">
            <a:spAutoFit/>
          </a:bodyPr>
          <a:lstStyle/>
          <a:p>
            <a:pPr fontAlgn="base">
              <a:spcBef>
                <a:spcPct val="0"/>
              </a:spcBef>
              <a:spcAft>
                <a:spcPct val="0"/>
              </a:spcAft>
            </a:pPr>
            <a:r>
              <a:rPr lang="zh-CN" altLang="en-US" sz="28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rPr>
              <a:t>展示山水画图片与山水摄影图片。请同学们结合第一部分内容说说，在摄影技术如此发达的今天，山水画是否会被取代？</a:t>
            </a:r>
            <a:endParaRPr lang="zh-CN" altLang="en-US" sz="28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endParaRPr>
          </a:p>
        </p:txBody>
      </p:sp>
      <p:sp>
        <p:nvSpPr>
          <p:cNvPr id="6" name="矩形 5"/>
          <p:cNvSpPr/>
          <p:nvPr/>
        </p:nvSpPr>
        <p:spPr>
          <a:xfrm>
            <a:off x="1039661" y="1931110"/>
            <a:ext cx="7829379" cy="2274982"/>
          </a:xfrm>
          <a:prstGeom prst="rect">
            <a:avLst/>
          </a:prstGeom>
        </p:spPr>
        <p:txBody>
          <a:bodyPr wrap="square" lIns="68580" tIns="34290" rIns="68580" bIns="34290">
            <a:spAutoFit/>
          </a:bodyPr>
          <a:lstStyle/>
          <a:p>
            <a:pPr>
              <a:lnSpc>
                <a:spcPts val="4300"/>
              </a:lnSpc>
            </a:pPr>
            <a:r>
              <a:rPr lang="zh-CN" altLang="zh-CN" sz="2800" b="1" dirty="0" smtClean="0">
                <a:latin typeface="+mn-ea"/>
              </a:rPr>
              <a:t>明确：山水画不是地理、自然环境的说明和图解，其更重要的是表现人对自然的思想感情。可见，山水画具有其精神实质，这也就意味着它永不会为山水摄影所取代。</a:t>
            </a:r>
            <a:endParaRPr lang="zh-CN" altLang="en-US" sz="2800" b="1"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35746" y="286313"/>
            <a:ext cx="7795103" cy="4617580"/>
          </a:xfrm>
        </p:spPr>
        <p:txBody>
          <a:bodyPr/>
          <a:lstStyle/>
          <a:p>
            <a:pPr algn="l">
              <a:lnSpc>
                <a:spcPts val="3100"/>
              </a:lnSpc>
            </a:pPr>
            <a:r>
              <a:rPr lang="en-US" altLang="zh-CN" sz="2400" dirty="0" smtClean="0">
                <a:latin typeface="楷体" panose="02010609060101010101" pitchFamily="49" charset="-122"/>
                <a:ea typeface="楷体" panose="02010609060101010101" pitchFamily="49" charset="-122"/>
              </a:rPr>
              <a:t>    </a:t>
            </a:r>
            <a:r>
              <a:rPr lang="zh-CN" altLang="zh-CN" sz="2400" dirty="0" smtClean="0">
                <a:latin typeface="楷体" panose="02010609060101010101" pitchFamily="49" charset="-122"/>
                <a:ea typeface="楷体" panose="02010609060101010101" pitchFamily="49" charset="-122"/>
              </a:rPr>
              <a:t>现代美学大家宗白华先生认为：</a:t>
            </a:r>
            <a:r>
              <a:rPr lang="en-US" altLang="zh-CN" sz="2400" dirty="0" smtClean="0">
                <a:latin typeface="楷体" panose="02010609060101010101" pitchFamily="49" charset="-122"/>
                <a:ea typeface="楷体" panose="02010609060101010101" pitchFamily="49" charset="-122"/>
              </a:rPr>
              <a:t>“</a:t>
            </a:r>
            <a:r>
              <a:rPr lang="zh-CN" altLang="zh-CN" sz="2400" dirty="0" smtClean="0">
                <a:solidFill>
                  <a:srgbClr val="FFC000"/>
                </a:solidFill>
                <a:latin typeface="楷体" panose="02010609060101010101" pitchFamily="49" charset="-122"/>
                <a:ea typeface="楷体" panose="02010609060101010101" pitchFamily="49" charset="-122"/>
              </a:rPr>
              <a:t>一个艺术品，没有欣赏者的想象力的活跃，是死的，没有生命。</a:t>
            </a:r>
            <a:r>
              <a:rPr lang="en-US" altLang="zh-CN" sz="2400" dirty="0" smtClean="0">
                <a:latin typeface="楷体" panose="02010609060101010101" pitchFamily="49" charset="-122"/>
                <a:ea typeface="楷体" panose="02010609060101010101" pitchFamily="49" charset="-122"/>
              </a:rPr>
              <a:t>”</a:t>
            </a:r>
            <a:r>
              <a:rPr lang="zh-CN" altLang="zh-CN" sz="2400" dirty="0" smtClean="0">
                <a:latin typeface="楷体" panose="02010609060101010101" pitchFamily="49" charset="-122"/>
                <a:ea typeface="楷体" panose="02010609060101010101" pitchFamily="49" charset="-122"/>
              </a:rPr>
              <a:t>水墨画以</a:t>
            </a:r>
            <a:r>
              <a:rPr lang="en-US" altLang="zh-CN" sz="2400" dirty="0" smtClean="0">
                <a:latin typeface="楷体" panose="02010609060101010101" pitchFamily="49" charset="-122"/>
                <a:ea typeface="楷体" panose="02010609060101010101" pitchFamily="49" charset="-122"/>
              </a:rPr>
              <a:t>“</a:t>
            </a:r>
            <a:r>
              <a:rPr lang="zh-CN" altLang="zh-CN" sz="2400" dirty="0" smtClean="0">
                <a:latin typeface="楷体" panose="02010609060101010101" pitchFamily="49" charset="-122"/>
                <a:ea typeface="楷体" panose="02010609060101010101" pitchFamily="49" charset="-122"/>
              </a:rPr>
              <a:t>气韵生动</a:t>
            </a:r>
            <a:r>
              <a:rPr lang="en-US" altLang="zh-CN" sz="2400" dirty="0" smtClean="0">
                <a:latin typeface="楷体" panose="02010609060101010101" pitchFamily="49" charset="-122"/>
                <a:ea typeface="楷体" panose="02010609060101010101" pitchFamily="49" charset="-122"/>
              </a:rPr>
              <a:t>”</a:t>
            </a:r>
            <a:r>
              <a:rPr lang="zh-CN" altLang="zh-CN" sz="2400" dirty="0" smtClean="0">
                <a:latin typeface="楷体" panose="02010609060101010101" pitchFamily="49" charset="-122"/>
                <a:ea typeface="楷体" panose="02010609060101010101" pitchFamily="49" charset="-122"/>
              </a:rPr>
              <a:t>为最高境界，一幅好的水墨画可以将你带入虚虚实实的意境中去，让你发挥想象，使你能够神游。</a:t>
            </a:r>
            <a:br>
              <a:rPr lang="en-US" altLang="zh-CN" sz="2400" dirty="0" smtClean="0">
                <a:latin typeface="楷体" panose="02010609060101010101" pitchFamily="49" charset="-122"/>
                <a:ea typeface="楷体" panose="02010609060101010101" pitchFamily="49" charset="-122"/>
              </a:rPr>
            </a:br>
            <a:br>
              <a:rPr lang="zh-CN" altLang="zh-CN" sz="2400" dirty="0" smtClean="0">
                <a:latin typeface="楷体" panose="02010609060101010101" pitchFamily="49" charset="-122"/>
                <a:ea typeface="楷体" panose="02010609060101010101" pitchFamily="49" charset="-122"/>
              </a:rPr>
            </a:br>
            <a:endParaRPr lang="zh-CN" altLang="en-US" sz="2400" dirty="0">
              <a:latin typeface="楷体" panose="02010609060101010101" pitchFamily="49" charset="-122"/>
              <a:ea typeface="楷体" panose="02010609060101010101" pitchFamily="49" charset="-122"/>
            </a:endParaRPr>
          </a:p>
        </p:txBody>
      </p:sp>
      <p:grpSp>
        <p:nvGrpSpPr>
          <p:cNvPr id="3" name="组合 9"/>
          <p:cNvGrpSpPr/>
          <p:nvPr/>
        </p:nvGrpSpPr>
        <p:grpSpPr>
          <a:xfrm>
            <a:off x="399964" y="286314"/>
            <a:ext cx="545135" cy="545135"/>
            <a:chOff x="1965186" y="1419622"/>
            <a:chExt cx="302558" cy="314067"/>
          </a:xfrm>
        </p:grpSpPr>
        <p:sp>
          <p:nvSpPr>
            <p:cNvPr id="4" name="矩形 3"/>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5"/>
          <p:cNvSpPr txBox="1"/>
          <p:nvPr/>
        </p:nvSpPr>
        <p:spPr>
          <a:xfrm>
            <a:off x="945099" y="2228427"/>
            <a:ext cx="7885750" cy="3103414"/>
          </a:xfrm>
          <a:prstGeom prst="rect">
            <a:avLst/>
          </a:prstGeom>
          <a:noFill/>
        </p:spPr>
        <p:txBody>
          <a:bodyPr wrap="square" rtlCol="0">
            <a:spAutoFit/>
          </a:bodyPr>
          <a:lstStyle/>
          <a:p>
            <a:pPr indent="457200"/>
            <a:r>
              <a:rPr lang="zh-CN" altLang="en-US" sz="2400" b="1" dirty="0" smtClean="0">
                <a:latin typeface="楷体" panose="02010609060101010101" pitchFamily="49" charset="-122"/>
                <a:ea typeface="楷体" panose="02010609060101010101" pitchFamily="49" charset="-122"/>
              </a:rPr>
              <a:t>世界是无穷尽的，生命是无穷尽的，艺术的境界也是无穷尽的。瑞士思想家阿米尔说：</a:t>
            </a:r>
            <a:r>
              <a:rPr lang="zh-CN" altLang="en-US" sz="2400" b="1" dirty="0" smtClean="0">
                <a:solidFill>
                  <a:srgbClr val="FFC000"/>
                </a:solidFill>
                <a:latin typeface="楷体" panose="02010609060101010101" pitchFamily="49" charset="-122"/>
                <a:ea typeface="楷体" panose="02010609060101010101" pitchFamily="49" charset="-122"/>
              </a:rPr>
              <a:t>“一片自然风景是一个心灵的境界”。</a:t>
            </a:r>
            <a:r>
              <a:rPr lang="zh-CN" altLang="en-US" sz="2400" b="1" dirty="0" smtClean="0">
                <a:latin typeface="楷体" panose="02010609060101010101" pitchFamily="49" charset="-122"/>
                <a:ea typeface="楷体" panose="02010609060101010101" pitchFamily="49" charset="-122"/>
              </a:rPr>
              <a:t>山水成了诗人和画家抒写情思的媒介，所以中国画和诗歌都爱以山水做表现和咏味的中心。</a:t>
            </a:r>
            <a:endParaRPr lang="en-US" altLang="zh-CN" sz="2400" b="1" dirty="0" smtClean="0">
              <a:latin typeface="楷体" panose="02010609060101010101" pitchFamily="49" charset="-122"/>
              <a:ea typeface="楷体" panose="02010609060101010101" pitchFamily="49" charset="-122"/>
            </a:endParaRPr>
          </a:p>
          <a:p>
            <a:pPr indent="457200"/>
            <a:r>
              <a:rPr lang="zh-CN" altLang="en-US" sz="2400" b="1" dirty="0" smtClean="0">
                <a:latin typeface="楷体" panose="02010609060101010101" pitchFamily="49" charset="-122"/>
                <a:ea typeface="楷体" panose="02010609060101010101" pitchFamily="49" charset="-122"/>
              </a:rPr>
              <a:t>希望同学们能读得万卷诗书，行得万里山水，在诗书和山水间深情流连，领略生命的无穷意趣！</a:t>
            </a:r>
            <a:endParaRPr lang="zh-CN" altLang="en-US" sz="2400" b="1" dirty="0" smtClean="0">
              <a:latin typeface="楷体" panose="02010609060101010101" pitchFamily="49" charset="-122"/>
              <a:ea typeface="楷体" panose="02010609060101010101" pitchFamily="49" charset="-122"/>
            </a:endParaRPr>
          </a:p>
          <a:p>
            <a:pPr>
              <a:lnSpc>
                <a:spcPts val="3100"/>
              </a:lnSpc>
            </a:pPr>
            <a:br>
              <a:rPr lang="zh-CN" altLang="zh-CN" dirty="0" smtClean="0">
                <a:latin typeface="楷体" panose="02010609060101010101" pitchFamily="49" charset="-122"/>
                <a:ea typeface="楷体" panose="02010609060101010101" pitchFamily="49" charset="-122"/>
              </a:rPr>
            </a:br>
            <a:endParaRPr lang="zh-CN" altLang="en-US" dirty="0">
              <a:latin typeface="楷体" panose="02010609060101010101" pitchFamily="49" charset="-122"/>
              <a:ea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1027134" y="602877"/>
            <a:ext cx="7512341" cy="931024"/>
          </a:xfrm>
          <a:prstGeom prst="rect">
            <a:avLst/>
          </a:prstGeom>
        </p:spPr>
        <p:txBody>
          <a:bodyPr wrap="square" lIns="68580" tIns="34290" rIns="68580" bIns="34290">
            <a:spAutoFit/>
          </a:bodyPr>
          <a:lstStyle/>
          <a:p>
            <a:r>
              <a:rPr lang="zh-CN" altLang="zh-CN" sz="2800" b="1" dirty="0" smtClean="0">
                <a:latin typeface="楷体" panose="02010609060101010101" pitchFamily="49" charset="-122"/>
                <a:ea typeface="楷体" panose="02010609060101010101" pitchFamily="49" charset="-122"/>
              </a:rPr>
              <a:t>李可染的画作</a:t>
            </a:r>
            <a:r>
              <a:rPr lang="en-US" altLang="zh-CN" sz="2800" b="1" dirty="0" smtClean="0">
                <a:latin typeface="楷体" panose="02010609060101010101" pitchFamily="49" charset="-122"/>
                <a:ea typeface="楷体" panose="02010609060101010101" pitchFamily="49" charset="-122"/>
              </a:rPr>
              <a:t>——</a:t>
            </a:r>
            <a:r>
              <a:rPr lang="zh-CN" altLang="zh-CN" sz="2800" b="1" dirty="0" smtClean="0">
                <a:latin typeface="楷体" panose="02010609060101010101" pitchFamily="49" charset="-122"/>
                <a:ea typeface="楷体" panose="02010609060101010101" pitchFamily="49" charset="-122"/>
              </a:rPr>
              <a:t>《万山红遍》，结合背景运用本文学到的知识欣赏一下这幅山水画。</a:t>
            </a:r>
            <a:endParaRPr lang="zh-CN" altLang="en-US" sz="2800" dirty="0">
              <a:latin typeface="楷体" panose="02010609060101010101" pitchFamily="49" charset="-122"/>
              <a:ea typeface="楷体" panose="02010609060101010101" pitchFamily="49" charset="-122"/>
            </a:endParaRPr>
          </a:p>
        </p:txBody>
      </p:sp>
      <p:pic>
        <p:nvPicPr>
          <p:cNvPr id="6" name="图片 5" descr="C:/DOCUME~1/ADMINI~1/LOCALS~1/Temp/picturescale_20190627231358/output_20190627231400.pngoutput_20190627231400"/>
          <p:cNvPicPr>
            <a:picLocks noChangeAspect="1"/>
          </p:cNvPicPr>
          <p:nvPr/>
        </p:nvPicPr>
        <p:blipFill>
          <a:blip r:embed="rId1" cstate="print"/>
          <a:stretch>
            <a:fillRect/>
          </a:stretch>
        </p:blipFill>
        <p:spPr>
          <a:xfrm>
            <a:off x="555768" y="1503123"/>
            <a:ext cx="7824144" cy="3546243"/>
          </a:xfrm>
          <a:prstGeom prst="rect">
            <a:avLst/>
          </a:prstGeom>
          <a:noFill/>
          <a:ln w="9525">
            <a:noFill/>
          </a:ln>
        </p:spPr>
      </p:pic>
      <p:sp>
        <p:nvSpPr>
          <p:cNvPr id="7" name="TextBox 6"/>
          <p:cNvSpPr txBox="1"/>
          <p:nvPr/>
        </p:nvSpPr>
        <p:spPr>
          <a:xfrm>
            <a:off x="945099" y="79657"/>
            <a:ext cx="1620957" cy="523220"/>
          </a:xfrm>
          <a:prstGeom prst="rect">
            <a:avLst/>
          </a:prstGeom>
          <a:noFill/>
        </p:spPr>
        <p:txBody>
          <a:bodyPr wrap="none" rtlCol="0">
            <a:spAutoFit/>
          </a:bodyPr>
          <a:lstStyle/>
          <a:p>
            <a:r>
              <a:rPr lang="zh-CN" altLang="en-US" sz="2800" dirty="0" smtClean="0">
                <a:solidFill>
                  <a:srgbClr val="FFC000"/>
                </a:solidFill>
                <a:latin typeface="黑体" panose="02010609060101010101" charset="-122"/>
                <a:ea typeface="黑体" panose="02010609060101010101" charset="-122"/>
              </a:rPr>
              <a:t>作业布置</a:t>
            </a:r>
            <a:endParaRPr lang="zh-CN" altLang="en-US" sz="2800" dirty="0">
              <a:solidFill>
                <a:srgbClr val="FFC000"/>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1151389" y="286315"/>
            <a:ext cx="7669634" cy="1546577"/>
          </a:xfrm>
          <a:prstGeom prst="rect">
            <a:avLst/>
          </a:prstGeom>
        </p:spPr>
        <p:txBody>
          <a:bodyPr wrap="square" lIns="68580" tIns="34290" rIns="68580" bIns="34290">
            <a:spAutoFit/>
          </a:bodyPr>
          <a:lstStyle/>
          <a:p>
            <a:r>
              <a:rPr lang="en-US" altLang="zh-CN" sz="2400" b="1" dirty="0" smtClean="0">
                <a:solidFill>
                  <a:srgbClr val="FF0000"/>
                </a:solidFill>
                <a:latin typeface="楷体" panose="02010609060101010101" pitchFamily="49" charset="-122"/>
                <a:ea typeface="楷体" panose="02010609060101010101" pitchFamily="49" charset="-122"/>
                <a:cs typeface="楷体_GB2312" panose="02010609030101010101" pitchFamily="49" charset="-122"/>
              </a:rPr>
              <a:t>    </a:t>
            </a:r>
            <a:r>
              <a:rPr lang="zh-CN" altLang="zh-CN" sz="2400" b="1" dirty="0" smtClean="0">
                <a:solidFill>
                  <a:srgbClr val="FF0000"/>
                </a:solidFill>
                <a:latin typeface="楷体" panose="02010609060101010101" pitchFamily="49" charset="-122"/>
                <a:ea typeface="楷体" panose="02010609060101010101" pitchFamily="49" charset="-122"/>
                <a:cs typeface="楷体_GB2312" panose="02010609030101010101" pitchFamily="49" charset="-122"/>
              </a:rPr>
              <a:t>“看万山红遍</a:t>
            </a:r>
            <a:r>
              <a:rPr lang="zh-CN" altLang="en-US" sz="2400" b="1" dirty="0" smtClean="0">
                <a:solidFill>
                  <a:srgbClr val="FF0000"/>
                </a:solidFill>
                <a:latin typeface="楷体" panose="02010609060101010101" pitchFamily="49" charset="-122"/>
                <a:ea typeface="楷体" panose="02010609060101010101" pitchFamily="49" charset="-122"/>
                <a:cs typeface="楷体_GB2312" panose="02010609030101010101" pitchFamily="49" charset="-122"/>
              </a:rPr>
              <a:t>，</a:t>
            </a:r>
            <a:r>
              <a:rPr lang="zh-CN" altLang="zh-CN" sz="2400" b="1" dirty="0" smtClean="0">
                <a:solidFill>
                  <a:srgbClr val="FF0000"/>
                </a:solidFill>
                <a:latin typeface="楷体" panose="02010609060101010101" pitchFamily="49" charset="-122"/>
                <a:ea typeface="楷体" panose="02010609060101010101" pitchFamily="49" charset="-122"/>
                <a:cs typeface="楷体_GB2312" panose="02010609030101010101" pitchFamily="49" charset="-122"/>
              </a:rPr>
              <a:t>层林尽染”</a:t>
            </a:r>
            <a:r>
              <a:rPr lang="zh-CN" altLang="zh-CN" sz="2400" b="1" dirty="0" smtClean="0">
                <a:latin typeface="楷体" panose="02010609060101010101" pitchFamily="49" charset="-122"/>
                <a:ea typeface="楷体" panose="02010609060101010101" pitchFamily="49" charset="-122"/>
                <a:cs typeface="楷体_GB2312" panose="02010609030101010101" pitchFamily="49" charset="-122"/>
              </a:rPr>
              <a:t>是毛泽东词作《沁园春·长沙》中的名句，描述了深秋时分，湘江之滨的岳麓山漫山古树皆红的壮丽奇景。</a:t>
            </a:r>
            <a:r>
              <a:rPr lang="en-US" altLang="zh-CN" sz="2400" b="1" dirty="0" smtClean="0">
                <a:latin typeface="楷体" panose="02010609060101010101" pitchFamily="49" charset="-122"/>
                <a:ea typeface="楷体" panose="02010609060101010101" pitchFamily="49" charset="-122"/>
                <a:cs typeface="楷体_GB2312" panose="02010609030101010101" pitchFamily="49" charset="-122"/>
              </a:rPr>
              <a:t>“</a:t>
            </a:r>
            <a:r>
              <a:rPr lang="zh-CN" altLang="zh-CN" sz="2400" b="1" dirty="0" smtClean="0">
                <a:latin typeface="楷体" panose="02010609060101010101" pitchFamily="49" charset="-122"/>
                <a:ea typeface="楷体" panose="02010609060101010101" pitchFamily="49" charset="-122"/>
                <a:cs typeface="楷体_GB2312" panose="02010609030101010101" pitchFamily="49" charset="-122"/>
              </a:rPr>
              <a:t>万山红遍”这一题材其实很少有画家敢尝试。</a:t>
            </a:r>
            <a:endParaRPr lang="zh-CN" altLang="en-US" sz="2400" dirty="0">
              <a:latin typeface="楷体" panose="02010609060101010101" pitchFamily="49" charset="-122"/>
              <a:ea typeface="楷体" panose="02010609060101010101" pitchFamily="49" charset="-122"/>
            </a:endParaRPr>
          </a:p>
        </p:txBody>
      </p:sp>
      <p:sp>
        <p:nvSpPr>
          <p:cNvPr id="6" name="矩形 5"/>
          <p:cNvSpPr/>
          <p:nvPr/>
        </p:nvSpPr>
        <p:spPr>
          <a:xfrm>
            <a:off x="1233182" y="1832891"/>
            <a:ext cx="7493466" cy="1177245"/>
          </a:xfrm>
          <a:prstGeom prst="rect">
            <a:avLst/>
          </a:prstGeom>
        </p:spPr>
        <p:txBody>
          <a:bodyPr wrap="square" lIns="68580" tIns="34290" rIns="68580" bIns="34290">
            <a:spAutoFit/>
          </a:bodyPr>
          <a:lstStyle/>
          <a:p>
            <a:r>
              <a:rPr lang="en-US" altLang="zh-CN" sz="2400" b="1" dirty="0" smtClean="0">
                <a:latin typeface="楷体" panose="02010609060101010101" pitchFamily="49" charset="-122"/>
                <a:ea typeface="楷体" panose="02010609060101010101" pitchFamily="49" charset="-122"/>
                <a:cs typeface="楷体_GB2312" panose="02010609030101010101" pitchFamily="49" charset="-122"/>
              </a:rPr>
              <a:t>    </a:t>
            </a:r>
            <a:r>
              <a:rPr lang="zh-CN" altLang="zh-CN" sz="2400" b="1" dirty="0" smtClean="0">
                <a:latin typeface="楷体" panose="02010609060101010101" pitchFamily="49" charset="-122"/>
                <a:ea typeface="楷体" panose="02010609060101010101" pitchFamily="49" charset="-122"/>
                <a:cs typeface="楷体_GB2312" panose="02010609030101010101" pitchFamily="49" charset="-122"/>
              </a:rPr>
              <a:t>一方面，“万山”之意境颇为辽阔深远，极大地考验着画家的空间驾驭能力，若非胸有千山万壑，则根本无法表现“万山”</a:t>
            </a:r>
            <a:r>
              <a:rPr lang="zh-CN" altLang="en-US" sz="2400" b="1" dirty="0" smtClean="0">
                <a:latin typeface="楷体" panose="02010609060101010101" pitchFamily="49" charset="-122"/>
                <a:ea typeface="楷体" panose="02010609060101010101" pitchFamily="49" charset="-122"/>
                <a:cs typeface="楷体_GB2312" panose="02010609030101010101" pitchFamily="49" charset="-122"/>
              </a:rPr>
              <a:t>。</a:t>
            </a:r>
            <a:endParaRPr lang="zh-CN" altLang="en-US" sz="2400" dirty="0"/>
          </a:p>
        </p:txBody>
      </p:sp>
      <p:sp>
        <p:nvSpPr>
          <p:cNvPr id="7" name="矩形 6"/>
          <p:cNvSpPr/>
          <p:nvPr/>
        </p:nvSpPr>
        <p:spPr>
          <a:xfrm>
            <a:off x="1233182" y="3010135"/>
            <a:ext cx="7493466" cy="1989775"/>
          </a:xfrm>
          <a:prstGeom prst="rect">
            <a:avLst/>
          </a:prstGeom>
        </p:spPr>
        <p:txBody>
          <a:bodyPr wrap="square" lIns="68580" tIns="34290" rIns="68580" bIns="34290">
            <a:spAutoFit/>
          </a:bodyPr>
          <a:lstStyle/>
          <a:p>
            <a:pPr lvl="0">
              <a:lnSpc>
                <a:spcPct val="130000"/>
              </a:lnSpc>
              <a:buClr>
                <a:srgbClr val="00CCFF"/>
              </a:buClr>
            </a:pPr>
            <a:r>
              <a:rPr lang="en-US" altLang="zh-CN" sz="2400" b="1" dirty="0" smtClean="0">
                <a:latin typeface="楷体" panose="02010609060101010101" pitchFamily="49" charset="-122"/>
                <a:ea typeface="楷体" panose="02010609060101010101" pitchFamily="49" charset="-122"/>
                <a:cs typeface="楷体_GB2312" panose="02010609030101010101" pitchFamily="49" charset="-122"/>
                <a:sym typeface="+mn-ea"/>
              </a:rPr>
              <a:t>    </a:t>
            </a:r>
            <a:r>
              <a:rPr lang="zh-CN" altLang="zh-CN" sz="2400" b="1" dirty="0" smtClean="0">
                <a:latin typeface="楷体" panose="02010609060101010101" pitchFamily="49" charset="-122"/>
                <a:ea typeface="楷体" panose="02010609060101010101" pitchFamily="49" charset="-122"/>
                <a:cs typeface="楷体_GB2312" panose="02010609030101010101" pitchFamily="49" charset="-122"/>
                <a:sym typeface="+mn-ea"/>
              </a:rPr>
              <a:t>另一方面，“红遍”给中国传统山水画出了个大难题：历来山水多以水墨描绘，仅作为点缀的红色在使用上可谓慎之又慎。然而李可染先生却迎难而上，开始大胆</a:t>
            </a:r>
            <a:r>
              <a:rPr lang="zh-CN" altLang="en-US" sz="2400" b="1" dirty="0" smtClean="0">
                <a:latin typeface="楷体" panose="02010609060101010101" pitchFamily="49" charset="-122"/>
                <a:ea typeface="楷体" panose="02010609060101010101" pitchFamily="49" charset="-122"/>
                <a:cs typeface="楷体_GB2312" panose="02010609030101010101" pitchFamily="49" charset="-122"/>
                <a:sym typeface="+mn-ea"/>
              </a:rPr>
              <a:t>尝试创作“万山红遍”。</a:t>
            </a:r>
            <a:endParaRPr lang="zh-CN" altLang="zh-CN" sz="2400" b="1" dirty="0">
              <a:latin typeface="楷体" panose="02010609060101010101" pitchFamily="49" charset="-122"/>
              <a:ea typeface="楷体" panose="02010609060101010101" pitchFamily="49" charset="-122"/>
              <a:cs typeface="楷体_GB2312" panose="0201060903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20870" y="273844"/>
            <a:ext cx="2066795" cy="557605"/>
          </a:xfrm>
        </p:spPr>
        <p:txBody>
          <a:bodyPr/>
          <a:lstStyle/>
          <a:p>
            <a:r>
              <a:rPr lang="zh-CN" altLang="en-US" sz="2800" dirty="0" smtClean="0">
                <a:solidFill>
                  <a:srgbClr val="FFC000"/>
                </a:solidFill>
                <a:latin typeface="黑体" panose="02010609060101010101" charset="-122"/>
                <a:ea typeface="黑体" panose="02010609060101010101" charset="-122"/>
              </a:rPr>
              <a:t>拓展阅读</a:t>
            </a:r>
            <a:endParaRPr lang="zh-CN" altLang="en-US" sz="2800" dirty="0">
              <a:solidFill>
                <a:srgbClr val="FFC000"/>
              </a:solidFill>
              <a:latin typeface="黑体" panose="02010609060101010101" charset="-122"/>
              <a:ea typeface="黑体" panose="02010609060101010101" charset="-122"/>
            </a:endParaRPr>
          </a:p>
        </p:txBody>
      </p:sp>
      <p:grpSp>
        <p:nvGrpSpPr>
          <p:cNvPr id="3" name="组合 9"/>
          <p:cNvGrpSpPr/>
          <p:nvPr/>
        </p:nvGrpSpPr>
        <p:grpSpPr>
          <a:xfrm>
            <a:off x="399964" y="286314"/>
            <a:ext cx="545135" cy="545135"/>
            <a:chOff x="1965186" y="1419622"/>
            <a:chExt cx="302558" cy="314067"/>
          </a:xfrm>
        </p:grpSpPr>
        <p:sp>
          <p:nvSpPr>
            <p:cNvPr id="4" name="矩形 3"/>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2286000" y="1138806"/>
            <a:ext cx="4572000" cy="1029513"/>
          </a:xfrm>
          <a:prstGeom prst="rect">
            <a:avLst/>
          </a:prstGeom>
        </p:spPr>
        <p:txBody>
          <a:bodyPr lIns="68580" tIns="34290" rIns="68580" bIns="34290">
            <a:spAutoFit/>
          </a:bodyPr>
          <a:lstStyle/>
          <a:p>
            <a:pPr>
              <a:lnSpc>
                <a:spcPct val="130000"/>
              </a:lnSpc>
            </a:pPr>
            <a:r>
              <a:rPr lang="en-US" altLang="zh-CN" sz="2400" b="1" dirty="0" smtClean="0">
                <a:latin typeface="宋体" panose="02010600030101010101" pitchFamily="2" charset="-122"/>
                <a:cs typeface="方正书宋_GBK" charset="0"/>
              </a:rPr>
              <a:t>    </a:t>
            </a:r>
            <a:r>
              <a:rPr lang="zh-CN" altLang="zh-CN" sz="2400" b="1" dirty="0" smtClean="0">
                <a:solidFill>
                  <a:srgbClr val="FFC000"/>
                </a:solidFill>
                <a:latin typeface="宋体" panose="02010600030101010101" pitchFamily="2" charset="-122"/>
                <a:cs typeface="方正书宋_GBK" charset="0"/>
              </a:rPr>
              <a:t>中国山水画的意境美</a:t>
            </a:r>
            <a:endParaRPr lang="en-US" altLang="zh-CN" sz="2400" b="1" dirty="0" smtClean="0">
              <a:solidFill>
                <a:srgbClr val="FFC000"/>
              </a:solidFill>
              <a:latin typeface="宋体" panose="02010600030101010101" pitchFamily="2" charset="-122"/>
              <a:cs typeface="方正书宋_GBK" charset="0"/>
            </a:endParaRPr>
          </a:p>
          <a:p>
            <a:pPr>
              <a:lnSpc>
                <a:spcPct val="130000"/>
              </a:lnSpc>
            </a:pPr>
            <a:r>
              <a:rPr lang="en-US" altLang="zh-CN" sz="2400" b="1" dirty="0" smtClean="0">
                <a:latin typeface="宋体" panose="02010600030101010101" pitchFamily="2" charset="-122"/>
                <a:ea typeface="楷体" panose="02010609060101010101" pitchFamily="49" charset="-122"/>
                <a:cs typeface="方正书宋_GBK" charset="0"/>
              </a:rPr>
              <a:t>          </a:t>
            </a:r>
            <a:r>
              <a:rPr lang="zh-CN" altLang="zh-CN" sz="2100" b="1" dirty="0" smtClean="0">
                <a:latin typeface="楷体" panose="02010609060101010101" pitchFamily="49" charset="-122"/>
                <a:ea typeface="楷体" panose="02010609060101010101" pitchFamily="49" charset="-122"/>
                <a:cs typeface="方正书宋_GBK" charset="0"/>
              </a:rPr>
              <a:t>颜景龙</a:t>
            </a:r>
            <a:endParaRPr lang="en-US" altLang="zh-CN" sz="2100" b="1" dirty="0">
              <a:latin typeface="楷体" panose="02010609060101010101" pitchFamily="49" charset="-122"/>
              <a:ea typeface="楷体" panose="02010609060101010101" pitchFamily="49" charset="-122"/>
              <a:cs typeface="方正书宋_GBK" charset="0"/>
            </a:endParaRPr>
          </a:p>
        </p:txBody>
      </p:sp>
      <p:sp>
        <p:nvSpPr>
          <p:cNvPr id="13" name="矩形 12"/>
          <p:cNvSpPr/>
          <p:nvPr/>
        </p:nvSpPr>
        <p:spPr>
          <a:xfrm>
            <a:off x="945098" y="2365697"/>
            <a:ext cx="7234167" cy="1509644"/>
          </a:xfrm>
          <a:prstGeom prst="rect">
            <a:avLst/>
          </a:prstGeom>
        </p:spPr>
        <p:txBody>
          <a:bodyPr wrap="square" lIns="68580" tIns="34290" rIns="68580" bIns="34290">
            <a:spAutoFit/>
          </a:bodyPr>
          <a:lstStyle/>
          <a:p>
            <a:pPr>
              <a:lnSpc>
                <a:spcPct val="130000"/>
              </a:lnSpc>
            </a:pPr>
            <a:r>
              <a:rPr lang="en-US" altLang="zh-CN" sz="1800" b="1" dirty="0" smtClean="0">
                <a:latin typeface="楷体" panose="02010609060101010101" pitchFamily="49" charset="-122"/>
                <a:ea typeface="楷体" panose="02010609060101010101" pitchFamily="49" charset="-122"/>
                <a:cs typeface="方正书宋_GBK" charset="0"/>
              </a:rPr>
              <a:t>    ①</a:t>
            </a:r>
            <a:r>
              <a:rPr lang="zh-CN" altLang="en-US" sz="1800" b="1" dirty="0" smtClean="0">
                <a:latin typeface="楷体" panose="02010609060101010101" pitchFamily="49" charset="-122"/>
                <a:ea typeface="楷体" panose="02010609060101010101" pitchFamily="49" charset="-122"/>
                <a:cs typeface="方正书宋_GBK" charset="0"/>
              </a:rPr>
              <a:t>中国山水画可谓是中国人情思中最为厚重的沉淀。历代山水画家在画面中充分表现笔墨气韵的同时</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更注重意境美。意境是艺术的灵魂。我们欣赏画时</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时常为其内含的艺术魅力所吸引</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为画外之意、弦外之情所陶冶、所感染</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这就是意境美的作用。</a:t>
            </a:r>
            <a:endParaRPr lang="zh-CN" altLang="en-US" sz="1800" b="1" dirty="0">
              <a:latin typeface="楷体" panose="02010609060101010101" pitchFamily="49" charset="-122"/>
              <a:ea typeface="楷体" panose="02010609060101010101" pitchFamily="49" charset="-122"/>
            </a:endParaRPr>
          </a:p>
        </p:txBody>
      </p:sp>
    </p:spTree>
  </p:cSld>
  <p:clrMapOvr>
    <a:masterClrMapping/>
  </p:clrMapOvr>
  <p:transition spd="slow">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descr="QQ图片20200315113645.jpg"/>
          <p:cNvPicPr>
            <a:picLocks noChangeAspect="1"/>
          </p:cNvPicPr>
          <p:nvPr/>
        </p:nvPicPr>
        <p:blipFill>
          <a:blip r:embed="rId1"/>
          <a:stretch>
            <a:fillRect/>
          </a:stretch>
        </p:blipFill>
        <p:spPr>
          <a:xfrm>
            <a:off x="2882713" y="75156"/>
            <a:ext cx="3270583" cy="4979096"/>
          </a:xfrm>
          <a:prstGeom prst="rect">
            <a:avLst/>
          </a:prstGeom>
        </p:spPr>
      </p:pic>
      <p:sp>
        <p:nvSpPr>
          <p:cNvPr id="7" name="TextBox 6"/>
          <p:cNvSpPr txBox="1"/>
          <p:nvPr/>
        </p:nvSpPr>
        <p:spPr>
          <a:xfrm>
            <a:off x="1831137" y="75156"/>
            <a:ext cx="492443" cy="4979096"/>
          </a:xfrm>
          <a:prstGeom prst="rect">
            <a:avLst/>
          </a:prstGeom>
          <a:noFill/>
        </p:spPr>
        <p:txBody>
          <a:bodyPr vert="eaVert" wrap="square" rtlCol="0">
            <a:spAutoFit/>
          </a:bodyPr>
          <a:lstStyle/>
          <a:p>
            <a:r>
              <a:rPr lang="zh-CN" altLang="en-US" sz="2000" b="1" dirty="0" smtClean="0">
                <a:solidFill>
                  <a:srgbClr val="FFC000"/>
                </a:solidFill>
                <a:latin typeface="楷体" panose="02010609060101010101" pitchFamily="49" charset="-122"/>
                <a:ea typeface="楷体" panose="02010609060101010101" pitchFamily="49" charset="-122"/>
              </a:rPr>
              <a:t>茫茫寒江，一叶孤舟。渔翁独坐，钓丝漂浮。</a:t>
            </a:r>
            <a:endParaRPr lang="en-US" altLang="zh-CN" sz="2000" b="1" dirty="0" smtClean="0">
              <a:solidFill>
                <a:srgbClr val="FFC000"/>
              </a:solidFill>
              <a:latin typeface="楷体" panose="02010609060101010101" pitchFamily="49" charset="-122"/>
              <a:ea typeface="楷体" panose="02010609060101010101" pitchFamily="49" charset="-122"/>
            </a:endParaRPr>
          </a:p>
        </p:txBody>
      </p:sp>
      <p:sp>
        <p:nvSpPr>
          <p:cNvPr id="8" name="TextBox 7"/>
          <p:cNvSpPr txBox="1"/>
          <p:nvPr/>
        </p:nvSpPr>
        <p:spPr>
          <a:xfrm>
            <a:off x="6797712" y="156575"/>
            <a:ext cx="492443" cy="4703523"/>
          </a:xfrm>
          <a:prstGeom prst="rect">
            <a:avLst/>
          </a:prstGeom>
          <a:noFill/>
        </p:spPr>
        <p:txBody>
          <a:bodyPr vert="eaVert" wrap="square" rtlCol="0">
            <a:spAutoFit/>
          </a:bodyPr>
          <a:lstStyle/>
          <a:p>
            <a:r>
              <a:rPr lang="zh-CN" altLang="en-US" sz="2000" b="1" dirty="0" smtClean="0">
                <a:solidFill>
                  <a:srgbClr val="FFC000"/>
                </a:solidFill>
                <a:latin typeface="楷体" panose="02010609060101010101" pitchFamily="49" charset="-122"/>
                <a:ea typeface="楷体" panose="02010609060101010101" pitchFamily="49" charset="-122"/>
              </a:rPr>
              <a:t>微波之外，皆是空白。</a:t>
            </a:r>
            <a:r>
              <a:rPr lang="zh-CN" altLang="en-US" sz="2000" b="1" dirty="0" smtClean="0">
                <a:latin typeface="楷体" panose="02010609060101010101" pitchFamily="49" charset="-122"/>
                <a:ea typeface="楷体" panose="02010609060101010101" pitchFamily="49" charset="-122"/>
              </a:rPr>
              <a:t>空灵、深远、简淡</a:t>
            </a:r>
            <a:endParaRPr lang="zh-CN" altLang="en-US" sz="20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3" name="组合 9"/>
          <p:cNvGrpSpPr/>
          <p:nvPr/>
        </p:nvGrpSpPr>
        <p:grpSpPr>
          <a:xfrm>
            <a:off x="399964" y="286314"/>
            <a:ext cx="545135" cy="545135"/>
            <a:chOff x="1965186" y="1419622"/>
            <a:chExt cx="302558" cy="314067"/>
          </a:xfrm>
        </p:grpSpPr>
        <p:sp>
          <p:nvSpPr>
            <p:cNvPr id="4" name="矩形 3"/>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945098" y="1321793"/>
            <a:ext cx="7133501" cy="2950038"/>
          </a:xfrm>
          <a:prstGeom prst="rect">
            <a:avLst/>
          </a:prstGeom>
        </p:spPr>
        <p:txBody>
          <a:bodyPr wrap="square" lIns="68580" tIns="34290" rIns="68580" bIns="34290">
            <a:spAutoFit/>
          </a:bodyPr>
          <a:lstStyle/>
          <a:p>
            <a:pPr>
              <a:lnSpc>
                <a:spcPct val="130000"/>
              </a:lnSpc>
            </a:pPr>
            <a:r>
              <a:rPr lang="en-US" altLang="zh-CN" sz="1800" b="1" dirty="0" smtClean="0">
                <a:latin typeface="楷体" panose="02010609060101010101" pitchFamily="49" charset="-122"/>
                <a:ea typeface="楷体" panose="02010609060101010101" pitchFamily="49" charset="-122"/>
                <a:cs typeface="方正书宋_GBK" charset="0"/>
              </a:rPr>
              <a:t>    ②</a:t>
            </a:r>
            <a:r>
              <a:rPr lang="zh-CN" altLang="en-US" sz="1800" b="1" dirty="0" smtClean="0">
                <a:latin typeface="楷体" panose="02010609060101010101" pitchFamily="49" charset="-122"/>
                <a:ea typeface="楷体" panose="02010609060101010101" pitchFamily="49" charset="-122"/>
                <a:cs typeface="方正书宋_GBK" charset="0"/>
              </a:rPr>
              <a:t>中国山水画的空灵之美</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是山水画艺术的主要审美趣味形式。空灵之空为静</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为虚</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为无</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空灵之灵为灵气</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为实</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为有。空和灵是对立统一的。宋代马远的</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寒江独钓图</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中</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茫茫寒江</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一叶孤舟</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渔翁独坐</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钓丝漂浮</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微波之外</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皆是空白</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营造出一种空灵、深远、简淡的意境。空灵之美一方面使画家在意境构成上获得了充分的主动权</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打破了特定时空中客观物象的局限</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另一方面也给欣赏者提供了广阔的艺术想象的天地</a:t>
            </a:r>
            <a:r>
              <a:rPr lang="en-US" altLang="zh-CN" sz="1800" b="1" dirty="0" smtClean="0">
                <a:latin typeface="楷体" panose="02010609060101010101" pitchFamily="49" charset="-122"/>
                <a:ea typeface="楷体" panose="02010609060101010101" pitchFamily="49" charset="-122"/>
                <a:cs typeface="方正书宋_GBK" charset="0"/>
              </a:rPr>
              <a:t>,</a:t>
            </a:r>
            <a:r>
              <a:rPr lang="zh-CN" altLang="en-US" sz="1800" b="1" dirty="0" smtClean="0">
                <a:latin typeface="楷体" panose="02010609060101010101" pitchFamily="49" charset="-122"/>
                <a:ea typeface="楷体" panose="02010609060101010101" pitchFamily="49" charset="-122"/>
                <a:cs typeface="方正书宋_GBK" charset="0"/>
              </a:rPr>
              <a:t>使作品中的有限的空间和形象蕴含着无限的大千世界和丰富的思想内容。</a:t>
            </a:r>
            <a:endParaRPr lang="zh-CN" altLang="en-US" sz="1800" b="1" dirty="0">
              <a:latin typeface="楷体" panose="02010609060101010101" pitchFamily="49" charset="-122"/>
              <a:ea typeface="楷体" panose="02010609060101010101" pitchFamily="49" charset="-122"/>
              <a:cs typeface="方正书宋_GBK" charset="0"/>
            </a:endParaRPr>
          </a:p>
        </p:txBody>
      </p:sp>
    </p:spTree>
  </p:cSld>
  <p:clrMapOvr>
    <a:masterClrMapping/>
  </p:clrMapOvr>
  <p:transition spd="slow">
    <p:wheel spokes="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pSp>
        <p:nvGrpSpPr>
          <p:cNvPr id="3" name="组合 9"/>
          <p:cNvGrpSpPr/>
          <p:nvPr/>
        </p:nvGrpSpPr>
        <p:grpSpPr>
          <a:xfrm>
            <a:off x="399964" y="286314"/>
            <a:ext cx="545135" cy="545135"/>
            <a:chOff x="1965186" y="1419622"/>
            <a:chExt cx="302558" cy="314067"/>
          </a:xfrm>
        </p:grpSpPr>
        <p:sp>
          <p:nvSpPr>
            <p:cNvPr id="4" name="矩形 3"/>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1151389" y="1456830"/>
            <a:ext cx="6820249" cy="2589940"/>
          </a:xfrm>
          <a:prstGeom prst="rect">
            <a:avLst/>
          </a:prstGeom>
        </p:spPr>
        <p:txBody>
          <a:bodyPr wrap="square" lIns="68580" tIns="34290" rIns="68580" bIns="34290">
            <a:spAutoFit/>
          </a:bodyPr>
          <a:lstStyle/>
          <a:p>
            <a:pPr>
              <a:lnSpc>
                <a:spcPct val="130000"/>
              </a:lnSpc>
            </a:pPr>
            <a:r>
              <a:rPr lang="en-US" altLang="zh-CN" sz="1800" b="1" dirty="0" smtClean="0">
                <a:latin typeface="楷体" panose="02010609060101010101" pitchFamily="49" charset="-122"/>
                <a:ea typeface="楷体" panose="02010609060101010101" pitchFamily="49" charset="-122"/>
                <a:cs typeface="方正书宋_GBK" charset="0"/>
                <a:sym typeface="+mn-ea"/>
              </a:rPr>
              <a:t>    ③</a:t>
            </a:r>
            <a:r>
              <a:rPr lang="zh-CN" altLang="zh-CN" sz="1800" b="1" dirty="0" smtClean="0">
                <a:latin typeface="楷体" panose="02010609060101010101" pitchFamily="49" charset="-122"/>
                <a:ea typeface="楷体" panose="02010609060101010101" pitchFamily="49" charset="-122"/>
                <a:cs typeface="方正书宋_GBK" charset="0"/>
                <a:sym typeface="+mn-ea"/>
              </a:rPr>
              <a:t>中国山水画的外象之美不仅表现在画作本身</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也包括画作以外的无限性</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即“画外有画”。正如美学大师宗白华所说</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“中国绘画所表现的精神是深沉静默地与这无限的自然、无限的太空浑然融化</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体合为一。”山水画是一种哲理的最高境界</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它不</a:t>
            </a:r>
            <a:r>
              <a:rPr lang="zh-CN" altLang="en-US" sz="1800" b="1" dirty="0" smtClean="0">
                <a:latin typeface="楷体" panose="02010609060101010101" pitchFamily="49" charset="-122"/>
                <a:ea typeface="楷体" panose="02010609060101010101" pitchFamily="49" charset="-122"/>
                <a:cs typeface="方正书宋_GBK" charset="0"/>
                <a:sym typeface="+mn-ea"/>
              </a:rPr>
              <a:t>追求繁芜的世界</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而是自然与人文的完美统一</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是一种摆脱世俗的精神追求。从元朝的倪瓒</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明清时期的石涛、董其昌等的山水画中我们所看到的不只是绘画的语言符号</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更重要的是画家内在的精神追求。</a:t>
            </a:r>
            <a:endParaRPr lang="zh-CN" altLang="en-US" sz="1800" b="1" dirty="0">
              <a:latin typeface="楷体" panose="02010609060101010101" pitchFamily="49" charset="-122"/>
              <a:ea typeface="楷体" panose="02010609060101010101" pitchFamily="49" charset="-122"/>
              <a:cs typeface="方正书宋_GBK" charset="0"/>
              <a:sym typeface="+mn-ea"/>
            </a:endParaRPr>
          </a:p>
        </p:txBody>
      </p:sp>
    </p:spTree>
  </p:cSld>
  <p:clrMapOvr>
    <a:masterClrMapping/>
  </p:clrMapOvr>
  <p:transition spd="slow">
    <p:wheel spokes="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grpSp>
        <p:nvGrpSpPr>
          <p:cNvPr id="3" name="组合 9"/>
          <p:cNvGrpSpPr/>
          <p:nvPr/>
        </p:nvGrpSpPr>
        <p:grpSpPr>
          <a:xfrm>
            <a:off x="399964" y="286314"/>
            <a:ext cx="545135" cy="545135"/>
            <a:chOff x="1965186" y="1419622"/>
            <a:chExt cx="302558" cy="314067"/>
          </a:xfrm>
        </p:grpSpPr>
        <p:sp>
          <p:nvSpPr>
            <p:cNvPr id="4" name="矩形 3"/>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1124551" y="831449"/>
            <a:ext cx="6972923" cy="4030334"/>
          </a:xfrm>
          <a:prstGeom prst="rect">
            <a:avLst/>
          </a:prstGeom>
        </p:spPr>
        <p:txBody>
          <a:bodyPr wrap="square" lIns="68580" tIns="34290" rIns="68580" bIns="34290">
            <a:spAutoFit/>
          </a:bodyPr>
          <a:lstStyle/>
          <a:p>
            <a:pPr>
              <a:lnSpc>
                <a:spcPct val="130000"/>
              </a:lnSpc>
            </a:pPr>
            <a:r>
              <a:rPr lang="en-US" altLang="zh-CN" sz="1800" b="1" dirty="0" smtClean="0">
                <a:latin typeface="楷体" panose="02010609060101010101" pitchFamily="49" charset="-122"/>
                <a:ea typeface="楷体" panose="02010609060101010101" pitchFamily="49" charset="-122"/>
                <a:cs typeface="方正书宋_GBK" charset="0"/>
                <a:sym typeface="+mn-ea"/>
              </a:rPr>
              <a:t>    ④</a:t>
            </a:r>
            <a:r>
              <a:rPr lang="zh-CN" altLang="zh-CN" sz="1800" b="1" dirty="0" smtClean="0">
                <a:latin typeface="楷体" panose="02010609060101010101" pitchFamily="49" charset="-122"/>
                <a:ea typeface="楷体" panose="02010609060101010101" pitchFamily="49" charset="-122"/>
                <a:cs typeface="方正书宋_GBK" charset="0"/>
                <a:sym typeface="+mn-ea"/>
              </a:rPr>
              <a:t>中国山水画的诗意之美</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是中国绘画历来所提倡的。不论《春山烟雨》</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还是《春浦帆归》</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只看画题</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就会觉得诗意盎然。诗意之美丰富了中国山水画的美学意境。真正山水画中的诗境</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体现在画的构思、章法、形象、色彩的诗化</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诗情与画意交融。宋代郭熙在《林泉高致》中说</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“诗是无形画</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画是有形诗。”</a:t>
            </a:r>
            <a:r>
              <a:rPr lang="zh-CN" altLang="en-US" sz="1800" b="1" dirty="0" smtClean="0">
                <a:latin typeface="楷体" panose="02010609060101010101" pitchFamily="49" charset="-122"/>
                <a:ea typeface="楷体" panose="02010609060101010101" pitchFamily="49" charset="-122"/>
                <a:cs typeface="方正书宋_GBK" charset="0"/>
                <a:sym typeface="+mn-ea"/>
              </a:rPr>
              <a:t>诗画的一致</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是中国山水画家追求的最高理想</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也是中国山水画的最高境界。唐人王维以诗人的学养彰显画家的气质</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在文学和绘画领域揭示了诗与画的关系</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从而提出了山水画意境表现中的一个准则</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画中有诗。比如他的作品</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江山雪霁图卷</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画面上虽然没有题上</a:t>
            </a:r>
            <a:r>
              <a:rPr lang="zh-CN" altLang="zh-CN" sz="1800" b="1" dirty="0" smtClean="0">
                <a:latin typeface="楷体" panose="02010609060101010101" pitchFamily="49" charset="-122"/>
                <a:ea typeface="楷体" panose="02010609060101010101" pitchFamily="49" charset="-122"/>
                <a:cs typeface="方正书宋_GBK" charset="0"/>
                <a:sym typeface="+mn-ea"/>
              </a:rPr>
              <a:t>或多或少的诗词字句</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却富有诗的意境。</a:t>
            </a:r>
            <a:endParaRPr lang="en-US" altLang="zh-CN" sz="1800" b="1" dirty="0" smtClean="0">
              <a:latin typeface="楷体" panose="02010609060101010101" pitchFamily="49" charset="-122"/>
              <a:ea typeface="楷体" panose="02010609060101010101" pitchFamily="49" charset="-122"/>
              <a:cs typeface="方正书宋_GBK" charset="0"/>
              <a:sym typeface="+mn-ea"/>
            </a:endParaRPr>
          </a:p>
          <a:p>
            <a:pPr>
              <a:lnSpc>
                <a:spcPct val="130000"/>
              </a:lnSpc>
            </a:pPr>
            <a:endParaRPr lang="en-US" altLang="en-US" sz="1800" b="1" dirty="0">
              <a:latin typeface="楷体" panose="02010609060101010101" pitchFamily="49" charset="-122"/>
              <a:ea typeface="楷体" panose="02010609060101010101" pitchFamily="49" charset="-122"/>
              <a:cs typeface="方正书宋_GBK" charset="0"/>
              <a:sym typeface="+mn-ea"/>
            </a:endParaRPr>
          </a:p>
        </p:txBody>
      </p:sp>
    </p:spTree>
  </p:cSld>
  <p:clrMapOvr>
    <a:masterClrMapping/>
  </p:clrMapOvr>
  <p:transition spd="slow">
    <p:wheel spokes="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矩形 2"/>
          <p:cNvSpPr/>
          <p:nvPr/>
        </p:nvSpPr>
        <p:spPr>
          <a:xfrm>
            <a:off x="1145097" y="1447101"/>
            <a:ext cx="6990127" cy="2229841"/>
          </a:xfrm>
          <a:prstGeom prst="rect">
            <a:avLst/>
          </a:prstGeom>
        </p:spPr>
        <p:txBody>
          <a:bodyPr wrap="square" lIns="68580" tIns="34290" rIns="68580" bIns="34290">
            <a:spAutoFit/>
          </a:bodyPr>
          <a:lstStyle/>
          <a:p>
            <a:pPr>
              <a:lnSpc>
                <a:spcPct val="130000"/>
              </a:lnSpc>
            </a:pPr>
            <a:r>
              <a:rPr lang="en-US" altLang="zh-CN" sz="1800" b="1" dirty="0" smtClean="0">
                <a:latin typeface="楷体" panose="02010609060101010101" pitchFamily="49" charset="-122"/>
                <a:ea typeface="楷体" panose="02010609060101010101" pitchFamily="49" charset="-122"/>
                <a:cs typeface="方正书宋_GBK" charset="0"/>
                <a:sym typeface="+mn-ea"/>
              </a:rPr>
              <a:t>    ⑤</a:t>
            </a:r>
            <a:r>
              <a:rPr lang="zh-CN" altLang="zh-CN" sz="1800" b="1" dirty="0" smtClean="0">
                <a:latin typeface="楷体" panose="02010609060101010101" pitchFamily="49" charset="-122"/>
                <a:ea typeface="楷体" panose="02010609060101010101" pitchFamily="49" charset="-122"/>
                <a:cs typeface="方正书宋_GBK" charset="0"/>
                <a:sym typeface="+mn-ea"/>
              </a:rPr>
              <a:t>中国山水画中所具有的那种空灵美、外象美、诗意美的意境既是画家创造的终点</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又是观者再创造的起点</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是画家与观者之间沟通的桥梁。当代中国山水画创作者</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zh-CN" sz="1800" b="1" dirty="0" smtClean="0">
                <a:latin typeface="楷体" panose="02010609060101010101" pitchFamily="49" charset="-122"/>
                <a:ea typeface="楷体" panose="02010609060101010101" pitchFamily="49" charset="-122"/>
                <a:cs typeface="方正书宋_GBK" charset="0"/>
                <a:sym typeface="+mn-ea"/>
              </a:rPr>
              <a:t>只有放开眼</a:t>
            </a:r>
            <a:r>
              <a:rPr lang="zh-CN" altLang="en-US" sz="1800" b="1" dirty="0" smtClean="0">
                <a:latin typeface="楷体" panose="02010609060101010101" pitchFamily="49" charset="-122"/>
                <a:ea typeface="楷体" panose="02010609060101010101" pitchFamily="49" charset="-122"/>
                <a:cs typeface="方正书宋_GBK" charset="0"/>
                <a:sym typeface="+mn-ea"/>
              </a:rPr>
              <a:t>界</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敞开胸怀</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徜徉于大自然之中领受山川、风云、水石、林木际会之妙</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铸就独特的艺术灵魂</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方能构筑胸中意象</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孕育笔墨语言</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创作出有意境的作品</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真正做到“代山川而言”。                </a:t>
            </a:r>
            <a:r>
              <a:rPr lang="en-US" altLang="zh-CN" sz="1800" b="1" dirty="0" smtClean="0">
                <a:latin typeface="楷体" panose="02010609060101010101" pitchFamily="49" charset="-122"/>
                <a:ea typeface="楷体" panose="02010609060101010101" pitchFamily="49" charset="-122"/>
                <a:cs typeface="方正书宋_GBK" charset="0"/>
                <a:sym typeface="+mn-ea"/>
              </a:rPr>
              <a:t>(</a:t>
            </a:r>
            <a:r>
              <a:rPr lang="zh-CN" altLang="en-US" sz="1800" b="1" dirty="0" smtClean="0">
                <a:latin typeface="楷体" panose="02010609060101010101" pitchFamily="49" charset="-122"/>
                <a:ea typeface="楷体" panose="02010609060101010101" pitchFamily="49" charset="-122"/>
                <a:cs typeface="方正书宋_GBK" charset="0"/>
                <a:sym typeface="+mn-ea"/>
              </a:rPr>
              <a:t>有删改</a:t>
            </a:r>
            <a:r>
              <a:rPr lang="en-US" altLang="zh-CN" sz="1800" b="1" dirty="0" smtClean="0">
                <a:latin typeface="楷体" panose="02010609060101010101" pitchFamily="49" charset="-122"/>
                <a:ea typeface="楷体" panose="02010609060101010101" pitchFamily="49" charset="-122"/>
                <a:cs typeface="方正书宋_GBK" charset="0"/>
                <a:sym typeface="+mn-ea"/>
              </a:rPr>
              <a:t>)</a:t>
            </a:r>
            <a:endParaRPr lang="en-US" altLang="zh-CN" sz="1800" b="1" dirty="0">
              <a:latin typeface="楷体" panose="02010609060101010101" pitchFamily="49" charset="-122"/>
              <a:ea typeface="楷体" panose="02010609060101010101" pitchFamily="49" charset="-122"/>
              <a:cs typeface="方正书宋_GBK" charset="0"/>
              <a:sym typeface="+mn-ea"/>
            </a:endParaRPr>
          </a:p>
        </p:txBody>
      </p:sp>
      <p:grpSp>
        <p:nvGrpSpPr>
          <p:cNvPr id="4" name="组合 9"/>
          <p:cNvGrpSpPr/>
          <p:nvPr/>
        </p:nvGrpSpPr>
        <p:grpSpPr>
          <a:xfrm>
            <a:off x="399964" y="286314"/>
            <a:ext cx="545135" cy="545135"/>
            <a:chOff x="1965186" y="1419622"/>
            <a:chExt cx="302558" cy="314067"/>
          </a:xfrm>
        </p:grpSpPr>
        <p:sp>
          <p:nvSpPr>
            <p:cNvPr id="5" name="矩形 4"/>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wheel spokes="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grpSp>
        <p:nvGrpSpPr>
          <p:cNvPr id="3" name="组合 9"/>
          <p:cNvGrpSpPr/>
          <p:nvPr/>
        </p:nvGrpSpPr>
        <p:grpSpPr>
          <a:xfrm>
            <a:off x="399964" y="286314"/>
            <a:ext cx="545135" cy="545135"/>
            <a:chOff x="1965186" y="1419622"/>
            <a:chExt cx="302558" cy="314067"/>
          </a:xfrm>
        </p:grpSpPr>
        <p:sp>
          <p:nvSpPr>
            <p:cNvPr id="4" name="矩形 3"/>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1042098" y="612158"/>
            <a:ext cx="4936288" cy="438582"/>
          </a:xfrm>
          <a:prstGeom prst="rect">
            <a:avLst/>
          </a:prstGeom>
        </p:spPr>
        <p:txBody>
          <a:bodyPr wrap="none" lIns="68580" tIns="34290" rIns="68580" bIns="34290">
            <a:spAutoFit/>
          </a:bodyPr>
          <a:lstStyle/>
          <a:p>
            <a:r>
              <a:rPr lang="en-US" altLang="zh-CN" sz="2400" b="1" dirty="0" smtClean="0">
                <a:solidFill>
                  <a:srgbClr val="FFC000"/>
                </a:solidFill>
                <a:latin typeface="楷体" panose="02010609060101010101" pitchFamily="49" charset="-122"/>
                <a:ea typeface="楷体" panose="02010609060101010101" pitchFamily="49" charset="-122"/>
                <a:cs typeface="方正书宋_GBK" charset="0"/>
                <a:sym typeface="+mn-ea"/>
              </a:rPr>
              <a:t>(1)</a:t>
            </a:r>
            <a:r>
              <a:rPr lang="zh-CN" altLang="zh-CN" sz="2400" b="1" dirty="0" smtClean="0">
                <a:solidFill>
                  <a:srgbClr val="FFC000"/>
                </a:solidFill>
                <a:latin typeface="楷体" panose="02010609060101010101" pitchFamily="49" charset="-122"/>
                <a:ea typeface="楷体" panose="02010609060101010101" pitchFamily="49" charset="-122"/>
                <a:cs typeface="方正书宋_GBK" charset="0"/>
                <a:sym typeface="+mn-ea"/>
              </a:rPr>
              <a:t>请简要概述第</a:t>
            </a:r>
            <a:r>
              <a:rPr lang="en-US" altLang="zh-CN" sz="2400" b="1" dirty="0" smtClean="0">
                <a:solidFill>
                  <a:srgbClr val="FFC000"/>
                </a:solidFill>
                <a:latin typeface="楷体" panose="02010609060101010101" pitchFamily="49" charset="-122"/>
                <a:ea typeface="楷体" panose="02010609060101010101" pitchFamily="49" charset="-122"/>
                <a:cs typeface="方正书宋_GBK" charset="0"/>
                <a:sym typeface="+mn-ea"/>
              </a:rPr>
              <a:t>②</a:t>
            </a:r>
            <a:r>
              <a:rPr lang="zh-CN" altLang="zh-CN" sz="2400" b="1" dirty="0" smtClean="0">
                <a:solidFill>
                  <a:srgbClr val="FFC000"/>
                </a:solidFill>
                <a:latin typeface="楷体" panose="02010609060101010101" pitchFamily="49" charset="-122"/>
                <a:ea typeface="楷体" panose="02010609060101010101" pitchFamily="49" charset="-122"/>
                <a:cs typeface="方正书宋_GBK" charset="0"/>
                <a:sym typeface="+mn-ea"/>
              </a:rPr>
              <a:t>段的论述层次。</a:t>
            </a:r>
            <a:endParaRPr lang="zh-CN" altLang="en-US" sz="2400" b="1" dirty="0">
              <a:solidFill>
                <a:srgbClr val="FFC000"/>
              </a:solidFill>
              <a:latin typeface="楷体" panose="02010609060101010101" pitchFamily="49" charset="-122"/>
              <a:ea typeface="楷体" panose="02010609060101010101" pitchFamily="49" charset="-122"/>
              <a:cs typeface="方正书宋_GBK" charset="0"/>
              <a:sym typeface="+mn-ea"/>
            </a:endParaRPr>
          </a:p>
        </p:txBody>
      </p:sp>
      <p:sp>
        <p:nvSpPr>
          <p:cNvPr id="7" name="矩形 6"/>
          <p:cNvSpPr/>
          <p:nvPr/>
        </p:nvSpPr>
        <p:spPr>
          <a:xfrm>
            <a:off x="1191237" y="1268017"/>
            <a:ext cx="6535025" cy="1269578"/>
          </a:xfrm>
          <a:prstGeom prst="rect">
            <a:avLst/>
          </a:prstGeom>
        </p:spPr>
        <p:txBody>
          <a:bodyPr wrap="square" lIns="68580" tIns="34290" rIns="68580" bIns="34290">
            <a:spAutoFit/>
          </a:bodyPr>
          <a:lstStyle/>
          <a:p>
            <a:pPr>
              <a:lnSpc>
                <a:spcPct val="130000"/>
              </a:lnSpc>
            </a:pPr>
            <a:r>
              <a:rPr lang="zh-CN" altLang="zh-CN" sz="2000" b="1" dirty="0" smtClean="0">
                <a:latin typeface="+mn-ea"/>
                <a:cs typeface="楷体_GB2312" panose="02010609030101010101" pitchFamily="49" charset="-122"/>
                <a:sym typeface="+mn-ea"/>
              </a:rPr>
              <a:t>首先提出空灵之美是中国山水画艺术的主要审美趣味形式</a:t>
            </a:r>
            <a:r>
              <a:rPr lang="en-US" altLang="zh-CN" sz="2000" b="1" dirty="0" smtClean="0">
                <a:latin typeface="+mn-ea"/>
                <a:cs typeface="楷体_GB2312" panose="02010609030101010101" pitchFamily="49" charset="-122"/>
                <a:sym typeface="+mn-ea"/>
              </a:rPr>
              <a:t>;</a:t>
            </a:r>
            <a:r>
              <a:rPr lang="zh-CN" altLang="zh-CN" sz="2000" b="1" dirty="0" smtClean="0">
                <a:latin typeface="+mn-ea"/>
                <a:cs typeface="楷体_GB2312" panose="02010609030101010101" pitchFamily="49" charset="-122"/>
                <a:sym typeface="+mn-ea"/>
              </a:rPr>
              <a:t>然后阐述空与灵的内涵及关系</a:t>
            </a:r>
            <a:r>
              <a:rPr lang="en-US" altLang="zh-CN" sz="2000" b="1" dirty="0" smtClean="0">
                <a:latin typeface="+mn-ea"/>
                <a:cs typeface="楷体_GB2312" panose="02010609030101010101" pitchFamily="49" charset="-122"/>
                <a:sym typeface="+mn-ea"/>
              </a:rPr>
              <a:t>,</a:t>
            </a:r>
            <a:r>
              <a:rPr lang="zh-CN" altLang="zh-CN" sz="2000" b="1" dirty="0" smtClean="0">
                <a:latin typeface="+mn-ea"/>
                <a:cs typeface="楷体_GB2312" panose="02010609030101010101" pitchFamily="49" charset="-122"/>
                <a:sym typeface="+mn-ea"/>
              </a:rPr>
              <a:t>并举例论证</a:t>
            </a:r>
            <a:r>
              <a:rPr lang="en-US" altLang="zh-CN" sz="2000" b="1" dirty="0" smtClean="0">
                <a:latin typeface="+mn-ea"/>
                <a:cs typeface="楷体_GB2312" panose="02010609030101010101" pitchFamily="49" charset="-122"/>
                <a:sym typeface="+mn-ea"/>
              </a:rPr>
              <a:t>;</a:t>
            </a:r>
            <a:r>
              <a:rPr lang="zh-CN" altLang="zh-CN" sz="2000" b="1" dirty="0" smtClean="0">
                <a:latin typeface="+mn-ea"/>
                <a:cs typeface="楷体_GB2312" panose="02010609030101010101" pitchFamily="49" charset="-122"/>
                <a:sym typeface="+mn-ea"/>
              </a:rPr>
              <a:t>最后揭示中国山水画空灵之美的意义。</a:t>
            </a:r>
            <a:r>
              <a:rPr lang="zh-CN" altLang="zh-CN" sz="2000" b="1" dirty="0" smtClean="0">
                <a:latin typeface="+mn-ea"/>
                <a:cs typeface="方正书宋_GBK" charset="0"/>
                <a:sym typeface="+mn-ea"/>
              </a:rPr>
              <a:t>　</a:t>
            </a:r>
            <a:endParaRPr lang="zh-CN" altLang="en-US" sz="2000" b="1" dirty="0">
              <a:latin typeface="+mn-ea"/>
              <a:cs typeface="方正书宋_GBK" charset="0"/>
              <a:sym typeface="+mn-ea"/>
            </a:endParaRPr>
          </a:p>
        </p:txBody>
      </p:sp>
      <p:sp>
        <p:nvSpPr>
          <p:cNvPr id="8" name="矩形 7"/>
          <p:cNvSpPr/>
          <p:nvPr/>
        </p:nvSpPr>
        <p:spPr>
          <a:xfrm>
            <a:off x="1042098" y="2537595"/>
            <a:ext cx="7473254" cy="896784"/>
          </a:xfrm>
          <a:prstGeom prst="rect">
            <a:avLst/>
          </a:prstGeom>
        </p:spPr>
        <p:txBody>
          <a:bodyPr wrap="square" lIns="68580" tIns="34290" rIns="68580" bIns="34290">
            <a:spAutoFit/>
          </a:bodyPr>
          <a:lstStyle/>
          <a:p>
            <a:pPr>
              <a:lnSpc>
                <a:spcPct val="120000"/>
              </a:lnSpc>
            </a:pPr>
            <a:r>
              <a:rPr lang="en-US" altLang="zh-CN" sz="24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sym typeface="+mn-ea"/>
              </a:rPr>
              <a:t>(2)</a:t>
            </a:r>
            <a:r>
              <a:rPr lang="zh-CN" altLang="zh-CN" sz="24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sym typeface="+mn-ea"/>
              </a:rPr>
              <a:t>中国山水画的诗意之美表现在哪些方面</a:t>
            </a:r>
            <a:r>
              <a:rPr lang="en-US" altLang="zh-CN" sz="24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sym typeface="+mn-ea"/>
              </a:rPr>
              <a:t>?</a:t>
            </a:r>
            <a:r>
              <a:rPr lang="zh-CN" altLang="zh-CN" sz="24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sym typeface="+mn-ea"/>
              </a:rPr>
              <a:t>请根据文章第</a:t>
            </a:r>
            <a:r>
              <a:rPr lang="en-US" altLang="zh-CN" sz="24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sym typeface="+mn-ea"/>
              </a:rPr>
              <a:t>④</a:t>
            </a:r>
            <a:r>
              <a:rPr lang="zh-CN" altLang="zh-CN" sz="24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sym typeface="+mn-ea"/>
              </a:rPr>
              <a:t>段简要概括。</a:t>
            </a:r>
            <a:endParaRPr lang="zh-CN" altLang="en-US" sz="2400" b="1" dirty="0">
              <a:solidFill>
                <a:srgbClr val="FFC000"/>
              </a:solidFill>
              <a:latin typeface="楷体" panose="02010609060101010101" pitchFamily="49" charset="-122"/>
              <a:ea typeface="楷体" panose="02010609060101010101" pitchFamily="49" charset="-122"/>
              <a:cs typeface="宋体" panose="02010600030101010101" pitchFamily="2" charset="-122"/>
              <a:sym typeface="+mn-ea"/>
            </a:endParaRPr>
          </a:p>
        </p:txBody>
      </p:sp>
      <p:sp>
        <p:nvSpPr>
          <p:cNvPr id="9" name="矩形 8"/>
          <p:cNvSpPr/>
          <p:nvPr/>
        </p:nvSpPr>
        <p:spPr>
          <a:xfrm>
            <a:off x="1191237" y="3406988"/>
            <a:ext cx="6720016" cy="1021316"/>
          </a:xfrm>
          <a:prstGeom prst="rect">
            <a:avLst/>
          </a:prstGeom>
        </p:spPr>
        <p:txBody>
          <a:bodyPr wrap="square" lIns="68580" tIns="34290" rIns="68580" bIns="34290">
            <a:spAutoFit/>
          </a:bodyPr>
          <a:lstStyle/>
          <a:p>
            <a:pPr>
              <a:lnSpc>
                <a:spcPct val="150000"/>
              </a:lnSpc>
            </a:pPr>
            <a:r>
              <a:rPr lang="en-US" altLang="zh-CN" sz="2000" b="1" dirty="0" smtClean="0">
                <a:latin typeface="+mn-ea"/>
                <a:cs typeface="楷体_GB2312" panose="02010609030101010101" pitchFamily="49" charset="-122"/>
                <a:sym typeface="+mn-ea"/>
              </a:rPr>
              <a:t>①</a:t>
            </a:r>
            <a:r>
              <a:rPr lang="zh-CN" altLang="zh-CN" sz="2000" b="1" dirty="0" smtClean="0">
                <a:latin typeface="+mn-ea"/>
                <a:cs typeface="楷体_GB2312" panose="02010609030101010101" pitchFamily="49" charset="-122"/>
                <a:sym typeface="+mn-ea"/>
              </a:rPr>
              <a:t>画题富有诗意</a:t>
            </a:r>
            <a:r>
              <a:rPr lang="en-US" altLang="zh-CN" sz="2000" b="1" dirty="0" smtClean="0">
                <a:latin typeface="+mn-ea"/>
                <a:cs typeface="楷体_GB2312" panose="02010609030101010101" pitchFamily="49" charset="-122"/>
                <a:sym typeface="+mn-ea"/>
              </a:rPr>
              <a:t>;②</a:t>
            </a:r>
            <a:r>
              <a:rPr lang="zh-CN" altLang="zh-CN" sz="2000" b="1" dirty="0" smtClean="0">
                <a:latin typeface="+mn-ea"/>
                <a:cs typeface="楷体_GB2312" panose="02010609030101010101" pitchFamily="49" charset="-122"/>
                <a:sym typeface="+mn-ea"/>
              </a:rPr>
              <a:t>画的构思、章法、形象和色彩富有诗意</a:t>
            </a:r>
            <a:r>
              <a:rPr lang="en-US" altLang="zh-CN" sz="2000" b="1" dirty="0" smtClean="0">
                <a:latin typeface="+mn-ea"/>
                <a:cs typeface="楷体_GB2312" panose="02010609030101010101" pitchFamily="49" charset="-122"/>
                <a:sym typeface="+mn-ea"/>
              </a:rPr>
              <a:t>;③</a:t>
            </a:r>
            <a:r>
              <a:rPr lang="zh-CN" altLang="zh-CN" sz="2000" b="1" dirty="0" smtClean="0">
                <a:latin typeface="+mn-ea"/>
                <a:cs typeface="楷体_GB2312" panose="02010609030101010101" pitchFamily="49" charset="-122"/>
                <a:sym typeface="+mn-ea"/>
              </a:rPr>
              <a:t>画面上适当的诗词字句增添了画的诗意。　</a:t>
            </a:r>
            <a:endParaRPr lang="zh-CN" altLang="en-US" sz="2000" b="1" dirty="0">
              <a:latin typeface="+mn-ea"/>
              <a:cs typeface="楷体_GB2312" panose="02010609030101010101" pitchFamily="49" charset="-122"/>
              <a:sym typeface="+mn-ea"/>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1314974" y="519018"/>
            <a:ext cx="6914626" cy="3393237"/>
          </a:xfrm>
          <a:prstGeom prst="rect">
            <a:avLst/>
          </a:prstGeom>
        </p:spPr>
        <p:txBody>
          <a:bodyPr wrap="square" lIns="68580" tIns="34290" rIns="68580" bIns="34290">
            <a:spAutoFit/>
          </a:bodyPr>
          <a:lstStyle/>
          <a:p>
            <a:r>
              <a:rPr lang="zh-CN" altLang="en-US" sz="2700" b="1" dirty="0" smtClean="0">
                <a:latin typeface="楷体" panose="02010609060101010101" pitchFamily="49" charset="-122"/>
                <a:ea typeface="楷体" panose="02010609060101010101" pitchFamily="49" charset="-122"/>
              </a:rPr>
              <a:t>   </a:t>
            </a:r>
            <a:endParaRPr lang="en-US" altLang="zh-CN" sz="2700" b="1" dirty="0" smtClean="0">
              <a:latin typeface="楷体" panose="02010609060101010101" pitchFamily="49" charset="-122"/>
              <a:ea typeface="楷体" panose="02010609060101010101" pitchFamily="49" charset="-122"/>
            </a:endParaRPr>
          </a:p>
          <a:p>
            <a:r>
              <a:rPr lang="en-US" altLang="zh-CN" sz="2700" b="1" dirty="0" smtClean="0">
                <a:latin typeface="楷体" panose="02010609060101010101" pitchFamily="49" charset="-122"/>
                <a:ea typeface="楷体" panose="02010609060101010101" pitchFamily="49" charset="-122"/>
              </a:rPr>
              <a:t>   </a:t>
            </a:r>
            <a:r>
              <a:rPr lang="zh-CN" altLang="en-US" sz="2700" b="1" dirty="0" smtClean="0">
                <a:latin typeface="楷体" panose="02010609060101010101" pitchFamily="49" charset="-122"/>
                <a:ea typeface="楷体" panose="02010609060101010101" pitchFamily="49" charset="-122"/>
              </a:rPr>
              <a:t> </a:t>
            </a:r>
            <a:r>
              <a:rPr lang="zh-CN" altLang="en-US" sz="2700" b="1" dirty="0" smtClean="0">
                <a:solidFill>
                  <a:srgbClr val="FFC000"/>
                </a:solidFill>
                <a:latin typeface="楷体" panose="02010609060101010101" pitchFamily="49" charset="-122"/>
                <a:ea typeface="楷体" panose="02010609060101010101" pitchFamily="49" charset="-122"/>
              </a:rPr>
              <a:t>诗与画</a:t>
            </a:r>
            <a:r>
              <a:rPr lang="zh-CN" altLang="en-US" sz="2700" b="1" dirty="0" smtClean="0">
                <a:latin typeface="楷体" panose="02010609060101010101" pitchFamily="49" charset="-122"/>
                <a:ea typeface="楷体" panose="02010609060101010101" pitchFamily="49" charset="-122"/>
              </a:rPr>
              <a:t>被称为姐妹艺术，在中国艺术史上，历来倾向于诗歌与绘画融合。</a:t>
            </a:r>
            <a:endParaRPr lang="en-US" altLang="zh-CN" sz="2700" b="1" dirty="0" smtClean="0">
              <a:latin typeface="楷体" panose="02010609060101010101" pitchFamily="49" charset="-122"/>
              <a:ea typeface="楷体" panose="02010609060101010101" pitchFamily="49" charset="-122"/>
            </a:endParaRPr>
          </a:p>
          <a:p>
            <a:endParaRPr lang="en-US" altLang="zh-CN" sz="2700" b="1" dirty="0" smtClean="0">
              <a:latin typeface="楷体" panose="02010609060101010101" pitchFamily="49" charset="-122"/>
              <a:ea typeface="楷体" panose="02010609060101010101" pitchFamily="49" charset="-122"/>
            </a:endParaRPr>
          </a:p>
          <a:p>
            <a:r>
              <a:rPr lang="zh-CN" altLang="en-US" sz="2700" b="1" dirty="0" smtClean="0">
                <a:solidFill>
                  <a:srgbClr val="FFC000"/>
                </a:solidFill>
                <a:latin typeface="楷体" panose="02010609060101010101" pitchFamily="49" charset="-122"/>
                <a:ea typeface="楷体" panose="02010609060101010101" pitchFamily="49" charset="-122"/>
              </a:rPr>
              <a:t>    诗歌中的</a:t>
            </a:r>
            <a:r>
              <a:rPr lang="zh-CN" altLang="zh-CN" sz="2700" b="1" dirty="0" smtClean="0">
                <a:solidFill>
                  <a:srgbClr val="FFC000"/>
                </a:solidFill>
                <a:latin typeface="楷体" panose="02010609060101010101" pitchFamily="49" charset="-122"/>
                <a:ea typeface="楷体" panose="02010609060101010101" pitchFamily="49" charset="-122"/>
              </a:rPr>
              <a:t>意境</a:t>
            </a:r>
            <a:r>
              <a:rPr lang="zh-CN" altLang="zh-CN" sz="2700" b="1" dirty="0" smtClean="0">
                <a:latin typeface="楷体" panose="02010609060101010101" pitchFamily="49" charset="-122"/>
                <a:ea typeface="楷体" panose="02010609060101010101" pitchFamily="49" charset="-122"/>
              </a:rPr>
              <a:t>是诗人的主观情思与客观景物相交融而创造出来的一种艺术境界。</a:t>
            </a:r>
            <a:endParaRPr lang="zh-CN" altLang="zh-CN" sz="2700" b="1" dirty="0" smtClean="0">
              <a:latin typeface="楷体" panose="02010609060101010101" pitchFamily="49" charset="-122"/>
              <a:ea typeface="楷体" panose="02010609060101010101" pitchFamily="49" charset="-122"/>
            </a:endParaRPr>
          </a:p>
          <a:p>
            <a:endParaRPr lang="en-US" altLang="zh-CN" sz="2700" b="1" dirty="0" smtClean="0">
              <a:latin typeface="楷体" panose="02010609060101010101" pitchFamily="49" charset="-122"/>
              <a:ea typeface="楷体" panose="02010609060101010101" pitchFamily="49" charset="-122"/>
            </a:endParaRPr>
          </a:p>
          <a:p>
            <a:r>
              <a:rPr lang="en-US" altLang="zh-CN" sz="2700" b="1" dirty="0" smtClean="0">
                <a:latin typeface="楷体" panose="02010609060101010101" pitchFamily="49" charset="-122"/>
                <a:ea typeface="楷体" panose="02010609060101010101" pitchFamily="49" charset="-122"/>
              </a:rPr>
              <a:t>    </a:t>
            </a:r>
            <a:r>
              <a:rPr lang="zh-CN" altLang="en-US" sz="2700" b="1" dirty="0" smtClean="0">
                <a:latin typeface="楷体" panose="02010609060101010101" pitchFamily="49" charset="-122"/>
                <a:ea typeface="楷体" panose="02010609060101010101" pitchFamily="49" charset="-122"/>
              </a:rPr>
              <a:t>那么，在绘画中，意境指的又是什么呢？</a:t>
            </a:r>
            <a:endParaRPr lang="zh-CN" altLang="en-US" sz="2700" b="1"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1238251" y="331312"/>
            <a:ext cx="3749249" cy="500137"/>
          </a:xfrm>
          <a:prstGeom prst="rect">
            <a:avLst/>
          </a:prstGeom>
        </p:spPr>
        <p:txBody>
          <a:bodyPr wrap="square" lIns="68580" tIns="34290" rIns="68580" bIns="34290">
            <a:spAutoFit/>
          </a:bodyPr>
          <a:lstStyle/>
          <a:p>
            <a:pPr eaLnBrk="0" hangingPunct="0"/>
            <a:r>
              <a:rPr lang="zh-CN" altLang="en-US" sz="2800" b="1" dirty="0" smtClean="0">
                <a:solidFill>
                  <a:srgbClr val="FFC000"/>
                </a:solidFill>
                <a:latin typeface="黑体" panose="02010609060101010101" charset="-122"/>
                <a:ea typeface="黑体" panose="02010609060101010101" charset="-122"/>
              </a:rPr>
              <a:t>学习目标</a:t>
            </a:r>
            <a:endParaRPr lang="zh-CN" altLang="en-US" sz="2800" b="1" dirty="0">
              <a:solidFill>
                <a:srgbClr val="FFC000"/>
              </a:solidFill>
              <a:latin typeface="黑体" panose="02010609060101010101" charset="-122"/>
              <a:ea typeface="黑体" panose="02010609060101010101" charset="-122"/>
            </a:endParaRPr>
          </a:p>
        </p:txBody>
      </p:sp>
      <p:sp>
        <p:nvSpPr>
          <p:cNvPr id="6" name="矩形 5"/>
          <p:cNvSpPr/>
          <p:nvPr/>
        </p:nvSpPr>
        <p:spPr>
          <a:xfrm>
            <a:off x="1033397" y="1189973"/>
            <a:ext cx="7496827" cy="3060838"/>
          </a:xfrm>
          <a:prstGeom prst="rect">
            <a:avLst/>
          </a:prstGeom>
        </p:spPr>
        <p:txBody>
          <a:bodyPr wrap="square" lIns="68580" tIns="34290" rIns="68580" bIns="34290">
            <a:spAutoFit/>
          </a:bodyPr>
          <a:lstStyle/>
          <a:p>
            <a:pPr>
              <a:lnSpc>
                <a:spcPct val="120000"/>
              </a:lnSpc>
              <a:buFont typeface="Times New Roman" panose="02020603050405020304" charset="0"/>
            </a:pPr>
            <a:r>
              <a:rPr lang="en-US" altLang="zh-CN" sz="2700" b="1" dirty="0" smtClean="0">
                <a:latin typeface="楷体" panose="02010609060101010101" pitchFamily="49" charset="-122"/>
                <a:ea typeface="楷体" panose="02010609060101010101" pitchFamily="49" charset="-122"/>
              </a:rPr>
              <a:t>1.</a:t>
            </a:r>
            <a:r>
              <a:rPr lang="zh-CN" altLang="en-US" sz="2700" b="1" dirty="0" smtClean="0">
                <a:latin typeface="楷体" panose="02010609060101010101" pitchFamily="49" charset="-122"/>
                <a:ea typeface="楷体" panose="02010609060101010101" pitchFamily="49" charset="-122"/>
                <a:sym typeface="+mn-ea"/>
              </a:rPr>
              <a:t>熟读课文，整体把握文章的内容，理清文章的思路，了解作者的观点。 （重点）</a:t>
            </a:r>
            <a:endParaRPr lang="zh-CN" altLang="en-US" sz="2700" b="1" dirty="0" smtClean="0">
              <a:latin typeface="楷体" panose="02010609060101010101" pitchFamily="49" charset="-122"/>
              <a:ea typeface="楷体" panose="02010609060101010101" pitchFamily="49" charset="-122"/>
              <a:sym typeface="+mn-ea"/>
            </a:endParaRPr>
          </a:p>
          <a:p>
            <a:pPr>
              <a:lnSpc>
                <a:spcPct val="120000"/>
              </a:lnSpc>
              <a:buFont typeface="Times New Roman" panose="02020603050405020304" charset="0"/>
            </a:pPr>
            <a:r>
              <a:rPr lang="en-US" altLang="zh-CN" sz="2700" b="1" dirty="0" smtClean="0">
                <a:latin typeface="楷体" panose="02010609060101010101" pitchFamily="49" charset="-122"/>
                <a:ea typeface="楷体" panose="02010609060101010101" pitchFamily="49" charset="-122"/>
                <a:sym typeface="+mn-ea"/>
              </a:rPr>
              <a:t>2.</a:t>
            </a:r>
            <a:r>
              <a:rPr lang="zh-CN" altLang="en-US" sz="2700" b="1" dirty="0" smtClean="0">
                <a:latin typeface="楷体" panose="02010609060101010101" pitchFamily="49" charset="-122"/>
                <a:ea typeface="楷体" panose="02010609060101010101" pitchFamily="49" charset="-122"/>
                <a:sym typeface="+mn-ea"/>
              </a:rPr>
              <a:t>明确什么是意境和获得意境的方法，提升鉴赏能力。（难点）</a:t>
            </a:r>
            <a:endParaRPr lang="en-US" altLang="zh-CN" sz="2700" b="1" dirty="0" smtClean="0">
              <a:latin typeface="楷体" panose="02010609060101010101" pitchFamily="49" charset="-122"/>
              <a:ea typeface="楷体" panose="02010609060101010101" pitchFamily="49" charset="-122"/>
              <a:sym typeface="+mn-ea"/>
            </a:endParaRPr>
          </a:p>
          <a:p>
            <a:pPr>
              <a:lnSpc>
                <a:spcPct val="120000"/>
              </a:lnSpc>
              <a:buFont typeface="Times New Roman" panose="02020603050405020304" charset="0"/>
            </a:pPr>
            <a:r>
              <a:rPr lang="en-US" altLang="zh-CN" sz="2700" b="1" dirty="0" smtClean="0">
                <a:latin typeface="楷体" panose="02010609060101010101" pitchFamily="49" charset="-122"/>
                <a:ea typeface="楷体" panose="02010609060101010101" pitchFamily="49" charset="-122"/>
                <a:sym typeface="+mn-ea"/>
              </a:rPr>
              <a:t>3.</a:t>
            </a:r>
            <a:r>
              <a:rPr lang="zh-CN" altLang="en-US" sz="2700" b="1" dirty="0" smtClean="0">
                <a:latin typeface="楷体" panose="02010609060101010101" pitchFamily="49" charset="-122"/>
                <a:ea typeface="楷体" panose="02010609060101010101" pitchFamily="49" charset="-122"/>
                <a:sym typeface="+mn-ea"/>
              </a:rPr>
              <a:t>品味山水画的意境，认识“意境”的本质，培养传统审美情趣。 （素养）</a:t>
            </a:r>
            <a:endParaRPr lang="zh-CN" altLang="en-US" sz="2700" b="1" dirty="0">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1182848" y="286314"/>
            <a:ext cx="1574790" cy="500137"/>
          </a:xfrm>
          <a:prstGeom prst="rect">
            <a:avLst/>
          </a:prstGeom>
        </p:spPr>
        <p:txBody>
          <a:bodyPr wrap="none" lIns="68580" tIns="34290" rIns="68580" bIns="34290">
            <a:spAutoFit/>
          </a:bodyPr>
          <a:lstStyle/>
          <a:p>
            <a:pPr eaLnBrk="0" hangingPunct="0"/>
            <a:r>
              <a:rPr lang="zh-CN" altLang="en-US" sz="2800" b="1" dirty="0" smtClean="0">
                <a:solidFill>
                  <a:srgbClr val="FFC000"/>
                </a:solidFill>
                <a:latin typeface="黑体" panose="02010609060101010101" charset="-122"/>
                <a:ea typeface="黑体" panose="02010609060101010101" charset="-122"/>
              </a:rPr>
              <a:t>知识备查</a:t>
            </a:r>
            <a:endParaRPr lang="zh-CN" altLang="en-US" sz="2800" b="1" dirty="0">
              <a:solidFill>
                <a:srgbClr val="FFC000"/>
              </a:solidFill>
              <a:latin typeface="黑体" panose="02010609060101010101" charset="-122"/>
              <a:ea typeface="黑体" panose="02010609060101010101" charset="-122"/>
            </a:endParaRPr>
          </a:p>
        </p:txBody>
      </p:sp>
      <p:pic>
        <p:nvPicPr>
          <p:cNvPr id="7" name="Picture 2" descr="C:\Users\Administrator.PC-201904151547\Desktop\李可染_副本.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88639" y="1072861"/>
            <a:ext cx="2516294" cy="3564154"/>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3163744" y="590036"/>
            <a:ext cx="1529906" cy="479618"/>
          </a:xfrm>
          <a:prstGeom prst="rect">
            <a:avLst/>
          </a:prstGeom>
        </p:spPr>
        <p:txBody>
          <a:bodyPr wrap="none" lIns="68580" tIns="34290" rIns="68580" bIns="34290">
            <a:spAutoFit/>
          </a:bodyPr>
          <a:lstStyle/>
          <a:p>
            <a:pPr marL="1270" indent="-1270" algn="dist" hangingPunct="0">
              <a:lnSpc>
                <a:spcPts val="3225"/>
              </a:lnSpc>
            </a:pPr>
            <a:r>
              <a:rPr lang="zh-CN" altLang="en-US" sz="2700" b="1" dirty="0" smtClean="0">
                <a:solidFill>
                  <a:srgbClr val="FFC000"/>
                </a:solidFill>
                <a:latin typeface="楷体" panose="02010609060101010101" pitchFamily="49" charset="-122"/>
                <a:ea typeface="楷体" panose="02010609060101010101" pitchFamily="49" charset="-122"/>
              </a:rPr>
              <a:t>作者简介</a:t>
            </a:r>
            <a:endParaRPr lang="ko-KR" altLang="en-US" sz="2700" b="1" dirty="0">
              <a:solidFill>
                <a:srgbClr val="FFC000"/>
              </a:solidFill>
              <a:latin typeface="楷体" panose="02010609060101010101" pitchFamily="49" charset="-122"/>
              <a:ea typeface="楷体" panose="02010609060101010101" pitchFamily="49" charset="-122"/>
            </a:endParaRPr>
          </a:p>
        </p:txBody>
      </p:sp>
      <p:sp>
        <p:nvSpPr>
          <p:cNvPr id="9" name="矩形 8"/>
          <p:cNvSpPr/>
          <p:nvPr/>
        </p:nvSpPr>
        <p:spPr>
          <a:xfrm>
            <a:off x="2764972" y="1069612"/>
            <a:ext cx="6058056" cy="4058034"/>
          </a:xfrm>
          <a:prstGeom prst="rect">
            <a:avLst/>
          </a:prstGeom>
        </p:spPr>
        <p:txBody>
          <a:bodyPr wrap="square" lIns="68580" tIns="34290" rIns="68580" bIns="34290">
            <a:spAutoFit/>
          </a:bodyPr>
          <a:lstStyle/>
          <a:p>
            <a:pPr>
              <a:lnSpc>
                <a:spcPct val="120000"/>
              </a:lnSpc>
            </a:pPr>
            <a:r>
              <a:rPr lang="zh-CN" altLang="zh-CN" sz="2400" b="1" u="sng" dirty="0" smtClean="0">
                <a:latin typeface="楷体" panose="02010609060101010101" pitchFamily="49" charset="-122"/>
                <a:ea typeface="楷体" panose="02010609060101010101" pitchFamily="49" charset="-122"/>
                <a:cs typeface="楷体_GB2312" panose="02010609030101010101" pitchFamily="49" charset="-122"/>
                <a:sym typeface="+mn-ea"/>
              </a:rPr>
              <a:t>李可染</a:t>
            </a:r>
            <a:r>
              <a:rPr lang="zh-CN" altLang="zh-CN" sz="2400" b="1" dirty="0" smtClean="0">
                <a:latin typeface="楷体" panose="02010609060101010101" pitchFamily="49" charset="-122"/>
                <a:ea typeface="楷体" panose="02010609060101010101" pitchFamily="49" charset="-122"/>
                <a:cs typeface="楷体_GB2312" panose="02010609030101010101" pitchFamily="49" charset="-122"/>
                <a:sym typeface="+mn-ea"/>
              </a:rPr>
              <a:t>（1907</a:t>
            </a:r>
            <a:r>
              <a:rPr lang="en-US" altLang="zh-CN" sz="2400" b="1" dirty="0" smtClean="0">
                <a:latin typeface="楷体" panose="02010609060101010101" pitchFamily="49" charset="-122"/>
                <a:ea typeface="楷体" panose="02010609060101010101" pitchFamily="49" charset="-122"/>
                <a:cs typeface="楷体_GB2312" panose="02010609030101010101" pitchFamily="49" charset="-122"/>
                <a:sym typeface="+mn-ea"/>
              </a:rPr>
              <a:t>—1989</a:t>
            </a:r>
            <a:r>
              <a:rPr lang="zh-CN" altLang="en-US" sz="2400" b="1" dirty="0" smtClean="0">
                <a:latin typeface="楷体" panose="02010609060101010101" pitchFamily="49" charset="-122"/>
                <a:ea typeface="楷体" panose="02010609060101010101" pitchFamily="49" charset="-122"/>
                <a:cs typeface="楷体_GB2312" panose="02010609030101010101" pitchFamily="49" charset="-122"/>
                <a:sym typeface="+mn-ea"/>
              </a:rPr>
              <a:t>年</a:t>
            </a:r>
            <a:r>
              <a:rPr lang="zh-CN" altLang="zh-CN" sz="2400" b="1" dirty="0" smtClean="0">
                <a:latin typeface="楷体" panose="02010609060101010101" pitchFamily="49" charset="-122"/>
                <a:ea typeface="楷体" panose="02010609060101010101" pitchFamily="49" charset="-122"/>
                <a:cs typeface="楷体_GB2312" panose="02010609030101010101" pitchFamily="49" charset="-122"/>
                <a:sym typeface="+mn-ea"/>
              </a:rPr>
              <a:t>），江苏徐州人。中国近代杰出的画家、诗人，画家齐白石的弟子。72岁</a:t>
            </a:r>
            <a:r>
              <a:rPr lang="zh-CN" altLang="en-US" sz="2400" b="1" dirty="0" smtClean="0">
                <a:latin typeface="楷体" panose="02010609060101010101" pitchFamily="49" charset="-122"/>
                <a:ea typeface="楷体" panose="02010609060101010101" pitchFamily="49" charset="-122"/>
                <a:cs typeface="楷体_GB2312" panose="02010609030101010101" pitchFamily="49" charset="-122"/>
                <a:sym typeface="+mn-ea"/>
              </a:rPr>
              <a:t>时</a:t>
            </a:r>
            <a:r>
              <a:rPr lang="zh-CN" altLang="zh-CN" sz="2400" b="1" dirty="0" smtClean="0">
                <a:latin typeface="楷体" panose="02010609060101010101" pitchFamily="49" charset="-122"/>
                <a:ea typeface="楷体" panose="02010609060101010101" pitchFamily="49" charset="-122"/>
                <a:cs typeface="楷体_GB2312" panose="02010609030101010101" pitchFamily="49" charset="-122"/>
                <a:sym typeface="+mn-ea"/>
              </a:rPr>
              <a:t>任中国美术家协会副主席、中国画研究院院长。晚年用笔趋于老辣</a:t>
            </a:r>
            <a:r>
              <a:rPr lang="zh-CN" altLang="en-US" sz="2400" b="1" dirty="0" smtClean="0">
                <a:latin typeface="楷体" panose="02010609060101010101" pitchFamily="49" charset="-122"/>
                <a:ea typeface="楷体" panose="02010609060101010101" pitchFamily="49" charset="-122"/>
                <a:cs typeface="楷体_GB2312" panose="02010609030101010101" pitchFamily="49" charset="-122"/>
                <a:sym typeface="+mn-ea"/>
              </a:rPr>
              <a:t>，</a:t>
            </a:r>
            <a:r>
              <a:rPr lang="zh-CN" altLang="zh-CN" sz="2400" b="1" dirty="0" smtClean="0">
                <a:latin typeface="楷体" panose="02010609060101010101" pitchFamily="49" charset="-122"/>
                <a:ea typeface="楷体" panose="02010609060101010101" pitchFamily="49" charset="-122"/>
                <a:cs typeface="楷体_GB2312" panose="02010609030101010101" pitchFamily="49" charset="-122"/>
                <a:sym typeface="+mn-ea"/>
              </a:rPr>
              <a:t>擅长画山水、人物，尤其擅长画牛。</a:t>
            </a:r>
            <a:endParaRPr lang="zh-CN" altLang="zh-CN" sz="2400" b="1" dirty="0" smtClean="0">
              <a:latin typeface="楷体" panose="02010609060101010101" pitchFamily="49" charset="-122"/>
              <a:ea typeface="楷体" panose="02010609060101010101" pitchFamily="49" charset="-122"/>
              <a:cs typeface="楷体_GB2312" panose="02010609030101010101" pitchFamily="49" charset="-122"/>
            </a:endParaRPr>
          </a:p>
          <a:p>
            <a:pPr>
              <a:lnSpc>
                <a:spcPct val="120000"/>
              </a:lnSpc>
            </a:pPr>
            <a:r>
              <a:rPr lang="en-US" altLang="zh-CN" sz="2400" b="1" dirty="0" smtClean="0">
                <a:latin typeface="楷体" panose="02010609060101010101" pitchFamily="49" charset="-122"/>
                <a:ea typeface="楷体" panose="02010609060101010101" pitchFamily="49" charset="-122"/>
                <a:cs typeface="楷体_GB2312" panose="02010609030101010101" pitchFamily="49" charset="-122"/>
                <a:sym typeface="+mn-ea"/>
              </a:rPr>
              <a:t> </a:t>
            </a:r>
            <a:r>
              <a:rPr lang="zh-CN" altLang="zh-CN" sz="2400" b="1" dirty="0" smtClean="0">
                <a:latin typeface="楷体" panose="02010609060101010101" pitchFamily="49" charset="-122"/>
                <a:ea typeface="楷体" panose="02010609060101010101" pitchFamily="49" charset="-122"/>
                <a:cs typeface="楷体_GB2312" panose="02010609030101010101" pitchFamily="49" charset="-122"/>
                <a:sym typeface="+mn-ea"/>
              </a:rPr>
              <a:t>代表画作：《漓江胜境图》《万山红遍》《井冈山》等。代表画集有《李可染水墨写生画集》《李可染中国画集》《李可染画牛》等。</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Picture 2"/>
          <p:cNvPicPr>
            <a:picLocks noChangeAspect="1" noChangeArrowheads="1"/>
          </p:cNvPicPr>
          <p:nvPr/>
        </p:nvPicPr>
        <p:blipFill>
          <a:blip r:embed="rId1" cstate="print"/>
          <a:srcRect/>
          <a:stretch>
            <a:fillRect/>
          </a:stretch>
        </p:blipFill>
        <p:spPr bwMode="auto">
          <a:xfrm>
            <a:off x="620784" y="831449"/>
            <a:ext cx="8290009" cy="41492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矩形 5"/>
          <p:cNvSpPr/>
          <p:nvPr/>
        </p:nvSpPr>
        <p:spPr>
          <a:xfrm>
            <a:off x="1113639" y="238970"/>
            <a:ext cx="3413282" cy="500137"/>
          </a:xfrm>
          <a:prstGeom prst="rect">
            <a:avLst/>
          </a:prstGeom>
        </p:spPr>
        <p:txBody>
          <a:bodyPr wrap="square" lIns="68580" tIns="34290" rIns="68580" bIns="34290">
            <a:spAutoFit/>
          </a:bodyPr>
          <a:lstStyle/>
          <a:p>
            <a:pPr eaLnBrk="0" hangingPunct="0"/>
            <a:r>
              <a:rPr lang="zh-CN" altLang="en-US" sz="2800" b="1" dirty="0" smtClean="0">
                <a:solidFill>
                  <a:srgbClr val="FFC000"/>
                </a:solidFill>
                <a:latin typeface="黑体" panose="02010609060101010101" charset="-122"/>
                <a:ea typeface="黑体" panose="02010609060101010101" charset="-122"/>
              </a:rPr>
              <a:t>李可染山水画作品</a:t>
            </a:r>
            <a:endParaRPr lang="zh-CN" altLang="en-US" sz="2800" b="1" dirty="0">
              <a:solidFill>
                <a:srgbClr val="FFC000"/>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Picture 10" descr="http://ww2.sinaimg.cn/large/ec5c62d5gw1eo61dlxd2vj20j509mte0.jpg"/>
          <p:cNvPicPr>
            <a:picLocks noChangeAspect="1" noChangeArrowheads="1"/>
          </p:cNvPicPr>
          <p:nvPr/>
        </p:nvPicPr>
        <p:blipFill>
          <a:blip r:embed="rId1"/>
          <a:srcRect b="16261"/>
          <a:stretch>
            <a:fillRect/>
          </a:stretch>
        </p:blipFill>
        <p:spPr bwMode="auto">
          <a:xfrm>
            <a:off x="3089292" y="76047"/>
            <a:ext cx="5396568" cy="2337550"/>
          </a:xfrm>
          <a:prstGeom prst="rect">
            <a:avLst/>
          </a:prstGeom>
          <a:noFill/>
          <a:ln w="9525">
            <a:noFill/>
            <a:miter lim="800000"/>
            <a:headEnd/>
            <a:tailEnd/>
          </a:ln>
        </p:spPr>
      </p:pic>
      <p:pic>
        <p:nvPicPr>
          <p:cNvPr id="7" name="Picture 12" descr="http://file07.zk71.com/File/CorpProductImages/2014/03/13/0_guwan_1812_20140313140938.jpg"/>
          <p:cNvPicPr>
            <a:picLocks noChangeAspect="1" noChangeArrowheads="1"/>
          </p:cNvPicPr>
          <p:nvPr/>
        </p:nvPicPr>
        <p:blipFill>
          <a:blip r:embed="rId2"/>
          <a:srcRect/>
          <a:stretch>
            <a:fillRect/>
          </a:stretch>
        </p:blipFill>
        <p:spPr bwMode="auto">
          <a:xfrm>
            <a:off x="3089291" y="2528823"/>
            <a:ext cx="5396568" cy="2528549"/>
          </a:xfrm>
          <a:prstGeom prst="rect">
            <a:avLst/>
          </a:prstGeom>
          <a:noFill/>
          <a:ln w="9525">
            <a:noFill/>
            <a:miter lim="800000"/>
            <a:headEnd/>
            <a:tailEnd/>
          </a:ln>
        </p:spPr>
      </p:pic>
      <p:pic>
        <p:nvPicPr>
          <p:cNvPr id="8" name="Picture 8" descr="http://pic.baike.soso.com/p/20131119/20131119153020-1277354975.jpg"/>
          <p:cNvPicPr>
            <a:picLocks noChangeAspect="1" noChangeArrowheads="1"/>
          </p:cNvPicPr>
          <p:nvPr/>
        </p:nvPicPr>
        <p:blipFill>
          <a:blip r:embed="rId3"/>
          <a:srcRect/>
          <a:stretch>
            <a:fillRect/>
          </a:stretch>
        </p:blipFill>
        <p:spPr bwMode="auto">
          <a:xfrm>
            <a:off x="181555" y="723718"/>
            <a:ext cx="2884306" cy="392368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399964" y="286314"/>
            <a:ext cx="545135" cy="545135"/>
            <a:chOff x="1965186" y="1419622"/>
            <a:chExt cx="302558" cy="314067"/>
          </a:xfrm>
        </p:grpSpPr>
        <p:sp>
          <p:nvSpPr>
            <p:cNvPr id="3" name="矩形 2"/>
            <p:cNvSpPr/>
            <p:nvPr/>
          </p:nvSpPr>
          <p:spPr>
            <a:xfrm>
              <a:off x="1965186" y="1419622"/>
              <a:ext cx="252000" cy="25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087744" y="1553689"/>
              <a:ext cx="180000" cy="180000"/>
            </a:xfrm>
            <a:prstGeom prst="rect">
              <a:avLst/>
            </a:prstGeom>
            <a:solidFill>
              <a:srgbClr val="2471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385" name="Rectangle 1"/>
          <p:cNvSpPr>
            <a:spLocks noChangeArrowheads="1"/>
          </p:cNvSpPr>
          <p:nvPr/>
        </p:nvSpPr>
        <p:spPr bwMode="auto">
          <a:xfrm>
            <a:off x="1110827" y="215425"/>
            <a:ext cx="5445169" cy="931024"/>
          </a:xfrm>
          <a:prstGeom prst="rect">
            <a:avLst/>
          </a:prstGeom>
          <a:noFill/>
          <a:ln w="9525">
            <a:noFill/>
            <a:miter lim="800000"/>
          </a:ln>
          <a:effectLst/>
        </p:spPr>
        <p:txBody>
          <a:bodyPr vert="horz" wrap="square" lIns="68580" tIns="34290" rIns="68580" bIns="34290" numCol="1" anchor="ctr" anchorCtr="0" compatLnSpc="1">
            <a:spAutoFit/>
          </a:bodyPr>
          <a:lstStyle/>
          <a:p>
            <a:pPr fontAlgn="base">
              <a:spcBef>
                <a:spcPct val="0"/>
              </a:spcBef>
              <a:spcAft>
                <a:spcPct val="0"/>
              </a:spcAft>
            </a:pPr>
            <a:r>
              <a:rPr lang="zh-CN" altLang="en-US" sz="2800" b="1" dirty="0" smtClean="0">
                <a:solidFill>
                  <a:srgbClr val="FFC000"/>
                </a:solidFill>
                <a:latin typeface="黑体" panose="02010609060101010101" charset="-122"/>
                <a:ea typeface="黑体" panose="02010609060101010101" charset="-122"/>
                <a:cs typeface="宋体" panose="02010600030101010101" pitchFamily="2" charset="-122"/>
              </a:rPr>
              <a:t>文章初探，</a:t>
            </a:r>
            <a:r>
              <a:rPr lang="zh-CN" altLang="zh-CN" sz="2800" b="1" dirty="0" smtClean="0">
                <a:solidFill>
                  <a:srgbClr val="FFC000"/>
                </a:solidFill>
                <a:latin typeface="黑体" panose="02010609060101010101" charset="-122"/>
                <a:ea typeface="黑体" panose="02010609060101010101" charset="-122"/>
              </a:rPr>
              <a:t>把握论证思路和方法</a:t>
            </a:r>
            <a:endParaRPr lang="zh-CN" altLang="zh-CN" sz="2800" dirty="0" smtClean="0">
              <a:solidFill>
                <a:srgbClr val="FFC000"/>
              </a:solidFill>
              <a:latin typeface="黑体" panose="02010609060101010101" charset="-122"/>
              <a:ea typeface="黑体" panose="02010609060101010101" charset="-122"/>
            </a:endParaRPr>
          </a:p>
          <a:p>
            <a:pPr fontAlgn="base">
              <a:spcBef>
                <a:spcPct val="0"/>
              </a:spcBef>
              <a:spcAft>
                <a:spcPct val="0"/>
              </a:spcAft>
            </a:pPr>
            <a:endParaRPr lang="zh-CN" altLang="en-US" sz="2800" b="1" dirty="0" smtClean="0">
              <a:solidFill>
                <a:srgbClr val="FFC000"/>
              </a:solidFill>
              <a:latin typeface="楷体" panose="02010609060101010101" pitchFamily="49" charset="-122"/>
              <a:ea typeface="楷体" panose="02010609060101010101" pitchFamily="49" charset="-122"/>
              <a:cs typeface="宋体" panose="02010600030101010101" pitchFamily="2" charset="-122"/>
            </a:endParaRPr>
          </a:p>
        </p:txBody>
      </p:sp>
      <p:sp>
        <p:nvSpPr>
          <p:cNvPr id="6" name="矩形 5"/>
          <p:cNvSpPr/>
          <p:nvPr/>
        </p:nvSpPr>
        <p:spPr>
          <a:xfrm>
            <a:off x="764088" y="723718"/>
            <a:ext cx="7950405" cy="3147015"/>
          </a:xfrm>
          <a:prstGeom prst="rect">
            <a:avLst/>
          </a:prstGeom>
        </p:spPr>
        <p:txBody>
          <a:bodyPr wrap="square" lIns="68580" tIns="34290" rIns="68580" bIns="34290">
            <a:spAutoFit/>
          </a:bodyPr>
          <a:lstStyle/>
          <a:p>
            <a:pPr>
              <a:lnSpc>
                <a:spcPts val="3000"/>
              </a:lnSpc>
              <a:spcBef>
                <a:spcPct val="0"/>
              </a:spcBef>
            </a:pPr>
            <a:r>
              <a:rPr lang="en-US" altLang="zh-CN" sz="2800" b="1" dirty="0" smtClean="0">
                <a:solidFill>
                  <a:srgbClr val="FFC000"/>
                </a:solidFill>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画山水，最重要的问题是“意境”，意境是山水画的灵魂。</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中心论点</a:t>
            </a:r>
            <a:endParaRPr lang="en-US" altLang="zh-CN" sz="2800" b="1" dirty="0" smtClean="0">
              <a:latin typeface="楷体" panose="02010609060101010101" pitchFamily="49" charset="-122"/>
              <a:ea typeface="楷体" panose="02010609060101010101" pitchFamily="49" charset="-122"/>
            </a:endParaRPr>
          </a:p>
          <a:p>
            <a:pPr>
              <a:lnSpc>
                <a:spcPts val="3000"/>
              </a:lnSpc>
              <a:spcBef>
                <a:spcPct val="0"/>
              </a:spcBef>
            </a:pPr>
            <a:endParaRPr lang="en-US" altLang="zh-CN" sz="2800" b="1" dirty="0" smtClean="0">
              <a:solidFill>
                <a:srgbClr val="FFC000"/>
              </a:solidFill>
              <a:latin typeface="楷体" panose="02010609060101010101" pitchFamily="49" charset="-122"/>
              <a:ea typeface="楷体" panose="02010609060101010101" pitchFamily="49" charset="-122"/>
            </a:endParaRPr>
          </a:p>
          <a:p>
            <a:pPr>
              <a:lnSpc>
                <a:spcPts val="3000"/>
              </a:lnSpc>
              <a:spcBef>
                <a:spcPct val="0"/>
              </a:spcBef>
            </a:pPr>
            <a:r>
              <a:rPr lang="zh-CN" altLang="en-US" sz="2800" b="1" dirty="0" smtClean="0">
                <a:solidFill>
                  <a:srgbClr val="FFC000"/>
                </a:solidFill>
                <a:latin typeface="楷体" panose="02010609060101010101" pitchFamily="49" charset="-122"/>
                <a:ea typeface="楷体" panose="02010609060101010101" pitchFamily="49" charset="-122"/>
              </a:rPr>
              <a:t>一</a:t>
            </a:r>
            <a:r>
              <a:rPr lang="en-US" altLang="zh-CN" sz="2800" b="1" dirty="0" smtClean="0">
                <a:solidFill>
                  <a:srgbClr val="FFC000"/>
                </a:solidFill>
                <a:latin typeface="楷体" panose="02010609060101010101" pitchFamily="49" charset="-122"/>
                <a:ea typeface="楷体" panose="02010609060101010101" pitchFamily="49" charset="-122"/>
              </a:rPr>
              <a:t>.</a:t>
            </a:r>
            <a:r>
              <a:rPr lang="zh-CN" altLang="zh-CN" sz="2800" b="1" dirty="0" smtClean="0">
                <a:solidFill>
                  <a:srgbClr val="FFC000"/>
                </a:solidFill>
                <a:latin typeface="楷体" panose="02010609060101010101" pitchFamily="49" charset="-122"/>
                <a:ea typeface="楷体" panose="02010609060101010101" pitchFamily="49" charset="-122"/>
              </a:rPr>
              <a:t>什么</a:t>
            </a:r>
            <a:r>
              <a:rPr lang="zh-CN" altLang="en-US" sz="2800" b="1" dirty="0" smtClean="0">
                <a:solidFill>
                  <a:srgbClr val="FFC000"/>
                </a:solidFill>
                <a:latin typeface="楷体" panose="02010609060101010101" pitchFamily="49" charset="-122"/>
                <a:ea typeface="楷体" panose="02010609060101010101" pitchFamily="49" charset="-122"/>
              </a:rPr>
              <a:t>是意境？</a:t>
            </a:r>
            <a:endParaRPr lang="en-US" altLang="zh-CN" b="1" dirty="0" smtClean="0">
              <a:solidFill>
                <a:srgbClr val="FF0000"/>
              </a:solidFill>
              <a:latin typeface="宋体" panose="02010600030101010101" pitchFamily="2" charset="-122"/>
            </a:endParaRPr>
          </a:p>
          <a:p>
            <a:pPr>
              <a:lnSpc>
                <a:spcPts val="3000"/>
              </a:lnSpc>
              <a:spcBef>
                <a:spcPct val="0"/>
              </a:spcBef>
            </a:pPr>
            <a:endParaRPr lang="en-US" altLang="zh-CN" b="1" dirty="0" smtClean="0">
              <a:solidFill>
                <a:srgbClr val="FF0000"/>
              </a:solidFill>
              <a:latin typeface="宋体" panose="02010600030101010101" pitchFamily="2" charset="-122"/>
            </a:endParaRPr>
          </a:p>
          <a:p>
            <a:pPr>
              <a:lnSpc>
                <a:spcPts val="3000"/>
              </a:lnSpc>
              <a:spcBef>
                <a:spcPct val="0"/>
              </a:spcBef>
            </a:pPr>
            <a:endParaRPr lang="en-US" altLang="zh-CN" b="1" dirty="0" smtClean="0">
              <a:solidFill>
                <a:srgbClr val="FF0000"/>
              </a:solidFill>
              <a:latin typeface="宋体" panose="02010600030101010101" pitchFamily="2" charset="-122"/>
            </a:endParaRPr>
          </a:p>
          <a:p>
            <a:pPr>
              <a:lnSpc>
                <a:spcPts val="3000"/>
              </a:lnSpc>
              <a:spcBef>
                <a:spcPct val="0"/>
              </a:spcBef>
            </a:pPr>
            <a:endParaRPr lang="en-US" altLang="zh-CN" b="1" dirty="0" smtClean="0">
              <a:solidFill>
                <a:srgbClr val="FF0000"/>
              </a:solidFill>
              <a:latin typeface="宋体" panose="02010600030101010101" pitchFamily="2" charset="-122"/>
            </a:endParaRPr>
          </a:p>
          <a:p>
            <a:pPr>
              <a:lnSpc>
                <a:spcPts val="3000"/>
              </a:lnSpc>
              <a:spcBef>
                <a:spcPct val="0"/>
              </a:spcBef>
            </a:pPr>
            <a:endParaRPr lang="zh-CN" altLang="zh-CN" b="1" dirty="0" smtClean="0">
              <a:solidFill>
                <a:srgbClr val="FF0000"/>
              </a:solidFill>
              <a:latin typeface="宋体" panose="02010600030101010101" pitchFamily="2" charset="-122"/>
            </a:endParaRPr>
          </a:p>
        </p:txBody>
      </p:sp>
      <p:sp>
        <p:nvSpPr>
          <p:cNvPr id="7" name="矩形 6"/>
          <p:cNvSpPr/>
          <p:nvPr/>
        </p:nvSpPr>
        <p:spPr>
          <a:xfrm>
            <a:off x="764088" y="2330027"/>
            <a:ext cx="7906159" cy="2377574"/>
          </a:xfrm>
          <a:prstGeom prst="rect">
            <a:avLst/>
          </a:prstGeom>
        </p:spPr>
        <p:txBody>
          <a:bodyPr wrap="square" lIns="68580" tIns="34290" rIns="68580" bIns="34290">
            <a:spAutoFit/>
          </a:bodyPr>
          <a:lstStyle/>
          <a:p>
            <a:pPr eaLnBrk="0" hangingPunct="0">
              <a:lnSpc>
                <a:spcPts val="3000"/>
              </a:lnSpc>
            </a:pPr>
            <a:r>
              <a:rPr lang="zh-CN" altLang="en-US" sz="2800" b="1" dirty="0" smtClean="0">
                <a:latin typeface="+mn-ea"/>
                <a:cs typeface="楷体_GB2312"/>
              </a:rPr>
              <a:t>作者认为“意境就是景与情的结合；写景就是写情。”</a:t>
            </a:r>
            <a:endParaRPr lang="en-US" altLang="zh-CN" sz="2800" b="1" dirty="0" smtClean="0">
              <a:latin typeface="+mn-ea"/>
              <a:cs typeface="楷体_GB2312"/>
            </a:endParaRPr>
          </a:p>
          <a:p>
            <a:pPr eaLnBrk="0" hangingPunct="0">
              <a:lnSpc>
                <a:spcPts val="3000"/>
              </a:lnSpc>
            </a:pPr>
            <a:endParaRPr lang="en-US" altLang="zh-CN" sz="2800" b="1" dirty="0" smtClean="0">
              <a:latin typeface="+mn-ea"/>
              <a:cs typeface="楷体_GB2312"/>
            </a:endParaRPr>
          </a:p>
          <a:p>
            <a:pPr eaLnBrk="0" hangingPunct="0">
              <a:lnSpc>
                <a:spcPts val="3000"/>
              </a:lnSpc>
            </a:pPr>
            <a:r>
              <a:rPr lang="zh-CN" altLang="en-US" sz="2800" b="1" dirty="0" smtClean="0">
                <a:latin typeface="+mn-ea"/>
                <a:cs typeface="楷体_GB2312"/>
              </a:rPr>
              <a:t>著名学者、国学大师王国维先生在</a:t>
            </a:r>
            <a:r>
              <a:rPr lang="en-US" altLang="zh-CN" sz="2800" b="1" dirty="0" smtClean="0">
                <a:latin typeface="+mn-ea"/>
                <a:cs typeface="楷体_GB2312"/>
              </a:rPr>
              <a:t>《</a:t>
            </a:r>
            <a:r>
              <a:rPr lang="zh-CN" altLang="en-US" sz="2800" b="1" dirty="0" smtClean="0">
                <a:latin typeface="+mn-ea"/>
                <a:cs typeface="楷体_GB2312"/>
              </a:rPr>
              <a:t>人间词话</a:t>
            </a:r>
            <a:r>
              <a:rPr lang="en-US" altLang="zh-CN" sz="2800" b="1" dirty="0" smtClean="0">
                <a:latin typeface="+mn-ea"/>
                <a:cs typeface="楷体_GB2312"/>
              </a:rPr>
              <a:t>》</a:t>
            </a:r>
            <a:r>
              <a:rPr lang="zh-CN" altLang="en-US" sz="2800" b="1" dirty="0" smtClean="0">
                <a:latin typeface="+mn-ea"/>
                <a:cs typeface="楷体_GB2312"/>
              </a:rPr>
              <a:t>中说：“昔人论诗词，有景语、情语之别，不知</a:t>
            </a:r>
            <a:r>
              <a:rPr lang="zh-CN" altLang="en-US" sz="2800" b="1" dirty="0" smtClean="0">
                <a:solidFill>
                  <a:srgbClr val="FFC000"/>
                </a:solidFill>
                <a:latin typeface="+mn-ea"/>
                <a:cs typeface="楷体_GB2312"/>
              </a:rPr>
              <a:t>一切景语皆情语也</a:t>
            </a:r>
            <a:r>
              <a:rPr lang="zh-CN" altLang="en-US" sz="2800" b="1" dirty="0" smtClean="0">
                <a:latin typeface="+mn-ea"/>
                <a:cs typeface="楷体_GB2312"/>
              </a:rPr>
              <a:t>。”</a:t>
            </a:r>
            <a:endParaRPr lang="zh-CN" altLang="en-US" sz="2800" b="1" dirty="0">
              <a:latin typeface="+mn-ea"/>
              <a:cs typeface="楷体_GB231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PRING_PRESENTATION_TITLE" val="企业员工团队时间管理技能培训课件PPT模板"/>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amask">
      <a:majorFont>
        <a:latin typeface="Bookman Old Style"/>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TM04033921[[fn=花纹]]</Template>
  <TotalTime>0</TotalTime>
  <Words>4237</Words>
  <Application>WPS 演示</Application>
  <PresentationFormat>全屏显示(16:9)</PresentationFormat>
  <Paragraphs>189</Paragraphs>
  <Slides>34</Slides>
  <Notes>1</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34</vt:i4>
      </vt:variant>
    </vt:vector>
  </HeadingPairs>
  <TitlesOfParts>
    <vt:vector size="54" baseType="lpstr">
      <vt:lpstr>Arial</vt:lpstr>
      <vt:lpstr>宋体</vt:lpstr>
      <vt:lpstr>Wingdings</vt:lpstr>
      <vt:lpstr>微软雅黑</vt:lpstr>
      <vt:lpstr>黑体</vt:lpstr>
      <vt:lpstr>楷体</vt:lpstr>
      <vt:lpstr>Times New Roman</vt:lpstr>
      <vt:lpstr>楷体_GB2312</vt:lpstr>
      <vt:lpstr>新宋体</vt:lpstr>
      <vt:lpstr>楷体_GB2312</vt:lpstr>
      <vt:lpstr>Arial Unicode MS</vt:lpstr>
      <vt:lpstr>Bookman Old Style</vt:lpstr>
      <vt:lpstr>等线 Light</vt:lpstr>
      <vt:lpstr>等线</vt:lpstr>
      <vt:lpstr>Calibri</vt:lpstr>
      <vt:lpstr>Rockwell</vt:lpstr>
      <vt:lpstr>方正书宋_GBK</vt:lpstr>
      <vt:lpstr>Damask</vt:lpstr>
      <vt:lpstr>1_自定义设计方案</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现代美学大家宗白华先生认为：“一个艺术品，没有欣赏者的想象力的活跃，是死的，没有生命。”水墨画以“气韵生动”为最高境界，一幅好的水墨画可以将你带入虚虚实实的意境中去，让你发挥想象，使你能够神游。  </vt:lpstr>
      <vt:lpstr>PowerPoint 演示文稿</vt:lpstr>
      <vt:lpstr>PowerPoint 演示文稿</vt:lpstr>
      <vt:lpstr>拓展阅读</vt:lpstr>
      <vt:lpstr>PowerPoint 演示文稿</vt:lpstr>
      <vt:lpstr>PowerPoint 演示文稿</vt:lpstr>
      <vt:lpstr>  </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13184</dc:creator>
  <cp:lastModifiedBy>.</cp:lastModifiedBy>
  <cp:revision>161</cp:revision>
  <dcterms:created xsi:type="dcterms:W3CDTF">2017-12-18T08:33:00Z</dcterms:created>
  <dcterms:modified xsi:type="dcterms:W3CDTF">2020-04-19T13:24:40Z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