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25" r:id="rId3"/>
    <p:sldId id="811" r:id="rId4"/>
    <p:sldId id="813" r:id="rId6"/>
    <p:sldId id="768" r:id="rId7"/>
    <p:sldId id="812" r:id="rId8"/>
    <p:sldId id="794" r:id="rId9"/>
    <p:sldId id="814" r:id="rId10"/>
    <p:sldId id="773" r:id="rId11"/>
    <p:sldId id="797" r:id="rId12"/>
    <p:sldId id="784" r:id="rId13"/>
    <p:sldId id="698" r:id="rId14"/>
    <p:sldId id="806" r:id="rId15"/>
    <p:sldId id="809" r:id="rId16"/>
    <p:sldId id="810" r:id="rId17"/>
    <p:sldId id="815" r:id="rId18"/>
    <p:sldId id="765" r:id="rId19"/>
  </p:sldIdLst>
  <p:sldSz cx="9144000" cy="51435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00CC00"/>
    <a:srgbClr val="FFFFFF"/>
    <a:srgbClr val="FF9900"/>
    <a:srgbClr val="FF0000"/>
    <a:srgbClr val="FFCCFF"/>
    <a:srgbClr val="FF99FF"/>
    <a:srgbClr val="0808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-1416" y="-786"/>
      </p:cViewPr>
      <p:guideLst>
        <p:guide orient="horz" pos="160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6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Char char="•"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p>
            <a:pPr lvl="0"/>
            <a:endParaRPr lang="zh-CN" altLang="en-US" dirty="0"/>
          </a:p>
        </p:txBody>
      </p:sp>
      <p:sp>
        <p:nvSpPr>
          <p:cNvPr id="204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</a:fld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p>
            <a:pPr lvl="0"/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</a:fld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p>
            <a:pPr lvl="0"/>
            <a:endParaRPr lang="zh-CN" altLang="en-US" dirty="0"/>
          </a:p>
        </p:txBody>
      </p:sp>
      <p:sp>
        <p:nvSpPr>
          <p:cNvPr id="307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</a:fld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p>
            <a:pPr lvl="0"/>
            <a:endParaRPr lang="zh-CN" altLang="en-US" dirty="0"/>
          </a:p>
        </p:txBody>
      </p:sp>
      <p:sp>
        <p:nvSpPr>
          <p:cNvPr id="317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</a:fld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p>
            <a:pPr lvl="0"/>
            <a:endParaRPr lang="zh-CN" altLang="en-US" dirty="0"/>
          </a:p>
        </p:txBody>
      </p:sp>
      <p:sp>
        <p:nvSpPr>
          <p:cNvPr id="327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</a:fld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p>
            <a:pPr lvl="0"/>
            <a:endParaRPr lang="zh-CN" altLang="en-US" dirty="0"/>
          </a:p>
        </p:txBody>
      </p:sp>
      <p:sp>
        <p:nvSpPr>
          <p:cNvPr id="337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</a:fld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p>
            <a:pPr lvl="0"/>
            <a:endParaRPr lang="zh-CN" altLang="en-US" dirty="0"/>
          </a:p>
        </p:txBody>
      </p:sp>
      <p:sp>
        <p:nvSpPr>
          <p:cNvPr id="215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</a:fld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p>
            <a:pPr lvl="0"/>
            <a:endParaRPr lang="zh-CN" altLang="en-US" dirty="0"/>
          </a:p>
        </p:txBody>
      </p:sp>
      <p:sp>
        <p:nvSpPr>
          <p:cNvPr id="225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p>
            <a:pPr lvl="0"/>
            <a:endParaRPr lang="zh-CN" altLang="en-US" dirty="0"/>
          </a:p>
        </p:txBody>
      </p:sp>
      <p:sp>
        <p:nvSpPr>
          <p:cNvPr id="235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</a:fld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p>
            <a:pPr lvl="0"/>
            <a:endParaRPr lang="zh-CN" altLang="en-US" dirty="0"/>
          </a:p>
        </p:txBody>
      </p:sp>
      <p:sp>
        <p:nvSpPr>
          <p:cNvPr id="245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p>
            <a:pPr lvl="0"/>
            <a:endParaRPr lang="zh-CN" altLang="en-US" dirty="0"/>
          </a:p>
        </p:txBody>
      </p:sp>
      <p:sp>
        <p:nvSpPr>
          <p:cNvPr id="256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</a:fld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p>
            <a:pPr lvl="0"/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p>
            <a:pPr lvl="0"/>
            <a:endParaRPr lang="zh-CN" altLang="en-US" dirty="0"/>
          </a:p>
        </p:txBody>
      </p:sp>
      <p:sp>
        <p:nvSpPr>
          <p:cNvPr id="276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p>
            <a:pPr lvl="0"/>
            <a:endParaRPr lang="zh-CN" altLang="en-US" dirty="0"/>
          </a:p>
        </p:txBody>
      </p:sp>
      <p:sp>
        <p:nvSpPr>
          <p:cNvPr id="286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</a:fld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8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7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7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40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5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5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1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631951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0" y="204793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3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1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7" name="AutoShape 2"/>
          <p:cNvSpPr/>
          <p:nvPr/>
        </p:nvSpPr>
        <p:spPr>
          <a:xfrm>
            <a:off x="0" y="3175"/>
            <a:ext cx="9144000" cy="1201738"/>
          </a:xfrm>
          <a:prstGeom prst="flowChartProcess">
            <a:avLst/>
          </a:prstGeom>
          <a:solidFill>
            <a:srgbClr val="00808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bg1"/>
                </a:solidFill>
                <a:sym typeface="Arial" panose="020B0604020202020204" pitchFamily="34" charset="0"/>
              </a:rPr>
              <a:t>                                                                                   </a:t>
            </a:r>
            <a:endParaRPr lang="zh-CN" altLang="en-US" sz="1800" b="1" dirty="0">
              <a:solidFill>
                <a:schemeClr val="bg1"/>
              </a:solidFill>
              <a:sym typeface="Arial" panose="020B0604020202020204" pitchFamily="34" charset="0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bg1"/>
                </a:solidFill>
                <a:sym typeface="Arial" panose="020B0604020202020204" pitchFamily="34" charset="0"/>
              </a:rPr>
              <a:t>                                                                                           </a:t>
            </a:r>
            <a:endParaRPr lang="zh-CN" altLang="en-US" sz="1800" b="1" dirty="0">
              <a:solidFill>
                <a:schemeClr val="bg1"/>
              </a:solidFill>
              <a:sym typeface="Arial" panose="020B0604020202020204" pitchFamily="34" charset="0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bg1"/>
                </a:solidFill>
                <a:sym typeface="Arial" panose="020B0604020202020204" pitchFamily="34" charset="0"/>
              </a:rPr>
              <a:t>                                                                                   </a:t>
            </a:r>
            <a:endParaRPr lang="zh-CN" altLang="en-US" sz="1800" b="1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3078" name="AutoShape 3"/>
          <p:cNvSpPr/>
          <p:nvPr/>
        </p:nvSpPr>
        <p:spPr>
          <a:xfrm>
            <a:off x="0" y="4733925"/>
            <a:ext cx="9144000" cy="412750"/>
          </a:xfrm>
          <a:prstGeom prst="flowChartProcess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3080" name="Text Box 16"/>
          <p:cNvSpPr txBox="1"/>
          <p:nvPr/>
        </p:nvSpPr>
        <p:spPr>
          <a:xfrm>
            <a:off x="2782888" y="2355850"/>
            <a:ext cx="3578225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b="1" dirty="0">
                <a:solidFill>
                  <a:srgbClr val="D60093"/>
                </a:solidFill>
                <a:latin typeface="宋体" panose="02010600030101010101" pitchFamily="2" charset="-122"/>
              </a:rPr>
              <a:t>如何突出中心</a:t>
            </a:r>
            <a:endParaRPr lang="zh-CN" altLang="en-US" sz="4400" b="1" dirty="0">
              <a:solidFill>
                <a:srgbClr val="D60093"/>
              </a:solidFill>
              <a:latin typeface="宋体" panose="02010600030101010101" pitchFamily="2" charset="-122"/>
            </a:endParaRPr>
          </a:p>
        </p:txBody>
      </p:sp>
      <p:pic>
        <p:nvPicPr>
          <p:cNvPr id="2054" name="Picture 15" descr="未标题-1 2323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965" y="491490"/>
            <a:ext cx="3711575" cy="358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 bldLvl="0" animBg="1"/>
      <p:bldP spid="3078" grpId="0" bldLvl="0" animBg="1"/>
      <p:bldP spid="308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266" name="Group 2"/>
          <p:cNvGrpSpPr/>
          <p:nvPr/>
        </p:nvGrpSpPr>
        <p:grpSpPr>
          <a:xfrm>
            <a:off x="828675" y="358775"/>
            <a:ext cx="7989888" cy="114300"/>
            <a:chOff x="0" y="0"/>
            <a:chExt cx="12583" cy="180"/>
          </a:xfrm>
        </p:grpSpPr>
        <p:sp>
          <p:nvSpPr>
            <p:cNvPr id="11285" name="矩形 35"/>
            <p:cNvSpPr/>
            <p:nvPr/>
          </p:nvSpPr>
          <p:spPr>
            <a:xfrm>
              <a:off x="0" y="0"/>
              <a:ext cx="11793" cy="17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90170" tIns="46990" rIns="90170" bIns="46990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286" name="分段箭头1 464"/>
            <p:cNvSpPr/>
            <p:nvPr/>
          </p:nvSpPr>
          <p:spPr>
            <a:xfrm>
              <a:off x="11791" y="0"/>
              <a:ext cx="792" cy="181"/>
            </a:xfrm>
            <a:custGeom>
              <a:avLst/>
              <a:gdLst>
                <a:gd name="txL" fmla="*/ 0 w 1437086"/>
                <a:gd name="txT" fmla="*/ 0 h 619125"/>
                <a:gd name="txR" fmla="*/ 1437086 w 1437086"/>
                <a:gd name="txB" fmla="*/ 619125 h 61912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437086" h="619125">
                  <a:moveTo>
                    <a:pt x="837769" y="0"/>
                  </a:moveTo>
                  <a:lnTo>
                    <a:pt x="1129014" y="2"/>
                  </a:lnTo>
                  <a:lnTo>
                    <a:pt x="1437086" y="314833"/>
                  </a:lnTo>
                  <a:lnTo>
                    <a:pt x="1126115" y="619125"/>
                  </a:lnTo>
                  <a:lnTo>
                    <a:pt x="836416" y="619125"/>
                  </a:lnTo>
                  <a:lnTo>
                    <a:pt x="1146598" y="315604"/>
                  </a:lnTo>
                  <a:lnTo>
                    <a:pt x="837769" y="0"/>
                  </a:lnTo>
                  <a:close/>
                  <a:moveTo>
                    <a:pt x="476241" y="0"/>
                  </a:moveTo>
                  <a:lnTo>
                    <a:pt x="767481" y="0"/>
                  </a:lnTo>
                  <a:lnTo>
                    <a:pt x="1075554" y="314833"/>
                  </a:lnTo>
                  <a:lnTo>
                    <a:pt x="764585" y="619125"/>
                  </a:lnTo>
                  <a:lnTo>
                    <a:pt x="474886" y="619125"/>
                  </a:lnTo>
                  <a:lnTo>
                    <a:pt x="785067" y="315602"/>
                  </a:lnTo>
                  <a:lnTo>
                    <a:pt x="476241" y="0"/>
                  </a:lnTo>
                  <a:close/>
                  <a:moveTo>
                    <a:pt x="0" y="0"/>
                  </a:moveTo>
                  <a:lnTo>
                    <a:pt x="405948" y="0"/>
                  </a:lnTo>
                  <a:lnTo>
                    <a:pt x="714025" y="314832"/>
                  </a:lnTo>
                  <a:lnTo>
                    <a:pt x="403054" y="619125"/>
                  </a:lnTo>
                  <a:lnTo>
                    <a:pt x="0" y="619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>
                <a:alpha val="100000"/>
              </a:srgbClr>
            </a:solidFill>
            <a:ln w="9525" cap="flat" cmpd="sng">
              <a:solidFill>
                <a:schemeClr val="bg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pic>
        <p:nvPicPr>
          <p:cNvPr id="11269" name="Picture 2" descr="gradien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" y="4373563"/>
            <a:ext cx="8567738" cy="7889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70" name="Group 7"/>
          <p:cNvGrpSpPr/>
          <p:nvPr/>
        </p:nvGrpSpPr>
        <p:grpSpPr>
          <a:xfrm>
            <a:off x="252413" y="4732338"/>
            <a:ext cx="8567737" cy="114300"/>
            <a:chOff x="0" y="0"/>
            <a:chExt cx="13494" cy="180"/>
          </a:xfrm>
        </p:grpSpPr>
        <p:sp>
          <p:nvSpPr>
            <p:cNvPr id="11283" name="矩形 35"/>
            <p:cNvSpPr/>
            <p:nvPr/>
          </p:nvSpPr>
          <p:spPr>
            <a:xfrm>
              <a:off x="794" y="0"/>
              <a:ext cx="12700" cy="17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90170" tIns="46990" rIns="90170" bIns="46990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284" name="分段箭头1 464"/>
            <p:cNvSpPr/>
            <p:nvPr/>
          </p:nvSpPr>
          <p:spPr>
            <a:xfrm rot="10800000">
              <a:off x="0" y="0"/>
              <a:ext cx="792" cy="181"/>
            </a:xfrm>
            <a:custGeom>
              <a:avLst/>
              <a:gdLst>
                <a:gd name="txL" fmla="*/ 0 w 1437086"/>
                <a:gd name="txT" fmla="*/ 0 h 619125"/>
                <a:gd name="txR" fmla="*/ 1437086 w 1437086"/>
                <a:gd name="txB" fmla="*/ 619125 h 61912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437086" h="619125">
                  <a:moveTo>
                    <a:pt x="837769" y="0"/>
                  </a:moveTo>
                  <a:lnTo>
                    <a:pt x="1129014" y="2"/>
                  </a:lnTo>
                  <a:lnTo>
                    <a:pt x="1437086" y="314833"/>
                  </a:lnTo>
                  <a:lnTo>
                    <a:pt x="1126115" y="619125"/>
                  </a:lnTo>
                  <a:lnTo>
                    <a:pt x="836416" y="619125"/>
                  </a:lnTo>
                  <a:lnTo>
                    <a:pt x="1146598" y="315604"/>
                  </a:lnTo>
                  <a:lnTo>
                    <a:pt x="837769" y="0"/>
                  </a:lnTo>
                  <a:close/>
                  <a:moveTo>
                    <a:pt x="476241" y="0"/>
                  </a:moveTo>
                  <a:lnTo>
                    <a:pt x="767481" y="0"/>
                  </a:lnTo>
                  <a:lnTo>
                    <a:pt x="1075554" y="314833"/>
                  </a:lnTo>
                  <a:lnTo>
                    <a:pt x="764585" y="619125"/>
                  </a:lnTo>
                  <a:lnTo>
                    <a:pt x="474886" y="619125"/>
                  </a:lnTo>
                  <a:lnTo>
                    <a:pt x="785067" y="315602"/>
                  </a:lnTo>
                  <a:lnTo>
                    <a:pt x="476241" y="0"/>
                  </a:lnTo>
                  <a:close/>
                  <a:moveTo>
                    <a:pt x="0" y="0"/>
                  </a:moveTo>
                  <a:lnTo>
                    <a:pt x="405948" y="0"/>
                  </a:lnTo>
                  <a:lnTo>
                    <a:pt x="714025" y="314832"/>
                  </a:lnTo>
                  <a:lnTo>
                    <a:pt x="403054" y="619125"/>
                  </a:lnTo>
                  <a:lnTo>
                    <a:pt x="0" y="619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>
                <a:alpha val="100000"/>
              </a:srgbClr>
            </a:solidFill>
            <a:ln w="9525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1" name="Rectangle 4"/>
          <p:cNvSpPr txBox="1">
            <a:spLocks noChangeArrowheads="1"/>
          </p:cNvSpPr>
          <p:nvPr/>
        </p:nvSpPr>
        <p:spPr>
          <a:xfrm>
            <a:off x="4727575" y="5184775"/>
            <a:ext cx="4114800" cy="1857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224" name="Rectangle 2"/>
          <p:cNvSpPr>
            <a:spLocks noGrp="1"/>
          </p:cNvSpPr>
          <p:nvPr/>
        </p:nvSpPr>
        <p:spPr>
          <a:xfrm>
            <a:off x="1069975" y="933450"/>
            <a:ext cx="6453188" cy="4445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hangingPunct="1">
              <a:lnSpc>
                <a:spcPct val="80000"/>
              </a:lnSpc>
              <a:buNone/>
            </a:pPr>
            <a:r>
              <a:rPr lang="zh-CN" altLang="en-US" sz="2000" dirty="0"/>
              <a:t>第五把钥匙：抑扬对比凸显中心。</a:t>
            </a:r>
            <a:br>
              <a:rPr lang="zh-CN" altLang="en-US" sz="2000" dirty="0"/>
            </a:br>
            <a:endParaRPr lang="zh-CN" altLang="en-US" sz="2000" dirty="0"/>
          </a:p>
        </p:txBody>
      </p:sp>
      <p:sp>
        <p:nvSpPr>
          <p:cNvPr id="16" name="Rectangle 9"/>
          <p:cNvSpPr/>
          <p:nvPr/>
        </p:nvSpPr>
        <p:spPr>
          <a:xfrm>
            <a:off x="2655888" y="900113"/>
            <a:ext cx="1111250" cy="357187"/>
          </a:xfrm>
          <a:prstGeom prst="rect">
            <a:avLst/>
          </a:prstGeom>
          <a:noFill/>
          <a:ln w="22225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1274" name="内容占位符 2"/>
          <p:cNvSpPr>
            <a:spLocks noGrp="1"/>
          </p:cNvSpPr>
          <p:nvPr/>
        </p:nvSpPr>
        <p:spPr>
          <a:xfrm>
            <a:off x="914400" y="1500188"/>
            <a:ext cx="8229600" cy="11588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hangingPunct="1">
              <a:buNone/>
            </a:pPr>
            <a:r>
              <a:rPr lang="en-US" altLang="zh-CN" sz="3600" b="1" dirty="0"/>
              <a:t>   </a:t>
            </a:r>
            <a:endParaRPr lang="zh-CN" altLang="en-US" sz="2000" dirty="0"/>
          </a:p>
        </p:txBody>
      </p:sp>
      <p:sp>
        <p:nvSpPr>
          <p:cNvPr id="23" name="Rectangle 2"/>
          <p:cNvSpPr/>
          <p:nvPr/>
        </p:nvSpPr>
        <p:spPr>
          <a:xfrm>
            <a:off x="3838575" y="1685925"/>
            <a:ext cx="2319338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000" b="1" dirty="0"/>
              <a:t>这个婆娘不是人， </a:t>
            </a:r>
            <a:endParaRPr lang="zh-CN" altLang="en-US" sz="2000" b="1" dirty="0"/>
          </a:p>
        </p:txBody>
      </p:sp>
      <p:sp>
        <p:nvSpPr>
          <p:cNvPr id="26" name="Rectangle 3"/>
          <p:cNvSpPr/>
          <p:nvPr/>
        </p:nvSpPr>
        <p:spPr>
          <a:xfrm>
            <a:off x="3838575" y="2257425"/>
            <a:ext cx="2319338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000" b="1" dirty="0"/>
              <a:t>九天仙女下凡尘。</a:t>
            </a:r>
            <a:r>
              <a:rPr lang="zh-CN" altLang="en-US" sz="2000" dirty="0"/>
              <a:t> </a:t>
            </a:r>
            <a:endParaRPr lang="zh-CN" altLang="en-US" sz="2000" dirty="0"/>
          </a:p>
        </p:txBody>
      </p:sp>
      <p:sp>
        <p:nvSpPr>
          <p:cNvPr id="27" name="Rectangle 4"/>
          <p:cNvSpPr/>
          <p:nvPr/>
        </p:nvSpPr>
        <p:spPr>
          <a:xfrm>
            <a:off x="3838575" y="2828925"/>
            <a:ext cx="2319338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000" b="1" dirty="0"/>
              <a:t>三个儿子去做贼 ，</a:t>
            </a:r>
            <a:endParaRPr lang="zh-CN" altLang="en-US" sz="2000" b="1" dirty="0"/>
          </a:p>
        </p:txBody>
      </p:sp>
      <p:sp>
        <p:nvSpPr>
          <p:cNvPr id="11278" name="Rectangle 5"/>
          <p:cNvSpPr/>
          <p:nvPr/>
        </p:nvSpPr>
        <p:spPr>
          <a:xfrm>
            <a:off x="5686425" y="3984625"/>
            <a:ext cx="184150" cy="4016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000" dirty="0"/>
          </a:p>
        </p:txBody>
      </p:sp>
      <p:sp>
        <p:nvSpPr>
          <p:cNvPr id="29" name="Rectangle 6"/>
          <p:cNvSpPr/>
          <p:nvPr/>
        </p:nvSpPr>
        <p:spPr>
          <a:xfrm>
            <a:off x="3767138" y="3533775"/>
            <a:ext cx="2319337" cy="4016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000" b="1" dirty="0"/>
              <a:t>偷得仙桃献母亲。</a:t>
            </a:r>
            <a:r>
              <a:rPr lang="zh-CN" altLang="en-US" sz="2000" dirty="0"/>
              <a:t> </a:t>
            </a:r>
            <a:endParaRPr lang="zh-CN" altLang="en-US" sz="2000" dirty="0"/>
          </a:p>
        </p:txBody>
      </p:sp>
      <p:pic>
        <p:nvPicPr>
          <p:cNvPr id="30" name="Picture 7" descr="8b5e88e80a61e509b80e2d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213" y="1614488"/>
            <a:ext cx="1928812" cy="2560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左大括号 4"/>
          <p:cNvSpPr/>
          <p:nvPr/>
        </p:nvSpPr>
        <p:spPr bwMode="auto">
          <a:xfrm flipH="1">
            <a:off x="5726113" y="1727200"/>
            <a:ext cx="360363" cy="2097088"/>
          </a:xfrm>
          <a:prstGeom prst="leftBrace">
            <a:avLst>
              <a:gd name="adj1" fmla="val 8316"/>
              <a:gd name="adj2" fmla="val 51320"/>
            </a:avLst>
          </a:prstGeom>
          <a:noFill/>
          <a:ln w="25400" algn="ctr">
            <a:solidFill>
              <a:srgbClr val="00B0F0"/>
            </a:solidFill>
            <a:round/>
          </a:ln>
          <a:effectLst>
            <a:outerShdw dist="38100" dir="16200000" rotWithShape="0">
              <a:srgbClr val="000000">
                <a:alpha val="39998"/>
              </a:srgbClr>
            </a:outerShdw>
          </a:effectLst>
        </p:spPr>
        <p:txBody>
          <a:bodyPr lIns="145024" tIns="72512" rIns="145024" bIns="72512" anchor="ctr"/>
          <a:lstStyle/>
          <a:p>
            <a:pPr marL="0" marR="0" lvl="0" indent="0" algn="ctr" defTabSz="8159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2" name="Rectangle 2"/>
          <p:cNvSpPr>
            <a:spLocks noGrp="1"/>
          </p:cNvSpPr>
          <p:nvPr/>
        </p:nvSpPr>
        <p:spPr>
          <a:xfrm>
            <a:off x="6138863" y="2492375"/>
            <a:ext cx="1384300" cy="674688"/>
          </a:xfrm>
          <a:prstGeom prst="rect">
            <a:avLst/>
          </a:prstGeom>
          <a:noFill/>
          <a:ln w="222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hangingPunct="1">
              <a:lnSpc>
                <a:spcPct val="80000"/>
              </a:lnSpc>
              <a:buNone/>
            </a:pPr>
            <a:r>
              <a:rPr lang="zh-CN" altLang="en-US" sz="2000" dirty="0"/>
              <a:t>母亲美丽，</a:t>
            </a:r>
            <a:endParaRPr lang="en-US" altLang="zh-CN" sz="2000" dirty="0"/>
          </a:p>
          <a:p>
            <a:pPr marL="342900" lvl="0" indent="-342900" eaLnBrk="1" hangingPunct="1">
              <a:lnSpc>
                <a:spcPct val="80000"/>
              </a:lnSpc>
              <a:buNone/>
            </a:pPr>
            <a:r>
              <a:rPr lang="zh-CN" altLang="en-US" sz="2000" dirty="0"/>
              <a:t>儿子孝顺。</a:t>
            </a:r>
            <a:br>
              <a:rPr lang="zh-CN" altLang="en-US" sz="2000" dirty="0"/>
            </a:br>
            <a:endParaRPr lang="zh-CN" altLang="en-US" sz="20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49" dur="250" autoRev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0" dur="250" autoRev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1" dur="250" autoRev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250" autoRev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3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24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24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240" s="0" l="0"/>
                                      </p:by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/>
      <p:bldP spid="16" grpId="0" animBg="1"/>
      <p:bldP spid="23" grpId="0"/>
      <p:bldP spid="26" grpId="0"/>
      <p:bldP spid="26" grpId="1"/>
      <p:bldP spid="27" grpId="0"/>
      <p:bldP spid="27" grpId="1"/>
      <p:bldP spid="29" grpId="0"/>
      <p:bldP spid="29" grpId="1"/>
      <p:bldP spid="31" grpId="0" animBg="1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290" name="Group 2"/>
          <p:cNvGrpSpPr/>
          <p:nvPr/>
        </p:nvGrpSpPr>
        <p:grpSpPr>
          <a:xfrm>
            <a:off x="836613" y="315913"/>
            <a:ext cx="7989887" cy="114300"/>
            <a:chOff x="0" y="0"/>
            <a:chExt cx="12583" cy="180"/>
          </a:xfrm>
        </p:grpSpPr>
        <p:sp>
          <p:nvSpPr>
            <p:cNvPr id="12308" name="矩形 35"/>
            <p:cNvSpPr/>
            <p:nvPr/>
          </p:nvSpPr>
          <p:spPr>
            <a:xfrm>
              <a:off x="0" y="0"/>
              <a:ext cx="11793" cy="17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90170" tIns="46990" rIns="90170" bIns="46990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309" name="分段箭头1 464"/>
            <p:cNvSpPr/>
            <p:nvPr/>
          </p:nvSpPr>
          <p:spPr>
            <a:xfrm>
              <a:off x="11791" y="0"/>
              <a:ext cx="792" cy="181"/>
            </a:xfrm>
            <a:custGeom>
              <a:avLst/>
              <a:gdLst>
                <a:gd name="txL" fmla="*/ 0 w 1437086"/>
                <a:gd name="txT" fmla="*/ 0 h 619125"/>
                <a:gd name="txR" fmla="*/ 1437086 w 1437086"/>
                <a:gd name="txB" fmla="*/ 619125 h 61912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437086" h="619125">
                  <a:moveTo>
                    <a:pt x="837769" y="0"/>
                  </a:moveTo>
                  <a:lnTo>
                    <a:pt x="1129014" y="2"/>
                  </a:lnTo>
                  <a:lnTo>
                    <a:pt x="1437086" y="314833"/>
                  </a:lnTo>
                  <a:lnTo>
                    <a:pt x="1126115" y="619125"/>
                  </a:lnTo>
                  <a:lnTo>
                    <a:pt x="836416" y="619125"/>
                  </a:lnTo>
                  <a:lnTo>
                    <a:pt x="1146598" y="315604"/>
                  </a:lnTo>
                  <a:lnTo>
                    <a:pt x="837769" y="0"/>
                  </a:lnTo>
                  <a:close/>
                  <a:moveTo>
                    <a:pt x="476241" y="0"/>
                  </a:moveTo>
                  <a:lnTo>
                    <a:pt x="767481" y="0"/>
                  </a:lnTo>
                  <a:lnTo>
                    <a:pt x="1075554" y="314833"/>
                  </a:lnTo>
                  <a:lnTo>
                    <a:pt x="764585" y="619125"/>
                  </a:lnTo>
                  <a:lnTo>
                    <a:pt x="474886" y="619125"/>
                  </a:lnTo>
                  <a:lnTo>
                    <a:pt x="785067" y="315602"/>
                  </a:lnTo>
                  <a:lnTo>
                    <a:pt x="476241" y="0"/>
                  </a:lnTo>
                  <a:close/>
                  <a:moveTo>
                    <a:pt x="0" y="0"/>
                  </a:moveTo>
                  <a:lnTo>
                    <a:pt x="405948" y="0"/>
                  </a:lnTo>
                  <a:lnTo>
                    <a:pt x="714025" y="314832"/>
                  </a:lnTo>
                  <a:lnTo>
                    <a:pt x="403054" y="619125"/>
                  </a:lnTo>
                  <a:lnTo>
                    <a:pt x="0" y="619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>
                <a:alpha val="100000"/>
              </a:srgbClr>
            </a:solidFill>
            <a:ln w="9525" cap="flat" cmpd="sng">
              <a:solidFill>
                <a:schemeClr val="bg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pic>
        <p:nvPicPr>
          <p:cNvPr id="12292" name="Picture 2" descr="gradien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" y="4373563"/>
            <a:ext cx="8567738" cy="7889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293" name="Group 7"/>
          <p:cNvGrpSpPr/>
          <p:nvPr/>
        </p:nvGrpSpPr>
        <p:grpSpPr>
          <a:xfrm>
            <a:off x="252413" y="4732338"/>
            <a:ext cx="8567737" cy="114300"/>
            <a:chOff x="0" y="0"/>
            <a:chExt cx="13494" cy="180"/>
          </a:xfrm>
        </p:grpSpPr>
        <p:sp>
          <p:nvSpPr>
            <p:cNvPr id="12306" name="矩形 35"/>
            <p:cNvSpPr/>
            <p:nvPr/>
          </p:nvSpPr>
          <p:spPr>
            <a:xfrm>
              <a:off x="794" y="0"/>
              <a:ext cx="12700" cy="17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90170" tIns="46990" rIns="90170" bIns="46990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307" name="分段箭头1 464"/>
            <p:cNvSpPr/>
            <p:nvPr/>
          </p:nvSpPr>
          <p:spPr>
            <a:xfrm rot="10800000">
              <a:off x="0" y="0"/>
              <a:ext cx="792" cy="181"/>
            </a:xfrm>
            <a:custGeom>
              <a:avLst/>
              <a:gdLst>
                <a:gd name="txL" fmla="*/ 0 w 1437086"/>
                <a:gd name="txT" fmla="*/ 0 h 619125"/>
                <a:gd name="txR" fmla="*/ 1437086 w 1437086"/>
                <a:gd name="txB" fmla="*/ 619125 h 61912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437086" h="619125">
                  <a:moveTo>
                    <a:pt x="837769" y="0"/>
                  </a:moveTo>
                  <a:lnTo>
                    <a:pt x="1129014" y="2"/>
                  </a:lnTo>
                  <a:lnTo>
                    <a:pt x="1437086" y="314833"/>
                  </a:lnTo>
                  <a:lnTo>
                    <a:pt x="1126115" y="619125"/>
                  </a:lnTo>
                  <a:lnTo>
                    <a:pt x="836416" y="619125"/>
                  </a:lnTo>
                  <a:lnTo>
                    <a:pt x="1146598" y="315604"/>
                  </a:lnTo>
                  <a:lnTo>
                    <a:pt x="837769" y="0"/>
                  </a:lnTo>
                  <a:close/>
                  <a:moveTo>
                    <a:pt x="476241" y="0"/>
                  </a:moveTo>
                  <a:lnTo>
                    <a:pt x="767481" y="0"/>
                  </a:lnTo>
                  <a:lnTo>
                    <a:pt x="1075554" y="314833"/>
                  </a:lnTo>
                  <a:lnTo>
                    <a:pt x="764585" y="619125"/>
                  </a:lnTo>
                  <a:lnTo>
                    <a:pt x="474886" y="619125"/>
                  </a:lnTo>
                  <a:lnTo>
                    <a:pt x="785067" y="315602"/>
                  </a:lnTo>
                  <a:lnTo>
                    <a:pt x="476241" y="0"/>
                  </a:lnTo>
                  <a:close/>
                  <a:moveTo>
                    <a:pt x="0" y="0"/>
                  </a:moveTo>
                  <a:lnTo>
                    <a:pt x="405948" y="0"/>
                  </a:lnTo>
                  <a:lnTo>
                    <a:pt x="714025" y="314832"/>
                  </a:lnTo>
                  <a:lnTo>
                    <a:pt x="403054" y="619125"/>
                  </a:lnTo>
                  <a:lnTo>
                    <a:pt x="0" y="619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>
                <a:alpha val="100000"/>
              </a:srgbClr>
            </a:solidFill>
            <a:ln w="9525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1510" name="TextBox 9"/>
          <p:cNvSpPr txBox="1"/>
          <p:nvPr/>
        </p:nvSpPr>
        <p:spPr>
          <a:xfrm>
            <a:off x="842963" y="1227138"/>
            <a:ext cx="7321550" cy="1247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000" dirty="0"/>
              <a:t>       我们每天都和家人一起吃饭，在餐桌前，大家都在谈论些什么？可能是当天发生的事，还可能是正在看的电视节目</a:t>
            </a:r>
            <a:r>
              <a:rPr lang="en-US" altLang="zh-CN" sz="2000" dirty="0"/>
              <a:t>……</a:t>
            </a:r>
            <a:r>
              <a:rPr lang="zh-CN" altLang="en-US" sz="2000" dirty="0"/>
              <a:t>请以</a:t>
            </a:r>
            <a:r>
              <a:rPr lang="en-US" altLang="zh-CN" sz="2000" dirty="0"/>
              <a:t>《</a:t>
            </a:r>
            <a:r>
              <a:rPr lang="zh-CN" altLang="en-US" sz="2000" dirty="0"/>
              <a:t>餐桌前的谈话</a:t>
            </a:r>
            <a:r>
              <a:rPr lang="en-US" altLang="zh-CN" sz="2000" dirty="0"/>
              <a:t>》</a:t>
            </a:r>
            <a:r>
              <a:rPr lang="zh-CN" altLang="en-US" sz="2000" dirty="0"/>
              <a:t>为题，自定立意，写一篇作文。不少于</a:t>
            </a:r>
            <a:r>
              <a:rPr lang="en-US" altLang="zh-CN" sz="2000" dirty="0"/>
              <a:t>500</a:t>
            </a:r>
            <a:r>
              <a:rPr lang="zh-CN" altLang="en-US" sz="2000" dirty="0"/>
              <a:t>字。</a:t>
            </a:r>
            <a:endParaRPr lang="zh-CN" altLang="en-US" sz="2000" dirty="0"/>
          </a:p>
        </p:txBody>
      </p:sp>
      <p:sp>
        <p:nvSpPr>
          <p:cNvPr id="12295" name="TextBox 13"/>
          <p:cNvSpPr txBox="1"/>
          <p:nvPr/>
        </p:nvSpPr>
        <p:spPr>
          <a:xfrm>
            <a:off x="119063" y="2643188"/>
            <a:ext cx="1657350" cy="3683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32" name="TextBox 31"/>
          <p:cNvSpPr txBox="1"/>
          <p:nvPr/>
        </p:nvSpPr>
        <p:spPr>
          <a:xfrm>
            <a:off x="903288" y="3003550"/>
            <a:ext cx="7356475" cy="793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地点是“餐桌前”，内容是“谈话”。参与的人有谁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谈话的内容是什么？是一次内容宽泛的聊天，还是一次有针对性的谈话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000" dirty="0"/>
          </a:p>
        </p:txBody>
      </p:sp>
      <p:sp>
        <p:nvSpPr>
          <p:cNvPr id="33" name="TextBox 32"/>
          <p:cNvSpPr txBox="1"/>
          <p:nvPr/>
        </p:nvSpPr>
        <p:spPr>
          <a:xfrm>
            <a:off x="868363" y="2598738"/>
            <a:ext cx="144145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000" b="1" dirty="0"/>
              <a:t>【</a:t>
            </a:r>
            <a:r>
              <a:rPr lang="zh-CN" altLang="en-US" sz="2000" b="1" dirty="0"/>
              <a:t>提示</a:t>
            </a:r>
            <a:r>
              <a:rPr lang="en-US" altLang="zh-CN" sz="2000" b="1" dirty="0"/>
              <a:t>】</a:t>
            </a:r>
            <a:endParaRPr lang="zh-CN" altLang="en-US" sz="2000" b="1" dirty="0"/>
          </a:p>
        </p:txBody>
      </p:sp>
      <p:sp>
        <p:nvSpPr>
          <p:cNvPr id="34" name="矩形 33"/>
          <p:cNvSpPr/>
          <p:nvPr/>
        </p:nvSpPr>
        <p:spPr>
          <a:xfrm>
            <a:off x="903288" y="3843338"/>
            <a:ext cx="733425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 eaLnBrk="1" hangingPunct="1">
              <a:spcBef>
                <a:spcPct val="0"/>
              </a:spcBef>
              <a:buNone/>
            </a:pPr>
            <a:r>
              <a:rPr lang="en-US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内容确定了，需要考虑你想表现什么，也就是立意的问题。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299" name="Group 10"/>
          <p:cNvGrpSpPr/>
          <p:nvPr/>
        </p:nvGrpSpPr>
        <p:grpSpPr>
          <a:xfrm>
            <a:off x="393700" y="711200"/>
            <a:ext cx="2055813" cy="633413"/>
            <a:chOff x="0" y="0"/>
            <a:chExt cx="3236" cy="998"/>
          </a:xfrm>
        </p:grpSpPr>
        <p:grpSp>
          <p:nvGrpSpPr>
            <p:cNvPr id="12300" name="Group 11"/>
            <p:cNvGrpSpPr/>
            <p:nvPr/>
          </p:nvGrpSpPr>
          <p:grpSpPr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12302" name="MH_Other_2"/>
              <p:cNvSpPr/>
              <p:nvPr/>
            </p:nvSpPr>
            <p:spPr>
              <a:xfrm>
                <a:off x="186" y="205"/>
                <a:ext cx="2890" cy="601"/>
              </a:xfrm>
              <a:custGeom>
                <a:avLst/>
                <a:gdLst>
                  <a:gd name="txL" fmla="*/ 0 w 3244"/>
                  <a:gd name="txT" fmla="*/ 0 h 675"/>
                  <a:gd name="txR" fmla="*/ 3244 w 3244"/>
                  <a:gd name="txB" fmla="*/ 675 h 675"/>
                </a:gdLst>
                <a:ahLst/>
                <a:cxnLst>
                  <a:cxn ang="0">
                    <a:pos x="4" y="4"/>
                  </a:cxn>
                  <a:cxn ang="0">
                    <a:pos x="4" y="4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4" y="4"/>
                  </a:cxn>
                  <a:cxn ang="0">
                    <a:pos x="4" y="4"/>
                  </a:cxn>
                </a:cxnLst>
                <a:rect l="txL" t="txT" r="txR" b="tx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pic>
            <p:nvPicPr>
              <p:cNvPr id="12303" name="MH_Other_8"/>
              <p:cNvPicPr preferRelativeResize="0"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304" name="MH_Other_9"/>
              <p:cNvSpPr>
                <a:spLocks noEditPoints="1"/>
              </p:cNvSpPr>
              <p:nvPr/>
            </p:nvSpPr>
            <p:spPr>
              <a:xfrm>
                <a:off x="348" y="329"/>
                <a:ext cx="349" cy="340"/>
              </a:xfrm>
              <a:custGeom>
                <a:avLst/>
                <a:gdLst>
                  <a:gd name="txL" fmla="*/ 0 w 108"/>
                  <a:gd name="txT" fmla="*/ 0 h 107"/>
                  <a:gd name="txR" fmla="*/ 108 w 108"/>
                  <a:gd name="txB" fmla="*/ 107 h 107"/>
                </a:gdLst>
                <a:ahLst/>
                <a:cxnLst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  <a:cxn ang="0">
                    <a:pos x="0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txL" t="txT" r="txR" b="tx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05" name="MH_Other_10"/>
              <p:cNvSpPr/>
              <p:nvPr/>
            </p:nvSpPr>
            <p:spPr>
              <a:xfrm>
                <a:off x="428" y="404"/>
                <a:ext cx="140" cy="140"/>
              </a:xfrm>
              <a:custGeom>
                <a:avLst/>
                <a:gdLst>
                  <a:gd name="txL" fmla="*/ 0 w 43"/>
                  <a:gd name="txT" fmla="*/ 0 h 44"/>
                  <a:gd name="txR" fmla="*/ 43 w 43"/>
                  <a:gd name="txB" fmla="*/ 44 h 44"/>
                </a:gdLst>
                <a:ahLst/>
                <a:cxnLst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0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txL" t="txT" r="txR" b="tx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2301" name="MH_SubTitle_4"/>
            <p:cNvSpPr txBox="1"/>
            <p:nvPr/>
          </p:nvSpPr>
          <p:spPr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170" tIns="46990" rIns="90170" bIns="46990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2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过关检测</a:t>
              </a:r>
              <a:endPara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/>
      <p:bldP spid="32" grpId="0"/>
      <p:bldP spid="33" grpId="0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314" name="Group 2"/>
          <p:cNvGrpSpPr/>
          <p:nvPr/>
        </p:nvGrpSpPr>
        <p:grpSpPr>
          <a:xfrm>
            <a:off x="836613" y="315913"/>
            <a:ext cx="7989887" cy="114300"/>
            <a:chOff x="0" y="0"/>
            <a:chExt cx="12583" cy="180"/>
          </a:xfrm>
        </p:grpSpPr>
        <p:sp>
          <p:nvSpPr>
            <p:cNvPr id="13325" name="矩形 35"/>
            <p:cNvSpPr/>
            <p:nvPr/>
          </p:nvSpPr>
          <p:spPr>
            <a:xfrm>
              <a:off x="0" y="0"/>
              <a:ext cx="11793" cy="17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90170" tIns="46990" rIns="90170" bIns="46990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326" name="分段箭头1 464"/>
            <p:cNvSpPr/>
            <p:nvPr/>
          </p:nvSpPr>
          <p:spPr>
            <a:xfrm>
              <a:off x="11791" y="0"/>
              <a:ext cx="792" cy="181"/>
            </a:xfrm>
            <a:custGeom>
              <a:avLst/>
              <a:gdLst>
                <a:gd name="txL" fmla="*/ 0 w 1437086"/>
                <a:gd name="txT" fmla="*/ 0 h 619125"/>
                <a:gd name="txR" fmla="*/ 1437086 w 1437086"/>
                <a:gd name="txB" fmla="*/ 619125 h 61912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437086" h="619125">
                  <a:moveTo>
                    <a:pt x="837769" y="0"/>
                  </a:moveTo>
                  <a:lnTo>
                    <a:pt x="1129014" y="2"/>
                  </a:lnTo>
                  <a:lnTo>
                    <a:pt x="1437086" y="314833"/>
                  </a:lnTo>
                  <a:lnTo>
                    <a:pt x="1126115" y="619125"/>
                  </a:lnTo>
                  <a:lnTo>
                    <a:pt x="836416" y="619125"/>
                  </a:lnTo>
                  <a:lnTo>
                    <a:pt x="1146598" y="315604"/>
                  </a:lnTo>
                  <a:lnTo>
                    <a:pt x="837769" y="0"/>
                  </a:lnTo>
                  <a:close/>
                  <a:moveTo>
                    <a:pt x="476241" y="0"/>
                  </a:moveTo>
                  <a:lnTo>
                    <a:pt x="767481" y="0"/>
                  </a:lnTo>
                  <a:lnTo>
                    <a:pt x="1075554" y="314833"/>
                  </a:lnTo>
                  <a:lnTo>
                    <a:pt x="764585" y="619125"/>
                  </a:lnTo>
                  <a:lnTo>
                    <a:pt x="474886" y="619125"/>
                  </a:lnTo>
                  <a:lnTo>
                    <a:pt x="785067" y="315602"/>
                  </a:lnTo>
                  <a:lnTo>
                    <a:pt x="476241" y="0"/>
                  </a:lnTo>
                  <a:close/>
                  <a:moveTo>
                    <a:pt x="0" y="0"/>
                  </a:moveTo>
                  <a:lnTo>
                    <a:pt x="405948" y="0"/>
                  </a:lnTo>
                  <a:lnTo>
                    <a:pt x="714025" y="314832"/>
                  </a:lnTo>
                  <a:lnTo>
                    <a:pt x="403054" y="619125"/>
                  </a:lnTo>
                  <a:lnTo>
                    <a:pt x="0" y="619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>
                <a:alpha val="100000"/>
              </a:srgbClr>
            </a:solidFill>
            <a:ln w="9525" cap="flat" cmpd="sng">
              <a:solidFill>
                <a:schemeClr val="bg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pic>
        <p:nvPicPr>
          <p:cNvPr id="13316" name="Picture 2" descr="gradien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" y="4373563"/>
            <a:ext cx="8567738" cy="7889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317" name="Group 7"/>
          <p:cNvGrpSpPr/>
          <p:nvPr/>
        </p:nvGrpSpPr>
        <p:grpSpPr>
          <a:xfrm>
            <a:off x="252413" y="4732338"/>
            <a:ext cx="8567737" cy="114300"/>
            <a:chOff x="0" y="0"/>
            <a:chExt cx="13494" cy="180"/>
          </a:xfrm>
        </p:grpSpPr>
        <p:sp>
          <p:nvSpPr>
            <p:cNvPr id="13323" name="矩形 35"/>
            <p:cNvSpPr/>
            <p:nvPr/>
          </p:nvSpPr>
          <p:spPr>
            <a:xfrm>
              <a:off x="794" y="0"/>
              <a:ext cx="12700" cy="17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90170" tIns="46990" rIns="90170" bIns="46990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324" name="分段箭头1 464"/>
            <p:cNvSpPr/>
            <p:nvPr/>
          </p:nvSpPr>
          <p:spPr>
            <a:xfrm rot="10800000">
              <a:off x="0" y="0"/>
              <a:ext cx="792" cy="181"/>
            </a:xfrm>
            <a:custGeom>
              <a:avLst/>
              <a:gdLst>
                <a:gd name="txL" fmla="*/ 0 w 1437086"/>
                <a:gd name="txT" fmla="*/ 0 h 619125"/>
                <a:gd name="txR" fmla="*/ 1437086 w 1437086"/>
                <a:gd name="txB" fmla="*/ 619125 h 61912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437086" h="619125">
                  <a:moveTo>
                    <a:pt x="837769" y="0"/>
                  </a:moveTo>
                  <a:lnTo>
                    <a:pt x="1129014" y="2"/>
                  </a:lnTo>
                  <a:lnTo>
                    <a:pt x="1437086" y="314833"/>
                  </a:lnTo>
                  <a:lnTo>
                    <a:pt x="1126115" y="619125"/>
                  </a:lnTo>
                  <a:lnTo>
                    <a:pt x="836416" y="619125"/>
                  </a:lnTo>
                  <a:lnTo>
                    <a:pt x="1146598" y="315604"/>
                  </a:lnTo>
                  <a:lnTo>
                    <a:pt x="837769" y="0"/>
                  </a:lnTo>
                  <a:close/>
                  <a:moveTo>
                    <a:pt x="476241" y="0"/>
                  </a:moveTo>
                  <a:lnTo>
                    <a:pt x="767481" y="0"/>
                  </a:lnTo>
                  <a:lnTo>
                    <a:pt x="1075554" y="314833"/>
                  </a:lnTo>
                  <a:lnTo>
                    <a:pt x="764585" y="619125"/>
                  </a:lnTo>
                  <a:lnTo>
                    <a:pt x="474886" y="619125"/>
                  </a:lnTo>
                  <a:lnTo>
                    <a:pt x="785067" y="315602"/>
                  </a:lnTo>
                  <a:lnTo>
                    <a:pt x="476241" y="0"/>
                  </a:lnTo>
                  <a:close/>
                  <a:moveTo>
                    <a:pt x="0" y="0"/>
                  </a:moveTo>
                  <a:lnTo>
                    <a:pt x="405948" y="0"/>
                  </a:lnTo>
                  <a:lnTo>
                    <a:pt x="714025" y="314832"/>
                  </a:lnTo>
                  <a:lnTo>
                    <a:pt x="403054" y="619125"/>
                  </a:lnTo>
                  <a:lnTo>
                    <a:pt x="0" y="619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>
                <a:alpha val="100000"/>
              </a:srgbClr>
            </a:solidFill>
            <a:ln w="9525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3318" name="矩形 1"/>
          <p:cNvSpPr/>
          <p:nvPr/>
        </p:nvSpPr>
        <p:spPr>
          <a:xfrm>
            <a:off x="755650" y="534988"/>
            <a:ext cx="6183313" cy="3724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000" dirty="0"/>
              <a:t>                                 </a:t>
            </a:r>
            <a:r>
              <a:rPr lang="zh-CN" altLang="en-US" sz="2000" b="1" dirty="0"/>
              <a:t>餐桌前的谈话</a:t>
            </a:r>
            <a:endParaRPr lang="zh-CN" altLang="en-US" sz="2000" b="1" dirty="0"/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000" dirty="0"/>
              <a:t>       吃饭是一件既快乐又幸福的事情，因为我不但能吃到妈妈做的美食，而且还可以听到大人们议论的一些新鲜事。</a:t>
            </a:r>
            <a:endParaRPr lang="en-US" altLang="zh-CN" sz="2000" dirty="0"/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000" dirty="0"/>
              <a:t>      </a:t>
            </a:r>
            <a:r>
              <a:rPr lang="zh-CN" altLang="en-US" sz="2000" dirty="0"/>
              <a:t>今天晚上吃饭时，我看到餐桌上摆满了我喜欢吃的食物：有鱼香肉丝、可乐鸡翅、牛肉</a:t>
            </a:r>
            <a:r>
              <a:rPr lang="en-US" altLang="zh-CN" sz="2000" dirty="0"/>
              <a:t>······</a:t>
            </a:r>
            <a:r>
              <a:rPr lang="zh-CN" altLang="en-US" sz="2000" dirty="0"/>
              <a:t>一看到美食，我也顾不得淑女形象了，拿起筷子就往嘴里塞。我扭头看到妈妈一脸严肃的表情，吓了一跳，心想是不是妈妈看到我的吃相不雅生气了，于是，我就怯怯的问妈妈：“妈妈，你怎么了？”</a:t>
            </a:r>
            <a:endParaRPr lang="zh-CN" altLang="en-US" sz="2000" dirty="0"/>
          </a:p>
        </p:txBody>
      </p:sp>
      <p:cxnSp>
        <p:nvCxnSpPr>
          <p:cNvPr id="11" name="直接连接符 10"/>
          <p:cNvCxnSpPr/>
          <p:nvPr/>
        </p:nvCxnSpPr>
        <p:spPr>
          <a:xfrm>
            <a:off x="7092950" y="627063"/>
            <a:ext cx="0" cy="3849687"/>
          </a:xfrm>
          <a:prstGeom prst="line">
            <a:avLst/>
          </a:prstGeom>
          <a:ln w="31750" cap="flat" cmpd="sng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7416" name="矩形 2"/>
          <p:cNvSpPr/>
          <p:nvPr/>
        </p:nvSpPr>
        <p:spPr>
          <a:xfrm>
            <a:off x="7121525" y="577850"/>
            <a:ext cx="1411288" cy="1631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开篇点题，语言简练，激发读者的阅读兴趣。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1" name="矩形 13"/>
          <p:cNvSpPr/>
          <p:nvPr/>
        </p:nvSpPr>
        <p:spPr>
          <a:xfrm>
            <a:off x="7121525" y="2212975"/>
            <a:ext cx="1260475" cy="2247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用晚餐的丰盛和妈妈的严肃态度形成鲜明对比，并且设置悬念。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2" name="矩形 1"/>
          <p:cNvSpPr/>
          <p:nvPr/>
        </p:nvSpPr>
        <p:spPr>
          <a:xfrm>
            <a:off x="2474913" y="4235450"/>
            <a:ext cx="4721225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/>
              <a:t>      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6" grpId="0"/>
      <p:bldP spid="133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338" name="Group 2"/>
          <p:cNvGrpSpPr/>
          <p:nvPr/>
        </p:nvGrpSpPr>
        <p:grpSpPr>
          <a:xfrm>
            <a:off x="836613" y="315913"/>
            <a:ext cx="7989887" cy="114300"/>
            <a:chOff x="0" y="0"/>
            <a:chExt cx="12583" cy="180"/>
          </a:xfrm>
        </p:grpSpPr>
        <p:sp>
          <p:nvSpPr>
            <p:cNvPr id="14348" name="矩形 35"/>
            <p:cNvSpPr/>
            <p:nvPr/>
          </p:nvSpPr>
          <p:spPr>
            <a:xfrm>
              <a:off x="0" y="0"/>
              <a:ext cx="11793" cy="17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90170" tIns="46990" rIns="90170" bIns="46990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349" name="分段箭头1 464"/>
            <p:cNvSpPr/>
            <p:nvPr/>
          </p:nvSpPr>
          <p:spPr>
            <a:xfrm>
              <a:off x="11791" y="0"/>
              <a:ext cx="792" cy="181"/>
            </a:xfrm>
            <a:custGeom>
              <a:avLst/>
              <a:gdLst>
                <a:gd name="txL" fmla="*/ 0 w 1437086"/>
                <a:gd name="txT" fmla="*/ 0 h 619125"/>
                <a:gd name="txR" fmla="*/ 1437086 w 1437086"/>
                <a:gd name="txB" fmla="*/ 619125 h 61912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437086" h="619125">
                  <a:moveTo>
                    <a:pt x="837769" y="0"/>
                  </a:moveTo>
                  <a:lnTo>
                    <a:pt x="1129014" y="2"/>
                  </a:lnTo>
                  <a:lnTo>
                    <a:pt x="1437086" y="314833"/>
                  </a:lnTo>
                  <a:lnTo>
                    <a:pt x="1126115" y="619125"/>
                  </a:lnTo>
                  <a:lnTo>
                    <a:pt x="836416" y="619125"/>
                  </a:lnTo>
                  <a:lnTo>
                    <a:pt x="1146598" y="315604"/>
                  </a:lnTo>
                  <a:lnTo>
                    <a:pt x="837769" y="0"/>
                  </a:lnTo>
                  <a:close/>
                  <a:moveTo>
                    <a:pt x="476241" y="0"/>
                  </a:moveTo>
                  <a:lnTo>
                    <a:pt x="767481" y="0"/>
                  </a:lnTo>
                  <a:lnTo>
                    <a:pt x="1075554" y="314833"/>
                  </a:lnTo>
                  <a:lnTo>
                    <a:pt x="764585" y="619125"/>
                  </a:lnTo>
                  <a:lnTo>
                    <a:pt x="474886" y="619125"/>
                  </a:lnTo>
                  <a:lnTo>
                    <a:pt x="785067" y="315602"/>
                  </a:lnTo>
                  <a:lnTo>
                    <a:pt x="476241" y="0"/>
                  </a:lnTo>
                  <a:close/>
                  <a:moveTo>
                    <a:pt x="0" y="0"/>
                  </a:moveTo>
                  <a:lnTo>
                    <a:pt x="405948" y="0"/>
                  </a:lnTo>
                  <a:lnTo>
                    <a:pt x="714025" y="314832"/>
                  </a:lnTo>
                  <a:lnTo>
                    <a:pt x="403054" y="619125"/>
                  </a:lnTo>
                  <a:lnTo>
                    <a:pt x="0" y="619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>
                <a:alpha val="100000"/>
              </a:srgbClr>
            </a:solidFill>
            <a:ln w="9525" cap="flat" cmpd="sng">
              <a:solidFill>
                <a:schemeClr val="bg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pic>
        <p:nvPicPr>
          <p:cNvPr id="14340" name="Picture 2" descr="gradien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" y="4373563"/>
            <a:ext cx="8567738" cy="7889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341" name="Group 7"/>
          <p:cNvGrpSpPr/>
          <p:nvPr/>
        </p:nvGrpSpPr>
        <p:grpSpPr>
          <a:xfrm>
            <a:off x="252413" y="4732338"/>
            <a:ext cx="8567737" cy="114300"/>
            <a:chOff x="0" y="0"/>
            <a:chExt cx="13494" cy="180"/>
          </a:xfrm>
        </p:grpSpPr>
        <p:sp>
          <p:nvSpPr>
            <p:cNvPr id="14346" name="矩形 35"/>
            <p:cNvSpPr/>
            <p:nvPr/>
          </p:nvSpPr>
          <p:spPr>
            <a:xfrm>
              <a:off x="794" y="0"/>
              <a:ext cx="12700" cy="17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90170" tIns="46990" rIns="90170" bIns="46990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347" name="分段箭头1 464"/>
            <p:cNvSpPr/>
            <p:nvPr/>
          </p:nvSpPr>
          <p:spPr>
            <a:xfrm rot="10800000">
              <a:off x="0" y="0"/>
              <a:ext cx="792" cy="181"/>
            </a:xfrm>
            <a:custGeom>
              <a:avLst/>
              <a:gdLst>
                <a:gd name="txL" fmla="*/ 0 w 1437086"/>
                <a:gd name="txT" fmla="*/ 0 h 619125"/>
                <a:gd name="txR" fmla="*/ 1437086 w 1437086"/>
                <a:gd name="txB" fmla="*/ 619125 h 61912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437086" h="619125">
                  <a:moveTo>
                    <a:pt x="837769" y="0"/>
                  </a:moveTo>
                  <a:lnTo>
                    <a:pt x="1129014" y="2"/>
                  </a:lnTo>
                  <a:lnTo>
                    <a:pt x="1437086" y="314833"/>
                  </a:lnTo>
                  <a:lnTo>
                    <a:pt x="1126115" y="619125"/>
                  </a:lnTo>
                  <a:lnTo>
                    <a:pt x="836416" y="619125"/>
                  </a:lnTo>
                  <a:lnTo>
                    <a:pt x="1146598" y="315604"/>
                  </a:lnTo>
                  <a:lnTo>
                    <a:pt x="837769" y="0"/>
                  </a:lnTo>
                  <a:close/>
                  <a:moveTo>
                    <a:pt x="476241" y="0"/>
                  </a:moveTo>
                  <a:lnTo>
                    <a:pt x="767481" y="0"/>
                  </a:lnTo>
                  <a:lnTo>
                    <a:pt x="1075554" y="314833"/>
                  </a:lnTo>
                  <a:lnTo>
                    <a:pt x="764585" y="619125"/>
                  </a:lnTo>
                  <a:lnTo>
                    <a:pt x="474886" y="619125"/>
                  </a:lnTo>
                  <a:lnTo>
                    <a:pt x="785067" y="315602"/>
                  </a:lnTo>
                  <a:lnTo>
                    <a:pt x="476241" y="0"/>
                  </a:lnTo>
                  <a:close/>
                  <a:moveTo>
                    <a:pt x="0" y="0"/>
                  </a:moveTo>
                  <a:lnTo>
                    <a:pt x="405948" y="0"/>
                  </a:lnTo>
                  <a:lnTo>
                    <a:pt x="714025" y="314832"/>
                  </a:lnTo>
                  <a:lnTo>
                    <a:pt x="403054" y="619125"/>
                  </a:lnTo>
                  <a:lnTo>
                    <a:pt x="0" y="619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>
                <a:alpha val="100000"/>
              </a:srgbClr>
            </a:solidFill>
            <a:ln w="9525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4342" name="矩形 1"/>
          <p:cNvSpPr/>
          <p:nvPr/>
        </p:nvSpPr>
        <p:spPr>
          <a:xfrm>
            <a:off x="503238" y="627063"/>
            <a:ext cx="6589712" cy="4129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2000" dirty="0"/>
              <a:t>       妈妈表情凝重地说：“今天，我在网上看到一条新闻，说一个男生吃麻辣烫后多处血流不止，原因是那个男生吃了老鼠爬过或留有唾液的食物而造的。”</a:t>
            </a:r>
            <a:endParaRPr lang="en-US" altLang="zh-CN" sz="2000" dirty="0"/>
          </a:p>
          <a:p>
            <a:pPr marL="0" lvl="0" indent="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en-US" altLang="zh-CN" sz="2000" dirty="0"/>
              <a:t>      </a:t>
            </a:r>
            <a:r>
              <a:rPr lang="zh-CN" altLang="en-US" sz="2000" dirty="0"/>
              <a:t> 随后，妈妈拿出平板电脑找到了那则新闻，还有那个男生躺在病床上的照片。病床上的男孩嘴唇干裂，脸部浮肿，右臂打针处也有明显的淤血痕迹。看到这恐怖的场景，我紧张地问：“这真的是吃麻辣烫造成的吗？”妈妈沉重的点点头。</a:t>
            </a:r>
            <a:endParaRPr lang="en-US" altLang="zh-CN" sz="2000" dirty="0"/>
          </a:p>
          <a:p>
            <a:pPr marL="0" lvl="0" indent="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2000" dirty="0"/>
              <a:t>    “是不是在外面吃的所有事物都会这样呢？”我又忍不住发问。  妈妈站起来严肃的对我解释道：“不是，只要是商家证件齐全，卫生条件达标，食物质量好，就没事。</a:t>
            </a:r>
            <a:endParaRPr lang="zh-CN" altLang="en-US" sz="2000" dirty="0"/>
          </a:p>
          <a:p>
            <a:pPr marL="0" lvl="0" indent="0" eaLnBrk="1" hangingPunct="1">
              <a:lnSpc>
                <a:spcPct val="110000"/>
              </a:lnSpc>
              <a:spcBef>
                <a:spcPct val="0"/>
              </a:spcBef>
              <a:buNone/>
            </a:pPr>
            <a:endParaRPr lang="zh-CN" altLang="en-US" sz="2000" dirty="0"/>
          </a:p>
        </p:txBody>
      </p:sp>
      <p:cxnSp>
        <p:nvCxnSpPr>
          <p:cNvPr id="14343" name="直接连接符 10"/>
          <p:cNvCxnSpPr/>
          <p:nvPr/>
        </p:nvCxnSpPr>
        <p:spPr>
          <a:xfrm>
            <a:off x="7092950" y="627063"/>
            <a:ext cx="0" cy="3849687"/>
          </a:xfrm>
          <a:prstGeom prst="line">
            <a:avLst/>
          </a:prstGeom>
          <a:ln w="31750" cap="flat" cmpd="sng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4344" name="矩形 13"/>
          <p:cNvSpPr/>
          <p:nvPr/>
        </p:nvSpPr>
        <p:spPr>
          <a:xfrm>
            <a:off x="7110413" y="639763"/>
            <a:ext cx="12604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这段话承上启下。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5" name="矩形 13"/>
          <p:cNvSpPr/>
          <p:nvPr/>
        </p:nvSpPr>
        <p:spPr>
          <a:xfrm>
            <a:off x="7115175" y="1844675"/>
            <a:ext cx="1260475" cy="193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可见这是一次有针对性的谈话，谴责那些无良商贩。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4" grpId="0"/>
      <p:bldP spid="143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362" name="Group 2"/>
          <p:cNvGrpSpPr/>
          <p:nvPr/>
        </p:nvGrpSpPr>
        <p:grpSpPr>
          <a:xfrm>
            <a:off x="836613" y="315913"/>
            <a:ext cx="7989887" cy="114300"/>
            <a:chOff x="0" y="0"/>
            <a:chExt cx="12583" cy="180"/>
          </a:xfrm>
        </p:grpSpPr>
        <p:sp>
          <p:nvSpPr>
            <p:cNvPr id="15370" name="矩形 35"/>
            <p:cNvSpPr/>
            <p:nvPr/>
          </p:nvSpPr>
          <p:spPr>
            <a:xfrm>
              <a:off x="0" y="0"/>
              <a:ext cx="11793" cy="17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90170" tIns="46990" rIns="90170" bIns="46990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5371" name="分段箭头1 464"/>
            <p:cNvSpPr/>
            <p:nvPr/>
          </p:nvSpPr>
          <p:spPr>
            <a:xfrm>
              <a:off x="11791" y="0"/>
              <a:ext cx="792" cy="181"/>
            </a:xfrm>
            <a:custGeom>
              <a:avLst/>
              <a:gdLst>
                <a:gd name="txL" fmla="*/ 0 w 1437086"/>
                <a:gd name="txT" fmla="*/ 0 h 619125"/>
                <a:gd name="txR" fmla="*/ 1437086 w 1437086"/>
                <a:gd name="txB" fmla="*/ 619125 h 61912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437086" h="619125">
                  <a:moveTo>
                    <a:pt x="837769" y="0"/>
                  </a:moveTo>
                  <a:lnTo>
                    <a:pt x="1129014" y="2"/>
                  </a:lnTo>
                  <a:lnTo>
                    <a:pt x="1437086" y="314833"/>
                  </a:lnTo>
                  <a:lnTo>
                    <a:pt x="1126115" y="619125"/>
                  </a:lnTo>
                  <a:lnTo>
                    <a:pt x="836416" y="619125"/>
                  </a:lnTo>
                  <a:lnTo>
                    <a:pt x="1146598" y="315604"/>
                  </a:lnTo>
                  <a:lnTo>
                    <a:pt x="837769" y="0"/>
                  </a:lnTo>
                  <a:close/>
                  <a:moveTo>
                    <a:pt x="476241" y="0"/>
                  </a:moveTo>
                  <a:lnTo>
                    <a:pt x="767481" y="0"/>
                  </a:lnTo>
                  <a:lnTo>
                    <a:pt x="1075554" y="314833"/>
                  </a:lnTo>
                  <a:lnTo>
                    <a:pt x="764585" y="619125"/>
                  </a:lnTo>
                  <a:lnTo>
                    <a:pt x="474886" y="619125"/>
                  </a:lnTo>
                  <a:lnTo>
                    <a:pt x="785067" y="315602"/>
                  </a:lnTo>
                  <a:lnTo>
                    <a:pt x="476241" y="0"/>
                  </a:lnTo>
                  <a:close/>
                  <a:moveTo>
                    <a:pt x="0" y="0"/>
                  </a:moveTo>
                  <a:lnTo>
                    <a:pt x="405948" y="0"/>
                  </a:lnTo>
                  <a:lnTo>
                    <a:pt x="714025" y="314832"/>
                  </a:lnTo>
                  <a:lnTo>
                    <a:pt x="403054" y="619125"/>
                  </a:lnTo>
                  <a:lnTo>
                    <a:pt x="0" y="619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>
                <a:alpha val="100000"/>
              </a:srgbClr>
            </a:solidFill>
            <a:ln w="9525" cap="flat" cmpd="sng">
              <a:solidFill>
                <a:schemeClr val="bg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pic>
        <p:nvPicPr>
          <p:cNvPr id="15364" name="Picture 2" descr="gradien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" y="4373563"/>
            <a:ext cx="8567738" cy="7889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365" name="Group 7"/>
          <p:cNvGrpSpPr/>
          <p:nvPr/>
        </p:nvGrpSpPr>
        <p:grpSpPr>
          <a:xfrm>
            <a:off x="252413" y="4732338"/>
            <a:ext cx="8567737" cy="114300"/>
            <a:chOff x="0" y="0"/>
            <a:chExt cx="13494" cy="180"/>
          </a:xfrm>
        </p:grpSpPr>
        <p:sp>
          <p:nvSpPr>
            <p:cNvPr id="15368" name="矩形 35"/>
            <p:cNvSpPr/>
            <p:nvPr/>
          </p:nvSpPr>
          <p:spPr>
            <a:xfrm>
              <a:off x="794" y="0"/>
              <a:ext cx="12700" cy="17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90170" tIns="46990" rIns="90170" bIns="46990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5369" name="分段箭头1 464"/>
            <p:cNvSpPr/>
            <p:nvPr/>
          </p:nvSpPr>
          <p:spPr>
            <a:xfrm rot="10800000">
              <a:off x="0" y="0"/>
              <a:ext cx="792" cy="181"/>
            </a:xfrm>
            <a:custGeom>
              <a:avLst/>
              <a:gdLst>
                <a:gd name="txL" fmla="*/ 0 w 1437086"/>
                <a:gd name="txT" fmla="*/ 0 h 619125"/>
                <a:gd name="txR" fmla="*/ 1437086 w 1437086"/>
                <a:gd name="txB" fmla="*/ 619125 h 61912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437086" h="619125">
                  <a:moveTo>
                    <a:pt x="837769" y="0"/>
                  </a:moveTo>
                  <a:lnTo>
                    <a:pt x="1129014" y="2"/>
                  </a:lnTo>
                  <a:lnTo>
                    <a:pt x="1437086" y="314833"/>
                  </a:lnTo>
                  <a:lnTo>
                    <a:pt x="1126115" y="619125"/>
                  </a:lnTo>
                  <a:lnTo>
                    <a:pt x="836416" y="619125"/>
                  </a:lnTo>
                  <a:lnTo>
                    <a:pt x="1146598" y="315604"/>
                  </a:lnTo>
                  <a:lnTo>
                    <a:pt x="837769" y="0"/>
                  </a:lnTo>
                  <a:close/>
                  <a:moveTo>
                    <a:pt x="476241" y="0"/>
                  </a:moveTo>
                  <a:lnTo>
                    <a:pt x="767481" y="0"/>
                  </a:lnTo>
                  <a:lnTo>
                    <a:pt x="1075554" y="314833"/>
                  </a:lnTo>
                  <a:lnTo>
                    <a:pt x="764585" y="619125"/>
                  </a:lnTo>
                  <a:lnTo>
                    <a:pt x="474886" y="619125"/>
                  </a:lnTo>
                  <a:lnTo>
                    <a:pt x="785067" y="315602"/>
                  </a:lnTo>
                  <a:lnTo>
                    <a:pt x="476241" y="0"/>
                  </a:lnTo>
                  <a:close/>
                  <a:moveTo>
                    <a:pt x="0" y="0"/>
                  </a:moveTo>
                  <a:lnTo>
                    <a:pt x="405948" y="0"/>
                  </a:lnTo>
                  <a:lnTo>
                    <a:pt x="714025" y="314832"/>
                  </a:lnTo>
                  <a:lnTo>
                    <a:pt x="403054" y="619125"/>
                  </a:lnTo>
                  <a:lnTo>
                    <a:pt x="0" y="619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>
                <a:alpha val="100000"/>
              </a:srgbClr>
            </a:solidFill>
            <a:ln w="9525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5366" name="矩形 1"/>
          <p:cNvSpPr/>
          <p:nvPr/>
        </p:nvSpPr>
        <p:spPr>
          <a:xfrm>
            <a:off x="828675" y="563563"/>
            <a:ext cx="7747000" cy="3416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000" dirty="0"/>
              <a:t>      我挠挠头说：“难道米线、土豆粉、麻辣烫都不能吃了吗？” </a:t>
            </a:r>
            <a:endParaRPr lang="en-US" altLang="zh-CN" sz="2000" dirty="0"/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000" dirty="0"/>
              <a:t>    “那些东西本身并没有什么问题，只是有些无良商贩卖的麻辣烫里的生海鲜大多来路有问题，看上去很光鲜的白毛肚，先是用温水泡</a:t>
            </a:r>
            <a:r>
              <a:rPr lang="en-US" altLang="zh-CN" sz="2000" dirty="0"/>
              <a:t>10</a:t>
            </a:r>
            <a:r>
              <a:rPr lang="zh-CN" altLang="en-US" sz="2000" dirty="0"/>
              <a:t>分钟，加入工业用烧碱，再加上双氧水，搅拌均匀后将毛肚发泡</a:t>
            </a:r>
            <a:r>
              <a:rPr lang="en-US" altLang="zh-CN" sz="2000" dirty="0"/>
              <a:t>20</a:t>
            </a:r>
            <a:r>
              <a:rPr lang="zh-CN" altLang="en-US" sz="2000" dirty="0"/>
              <a:t>分钟，最后滴入福尔马林保鲜，这样才能看上去色泽亮堂，吃上去新鲜脆嫩，而且保质期长。另外，这些粉之类的都加入了吊白块，这样吃起来筋道，有口感。还有，一般卖这些东西的小摊，都没有卫生许可证，小摊细菌严重超标，且佐料经加工后极易增长细菌，比较容易闹肠炎。”妈妈语重心长的回答道。</a:t>
            </a:r>
            <a:endParaRPr lang="zh-CN" altLang="en-US" sz="2000" dirty="0"/>
          </a:p>
        </p:txBody>
      </p:sp>
      <p:sp>
        <p:nvSpPr>
          <p:cNvPr id="15367" name="矩形 13"/>
          <p:cNvSpPr/>
          <p:nvPr/>
        </p:nvSpPr>
        <p:spPr>
          <a:xfrm>
            <a:off x="1274763" y="4024313"/>
            <a:ext cx="5026025" cy="400050"/>
          </a:xfrm>
          <a:prstGeom prst="rect">
            <a:avLst/>
          </a:prstGeom>
          <a:noFill/>
          <a:ln w="25400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用妈妈的话鞭挞那些丧良心的商家的罪行。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zoom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386" name="Group 2"/>
          <p:cNvGrpSpPr/>
          <p:nvPr/>
        </p:nvGrpSpPr>
        <p:grpSpPr>
          <a:xfrm>
            <a:off x="836613" y="315913"/>
            <a:ext cx="7989887" cy="114300"/>
            <a:chOff x="0" y="0"/>
            <a:chExt cx="12583" cy="180"/>
          </a:xfrm>
        </p:grpSpPr>
        <p:sp>
          <p:nvSpPr>
            <p:cNvPr id="16397" name="矩形 35"/>
            <p:cNvSpPr/>
            <p:nvPr/>
          </p:nvSpPr>
          <p:spPr>
            <a:xfrm>
              <a:off x="0" y="0"/>
              <a:ext cx="11793" cy="17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90170" tIns="46990" rIns="90170" bIns="46990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6398" name="分段箭头1 464"/>
            <p:cNvSpPr/>
            <p:nvPr/>
          </p:nvSpPr>
          <p:spPr>
            <a:xfrm>
              <a:off x="11791" y="0"/>
              <a:ext cx="792" cy="181"/>
            </a:xfrm>
            <a:custGeom>
              <a:avLst/>
              <a:gdLst>
                <a:gd name="txL" fmla="*/ 0 w 1437086"/>
                <a:gd name="txT" fmla="*/ 0 h 619125"/>
                <a:gd name="txR" fmla="*/ 1437086 w 1437086"/>
                <a:gd name="txB" fmla="*/ 619125 h 61912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437086" h="619125">
                  <a:moveTo>
                    <a:pt x="837769" y="0"/>
                  </a:moveTo>
                  <a:lnTo>
                    <a:pt x="1129014" y="2"/>
                  </a:lnTo>
                  <a:lnTo>
                    <a:pt x="1437086" y="314833"/>
                  </a:lnTo>
                  <a:lnTo>
                    <a:pt x="1126115" y="619125"/>
                  </a:lnTo>
                  <a:lnTo>
                    <a:pt x="836416" y="619125"/>
                  </a:lnTo>
                  <a:lnTo>
                    <a:pt x="1146598" y="315604"/>
                  </a:lnTo>
                  <a:lnTo>
                    <a:pt x="837769" y="0"/>
                  </a:lnTo>
                  <a:close/>
                  <a:moveTo>
                    <a:pt x="476241" y="0"/>
                  </a:moveTo>
                  <a:lnTo>
                    <a:pt x="767481" y="0"/>
                  </a:lnTo>
                  <a:lnTo>
                    <a:pt x="1075554" y="314833"/>
                  </a:lnTo>
                  <a:lnTo>
                    <a:pt x="764585" y="619125"/>
                  </a:lnTo>
                  <a:lnTo>
                    <a:pt x="474886" y="619125"/>
                  </a:lnTo>
                  <a:lnTo>
                    <a:pt x="785067" y="315602"/>
                  </a:lnTo>
                  <a:lnTo>
                    <a:pt x="476241" y="0"/>
                  </a:lnTo>
                  <a:close/>
                  <a:moveTo>
                    <a:pt x="0" y="0"/>
                  </a:moveTo>
                  <a:lnTo>
                    <a:pt x="405948" y="0"/>
                  </a:lnTo>
                  <a:lnTo>
                    <a:pt x="714025" y="314832"/>
                  </a:lnTo>
                  <a:lnTo>
                    <a:pt x="403054" y="619125"/>
                  </a:lnTo>
                  <a:lnTo>
                    <a:pt x="0" y="619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>
                <a:alpha val="100000"/>
              </a:srgbClr>
            </a:solidFill>
            <a:ln w="9525" cap="flat" cmpd="sng">
              <a:solidFill>
                <a:schemeClr val="bg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pic>
        <p:nvPicPr>
          <p:cNvPr id="16388" name="Picture 2" descr="gradien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" y="4373563"/>
            <a:ext cx="8567738" cy="7889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389" name="Group 7"/>
          <p:cNvGrpSpPr/>
          <p:nvPr/>
        </p:nvGrpSpPr>
        <p:grpSpPr>
          <a:xfrm>
            <a:off x="252413" y="4732338"/>
            <a:ext cx="8567737" cy="114300"/>
            <a:chOff x="0" y="0"/>
            <a:chExt cx="13494" cy="180"/>
          </a:xfrm>
        </p:grpSpPr>
        <p:sp>
          <p:nvSpPr>
            <p:cNvPr id="16395" name="矩形 35"/>
            <p:cNvSpPr/>
            <p:nvPr/>
          </p:nvSpPr>
          <p:spPr>
            <a:xfrm>
              <a:off x="794" y="0"/>
              <a:ext cx="12700" cy="17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90170" tIns="46990" rIns="90170" bIns="46990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6396" name="分段箭头1 464"/>
            <p:cNvSpPr/>
            <p:nvPr/>
          </p:nvSpPr>
          <p:spPr>
            <a:xfrm rot="10800000">
              <a:off x="0" y="0"/>
              <a:ext cx="792" cy="181"/>
            </a:xfrm>
            <a:custGeom>
              <a:avLst/>
              <a:gdLst>
                <a:gd name="txL" fmla="*/ 0 w 1437086"/>
                <a:gd name="txT" fmla="*/ 0 h 619125"/>
                <a:gd name="txR" fmla="*/ 1437086 w 1437086"/>
                <a:gd name="txB" fmla="*/ 619125 h 61912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437086" h="619125">
                  <a:moveTo>
                    <a:pt x="837769" y="0"/>
                  </a:moveTo>
                  <a:lnTo>
                    <a:pt x="1129014" y="2"/>
                  </a:lnTo>
                  <a:lnTo>
                    <a:pt x="1437086" y="314833"/>
                  </a:lnTo>
                  <a:lnTo>
                    <a:pt x="1126115" y="619125"/>
                  </a:lnTo>
                  <a:lnTo>
                    <a:pt x="836416" y="619125"/>
                  </a:lnTo>
                  <a:lnTo>
                    <a:pt x="1146598" y="315604"/>
                  </a:lnTo>
                  <a:lnTo>
                    <a:pt x="837769" y="0"/>
                  </a:lnTo>
                  <a:close/>
                  <a:moveTo>
                    <a:pt x="476241" y="0"/>
                  </a:moveTo>
                  <a:lnTo>
                    <a:pt x="767481" y="0"/>
                  </a:lnTo>
                  <a:lnTo>
                    <a:pt x="1075554" y="314833"/>
                  </a:lnTo>
                  <a:lnTo>
                    <a:pt x="764585" y="619125"/>
                  </a:lnTo>
                  <a:lnTo>
                    <a:pt x="474886" y="619125"/>
                  </a:lnTo>
                  <a:lnTo>
                    <a:pt x="785067" y="315602"/>
                  </a:lnTo>
                  <a:lnTo>
                    <a:pt x="476241" y="0"/>
                  </a:lnTo>
                  <a:close/>
                  <a:moveTo>
                    <a:pt x="0" y="0"/>
                  </a:moveTo>
                  <a:lnTo>
                    <a:pt x="405948" y="0"/>
                  </a:lnTo>
                  <a:lnTo>
                    <a:pt x="714025" y="314832"/>
                  </a:lnTo>
                  <a:lnTo>
                    <a:pt x="403054" y="619125"/>
                  </a:lnTo>
                  <a:lnTo>
                    <a:pt x="0" y="619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>
                <a:alpha val="100000"/>
              </a:srgbClr>
            </a:solidFill>
            <a:ln w="9525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6390" name="矩形 1"/>
          <p:cNvSpPr/>
          <p:nvPr/>
        </p:nvSpPr>
        <p:spPr>
          <a:xfrm>
            <a:off x="788988" y="842963"/>
            <a:ext cx="7821612" cy="284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000000"/>
                </a:solidFill>
              </a:rPr>
              <a:t>       听了妈妈的一席话，我不禁吓出了一身冷汗，我再也不敢吃那些东西了。  </a:t>
            </a:r>
            <a:endParaRPr lang="en-US" altLang="zh-CN" sz="2000" dirty="0">
              <a:solidFill>
                <a:srgbClr val="000000"/>
              </a:solidFill>
            </a:endParaRPr>
          </a:p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2000" dirty="0">
                <a:solidFill>
                  <a:srgbClr val="000000"/>
                </a:solidFill>
              </a:rPr>
              <a:t>      </a:t>
            </a:r>
            <a:r>
              <a:rPr lang="zh-CN" altLang="en-US" sz="2000" dirty="0">
                <a:solidFill>
                  <a:srgbClr val="000000"/>
                </a:solidFill>
              </a:rPr>
              <a:t>从这次餐桌上的谈话，让我明白了很多，更深层的看到了那些无良商贩的作为，也感觉到了监管的不利。我们国家应该制定出一些法律，对于这些残害百姓健康的商家，应以严惩，并且加大力度监管。在这里，我更想对那些商贩说：不要欺骗顾客，这样终究会害人害己，最终你会恶食其果！</a:t>
            </a:r>
            <a:endParaRPr lang="zh-CN" altLang="en-US" sz="2000" dirty="0">
              <a:solidFill>
                <a:srgbClr val="0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6525" y="3700463"/>
            <a:ext cx="6261100" cy="782637"/>
          </a:xfrm>
          <a:prstGeom prst="rect">
            <a:avLst/>
          </a:prstGeom>
          <a:noFill/>
          <a:ln w="25400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    篇末议论，语言精炼尖锐，卒彰显志，饱含感情，点明了文章的中心。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Line 4"/>
          <p:cNvSpPr/>
          <p:nvPr/>
        </p:nvSpPr>
        <p:spPr>
          <a:xfrm>
            <a:off x="3019425" y="2427288"/>
            <a:ext cx="2200275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" name="Line 4"/>
          <p:cNvSpPr/>
          <p:nvPr/>
        </p:nvSpPr>
        <p:spPr>
          <a:xfrm>
            <a:off x="4518025" y="3219450"/>
            <a:ext cx="405765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" name="Line 4"/>
          <p:cNvSpPr/>
          <p:nvPr/>
        </p:nvSpPr>
        <p:spPr>
          <a:xfrm>
            <a:off x="971550" y="3605213"/>
            <a:ext cx="2047875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7410" name="Group 2"/>
          <p:cNvGrpSpPr/>
          <p:nvPr/>
        </p:nvGrpSpPr>
        <p:grpSpPr>
          <a:xfrm>
            <a:off x="836613" y="315913"/>
            <a:ext cx="7989887" cy="114300"/>
            <a:chOff x="0" y="0"/>
            <a:chExt cx="12583" cy="180"/>
          </a:xfrm>
        </p:grpSpPr>
        <p:sp>
          <p:nvSpPr>
            <p:cNvPr id="17426" name="矩形 35"/>
            <p:cNvSpPr/>
            <p:nvPr/>
          </p:nvSpPr>
          <p:spPr>
            <a:xfrm>
              <a:off x="0" y="0"/>
              <a:ext cx="11793" cy="17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90170" tIns="46990" rIns="90170" bIns="46990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427" name="分段箭头1 464"/>
            <p:cNvSpPr/>
            <p:nvPr/>
          </p:nvSpPr>
          <p:spPr>
            <a:xfrm>
              <a:off x="11791" y="0"/>
              <a:ext cx="792" cy="181"/>
            </a:xfrm>
            <a:custGeom>
              <a:avLst/>
              <a:gdLst>
                <a:gd name="txL" fmla="*/ 0 w 1437086"/>
                <a:gd name="txT" fmla="*/ 0 h 619125"/>
                <a:gd name="txR" fmla="*/ 1437086 w 1437086"/>
                <a:gd name="txB" fmla="*/ 619125 h 61912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437086" h="619125">
                  <a:moveTo>
                    <a:pt x="837769" y="0"/>
                  </a:moveTo>
                  <a:lnTo>
                    <a:pt x="1129014" y="2"/>
                  </a:lnTo>
                  <a:lnTo>
                    <a:pt x="1437086" y="314833"/>
                  </a:lnTo>
                  <a:lnTo>
                    <a:pt x="1126115" y="619125"/>
                  </a:lnTo>
                  <a:lnTo>
                    <a:pt x="836416" y="619125"/>
                  </a:lnTo>
                  <a:lnTo>
                    <a:pt x="1146598" y="315604"/>
                  </a:lnTo>
                  <a:lnTo>
                    <a:pt x="837769" y="0"/>
                  </a:lnTo>
                  <a:close/>
                  <a:moveTo>
                    <a:pt x="476241" y="0"/>
                  </a:moveTo>
                  <a:lnTo>
                    <a:pt x="767481" y="0"/>
                  </a:lnTo>
                  <a:lnTo>
                    <a:pt x="1075554" y="314833"/>
                  </a:lnTo>
                  <a:lnTo>
                    <a:pt x="764585" y="619125"/>
                  </a:lnTo>
                  <a:lnTo>
                    <a:pt x="474886" y="619125"/>
                  </a:lnTo>
                  <a:lnTo>
                    <a:pt x="785067" y="315602"/>
                  </a:lnTo>
                  <a:lnTo>
                    <a:pt x="476241" y="0"/>
                  </a:lnTo>
                  <a:close/>
                  <a:moveTo>
                    <a:pt x="0" y="0"/>
                  </a:moveTo>
                  <a:lnTo>
                    <a:pt x="405948" y="0"/>
                  </a:lnTo>
                  <a:lnTo>
                    <a:pt x="714025" y="314832"/>
                  </a:lnTo>
                  <a:lnTo>
                    <a:pt x="403054" y="619125"/>
                  </a:lnTo>
                  <a:lnTo>
                    <a:pt x="0" y="619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>
                <a:alpha val="100000"/>
              </a:srgbClr>
            </a:solidFill>
            <a:ln w="9525" cap="flat" cmpd="sng">
              <a:solidFill>
                <a:schemeClr val="bg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pic>
        <p:nvPicPr>
          <p:cNvPr id="17412" name="Picture 2" descr="gradien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" y="4373563"/>
            <a:ext cx="8567738" cy="7889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3" name="Group 7"/>
          <p:cNvGrpSpPr/>
          <p:nvPr/>
        </p:nvGrpSpPr>
        <p:grpSpPr>
          <a:xfrm>
            <a:off x="252413" y="4732338"/>
            <a:ext cx="8567737" cy="114300"/>
            <a:chOff x="0" y="0"/>
            <a:chExt cx="13494" cy="180"/>
          </a:xfrm>
        </p:grpSpPr>
        <p:sp>
          <p:nvSpPr>
            <p:cNvPr id="17424" name="矩形 35"/>
            <p:cNvSpPr/>
            <p:nvPr/>
          </p:nvSpPr>
          <p:spPr>
            <a:xfrm>
              <a:off x="794" y="0"/>
              <a:ext cx="12700" cy="17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90170" tIns="46990" rIns="90170" bIns="46990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425" name="分段箭头1 464"/>
            <p:cNvSpPr/>
            <p:nvPr/>
          </p:nvSpPr>
          <p:spPr>
            <a:xfrm rot="10800000">
              <a:off x="0" y="0"/>
              <a:ext cx="792" cy="181"/>
            </a:xfrm>
            <a:custGeom>
              <a:avLst/>
              <a:gdLst>
                <a:gd name="txL" fmla="*/ 0 w 1437086"/>
                <a:gd name="txT" fmla="*/ 0 h 619125"/>
                <a:gd name="txR" fmla="*/ 1437086 w 1437086"/>
                <a:gd name="txB" fmla="*/ 619125 h 61912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437086" h="619125">
                  <a:moveTo>
                    <a:pt x="837769" y="0"/>
                  </a:moveTo>
                  <a:lnTo>
                    <a:pt x="1129014" y="2"/>
                  </a:lnTo>
                  <a:lnTo>
                    <a:pt x="1437086" y="314833"/>
                  </a:lnTo>
                  <a:lnTo>
                    <a:pt x="1126115" y="619125"/>
                  </a:lnTo>
                  <a:lnTo>
                    <a:pt x="836416" y="619125"/>
                  </a:lnTo>
                  <a:lnTo>
                    <a:pt x="1146598" y="315604"/>
                  </a:lnTo>
                  <a:lnTo>
                    <a:pt x="837769" y="0"/>
                  </a:lnTo>
                  <a:close/>
                  <a:moveTo>
                    <a:pt x="476241" y="0"/>
                  </a:moveTo>
                  <a:lnTo>
                    <a:pt x="767481" y="0"/>
                  </a:lnTo>
                  <a:lnTo>
                    <a:pt x="1075554" y="314833"/>
                  </a:lnTo>
                  <a:lnTo>
                    <a:pt x="764585" y="619125"/>
                  </a:lnTo>
                  <a:lnTo>
                    <a:pt x="474886" y="619125"/>
                  </a:lnTo>
                  <a:lnTo>
                    <a:pt x="785067" y="315602"/>
                  </a:lnTo>
                  <a:lnTo>
                    <a:pt x="476241" y="0"/>
                  </a:lnTo>
                  <a:close/>
                  <a:moveTo>
                    <a:pt x="0" y="0"/>
                  </a:moveTo>
                  <a:lnTo>
                    <a:pt x="405948" y="0"/>
                  </a:lnTo>
                  <a:lnTo>
                    <a:pt x="714025" y="314832"/>
                  </a:lnTo>
                  <a:lnTo>
                    <a:pt x="403054" y="619125"/>
                  </a:lnTo>
                  <a:lnTo>
                    <a:pt x="0" y="619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>
                <a:alpha val="100000"/>
              </a:srgbClr>
            </a:solidFill>
            <a:ln w="9525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7414" name="Group 10"/>
          <p:cNvGrpSpPr/>
          <p:nvPr/>
        </p:nvGrpSpPr>
        <p:grpSpPr>
          <a:xfrm>
            <a:off x="393700" y="711200"/>
            <a:ext cx="2055813" cy="633413"/>
            <a:chOff x="0" y="0"/>
            <a:chExt cx="3236" cy="998"/>
          </a:xfrm>
        </p:grpSpPr>
        <p:grpSp>
          <p:nvGrpSpPr>
            <p:cNvPr id="17418" name="Group 11"/>
            <p:cNvGrpSpPr/>
            <p:nvPr/>
          </p:nvGrpSpPr>
          <p:grpSpPr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17420" name="MH_Other_2"/>
              <p:cNvSpPr/>
              <p:nvPr/>
            </p:nvSpPr>
            <p:spPr>
              <a:xfrm>
                <a:off x="186" y="205"/>
                <a:ext cx="2890" cy="601"/>
              </a:xfrm>
              <a:custGeom>
                <a:avLst/>
                <a:gdLst>
                  <a:gd name="txL" fmla="*/ 0 w 3244"/>
                  <a:gd name="txT" fmla="*/ 0 h 675"/>
                  <a:gd name="txR" fmla="*/ 3244 w 3244"/>
                  <a:gd name="txB" fmla="*/ 675 h 675"/>
                </a:gdLst>
                <a:ahLst/>
                <a:cxnLst>
                  <a:cxn ang="0">
                    <a:pos x="4" y="4"/>
                  </a:cxn>
                  <a:cxn ang="0">
                    <a:pos x="4" y="4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4" y="4"/>
                  </a:cxn>
                  <a:cxn ang="0">
                    <a:pos x="4" y="4"/>
                  </a:cxn>
                </a:cxnLst>
                <a:rect l="txL" t="txT" r="txR" b="tx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pic>
            <p:nvPicPr>
              <p:cNvPr id="17421" name="MH_Other_8"/>
              <p:cNvPicPr preferRelativeResize="0"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2" name="MH_Other_9"/>
              <p:cNvSpPr>
                <a:spLocks noEditPoints="1"/>
              </p:cNvSpPr>
              <p:nvPr/>
            </p:nvSpPr>
            <p:spPr>
              <a:xfrm>
                <a:off x="348" y="329"/>
                <a:ext cx="349" cy="340"/>
              </a:xfrm>
              <a:custGeom>
                <a:avLst/>
                <a:gdLst>
                  <a:gd name="txL" fmla="*/ 0 w 108"/>
                  <a:gd name="txT" fmla="*/ 0 h 107"/>
                  <a:gd name="txR" fmla="*/ 108 w 108"/>
                  <a:gd name="txB" fmla="*/ 107 h 107"/>
                </a:gdLst>
                <a:ahLst/>
                <a:cxnLst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  <a:cxn ang="0">
                    <a:pos x="0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txL" t="txT" r="txR" b="tx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423" name="MH_Other_10"/>
              <p:cNvSpPr/>
              <p:nvPr/>
            </p:nvSpPr>
            <p:spPr>
              <a:xfrm>
                <a:off x="428" y="404"/>
                <a:ext cx="140" cy="140"/>
              </a:xfrm>
              <a:custGeom>
                <a:avLst/>
                <a:gdLst>
                  <a:gd name="txL" fmla="*/ 0 w 43"/>
                  <a:gd name="txT" fmla="*/ 0 h 44"/>
                  <a:gd name="txR" fmla="*/ 43 w 43"/>
                  <a:gd name="txB" fmla="*/ 44 h 44"/>
                </a:gdLst>
                <a:ahLst/>
                <a:cxnLst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0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txL" t="txT" r="txR" b="tx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7419" name="MH_SubTitle_4"/>
            <p:cNvSpPr txBox="1"/>
            <p:nvPr/>
          </p:nvSpPr>
          <p:spPr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170" tIns="46990" rIns="90170" bIns="46990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课堂小结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Rectangle 3"/>
          <p:cNvSpPr txBox="1">
            <a:spLocks noChangeArrowheads="1"/>
          </p:cNvSpPr>
          <p:nvPr/>
        </p:nvSpPr>
        <p:spPr bwMode="auto">
          <a:xfrm>
            <a:off x="555625" y="2051050"/>
            <a:ext cx="3571875" cy="85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如何突出中心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26" name="左大括号 4"/>
          <p:cNvSpPr/>
          <p:nvPr/>
        </p:nvSpPr>
        <p:spPr bwMode="auto">
          <a:xfrm>
            <a:off x="3330575" y="1227138"/>
            <a:ext cx="593725" cy="2771775"/>
          </a:xfrm>
          <a:prstGeom prst="leftBrace">
            <a:avLst>
              <a:gd name="adj1" fmla="val 8316"/>
              <a:gd name="adj2" fmla="val 51320"/>
            </a:avLst>
          </a:prstGeom>
          <a:noFill/>
          <a:ln w="38100" algn="ctr">
            <a:solidFill>
              <a:srgbClr val="4BACC6"/>
            </a:solidFill>
            <a:round/>
          </a:ln>
          <a:effectLst>
            <a:outerShdw dist="38100" dir="16200000" rotWithShape="0">
              <a:srgbClr val="000000">
                <a:alpha val="39998"/>
              </a:srgbClr>
            </a:outerShdw>
          </a:effectLst>
        </p:spPr>
        <p:txBody>
          <a:bodyPr lIns="145024" tIns="72512" rIns="145024" bIns="72512" anchor="ctr"/>
          <a:lstStyle/>
          <a:p>
            <a:pPr marL="0" marR="0" lvl="0" indent="0" algn="ctr" defTabSz="8159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929063" y="938213"/>
            <a:ext cx="3379788" cy="31702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一条线索贯穿中心。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详略得当围绕中心。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开门见山点明中心。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4.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也可以卒彰显志。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5.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抑扬对比凸显中心。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charRg st="12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6">
                                            <p:txEl>
                                              <p:charRg st="12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charRg st="24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6">
                                            <p:txEl>
                                              <p:charRg st="24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charRg st="36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6">
                                            <p:txEl>
                                              <p:charRg st="36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charRg st="47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6">
                                            <p:txEl>
                                              <p:charRg st="47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2" descr="gradien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" y="4373563"/>
            <a:ext cx="8567738" cy="7889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5" name="Group 7"/>
          <p:cNvGrpSpPr/>
          <p:nvPr/>
        </p:nvGrpSpPr>
        <p:grpSpPr>
          <a:xfrm>
            <a:off x="252413" y="4732338"/>
            <a:ext cx="8567737" cy="114300"/>
            <a:chOff x="0" y="0"/>
            <a:chExt cx="13494" cy="180"/>
          </a:xfrm>
        </p:grpSpPr>
        <p:sp>
          <p:nvSpPr>
            <p:cNvPr id="3099" name="矩形 35"/>
            <p:cNvSpPr/>
            <p:nvPr/>
          </p:nvSpPr>
          <p:spPr>
            <a:xfrm>
              <a:off x="794" y="0"/>
              <a:ext cx="12700" cy="17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90170" tIns="46990" rIns="90170" bIns="46990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00" name="分段箭头1 464"/>
            <p:cNvSpPr/>
            <p:nvPr/>
          </p:nvSpPr>
          <p:spPr>
            <a:xfrm rot="10800000">
              <a:off x="0" y="0"/>
              <a:ext cx="792" cy="181"/>
            </a:xfrm>
            <a:custGeom>
              <a:avLst/>
              <a:gdLst>
                <a:gd name="txL" fmla="*/ 0 w 1437086"/>
                <a:gd name="txT" fmla="*/ 0 h 619125"/>
                <a:gd name="txR" fmla="*/ 1437086 w 1437086"/>
                <a:gd name="txB" fmla="*/ 619125 h 61912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437086" h="619125">
                  <a:moveTo>
                    <a:pt x="837769" y="0"/>
                  </a:moveTo>
                  <a:lnTo>
                    <a:pt x="1129014" y="2"/>
                  </a:lnTo>
                  <a:lnTo>
                    <a:pt x="1437086" y="314833"/>
                  </a:lnTo>
                  <a:lnTo>
                    <a:pt x="1126115" y="619125"/>
                  </a:lnTo>
                  <a:lnTo>
                    <a:pt x="836416" y="619125"/>
                  </a:lnTo>
                  <a:lnTo>
                    <a:pt x="1146598" y="315604"/>
                  </a:lnTo>
                  <a:lnTo>
                    <a:pt x="837769" y="0"/>
                  </a:lnTo>
                  <a:close/>
                  <a:moveTo>
                    <a:pt x="476241" y="0"/>
                  </a:moveTo>
                  <a:lnTo>
                    <a:pt x="767481" y="0"/>
                  </a:lnTo>
                  <a:lnTo>
                    <a:pt x="1075554" y="314833"/>
                  </a:lnTo>
                  <a:lnTo>
                    <a:pt x="764585" y="619125"/>
                  </a:lnTo>
                  <a:lnTo>
                    <a:pt x="474886" y="619125"/>
                  </a:lnTo>
                  <a:lnTo>
                    <a:pt x="785067" y="315602"/>
                  </a:lnTo>
                  <a:lnTo>
                    <a:pt x="476241" y="0"/>
                  </a:lnTo>
                  <a:close/>
                  <a:moveTo>
                    <a:pt x="0" y="0"/>
                  </a:moveTo>
                  <a:lnTo>
                    <a:pt x="405948" y="0"/>
                  </a:lnTo>
                  <a:lnTo>
                    <a:pt x="714025" y="314832"/>
                  </a:lnTo>
                  <a:lnTo>
                    <a:pt x="403054" y="619125"/>
                  </a:lnTo>
                  <a:lnTo>
                    <a:pt x="0" y="619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>
                <a:alpha val="100000"/>
              </a:srgbClr>
            </a:solidFill>
            <a:ln w="9525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3076" name="Group 2"/>
          <p:cNvGrpSpPr/>
          <p:nvPr/>
        </p:nvGrpSpPr>
        <p:grpSpPr>
          <a:xfrm>
            <a:off x="828675" y="358775"/>
            <a:ext cx="7989888" cy="114300"/>
            <a:chOff x="0" y="0"/>
            <a:chExt cx="12583" cy="180"/>
          </a:xfrm>
        </p:grpSpPr>
        <p:sp>
          <p:nvSpPr>
            <p:cNvPr id="3097" name="矩形 35"/>
            <p:cNvSpPr/>
            <p:nvPr/>
          </p:nvSpPr>
          <p:spPr>
            <a:xfrm>
              <a:off x="0" y="0"/>
              <a:ext cx="11793" cy="17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90170" tIns="46990" rIns="90170" bIns="46990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098" name="分段箭头1 464"/>
            <p:cNvSpPr/>
            <p:nvPr/>
          </p:nvSpPr>
          <p:spPr>
            <a:xfrm>
              <a:off x="11791" y="0"/>
              <a:ext cx="792" cy="181"/>
            </a:xfrm>
            <a:custGeom>
              <a:avLst/>
              <a:gdLst>
                <a:gd name="txL" fmla="*/ 0 w 1437086"/>
                <a:gd name="txT" fmla="*/ 0 h 619125"/>
                <a:gd name="txR" fmla="*/ 1437086 w 1437086"/>
                <a:gd name="txB" fmla="*/ 619125 h 61912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437086" h="619125">
                  <a:moveTo>
                    <a:pt x="837769" y="0"/>
                  </a:moveTo>
                  <a:lnTo>
                    <a:pt x="1129014" y="2"/>
                  </a:lnTo>
                  <a:lnTo>
                    <a:pt x="1437086" y="314833"/>
                  </a:lnTo>
                  <a:lnTo>
                    <a:pt x="1126115" y="619125"/>
                  </a:lnTo>
                  <a:lnTo>
                    <a:pt x="836416" y="619125"/>
                  </a:lnTo>
                  <a:lnTo>
                    <a:pt x="1146598" y="315604"/>
                  </a:lnTo>
                  <a:lnTo>
                    <a:pt x="837769" y="0"/>
                  </a:lnTo>
                  <a:close/>
                  <a:moveTo>
                    <a:pt x="476241" y="0"/>
                  </a:moveTo>
                  <a:lnTo>
                    <a:pt x="767481" y="0"/>
                  </a:lnTo>
                  <a:lnTo>
                    <a:pt x="1075554" y="314833"/>
                  </a:lnTo>
                  <a:lnTo>
                    <a:pt x="764585" y="619125"/>
                  </a:lnTo>
                  <a:lnTo>
                    <a:pt x="474886" y="619125"/>
                  </a:lnTo>
                  <a:lnTo>
                    <a:pt x="785067" y="315602"/>
                  </a:lnTo>
                  <a:lnTo>
                    <a:pt x="476241" y="0"/>
                  </a:lnTo>
                  <a:close/>
                  <a:moveTo>
                    <a:pt x="0" y="0"/>
                  </a:moveTo>
                  <a:lnTo>
                    <a:pt x="405948" y="0"/>
                  </a:lnTo>
                  <a:lnTo>
                    <a:pt x="714025" y="314832"/>
                  </a:lnTo>
                  <a:lnTo>
                    <a:pt x="403054" y="619125"/>
                  </a:lnTo>
                  <a:lnTo>
                    <a:pt x="0" y="619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>
                <a:alpha val="100000"/>
              </a:srgbClr>
            </a:solidFill>
            <a:ln w="9525" cap="flat" cmpd="sng">
              <a:solidFill>
                <a:schemeClr val="bg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8" name="Rectangle 4"/>
          <p:cNvSpPr txBox="1">
            <a:spLocks noChangeArrowheads="1"/>
          </p:cNvSpPr>
          <p:nvPr/>
        </p:nvSpPr>
        <p:spPr>
          <a:xfrm>
            <a:off x="4727575" y="5184775"/>
            <a:ext cx="4114800" cy="1857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3080" name="Group 10"/>
          <p:cNvGrpSpPr/>
          <p:nvPr/>
        </p:nvGrpSpPr>
        <p:grpSpPr>
          <a:xfrm>
            <a:off x="420688" y="769938"/>
            <a:ext cx="2055812" cy="633412"/>
            <a:chOff x="0" y="0"/>
            <a:chExt cx="3236" cy="998"/>
          </a:xfrm>
        </p:grpSpPr>
        <p:grpSp>
          <p:nvGrpSpPr>
            <p:cNvPr id="3091" name="Group 11"/>
            <p:cNvGrpSpPr/>
            <p:nvPr/>
          </p:nvGrpSpPr>
          <p:grpSpPr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3093" name="MH_Other_2"/>
              <p:cNvSpPr/>
              <p:nvPr/>
            </p:nvSpPr>
            <p:spPr>
              <a:xfrm>
                <a:off x="186" y="205"/>
                <a:ext cx="2890" cy="601"/>
              </a:xfrm>
              <a:custGeom>
                <a:avLst/>
                <a:gdLst>
                  <a:gd name="txL" fmla="*/ 0 w 3244"/>
                  <a:gd name="txT" fmla="*/ 0 h 675"/>
                  <a:gd name="txR" fmla="*/ 3244 w 3244"/>
                  <a:gd name="txB" fmla="*/ 675 h 675"/>
                </a:gdLst>
                <a:ahLst/>
                <a:cxnLst>
                  <a:cxn ang="0">
                    <a:pos x="4" y="4"/>
                  </a:cxn>
                  <a:cxn ang="0">
                    <a:pos x="4" y="4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4" y="4"/>
                  </a:cxn>
                  <a:cxn ang="0">
                    <a:pos x="4" y="4"/>
                  </a:cxn>
                </a:cxnLst>
                <a:rect l="txL" t="txT" r="txR" b="tx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pic>
            <p:nvPicPr>
              <p:cNvPr id="3094" name="MH_Other_8"/>
              <p:cNvPicPr preferRelativeResize="0"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95" name="MH_Other_9"/>
              <p:cNvSpPr>
                <a:spLocks noEditPoints="1"/>
              </p:cNvSpPr>
              <p:nvPr/>
            </p:nvSpPr>
            <p:spPr>
              <a:xfrm>
                <a:off x="348" y="329"/>
                <a:ext cx="349" cy="340"/>
              </a:xfrm>
              <a:custGeom>
                <a:avLst/>
                <a:gdLst>
                  <a:gd name="txL" fmla="*/ 0 w 108"/>
                  <a:gd name="txT" fmla="*/ 0 h 107"/>
                  <a:gd name="txR" fmla="*/ 108 w 108"/>
                  <a:gd name="txB" fmla="*/ 107 h 107"/>
                </a:gdLst>
                <a:ahLst/>
                <a:cxnLst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  <a:cxn ang="0">
                    <a:pos x="0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txL" t="txT" r="txR" b="tx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096" name="MH_Other_10"/>
              <p:cNvSpPr/>
              <p:nvPr/>
            </p:nvSpPr>
            <p:spPr>
              <a:xfrm>
                <a:off x="428" y="404"/>
                <a:ext cx="140" cy="140"/>
              </a:xfrm>
              <a:custGeom>
                <a:avLst/>
                <a:gdLst>
                  <a:gd name="txL" fmla="*/ 0 w 43"/>
                  <a:gd name="txT" fmla="*/ 0 h 44"/>
                  <a:gd name="txR" fmla="*/ 43 w 43"/>
                  <a:gd name="txB" fmla="*/ 44 h 44"/>
                </a:gdLst>
                <a:ahLst/>
                <a:cxnLst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0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txL" t="txT" r="txR" b="tx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3092" name="MH_SubTitle_4"/>
            <p:cNvSpPr txBox="1"/>
            <p:nvPr/>
          </p:nvSpPr>
          <p:spPr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170" tIns="46990" rIns="90170" bIns="46990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2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情境导入</a:t>
              </a:r>
              <a:endPara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81" name="Text Box 16"/>
          <p:cNvSpPr txBox="1"/>
          <p:nvPr/>
        </p:nvSpPr>
        <p:spPr>
          <a:xfrm>
            <a:off x="3922713" y="752475"/>
            <a:ext cx="204152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如何突出中心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635125" y="1366838"/>
            <a:ext cx="4287838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中心思想有多远，作文分就有多高！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133475" y="3154363"/>
            <a:ext cx="7620000" cy="14779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可见，“意”，是生成于文章之前的中心思想，它是文章的灵魂，统帅着全篇的内容。我们作文，只有先将 “意”立起来了，才能写出有神采的文章。 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133475" y="2201863"/>
            <a:ext cx="5803900" cy="942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鲁迅先生也曾说，他的写作过程是“静观默察，烂熟于心，然后凝神结想，一挥而就”的。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636713" y="1781175"/>
            <a:ext cx="4572000" cy="4302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古人说：“意犹帅也。”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086" name="图片 31" descr="D:\用户文件\我的文档\Tencent Files\1072583094\Image\LAJ5D%]XMI(KP_$LY8QXMJ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2288" y="1636713"/>
            <a:ext cx="1428750" cy="1357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" name="Oval 30"/>
          <p:cNvSpPr/>
          <p:nvPr/>
        </p:nvSpPr>
        <p:spPr>
          <a:xfrm>
            <a:off x="2946400" y="1781175"/>
            <a:ext cx="387350" cy="460375"/>
          </a:xfrm>
          <a:prstGeom prst="ellipse">
            <a:avLst/>
          </a:prstGeom>
          <a:solidFill>
            <a:schemeClr val="accent1">
              <a:alpha val="0"/>
            </a:schemeClr>
          </a:solidFill>
          <a:ln w="31750" cap="flat" cmpd="sng">
            <a:solidFill>
              <a:srgbClr val="F30D2E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34" name="Oval 30"/>
          <p:cNvSpPr/>
          <p:nvPr/>
        </p:nvSpPr>
        <p:spPr>
          <a:xfrm>
            <a:off x="2752725" y="3168650"/>
            <a:ext cx="387350" cy="460375"/>
          </a:xfrm>
          <a:prstGeom prst="ellipse">
            <a:avLst/>
          </a:prstGeom>
          <a:solidFill>
            <a:schemeClr val="accent1">
              <a:alpha val="0"/>
            </a:schemeClr>
          </a:solidFill>
          <a:ln w="31750" cap="flat" cmpd="sng">
            <a:solidFill>
              <a:srgbClr val="F30D2E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35" name="Line 4"/>
          <p:cNvSpPr/>
          <p:nvPr/>
        </p:nvSpPr>
        <p:spPr>
          <a:xfrm>
            <a:off x="5864225" y="3603625"/>
            <a:ext cx="92075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" name="Rectangle 9"/>
          <p:cNvSpPr/>
          <p:nvPr/>
        </p:nvSpPr>
        <p:spPr>
          <a:xfrm>
            <a:off x="1719263" y="1365250"/>
            <a:ext cx="561975" cy="357188"/>
          </a:xfrm>
          <a:prstGeom prst="rect">
            <a:avLst/>
          </a:prstGeom>
          <a:noFill/>
          <a:ln w="22225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20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charRg st="0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">
                                            <p:txEl>
                                              <p:charRg st="0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1" grpId="0"/>
      <p:bldP spid="33" grpId="0" animBg="1"/>
      <p:bldP spid="34" grpId="0" animBg="1"/>
      <p:bldP spid="3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1200" y="1276350"/>
            <a:ext cx="8110538" cy="3867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 Box 3"/>
          <p:cNvSpPr txBox="1"/>
          <p:nvPr/>
        </p:nvSpPr>
        <p:spPr>
          <a:xfrm>
            <a:off x="3827463" y="1635125"/>
            <a:ext cx="4487862" cy="1703388"/>
          </a:xfrm>
          <a:prstGeom prst="rect">
            <a:avLst/>
          </a:prstGeom>
          <a:noFill/>
          <a:ln w="9525">
            <a:noFill/>
          </a:ln>
        </p:spPr>
        <p:txBody>
          <a:bodyPr lIns="102047" tIns="51024" rIns="102047" bIns="51024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defTabSz="102870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2000" b="1" dirty="0">
                <a:solidFill>
                  <a:srgbClr val="FFFFFF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000" b="1" dirty="0">
                <a:solidFill>
                  <a:srgbClr val="FFFFFF"/>
                </a:solidFill>
                <a:latin typeface="宋体" panose="02010600030101010101" pitchFamily="2" charset="-122"/>
              </a:rPr>
              <a:t>通过训练、进一步学会写人记事，要有较明确的中心思想。</a:t>
            </a:r>
            <a:endParaRPr lang="zh-CN" altLang="en-US" sz="2000" b="1" dirty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pPr marL="0" lvl="0" indent="0" defTabSz="102870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2000" b="1" dirty="0">
                <a:solidFill>
                  <a:srgbClr val="FFFFFF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000" b="1" dirty="0">
                <a:solidFill>
                  <a:srgbClr val="FFFFFF"/>
                </a:solidFill>
                <a:latin typeface="宋体" panose="02010600030101010101" pitchFamily="2" charset="-122"/>
              </a:rPr>
              <a:t>学会根据中心审题、处理材料、重点描写 。</a:t>
            </a:r>
            <a:endParaRPr lang="en-US" altLang="zh-CN" sz="2000" b="1" dirty="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grpSp>
        <p:nvGrpSpPr>
          <p:cNvPr id="4100" name="Group 10"/>
          <p:cNvGrpSpPr/>
          <p:nvPr/>
        </p:nvGrpSpPr>
        <p:grpSpPr>
          <a:xfrm>
            <a:off x="420688" y="769938"/>
            <a:ext cx="2055812" cy="633412"/>
            <a:chOff x="0" y="0"/>
            <a:chExt cx="3236" cy="998"/>
          </a:xfrm>
        </p:grpSpPr>
        <p:grpSp>
          <p:nvGrpSpPr>
            <p:cNvPr id="4109" name="Group 11"/>
            <p:cNvGrpSpPr/>
            <p:nvPr/>
          </p:nvGrpSpPr>
          <p:grpSpPr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4111" name="MH_Other_2"/>
              <p:cNvSpPr/>
              <p:nvPr/>
            </p:nvSpPr>
            <p:spPr>
              <a:xfrm>
                <a:off x="186" y="205"/>
                <a:ext cx="2890" cy="601"/>
              </a:xfrm>
              <a:custGeom>
                <a:avLst/>
                <a:gdLst>
                  <a:gd name="txL" fmla="*/ 0 w 3244"/>
                  <a:gd name="txT" fmla="*/ 0 h 675"/>
                  <a:gd name="txR" fmla="*/ 3244 w 3244"/>
                  <a:gd name="txB" fmla="*/ 675 h 675"/>
                </a:gdLst>
                <a:ahLst/>
                <a:cxnLst>
                  <a:cxn ang="0">
                    <a:pos x="4" y="4"/>
                  </a:cxn>
                  <a:cxn ang="0">
                    <a:pos x="4" y="4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4" y="4"/>
                  </a:cxn>
                  <a:cxn ang="0">
                    <a:pos x="4" y="4"/>
                  </a:cxn>
                </a:cxnLst>
                <a:rect l="txL" t="txT" r="txR" b="tx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pic>
            <p:nvPicPr>
              <p:cNvPr id="4112" name="MH_Other_8"/>
              <p:cNvPicPr preferRelativeResize="0"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113" name="MH_Other_9"/>
              <p:cNvSpPr>
                <a:spLocks noEditPoints="1"/>
              </p:cNvSpPr>
              <p:nvPr/>
            </p:nvSpPr>
            <p:spPr>
              <a:xfrm>
                <a:off x="348" y="329"/>
                <a:ext cx="349" cy="340"/>
              </a:xfrm>
              <a:custGeom>
                <a:avLst/>
                <a:gdLst>
                  <a:gd name="txL" fmla="*/ 0 w 108"/>
                  <a:gd name="txT" fmla="*/ 0 h 107"/>
                  <a:gd name="txR" fmla="*/ 108 w 108"/>
                  <a:gd name="txB" fmla="*/ 107 h 107"/>
                </a:gdLst>
                <a:ahLst/>
                <a:cxnLst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  <a:cxn ang="0">
                    <a:pos x="0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txL" t="txT" r="txR" b="tx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14" name="MH_Other_10"/>
              <p:cNvSpPr/>
              <p:nvPr/>
            </p:nvSpPr>
            <p:spPr>
              <a:xfrm>
                <a:off x="428" y="404"/>
                <a:ext cx="140" cy="140"/>
              </a:xfrm>
              <a:custGeom>
                <a:avLst/>
                <a:gdLst>
                  <a:gd name="txL" fmla="*/ 0 w 43"/>
                  <a:gd name="txT" fmla="*/ 0 h 44"/>
                  <a:gd name="txR" fmla="*/ 43 w 43"/>
                  <a:gd name="txB" fmla="*/ 44 h 44"/>
                </a:gdLst>
                <a:ahLst/>
                <a:cxnLst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0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txL" t="txT" r="txR" b="tx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4110" name="MH_SubTitle_4"/>
            <p:cNvSpPr txBox="1"/>
            <p:nvPr/>
          </p:nvSpPr>
          <p:spPr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170" tIns="46990" rIns="90170" bIns="46990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2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学习目标</a:t>
              </a:r>
              <a:endPara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101" name="Picture 2" descr="gradien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4373563"/>
            <a:ext cx="8567738" cy="7889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102" name="Group 7"/>
          <p:cNvGrpSpPr/>
          <p:nvPr/>
        </p:nvGrpSpPr>
        <p:grpSpPr>
          <a:xfrm>
            <a:off x="252413" y="4732338"/>
            <a:ext cx="8567737" cy="114300"/>
            <a:chOff x="0" y="0"/>
            <a:chExt cx="13494" cy="180"/>
          </a:xfrm>
        </p:grpSpPr>
        <p:sp>
          <p:nvSpPr>
            <p:cNvPr id="4107" name="矩形 35"/>
            <p:cNvSpPr/>
            <p:nvPr/>
          </p:nvSpPr>
          <p:spPr>
            <a:xfrm>
              <a:off x="794" y="0"/>
              <a:ext cx="12700" cy="17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90170" tIns="46990" rIns="90170" bIns="46990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108" name="分段箭头1 464"/>
            <p:cNvSpPr/>
            <p:nvPr/>
          </p:nvSpPr>
          <p:spPr>
            <a:xfrm rot="10800000">
              <a:off x="0" y="0"/>
              <a:ext cx="792" cy="181"/>
            </a:xfrm>
            <a:custGeom>
              <a:avLst/>
              <a:gdLst>
                <a:gd name="txL" fmla="*/ 0 w 1437086"/>
                <a:gd name="txT" fmla="*/ 0 h 619125"/>
                <a:gd name="txR" fmla="*/ 1437086 w 1437086"/>
                <a:gd name="txB" fmla="*/ 619125 h 61912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437086" h="619125">
                  <a:moveTo>
                    <a:pt x="837769" y="0"/>
                  </a:moveTo>
                  <a:lnTo>
                    <a:pt x="1129014" y="2"/>
                  </a:lnTo>
                  <a:lnTo>
                    <a:pt x="1437086" y="314833"/>
                  </a:lnTo>
                  <a:lnTo>
                    <a:pt x="1126115" y="619125"/>
                  </a:lnTo>
                  <a:lnTo>
                    <a:pt x="836416" y="619125"/>
                  </a:lnTo>
                  <a:lnTo>
                    <a:pt x="1146598" y="315604"/>
                  </a:lnTo>
                  <a:lnTo>
                    <a:pt x="837769" y="0"/>
                  </a:lnTo>
                  <a:close/>
                  <a:moveTo>
                    <a:pt x="476241" y="0"/>
                  </a:moveTo>
                  <a:lnTo>
                    <a:pt x="767481" y="0"/>
                  </a:lnTo>
                  <a:lnTo>
                    <a:pt x="1075554" y="314833"/>
                  </a:lnTo>
                  <a:lnTo>
                    <a:pt x="764585" y="619125"/>
                  </a:lnTo>
                  <a:lnTo>
                    <a:pt x="474886" y="619125"/>
                  </a:lnTo>
                  <a:lnTo>
                    <a:pt x="785067" y="315602"/>
                  </a:lnTo>
                  <a:lnTo>
                    <a:pt x="476241" y="0"/>
                  </a:lnTo>
                  <a:close/>
                  <a:moveTo>
                    <a:pt x="0" y="0"/>
                  </a:moveTo>
                  <a:lnTo>
                    <a:pt x="405948" y="0"/>
                  </a:lnTo>
                  <a:lnTo>
                    <a:pt x="714025" y="314832"/>
                  </a:lnTo>
                  <a:lnTo>
                    <a:pt x="403054" y="619125"/>
                  </a:lnTo>
                  <a:lnTo>
                    <a:pt x="0" y="619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>
                <a:alpha val="100000"/>
              </a:srgbClr>
            </a:solidFill>
            <a:ln w="9525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4103" name="Group 2"/>
          <p:cNvGrpSpPr/>
          <p:nvPr/>
        </p:nvGrpSpPr>
        <p:grpSpPr>
          <a:xfrm>
            <a:off x="828675" y="358775"/>
            <a:ext cx="7989888" cy="114300"/>
            <a:chOff x="0" y="0"/>
            <a:chExt cx="12583" cy="180"/>
          </a:xfrm>
        </p:grpSpPr>
        <p:sp>
          <p:nvSpPr>
            <p:cNvPr id="4105" name="矩形 35"/>
            <p:cNvSpPr/>
            <p:nvPr/>
          </p:nvSpPr>
          <p:spPr>
            <a:xfrm>
              <a:off x="0" y="0"/>
              <a:ext cx="11793" cy="17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90170" tIns="46990" rIns="90170" bIns="46990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106" name="分段箭头1 464"/>
            <p:cNvSpPr/>
            <p:nvPr/>
          </p:nvSpPr>
          <p:spPr>
            <a:xfrm>
              <a:off x="11791" y="0"/>
              <a:ext cx="792" cy="181"/>
            </a:xfrm>
            <a:custGeom>
              <a:avLst/>
              <a:gdLst>
                <a:gd name="txL" fmla="*/ 0 w 1437086"/>
                <a:gd name="txT" fmla="*/ 0 h 619125"/>
                <a:gd name="txR" fmla="*/ 1437086 w 1437086"/>
                <a:gd name="txB" fmla="*/ 619125 h 61912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437086" h="619125">
                  <a:moveTo>
                    <a:pt x="837769" y="0"/>
                  </a:moveTo>
                  <a:lnTo>
                    <a:pt x="1129014" y="2"/>
                  </a:lnTo>
                  <a:lnTo>
                    <a:pt x="1437086" y="314833"/>
                  </a:lnTo>
                  <a:lnTo>
                    <a:pt x="1126115" y="619125"/>
                  </a:lnTo>
                  <a:lnTo>
                    <a:pt x="836416" y="619125"/>
                  </a:lnTo>
                  <a:lnTo>
                    <a:pt x="1146598" y="315604"/>
                  </a:lnTo>
                  <a:lnTo>
                    <a:pt x="837769" y="0"/>
                  </a:lnTo>
                  <a:close/>
                  <a:moveTo>
                    <a:pt x="476241" y="0"/>
                  </a:moveTo>
                  <a:lnTo>
                    <a:pt x="767481" y="0"/>
                  </a:lnTo>
                  <a:lnTo>
                    <a:pt x="1075554" y="314833"/>
                  </a:lnTo>
                  <a:lnTo>
                    <a:pt x="764585" y="619125"/>
                  </a:lnTo>
                  <a:lnTo>
                    <a:pt x="474886" y="619125"/>
                  </a:lnTo>
                  <a:lnTo>
                    <a:pt x="785067" y="315602"/>
                  </a:lnTo>
                  <a:lnTo>
                    <a:pt x="476241" y="0"/>
                  </a:lnTo>
                  <a:close/>
                  <a:moveTo>
                    <a:pt x="0" y="0"/>
                  </a:moveTo>
                  <a:lnTo>
                    <a:pt x="405948" y="0"/>
                  </a:lnTo>
                  <a:lnTo>
                    <a:pt x="714025" y="314832"/>
                  </a:lnTo>
                  <a:lnTo>
                    <a:pt x="403054" y="619125"/>
                  </a:lnTo>
                  <a:lnTo>
                    <a:pt x="0" y="619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>
                <a:alpha val="100000"/>
              </a:srgbClr>
            </a:solidFill>
            <a:ln w="9525" cap="flat" cmpd="sng">
              <a:solidFill>
                <a:schemeClr val="bg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29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charRg st="29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 descr="gradien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" y="4373563"/>
            <a:ext cx="8567738" cy="7889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23" name="Group 7"/>
          <p:cNvGrpSpPr/>
          <p:nvPr/>
        </p:nvGrpSpPr>
        <p:grpSpPr>
          <a:xfrm>
            <a:off x="252413" y="4732338"/>
            <a:ext cx="8567737" cy="114300"/>
            <a:chOff x="0" y="0"/>
            <a:chExt cx="13494" cy="180"/>
          </a:xfrm>
        </p:grpSpPr>
        <p:sp>
          <p:nvSpPr>
            <p:cNvPr id="5148" name="矩形 35"/>
            <p:cNvSpPr/>
            <p:nvPr/>
          </p:nvSpPr>
          <p:spPr>
            <a:xfrm>
              <a:off x="794" y="0"/>
              <a:ext cx="12700" cy="17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90170" tIns="46990" rIns="90170" bIns="46990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149" name="分段箭头1 464"/>
            <p:cNvSpPr/>
            <p:nvPr/>
          </p:nvSpPr>
          <p:spPr>
            <a:xfrm rot="10800000">
              <a:off x="0" y="0"/>
              <a:ext cx="792" cy="181"/>
            </a:xfrm>
            <a:custGeom>
              <a:avLst/>
              <a:gdLst>
                <a:gd name="txL" fmla="*/ 0 w 1437086"/>
                <a:gd name="txT" fmla="*/ 0 h 619125"/>
                <a:gd name="txR" fmla="*/ 1437086 w 1437086"/>
                <a:gd name="txB" fmla="*/ 619125 h 61912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437086" h="619125">
                  <a:moveTo>
                    <a:pt x="837769" y="0"/>
                  </a:moveTo>
                  <a:lnTo>
                    <a:pt x="1129014" y="2"/>
                  </a:lnTo>
                  <a:lnTo>
                    <a:pt x="1437086" y="314833"/>
                  </a:lnTo>
                  <a:lnTo>
                    <a:pt x="1126115" y="619125"/>
                  </a:lnTo>
                  <a:lnTo>
                    <a:pt x="836416" y="619125"/>
                  </a:lnTo>
                  <a:lnTo>
                    <a:pt x="1146598" y="315604"/>
                  </a:lnTo>
                  <a:lnTo>
                    <a:pt x="837769" y="0"/>
                  </a:lnTo>
                  <a:close/>
                  <a:moveTo>
                    <a:pt x="476241" y="0"/>
                  </a:moveTo>
                  <a:lnTo>
                    <a:pt x="767481" y="0"/>
                  </a:lnTo>
                  <a:lnTo>
                    <a:pt x="1075554" y="314833"/>
                  </a:lnTo>
                  <a:lnTo>
                    <a:pt x="764585" y="619125"/>
                  </a:lnTo>
                  <a:lnTo>
                    <a:pt x="474886" y="619125"/>
                  </a:lnTo>
                  <a:lnTo>
                    <a:pt x="785067" y="315602"/>
                  </a:lnTo>
                  <a:lnTo>
                    <a:pt x="476241" y="0"/>
                  </a:lnTo>
                  <a:close/>
                  <a:moveTo>
                    <a:pt x="0" y="0"/>
                  </a:moveTo>
                  <a:lnTo>
                    <a:pt x="405948" y="0"/>
                  </a:lnTo>
                  <a:lnTo>
                    <a:pt x="714025" y="314832"/>
                  </a:lnTo>
                  <a:lnTo>
                    <a:pt x="403054" y="619125"/>
                  </a:lnTo>
                  <a:lnTo>
                    <a:pt x="0" y="619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>
                <a:alpha val="100000"/>
              </a:srgbClr>
            </a:solidFill>
            <a:ln w="9525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5124" name="Group 2"/>
          <p:cNvGrpSpPr/>
          <p:nvPr/>
        </p:nvGrpSpPr>
        <p:grpSpPr>
          <a:xfrm>
            <a:off x="828675" y="358775"/>
            <a:ext cx="7989888" cy="114300"/>
            <a:chOff x="0" y="0"/>
            <a:chExt cx="12583" cy="180"/>
          </a:xfrm>
        </p:grpSpPr>
        <p:sp>
          <p:nvSpPr>
            <p:cNvPr id="5146" name="矩形 35"/>
            <p:cNvSpPr/>
            <p:nvPr/>
          </p:nvSpPr>
          <p:spPr>
            <a:xfrm>
              <a:off x="0" y="0"/>
              <a:ext cx="11793" cy="17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90170" tIns="46990" rIns="90170" bIns="46990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147" name="分段箭头1 464"/>
            <p:cNvSpPr/>
            <p:nvPr/>
          </p:nvSpPr>
          <p:spPr>
            <a:xfrm>
              <a:off x="11791" y="0"/>
              <a:ext cx="792" cy="181"/>
            </a:xfrm>
            <a:custGeom>
              <a:avLst/>
              <a:gdLst>
                <a:gd name="txL" fmla="*/ 0 w 1437086"/>
                <a:gd name="txT" fmla="*/ 0 h 619125"/>
                <a:gd name="txR" fmla="*/ 1437086 w 1437086"/>
                <a:gd name="txB" fmla="*/ 619125 h 61912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437086" h="619125">
                  <a:moveTo>
                    <a:pt x="837769" y="0"/>
                  </a:moveTo>
                  <a:lnTo>
                    <a:pt x="1129014" y="2"/>
                  </a:lnTo>
                  <a:lnTo>
                    <a:pt x="1437086" y="314833"/>
                  </a:lnTo>
                  <a:lnTo>
                    <a:pt x="1126115" y="619125"/>
                  </a:lnTo>
                  <a:lnTo>
                    <a:pt x="836416" y="619125"/>
                  </a:lnTo>
                  <a:lnTo>
                    <a:pt x="1146598" y="315604"/>
                  </a:lnTo>
                  <a:lnTo>
                    <a:pt x="837769" y="0"/>
                  </a:lnTo>
                  <a:close/>
                  <a:moveTo>
                    <a:pt x="476241" y="0"/>
                  </a:moveTo>
                  <a:lnTo>
                    <a:pt x="767481" y="0"/>
                  </a:lnTo>
                  <a:lnTo>
                    <a:pt x="1075554" y="314833"/>
                  </a:lnTo>
                  <a:lnTo>
                    <a:pt x="764585" y="619125"/>
                  </a:lnTo>
                  <a:lnTo>
                    <a:pt x="474886" y="619125"/>
                  </a:lnTo>
                  <a:lnTo>
                    <a:pt x="785067" y="315602"/>
                  </a:lnTo>
                  <a:lnTo>
                    <a:pt x="476241" y="0"/>
                  </a:lnTo>
                  <a:close/>
                  <a:moveTo>
                    <a:pt x="0" y="0"/>
                  </a:moveTo>
                  <a:lnTo>
                    <a:pt x="405948" y="0"/>
                  </a:lnTo>
                  <a:lnTo>
                    <a:pt x="714025" y="314832"/>
                  </a:lnTo>
                  <a:lnTo>
                    <a:pt x="403054" y="619125"/>
                  </a:lnTo>
                  <a:lnTo>
                    <a:pt x="0" y="619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>
                <a:alpha val="100000"/>
              </a:srgbClr>
            </a:solidFill>
            <a:ln w="9525" cap="flat" cmpd="sng">
              <a:solidFill>
                <a:schemeClr val="bg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8" name="Rectangle 4"/>
          <p:cNvSpPr txBox="1">
            <a:spLocks noChangeArrowheads="1"/>
          </p:cNvSpPr>
          <p:nvPr/>
        </p:nvSpPr>
        <p:spPr>
          <a:xfrm>
            <a:off x="4727575" y="5184775"/>
            <a:ext cx="4114800" cy="1857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127" name="AutoShape 25" descr="http://img4.imgtn.bdimg.com/it/u=3170338295,3308067375&amp;fm=21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grpSp>
        <p:nvGrpSpPr>
          <p:cNvPr id="5128" name="Group 10"/>
          <p:cNvGrpSpPr/>
          <p:nvPr/>
        </p:nvGrpSpPr>
        <p:grpSpPr>
          <a:xfrm>
            <a:off x="420688" y="769938"/>
            <a:ext cx="2055812" cy="633412"/>
            <a:chOff x="0" y="0"/>
            <a:chExt cx="3236" cy="998"/>
          </a:xfrm>
        </p:grpSpPr>
        <p:grpSp>
          <p:nvGrpSpPr>
            <p:cNvPr id="5140" name="Group 11"/>
            <p:cNvGrpSpPr/>
            <p:nvPr/>
          </p:nvGrpSpPr>
          <p:grpSpPr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5142" name="MH_Other_2"/>
              <p:cNvSpPr/>
              <p:nvPr/>
            </p:nvSpPr>
            <p:spPr>
              <a:xfrm>
                <a:off x="186" y="205"/>
                <a:ext cx="2890" cy="601"/>
              </a:xfrm>
              <a:custGeom>
                <a:avLst/>
                <a:gdLst>
                  <a:gd name="txL" fmla="*/ 0 w 3244"/>
                  <a:gd name="txT" fmla="*/ 0 h 675"/>
                  <a:gd name="txR" fmla="*/ 3244 w 3244"/>
                  <a:gd name="txB" fmla="*/ 675 h 675"/>
                </a:gdLst>
                <a:ahLst/>
                <a:cxnLst>
                  <a:cxn ang="0">
                    <a:pos x="4" y="4"/>
                  </a:cxn>
                  <a:cxn ang="0">
                    <a:pos x="4" y="4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4" y="4"/>
                  </a:cxn>
                  <a:cxn ang="0">
                    <a:pos x="4" y="4"/>
                  </a:cxn>
                </a:cxnLst>
                <a:rect l="txL" t="txT" r="txR" b="tx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pic>
            <p:nvPicPr>
              <p:cNvPr id="5143" name="MH_Other_8"/>
              <p:cNvPicPr preferRelativeResize="0"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44" name="MH_Other_9"/>
              <p:cNvSpPr>
                <a:spLocks noEditPoints="1"/>
              </p:cNvSpPr>
              <p:nvPr/>
            </p:nvSpPr>
            <p:spPr>
              <a:xfrm>
                <a:off x="348" y="329"/>
                <a:ext cx="349" cy="340"/>
              </a:xfrm>
              <a:custGeom>
                <a:avLst/>
                <a:gdLst>
                  <a:gd name="txL" fmla="*/ 0 w 108"/>
                  <a:gd name="txT" fmla="*/ 0 h 107"/>
                  <a:gd name="txR" fmla="*/ 108 w 108"/>
                  <a:gd name="txB" fmla="*/ 107 h 107"/>
                </a:gdLst>
                <a:ahLst/>
                <a:cxnLst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  <a:cxn ang="0">
                    <a:pos x="0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txL" t="txT" r="txR" b="tx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145" name="MH_Other_10"/>
              <p:cNvSpPr/>
              <p:nvPr/>
            </p:nvSpPr>
            <p:spPr>
              <a:xfrm>
                <a:off x="428" y="404"/>
                <a:ext cx="140" cy="140"/>
              </a:xfrm>
              <a:custGeom>
                <a:avLst/>
                <a:gdLst>
                  <a:gd name="txL" fmla="*/ 0 w 43"/>
                  <a:gd name="txT" fmla="*/ 0 h 44"/>
                  <a:gd name="txR" fmla="*/ 43 w 43"/>
                  <a:gd name="txB" fmla="*/ 44 h 44"/>
                </a:gdLst>
                <a:ahLst/>
                <a:cxnLst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0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txL" t="txT" r="txR" b="tx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5141" name="MH_SubTitle_4"/>
            <p:cNvSpPr txBox="1"/>
            <p:nvPr/>
          </p:nvSpPr>
          <p:spPr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170" tIns="46990" rIns="90170" bIns="46990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知识讲解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420813" y="1525588"/>
            <a:ext cx="1836738" cy="400050"/>
          </a:xfrm>
          <a:prstGeom prst="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中心非常明确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2" name="右弧形箭头 20"/>
          <p:cNvSpPr/>
          <p:nvPr/>
        </p:nvSpPr>
        <p:spPr>
          <a:xfrm rot="-165871" flipH="1">
            <a:off x="2039938" y="2001838"/>
            <a:ext cx="598487" cy="996950"/>
          </a:xfrm>
          <a:prstGeom prst="curvedLeftArrow">
            <a:avLst>
              <a:gd name="adj1" fmla="val 25025"/>
              <a:gd name="adj2" fmla="val 50058"/>
              <a:gd name="adj3" fmla="val 25000"/>
            </a:avLst>
          </a:prstGeom>
          <a:solidFill>
            <a:srgbClr val="FF9900"/>
          </a:solidFill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25" name="矩形 24"/>
          <p:cNvSpPr/>
          <p:nvPr/>
        </p:nvSpPr>
        <p:spPr>
          <a:xfrm>
            <a:off x="1457325" y="3013075"/>
            <a:ext cx="1836738" cy="708025"/>
          </a:xfrm>
          <a:prstGeom prst="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人的高贵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在于灵魂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6" name="Text Box 16"/>
          <p:cNvSpPr txBox="1"/>
          <p:nvPr/>
        </p:nvSpPr>
        <p:spPr>
          <a:xfrm>
            <a:off x="3922713" y="752475"/>
            <a:ext cx="204152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latin typeface="宋体" panose="02010600030101010101" pitchFamily="2" charset="-122"/>
              </a:rPr>
              <a:t>如何突出中心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6238" y="1200150"/>
            <a:ext cx="5184775" cy="3027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" name="Text Box 4"/>
          <p:cNvSpPr txBox="1"/>
          <p:nvPr/>
        </p:nvSpPr>
        <p:spPr>
          <a:xfrm>
            <a:off x="3640138" y="1725613"/>
            <a:ext cx="3527425" cy="193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000" dirty="0"/>
              <a:t>      中心，就是文章传达出来的基本观点、态度、情感和意图，也就是作者写作文章的主旨所在。</a:t>
            </a:r>
            <a:endParaRPr lang="en-US" altLang="zh-CN" sz="2000" b="1" dirty="0"/>
          </a:p>
        </p:txBody>
      </p:sp>
      <p:sp>
        <p:nvSpPr>
          <p:cNvPr id="28" name="Line 4"/>
          <p:cNvSpPr/>
          <p:nvPr/>
        </p:nvSpPr>
        <p:spPr>
          <a:xfrm>
            <a:off x="4538663" y="2622550"/>
            <a:ext cx="538162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" name="Line 4"/>
          <p:cNvSpPr/>
          <p:nvPr/>
        </p:nvSpPr>
        <p:spPr>
          <a:xfrm>
            <a:off x="5326063" y="2622550"/>
            <a:ext cx="538162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" name="Line 4"/>
          <p:cNvSpPr/>
          <p:nvPr/>
        </p:nvSpPr>
        <p:spPr>
          <a:xfrm>
            <a:off x="6084888" y="2663825"/>
            <a:ext cx="538162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" name="Line 4"/>
          <p:cNvSpPr/>
          <p:nvPr/>
        </p:nvSpPr>
        <p:spPr>
          <a:xfrm>
            <a:off x="6784975" y="2663825"/>
            <a:ext cx="269875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" name="Line 4"/>
          <p:cNvSpPr/>
          <p:nvPr/>
        </p:nvSpPr>
        <p:spPr>
          <a:xfrm>
            <a:off x="3711575" y="3116263"/>
            <a:ext cx="3556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5" grpId="0" animBg="1"/>
      <p:bldP spid="26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gradien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" y="4373563"/>
            <a:ext cx="8567738" cy="7889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47" name="Group 7"/>
          <p:cNvGrpSpPr/>
          <p:nvPr/>
        </p:nvGrpSpPr>
        <p:grpSpPr>
          <a:xfrm>
            <a:off x="252413" y="4732338"/>
            <a:ext cx="8567737" cy="114300"/>
            <a:chOff x="0" y="0"/>
            <a:chExt cx="13494" cy="180"/>
          </a:xfrm>
        </p:grpSpPr>
        <p:sp>
          <p:nvSpPr>
            <p:cNvPr id="6165" name="矩形 35"/>
            <p:cNvSpPr/>
            <p:nvPr/>
          </p:nvSpPr>
          <p:spPr>
            <a:xfrm>
              <a:off x="794" y="0"/>
              <a:ext cx="12700" cy="17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90170" tIns="46990" rIns="90170" bIns="46990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6" name="分段箭头1 464"/>
            <p:cNvSpPr/>
            <p:nvPr/>
          </p:nvSpPr>
          <p:spPr>
            <a:xfrm rot="10800000">
              <a:off x="0" y="0"/>
              <a:ext cx="792" cy="181"/>
            </a:xfrm>
            <a:custGeom>
              <a:avLst/>
              <a:gdLst>
                <a:gd name="txL" fmla="*/ 0 w 1437086"/>
                <a:gd name="txT" fmla="*/ 0 h 619125"/>
                <a:gd name="txR" fmla="*/ 1437086 w 1437086"/>
                <a:gd name="txB" fmla="*/ 619125 h 61912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437086" h="619125">
                  <a:moveTo>
                    <a:pt x="837769" y="0"/>
                  </a:moveTo>
                  <a:lnTo>
                    <a:pt x="1129014" y="2"/>
                  </a:lnTo>
                  <a:lnTo>
                    <a:pt x="1437086" y="314833"/>
                  </a:lnTo>
                  <a:lnTo>
                    <a:pt x="1126115" y="619125"/>
                  </a:lnTo>
                  <a:lnTo>
                    <a:pt x="836416" y="619125"/>
                  </a:lnTo>
                  <a:lnTo>
                    <a:pt x="1146598" y="315604"/>
                  </a:lnTo>
                  <a:lnTo>
                    <a:pt x="837769" y="0"/>
                  </a:lnTo>
                  <a:close/>
                  <a:moveTo>
                    <a:pt x="476241" y="0"/>
                  </a:moveTo>
                  <a:lnTo>
                    <a:pt x="767481" y="0"/>
                  </a:lnTo>
                  <a:lnTo>
                    <a:pt x="1075554" y="314833"/>
                  </a:lnTo>
                  <a:lnTo>
                    <a:pt x="764585" y="619125"/>
                  </a:lnTo>
                  <a:lnTo>
                    <a:pt x="474886" y="619125"/>
                  </a:lnTo>
                  <a:lnTo>
                    <a:pt x="785067" y="315602"/>
                  </a:lnTo>
                  <a:lnTo>
                    <a:pt x="476241" y="0"/>
                  </a:lnTo>
                  <a:close/>
                  <a:moveTo>
                    <a:pt x="0" y="0"/>
                  </a:moveTo>
                  <a:lnTo>
                    <a:pt x="405948" y="0"/>
                  </a:lnTo>
                  <a:lnTo>
                    <a:pt x="714025" y="314832"/>
                  </a:lnTo>
                  <a:lnTo>
                    <a:pt x="403054" y="619125"/>
                  </a:lnTo>
                  <a:lnTo>
                    <a:pt x="0" y="619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>
                <a:alpha val="100000"/>
              </a:srgbClr>
            </a:solidFill>
            <a:ln w="9525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148" name="Group 2"/>
          <p:cNvGrpSpPr/>
          <p:nvPr/>
        </p:nvGrpSpPr>
        <p:grpSpPr>
          <a:xfrm>
            <a:off x="828675" y="358775"/>
            <a:ext cx="7989888" cy="114300"/>
            <a:chOff x="0" y="0"/>
            <a:chExt cx="12583" cy="180"/>
          </a:xfrm>
        </p:grpSpPr>
        <p:sp>
          <p:nvSpPr>
            <p:cNvPr id="6163" name="矩形 35"/>
            <p:cNvSpPr/>
            <p:nvPr/>
          </p:nvSpPr>
          <p:spPr>
            <a:xfrm>
              <a:off x="0" y="0"/>
              <a:ext cx="11793" cy="17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90170" tIns="46990" rIns="90170" bIns="46990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4" name="分段箭头1 464"/>
            <p:cNvSpPr/>
            <p:nvPr/>
          </p:nvSpPr>
          <p:spPr>
            <a:xfrm>
              <a:off x="11791" y="0"/>
              <a:ext cx="792" cy="181"/>
            </a:xfrm>
            <a:custGeom>
              <a:avLst/>
              <a:gdLst>
                <a:gd name="txL" fmla="*/ 0 w 1437086"/>
                <a:gd name="txT" fmla="*/ 0 h 619125"/>
                <a:gd name="txR" fmla="*/ 1437086 w 1437086"/>
                <a:gd name="txB" fmla="*/ 619125 h 61912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437086" h="619125">
                  <a:moveTo>
                    <a:pt x="837769" y="0"/>
                  </a:moveTo>
                  <a:lnTo>
                    <a:pt x="1129014" y="2"/>
                  </a:lnTo>
                  <a:lnTo>
                    <a:pt x="1437086" y="314833"/>
                  </a:lnTo>
                  <a:lnTo>
                    <a:pt x="1126115" y="619125"/>
                  </a:lnTo>
                  <a:lnTo>
                    <a:pt x="836416" y="619125"/>
                  </a:lnTo>
                  <a:lnTo>
                    <a:pt x="1146598" y="315604"/>
                  </a:lnTo>
                  <a:lnTo>
                    <a:pt x="837769" y="0"/>
                  </a:lnTo>
                  <a:close/>
                  <a:moveTo>
                    <a:pt x="476241" y="0"/>
                  </a:moveTo>
                  <a:lnTo>
                    <a:pt x="767481" y="0"/>
                  </a:lnTo>
                  <a:lnTo>
                    <a:pt x="1075554" y="314833"/>
                  </a:lnTo>
                  <a:lnTo>
                    <a:pt x="764585" y="619125"/>
                  </a:lnTo>
                  <a:lnTo>
                    <a:pt x="474886" y="619125"/>
                  </a:lnTo>
                  <a:lnTo>
                    <a:pt x="785067" y="315602"/>
                  </a:lnTo>
                  <a:lnTo>
                    <a:pt x="476241" y="0"/>
                  </a:lnTo>
                  <a:close/>
                  <a:moveTo>
                    <a:pt x="0" y="0"/>
                  </a:moveTo>
                  <a:lnTo>
                    <a:pt x="405948" y="0"/>
                  </a:lnTo>
                  <a:lnTo>
                    <a:pt x="714025" y="314832"/>
                  </a:lnTo>
                  <a:lnTo>
                    <a:pt x="403054" y="619125"/>
                  </a:lnTo>
                  <a:lnTo>
                    <a:pt x="0" y="619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>
                <a:alpha val="100000"/>
              </a:srgbClr>
            </a:solidFill>
            <a:ln w="9525" cap="flat" cmpd="sng">
              <a:solidFill>
                <a:schemeClr val="bg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8" name="Rectangle 4"/>
          <p:cNvSpPr txBox="1">
            <a:spLocks noChangeArrowheads="1"/>
          </p:cNvSpPr>
          <p:nvPr/>
        </p:nvSpPr>
        <p:spPr>
          <a:xfrm>
            <a:off x="4727575" y="5184775"/>
            <a:ext cx="4114800" cy="1857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151" name="AutoShape 25" descr="http://img4.imgtn.bdimg.com/it/u=3170338295,3308067375&amp;fm=21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>
              <a:solidFill>
                <a:srgbClr val="000000"/>
              </a:solidFill>
            </a:endParaRPr>
          </a:p>
        </p:txBody>
      </p:sp>
      <p:sp>
        <p:nvSpPr>
          <p:cNvPr id="5128" name="矩形 1"/>
          <p:cNvSpPr/>
          <p:nvPr/>
        </p:nvSpPr>
        <p:spPr>
          <a:xfrm>
            <a:off x="1062038" y="565150"/>
            <a:ext cx="5570537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000000"/>
                </a:solidFill>
              </a:rPr>
              <a:t>回顾一下，本单元各篇课文的中心分别是什么？</a:t>
            </a:r>
            <a:endParaRPr lang="zh-CN" altLang="en-US" sz="1800" dirty="0"/>
          </a:p>
        </p:txBody>
      </p:sp>
      <p:sp>
        <p:nvSpPr>
          <p:cNvPr id="5129" name="矩形 27"/>
          <p:cNvSpPr/>
          <p:nvPr/>
        </p:nvSpPr>
        <p:spPr>
          <a:xfrm>
            <a:off x="944563" y="796925"/>
            <a:ext cx="7462837" cy="955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000" dirty="0">
                <a:solidFill>
                  <a:srgbClr val="000000"/>
                </a:solidFill>
              </a:rPr>
              <a:t>《</a:t>
            </a:r>
            <a:r>
              <a:rPr lang="zh-CN" altLang="en-US" sz="2000" dirty="0">
                <a:solidFill>
                  <a:srgbClr val="000000"/>
                </a:solidFill>
              </a:rPr>
              <a:t>猫</a:t>
            </a:r>
            <a:r>
              <a:rPr lang="en-US" altLang="zh-CN" sz="2000" dirty="0">
                <a:solidFill>
                  <a:srgbClr val="000000"/>
                </a:solidFill>
              </a:rPr>
              <a:t>》:</a:t>
            </a:r>
            <a:r>
              <a:rPr lang="zh-CN" altLang="en-US" sz="2000" dirty="0">
                <a:solidFill>
                  <a:srgbClr val="000000"/>
                </a:solidFill>
              </a:rPr>
              <a:t>主要通过三次养猫并最终失去猫的故事，表达了凡事要实事求是</a:t>
            </a:r>
            <a:r>
              <a:rPr lang="en-US" altLang="zh-CN" sz="2000" dirty="0">
                <a:solidFill>
                  <a:srgbClr val="000000"/>
                </a:solidFill>
              </a:rPr>
              <a:t>,</a:t>
            </a:r>
            <a:r>
              <a:rPr lang="zh-CN" altLang="en-US" sz="2000" dirty="0">
                <a:solidFill>
                  <a:srgbClr val="000000"/>
                </a:solidFill>
              </a:rPr>
              <a:t>对人对事都别存偏见私心</a:t>
            </a:r>
            <a:r>
              <a:rPr lang="en-US" altLang="zh-CN" sz="2000" dirty="0">
                <a:solidFill>
                  <a:srgbClr val="000000"/>
                </a:solidFill>
              </a:rPr>
              <a:t>,</a:t>
            </a:r>
            <a:r>
              <a:rPr lang="zh-CN" altLang="en-US" sz="2000" dirty="0">
                <a:solidFill>
                  <a:srgbClr val="000000"/>
                </a:solidFill>
              </a:rPr>
              <a:t>要宽容</a:t>
            </a:r>
            <a:r>
              <a:rPr lang="en-US" altLang="zh-CN" sz="2000" dirty="0">
                <a:solidFill>
                  <a:srgbClr val="000000"/>
                </a:solidFill>
              </a:rPr>
              <a:t>,</a:t>
            </a:r>
            <a:r>
              <a:rPr lang="zh-CN" altLang="en-US" sz="2000" dirty="0">
                <a:solidFill>
                  <a:srgbClr val="000000"/>
                </a:solidFill>
              </a:rPr>
              <a:t>要仁爱。</a:t>
            </a:r>
            <a:endParaRPr lang="zh-CN" altLang="en-US" sz="1800" dirty="0"/>
          </a:p>
        </p:txBody>
      </p:sp>
      <p:sp>
        <p:nvSpPr>
          <p:cNvPr id="5130" name="矩形 29"/>
          <p:cNvSpPr/>
          <p:nvPr/>
        </p:nvSpPr>
        <p:spPr>
          <a:xfrm>
            <a:off x="928688" y="1639888"/>
            <a:ext cx="7553325" cy="955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000" dirty="0">
                <a:solidFill>
                  <a:srgbClr val="000000"/>
                </a:solidFill>
              </a:rPr>
              <a:t>《</a:t>
            </a:r>
            <a:r>
              <a:rPr lang="zh-CN" altLang="en-US" sz="2000" dirty="0">
                <a:solidFill>
                  <a:srgbClr val="000000"/>
                </a:solidFill>
              </a:rPr>
              <a:t>鸟</a:t>
            </a:r>
            <a:r>
              <a:rPr lang="en-US" altLang="zh-CN" sz="2000" dirty="0">
                <a:solidFill>
                  <a:srgbClr val="000000"/>
                </a:solidFill>
              </a:rPr>
              <a:t>》:</a:t>
            </a:r>
            <a:r>
              <a:rPr lang="zh-CN" altLang="en-US" sz="2000" dirty="0">
                <a:solidFill>
                  <a:srgbClr val="000000"/>
                </a:solidFill>
              </a:rPr>
              <a:t>通过对鸟的形态</a:t>
            </a:r>
            <a:r>
              <a:rPr lang="en-US" altLang="zh-CN" sz="2000" dirty="0">
                <a:solidFill>
                  <a:srgbClr val="000000"/>
                </a:solidFill>
              </a:rPr>
              <a:t>,</a:t>
            </a:r>
            <a:r>
              <a:rPr lang="zh-CN" altLang="en-US" sz="2000" dirty="0">
                <a:solidFill>
                  <a:srgbClr val="000000"/>
                </a:solidFill>
              </a:rPr>
              <a:t>外貌</a:t>
            </a:r>
            <a:r>
              <a:rPr lang="en-US" altLang="zh-CN" sz="2000" dirty="0">
                <a:solidFill>
                  <a:srgbClr val="000000"/>
                </a:solidFill>
              </a:rPr>
              <a:t>,</a:t>
            </a:r>
            <a:r>
              <a:rPr lang="zh-CN" altLang="en-US" sz="2000" dirty="0">
                <a:solidFill>
                  <a:srgbClr val="000000"/>
                </a:solidFill>
              </a:rPr>
              <a:t>动作以及叫声的描写</a:t>
            </a:r>
            <a:r>
              <a:rPr lang="en-US" altLang="zh-CN" sz="2000" dirty="0">
                <a:solidFill>
                  <a:srgbClr val="000000"/>
                </a:solidFill>
              </a:rPr>
              <a:t>,</a:t>
            </a:r>
            <a:r>
              <a:rPr lang="zh-CN" altLang="en-US" sz="2000" dirty="0">
                <a:solidFill>
                  <a:srgbClr val="000000"/>
                </a:solidFill>
              </a:rPr>
              <a:t>体现了作者对鸟的喜爱</a:t>
            </a:r>
            <a:r>
              <a:rPr lang="en-US" altLang="zh-CN" sz="2000" dirty="0">
                <a:solidFill>
                  <a:srgbClr val="000000"/>
                </a:solidFill>
              </a:rPr>
              <a:t>,</a:t>
            </a:r>
            <a:r>
              <a:rPr lang="zh-CN" altLang="en-US" sz="2000" dirty="0">
                <a:solidFill>
                  <a:srgbClr val="000000"/>
                </a:solidFill>
              </a:rPr>
              <a:t>对大自然的热爱和对美好生活的向往。</a:t>
            </a:r>
            <a:endParaRPr lang="zh-CN" altLang="en-US" sz="1800" dirty="0"/>
          </a:p>
        </p:txBody>
      </p:sp>
      <p:sp>
        <p:nvSpPr>
          <p:cNvPr id="5131" name="矩形 30"/>
          <p:cNvSpPr/>
          <p:nvPr/>
        </p:nvSpPr>
        <p:spPr>
          <a:xfrm>
            <a:off x="950913" y="2647950"/>
            <a:ext cx="7613650" cy="955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000" dirty="0">
                <a:solidFill>
                  <a:srgbClr val="000000"/>
                </a:solidFill>
              </a:rPr>
              <a:t>《</a:t>
            </a:r>
            <a:r>
              <a:rPr lang="zh-CN" altLang="en-US" sz="2000" dirty="0">
                <a:solidFill>
                  <a:srgbClr val="000000"/>
                </a:solidFill>
              </a:rPr>
              <a:t>动物笑谈</a:t>
            </a:r>
            <a:r>
              <a:rPr lang="en-US" altLang="zh-CN" sz="2000" dirty="0">
                <a:solidFill>
                  <a:srgbClr val="000000"/>
                </a:solidFill>
              </a:rPr>
              <a:t>》:</a:t>
            </a:r>
            <a:r>
              <a:rPr lang="zh-CN" altLang="en-US" sz="2000" dirty="0">
                <a:solidFill>
                  <a:srgbClr val="000000"/>
                </a:solidFill>
              </a:rPr>
              <a:t>本文通过风趣的文字，我们可以感受到科学工作者专注忘我的精神和极高的专业素养。</a:t>
            </a:r>
            <a:endParaRPr lang="zh-CN" altLang="en-US" sz="1800" dirty="0"/>
          </a:p>
        </p:txBody>
      </p:sp>
      <p:sp>
        <p:nvSpPr>
          <p:cNvPr id="5132" name="矩形 31"/>
          <p:cNvSpPr/>
          <p:nvPr/>
        </p:nvSpPr>
        <p:spPr>
          <a:xfrm>
            <a:off x="950913" y="3575050"/>
            <a:ext cx="7437437" cy="955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000" dirty="0">
                <a:solidFill>
                  <a:srgbClr val="000000"/>
                </a:solidFill>
              </a:rPr>
              <a:t>《</a:t>
            </a:r>
            <a:r>
              <a:rPr lang="zh-CN" altLang="en-US" sz="2000" dirty="0">
                <a:solidFill>
                  <a:srgbClr val="000000"/>
                </a:solidFill>
              </a:rPr>
              <a:t>狼</a:t>
            </a:r>
            <a:r>
              <a:rPr lang="en-US" altLang="zh-CN" sz="2000" dirty="0">
                <a:solidFill>
                  <a:srgbClr val="000000"/>
                </a:solidFill>
              </a:rPr>
              <a:t>》</a:t>
            </a:r>
            <a:r>
              <a:rPr lang="zh-CN" altLang="en-US" sz="2000" dirty="0">
                <a:solidFill>
                  <a:srgbClr val="000000"/>
                </a:solidFill>
              </a:rPr>
              <a:t>说明狼无论多么狡诈也不是人的对手，终归会为人的勇敢智慧所战胜。</a:t>
            </a:r>
            <a:endParaRPr lang="zh-CN" altLang="en-US" sz="1800" dirty="0"/>
          </a:p>
        </p:txBody>
      </p:sp>
      <p:sp>
        <p:nvSpPr>
          <p:cNvPr id="17" name="Line 4"/>
          <p:cNvSpPr/>
          <p:nvPr/>
        </p:nvSpPr>
        <p:spPr>
          <a:xfrm>
            <a:off x="7308850" y="1263650"/>
            <a:ext cx="1006475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" name="Line 4"/>
          <p:cNvSpPr/>
          <p:nvPr/>
        </p:nvSpPr>
        <p:spPr>
          <a:xfrm>
            <a:off x="1062038" y="1752600"/>
            <a:ext cx="5381625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" name="Line 4"/>
          <p:cNvSpPr/>
          <p:nvPr/>
        </p:nvSpPr>
        <p:spPr>
          <a:xfrm>
            <a:off x="1062038" y="2595563"/>
            <a:ext cx="523875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" name="Line 4"/>
          <p:cNvSpPr/>
          <p:nvPr/>
        </p:nvSpPr>
        <p:spPr>
          <a:xfrm>
            <a:off x="1062038" y="3575050"/>
            <a:ext cx="3870325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" name="Line 4"/>
          <p:cNvSpPr/>
          <p:nvPr/>
        </p:nvSpPr>
        <p:spPr>
          <a:xfrm flipV="1">
            <a:off x="1908175" y="4052888"/>
            <a:ext cx="6407150" cy="3175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" name="Line 4"/>
          <p:cNvSpPr/>
          <p:nvPr/>
        </p:nvSpPr>
        <p:spPr>
          <a:xfrm>
            <a:off x="1062038" y="4530725"/>
            <a:ext cx="1349375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/>
      <p:bldP spid="5129" grpId="0"/>
      <p:bldP spid="5130" grpId="0"/>
      <p:bldP spid="5131" grpId="0"/>
      <p:bldP spid="51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2" descr="gradien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" y="4373563"/>
            <a:ext cx="8567738" cy="7889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1" name="Group 7"/>
          <p:cNvGrpSpPr/>
          <p:nvPr/>
        </p:nvGrpSpPr>
        <p:grpSpPr>
          <a:xfrm>
            <a:off x="252413" y="4732338"/>
            <a:ext cx="8567737" cy="114300"/>
            <a:chOff x="0" y="0"/>
            <a:chExt cx="13494" cy="180"/>
          </a:xfrm>
        </p:grpSpPr>
        <p:sp>
          <p:nvSpPr>
            <p:cNvPr id="7189" name="矩形 35"/>
            <p:cNvSpPr/>
            <p:nvPr/>
          </p:nvSpPr>
          <p:spPr>
            <a:xfrm>
              <a:off x="794" y="0"/>
              <a:ext cx="12700" cy="17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90170" tIns="46990" rIns="90170" bIns="46990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90" name="分段箭头1 464"/>
            <p:cNvSpPr/>
            <p:nvPr/>
          </p:nvSpPr>
          <p:spPr>
            <a:xfrm rot="10800000">
              <a:off x="0" y="0"/>
              <a:ext cx="792" cy="181"/>
            </a:xfrm>
            <a:custGeom>
              <a:avLst/>
              <a:gdLst>
                <a:gd name="txL" fmla="*/ 0 w 1437086"/>
                <a:gd name="txT" fmla="*/ 0 h 619125"/>
                <a:gd name="txR" fmla="*/ 1437086 w 1437086"/>
                <a:gd name="txB" fmla="*/ 619125 h 61912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437086" h="619125">
                  <a:moveTo>
                    <a:pt x="837769" y="0"/>
                  </a:moveTo>
                  <a:lnTo>
                    <a:pt x="1129014" y="2"/>
                  </a:lnTo>
                  <a:lnTo>
                    <a:pt x="1437086" y="314833"/>
                  </a:lnTo>
                  <a:lnTo>
                    <a:pt x="1126115" y="619125"/>
                  </a:lnTo>
                  <a:lnTo>
                    <a:pt x="836416" y="619125"/>
                  </a:lnTo>
                  <a:lnTo>
                    <a:pt x="1146598" y="315604"/>
                  </a:lnTo>
                  <a:lnTo>
                    <a:pt x="837769" y="0"/>
                  </a:lnTo>
                  <a:close/>
                  <a:moveTo>
                    <a:pt x="476241" y="0"/>
                  </a:moveTo>
                  <a:lnTo>
                    <a:pt x="767481" y="0"/>
                  </a:lnTo>
                  <a:lnTo>
                    <a:pt x="1075554" y="314833"/>
                  </a:lnTo>
                  <a:lnTo>
                    <a:pt x="764585" y="619125"/>
                  </a:lnTo>
                  <a:lnTo>
                    <a:pt x="474886" y="619125"/>
                  </a:lnTo>
                  <a:lnTo>
                    <a:pt x="785067" y="315602"/>
                  </a:lnTo>
                  <a:lnTo>
                    <a:pt x="476241" y="0"/>
                  </a:lnTo>
                  <a:close/>
                  <a:moveTo>
                    <a:pt x="0" y="0"/>
                  </a:moveTo>
                  <a:lnTo>
                    <a:pt x="405948" y="0"/>
                  </a:lnTo>
                  <a:lnTo>
                    <a:pt x="714025" y="314832"/>
                  </a:lnTo>
                  <a:lnTo>
                    <a:pt x="403054" y="619125"/>
                  </a:lnTo>
                  <a:lnTo>
                    <a:pt x="0" y="619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>
                <a:alpha val="100000"/>
              </a:srgbClr>
            </a:solidFill>
            <a:ln w="9525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7172" name="Group 2"/>
          <p:cNvGrpSpPr/>
          <p:nvPr/>
        </p:nvGrpSpPr>
        <p:grpSpPr>
          <a:xfrm>
            <a:off x="828675" y="358775"/>
            <a:ext cx="7989888" cy="114300"/>
            <a:chOff x="0" y="0"/>
            <a:chExt cx="12583" cy="180"/>
          </a:xfrm>
        </p:grpSpPr>
        <p:sp>
          <p:nvSpPr>
            <p:cNvPr id="7187" name="矩形 35"/>
            <p:cNvSpPr/>
            <p:nvPr/>
          </p:nvSpPr>
          <p:spPr>
            <a:xfrm>
              <a:off x="0" y="0"/>
              <a:ext cx="11793" cy="17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90170" tIns="46990" rIns="90170" bIns="46990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88" name="分段箭头1 464"/>
            <p:cNvSpPr/>
            <p:nvPr/>
          </p:nvSpPr>
          <p:spPr>
            <a:xfrm>
              <a:off x="11791" y="0"/>
              <a:ext cx="792" cy="181"/>
            </a:xfrm>
            <a:custGeom>
              <a:avLst/>
              <a:gdLst>
                <a:gd name="txL" fmla="*/ 0 w 1437086"/>
                <a:gd name="txT" fmla="*/ 0 h 619125"/>
                <a:gd name="txR" fmla="*/ 1437086 w 1437086"/>
                <a:gd name="txB" fmla="*/ 619125 h 61912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437086" h="619125">
                  <a:moveTo>
                    <a:pt x="837769" y="0"/>
                  </a:moveTo>
                  <a:lnTo>
                    <a:pt x="1129014" y="2"/>
                  </a:lnTo>
                  <a:lnTo>
                    <a:pt x="1437086" y="314833"/>
                  </a:lnTo>
                  <a:lnTo>
                    <a:pt x="1126115" y="619125"/>
                  </a:lnTo>
                  <a:lnTo>
                    <a:pt x="836416" y="619125"/>
                  </a:lnTo>
                  <a:lnTo>
                    <a:pt x="1146598" y="315604"/>
                  </a:lnTo>
                  <a:lnTo>
                    <a:pt x="837769" y="0"/>
                  </a:lnTo>
                  <a:close/>
                  <a:moveTo>
                    <a:pt x="476241" y="0"/>
                  </a:moveTo>
                  <a:lnTo>
                    <a:pt x="767481" y="0"/>
                  </a:lnTo>
                  <a:lnTo>
                    <a:pt x="1075554" y="314833"/>
                  </a:lnTo>
                  <a:lnTo>
                    <a:pt x="764585" y="619125"/>
                  </a:lnTo>
                  <a:lnTo>
                    <a:pt x="474886" y="619125"/>
                  </a:lnTo>
                  <a:lnTo>
                    <a:pt x="785067" y="315602"/>
                  </a:lnTo>
                  <a:lnTo>
                    <a:pt x="476241" y="0"/>
                  </a:lnTo>
                  <a:close/>
                  <a:moveTo>
                    <a:pt x="0" y="0"/>
                  </a:moveTo>
                  <a:lnTo>
                    <a:pt x="405948" y="0"/>
                  </a:lnTo>
                  <a:lnTo>
                    <a:pt x="714025" y="314832"/>
                  </a:lnTo>
                  <a:lnTo>
                    <a:pt x="403054" y="619125"/>
                  </a:lnTo>
                  <a:lnTo>
                    <a:pt x="0" y="619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>
                <a:alpha val="100000"/>
              </a:srgbClr>
            </a:solidFill>
            <a:ln w="9525" cap="flat" cmpd="sng">
              <a:solidFill>
                <a:schemeClr val="bg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8" name="Rectangle 4"/>
          <p:cNvSpPr txBox="1">
            <a:spLocks noChangeArrowheads="1"/>
          </p:cNvSpPr>
          <p:nvPr/>
        </p:nvSpPr>
        <p:spPr>
          <a:xfrm>
            <a:off x="4727575" y="5184775"/>
            <a:ext cx="4114800" cy="1857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175" name="AutoShape 25" descr="http://img4.imgtn.bdimg.com/it/u=3170338295,3308067375&amp;fm=21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6152" name="矩形 1"/>
          <p:cNvSpPr/>
          <p:nvPr/>
        </p:nvSpPr>
        <p:spPr>
          <a:xfrm>
            <a:off x="1216025" y="827088"/>
            <a:ext cx="2492375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000" dirty="0"/>
              <a:t>如何做到突出中心？</a:t>
            </a:r>
            <a:endParaRPr lang="zh-CN" altLang="en-US" sz="2000" dirty="0"/>
          </a:p>
        </p:txBody>
      </p:sp>
      <p:sp>
        <p:nvSpPr>
          <p:cNvPr id="20" name="Rectangle 2"/>
          <p:cNvSpPr>
            <a:spLocks noGrp="1"/>
          </p:cNvSpPr>
          <p:nvPr/>
        </p:nvSpPr>
        <p:spPr>
          <a:xfrm>
            <a:off x="1216025" y="1347788"/>
            <a:ext cx="6884988" cy="5238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hangingPunct="1">
              <a:lnSpc>
                <a:spcPct val="80000"/>
              </a:lnSpc>
              <a:buNone/>
            </a:pPr>
            <a:r>
              <a:rPr lang="zh-CN" altLang="en-US" sz="2000" dirty="0"/>
              <a:t>第一把钥匙：一条线索贯穿中心。</a:t>
            </a:r>
            <a:endParaRPr lang="zh-CN" altLang="en-US" sz="2100" b="1" dirty="0"/>
          </a:p>
          <a:p>
            <a:pPr marL="342900" lvl="0" indent="-342900" eaLnBrk="1" hangingPunct="1">
              <a:lnSpc>
                <a:spcPct val="80000"/>
              </a:lnSpc>
              <a:buNone/>
            </a:pPr>
            <a:r>
              <a:rPr lang="zh-CN" altLang="en-US" sz="2100" b="1" dirty="0"/>
              <a:t>           </a:t>
            </a:r>
            <a:endParaRPr lang="zh-CN" altLang="en-US" sz="2100" b="1" dirty="0"/>
          </a:p>
        </p:txBody>
      </p:sp>
      <p:sp>
        <p:nvSpPr>
          <p:cNvPr id="7178" name="矩形 2"/>
          <p:cNvSpPr/>
          <p:nvPr/>
        </p:nvSpPr>
        <p:spPr>
          <a:xfrm>
            <a:off x="1139825" y="1682750"/>
            <a:ext cx="7037388" cy="92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br>
              <a:rPr lang="zh-CN" altLang="en-US" sz="1800" dirty="0"/>
            </a:br>
            <a:br>
              <a:rPr lang="zh-CN" altLang="en-US" sz="1800" dirty="0"/>
            </a:br>
            <a:endParaRPr lang="zh-CN" altLang="en-US" sz="1800" dirty="0"/>
          </a:p>
        </p:txBody>
      </p:sp>
      <p:sp>
        <p:nvSpPr>
          <p:cNvPr id="7179" name="矩形 13"/>
          <p:cNvSpPr/>
          <p:nvPr/>
        </p:nvSpPr>
        <p:spPr>
          <a:xfrm>
            <a:off x="4356100" y="565150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经典回顾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46188" y="1743075"/>
            <a:ext cx="2493962" cy="4016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000000"/>
                </a:solidFill>
              </a:rPr>
              <a:t>如郑振铎写的</a:t>
            </a:r>
            <a:r>
              <a:rPr lang="en-US" altLang="zh-CN" sz="2000" dirty="0">
                <a:solidFill>
                  <a:srgbClr val="000000"/>
                </a:solidFill>
              </a:rPr>
              <a:t>《</a:t>
            </a:r>
            <a:r>
              <a:rPr lang="zh-CN" altLang="en-US" sz="2000" dirty="0">
                <a:solidFill>
                  <a:srgbClr val="000000"/>
                </a:solidFill>
              </a:rPr>
              <a:t>猫</a:t>
            </a:r>
            <a:r>
              <a:rPr lang="en-US" altLang="zh-CN" sz="2000" dirty="0">
                <a:solidFill>
                  <a:srgbClr val="000000"/>
                </a:solidFill>
              </a:rPr>
              <a:t>》</a:t>
            </a:r>
            <a:endParaRPr lang="zh-CN" altLang="en-US" sz="1800" dirty="0"/>
          </a:p>
        </p:txBody>
      </p:sp>
      <p:pic>
        <p:nvPicPr>
          <p:cNvPr id="6165" name="Picture 21" descr="http://www.51wendang.com/pic/607bc150ad876beb49ac1da6/1-810-jpg_6-1080-0-0-10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9080" y="1576388"/>
            <a:ext cx="3196234" cy="25928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矩形 2"/>
          <p:cNvSpPr/>
          <p:nvPr/>
        </p:nvSpPr>
        <p:spPr>
          <a:xfrm>
            <a:off x="1139825" y="2127250"/>
            <a:ext cx="4068763" cy="892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000000"/>
                </a:solidFill>
              </a:rPr>
              <a:t>       围绕着猫带给人的情感波澜这一线索，叙述了三次养猫的经历</a:t>
            </a:r>
            <a:r>
              <a:rPr lang="en-US" altLang="zh-CN" sz="2000" dirty="0">
                <a:solidFill>
                  <a:srgbClr val="000000"/>
                </a:solidFill>
              </a:rPr>
              <a:t>:</a:t>
            </a:r>
            <a:endParaRPr lang="zh-CN" altLang="en-US" sz="1800" dirty="0"/>
          </a:p>
        </p:txBody>
      </p:sp>
      <p:sp>
        <p:nvSpPr>
          <p:cNvPr id="22" name="矩形 21"/>
          <p:cNvSpPr/>
          <p:nvPr/>
        </p:nvSpPr>
        <p:spPr>
          <a:xfrm>
            <a:off x="1239838" y="3019425"/>
            <a:ext cx="3827462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000000"/>
                </a:solidFill>
              </a:rPr>
              <a:t>第一只</a:t>
            </a:r>
            <a:r>
              <a:rPr lang="en-US" altLang="zh-CN" sz="2000" dirty="0">
                <a:solidFill>
                  <a:srgbClr val="000000"/>
                </a:solidFill>
              </a:rPr>
              <a:t>:</a:t>
            </a:r>
            <a:r>
              <a:rPr lang="zh-CN" altLang="en-US" sz="2000" dirty="0">
                <a:solidFill>
                  <a:srgbClr val="000000"/>
                </a:solidFill>
              </a:rPr>
              <a:t>活泼可爱，愉悦，难过</a:t>
            </a:r>
            <a:endParaRPr lang="zh-CN" altLang="en-US" sz="1800" dirty="0"/>
          </a:p>
        </p:txBody>
      </p:sp>
      <p:sp>
        <p:nvSpPr>
          <p:cNvPr id="23" name="矩形 22"/>
          <p:cNvSpPr/>
          <p:nvPr/>
        </p:nvSpPr>
        <p:spPr>
          <a:xfrm>
            <a:off x="1255713" y="3419475"/>
            <a:ext cx="3827462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000000"/>
                </a:solidFill>
              </a:rPr>
              <a:t>第二只</a:t>
            </a:r>
            <a:r>
              <a:rPr lang="en-US" altLang="zh-CN" sz="2000" dirty="0">
                <a:solidFill>
                  <a:srgbClr val="000000"/>
                </a:solidFill>
              </a:rPr>
              <a:t>:</a:t>
            </a:r>
            <a:r>
              <a:rPr lang="zh-CN" altLang="en-US" sz="2000" dirty="0">
                <a:solidFill>
                  <a:srgbClr val="000000"/>
                </a:solidFill>
              </a:rPr>
              <a:t>更有趣，更快乐，悲伤</a:t>
            </a:r>
            <a:endParaRPr lang="zh-CN" altLang="en-US" sz="1800" dirty="0"/>
          </a:p>
        </p:txBody>
      </p:sp>
      <p:sp>
        <p:nvSpPr>
          <p:cNvPr id="24" name="矩形 23"/>
          <p:cNvSpPr/>
          <p:nvPr/>
        </p:nvSpPr>
        <p:spPr>
          <a:xfrm>
            <a:off x="1268413" y="3819525"/>
            <a:ext cx="3827462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000000"/>
                </a:solidFill>
              </a:rPr>
              <a:t>第三只</a:t>
            </a:r>
            <a:r>
              <a:rPr lang="en-US" altLang="zh-CN" sz="2000" dirty="0">
                <a:solidFill>
                  <a:srgbClr val="000000"/>
                </a:solidFill>
              </a:rPr>
              <a:t>:</a:t>
            </a:r>
            <a:r>
              <a:rPr lang="zh-CN" altLang="en-US" sz="2000" dirty="0">
                <a:solidFill>
                  <a:srgbClr val="000000"/>
                </a:solidFill>
              </a:rPr>
              <a:t>厌恶、不喜欢，自责</a:t>
            </a:r>
            <a:endParaRPr lang="zh-CN" altLang="en-US" sz="1800" dirty="0"/>
          </a:p>
        </p:txBody>
      </p:sp>
      <p:sp>
        <p:nvSpPr>
          <p:cNvPr id="27" name="左大括号 4"/>
          <p:cNvSpPr/>
          <p:nvPr/>
        </p:nvSpPr>
        <p:spPr bwMode="auto">
          <a:xfrm>
            <a:off x="1158875" y="3051175"/>
            <a:ext cx="244475" cy="1117600"/>
          </a:xfrm>
          <a:prstGeom prst="leftBrace">
            <a:avLst>
              <a:gd name="adj1" fmla="val 8316"/>
              <a:gd name="adj2" fmla="val 51320"/>
            </a:avLst>
          </a:prstGeom>
          <a:noFill/>
          <a:ln w="38100" algn="ctr">
            <a:solidFill>
              <a:srgbClr val="4BACC6"/>
            </a:solidFill>
            <a:round/>
          </a:ln>
          <a:effectLst>
            <a:outerShdw dist="38100" dir="16200000" rotWithShape="0">
              <a:srgbClr val="000000">
                <a:alpha val="39998"/>
              </a:srgbClr>
            </a:outerShdw>
          </a:effectLst>
        </p:spPr>
        <p:txBody>
          <a:bodyPr lIns="145024" tIns="72512" rIns="145024" bIns="72512" anchor="ctr"/>
          <a:lstStyle/>
          <a:p>
            <a:pPr marL="0" marR="0" lvl="0" indent="0" algn="ctr" defTabSz="8159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2" grpId="0"/>
      <p:bldP spid="20" grpId="0"/>
      <p:bldP spid="2" grpId="0"/>
      <p:bldP spid="3" grpId="0"/>
      <p:bldP spid="22" grpId="0"/>
      <p:bldP spid="23" grpId="0"/>
      <p:bldP spid="24" grpId="0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 descr="gradien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" y="4373563"/>
            <a:ext cx="8567738" cy="7889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195" name="Group 7"/>
          <p:cNvGrpSpPr/>
          <p:nvPr/>
        </p:nvGrpSpPr>
        <p:grpSpPr>
          <a:xfrm>
            <a:off x="252413" y="4732338"/>
            <a:ext cx="8567737" cy="114300"/>
            <a:chOff x="0" y="0"/>
            <a:chExt cx="13494" cy="180"/>
          </a:xfrm>
        </p:grpSpPr>
        <p:sp>
          <p:nvSpPr>
            <p:cNvPr id="8209" name="矩形 35"/>
            <p:cNvSpPr/>
            <p:nvPr/>
          </p:nvSpPr>
          <p:spPr>
            <a:xfrm>
              <a:off x="794" y="0"/>
              <a:ext cx="12700" cy="17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90170" tIns="46990" rIns="90170" bIns="46990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210" name="分段箭头1 464"/>
            <p:cNvSpPr/>
            <p:nvPr/>
          </p:nvSpPr>
          <p:spPr>
            <a:xfrm rot="10800000">
              <a:off x="0" y="0"/>
              <a:ext cx="792" cy="181"/>
            </a:xfrm>
            <a:custGeom>
              <a:avLst/>
              <a:gdLst>
                <a:gd name="txL" fmla="*/ 0 w 1437086"/>
                <a:gd name="txT" fmla="*/ 0 h 619125"/>
                <a:gd name="txR" fmla="*/ 1437086 w 1437086"/>
                <a:gd name="txB" fmla="*/ 619125 h 61912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437086" h="619125">
                  <a:moveTo>
                    <a:pt x="837769" y="0"/>
                  </a:moveTo>
                  <a:lnTo>
                    <a:pt x="1129014" y="2"/>
                  </a:lnTo>
                  <a:lnTo>
                    <a:pt x="1437086" y="314833"/>
                  </a:lnTo>
                  <a:lnTo>
                    <a:pt x="1126115" y="619125"/>
                  </a:lnTo>
                  <a:lnTo>
                    <a:pt x="836416" y="619125"/>
                  </a:lnTo>
                  <a:lnTo>
                    <a:pt x="1146598" y="315604"/>
                  </a:lnTo>
                  <a:lnTo>
                    <a:pt x="837769" y="0"/>
                  </a:lnTo>
                  <a:close/>
                  <a:moveTo>
                    <a:pt x="476241" y="0"/>
                  </a:moveTo>
                  <a:lnTo>
                    <a:pt x="767481" y="0"/>
                  </a:lnTo>
                  <a:lnTo>
                    <a:pt x="1075554" y="314833"/>
                  </a:lnTo>
                  <a:lnTo>
                    <a:pt x="764585" y="619125"/>
                  </a:lnTo>
                  <a:lnTo>
                    <a:pt x="474886" y="619125"/>
                  </a:lnTo>
                  <a:lnTo>
                    <a:pt x="785067" y="315602"/>
                  </a:lnTo>
                  <a:lnTo>
                    <a:pt x="476241" y="0"/>
                  </a:lnTo>
                  <a:close/>
                  <a:moveTo>
                    <a:pt x="0" y="0"/>
                  </a:moveTo>
                  <a:lnTo>
                    <a:pt x="405948" y="0"/>
                  </a:lnTo>
                  <a:lnTo>
                    <a:pt x="714025" y="314832"/>
                  </a:lnTo>
                  <a:lnTo>
                    <a:pt x="403054" y="619125"/>
                  </a:lnTo>
                  <a:lnTo>
                    <a:pt x="0" y="619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>
                <a:alpha val="100000"/>
              </a:srgbClr>
            </a:solidFill>
            <a:ln w="9525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8196" name="Group 2"/>
          <p:cNvGrpSpPr/>
          <p:nvPr/>
        </p:nvGrpSpPr>
        <p:grpSpPr>
          <a:xfrm>
            <a:off x="828675" y="358775"/>
            <a:ext cx="7989888" cy="114300"/>
            <a:chOff x="0" y="0"/>
            <a:chExt cx="12583" cy="180"/>
          </a:xfrm>
        </p:grpSpPr>
        <p:sp>
          <p:nvSpPr>
            <p:cNvPr id="8207" name="矩形 35"/>
            <p:cNvSpPr/>
            <p:nvPr/>
          </p:nvSpPr>
          <p:spPr>
            <a:xfrm>
              <a:off x="0" y="0"/>
              <a:ext cx="11793" cy="17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90170" tIns="46990" rIns="90170" bIns="46990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208" name="分段箭头1 464"/>
            <p:cNvSpPr/>
            <p:nvPr/>
          </p:nvSpPr>
          <p:spPr>
            <a:xfrm>
              <a:off x="11791" y="0"/>
              <a:ext cx="792" cy="181"/>
            </a:xfrm>
            <a:custGeom>
              <a:avLst/>
              <a:gdLst>
                <a:gd name="txL" fmla="*/ 0 w 1437086"/>
                <a:gd name="txT" fmla="*/ 0 h 619125"/>
                <a:gd name="txR" fmla="*/ 1437086 w 1437086"/>
                <a:gd name="txB" fmla="*/ 619125 h 61912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437086" h="619125">
                  <a:moveTo>
                    <a:pt x="837769" y="0"/>
                  </a:moveTo>
                  <a:lnTo>
                    <a:pt x="1129014" y="2"/>
                  </a:lnTo>
                  <a:lnTo>
                    <a:pt x="1437086" y="314833"/>
                  </a:lnTo>
                  <a:lnTo>
                    <a:pt x="1126115" y="619125"/>
                  </a:lnTo>
                  <a:lnTo>
                    <a:pt x="836416" y="619125"/>
                  </a:lnTo>
                  <a:lnTo>
                    <a:pt x="1146598" y="315604"/>
                  </a:lnTo>
                  <a:lnTo>
                    <a:pt x="837769" y="0"/>
                  </a:lnTo>
                  <a:close/>
                  <a:moveTo>
                    <a:pt x="476241" y="0"/>
                  </a:moveTo>
                  <a:lnTo>
                    <a:pt x="767481" y="0"/>
                  </a:lnTo>
                  <a:lnTo>
                    <a:pt x="1075554" y="314833"/>
                  </a:lnTo>
                  <a:lnTo>
                    <a:pt x="764585" y="619125"/>
                  </a:lnTo>
                  <a:lnTo>
                    <a:pt x="474886" y="619125"/>
                  </a:lnTo>
                  <a:lnTo>
                    <a:pt x="785067" y="315602"/>
                  </a:lnTo>
                  <a:lnTo>
                    <a:pt x="476241" y="0"/>
                  </a:lnTo>
                  <a:close/>
                  <a:moveTo>
                    <a:pt x="0" y="0"/>
                  </a:moveTo>
                  <a:lnTo>
                    <a:pt x="405948" y="0"/>
                  </a:lnTo>
                  <a:lnTo>
                    <a:pt x="714025" y="314832"/>
                  </a:lnTo>
                  <a:lnTo>
                    <a:pt x="403054" y="619125"/>
                  </a:lnTo>
                  <a:lnTo>
                    <a:pt x="0" y="619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>
                <a:alpha val="100000"/>
              </a:srgbClr>
            </a:solidFill>
            <a:ln w="9525" cap="flat" cmpd="sng">
              <a:solidFill>
                <a:schemeClr val="bg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8" name="Rectangle 4"/>
          <p:cNvSpPr txBox="1">
            <a:spLocks noChangeArrowheads="1"/>
          </p:cNvSpPr>
          <p:nvPr/>
        </p:nvSpPr>
        <p:spPr>
          <a:xfrm>
            <a:off x="4727575" y="5184775"/>
            <a:ext cx="4114800" cy="1857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199" name="AutoShape 25" descr="http://img4.imgtn.bdimg.com/it/u=3170338295,3308067375&amp;fm=21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>
              <a:solidFill>
                <a:srgbClr val="000000"/>
              </a:solidFill>
            </a:endParaRPr>
          </a:p>
        </p:txBody>
      </p:sp>
      <p:sp>
        <p:nvSpPr>
          <p:cNvPr id="13" name="Text Box 4"/>
          <p:cNvSpPr txBox="1"/>
          <p:nvPr/>
        </p:nvSpPr>
        <p:spPr>
          <a:xfrm>
            <a:off x="850900" y="987425"/>
            <a:ext cx="787558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000" dirty="0">
                <a:solidFill>
                  <a:srgbClr val="000000"/>
                </a:solidFill>
              </a:rPr>
              <a:t>第二把钥匙：详略得当围绕中心。</a:t>
            </a:r>
            <a:endParaRPr lang="en-US" altLang="zh-CN" sz="2000" b="1" dirty="0">
              <a:solidFill>
                <a:srgbClr val="000000"/>
              </a:solidFill>
            </a:endParaRPr>
          </a:p>
        </p:txBody>
      </p:sp>
      <p:sp>
        <p:nvSpPr>
          <p:cNvPr id="8201" name="矩形 13"/>
          <p:cNvSpPr/>
          <p:nvPr/>
        </p:nvSpPr>
        <p:spPr>
          <a:xfrm>
            <a:off x="4016375" y="620713"/>
            <a:ext cx="142240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经典回顾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03288" y="1482725"/>
            <a:ext cx="3333750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000000"/>
                </a:solidFill>
              </a:rPr>
              <a:t>如郑振铎写的</a:t>
            </a:r>
            <a:r>
              <a:rPr lang="en-US" altLang="zh-CN" sz="2000" dirty="0">
                <a:solidFill>
                  <a:srgbClr val="000000"/>
                </a:solidFill>
              </a:rPr>
              <a:t>《</a:t>
            </a:r>
            <a:r>
              <a:rPr lang="zh-CN" altLang="en-US" sz="2000" dirty="0">
                <a:solidFill>
                  <a:srgbClr val="000000"/>
                </a:solidFill>
              </a:rPr>
              <a:t>猫</a:t>
            </a:r>
            <a:r>
              <a:rPr lang="en-US" altLang="zh-CN" sz="2000" dirty="0">
                <a:solidFill>
                  <a:srgbClr val="000000"/>
                </a:solidFill>
              </a:rPr>
              <a:t>》</a:t>
            </a:r>
            <a:r>
              <a:rPr lang="zh-CN" altLang="en-US" sz="2000" dirty="0">
                <a:solidFill>
                  <a:srgbClr val="000000"/>
                </a:solidFill>
              </a:rPr>
              <a:t>一文中</a:t>
            </a:r>
            <a:r>
              <a:rPr lang="en-US" altLang="zh-CN" sz="2000" dirty="0">
                <a:solidFill>
                  <a:srgbClr val="000000"/>
                </a:solidFill>
              </a:rPr>
              <a:t>:</a:t>
            </a:r>
            <a:endParaRPr lang="zh-CN" altLang="en-US" sz="1800" dirty="0"/>
          </a:p>
        </p:txBody>
      </p:sp>
      <p:pic>
        <p:nvPicPr>
          <p:cNvPr id="22" name="Picture 21" descr="http://www.51wendang.com/pic/607bc150ad876beb49ac1da6/1-810-jpg_6-1080-0-0-10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6625" y="1387624"/>
            <a:ext cx="2770977" cy="25928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635000"/>
          </a:effectLst>
        </p:spPr>
      </p:pic>
      <p:sp>
        <p:nvSpPr>
          <p:cNvPr id="23" name="矩形 22"/>
          <p:cNvSpPr/>
          <p:nvPr/>
        </p:nvSpPr>
        <p:spPr>
          <a:xfrm>
            <a:off x="828675" y="1882775"/>
            <a:ext cx="5062538" cy="2341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000000"/>
                </a:solidFill>
              </a:rPr>
              <a:t>       前两只猫虽然可爱，但它们的亡失都是因为偶然的因素，对</a:t>
            </a:r>
            <a:r>
              <a:rPr lang="en-US" altLang="zh-CN" sz="2000" dirty="0">
                <a:solidFill>
                  <a:srgbClr val="000000"/>
                </a:solidFill>
              </a:rPr>
              <a:t>“</a:t>
            </a:r>
            <a:r>
              <a:rPr lang="zh-CN" altLang="en-US" sz="2000" dirty="0">
                <a:solidFill>
                  <a:srgbClr val="000000"/>
                </a:solidFill>
              </a:rPr>
              <a:t>我</a:t>
            </a:r>
            <a:r>
              <a:rPr lang="en-US" altLang="zh-CN" sz="2000" dirty="0">
                <a:solidFill>
                  <a:srgbClr val="000000"/>
                </a:solidFill>
              </a:rPr>
              <a:t>”</a:t>
            </a:r>
            <a:r>
              <a:rPr lang="zh-CN" altLang="en-US" sz="2000" dirty="0">
                <a:solidFill>
                  <a:srgbClr val="000000"/>
                </a:solidFill>
              </a:rPr>
              <a:t>的情感冲击较浅，所以略写；而第三只猫的受屈与死亡却引起了“我”深深的自责和反思，情感冲击最强，所以作者以最多的篇幅来详写。</a:t>
            </a:r>
            <a:endParaRPr lang="zh-CN" altLang="en-US" sz="1800" dirty="0"/>
          </a:p>
        </p:txBody>
      </p:sp>
      <p:sp>
        <p:nvSpPr>
          <p:cNvPr id="19" name="Line 4"/>
          <p:cNvSpPr/>
          <p:nvPr/>
        </p:nvSpPr>
        <p:spPr>
          <a:xfrm>
            <a:off x="1406525" y="3219450"/>
            <a:ext cx="684213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" name="Line 4"/>
          <p:cNvSpPr/>
          <p:nvPr/>
        </p:nvSpPr>
        <p:spPr>
          <a:xfrm>
            <a:off x="3794125" y="4200525"/>
            <a:ext cx="561975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2" descr="gradien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" y="4373563"/>
            <a:ext cx="8567738" cy="7889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19" name="Group 7"/>
          <p:cNvGrpSpPr/>
          <p:nvPr/>
        </p:nvGrpSpPr>
        <p:grpSpPr>
          <a:xfrm>
            <a:off x="252413" y="4732338"/>
            <a:ext cx="8567737" cy="114300"/>
            <a:chOff x="0" y="0"/>
            <a:chExt cx="13494" cy="180"/>
          </a:xfrm>
        </p:grpSpPr>
        <p:sp>
          <p:nvSpPr>
            <p:cNvPr id="9233" name="矩形 35"/>
            <p:cNvSpPr/>
            <p:nvPr/>
          </p:nvSpPr>
          <p:spPr>
            <a:xfrm>
              <a:off x="794" y="0"/>
              <a:ext cx="12700" cy="17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90170" tIns="46990" rIns="90170" bIns="46990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234" name="分段箭头1 464"/>
            <p:cNvSpPr/>
            <p:nvPr/>
          </p:nvSpPr>
          <p:spPr>
            <a:xfrm rot="10800000">
              <a:off x="0" y="0"/>
              <a:ext cx="792" cy="181"/>
            </a:xfrm>
            <a:custGeom>
              <a:avLst/>
              <a:gdLst>
                <a:gd name="txL" fmla="*/ 0 w 1437086"/>
                <a:gd name="txT" fmla="*/ 0 h 619125"/>
                <a:gd name="txR" fmla="*/ 1437086 w 1437086"/>
                <a:gd name="txB" fmla="*/ 619125 h 61912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437086" h="619125">
                  <a:moveTo>
                    <a:pt x="837769" y="0"/>
                  </a:moveTo>
                  <a:lnTo>
                    <a:pt x="1129014" y="2"/>
                  </a:lnTo>
                  <a:lnTo>
                    <a:pt x="1437086" y="314833"/>
                  </a:lnTo>
                  <a:lnTo>
                    <a:pt x="1126115" y="619125"/>
                  </a:lnTo>
                  <a:lnTo>
                    <a:pt x="836416" y="619125"/>
                  </a:lnTo>
                  <a:lnTo>
                    <a:pt x="1146598" y="315604"/>
                  </a:lnTo>
                  <a:lnTo>
                    <a:pt x="837769" y="0"/>
                  </a:lnTo>
                  <a:close/>
                  <a:moveTo>
                    <a:pt x="476241" y="0"/>
                  </a:moveTo>
                  <a:lnTo>
                    <a:pt x="767481" y="0"/>
                  </a:lnTo>
                  <a:lnTo>
                    <a:pt x="1075554" y="314833"/>
                  </a:lnTo>
                  <a:lnTo>
                    <a:pt x="764585" y="619125"/>
                  </a:lnTo>
                  <a:lnTo>
                    <a:pt x="474886" y="619125"/>
                  </a:lnTo>
                  <a:lnTo>
                    <a:pt x="785067" y="315602"/>
                  </a:lnTo>
                  <a:lnTo>
                    <a:pt x="476241" y="0"/>
                  </a:lnTo>
                  <a:close/>
                  <a:moveTo>
                    <a:pt x="0" y="0"/>
                  </a:moveTo>
                  <a:lnTo>
                    <a:pt x="405948" y="0"/>
                  </a:lnTo>
                  <a:lnTo>
                    <a:pt x="714025" y="314832"/>
                  </a:lnTo>
                  <a:lnTo>
                    <a:pt x="403054" y="619125"/>
                  </a:lnTo>
                  <a:lnTo>
                    <a:pt x="0" y="619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>
                <a:alpha val="100000"/>
              </a:srgbClr>
            </a:solidFill>
            <a:ln w="9525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9220" name="Group 2"/>
          <p:cNvGrpSpPr/>
          <p:nvPr/>
        </p:nvGrpSpPr>
        <p:grpSpPr>
          <a:xfrm>
            <a:off x="828675" y="358775"/>
            <a:ext cx="7989888" cy="114300"/>
            <a:chOff x="0" y="0"/>
            <a:chExt cx="12583" cy="180"/>
          </a:xfrm>
        </p:grpSpPr>
        <p:sp>
          <p:nvSpPr>
            <p:cNvPr id="9231" name="矩形 35"/>
            <p:cNvSpPr/>
            <p:nvPr/>
          </p:nvSpPr>
          <p:spPr>
            <a:xfrm>
              <a:off x="0" y="0"/>
              <a:ext cx="11793" cy="17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90170" tIns="46990" rIns="90170" bIns="46990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232" name="分段箭头1 464"/>
            <p:cNvSpPr/>
            <p:nvPr/>
          </p:nvSpPr>
          <p:spPr>
            <a:xfrm>
              <a:off x="11791" y="0"/>
              <a:ext cx="792" cy="181"/>
            </a:xfrm>
            <a:custGeom>
              <a:avLst/>
              <a:gdLst>
                <a:gd name="txL" fmla="*/ 0 w 1437086"/>
                <a:gd name="txT" fmla="*/ 0 h 619125"/>
                <a:gd name="txR" fmla="*/ 1437086 w 1437086"/>
                <a:gd name="txB" fmla="*/ 619125 h 61912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437086" h="619125">
                  <a:moveTo>
                    <a:pt x="837769" y="0"/>
                  </a:moveTo>
                  <a:lnTo>
                    <a:pt x="1129014" y="2"/>
                  </a:lnTo>
                  <a:lnTo>
                    <a:pt x="1437086" y="314833"/>
                  </a:lnTo>
                  <a:lnTo>
                    <a:pt x="1126115" y="619125"/>
                  </a:lnTo>
                  <a:lnTo>
                    <a:pt x="836416" y="619125"/>
                  </a:lnTo>
                  <a:lnTo>
                    <a:pt x="1146598" y="315604"/>
                  </a:lnTo>
                  <a:lnTo>
                    <a:pt x="837769" y="0"/>
                  </a:lnTo>
                  <a:close/>
                  <a:moveTo>
                    <a:pt x="476241" y="0"/>
                  </a:moveTo>
                  <a:lnTo>
                    <a:pt x="767481" y="0"/>
                  </a:lnTo>
                  <a:lnTo>
                    <a:pt x="1075554" y="314833"/>
                  </a:lnTo>
                  <a:lnTo>
                    <a:pt x="764585" y="619125"/>
                  </a:lnTo>
                  <a:lnTo>
                    <a:pt x="474886" y="619125"/>
                  </a:lnTo>
                  <a:lnTo>
                    <a:pt x="785067" y="315602"/>
                  </a:lnTo>
                  <a:lnTo>
                    <a:pt x="476241" y="0"/>
                  </a:lnTo>
                  <a:close/>
                  <a:moveTo>
                    <a:pt x="0" y="0"/>
                  </a:moveTo>
                  <a:lnTo>
                    <a:pt x="405948" y="0"/>
                  </a:lnTo>
                  <a:lnTo>
                    <a:pt x="714025" y="314832"/>
                  </a:lnTo>
                  <a:lnTo>
                    <a:pt x="403054" y="619125"/>
                  </a:lnTo>
                  <a:lnTo>
                    <a:pt x="0" y="619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>
                <a:alpha val="100000"/>
              </a:srgbClr>
            </a:solidFill>
            <a:ln w="9525" cap="flat" cmpd="sng">
              <a:solidFill>
                <a:schemeClr val="bg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8" name="Rectangle 4"/>
          <p:cNvSpPr txBox="1">
            <a:spLocks noChangeArrowheads="1"/>
          </p:cNvSpPr>
          <p:nvPr/>
        </p:nvSpPr>
        <p:spPr>
          <a:xfrm>
            <a:off x="4727575" y="5184775"/>
            <a:ext cx="4114800" cy="1857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223" name="AutoShape 25" descr="http://img4.imgtn.bdimg.com/it/u=3170338295,3308067375&amp;fm=21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13" name="Text Box 4"/>
          <p:cNvSpPr txBox="1"/>
          <p:nvPr/>
        </p:nvSpPr>
        <p:spPr>
          <a:xfrm>
            <a:off x="1165225" y="1085850"/>
            <a:ext cx="787558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000" dirty="0"/>
              <a:t>第三把钥匙：开门见山表明中心。</a:t>
            </a:r>
            <a:endParaRPr lang="en-US" altLang="zh-CN" sz="2000" b="1" dirty="0"/>
          </a:p>
        </p:txBody>
      </p:sp>
      <p:sp>
        <p:nvSpPr>
          <p:cNvPr id="9225" name="矩形 13"/>
          <p:cNvSpPr/>
          <p:nvPr/>
        </p:nvSpPr>
        <p:spPr>
          <a:xfrm>
            <a:off x="4016375" y="620713"/>
            <a:ext cx="142240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经典回顾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4" name="Text Box 4"/>
          <p:cNvSpPr txBox="1"/>
          <p:nvPr/>
        </p:nvSpPr>
        <p:spPr>
          <a:xfrm>
            <a:off x="1165225" y="1501775"/>
            <a:ext cx="3665538" cy="892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000" dirty="0"/>
              <a:t>如</a:t>
            </a:r>
            <a:r>
              <a:rPr lang="en-US" altLang="zh-CN" sz="2000" dirty="0"/>
              <a:t>《</a:t>
            </a:r>
            <a:r>
              <a:rPr lang="zh-CN" altLang="en-US" sz="2000" dirty="0"/>
              <a:t>鸟</a:t>
            </a:r>
            <a:r>
              <a:rPr lang="en-US" altLang="zh-CN" sz="2000" dirty="0"/>
              <a:t>》</a:t>
            </a:r>
            <a:r>
              <a:rPr lang="zh-CN" altLang="en-US" sz="2000" dirty="0"/>
              <a:t>一文，作者开篇即说“我爱鸟”</a:t>
            </a:r>
            <a:r>
              <a:rPr lang="en-US" altLang="zh-CN" sz="2000" dirty="0"/>
              <a:t>:</a:t>
            </a:r>
            <a:endParaRPr lang="en-US" altLang="zh-CN" sz="2000" b="1" dirty="0"/>
          </a:p>
        </p:txBody>
      </p:sp>
      <p:pic>
        <p:nvPicPr>
          <p:cNvPr id="7187" name="Picture 19" descr="http://s15.sinaimg.cn/mw690/002vpZbBzy6HAFvNmRU2e&amp;6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900" y="1527175"/>
            <a:ext cx="3384550" cy="2628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1157288" y="2393950"/>
            <a:ext cx="3381375" cy="1293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000" dirty="0"/>
              <a:t>       鸟的喜，鸟的悲，鸟的生，鸟的死，无不牵动着作者的情思。</a:t>
            </a:r>
            <a:endParaRPr lang="zh-CN" altLang="en-US" sz="2000" dirty="0"/>
          </a:p>
        </p:txBody>
      </p:sp>
      <p:sp>
        <p:nvSpPr>
          <p:cNvPr id="5" name="矩形 4"/>
          <p:cNvSpPr/>
          <p:nvPr/>
        </p:nvSpPr>
        <p:spPr>
          <a:xfrm>
            <a:off x="1157288" y="3708400"/>
            <a:ext cx="3775075" cy="447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000000"/>
                </a:solidFill>
              </a:rPr>
              <a:t>其后都围绕这一中心展开叙述。</a:t>
            </a:r>
            <a:endParaRPr lang="en-US" altLang="zh-CN" sz="2000" b="1" dirty="0">
              <a:solidFill>
                <a:srgbClr val="000000"/>
              </a:solidFill>
            </a:endParaRPr>
          </a:p>
        </p:txBody>
      </p:sp>
      <p:sp>
        <p:nvSpPr>
          <p:cNvPr id="21" name="Rectangle 9"/>
          <p:cNvSpPr/>
          <p:nvPr/>
        </p:nvSpPr>
        <p:spPr>
          <a:xfrm>
            <a:off x="1476375" y="1930400"/>
            <a:ext cx="863600" cy="357188"/>
          </a:xfrm>
          <a:prstGeom prst="rect">
            <a:avLst/>
          </a:prstGeom>
          <a:noFill/>
          <a:ln w="22225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20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4" grpId="0"/>
      <p:bldP spid="4" grpId="0"/>
      <p:bldP spid="5" grpId="0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2" descr="gradien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" y="4373563"/>
            <a:ext cx="8567738" cy="7889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43" name="Group 7"/>
          <p:cNvGrpSpPr/>
          <p:nvPr/>
        </p:nvGrpSpPr>
        <p:grpSpPr>
          <a:xfrm>
            <a:off x="252413" y="4732338"/>
            <a:ext cx="8567737" cy="114300"/>
            <a:chOff x="0" y="0"/>
            <a:chExt cx="13494" cy="180"/>
          </a:xfrm>
        </p:grpSpPr>
        <p:sp>
          <p:nvSpPr>
            <p:cNvPr id="10258" name="矩形 35"/>
            <p:cNvSpPr/>
            <p:nvPr/>
          </p:nvSpPr>
          <p:spPr>
            <a:xfrm>
              <a:off x="794" y="0"/>
              <a:ext cx="12700" cy="17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90170" tIns="46990" rIns="90170" bIns="46990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259" name="分段箭头1 464"/>
            <p:cNvSpPr/>
            <p:nvPr/>
          </p:nvSpPr>
          <p:spPr>
            <a:xfrm rot="10800000">
              <a:off x="0" y="0"/>
              <a:ext cx="792" cy="181"/>
            </a:xfrm>
            <a:custGeom>
              <a:avLst/>
              <a:gdLst>
                <a:gd name="txL" fmla="*/ 0 w 1437086"/>
                <a:gd name="txT" fmla="*/ 0 h 619125"/>
                <a:gd name="txR" fmla="*/ 1437086 w 1437086"/>
                <a:gd name="txB" fmla="*/ 619125 h 61912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437086" h="619125">
                  <a:moveTo>
                    <a:pt x="837769" y="0"/>
                  </a:moveTo>
                  <a:lnTo>
                    <a:pt x="1129014" y="2"/>
                  </a:lnTo>
                  <a:lnTo>
                    <a:pt x="1437086" y="314833"/>
                  </a:lnTo>
                  <a:lnTo>
                    <a:pt x="1126115" y="619125"/>
                  </a:lnTo>
                  <a:lnTo>
                    <a:pt x="836416" y="619125"/>
                  </a:lnTo>
                  <a:lnTo>
                    <a:pt x="1146598" y="315604"/>
                  </a:lnTo>
                  <a:lnTo>
                    <a:pt x="837769" y="0"/>
                  </a:lnTo>
                  <a:close/>
                  <a:moveTo>
                    <a:pt x="476241" y="0"/>
                  </a:moveTo>
                  <a:lnTo>
                    <a:pt x="767481" y="0"/>
                  </a:lnTo>
                  <a:lnTo>
                    <a:pt x="1075554" y="314833"/>
                  </a:lnTo>
                  <a:lnTo>
                    <a:pt x="764585" y="619125"/>
                  </a:lnTo>
                  <a:lnTo>
                    <a:pt x="474886" y="619125"/>
                  </a:lnTo>
                  <a:lnTo>
                    <a:pt x="785067" y="315602"/>
                  </a:lnTo>
                  <a:lnTo>
                    <a:pt x="476241" y="0"/>
                  </a:lnTo>
                  <a:close/>
                  <a:moveTo>
                    <a:pt x="0" y="0"/>
                  </a:moveTo>
                  <a:lnTo>
                    <a:pt x="405948" y="0"/>
                  </a:lnTo>
                  <a:lnTo>
                    <a:pt x="714025" y="314832"/>
                  </a:lnTo>
                  <a:lnTo>
                    <a:pt x="403054" y="619125"/>
                  </a:lnTo>
                  <a:lnTo>
                    <a:pt x="0" y="619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>
                <a:alpha val="100000"/>
              </a:srgbClr>
            </a:solidFill>
            <a:ln w="9525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0244" name="Group 2"/>
          <p:cNvGrpSpPr/>
          <p:nvPr/>
        </p:nvGrpSpPr>
        <p:grpSpPr>
          <a:xfrm>
            <a:off x="828675" y="358775"/>
            <a:ext cx="7989888" cy="114300"/>
            <a:chOff x="0" y="0"/>
            <a:chExt cx="12583" cy="180"/>
          </a:xfrm>
        </p:grpSpPr>
        <p:sp>
          <p:nvSpPr>
            <p:cNvPr id="10256" name="矩形 35"/>
            <p:cNvSpPr/>
            <p:nvPr/>
          </p:nvSpPr>
          <p:spPr>
            <a:xfrm>
              <a:off x="0" y="0"/>
              <a:ext cx="11793" cy="17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90170" tIns="46990" rIns="90170" bIns="46990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257" name="分段箭头1 464"/>
            <p:cNvSpPr/>
            <p:nvPr/>
          </p:nvSpPr>
          <p:spPr>
            <a:xfrm>
              <a:off x="11791" y="0"/>
              <a:ext cx="792" cy="181"/>
            </a:xfrm>
            <a:custGeom>
              <a:avLst/>
              <a:gdLst>
                <a:gd name="txL" fmla="*/ 0 w 1437086"/>
                <a:gd name="txT" fmla="*/ 0 h 619125"/>
                <a:gd name="txR" fmla="*/ 1437086 w 1437086"/>
                <a:gd name="txB" fmla="*/ 619125 h 61912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437086" h="619125">
                  <a:moveTo>
                    <a:pt x="837769" y="0"/>
                  </a:moveTo>
                  <a:lnTo>
                    <a:pt x="1129014" y="2"/>
                  </a:lnTo>
                  <a:lnTo>
                    <a:pt x="1437086" y="314833"/>
                  </a:lnTo>
                  <a:lnTo>
                    <a:pt x="1126115" y="619125"/>
                  </a:lnTo>
                  <a:lnTo>
                    <a:pt x="836416" y="619125"/>
                  </a:lnTo>
                  <a:lnTo>
                    <a:pt x="1146598" y="315604"/>
                  </a:lnTo>
                  <a:lnTo>
                    <a:pt x="837769" y="0"/>
                  </a:lnTo>
                  <a:close/>
                  <a:moveTo>
                    <a:pt x="476241" y="0"/>
                  </a:moveTo>
                  <a:lnTo>
                    <a:pt x="767481" y="0"/>
                  </a:lnTo>
                  <a:lnTo>
                    <a:pt x="1075554" y="314833"/>
                  </a:lnTo>
                  <a:lnTo>
                    <a:pt x="764585" y="619125"/>
                  </a:lnTo>
                  <a:lnTo>
                    <a:pt x="474886" y="619125"/>
                  </a:lnTo>
                  <a:lnTo>
                    <a:pt x="785067" y="315602"/>
                  </a:lnTo>
                  <a:lnTo>
                    <a:pt x="476241" y="0"/>
                  </a:lnTo>
                  <a:close/>
                  <a:moveTo>
                    <a:pt x="0" y="0"/>
                  </a:moveTo>
                  <a:lnTo>
                    <a:pt x="405948" y="0"/>
                  </a:lnTo>
                  <a:lnTo>
                    <a:pt x="714025" y="314832"/>
                  </a:lnTo>
                  <a:lnTo>
                    <a:pt x="403054" y="619125"/>
                  </a:lnTo>
                  <a:lnTo>
                    <a:pt x="0" y="619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>
                <a:alpha val="100000"/>
              </a:srgbClr>
            </a:solidFill>
            <a:ln w="9525" cap="flat" cmpd="sng">
              <a:solidFill>
                <a:schemeClr val="bg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8" name="Rectangle 4"/>
          <p:cNvSpPr txBox="1">
            <a:spLocks noChangeArrowheads="1"/>
          </p:cNvSpPr>
          <p:nvPr/>
        </p:nvSpPr>
        <p:spPr>
          <a:xfrm>
            <a:off x="4727575" y="5184775"/>
            <a:ext cx="4114800" cy="1857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247" name="AutoShape 25" descr="http://img4.imgtn.bdimg.com/it/u=3170338295,3308067375&amp;fm=21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8200" name="矩形 4"/>
          <p:cNvSpPr/>
          <p:nvPr/>
        </p:nvSpPr>
        <p:spPr>
          <a:xfrm>
            <a:off x="828675" y="1762125"/>
            <a:ext cx="420370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dirty="0"/>
              <a:t>如</a:t>
            </a:r>
            <a:r>
              <a:rPr lang="en-US" altLang="zh-CN" sz="2000" dirty="0"/>
              <a:t>《</a:t>
            </a:r>
            <a:r>
              <a:rPr lang="zh-CN" altLang="en-US" sz="2000" dirty="0"/>
              <a:t>狼</a:t>
            </a:r>
            <a:r>
              <a:rPr lang="en-US" altLang="zh-CN" sz="2000" dirty="0"/>
              <a:t>》</a:t>
            </a:r>
            <a:r>
              <a:rPr lang="zh-CN" altLang="en-US" sz="2000" dirty="0"/>
              <a:t>一文，叙述了屠户与狼斗争的经过，结尾以议论的形式点题</a:t>
            </a:r>
            <a:r>
              <a:rPr lang="en-US" altLang="zh-CN" sz="2000" dirty="0"/>
              <a:t>:</a:t>
            </a:r>
            <a:endParaRPr lang="zh-CN" altLang="en-US" sz="2000" dirty="0"/>
          </a:p>
        </p:txBody>
      </p:sp>
      <p:sp>
        <p:nvSpPr>
          <p:cNvPr id="10249" name="矩形 13"/>
          <p:cNvSpPr/>
          <p:nvPr/>
        </p:nvSpPr>
        <p:spPr>
          <a:xfrm>
            <a:off x="3829050" y="838200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经典回顾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860425" y="2717800"/>
            <a:ext cx="4391025" cy="955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dirty="0"/>
              <a:t>       狼亦黠矣，而顷刻两毙，禽兽之变诈几何哉？止增笑耳。</a:t>
            </a:r>
            <a:endParaRPr lang="zh-CN" altLang="en-US" sz="2000" dirty="0"/>
          </a:p>
        </p:txBody>
      </p:sp>
      <p:sp>
        <p:nvSpPr>
          <p:cNvPr id="3" name="矩形 2"/>
          <p:cNvSpPr/>
          <p:nvPr/>
        </p:nvSpPr>
        <p:spPr>
          <a:xfrm>
            <a:off x="1333500" y="3775075"/>
            <a:ext cx="2492375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000000"/>
                </a:solidFill>
              </a:rPr>
              <a:t>突出人物勇敢机智。</a:t>
            </a:r>
            <a:endParaRPr lang="zh-CN" altLang="en-US" sz="2000" dirty="0">
              <a:solidFill>
                <a:srgbClr val="000000"/>
              </a:solidFill>
            </a:endParaRPr>
          </a:p>
        </p:txBody>
      </p:sp>
      <p:sp>
        <p:nvSpPr>
          <p:cNvPr id="10252" name="AutoShape 17" descr="http://img4.imgtn.bdimg.com/it/u=4182946340,1011538914&amp;fm=21&amp;gp=0.jpg"/>
          <p:cNvSpPr>
            <a:spLocks noChangeAspect="1"/>
          </p:cNvSpPr>
          <p:nvPr/>
        </p:nvSpPr>
        <p:spPr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pic>
        <p:nvPicPr>
          <p:cNvPr id="8211" name="Picture 19" descr="http://vipftp.eku.cc:808/vrw/sc/sctx/28060094626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0188" y="1270000"/>
            <a:ext cx="3070225" cy="3178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828675" y="1270000"/>
            <a:ext cx="3519488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000000"/>
                </a:solidFill>
              </a:rPr>
              <a:t>第四把钥匙：也可以卒彰显志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21" name="Line 4"/>
          <p:cNvSpPr/>
          <p:nvPr/>
        </p:nvSpPr>
        <p:spPr>
          <a:xfrm>
            <a:off x="3019425" y="2686050"/>
            <a:ext cx="179705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/>
      <p:bldP spid="2" grpId="0"/>
      <p:bldP spid="3" grpId="0"/>
      <p:bldP spid="5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2567</Words>
  <Application>WPS 演示</Application>
  <PresentationFormat>全屏显示(16:9)</PresentationFormat>
  <Paragraphs>155</Paragraphs>
  <Slides>16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微软雅黑</vt:lpstr>
      <vt:lpstr>楷体</vt:lpstr>
      <vt:lpstr>Arial Narrow</vt:lpstr>
      <vt:lpstr>Bell MT</vt:lpstr>
      <vt:lpstr>Arial Unicode MS</vt:lpstr>
      <vt:lpstr>Segoe Print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651</cp:revision>
  <dcterms:created xsi:type="dcterms:W3CDTF">2015-08-28T07:02:00Z</dcterms:created>
  <dcterms:modified xsi:type="dcterms:W3CDTF">2022-04-21T00:04:49Z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