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9" r:id="rId3"/>
    <p:sldId id="257" r:id="rId4"/>
    <p:sldId id="262" r:id="rId5"/>
    <p:sldId id="259" r:id="rId6"/>
    <p:sldId id="266" r:id="rId7"/>
    <p:sldId id="287" r:id="rId8"/>
    <p:sldId id="272" r:id="rId9"/>
    <p:sldId id="307" r:id="rId10"/>
    <p:sldId id="265" r:id="rId11"/>
    <p:sldId id="274" r:id="rId12"/>
    <p:sldId id="288" r:id="rId13"/>
    <p:sldId id="289" r:id="rId14"/>
    <p:sldId id="290" r:id="rId15"/>
    <p:sldId id="295" r:id="rId16"/>
    <p:sldId id="293" r:id="rId17"/>
    <p:sldId id="292" r:id="rId18"/>
    <p:sldId id="277" r:id="rId19"/>
    <p:sldId id="278" r:id="rId20"/>
    <p:sldId id="282" r:id="rId21"/>
    <p:sldId id="284" r:id="rId22"/>
    <p:sldId id="285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FF"/>
    <a:srgbClr val="A50021"/>
    <a:srgbClr val="ADE105"/>
    <a:srgbClr val="00FF00"/>
    <a:srgbClr val="333300"/>
    <a:srgbClr val="00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/>
    <p:restoredTop sz="94585"/>
  </p:normalViewPr>
  <p:slideViewPr>
    <p:cSldViewPr showGuides="1">
      <p:cViewPr varScale="1">
        <p:scale>
          <a:sx n="80" d="100"/>
          <a:sy n="80" d="100"/>
        </p:scale>
        <p:origin x="-864" y="-84"/>
      </p:cViewPr>
      <p:guideLst>
        <p:guide orient="horz" pos="2160"/>
        <p:guide pos="29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页眉占位符 348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spcBef>
                <a:spcPct val="50000"/>
              </a:spcBef>
            </a:pPr>
            <a:endParaRPr lang="zh-CN" altLang="en-US" sz="1200" dirty="0"/>
          </a:p>
        </p:txBody>
      </p:sp>
      <p:sp>
        <p:nvSpPr>
          <p:cNvPr id="34819" name="日期占位符 34818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>
              <a:spcBef>
                <a:spcPct val="50000"/>
              </a:spcBef>
            </a:pPr>
            <a:endParaRPr lang="zh-CN" altLang="en-US" sz="1200" dirty="0"/>
          </a:p>
        </p:txBody>
      </p:sp>
      <p:sp>
        <p:nvSpPr>
          <p:cNvPr id="34820" name="幻灯片图像占位符 34819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4821" name="文本占位符 34820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4822" name="页脚占位符 3482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>
              <a:spcBef>
                <a:spcPct val="50000"/>
              </a:spcBef>
            </a:pPr>
            <a:endParaRPr lang="zh-CN" altLang="en-US" sz="1200" dirty="0"/>
          </a:p>
        </p:txBody>
      </p:sp>
      <p:sp>
        <p:nvSpPr>
          <p:cNvPr id="34823" name="灯片编号占位符 34822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>
              <a:spcBef>
                <a:spcPct val="50000"/>
              </a:spcBef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3" Type="http://schemas.microsoft.com/office/2007/relationships/media" Target="file:///D:\&#39038;&#27704;&#25991;\&#21647;&#38634;%20&#35838;&#20214;\&#22622;&#21271;&#30340;&#38634;.wma" TargetMode="External"/><Relationship Id="rId2" Type="http://schemas.openxmlformats.org/officeDocument/2006/relationships/audio" Target="file:///D:\&#39038;&#27704;&#25991;\&#21647;&#38634;%20&#35838;&#20214;\&#22622;&#21271;&#30340;&#38634;.wma" TargetMode="Externa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GIF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slide" Target="slide3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wmf"/><Relationship Id="rId2" Type="http://schemas.openxmlformats.org/officeDocument/2006/relationships/slide" Target="slide3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hyperlink" Target="http://www.library.hb.cn/guanqing/sbtl.html" TargetMode="Externa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11.png"/><Relationship Id="rId3" Type="http://schemas.microsoft.com/office/2007/relationships/media" Target="file:///H:\8.&#21647;&#38634;.mp3" TargetMode="External"/><Relationship Id="rId2" Type="http://schemas.openxmlformats.org/officeDocument/2006/relationships/audio" Target="file:///H:\8.&#21647;&#38634;.mp3" TargetMode="Externa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25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22530"/>
          <p:cNvSpPr/>
          <p:nvPr/>
        </p:nvSpPr>
        <p:spPr>
          <a:xfrm>
            <a:off x="3276600" y="685800"/>
            <a:ext cx="26320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咏雪</a:t>
            </a:r>
            <a:endParaRPr lang="zh-CN" altLang="en-US" sz="96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2536" name="塞北的雪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600" y="5867400"/>
            <a:ext cx="762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22536" descr="图片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97425"/>
            <a:ext cx="1763713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762000" y="1371600"/>
            <a:ext cx="800100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华文行楷" pitchFamily="2" charset="-122"/>
              </a:rPr>
              <a:t>一个寒冷的雪天，谢太傅把家人聚会在一起，跟子侄辈的人谈诗论文。忽然间，雪下得紧了，太傅高兴地说：“这纷纷扬扬的大雪像什么呢？”他哥哥的长子胡儿说；“跟把盐撒在空中差不多。”他哥哥的女儿道韫说：“不如比作风把柳絮吹得满天飞舞。”太傅高兴得笑了起来。道韫是太傅大哥谢无奕的女儿、左将军王凝之的妻子。</a:t>
            </a:r>
            <a:endParaRPr lang="zh-CN" altLang="en-US" sz="3600" b="1">
              <a:solidFill>
                <a:srgbClr val="FFFF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1066800" y="381000"/>
            <a:ext cx="6400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00FF00"/>
                </a:solidFill>
                <a:latin typeface="Times New Roman" panose="02020603050405020304" pitchFamily="18" charset="0"/>
                <a:ea typeface="华文新魏" pitchFamily="2" charset="-122"/>
              </a:rPr>
              <a:t>4.</a:t>
            </a:r>
            <a:r>
              <a:rPr lang="zh-CN" altLang="en-US" sz="4000" dirty="0">
                <a:solidFill>
                  <a:srgbClr val="00FF00"/>
                </a:solidFill>
                <a:latin typeface="Times New Roman" panose="02020603050405020304" pitchFamily="18" charset="0"/>
                <a:ea typeface="华文新魏" pitchFamily="2" charset="-122"/>
              </a:rPr>
              <a:t>翻译课文</a:t>
            </a:r>
            <a:endParaRPr lang="zh-CN" altLang="en-US" sz="4000">
              <a:solidFill>
                <a:srgbClr val="00FF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01-0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304800" y="2790825"/>
            <a:ext cx="8610600" cy="64516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  <a:buClrTx/>
            </a:pPr>
            <a:r>
              <a:rPr lang="en-US" altLang="zh-CN" sz="36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把雪比作盐，比作柳絮，到底哪一个好？</a:t>
            </a:r>
            <a:endParaRPr lang="zh-CN" altLang="en-US" sz="36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1837690" y="0"/>
            <a:ext cx="4648200" cy="2590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fromWordArt="1">
            <a:prstTxWarp prst="textCascadeUp">
              <a:avLst>
                <a:gd name="adj" fmla="val 6438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en-US" altLang="zh-CN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研读课文</a:t>
            </a:r>
            <a:endParaRPr lang="zh-CN" altLang="en-US" sz="3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GIF-3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图片 49154" descr="GIF-3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867400"/>
            <a:ext cx="91440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文本框 49155"/>
          <p:cNvSpPr txBox="1"/>
          <p:nvPr/>
        </p:nvSpPr>
        <p:spPr>
          <a:xfrm>
            <a:off x="1066800" y="1066800"/>
            <a:ext cx="7453313" cy="47894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  <a:buClrTx/>
            </a:pPr>
            <a:r>
              <a:rPr lang="en-US" altLang="zh-CN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各有千秋。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有人认为“撒盐空中”一喻好，雪的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颜色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下落之态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，跟盐比较接近，而柳絮呈灰白色，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在风中往上扬，甚至飞得更高更远，跟雪的飘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舞方式不同。写物必须首先求得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形似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而后达于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神似，形似是基础。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有人认为“柳絮因风起” 一喻好，它给人以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春天即将到来的感觉，有深刻的意蕴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。而 “撒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盐”一喻所缺乏的恰恰是意蕴。 好的诗句要有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意象，意象是物象和意蕴的统一，“柳絮一喻就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好在有意象</a:t>
            </a:r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50177"/>
          <p:cNvSpPr txBox="1"/>
          <p:nvPr/>
        </p:nvSpPr>
        <p:spPr>
          <a:xfrm>
            <a:off x="457200" y="2819400"/>
            <a:ext cx="830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304800" y="3962400"/>
            <a:ext cx="815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304800" y="914400"/>
            <a:ext cx="8382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36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文中谢公认为哪一个回答更好？从哪里可以看出？</a:t>
            </a:r>
            <a:endParaRPr lang="zh-CN" altLang="en-US" sz="36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319088" y="2189163"/>
            <a:ext cx="8442325" cy="4431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仅供参考：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一是对两个都满意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;        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二是笑第一喻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乐后一喻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;   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三是为后一喻而笑而乐。</a:t>
            </a:r>
            <a:r>
              <a:rPr lang="zh-CN" altLang="en-US" sz="3200" b="1" dirty="0">
                <a:solidFill>
                  <a:srgbClr val="FFFF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200" b="1" dirty="0">
              <a:solidFill>
                <a:srgbClr val="FFFF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sz="3200" b="1" dirty="0">
                <a:solidFill>
                  <a:srgbClr val="FFFF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文章虽然没有明确交代谢太傅的评价</a:t>
            </a:r>
            <a:r>
              <a:rPr lang="en-US" altLang="zh-CN" sz="3200" b="1" dirty="0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但从文末补充谢道韫的身份可以看出，作者分明是暗示读者谢太傅更赞赏谢道韫的才气。意在言外，确实耐人寻味。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</a:t>
            </a:r>
            <a:endParaRPr lang="zh-CN" altLang="en-US" sz="2000" dirty="0">
              <a:solidFill>
                <a:srgbClr val="CCFFCC"/>
              </a:solidFill>
              <a:latin typeface="Times New Roman" panose="02020603050405020304" pitchFamily="18" charset="0"/>
            </a:endParaRPr>
          </a:p>
          <a:p>
            <a:pPr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1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81">
                                            <p:txEl>
                                              <p:charRg st="1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1">
                                            <p:txEl>
                                              <p:charRg st="1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71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181">
                                            <p:txEl>
                                              <p:charRg st="71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81">
                                            <p:txEl>
                                              <p:charRg st="71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 build="p"/>
      <p:bldP spid="5018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55297"/>
          <p:cNvSpPr txBox="1"/>
          <p:nvPr/>
        </p:nvSpPr>
        <p:spPr>
          <a:xfrm>
            <a:off x="381000" y="1828800"/>
            <a:ext cx="8435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sz="2800" dirty="0">
              <a:latin typeface="Times New Roman" panose="02020603050405020304" pitchFamily="18" charset="0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476250" y="1133475"/>
            <a:ext cx="8101013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3.《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咏雪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中“寒雪”、“内集”、“欣然”、“大笑”等词语营造了一种怎样的家庭气氛？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0" name="文本框 55299"/>
          <p:cNvSpPr txBox="1"/>
          <p:nvPr/>
        </p:nvSpPr>
        <p:spPr>
          <a:xfrm>
            <a:off x="381000" y="3733800"/>
            <a:ext cx="85471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dirty="0">
                <a:solidFill>
                  <a:srgbClr val="9900FF"/>
                </a:solidFill>
                <a:latin typeface="Times New Roman" panose="02020603050405020304" pitchFamily="18" charset="0"/>
              </a:rPr>
              <a:t>仅供参考：</a:t>
            </a:r>
            <a:r>
              <a:rPr lang="zh-CN" altLang="en-US" sz="4000" b="1" dirty="0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如“融洽”、“欢乐”、“温馨”、“文明”、“轻松”等均可。</a:t>
            </a:r>
            <a:endParaRPr lang="zh-CN" altLang="en-US" sz="4000" b="1" dirty="0">
              <a:solidFill>
                <a:srgbClr val="99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ClrTx/>
            </a:pPr>
            <a:endParaRPr lang="zh-CN" altLang="en-US" sz="3200" dirty="0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85800" y="0"/>
            <a:ext cx="9829800" cy="739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4973955" y="1052830"/>
            <a:ext cx="1198245" cy="53181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0" hangingPunct="0">
              <a:spcBef>
                <a:spcPct val="0"/>
              </a:spcBef>
            </a:pPr>
            <a:r>
              <a:rPr lang="zh-CN" altLang="en-US" sz="6600" b="1" dirty="0">
                <a:solidFill>
                  <a:srgbClr val="7030A0"/>
                </a:solidFill>
                <a:latin typeface="Monotype Corsiva" pitchFamily="66" charset="0"/>
                <a:ea typeface="隶书" pitchFamily="49" charset="-122"/>
              </a:rPr>
              <a:t>五</a:t>
            </a:r>
            <a:r>
              <a:rPr lang="en-US" altLang="zh-CN" sz="6600" b="1" dirty="0">
                <a:solidFill>
                  <a:srgbClr val="7030A0"/>
                </a:solidFill>
                <a:latin typeface="Monotype Corsiva" pitchFamily="66" charset="0"/>
                <a:ea typeface="隶书" pitchFamily="49" charset="-122"/>
              </a:rPr>
              <a:t>.</a:t>
            </a:r>
            <a:r>
              <a:rPr lang="zh-CN" altLang="en-US" sz="6600" b="1" dirty="0">
                <a:solidFill>
                  <a:srgbClr val="7030A0"/>
                </a:solidFill>
                <a:latin typeface="Monotype Corsiva" pitchFamily="66" charset="0"/>
                <a:ea typeface="隶书" pitchFamily="49" charset="-122"/>
              </a:rPr>
              <a:t>拓展延伸</a:t>
            </a:r>
            <a:endParaRPr lang="zh-CN" altLang="en-US" sz="6600" b="1" dirty="0">
              <a:solidFill>
                <a:srgbClr val="7030A0"/>
              </a:solidFill>
              <a:latin typeface="Monotype Corsiva" pitchFamily="66" charset="0"/>
              <a:ea typeface="隶书" pitchFamily="49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-228600" y="1981200"/>
            <a:ext cx="5867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0"/>
              </a:spcBef>
            </a:pPr>
            <a:r>
              <a:rPr lang="en-US" altLang="zh-CN" sz="4000" b="1" dirty="0">
                <a:latin typeface="Monotype Corsiva" pitchFamily="66" charset="0"/>
              </a:rPr>
              <a:t>  </a:t>
            </a:r>
            <a:r>
              <a:rPr lang="zh-CN" altLang="en-US" sz="4000" b="1" dirty="0">
                <a:latin typeface="Monotype Corsiva" pitchFamily="66" charset="0"/>
              </a:rPr>
              <a:t>你能否再举几例古人</a:t>
            </a:r>
            <a:endParaRPr lang="zh-CN" altLang="en-US" sz="4000" b="1" dirty="0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4000" b="1" dirty="0">
                <a:latin typeface="Monotype Corsiva" pitchFamily="66" charset="0"/>
              </a:rPr>
              <a:t>  写雪的诗句。</a:t>
            </a:r>
            <a:endParaRPr lang="zh-CN" altLang="en-US" sz="32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占位符 52225"/>
          <p:cNvSpPr>
            <a:spLocks noGrp="1"/>
          </p:cNvSpPr>
          <p:nvPr>
            <p:ph type="body" sz="half" idx="1"/>
          </p:nvPr>
        </p:nvSpPr>
        <p:spPr>
          <a:xfrm>
            <a:off x="323850" y="1628775"/>
            <a:ext cx="4429125" cy="5545138"/>
          </a:xfrm>
        </p:spPr>
        <p:txBody>
          <a:bodyPr/>
          <a:p>
            <a:pPr>
              <a:buNone/>
            </a:pPr>
            <a:r>
              <a:rPr lang="zh-CN" altLang="en-US" sz="4800" b="1" dirty="0"/>
              <a:t>玉带林中挂，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金钗雪里埋。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可叹停机德，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堪怜咏絮才。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 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4800" b="1" dirty="0">
                <a:solidFill>
                  <a:srgbClr val="FF3300"/>
                </a:solidFill>
              </a:rPr>
              <a:t>《</a:t>
            </a:r>
            <a:r>
              <a:rPr lang="zh-CN" altLang="en-US" sz="4800" b="1" dirty="0">
                <a:solidFill>
                  <a:srgbClr val="FF3300"/>
                </a:solidFill>
              </a:rPr>
              <a:t>红楼梦</a:t>
            </a:r>
            <a:r>
              <a:rPr lang="en-US" altLang="zh-CN" sz="4800" b="1">
                <a:solidFill>
                  <a:srgbClr val="FF3300"/>
                </a:solidFill>
              </a:rPr>
              <a:t>》</a:t>
            </a:r>
            <a:endParaRPr lang="en-US" altLang="zh-CN" sz="4800" b="1">
              <a:solidFill>
                <a:srgbClr val="FF3300"/>
              </a:solidFill>
            </a:endParaRPr>
          </a:p>
        </p:txBody>
      </p:sp>
      <p:pic>
        <p:nvPicPr>
          <p:cNvPr id="52227" name="内容占位符 52226" descr="谢道韫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00563" y="1844675"/>
            <a:ext cx="4194175" cy="38560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2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2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2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2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226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226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26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226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304800" y="914400"/>
            <a:ext cx="2603500" cy="4876800"/>
          </a:xfrm>
          <a:prstGeom prst="rect">
            <a:avLst/>
          </a:prstGeom>
          <a:noFill/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>
            <a:spAutoFit/>
          </a:bodyPr>
          <a:p>
            <a:pPr>
              <a:buClrTx/>
            </a:pPr>
            <a:r>
              <a:rPr lang="zh-CN" altLang="en-US" sz="4400" dirty="0">
                <a:latin typeface="Arial" panose="020B0604020202020204" pitchFamily="34" charset="0"/>
                <a:ea typeface="文鼎CS长宋" pitchFamily="49" charset="-122"/>
              </a:rPr>
              <a:t>白雪却嫌春色晚，</a:t>
            </a:r>
            <a:endParaRPr lang="zh-CN" altLang="en-US" sz="4400" dirty="0">
              <a:latin typeface="Arial" panose="020B0604020202020204" pitchFamily="34" charset="0"/>
              <a:ea typeface="文鼎CS长宋" pitchFamily="49" charset="-122"/>
            </a:endParaRPr>
          </a:p>
          <a:p>
            <a:pPr>
              <a:buClrTx/>
            </a:pPr>
            <a:r>
              <a:rPr lang="zh-CN" altLang="en-US" sz="4400" dirty="0">
                <a:latin typeface="Arial" panose="020B0604020202020204" pitchFamily="34" charset="0"/>
                <a:ea typeface="文鼎CS长宋" pitchFamily="49" charset="-122"/>
              </a:rPr>
              <a:t>故穿庭树作飞花。</a:t>
            </a:r>
            <a:endParaRPr lang="zh-CN" altLang="en-US" sz="4400" dirty="0">
              <a:latin typeface="Arial" panose="020B0604020202020204" pitchFamily="34" charset="0"/>
              <a:ea typeface="文鼎CS长宋" pitchFamily="49" charset="-122"/>
            </a:endParaRPr>
          </a:p>
          <a:p>
            <a:pPr>
              <a:buClrTx/>
            </a:pPr>
            <a:r>
              <a:rPr lang="zh-CN" altLang="en-US" sz="3200" dirty="0">
                <a:latin typeface="方正楷体简体" pitchFamily="2" charset="-122"/>
                <a:ea typeface="方正楷体简体" pitchFamily="2" charset="-122"/>
              </a:rPr>
              <a:t>                   </a:t>
            </a:r>
            <a:r>
              <a:rPr lang="zh-CN" altLang="en-US" sz="3200" dirty="0">
                <a:solidFill>
                  <a:srgbClr val="25C146"/>
                </a:solidFill>
                <a:latin typeface="方正楷体简体" pitchFamily="2" charset="-122"/>
                <a:ea typeface="方正楷体简体" pitchFamily="2" charset="-122"/>
              </a:rPr>
              <a:t>韩愈〈春雪</a:t>
            </a:r>
            <a:r>
              <a:rPr lang="zh-CN" altLang="en-US" sz="3200">
                <a:solidFill>
                  <a:srgbClr val="25C146"/>
                </a:solidFill>
                <a:latin typeface="方正楷体简体" pitchFamily="2" charset="-122"/>
                <a:ea typeface="方正楷体简体" pitchFamily="2" charset="-122"/>
              </a:rPr>
              <a:t>〉</a:t>
            </a:r>
            <a:endParaRPr lang="zh-CN" altLang="en-US" sz="3200">
              <a:solidFill>
                <a:srgbClr val="25C146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pic>
        <p:nvPicPr>
          <p:cNvPr id="30723" name="图片 30722" descr="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457200"/>
            <a:ext cx="6019800" cy="586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FR_0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48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1746"/>
          <p:cNvSpPr txBox="1"/>
          <p:nvPr/>
        </p:nvSpPr>
        <p:spPr>
          <a:xfrm>
            <a:off x="990600" y="1676400"/>
            <a:ext cx="7162800" cy="392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）钱强在放学回家的路上与同学打架，钱强的好朋友李辉看到后立即上去帮各式各样钱强。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）刘丰在体育课上扭伤了脚，林健送刘丰去医务室治疗，又回教室将老师布置的语文作业题抄下来，给刘丰送去。</a:t>
            </a: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）郑伟有道题不会做，想拿马捷的作业本抄袭。马捷不同意，而是给他讲解做题的方法，要他自己去做。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31748" name="图片 31747" descr="pic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0" y="228600"/>
            <a:ext cx="9906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文本框 31748"/>
          <p:cNvSpPr txBox="1"/>
          <p:nvPr/>
        </p:nvSpPr>
        <p:spPr>
          <a:xfrm>
            <a:off x="5911850" y="1905000"/>
            <a:ext cx="1098550" cy="35972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0" hangingPunct="0">
              <a:spcBef>
                <a:spcPct val="0"/>
              </a:spcBef>
            </a:pPr>
            <a:r>
              <a:rPr lang="en-US" altLang="zh-CN" sz="6000" dirty="0">
                <a:latin typeface="Monotype Corsiva" pitchFamily="66" charset="0"/>
              </a:rPr>
              <a:t> </a:t>
            </a:r>
            <a:endParaRPr lang="en-US" altLang="zh-CN" sz="6000" dirty="0">
              <a:solidFill>
                <a:srgbClr val="FF3300"/>
              </a:solidFill>
              <a:latin typeface="Monotype Corsiva" pitchFamily="66" charset="0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914400" y="1920875"/>
            <a:ext cx="8228013" cy="460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0"/>
              </a:spcBef>
            </a:pPr>
            <a:r>
              <a:rPr lang="zh-CN" altLang="en-US" sz="3600" b="1" dirty="0">
                <a:latin typeface="Monotype Corsiva" pitchFamily="66" charset="0"/>
              </a:rPr>
              <a:t>白雪却嫌春色晚，故穿庭树作飞花</a:t>
            </a:r>
            <a:r>
              <a:rPr lang="zh-CN" altLang="en-US" sz="2800" b="1" dirty="0">
                <a:latin typeface="Monotype Corsiva" pitchFamily="66" charset="0"/>
              </a:rPr>
              <a:t>。</a:t>
            </a:r>
            <a:endParaRPr lang="zh-CN" altLang="en-US" sz="2800" b="1" dirty="0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2800" b="1" dirty="0">
                <a:latin typeface="Monotype Corsiva" pitchFamily="66" charset="0"/>
              </a:rPr>
              <a:t>                          </a:t>
            </a:r>
            <a:r>
              <a:rPr lang="en-US" altLang="zh-CN" sz="2800" b="1" dirty="0">
                <a:latin typeface="Monotype Corsiva" pitchFamily="66" charset="0"/>
              </a:rPr>
              <a:t>——</a:t>
            </a:r>
            <a:r>
              <a:rPr lang="zh-CN" altLang="en-US" sz="2800" b="1" dirty="0">
                <a:latin typeface="Monotype Corsiva" pitchFamily="66" charset="0"/>
              </a:rPr>
              <a:t>韩愈</a:t>
            </a:r>
            <a:r>
              <a:rPr lang="en-US" altLang="zh-CN" sz="2800" b="1" dirty="0">
                <a:latin typeface="Monotype Corsiva" pitchFamily="66" charset="0"/>
              </a:rPr>
              <a:t>《</a:t>
            </a:r>
            <a:r>
              <a:rPr lang="zh-CN" altLang="en-US" sz="2800" b="1" dirty="0">
                <a:latin typeface="Monotype Corsiva" pitchFamily="66" charset="0"/>
              </a:rPr>
              <a:t>春雪</a:t>
            </a:r>
            <a:r>
              <a:rPr lang="en-US" altLang="zh-CN" sz="2800" b="1">
                <a:latin typeface="Monotype Corsiva" pitchFamily="66" charset="0"/>
              </a:rPr>
              <a:t>》</a:t>
            </a:r>
            <a:endParaRPr lang="en-US" altLang="zh-CN" sz="2800" b="1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3600" b="1" dirty="0">
                <a:latin typeface="Monotype Corsiva" pitchFamily="66" charset="0"/>
              </a:rPr>
              <a:t>忽如一夜春风来，千树万树梨花开。</a:t>
            </a:r>
            <a:endParaRPr lang="zh-CN" altLang="en-US" sz="3600" b="1" dirty="0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2800" b="1" dirty="0">
                <a:latin typeface="Monotype Corsiva" pitchFamily="66" charset="0"/>
              </a:rPr>
              <a:t>               </a:t>
            </a:r>
            <a:r>
              <a:rPr lang="en-US" altLang="zh-CN" sz="2800" b="1" dirty="0">
                <a:latin typeface="Monotype Corsiva" pitchFamily="66" charset="0"/>
              </a:rPr>
              <a:t>——</a:t>
            </a:r>
            <a:r>
              <a:rPr lang="zh-CN" altLang="en-US" sz="2800" b="1" dirty="0">
                <a:latin typeface="Monotype Corsiva" pitchFamily="66" charset="0"/>
              </a:rPr>
              <a:t>岑参</a:t>
            </a:r>
            <a:r>
              <a:rPr lang="en-US" altLang="zh-CN" sz="2800" b="1" dirty="0">
                <a:latin typeface="Monotype Corsiva" pitchFamily="66" charset="0"/>
              </a:rPr>
              <a:t>《</a:t>
            </a:r>
            <a:r>
              <a:rPr lang="zh-CN" altLang="en-US" sz="2800" b="1" dirty="0">
                <a:latin typeface="Monotype Corsiva" pitchFamily="66" charset="0"/>
              </a:rPr>
              <a:t>白雪歌送武判官归京</a:t>
            </a:r>
            <a:r>
              <a:rPr lang="en-US" altLang="zh-CN" sz="2800" b="1">
                <a:latin typeface="Monotype Corsiva" pitchFamily="66" charset="0"/>
              </a:rPr>
              <a:t>》</a:t>
            </a:r>
            <a:endParaRPr lang="en-US" altLang="zh-CN" sz="2800" b="1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3600" b="1" dirty="0">
                <a:latin typeface="Monotype Corsiva" pitchFamily="66" charset="0"/>
              </a:rPr>
              <a:t>燕山雪花大如席，片片吹落轩辕台。</a:t>
            </a:r>
            <a:endParaRPr lang="zh-CN" altLang="en-US" sz="2800" b="1" dirty="0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2800" b="1" dirty="0">
                <a:latin typeface="Monotype Corsiva" pitchFamily="66" charset="0"/>
              </a:rPr>
              <a:t>                        </a:t>
            </a:r>
            <a:r>
              <a:rPr lang="en-US" altLang="zh-CN" sz="2800" b="1" dirty="0">
                <a:latin typeface="Monotype Corsiva" pitchFamily="66" charset="0"/>
              </a:rPr>
              <a:t>——</a:t>
            </a:r>
            <a:r>
              <a:rPr lang="zh-CN" altLang="en-US" sz="2800" b="1" dirty="0">
                <a:latin typeface="Monotype Corsiva" pitchFamily="66" charset="0"/>
              </a:rPr>
              <a:t>李白</a:t>
            </a:r>
            <a:r>
              <a:rPr lang="en-US" altLang="zh-CN" sz="2800" b="1" dirty="0">
                <a:latin typeface="Monotype Corsiva" pitchFamily="66" charset="0"/>
              </a:rPr>
              <a:t>《</a:t>
            </a:r>
            <a:r>
              <a:rPr lang="zh-CN" altLang="en-US" sz="2800" b="1" dirty="0">
                <a:latin typeface="Monotype Corsiva" pitchFamily="66" charset="0"/>
              </a:rPr>
              <a:t>北风行</a:t>
            </a:r>
            <a:r>
              <a:rPr lang="en-US" altLang="zh-CN" sz="2800" b="1">
                <a:latin typeface="Monotype Corsiva" pitchFamily="66" charset="0"/>
              </a:rPr>
              <a:t>》</a:t>
            </a:r>
            <a:endParaRPr lang="en-US" altLang="zh-CN" sz="2800" b="1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3600" b="1" dirty="0">
                <a:latin typeface="Monotype Corsiva" pitchFamily="66" charset="0"/>
              </a:rPr>
              <a:t>六出飞花入户时，坐看青竹变琼枝。</a:t>
            </a:r>
            <a:endParaRPr lang="zh-CN" altLang="en-US" sz="3600" b="1" dirty="0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sz="2800" b="1" dirty="0">
                <a:latin typeface="Monotype Corsiva" pitchFamily="66" charset="0"/>
              </a:rPr>
              <a:t>                        </a:t>
            </a:r>
            <a:r>
              <a:rPr lang="en-US" altLang="zh-CN" sz="2800" b="1" dirty="0">
                <a:latin typeface="Monotype Corsiva" pitchFamily="66" charset="0"/>
              </a:rPr>
              <a:t>——</a:t>
            </a:r>
            <a:r>
              <a:rPr lang="zh-CN" altLang="en-US" sz="2800" b="1" dirty="0">
                <a:latin typeface="Monotype Corsiva" pitchFamily="66" charset="0"/>
              </a:rPr>
              <a:t>高群</a:t>
            </a:r>
            <a:r>
              <a:rPr lang="en-US" altLang="zh-CN" sz="2800" b="1" dirty="0">
                <a:latin typeface="Monotype Corsiva" pitchFamily="66" charset="0"/>
              </a:rPr>
              <a:t>《</a:t>
            </a:r>
            <a:r>
              <a:rPr lang="zh-CN" altLang="en-US" sz="2800" b="1" dirty="0">
                <a:latin typeface="Monotype Corsiva" pitchFamily="66" charset="0"/>
              </a:rPr>
              <a:t>对雪</a:t>
            </a:r>
            <a:r>
              <a:rPr lang="en-US" altLang="zh-CN" sz="2800" b="1">
                <a:latin typeface="Monotype Corsiva" pitchFamily="66" charset="0"/>
              </a:rPr>
              <a:t>》</a:t>
            </a:r>
            <a:endParaRPr lang="en-US" altLang="zh-CN" sz="2800" b="1">
              <a:latin typeface="Monotype Corsiva" pitchFamily="66" charset="0"/>
            </a:endParaRPr>
          </a:p>
          <a:p>
            <a:pPr eaLnBrk="0" hangingPunct="0">
              <a:spcBef>
                <a:spcPct val="0"/>
              </a:spcBef>
            </a:pPr>
            <a:endParaRPr lang="en-US" altLang="zh-CN" sz="4000" b="1" dirty="0">
              <a:latin typeface="Monotype Corsiva" pitchFamily="66" charset="0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0" y="609600"/>
            <a:ext cx="9144000" cy="5877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六</a:t>
            </a:r>
            <a:r>
              <a:rPr lang="en-US" altLang="zh-CN" sz="36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6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巩固训练</a:t>
            </a:r>
            <a:r>
              <a:rPr lang="en-US" altLang="zh-CN" sz="3600" b="1">
                <a:solidFill>
                  <a:srgbClr val="7030A0"/>
                </a:solidFill>
                <a:latin typeface="Times New Roman" panose="02020603050405020304" pitchFamily="18" charset="0"/>
              </a:rPr>
              <a:t>:</a:t>
            </a:r>
            <a:endParaRPr lang="en-US" altLang="zh-CN" sz="3600" b="1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、“谢太傅寒雪日内集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与儿女讲论文义。”这一句总述了谢太傅家人咏雪的背景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请用原文填空。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时间：</a:t>
            </a:r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地点：</a:t>
            </a:r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人物：</a:t>
            </a:r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事件：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______ </a:t>
            </a:r>
            <a:endParaRPr lang="en-US" altLang="zh-CN"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、解释下列加横线的词语。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俄而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雪</a:t>
            </a:r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骤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（    ）（    ）    撒盐空中</a:t>
            </a:r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差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可</a:t>
            </a:r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拟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（    ）（    ）</a:t>
            </a:r>
            <a:endParaRPr lang="zh-CN" altLang="en-US" sz="2000" b="1" u="sng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未若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柳絮因风起（    ）       与</a:t>
            </a:r>
            <a:r>
              <a:rPr lang="zh-CN" altLang="en-US" sz="2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儿女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讲论文义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（         ）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、对于谢太傅的题目，兄子与兄女分别给出什么答案？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_______________________________________________________________</a:t>
            </a:r>
            <a:endParaRPr lang="en-US" altLang="zh-CN"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、翻译句子。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撒盐空中差可拟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__________________________________________________</a:t>
            </a:r>
            <a:r>
              <a:rPr lang="en-US" altLang="zh-CN" sz="2000" b="1" u="sng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</a:t>
            </a:r>
            <a:endParaRPr lang="en-US" altLang="zh-CN"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未若柳絮因风起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__________________________________________________</a:t>
            </a:r>
            <a:endParaRPr lang="en-US" altLang="zh-CN" sz="2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1219200" y="2743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pic>
        <p:nvPicPr>
          <p:cNvPr id="38916" name="图片 38915" descr="BD14866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00800"/>
            <a:ext cx="171450" cy="17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矩形 38916"/>
          <p:cNvSpPr/>
          <p:nvPr/>
        </p:nvSpPr>
        <p:spPr>
          <a:xfrm>
            <a:off x="838200" y="2057400"/>
            <a:ext cx="91440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endParaRPr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5" name="图片 3074" descr="瑞士雪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28600"/>
            <a:ext cx="9990138" cy="733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1774825" y="1752600"/>
            <a:ext cx="3863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077" name="矩形 3076"/>
          <p:cNvSpPr/>
          <p:nvPr/>
        </p:nvSpPr>
        <p:spPr>
          <a:xfrm>
            <a:off x="4343400" y="762000"/>
            <a:ext cx="44958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没枝没叶没人栽，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一夜北风银花开。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花儿随风漫天舞。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天地山河全变白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040" y="818515"/>
            <a:ext cx="1012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00FF"/>
                </a:solidFill>
              </a:rPr>
              <a:t>猜谜</a:t>
            </a:r>
            <a:endParaRPr lang="zh-CN" altLang="en-US" sz="480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066800"/>
          </a:xfrm>
        </p:spPr>
        <p:txBody>
          <a:bodyPr anchor="ctr"/>
          <a:p>
            <a:r>
              <a:rPr lang="zh-CN" altLang="en-US" sz="8000" b="1" dirty="0">
                <a:solidFill>
                  <a:srgbClr val="7030A0"/>
                </a:solidFill>
              </a:rPr>
              <a:t>七</a:t>
            </a:r>
            <a:r>
              <a:rPr lang="en-US" altLang="zh-CN" sz="8000" b="1" dirty="0">
                <a:solidFill>
                  <a:srgbClr val="7030A0"/>
                </a:solidFill>
              </a:rPr>
              <a:t>.</a:t>
            </a:r>
            <a:r>
              <a:rPr lang="zh-CN" altLang="en-US" sz="8000" b="1" dirty="0">
                <a:solidFill>
                  <a:srgbClr val="7030A0"/>
                </a:solidFill>
              </a:rPr>
              <a:t>小结</a:t>
            </a:r>
            <a:endParaRPr lang="zh-CN" altLang="en-US" sz="8000" b="1" dirty="0">
              <a:solidFill>
                <a:srgbClr val="7030A0"/>
              </a:solidFill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990600" y="2133600"/>
            <a:ext cx="738505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宋体" panose="02010600030101010101" pitchFamily="2" charset="-122"/>
              </a:rPr>
              <a:t>今天，老师有幸和大家一起认识了才华出众的谢道韫，也感受到家庭里所洋溢的和睦、融洽、欢快、轻松的气氛，感受到家庭里的亲情。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pic>
        <p:nvPicPr>
          <p:cNvPr id="40964" name="图片 40963" descr="BD04912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763" y="6324600"/>
            <a:ext cx="166687" cy="207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0" y="188913"/>
            <a:ext cx="29718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八</a:t>
            </a:r>
            <a:r>
              <a:rPr lang="en-US" altLang="zh-CN" sz="60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60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作业：</a:t>
            </a:r>
            <a:endParaRPr lang="zh-CN" altLang="en-US" sz="60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1619250" y="2708275"/>
            <a:ext cx="6705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、在理解的基础上背诵课文</a:t>
            </a:r>
            <a:endParaRPr lang="zh-CN" altLang="en-US" sz="40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1547813" y="1412875"/>
            <a:ext cx="30972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0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、熟读课文</a:t>
            </a:r>
            <a:endParaRPr lang="zh-CN" altLang="en-US" sz="4000" b="1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1619250" y="4005263"/>
            <a:ext cx="75247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40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、在日常生活中，我们应该怎样营造一个和睦、轻松、融洽的家庭气氛。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3" name="矩形 15362"/>
          <p:cNvSpPr/>
          <p:nvPr/>
        </p:nvSpPr>
        <p:spPr>
          <a:xfrm>
            <a:off x="381000" y="381000"/>
            <a:ext cx="3243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作家作品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381000" y="1447800"/>
            <a:ext cx="3200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朗读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381000" y="2544763"/>
            <a:ext cx="37541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师生互动翻译课文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381000" y="3636645"/>
            <a:ext cx="2819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研读课文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5562600" y="366713"/>
            <a:ext cx="21209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课堂练习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5605463" y="2500313"/>
            <a:ext cx="21209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7.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课文小结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0" name="矩形 15369"/>
          <p:cNvSpPr/>
          <p:nvPr/>
        </p:nvSpPr>
        <p:spPr>
          <a:xfrm>
            <a:off x="381000" y="5105400"/>
            <a:ext cx="21209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拓展延伸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2" name="矩形 15371"/>
          <p:cNvSpPr/>
          <p:nvPr/>
        </p:nvSpPr>
        <p:spPr>
          <a:xfrm>
            <a:off x="5657850" y="5057775"/>
            <a:ext cx="2427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8.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作业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5715000" y="3564255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323850" y="1773238"/>
            <a:ext cx="8351838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世说新语</a:t>
            </a:r>
            <a:r>
              <a:rPr lang="en-US" altLang="zh-CN" sz="4800" b="1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4800" dirty="0">
                <a:latin typeface="Arial" panose="020B0604020202020204" pitchFamily="34" charset="0"/>
              </a:rPr>
              <a:t>共八卷，分德行、言语、政事、文学等三十六门，反映当时士族的思想、生活等。篇幅短小，语言简练，辞意隽永。鲁迅称其为“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一部名士底（的）教科书</a:t>
            </a:r>
            <a:r>
              <a:rPr lang="zh-CN" altLang="en-US" sz="4800" dirty="0">
                <a:latin typeface="Arial" panose="020B0604020202020204" pitchFamily="34" charset="0"/>
              </a:rPr>
              <a:t>”。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pic>
        <p:nvPicPr>
          <p:cNvPr id="6148" name="图片 6147" descr="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00" y="104775"/>
            <a:ext cx="4319905" cy="1668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114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525826">
            <a:off x="1619250" y="188913"/>
            <a:ext cx="11652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2135" y="340360"/>
            <a:ext cx="2862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</a:rPr>
              <a:t>一</a:t>
            </a:r>
            <a:r>
              <a:rPr lang="en-US" altLang="zh-CN" sz="4000" b="1">
                <a:solidFill>
                  <a:srgbClr val="7030A0"/>
                </a:solidFill>
              </a:rPr>
              <a:t>.</a:t>
            </a:r>
            <a:r>
              <a:rPr lang="zh-CN" altLang="en-US" sz="4000" b="1">
                <a:solidFill>
                  <a:srgbClr val="7030A0"/>
                </a:solidFill>
              </a:rPr>
              <a:t>作家作品</a:t>
            </a:r>
            <a:endParaRPr lang="zh-CN" altLang="en-US" sz="40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0" y="304800"/>
            <a:ext cx="2590800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u="sng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刘义庆</a:t>
            </a:r>
            <a:r>
              <a:rPr lang="zh-CN" altLang="en-US" sz="3600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600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403~444</a:t>
            </a:r>
            <a:r>
              <a:rPr lang="zh-CN" altLang="en-US" sz="3600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），南朝宋文学家。彭城人。宋宗室，袭封临川王，曾任南兖州刺史。爱好文学，招纳文士。</a:t>
            </a:r>
            <a:br>
              <a:rPr lang="zh-CN" altLang="en-US" sz="3600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19461" name="图片 19460" descr="xjfg01-pic0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0"/>
            <a:ext cx="6400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-50800" y="197485"/>
            <a:ext cx="9144000" cy="6462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      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谢太傅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寒雪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内集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，与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儿女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讲论文义。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俄而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雪</a:t>
            </a:r>
            <a:r>
              <a:rPr lang="zh-CN" altLang="en-US" sz="28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骤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，公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欣然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曰：“白雪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纷纷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何所</a:t>
            </a:r>
            <a:r>
              <a:rPr lang="zh-CN" altLang="en-US" sz="28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似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？”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兄子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胡儿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曰：“撒盐空中/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差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可/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拟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。”兄女曰：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“未若/柳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絮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因风起。”公</a:t>
            </a:r>
            <a:r>
              <a:rPr lang="zh-CN" altLang="en-US" sz="28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大笑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乐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。即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公大兄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无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奕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女，左将军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王凝之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妻也。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3657600" y="762000"/>
            <a:ext cx="1447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381000" y="1905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1295400" y="1032510"/>
            <a:ext cx="989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err="1">
                <a:solidFill>
                  <a:srgbClr val="FF0000"/>
                </a:solidFill>
                <a:latin typeface="Times New Roman" panose="02020603050405020304" pitchFamily="18" charset="0"/>
              </a:rPr>
              <a:t>Zhòu</a:t>
            </a:r>
            <a:endParaRPr lang="en-US" altLang="zh-CN" err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5054600" y="3810000"/>
            <a:ext cx="50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lè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8" name="文本框 47117"/>
          <p:cNvSpPr txBox="1"/>
          <p:nvPr/>
        </p:nvSpPr>
        <p:spPr>
          <a:xfrm>
            <a:off x="6870065" y="1219200"/>
            <a:ext cx="448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sì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9" name="文本框 47118"/>
          <p:cNvSpPr txBox="1"/>
          <p:nvPr/>
        </p:nvSpPr>
        <p:spPr>
          <a:xfrm>
            <a:off x="4365625" y="2234565"/>
            <a:ext cx="6172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err="1">
                <a:latin typeface="Times New Roman" panose="02020603050405020304" pitchFamily="18" charset="0"/>
              </a:rPr>
              <a:t>  </a:t>
            </a:r>
            <a:r>
              <a:rPr lang="en-US" altLang="zh-CN" err="1">
                <a:solidFill>
                  <a:srgbClr val="FF0000"/>
                </a:solidFill>
                <a:latin typeface="Times New Roman" panose="02020603050405020304" pitchFamily="18" charset="0"/>
              </a:rPr>
              <a:t>chā</a:t>
            </a:r>
            <a:endParaRPr lang="en-US" altLang="zh-CN" err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22" name="文本框 47121"/>
          <p:cNvSpPr txBox="1"/>
          <p:nvPr/>
        </p:nvSpPr>
        <p:spPr>
          <a:xfrm>
            <a:off x="5563235" y="2515870"/>
            <a:ext cx="1212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nǐ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415" y="340360"/>
            <a:ext cx="5397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7030A0"/>
                </a:solidFill>
              </a:rPr>
              <a:t>二</a:t>
            </a:r>
            <a:r>
              <a:rPr lang="en-US" altLang="zh-CN">
                <a:solidFill>
                  <a:srgbClr val="7030A0"/>
                </a:solidFill>
              </a:rPr>
              <a:t>.</a:t>
            </a:r>
            <a:r>
              <a:rPr lang="zh-CN" altLang="en-US">
                <a:solidFill>
                  <a:srgbClr val="7030A0"/>
                </a:solidFill>
              </a:rPr>
              <a:t>朗读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8920" y="3739515"/>
            <a:ext cx="76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dirty="0">
                <a:solidFill>
                  <a:srgbClr val="FF0000"/>
                </a:solidFill>
                <a:sym typeface="+mn-ea"/>
              </a:rPr>
              <a:t>xù</a:t>
            </a:r>
            <a:endParaRPr lang="zh-CN" altLang="zh-CN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415" y="4883150"/>
            <a:ext cx="451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b="1" dirty="0">
                <a:solidFill>
                  <a:srgbClr val="FF0000"/>
                </a:solidFill>
                <a:sym typeface="+mn-ea"/>
              </a:rPr>
              <a:t>yì</a:t>
            </a:r>
            <a:endParaRPr lang="zh-CN" altLang="zh-CN" b="1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8.咏雪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14390" y="504444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3" dur="36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7106" grpId="0"/>
      <p:bldP spid="47113" grpId="0"/>
      <p:bldP spid="47117" grpId="0"/>
      <p:bldP spid="47118" grpId="0"/>
      <p:bldP spid="47119" grpId="0"/>
      <p:bldP spid="471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609600" y="1828800"/>
            <a:ext cx="720725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0"/>
              </a:spcBef>
            </a:pPr>
            <a:r>
              <a:rPr lang="en-US" altLang="zh-CN" sz="3600" b="1" dirty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   </a:t>
            </a:r>
            <a:r>
              <a:rPr lang="zh-CN" altLang="en-US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学生自学课文</a:t>
            </a:r>
            <a:r>
              <a:rPr lang="en-US" altLang="zh-CN" sz="48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:</a:t>
            </a:r>
            <a:endParaRPr lang="en-US" altLang="zh-CN" sz="4800" b="1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marL="457200" indent="-457200">
              <a:spcBef>
                <a:spcPct val="0"/>
              </a:spcBef>
            </a:pPr>
            <a:endParaRPr lang="en-US" altLang="zh-CN" sz="36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marL="457200" indent="-457200">
              <a:spcBef>
                <a:spcPct val="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a.</a:t>
            </a:r>
            <a:r>
              <a:rPr lang="zh-CN" altLang="en-US" sz="36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用符号标出需要重点理解的词语。   </a:t>
            </a:r>
            <a:endParaRPr lang="zh-CN" altLang="en-US" sz="36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marL="457200" indent="-457200">
              <a:spcBef>
                <a:spcPct val="0"/>
              </a:spcBef>
            </a:pPr>
            <a:endParaRPr lang="zh-CN" altLang="en-US" sz="36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marL="457200" indent="-457200">
              <a:spcBef>
                <a:spcPct val="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b.</a:t>
            </a:r>
            <a:r>
              <a:rPr lang="zh-CN" altLang="en-US" sz="36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结合课文注解、 工具书疏通文意</a:t>
            </a:r>
            <a:r>
              <a:rPr lang="en-US" altLang="zh-CN" sz="36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翻译 故事</a:t>
            </a:r>
            <a:r>
              <a:rPr lang="en-US" altLang="zh-CN" sz="36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.</a:t>
            </a:r>
            <a:endParaRPr lang="en-US" altLang="zh-CN" sz="36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marL="457200" indent="-457200">
              <a:spcBef>
                <a:spcPct val="0"/>
              </a:spcBef>
            </a:pPr>
            <a:endParaRPr lang="en-US" altLang="zh-CN" sz="3600" b="1">
              <a:solidFill>
                <a:schemeClr val="tx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815" y="78105"/>
            <a:ext cx="3815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三</a:t>
            </a:r>
            <a:r>
              <a:rPr lang="en-US" altLang="zh-CN" sz="2800" b="1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师生互动翻译课文</a:t>
            </a:r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2290"/>
          <p:cNvSpPr/>
          <p:nvPr/>
        </p:nvSpPr>
        <p:spPr>
          <a:xfrm>
            <a:off x="6165850" y="504825"/>
            <a:ext cx="2720975" cy="6432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en-US" altLang="zh-CN" sz="3600" b="1" strike="noStrike" noProof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sz="3600" b="1" strike="noStrike" noProof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自主学习检测</a:t>
            </a:r>
            <a:endParaRPr lang="zh-CN" altLang="en-US" sz="3600" b="1" strike="noStrike" noProof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2291"/>
          <p:cNvSpPr txBox="1"/>
          <p:nvPr/>
        </p:nvSpPr>
        <p:spPr>
          <a:xfrm>
            <a:off x="624205" y="1696720"/>
            <a:ext cx="57289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用原文字词填空，感知课文。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故事发生的时间：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发生的地点：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参与的人物有：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主要事件是：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3689350" y="2265998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寒雪日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2971800" y="2806700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内集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3268663" y="3351213"/>
            <a:ext cx="42846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谢太傅、兄子、兄女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2924175" y="3930650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讲论文义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0" y="228600"/>
            <a:ext cx="9144000" cy="7385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谢太傅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寒雪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日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内集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，与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儿女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讲论</a:t>
            </a: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文义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俄而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雪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骤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，公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欣然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曰：“白雪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纷纷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何所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似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？”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兄子胡儿曰：“撒盐空中</a:t>
            </a: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差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可</a:t>
            </a: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拟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。”兄女曰：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未若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柳絮</a:t>
            </a: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因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风起。”公</a:t>
            </a:r>
            <a:r>
              <a:rPr lang="zh-CN" altLang="en-US" sz="36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隶书" pitchFamily="49" charset="-122"/>
              </a:rPr>
              <a:t>大笑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乐。即公大兄无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奕女，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左将军王凝之妻也。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981200" y="762000"/>
            <a:ext cx="1371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寒冷下雪天气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3657600" y="762000"/>
            <a:ext cx="1447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家庭聚会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4953000" y="730250"/>
            <a:ext cx="2362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子侄一代的晚辈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381000" y="1905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0" y="1981200"/>
            <a:ext cx="1600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不久，一会儿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1676400" y="1981200"/>
            <a:ext cx="381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急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2667000" y="1981200"/>
            <a:ext cx="1828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高兴的样子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5715000" y="1981200"/>
            <a:ext cx="1143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纷纷扬扬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7772400" y="1981200"/>
            <a:ext cx="381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像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4648200" y="3276600"/>
            <a:ext cx="914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差不多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5791200" y="3276600"/>
            <a:ext cx="685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相比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1" name="文本框 18450"/>
          <p:cNvSpPr txBox="1"/>
          <p:nvPr/>
        </p:nvSpPr>
        <p:spPr>
          <a:xfrm>
            <a:off x="304800" y="4572000"/>
            <a:ext cx="990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不如，不及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2" name="文本框 18451"/>
          <p:cNvSpPr txBox="1"/>
          <p:nvPr/>
        </p:nvSpPr>
        <p:spPr>
          <a:xfrm>
            <a:off x="4572000" y="4572000"/>
            <a:ext cx="1219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高兴地笑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49830" y="474472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趁，凭借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6010" y="89535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文章的义理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7780"/>
            <a:ext cx="1170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3.</a:t>
            </a:r>
            <a:r>
              <a:rPr lang="zh-CN" altLang="en-US"/>
              <a:t>翻译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9" grpId="0"/>
      <p:bldP spid="18440" grpId="0"/>
      <p:bldP spid="18442" grpId="0"/>
      <p:bldP spid="18443" grpId="0"/>
      <p:bldP spid="18444" grpId="0"/>
      <p:bldP spid="18448" grpId="0"/>
      <p:bldP spid="18449" grpId="0"/>
      <p:bldP spid="18451" grpId="0"/>
      <p:bldP spid="1845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0</TotalTime>
  <Words>2302</Words>
  <Application>WPS 演示</Application>
  <PresentationFormat>在屏幕上显示</PresentationFormat>
  <Paragraphs>223</Paragraphs>
  <Slides>21</Slides>
  <Notes>2</Notes>
  <HiddenSlides>0</HiddenSlides>
  <MMClips>4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隶书</vt:lpstr>
      <vt:lpstr>黑体</vt:lpstr>
      <vt:lpstr>楷体_GB2312</vt:lpstr>
      <vt:lpstr>幼圆</vt:lpstr>
      <vt:lpstr>华文行楷</vt:lpstr>
      <vt:lpstr>华文新魏</vt:lpstr>
      <vt:lpstr>微软雅黑</vt:lpstr>
      <vt:lpstr>Arial Unicode MS</vt:lpstr>
      <vt:lpstr>Monotype Corsiva</vt:lpstr>
      <vt:lpstr>文鼎CS长宋</vt:lpstr>
      <vt:lpstr>方正楷体简体</vt:lpstr>
      <vt:lpstr>新宋体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七.小结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菜鸟高手</dc:creator>
  <cp:lastModifiedBy>Administrator</cp:lastModifiedBy>
  <cp:revision>37</cp:revision>
  <dcterms:created xsi:type="dcterms:W3CDTF">2005-10-21T15:48:00Z</dcterms:created>
  <dcterms:modified xsi:type="dcterms:W3CDTF">2017-11-06T00:51:24Z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