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2" r:id="rId1"/>
  </p:sldMasterIdLst>
  <p:notesMasterIdLst>
    <p:notesMasterId r:id="rId48"/>
  </p:notesMasterIdLst>
  <p:handoutMasterIdLst>
    <p:handoutMasterId r:id="rId49"/>
  </p:handoutMasterIdLst>
  <p:sldIdLst>
    <p:sldId id="984" r:id="rId2"/>
    <p:sldId id="280" r:id="rId3"/>
    <p:sldId id="409" r:id="rId4"/>
    <p:sldId id="299" r:id="rId5"/>
    <p:sldId id="285" r:id="rId6"/>
    <p:sldId id="778" r:id="rId7"/>
    <p:sldId id="468" r:id="rId8"/>
    <p:sldId id="611" r:id="rId9"/>
    <p:sldId id="914" r:id="rId10"/>
    <p:sldId id="553" r:id="rId11"/>
    <p:sldId id="779" r:id="rId12"/>
    <p:sldId id="780" r:id="rId13"/>
    <p:sldId id="714" r:id="rId14"/>
    <p:sldId id="915" r:id="rId15"/>
    <p:sldId id="916" r:id="rId16"/>
    <p:sldId id="917" r:id="rId17"/>
    <p:sldId id="554" r:id="rId18"/>
    <p:sldId id="555" r:id="rId19"/>
    <p:sldId id="918" r:id="rId20"/>
    <p:sldId id="919" r:id="rId21"/>
    <p:sldId id="980" r:id="rId22"/>
    <p:sldId id="981" r:id="rId23"/>
    <p:sldId id="982" r:id="rId24"/>
    <p:sldId id="983" r:id="rId25"/>
    <p:sldId id="557" r:id="rId26"/>
    <p:sldId id="472" r:id="rId27"/>
    <p:sldId id="470" r:id="rId28"/>
    <p:sldId id="985" r:id="rId29"/>
    <p:sldId id="986" r:id="rId30"/>
    <p:sldId id="987" r:id="rId31"/>
    <p:sldId id="988" r:id="rId32"/>
    <p:sldId id="989" r:id="rId33"/>
    <p:sldId id="990" r:id="rId34"/>
    <p:sldId id="991" r:id="rId35"/>
    <p:sldId id="992" r:id="rId36"/>
    <p:sldId id="993" r:id="rId37"/>
    <p:sldId id="994" r:id="rId38"/>
    <p:sldId id="995" r:id="rId39"/>
    <p:sldId id="996" r:id="rId40"/>
    <p:sldId id="997" r:id="rId41"/>
    <p:sldId id="998" r:id="rId42"/>
    <p:sldId id="999" r:id="rId43"/>
    <p:sldId id="1000" r:id="rId44"/>
    <p:sldId id="1001" r:id="rId45"/>
    <p:sldId id="1002" r:id="rId46"/>
    <p:sldId id="1003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30">
          <p15:clr>
            <a:srgbClr val="A4A3A4"/>
          </p15:clr>
        </p15:guide>
        <p15:guide id="2" pos="737">
          <p15:clr>
            <a:srgbClr val="A4A3A4"/>
          </p15:clr>
        </p15:guide>
        <p15:guide id="3" pos="6942">
          <p15:clr>
            <a:srgbClr val="A4A3A4"/>
          </p15:clr>
        </p15:guide>
        <p15:guide id="4" orient="horz" pos="5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70" autoAdjust="0"/>
  </p:normalViewPr>
  <p:slideViewPr>
    <p:cSldViewPr snapToGrid="0">
      <p:cViewPr varScale="1">
        <p:scale>
          <a:sx n="63" d="100"/>
          <a:sy n="63" d="100"/>
        </p:scale>
        <p:origin x="-132" y="-540"/>
      </p:cViewPr>
      <p:guideLst>
        <p:guide orient="horz" pos="3730"/>
        <p:guide orient="horz" pos="534"/>
        <p:guide pos="737"/>
        <p:guide pos="69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779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2021-9-21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43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14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558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5605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375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6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447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74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53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99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44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056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9554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05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3767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87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888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957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471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48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193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581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72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922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905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1135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706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800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5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806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2937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4851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342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586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467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7226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05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16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489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13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39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316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2021-9-21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7814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6120079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2021-9-21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759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ransition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为了忘却的记念（第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10030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8235" y="1823085"/>
            <a:ext cx="985202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我们相见的原因很平常，那时他所投的是从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德文译出的《彼得斐传》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，我就发信去讨原文，原文是载在诗集前面的，邮寄不便，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他就亲自送来了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。……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夜里，我将译文和原文粗粗的对了一遍，知道除几处误译之外，还有一个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故意的曲译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。他像是不喜欢“国民诗人”这个字的，都改成“民众诗人”了。第二天又接到他一封来信，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说很悔和我相见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，他的话多，我的话少，又冷，好像受了一种威压似的。……他果然译了几首，自己拿来了。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5" name="矩形标注 4"/>
          <p:cNvSpPr/>
          <p:nvPr/>
        </p:nvSpPr>
        <p:spPr>
          <a:xfrm>
            <a:off x="8641715" y="1223010"/>
            <a:ext cx="2328545" cy="60007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勤奋好学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4080510" y="3301365"/>
            <a:ext cx="2503805" cy="657860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爱憎分明</a:t>
            </a:r>
          </a:p>
        </p:txBody>
      </p:sp>
      <p:sp>
        <p:nvSpPr>
          <p:cNvPr id="2" name="矩形标注 1"/>
          <p:cNvSpPr/>
          <p:nvPr/>
        </p:nvSpPr>
        <p:spPr>
          <a:xfrm>
            <a:off x="971550" y="4168775"/>
            <a:ext cx="2251075" cy="62674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率直坦诚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8235" y="1823085"/>
            <a:ext cx="985202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有人打门了，我去开门时，来的就是白莽，却穿着一件厚棉袍，汗流满面，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彼此都不禁失笑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。这时他才告诉我他是一个革命者，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刚由被捕而释出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，衣服和书籍全被没收了，连我送他的那两本；身上的袍子是从朋友那里借来的，没有夹衫，而必须穿长衣，所以只好这么出汗。我想，这大约就是林莽先生说的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“又一次的被了捕”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的那一次了。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2" name="对话气泡: 圆角矩形 9"/>
          <p:cNvSpPr/>
          <p:nvPr/>
        </p:nvSpPr>
        <p:spPr>
          <a:xfrm>
            <a:off x="5081270" y="1223645"/>
            <a:ext cx="2029460" cy="730250"/>
          </a:xfrm>
          <a:prstGeom prst="wedgeRoundRectCallout">
            <a:avLst>
              <a:gd name="adj1" fmla="val -48890"/>
              <a:gd name="adj2" fmla="val 10530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积极乐观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2275205" y="5509260"/>
            <a:ext cx="3891280" cy="843280"/>
          </a:xfrm>
          <a:prstGeom prst="wedgeRoundRectCallout">
            <a:avLst>
              <a:gd name="adj1" fmla="val -38649"/>
              <a:gd name="adj2" fmla="val -1235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执着坚定、勇敢无畏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8235" y="1823085"/>
            <a:ext cx="985202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不过在我是一种宝贝，因为这是三十年前，正当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我热爱彼得斐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的时候，特地托丸善书店从德国去买来的……后来大抵带在身边，只是情随事迁，已没有翻译的意思了，这回便决计送给这也如我的那时一样，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热爱彼得斐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的诗的青年。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74470" y="2973705"/>
            <a:ext cx="817435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生命诚宝贵，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爱情价更高；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若为自由故，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二者皆可抛！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1345" fontAlgn="auto">
              <a:lnSpc>
                <a:spcPct val="120000"/>
              </a:lnSpc>
            </a:pP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73946" y="1523703"/>
            <a:ext cx="555673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自由与爱情</a:t>
            </a:r>
            <a:endParaRPr lang="en-US" altLang="zh-CN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彼得斐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490345" y="2189480"/>
            <a:ext cx="8174355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起来，匈牙利人，祖国正在召唤！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是时候了，还不算太晚！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愿意做自由人呢，还是做奴隶？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你们自己选择吧，就是这个问题！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向匈牙利的上帝宣誓，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我们宣誓，我们宣誓，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我们不再继续作奴隶！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21571" y="1174453"/>
            <a:ext cx="555673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民族之歌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（节选）</a:t>
            </a:r>
            <a:endParaRPr lang="zh-CN" altLang="en-US" sz="32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彼得斐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80845" y="1830070"/>
            <a:ext cx="817435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但你的弟弟现在饥渴，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饥渴着的是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永久的真理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不要荣誉，不要功建，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只望向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真理的王国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进礼。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因此机械的悲鸣扰厂他的美梦，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因此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劳苦群众的呼号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震动心灵，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因此他尽日尽夜地忧愁，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想做个Promcthcus偷给人间以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光明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18116" y="103157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别了，哥哥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（节选）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白莽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80845" y="1830070"/>
            <a:ext cx="817435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真理和愤怒使他强硬，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他再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不怕天帝的咆哮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他要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牺牲去他的生命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更不要那纸糊的高帽。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别了，哥哥，别了，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此后各走前途，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再见的机会是在，</a:t>
            </a:r>
          </a:p>
          <a:p>
            <a:pPr indent="528955" algn="ctr" fontAlgn="auto">
              <a:lnSpc>
                <a:spcPct val="120000"/>
              </a:lnSpc>
            </a:pP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当我们和你隶属着的阶级交了战火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18116" y="103157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别了，哥哥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（节选）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白莽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白莽形象</a:t>
            </a:r>
          </a:p>
        </p:txBody>
      </p:sp>
      <p:sp>
        <p:nvSpPr>
          <p:cNvPr id="2" name="流程图: 可选过程 1"/>
          <p:cNvSpPr/>
          <p:nvPr/>
        </p:nvSpPr>
        <p:spPr>
          <a:xfrm>
            <a:off x="2995930" y="2549525"/>
            <a:ext cx="4898390" cy="154495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性格特点：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勤奋好学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爱憎分明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率直坦诚、积极乐观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2995930" y="4356100"/>
            <a:ext cx="4899660" cy="177228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精神品质：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执着坚定、勇敢无畏</a:t>
            </a:r>
          </a:p>
          <a:p>
            <a:pPr marL="0" marR="0" lvl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追求真理和自由、勇于斗争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8090" y="2272030"/>
            <a:ext cx="10042525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</a:t>
            </a:r>
          </a:p>
          <a:p>
            <a:pPr indent="601345" fontAlgn="auto">
              <a:lnSpc>
                <a:spcPct val="120000"/>
              </a:lnSpc>
            </a:pPr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（2）梳理柔石相关情节，分析柔石是一个怎样的青年？为何说他“无论从旧道德，从新道德，只要是损己利人的，他就挑选上，自己背起来”？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8235" y="1823085"/>
            <a:ext cx="985202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他的家乡，是台州的宁海，这只要一看他那台州式的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硬气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就知道，而且颇有点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迂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，有时会令我忽而想到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方孝孺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，觉得好像也有些这模样的。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11" name="对话气泡: 圆角矩形 10"/>
          <p:cNvSpPr/>
          <p:nvPr/>
        </p:nvSpPr>
        <p:spPr>
          <a:xfrm>
            <a:off x="4493260" y="3607435"/>
            <a:ext cx="1841500" cy="924560"/>
          </a:xfrm>
          <a:prstGeom prst="wedgeRoundRectCallout">
            <a:avLst>
              <a:gd name="adj1" fmla="val -38649"/>
              <a:gd name="adj2" fmla="val -1235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迂和硬气</a:t>
            </a:r>
            <a:endParaRPr lang="zh-CN" altLang="zh-CN" sz="2800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85570" y="2431415"/>
            <a:ext cx="950404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1.理解白莽、柔石等革命志士的形象特点，学习他们的精神品质。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2.通过分析作者对五位青年作家被国民党反动派枪杀的悲愤之情，感受鲁迅的形象。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3.学习本文记叙、描写、议论、抒情相结合的表达方式，分析曲笔手法的运用，感受含蓄蕴藉的情感。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18235" y="1823085"/>
            <a:ext cx="991489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至是（成祖）欲使草诏。召至，悲恸声彻殿陛。（成祖）顾左右授笔札，曰：“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诏天下，非先生草不可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。”孝孺投笔于地，且哭且骂曰：“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死即死耳，诏不可草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成祖怒，命磔诸市。孝孺慨然就死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，时年四十有六……孝孺之死，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宗族亲友前后坐诛者数百人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。其门下士有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以身殉者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，卢原质、郑公智、林嘉猷，皆宁海人。（《明史·方孝孺传》，有删改）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补充材料</a:t>
              </a:r>
            </a:p>
          </p:txBody>
        </p: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0820" y="1527175"/>
            <a:ext cx="1066673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看他旧作品，都很有悲观的气息，但实际上并不然，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他相信人们是好的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。我有时谈到人会怎样的骗人，怎样的卖友，怎样的吮血，他就前额亮晶晶的，惊疑地圆睁了近视的眼睛，抗议道，“会这样的么？——不至于此罢？……”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不过朝华社不久就倒闭了，我也不想说清其中的原因，总之是柔石的理想的头，先碰了一个大钉子，力气固然白化，此外还得去借一百块钱来付纸账。后来他对于我那“人心惟危”说的怀疑减少了，有时也叹息道，“真会这样的么？……”但是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他仍然相信人们是好的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877084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2" name="对话气泡: 圆角矩形 10"/>
          <p:cNvSpPr/>
          <p:nvPr/>
        </p:nvSpPr>
        <p:spPr>
          <a:xfrm>
            <a:off x="10141585" y="2575560"/>
            <a:ext cx="1936750" cy="669925"/>
          </a:xfrm>
          <a:prstGeom prst="wedgeRoundRectCallout">
            <a:avLst>
              <a:gd name="adj1" fmla="val -38649"/>
              <a:gd name="adj2" fmla="val -1235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天真单纯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0820" y="2218690"/>
            <a:ext cx="1128395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然而柔石自己没有钱，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他借了二百多块钱来做印本</a:t>
            </a:r>
            <a:r>
              <a:rPr lang="zh-CN" altLang="en-US" sz="280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。除买纸之外，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大部分的稿子和杂务都是归他做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，如跑印刷局，制图，校字之类。……不过朝华社不久就倒闭了……他于是一面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将自己所应得的朝华社的残书送到明日书店和光华书局去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，希望还能够收回几文钱，一面就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拚命的译书，准备还借款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877084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11" name="对话气泡: 圆角矩形 10"/>
          <p:cNvSpPr/>
          <p:nvPr/>
        </p:nvSpPr>
        <p:spPr>
          <a:xfrm>
            <a:off x="2609215" y="5126355"/>
            <a:ext cx="3772535" cy="671195"/>
          </a:xfrm>
          <a:prstGeom prst="wedgeRoundRectCallout">
            <a:avLst>
              <a:gd name="adj1" fmla="val -38649"/>
              <a:gd name="adj2" fmla="val -1235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勇于承担、刚毅坚强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6610985" y="1113790"/>
            <a:ext cx="3433445" cy="815975"/>
          </a:xfrm>
          <a:prstGeom prst="wedgeRoundRectCallout">
            <a:avLst>
              <a:gd name="adj1" fmla="val -48890"/>
              <a:gd name="adj2" fmla="val 10530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执拗，不知变通</a:t>
            </a:r>
          </a:p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不切实际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69670" y="1981200"/>
            <a:ext cx="985202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于是将这译出，还译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的童话，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其实，我当时的意思，不过要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传播被虐待者的苦痛的呼声和激发国人对于强权者的憎恶和愤怒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而已。（《坟·杂忆》）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但也不是自己想创作，注重的倒是在绍介，在翻译</a:t>
            </a:r>
            <a:r>
              <a:rPr lang="en-US" altLang="zh-CN" sz="2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特别是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被压迫的民族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中的作者的作品。……因为所求的作品是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叫喊和反抗</a:t>
            </a:r>
            <a:r>
              <a:rPr lang="zh-CN" altLang="en-US" sz="280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，势必至于倾向了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东欧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。（《我怎么做起小说来 》）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21541" y="1173629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补充材料</a:t>
              </a:r>
            </a:p>
          </p:txBody>
        </p:sp>
      </p:grpSp>
      <p:sp>
        <p:nvSpPr>
          <p:cNvPr id="2" name="圆角矩形标注 1"/>
          <p:cNvSpPr/>
          <p:nvPr/>
        </p:nvSpPr>
        <p:spPr>
          <a:xfrm>
            <a:off x="4479925" y="991870"/>
            <a:ext cx="2628265" cy="902335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爱罗先珂君，东欧作家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0820" y="1527175"/>
            <a:ext cx="1128395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他终于决定地改变了，有一回，曾经明白的告诉我，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此后应该转换作品的内容和形式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。我说：这怕难罢，譬如使惯了刀的，这回要他耍棍，怎么能行呢？他简洁的答道：</a:t>
            </a:r>
            <a:r>
              <a:rPr lang="zh-CN" altLang="en-US" sz="2800">
                <a:solidFill>
                  <a:srgbClr val="C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只要学起来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！他说的并不是空话，真也在从新学起来了。</a:t>
            </a: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“现亦好，且跟殷夫兄学德文，此事可告周先生；望周先生勿念，我等未受刑。捕房和公安局，几次问周先生地址，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但我那里知道</a:t>
            </a: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89791" y="845334"/>
            <a:ext cx="4779942" cy="572032"/>
            <a:chOff x="996173" y="2188583"/>
            <a:chExt cx="4779942" cy="572032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sz="28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2" name="对话气泡: 圆角矩形 10"/>
          <p:cNvSpPr/>
          <p:nvPr/>
        </p:nvSpPr>
        <p:spPr>
          <a:xfrm>
            <a:off x="7630795" y="5347970"/>
            <a:ext cx="4292600" cy="988695"/>
          </a:xfrm>
          <a:prstGeom prst="wedgeRoundRectCallout">
            <a:avLst>
              <a:gd name="adj1" fmla="val -38649"/>
              <a:gd name="adj2" fmla="val -12352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敢无畏、从容不迫</a:t>
            </a:r>
          </a:p>
          <a:p>
            <a:r>
              <a:rPr lang="zh-CN" altLang="zh-CN" sz="2800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对朋友讲义气，宁折不屈</a:t>
            </a:r>
          </a:p>
        </p:txBody>
      </p:sp>
      <p:sp>
        <p:nvSpPr>
          <p:cNvPr id="10" name="对话气泡: 圆角矩形 9"/>
          <p:cNvSpPr/>
          <p:nvPr/>
        </p:nvSpPr>
        <p:spPr>
          <a:xfrm>
            <a:off x="8622665" y="895350"/>
            <a:ext cx="2872740" cy="759460"/>
          </a:xfrm>
          <a:prstGeom prst="wedgeRoundRectCallout">
            <a:avLst>
              <a:gd name="adj1" fmla="val -48890"/>
              <a:gd name="adj2" fmla="val 10530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执着坚定</a:t>
            </a:r>
          </a:p>
          <a:p>
            <a:pPr algn="ctr"/>
            <a:r>
              <a:rPr lang="zh-CN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至死不渝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柔石形象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2995930" y="2664460"/>
            <a:ext cx="1266825" cy="152844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迂</a:t>
            </a:r>
          </a:p>
        </p:txBody>
      </p:sp>
      <p:sp>
        <p:nvSpPr>
          <p:cNvPr id="13" name="流程图: 可选过程 12"/>
          <p:cNvSpPr/>
          <p:nvPr/>
        </p:nvSpPr>
        <p:spPr>
          <a:xfrm>
            <a:off x="2995930" y="4580890"/>
            <a:ext cx="1266825" cy="127063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硬气</a:t>
            </a:r>
          </a:p>
        </p:txBody>
      </p:sp>
      <p:sp>
        <p:nvSpPr>
          <p:cNvPr id="14" name="流程图: 可选过程 13"/>
          <p:cNvSpPr/>
          <p:nvPr/>
        </p:nvSpPr>
        <p:spPr>
          <a:xfrm>
            <a:off x="5938520" y="2430145"/>
            <a:ext cx="4100195" cy="194945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善良与纯真</a:t>
            </a:r>
          </a:p>
          <a:p>
            <a:pPr algn="ctr"/>
            <a:r>
              <a:rPr lang="zh-CN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勤勉与憨厚</a:t>
            </a:r>
          </a:p>
          <a:p>
            <a:pPr algn="ctr"/>
            <a:r>
              <a:rPr lang="zh-CN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执着与坚定</a:t>
            </a:r>
          </a:p>
        </p:txBody>
      </p:sp>
      <p:sp>
        <p:nvSpPr>
          <p:cNvPr id="17" name="流程图: 可选过程 16"/>
          <p:cNvSpPr/>
          <p:nvPr/>
        </p:nvSpPr>
        <p:spPr>
          <a:xfrm>
            <a:off x="5938520" y="4580255"/>
            <a:ext cx="4224655" cy="127127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勇于承担、刚毅坚强</a:t>
            </a:r>
            <a:endParaRPr lang="en-US" altLang="zh-CN" sz="2800" kern="10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sz="2800" kern="10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勇敢无畏、宁折不屈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箭头: 右 17"/>
          <p:cNvSpPr/>
          <p:nvPr/>
        </p:nvSpPr>
        <p:spPr>
          <a:xfrm>
            <a:off x="4809490" y="3221355"/>
            <a:ext cx="709295" cy="527685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右 18"/>
          <p:cNvSpPr/>
          <p:nvPr/>
        </p:nvSpPr>
        <p:spPr>
          <a:xfrm>
            <a:off x="4809490" y="5001895"/>
            <a:ext cx="709295" cy="45847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80795" y="2494915"/>
            <a:ext cx="9359900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4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不独白莽、柔石，在冯铿、李伟森、胡也频身上也同样体现出为了国家，为了真理，为了自由和民主，英勇反抗、不畏牺牲、宁死不屈的精神。——这是这些革命青年身上所具有的共同品质。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39190" y="2414270"/>
            <a:ext cx="10038715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在“左联五烈士”殉难90周年纪念会上，请你为白莽或柔石写一段抒情文字，来颂扬他们的精神品质，抒发对革命先驱的敬意和赞美之情。</a:t>
            </a:r>
          </a:p>
          <a:p>
            <a:pPr indent="601345" fontAlgn="auto">
              <a:lnSpc>
                <a:spcPct val="12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推荐阅读：鲁迅《中国无产阶级革命文学和前驱的血》《黑暗中国的文艺界的现状》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1345" fontAlgn="auto">
              <a:lnSpc>
                <a:spcPct val="120000"/>
              </a:lnSpc>
            </a:pP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课后作业</a:t>
            </a:r>
            <a:endParaRPr lang="zh-CN" altLang="zh-CN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055688" y="2044237"/>
            <a:ext cx="10080625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为了忘却的记念（第</a:t>
            </a:r>
            <a:r>
              <a:rPr lang="en-US" altLang="zh-CN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altLang="en-US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572432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任务二</a:t>
            </a:r>
            <a:endParaRPr lang="zh-CN" altLang="en-US" sz="30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5570" y="2431415"/>
            <a:ext cx="950404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《为了忘却的纪念》这篇文章表达了作者怎样的情感？作者又是怎样表达自己情感的？</a:t>
            </a:r>
          </a:p>
        </p:txBody>
      </p:sp>
    </p:spTree>
    <p:extLst>
      <p:ext uri="{BB962C8B-B14F-4D97-AF65-F5344CB8AC3E}">
        <p14:creationId xmlns:p14="http://schemas.microsoft.com/office/powerpoint/2010/main" val="348043603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学习任务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 fontAlgn="auto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任务一：鲁迅所纪念的白莽、柔石等革命青年具有怎样的精神品质？</a:t>
            </a:r>
          </a:p>
          <a:p>
            <a:pPr indent="528955" fontAlgn="auto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任务二：文章表达了作者怎样的情感？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活动一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1593" y="2494949"/>
            <a:ext cx="7652244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</a:t>
            </a:r>
          </a:p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鲁迅对这样的青年有怎样的情感？</a:t>
            </a:r>
          </a:p>
          <a:p>
            <a:pPr indent="601345">
              <a:lnSpc>
                <a:spcPct val="120000"/>
              </a:lnSpc>
            </a:pP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32302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3077845" y="2755265"/>
            <a:ext cx="106680" cy="2238375"/>
          </a:xfrm>
          <a:prstGeom prst="leftBrac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0465" y="2351405"/>
            <a:ext cx="6273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对白莽的爱护之情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80105" y="2623185"/>
            <a:ext cx="7510145" cy="250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①向白莽回信解释，告知译书原则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②送他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两本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珍藏多年的彼得斐集子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②欣幸他的得释，赶紧付给稿费，使他买夹衫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③送白莽德译的中国游记，以练习德文</a:t>
            </a:r>
          </a:p>
        </p:txBody>
      </p:sp>
    </p:spTree>
    <p:extLst>
      <p:ext uri="{BB962C8B-B14F-4D97-AF65-F5344CB8AC3E}">
        <p14:creationId xmlns:p14="http://schemas.microsoft.com/office/powerpoint/2010/main" val="2076946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2807335" y="2526030"/>
            <a:ext cx="346710" cy="2485390"/>
          </a:xfrm>
          <a:prstGeom prst="leftBrac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2965" y="2209800"/>
            <a:ext cx="6743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对柔石的爱护之情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67075" y="2430780"/>
            <a:ext cx="734377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52895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①对柔石转换作品的内容和形式之事表示担忧</a:t>
            </a:r>
          </a:p>
          <a:p>
            <a:pPr indent="-52895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②疑心柔石受到冯铿影响，疑心冯铿有些“罗曼谛克”“急于事功”</a:t>
            </a:r>
          </a:p>
          <a:p>
            <a:pPr indent="-52895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③关心柔石入狱后的信息</a:t>
            </a:r>
          </a:p>
          <a:p>
            <a:pPr indent="-52895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④挂念柔石在狱中的情况，担心他在狱中受刑</a:t>
            </a:r>
          </a:p>
        </p:txBody>
      </p:sp>
    </p:spTree>
    <p:extLst>
      <p:ext uri="{BB962C8B-B14F-4D97-AF65-F5344CB8AC3E}">
        <p14:creationId xmlns:p14="http://schemas.microsoft.com/office/powerpoint/2010/main" val="41968306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56435" y="2383790"/>
            <a:ext cx="853186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思考讨论：</a:t>
            </a:r>
          </a:p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面对革命青年的被杀，作者如何表达自己的悲愤之情？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</a:t>
            </a:r>
          </a:p>
        </p:txBody>
      </p:sp>
    </p:spTree>
    <p:extLst>
      <p:ext uri="{BB962C8B-B14F-4D97-AF65-F5344CB8AC3E}">
        <p14:creationId xmlns:p14="http://schemas.microsoft.com/office/powerpoint/2010/main" val="138650467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628775" y="2178050"/>
            <a:ext cx="8933815" cy="233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但忽然得到一个可靠的消息，说柔石和其他二十三人，已于二月七日夜或八日晨，在龙华警备司令部被枪毙了，他的身上中了十弹。</a:t>
            </a:r>
          </a:p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原来如此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！……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8241" y="115711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4205605" y="4255135"/>
            <a:ext cx="6151245" cy="1633220"/>
          </a:xfrm>
          <a:prstGeom prst="wedgeRoundRectCallout">
            <a:avLst>
              <a:gd name="adj1" fmla="val -71538"/>
              <a:gd name="adj2" fmla="val -3805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原来他们早已经被杀害，</a:t>
            </a:r>
          </a:p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原来柔石竟死得如此惨烈，</a:t>
            </a:r>
          </a:p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原来国民党反动派竟会如此下劣凶残！</a:t>
            </a:r>
          </a:p>
        </p:txBody>
      </p:sp>
    </p:spTree>
    <p:extLst>
      <p:ext uri="{BB962C8B-B14F-4D97-AF65-F5344CB8AC3E}">
        <p14:creationId xmlns:p14="http://schemas.microsoft.com/office/powerpoint/2010/main" val="3814184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8241" y="115711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105025" y="2306955"/>
            <a:ext cx="7981950" cy="3644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>
              <a:lnSpc>
                <a:spcPct val="18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惯于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长夜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过春时，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挈妇将雏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鬓有丝。</a:t>
            </a:r>
          </a:p>
          <a:p>
            <a:pPr indent="528955">
              <a:lnSpc>
                <a:spcPct val="18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梦里依稀慈母泪，城头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变幻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大王旗。</a:t>
            </a:r>
          </a:p>
          <a:p>
            <a:pPr indent="528955">
              <a:lnSpc>
                <a:spcPct val="180000"/>
              </a:lnSpc>
            </a:pP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忍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看朋辈成新鬼，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怒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向刀丛觅小诗。</a:t>
            </a:r>
          </a:p>
          <a:p>
            <a:pPr indent="528955">
              <a:lnSpc>
                <a:spcPct val="18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吟罢低眉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无写处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，月光如水照缁衣。</a:t>
            </a:r>
          </a:p>
          <a:p>
            <a:pPr indent="528955">
              <a:lnSpc>
                <a:spcPct val="105000"/>
              </a:lnSpc>
            </a:pP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355975" y="1433195"/>
            <a:ext cx="2844800" cy="1075055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国民党反动派黑暗的统治</a:t>
            </a:r>
          </a:p>
        </p:txBody>
      </p:sp>
      <p:sp>
        <p:nvSpPr>
          <p:cNvPr id="6" name="右大括号 5"/>
          <p:cNvSpPr/>
          <p:nvPr/>
        </p:nvSpPr>
        <p:spPr>
          <a:xfrm>
            <a:off x="8286115" y="2809240"/>
            <a:ext cx="288925" cy="1061720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8856345" y="2809240"/>
            <a:ext cx="2118360" cy="115062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社会动荡</a:t>
            </a:r>
          </a:p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百姓不安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8856980" y="4173220"/>
            <a:ext cx="2117725" cy="1139190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悲愤交织</a:t>
            </a:r>
          </a:p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控诉揭露</a:t>
            </a:r>
          </a:p>
        </p:txBody>
      </p:sp>
      <p:sp>
        <p:nvSpPr>
          <p:cNvPr id="11" name="右大括号 10"/>
          <p:cNvSpPr/>
          <p:nvPr/>
        </p:nvSpPr>
        <p:spPr>
          <a:xfrm>
            <a:off x="8365490" y="4283710"/>
            <a:ext cx="209550" cy="1028700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203825" y="5312410"/>
            <a:ext cx="3082290" cy="937895"/>
          </a:xfrm>
          <a:prstGeom prst="wedgeRoundRectCallout">
            <a:avLst>
              <a:gd name="adj1" fmla="val -71538"/>
              <a:gd name="adj2" fmla="val -3805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国民党反动派实行白色恐怖统治</a:t>
            </a:r>
          </a:p>
        </p:txBody>
      </p:sp>
    </p:spTree>
    <p:extLst>
      <p:ext uri="{BB962C8B-B14F-4D97-AF65-F5344CB8AC3E}">
        <p14:creationId xmlns:p14="http://schemas.microsoft.com/office/powerpoint/2010/main" val="708980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238250" y="4745355"/>
            <a:ext cx="3228340" cy="883920"/>
          </a:xfrm>
          <a:prstGeom prst="wedgeRoundRectCallout">
            <a:avLst>
              <a:gd name="adj1" fmla="val -279"/>
              <a:gd name="adj2" fmla="val -17363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曲笔：借木刻抒情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2145" y="2178050"/>
            <a:ext cx="991044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当《北斗》创刊时，我就想写一点关于柔石的文章，然而不能够，只得选了一幅珂勒惠支（KäHtheKollwitz）夫人的木刻，名曰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《牺牲》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，是一个母亲悲哀地献出她的儿子去的，算是只有我一个人心里知道的柔石的记念。</a:t>
            </a:r>
          </a:p>
          <a:p>
            <a:pPr indent="565150">
              <a:lnSpc>
                <a:spcPct val="130000"/>
              </a:lnSpc>
            </a:pP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8241" y="115711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854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782012" y="4301600"/>
            <a:ext cx="2880360" cy="709930"/>
          </a:xfrm>
          <a:prstGeom prst="wedgeRoundRectCallout">
            <a:avLst>
              <a:gd name="adj1" fmla="val -279"/>
              <a:gd name="adj2" fmla="val -17363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曲笔：借典抒情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2145" y="2178050"/>
            <a:ext cx="991044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要写下去，在中国的现在，还是没有写处的。年青时读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向子期《思旧赋》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，很怪他为什么只有寥寥的几行，刚开头却又煞了尾。然而，现在我懂得了。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8241" y="115711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709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1566545" y="2961640"/>
            <a:ext cx="4058285" cy="145669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方孝孺被处死</a:t>
            </a:r>
          </a:p>
          <a:p>
            <a:pPr algn="ctr"/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表现朱棣残杀方孝孺其及族人的嗜血成性</a:t>
            </a:r>
          </a:p>
        </p:txBody>
      </p:sp>
      <p:sp>
        <p:nvSpPr>
          <p:cNvPr id="11" name="流程图: 可选过程 10"/>
          <p:cNvSpPr/>
          <p:nvPr/>
        </p:nvSpPr>
        <p:spPr>
          <a:xfrm>
            <a:off x="1566545" y="4521835"/>
            <a:ext cx="4057650" cy="1467485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《说岳全传》高僧坐化</a:t>
            </a:r>
          </a:p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表现秦桧对岳飞的残害及赶尽杀绝的狠戾</a:t>
            </a:r>
          </a:p>
        </p:txBody>
      </p:sp>
      <p:sp>
        <p:nvSpPr>
          <p:cNvPr id="13" name="流程图: 可选过程 12"/>
          <p:cNvSpPr/>
          <p:nvPr/>
        </p:nvSpPr>
        <p:spPr>
          <a:xfrm>
            <a:off x="1610360" y="1440180"/>
            <a:ext cx="4014470" cy="141732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向子期写《思旧赋》</a:t>
            </a:r>
          </a:p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表现司马氏杀害天下文士的残暴无情</a:t>
            </a:r>
          </a:p>
        </p:txBody>
      </p:sp>
      <p:sp>
        <p:nvSpPr>
          <p:cNvPr id="15" name="流程图: 可选过程 14"/>
          <p:cNvSpPr/>
          <p:nvPr/>
        </p:nvSpPr>
        <p:spPr>
          <a:xfrm>
            <a:off x="7736205" y="2722880"/>
            <a:ext cx="3514090" cy="2309495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暗指国民党反动派残杀青年的暴行</a:t>
            </a:r>
          </a:p>
          <a:p>
            <a:r>
              <a:rPr lang="zh-CN" altLang="en-US" sz="28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揭露国民党反动派之专制高压统治</a:t>
            </a:r>
          </a:p>
        </p:txBody>
      </p:sp>
      <p:sp>
        <p:nvSpPr>
          <p:cNvPr id="18" name="右箭头 17"/>
          <p:cNvSpPr/>
          <p:nvPr/>
        </p:nvSpPr>
        <p:spPr>
          <a:xfrm>
            <a:off x="6804025" y="3686810"/>
            <a:ext cx="798195" cy="38227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5982335" y="1899285"/>
            <a:ext cx="244475" cy="3825240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7900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 animBg="1"/>
      <p:bldP spid="18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02105" y="2400935"/>
            <a:ext cx="9579610" cy="393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前年的今日，我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避在客栈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里，他们却是走向刑场了；去年的今日，我在炮声中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逃在英租界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，他们则早已埋在不知那里的地下了；今年的今日，我才坐在旧寓里，人们都睡觉了，连我的女人和孩子。</a:t>
            </a:r>
            <a:endParaRPr lang="zh-CN" altLang="en-US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28955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思考讨论：</a:t>
            </a:r>
            <a:endParaRPr lang="zh-CN" altLang="en-US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28955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如何看待鲁迅先生的“避”与“逃” ？</a:t>
            </a:r>
            <a:endParaRPr lang="zh-CN" altLang="en-US" sz="3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>
              <a:lnSpc>
                <a:spcPct val="120000"/>
              </a:lnSpc>
            </a:pP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891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56435" y="2383790"/>
            <a:ext cx="853186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阅读全文，查阅写作背景，概括每一部分的主要内容。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预习任务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17040" y="2178050"/>
            <a:ext cx="875792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在四十余被害的青年之中，刘和珍君是我的学生。学生云者，我向来这样想，这样说，现在却觉得有些踌躇了，我应该对她奉献我的悲哀与尊敬。她不是“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苟活到现在的我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”的学生，是为了中国而死的中国的青年。（《记念刘和珍君》）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7145" y="1262693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34434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补充材料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683738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4496435" y="5524500"/>
            <a:ext cx="4003040" cy="800100"/>
          </a:xfrm>
          <a:prstGeom prst="wedgeRoundRectCallout">
            <a:avLst>
              <a:gd name="adj1" fmla="val -279"/>
              <a:gd name="adj2" fmla="val -17363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是反抗，是保存实力，是继续战斗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2320" y="1984375"/>
            <a:ext cx="9910445" cy="288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记得《说岳全传》里讲过一个高僧，当追捕的差役刚到寺门之前，他就“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坐化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”了，还留下什么“何立从东来，我向西方走”的偈子。这是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奴隶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所幻想的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脱离苦海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的惟一的好方法，“剑侠”盼不到，最自在的惟此而已。我不是高僧，没有涅盘的自由，却还有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生之留恋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，我于是就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逃走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8241" y="115711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3610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17040" y="2178050"/>
            <a:ext cx="875792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我之所谓生存，并不是苟活。（《北京通信》）</a:t>
            </a:r>
          </a:p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改革自然常不免于流血，但流血非即等于改革。……这并非吝惜生命，乃是不肯虚掷生命，因为战士的生命是宝贵的，在战士不多的地方，这生命就愈宝贵。（《华盖集续编·空谈》）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7145" y="1262693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34434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  </a:t>
              </a:r>
              <a:r>
                <a:rPr lang="zh-CN" altLang="en-US" sz="2400" smtClean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补充材料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677416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35455" y="2387600"/>
            <a:ext cx="8804910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爱憎分明，他给青年以最大的爱护，他对敌人绝不屈服。他“用笔”对世间的一切黑暗、暴力、专制，大胆揭露，大胆批判。他追求真理和自由，于悲痛中不断反省自我，在黑暗现实中不断战斗。他是一个为了国家不断前行、勇敢无畏的“精神界的战士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鲁迅形象</a:t>
            </a:r>
            <a:endParaRPr lang="zh-CN" altLang="zh-CN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2684" y="5221938"/>
            <a:ext cx="7140388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8955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横眉冷对千夫指，俯首甘为孺子牛</a:t>
            </a:r>
          </a:p>
        </p:txBody>
      </p:sp>
    </p:spTree>
    <p:extLst>
      <p:ext uri="{BB962C8B-B14F-4D97-AF65-F5344CB8AC3E}">
        <p14:creationId xmlns:p14="http://schemas.microsoft.com/office/powerpoint/2010/main" val="1812698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3705" y="1271905"/>
            <a:ext cx="1132459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我早已想写一点文字，来记念几个青年的作家。这并非为了别的，只因为两年以来，悲愤总时时袭击我的心，至今没有停止，我很想借此算是竦身一摇，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将悲哀摆脱，给自己轻松一下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，照直说，就是我倒要将他们忘却了。</a:t>
            </a:r>
          </a:p>
          <a:p>
            <a:pPr indent="565150">
              <a:lnSpc>
                <a:spcPct val="13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不是年青的为年老的写记念，而在这三十年中，却使我目睹许多青年的血，层层淤积起来，将我埋得不能呼吸，我只能用这样的笔墨，写几句文章，算是从泥土中挖一个小孔，自己延口残喘，这是怎样的世界呢。</a:t>
            </a:r>
            <a:r>
              <a: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夜正长，路也正长，我不如忘却，不说的好罢。但我知道，即使不是我，将来总会有记起他们，再说他们的时候的。……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72366" y="761514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60994" y="2238645"/>
              <a:ext cx="4715121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相关文段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5059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95930" y="2698750"/>
            <a:ext cx="944118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>
              <a:lnSpc>
                <a:spcPct val="120000"/>
              </a:lnSpc>
            </a:pP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血沃中原肥劲草，寒凝大地发春华</a:t>
            </a:r>
          </a:p>
        </p:txBody>
      </p:sp>
    </p:spTree>
    <p:extLst>
      <p:ext uri="{BB962C8B-B14F-4D97-AF65-F5344CB8AC3E}">
        <p14:creationId xmlns:p14="http://schemas.microsoft.com/office/powerpoint/2010/main" val="3630823468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5615" y="2115185"/>
            <a:ext cx="113245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/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请从两道题目中，任选一题完成。</a:t>
            </a:r>
          </a:p>
          <a:p>
            <a:pPr indent="601345"/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毛泽东评价鲁迅：“鲁迅的骨头是最硬的，他没有丝毫的奴颜和媚骨。这是殖民地半殖民地人民最宝贵的性格。鲁迅是在文化战线上的民族英雄。”请结合鲁迅关于“三·一八”惨案以及“左联五烈士”殉难的相关文章，谈谈你对鲁迅的理解。</a:t>
            </a:r>
          </a:p>
          <a:p>
            <a:pPr indent="601345"/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“天下兴亡，匹夫有责”。动荡的年代，中国青年勇于承担起救国救民的重担，他们不惧牺牲、执着坚定，为国家独立贡献自己的力量。和平年代，青年一代应该如何做？请以“青年的担当”为题，谈一谈你的看法。</a:t>
            </a:r>
          </a:p>
        </p:txBody>
      </p:sp>
      <p:pic>
        <p:nvPicPr>
          <p:cNvPr id="1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722100" y="103124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59089534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20190" y="2399665"/>
            <a:ext cx="999490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遭国民党秘密杀害的五位青年作家，被称为“左联五烈士”。“左联”是20世纪30年代中国共产党在上海领导创建的一个进步的文学组织——中国左翼作家联盟。目的是与中国国民党争取宣传阵地，吸引广大民众支持其思想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96315" y="2399665"/>
            <a:ext cx="1006030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1345" fontAlgn="auto">
              <a:lnSpc>
                <a:spcPct val="120000"/>
              </a:lnSpc>
            </a:pPr>
            <a:r>
              <a:rPr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土地革命战争时期，国民党反动派进行文化“围剿”，大肆逮捕、拘禁、秘密杀害革命作家。1931年1月17日，柔石等五位青年作家被捕；同年2月7日，他们被秘密杀害。之后，鲁迅即发表《中国无产阶级革命文学和前驱的血》《黑暗中国的文艺界的现状》等文章，揭露国民党反动派的罪行。1933年2月7-8日，在烈士遇难两周年的日子里，鲁迅又写下了这篇纪念文章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9347" y="1416337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40840" y="1352550"/>
          <a:ext cx="8652510" cy="48431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9000"/>
                <a:gridCol w="7763510"/>
              </a:tblGrid>
              <a:tr h="54483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b="1" kern="100"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主要内容</a:t>
                      </a:r>
                    </a:p>
                  </a:txBody>
                  <a:tcPr marL="68580" marR="68580" marT="0" marB="0"/>
                </a:tc>
              </a:tr>
              <a:tr h="7029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一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交代写作目的，重点回忆与白莽的交往过程</a:t>
                      </a:r>
                      <a:endParaRPr lang="zh-CN" altLang="zh-CN" sz="2800" kern="10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楷体" panose="02010609060101010101" charset="-122"/>
                      </a:endParaRPr>
                    </a:p>
                  </a:txBody>
                  <a:tcPr marL="68580" marR="68580" marT="0" marB="0"/>
                </a:tc>
              </a:tr>
              <a:tr h="7823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详写与柔石之间的往来，略写对冯铿的印象</a:t>
                      </a:r>
                    </a:p>
                  </a:txBody>
                  <a:tcPr marL="68580" marR="68580" marT="0" marB="0"/>
                </a:tc>
              </a:tr>
              <a:tr h="7975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叙写托柔石给白莽带书，二人不久被捕之事</a:t>
                      </a:r>
                    </a:p>
                  </a:txBody>
                  <a:tcPr marL="68580" marR="68580" marT="0" marB="0"/>
                </a:tc>
              </a:tr>
              <a:tr h="8458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四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65150" algn="l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叙述柔石等青年被捕、遇害的经过及作者的境遇与悲愤心情</a:t>
                      </a:r>
                    </a:p>
                  </a:txBody>
                  <a:tcPr marL="68580" marR="68580" marT="0" marB="0"/>
                </a:tc>
              </a:tr>
              <a:tr h="4699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五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</a:pPr>
                      <a:r>
                        <a:rPr lang="zh-CN" sz="2800" kern="10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楷体" panose="02010609060101010101" charset="-122"/>
                        </a:rPr>
                        <a:t>抒发悲愤情感，揭露社会黑暗，呼应开头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任务一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4480" y="2527300"/>
            <a:ext cx="957961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鲁迅笔下的白莽、柔石等青年有何特点？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359347" y="1416337"/>
            <a:ext cx="555673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活动一</a:t>
            </a:r>
          </a:p>
          <a:p>
            <a:pPr algn="ctr"/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4480" y="2527300"/>
            <a:ext cx="9579610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思考讨论：梳理白莽相关情节，分析白莽是一个怎样的青年？鲁迅为何反复提及彼得斐？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57114831-8d6c-4810-88a4-84028d00a32a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2989</Words>
  <Application>Microsoft Office PowerPoint</Application>
  <PresentationFormat>自定义</PresentationFormat>
  <Paragraphs>242</Paragraphs>
  <Slides>46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2021-01-26T10:17:21Z</cp:lastPrinted>
  <dcterms:created xsi:type="dcterms:W3CDTF">2021-01-26T10:17:21Z</dcterms:created>
  <dcterms:modified xsi:type="dcterms:W3CDTF">2021-09-21T09:02:59Z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