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tiff" ContentType="image/tif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304" r:id="rId5"/>
    <p:sldId id="286" r:id="rId6"/>
    <p:sldId id="309" r:id="rId7"/>
    <p:sldId id="291" r:id="rId8"/>
    <p:sldId id="306" r:id="rId9"/>
    <p:sldId id="307" r:id="rId10"/>
    <p:sldId id="308" r:id="rId11"/>
    <p:sldId id="276" r:id="rId12"/>
    <p:sldId id="310" r:id="rId13"/>
    <p:sldId id="311" r:id="rId14"/>
    <p:sldId id="312" r:id="rId15"/>
    <p:sldId id="305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297" r:id="rId24"/>
    <p:sldId id="324" r:id="rId25"/>
    <p:sldId id="294" r:id="rId26"/>
    <p:sldId id="302" r:id="rId27"/>
  </p:sldIdLst>
  <p:sldSz cx="11520488" cy="6480175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94">
          <p15:clr>
            <a:srgbClr val="A4A3A4"/>
          </p15:clr>
        </p15:guide>
        <p15:guide id="2" pos="151">
          <p15:clr>
            <a:srgbClr val="A4A3A4"/>
          </p15:clr>
        </p15:guide>
        <p15:guide id="3" orient="horz" pos="159">
          <p15:clr>
            <a:srgbClr val="A4A3A4"/>
          </p15:clr>
        </p15:guide>
        <p15:guide id="4" orient="horz" pos="3923">
          <p15:clr>
            <a:srgbClr val="A4A3A4"/>
          </p15:clr>
        </p15:guide>
        <p15:guide id="5" pos="7136">
          <p15:clr>
            <a:srgbClr val="A4A3A4"/>
          </p15:clr>
        </p15:guide>
        <p15:guide id="6" pos="6713">
          <p15:clr>
            <a:srgbClr val="A4A3A4"/>
          </p15:clr>
        </p15:guide>
        <p15:guide id="7" orient="horz" pos="3740">
          <p15:clr>
            <a:srgbClr val="A4A3A4"/>
          </p15:clr>
        </p15:guide>
        <p15:guide id="8" pos="6917">
          <p15:clr>
            <a:srgbClr val="A4A3A4"/>
          </p15:clr>
        </p15:guide>
        <p15:guide id="9" orient="horz" pos="318">
          <p15:clr>
            <a:srgbClr val="A4A3A4"/>
          </p15:clr>
        </p15:guide>
        <p15:guide id="10" orient="horz" pos="2564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1"/>
    <p:restoredTop sz="94674"/>
  </p:normalViewPr>
  <p:slideViewPr>
    <p:cSldViewPr snapToGrid="0" snapToObjects="1">
      <p:cViewPr varScale="1">
        <p:scale>
          <a:sx n="75" d="100"/>
          <a:sy n="75" d="100"/>
        </p:scale>
        <p:origin x="78" y="120"/>
      </p:cViewPr>
      <p:guideLst>
        <p:guide orient="horz" pos="2694"/>
        <p:guide pos="151"/>
        <p:guide orient="horz" pos="159"/>
        <p:guide orient="horz" pos="3923"/>
        <p:guide pos="7136"/>
        <p:guide pos="6713"/>
        <p:guide orient="horz" pos="3740"/>
        <p:guide pos="6917"/>
        <p:guide orient="horz" pos="318"/>
        <p:guide orient="horz" pos="25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B35E5-728A-9A45-BE5B-65E5B0C1E3AB}" type="datetimeFigureOut">
              <a:rPr kumimoji="1" lang="zh-CN" altLang="en-US" smtClean="0"/>
              <a:t>2021/8/24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BA9FB-159A-AA47-9E78-4C6C54AA901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330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1pPr>
    <a:lvl2pPr marL="431800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2pPr>
    <a:lvl3pPr marL="864235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3pPr>
    <a:lvl4pPr marL="1296035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4pPr>
    <a:lvl5pPr marL="1727835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5pPr>
    <a:lvl6pPr marL="2160270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6pPr>
    <a:lvl7pPr marL="2592070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7pPr>
    <a:lvl8pPr marL="3023870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8pPr>
    <a:lvl9pPr marL="3456305" algn="l" defTabSz="864235" rtl="0" eaLnBrk="1" latinLnBrk="0" hangingPunct="1">
      <a:defRPr sz="113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055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192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308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99158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750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5BA9FB-159A-AA47-9E78-4C6C54AA901C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6241050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061" y="1060529"/>
            <a:ext cx="8640366" cy="2256061"/>
          </a:xfrm>
        </p:spPr>
        <p:txBody>
          <a:bodyPr anchor="b"/>
          <a:lstStyle>
            <a:lvl1pPr algn="ctr">
              <a:defRPr sz="567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061" y="3403592"/>
            <a:ext cx="8640366" cy="1564542"/>
          </a:xfrm>
        </p:spPr>
        <p:txBody>
          <a:bodyPr/>
          <a:lstStyle>
            <a:lvl1pPr marL="0" indent="0" algn="ctr">
              <a:buNone/>
              <a:defRPr sz="2270"/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4349" y="345009"/>
            <a:ext cx="2484105" cy="549164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033" y="345009"/>
            <a:ext cx="7308310" cy="549164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033" y="1615545"/>
            <a:ext cx="9936421" cy="2695572"/>
          </a:xfrm>
        </p:spPr>
        <p:txBody>
          <a:bodyPr anchor="b"/>
          <a:lstStyle>
            <a:lvl1pPr>
              <a:defRPr sz="567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033" y="4336618"/>
            <a:ext cx="9936421" cy="1417538"/>
          </a:xfrm>
        </p:spPr>
        <p:txBody>
          <a:bodyPr/>
          <a:lstStyle>
            <a:lvl1pPr marL="0" indent="0">
              <a:buNone/>
              <a:defRPr sz="2270">
                <a:solidFill>
                  <a:schemeClr val="tx1">
                    <a:tint val="75000"/>
                  </a:schemeClr>
                </a:solidFill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034" y="1725046"/>
            <a:ext cx="4896207" cy="41116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2247" y="1725046"/>
            <a:ext cx="4896207" cy="41116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4" y="345010"/>
            <a:ext cx="9936421" cy="125253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535" y="1588543"/>
            <a:ext cx="4873706" cy="778521"/>
          </a:xfrm>
        </p:spPr>
        <p:txBody>
          <a:bodyPr anchor="b"/>
          <a:lstStyle>
            <a:lvl1pPr marL="0" indent="0">
              <a:buNone/>
              <a:defRPr sz="2270" b="1"/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535" y="2367064"/>
            <a:ext cx="4873706" cy="34815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2247" y="1588543"/>
            <a:ext cx="4897708" cy="778521"/>
          </a:xfrm>
        </p:spPr>
        <p:txBody>
          <a:bodyPr anchor="b"/>
          <a:lstStyle>
            <a:lvl1pPr marL="0" indent="0">
              <a:buNone/>
              <a:defRPr sz="2270" b="1"/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2247" y="2367064"/>
            <a:ext cx="4897708" cy="34815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5" y="432012"/>
            <a:ext cx="3715657" cy="1512041"/>
          </a:xfrm>
        </p:spPr>
        <p:txBody>
          <a:bodyPr anchor="b"/>
          <a:lstStyle>
            <a:lvl1pPr>
              <a:defRPr sz="3025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7708" y="933026"/>
            <a:ext cx="5832247" cy="4605124"/>
          </a:xfrm>
        </p:spPr>
        <p:txBody>
          <a:bodyPr/>
          <a:lstStyle>
            <a:lvl1pPr>
              <a:defRPr sz="3025"/>
            </a:lvl1pPr>
            <a:lvl2pPr>
              <a:defRPr sz="2645"/>
            </a:lvl2pPr>
            <a:lvl3pPr>
              <a:defRPr sz="227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35" y="1944052"/>
            <a:ext cx="3715657" cy="3601598"/>
          </a:xfrm>
        </p:spPr>
        <p:txBody>
          <a:bodyPr/>
          <a:lstStyle>
            <a:lvl1pPr marL="0" indent="0">
              <a:buNone/>
              <a:defRPr sz="1510"/>
            </a:lvl1pPr>
            <a:lvl2pPr marL="431800" indent="0">
              <a:buNone/>
              <a:defRPr sz="1325"/>
            </a:lvl2pPr>
            <a:lvl3pPr marL="864235" indent="0">
              <a:buNone/>
              <a:defRPr sz="1135"/>
            </a:lvl3pPr>
            <a:lvl4pPr marL="1296035" indent="0">
              <a:buNone/>
              <a:defRPr sz="945"/>
            </a:lvl4pPr>
            <a:lvl5pPr marL="1727835" indent="0">
              <a:buNone/>
              <a:defRPr sz="945"/>
            </a:lvl5pPr>
            <a:lvl6pPr marL="2160270" indent="0">
              <a:buNone/>
              <a:defRPr sz="945"/>
            </a:lvl6pPr>
            <a:lvl7pPr marL="2592070" indent="0">
              <a:buNone/>
              <a:defRPr sz="945"/>
            </a:lvl7pPr>
            <a:lvl8pPr marL="3023870" indent="0">
              <a:buNone/>
              <a:defRPr sz="945"/>
            </a:lvl8pPr>
            <a:lvl9pPr marL="3456305" indent="0">
              <a:buNone/>
              <a:defRPr sz="9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5" y="432012"/>
            <a:ext cx="3715657" cy="1512041"/>
          </a:xfrm>
        </p:spPr>
        <p:txBody>
          <a:bodyPr anchor="b"/>
          <a:lstStyle>
            <a:lvl1pPr>
              <a:defRPr sz="3025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7708" y="933026"/>
            <a:ext cx="5832247" cy="4605124"/>
          </a:xfrm>
        </p:spPr>
        <p:txBody>
          <a:bodyPr anchor="t"/>
          <a:lstStyle>
            <a:lvl1pPr marL="0" indent="0">
              <a:buNone/>
              <a:defRPr sz="3025"/>
            </a:lvl1pPr>
            <a:lvl2pPr marL="431800" indent="0">
              <a:buNone/>
              <a:defRPr sz="2645"/>
            </a:lvl2pPr>
            <a:lvl3pPr marL="864235" indent="0">
              <a:buNone/>
              <a:defRPr sz="2270"/>
            </a:lvl3pPr>
            <a:lvl4pPr marL="1296035" indent="0">
              <a:buNone/>
              <a:defRPr sz="1890"/>
            </a:lvl4pPr>
            <a:lvl5pPr marL="1727835" indent="0">
              <a:buNone/>
              <a:defRPr sz="1890"/>
            </a:lvl5pPr>
            <a:lvl6pPr marL="2160270" indent="0">
              <a:buNone/>
              <a:defRPr sz="1890"/>
            </a:lvl6pPr>
            <a:lvl7pPr marL="2592070" indent="0">
              <a:buNone/>
              <a:defRPr sz="1890"/>
            </a:lvl7pPr>
            <a:lvl8pPr marL="3023870" indent="0">
              <a:buNone/>
              <a:defRPr sz="1890"/>
            </a:lvl8pPr>
            <a:lvl9pPr marL="3456305" indent="0">
              <a:buNone/>
              <a:defRPr sz="189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35" y="1944052"/>
            <a:ext cx="3715657" cy="3601598"/>
          </a:xfrm>
        </p:spPr>
        <p:txBody>
          <a:bodyPr/>
          <a:lstStyle>
            <a:lvl1pPr marL="0" indent="0">
              <a:buNone/>
              <a:defRPr sz="1510"/>
            </a:lvl1pPr>
            <a:lvl2pPr marL="431800" indent="0">
              <a:buNone/>
              <a:defRPr sz="1325"/>
            </a:lvl2pPr>
            <a:lvl3pPr marL="864235" indent="0">
              <a:buNone/>
              <a:defRPr sz="1135"/>
            </a:lvl3pPr>
            <a:lvl4pPr marL="1296035" indent="0">
              <a:buNone/>
              <a:defRPr sz="945"/>
            </a:lvl4pPr>
            <a:lvl5pPr marL="1727835" indent="0">
              <a:buNone/>
              <a:defRPr sz="945"/>
            </a:lvl5pPr>
            <a:lvl6pPr marL="2160270" indent="0">
              <a:buNone/>
              <a:defRPr sz="945"/>
            </a:lvl6pPr>
            <a:lvl7pPr marL="2592070" indent="0">
              <a:buNone/>
              <a:defRPr sz="945"/>
            </a:lvl7pPr>
            <a:lvl8pPr marL="3023870" indent="0">
              <a:buNone/>
              <a:defRPr sz="945"/>
            </a:lvl8pPr>
            <a:lvl9pPr marL="3456305" indent="0">
              <a:buNone/>
              <a:defRPr sz="9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034" y="345010"/>
            <a:ext cx="9936421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034" y="1725046"/>
            <a:ext cx="9936421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033" y="6006163"/>
            <a:ext cx="259211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162" y="6006163"/>
            <a:ext cx="3888165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6345" y="6006163"/>
            <a:ext cx="259211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864235" rtl="0" eaLnBrk="1" latinLnBrk="0" hangingPunct="1">
        <a:lnSpc>
          <a:spcPct val="90000"/>
        </a:lnSpc>
        <a:spcBef>
          <a:spcPct val="0"/>
        </a:spcBef>
        <a:buNone/>
        <a:defRPr sz="4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900" indent="-215900" algn="l" defTabSz="8642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2270" kern="1200">
          <a:solidFill>
            <a:schemeClr val="tx1"/>
          </a:solidFill>
          <a:latin typeface="+mn-lt"/>
          <a:ea typeface="+mn-ea"/>
          <a:cs typeface="+mn-cs"/>
        </a:defRPr>
      </a:lvl2pPr>
      <a:lvl3pPr marL="1080135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35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3735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39770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tif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tif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tif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tif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tiff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840004" y="2639922"/>
            <a:ext cx="3840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大学之道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11506" y="3970616"/>
            <a:ext cx="2697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选择性必修上册第二单元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文本框 27"/>
          <p:cNvSpPr txBox="1"/>
          <p:nvPr/>
        </p:nvSpPr>
        <p:spPr>
          <a:xfrm>
            <a:off x="752475" y="3042285"/>
            <a:ext cx="10429240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大学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二字在古代指</a:t>
            </a:r>
            <a:r>
              <a:rPr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大人之学</a:t>
            </a:r>
            <a:r>
              <a:rPr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，即伦理、政治、哲学等方面的学问。</a:t>
            </a:r>
          </a:p>
          <a:p>
            <a: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小学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主要教授学生“洒扫、应对、进退”，“礼、乐、射、御、书、数”等基本礼节和文化基础知识。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609" y="1202076"/>
            <a:ext cx="7200000" cy="124632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19402" y="1410375"/>
            <a:ext cx="5059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“</a:t>
            </a:r>
            <a:r>
              <a:rPr kumimoji="1" lang="zh-CN" altLang="en-US" sz="48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大学</a:t>
            </a:r>
            <a:r>
              <a:rPr kumimoji="1" lang="en-US" altLang="zh-CN" sz="48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”</a:t>
            </a:r>
            <a:r>
              <a:rPr kumimoji="1" lang="zh-CN" altLang="en-US" sz="48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是什么？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813548" y="2040125"/>
            <a:ext cx="5893392" cy="23999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60282" y="3456116"/>
            <a:ext cx="239992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咬文嚼字</a:t>
            </a:r>
          </a:p>
        </p:txBody>
      </p:sp>
      <p:sp>
        <p:nvSpPr>
          <p:cNvPr id="30" name="•壹•"/>
          <p:cNvSpPr txBox="1"/>
          <p:nvPr/>
        </p:nvSpPr>
        <p:spPr>
          <a:xfrm>
            <a:off x="4947444" y="2289931"/>
            <a:ext cx="1625600" cy="71691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ctr">
              <a:defRPr sz="12000" b="0">
                <a:latin typeface="汉仪劲楷简" panose="00020600040101010101" pitchFamily="18" charset="-122"/>
                <a:ea typeface="汉仪劲楷简" panose="00020600040101010101" pitchFamily="18" charset="-122"/>
                <a:cs typeface="汉仪劲楷简" panose="00020600040101010101" pitchFamily="18" charset="-122"/>
                <a:sym typeface="汉仪劲楷简" panose="00020600040101010101" pitchFamily="18" charset="-122"/>
              </a:defRPr>
            </a:pPr>
            <a:r>
              <a:rPr lang="en-US" altLang="zh-CN" sz="4000">
                <a:solidFill>
                  <a:srgbClr val="310E0D"/>
                </a:solidFill>
              </a:rPr>
              <a:t>·</a:t>
            </a:r>
            <a:r>
              <a:rPr sz="4000" err="1">
                <a:solidFill>
                  <a:srgbClr val="310E0D"/>
                </a:solidFill>
              </a:rPr>
              <a:t>贰</a:t>
            </a:r>
            <a:r>
              <a:rPr lang="en-US" altLang="zh-CN" sz="4000">
                <a:solidFill>
                  <a:srgbClr val="310E0D"/>
                </a:solidFill>
              </a:rPr>
              <a:t>·</a:t>
            </a:r>
            <a:endParaRPr sz="4000" baseline="32000">
              <a:solidFill>
                <a:srgbClr val="310E0D"/>
              </a:solidFill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640715" y="1224280"/>
            <a:ext cx="4095750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大学之道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，在</a:t>
            </a:r>
            <a:r>
              <a:rPr lang="zh-CN" altLang="en-US" sz="32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明明德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，在</a:t>
            </a:r>
            <a:r>
              <a:rPr lang="zh-CN" altLang="en-US" sz="32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亲民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3200" u="sng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</a:t>
            </a:r>
            <a:r>
              <a:rPr lang="zh-CN" altLang="en-US" sz="3200" u="sng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止于至善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lang="zh-CN" altLang="en-US" sz="32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知止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而后有</a:t>
            </a:r>
            <a:r>
              <a:rPr lang="zh-CN" altLang="en-US" sz="32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定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；定而后能</a:t>
            </a:r>
            <a:r>
              <a:rPr lang="zh-CN" altLang="en-US" sz="32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静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；静而后能</a:t>
            </a:r>
            <a:r>
              <a:rPr lang="zh-CN" altLang="en-US" sz="32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安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；安而后能</a:t>
            </a:r>
            <a:r>
              <a:rPr lang="zh-CN" altLang="en-US" sz="32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虑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；虑而后能</a:t>
            </a:r>
            <a:r>
              <a:rPr lang="zh-CN" altLang="en-US" sz="32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得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。物有本末，事有终始。知所先后，则近</a:t>
            </a:r>
            <a:r>
              <a:rPr lang="zh-CN" altLang="en-US" sz="320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道</a:t>
            </a:r>
            <a:r>
              <a:rPr lang="zh-CN" altLang="en-US" sz="32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矣。</a:t>
            </a:r>
            <a:endParaRPr lang="zh-CN" altLang="en-US" sz="3200">
              <a:solidFill>
                <a:srgbClr val="310E0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3" name="线条"/>
          <p:cNvSpPr/>
          <p:nvPr/>
        </p:nvSpPr>
        <p:spPr>
          <a:xfrm flipH="1">
            <a:off x="5029200" y="685165"/>
            <a:ext cx="8890" cy="5224780"/>
          </a:xfrm>
          <a:prstGeom prst="line">
            <a:avLst/>
          </a:prstGeom>
          <a:ln w="6350">
            <a:solidFill>
              <a:srgbClr val="8F6A3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800"/>
          </a:p>
        </p:txBody>
      </p:sp>
      <p:sp>
        <p:nvSpPr>
          <p:cNvPr id="4" name="文本框 3"/>
          <p:cNvSpPr txBox="1"/>
          <p:nvPr/>
        </p:nvSpPr>
        <p:spPr>
          <a:xfrm>
            <a:off x="5336540" y="1251585"/>
            <a:ext cx="5832475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大学之道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穷理、正心、修身、治人的根本原则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：使动用法，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“使彰明”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sz="2000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明德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：光明正大的品德。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亲民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亲近爱抚民众。一说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“新”，弃旧图新、去恶从善。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止于</a:t>
            </a:r>
            <a:r>
              <a:rPr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至善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：达到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道德修养的最高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境界。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状语后置句。</a:t>
            </a:r>
            <a:endParaRPr sz="2000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知止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：知道要达到的最高境界是“至善”。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：坚定不移。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静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：心不妄动。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：性情安和。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虑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：思虑精详。</a:t>
            </a:r>
            <a:endParaRPr sz="2000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处事合宜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道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：事物发展的规律。</a:t>
            </a:r>
            <a:endParaRPr lang="zh-CN" altLang="en-US" sz="2000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5609" r="15129"/>
          <a:stretch>
            <a:fillRect/>
          </a:stretch>
        </p:blipFill>
        <p:spPr>
          <a:xfrm>
            <a:off x="1191895" y="1210945"/>
            <a:ext cx="8873490" cy="39141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582420" y="2148205"/>
            <a:ext cx="83553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1200"/>
              </a:spcAft>
            </a:pPr>
            <a:r>
              <a:rPr kumimoji="1" lang="zh-CN" altLang="en-US" sz="32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合作探究一：任选一个问题进行探究。</a:t>
            </a:r>
          </a:p>
          <a:p>
            <a:pPr fontAlgn="auto">
              <a:spcAft>
                <a:spcPts val="1200"/>
              </a:spcAft>
            </a:pP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第一段阐述了儒学追求的</a:t>
            </a: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三纲</a:t>
            </a: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，三纲是什么？</a:t>
            </a: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三纲</a:t>
            </a: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之间的关系是并列的还是层层递进的？</a:t>
            </a:r>
            <a:endParaRPr kumimoji="1" lang="zh-CN" altLang="en-US" sz="2800">
              <a:solidFill>
                <a:srgbClr val="310E0D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spcAft>
                <a:spcPts val="1200"/>
              </a:spcAft>
            </a:pP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第一段阐述了什么道理？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1743710" y="1162050"/>
            <a:ext cx="80327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Aft>
                <a:spcPts val="1200"/>
              </a:spcAft>
            </a:pP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第一段阐述的儒学追求的</a:t>
            </a: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三纲</a:t>
            </a: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是什么？</a:t>
            </a: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三纲</a:t>
            </a: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之间的关系是并列的还是层层递进的？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23060" y="2614930"/>
            <a:ext cx="8574405" cy="2707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明明德、亲民、止于至善。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层层递进。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明明德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是人生哲学和政治哲学的根本要求。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亲民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是要不断革新、去恶向善，这样才能使美好品德得以弘扬。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止于至善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使目标。因此三者之间是循序渐进、有始有终的关系。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zh-CN" altLang="en-US" sz="2000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119630"/>
            <a:ext cx="9305925" cy="2616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1743710" y="1368425"/>
            <a:ext cx="8032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Aft>
                <a:spcPts val="1200"/>
              </a:spcAft>
            </a:pP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第一段阐述了什么道理？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28445" y="2640330"/>
            <a:ext cx="857440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人要有目标。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明确了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知止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的目标后，才会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定、静、安、虑、得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。人若不知其所止，就会随波逐流、碌碌无为、虚度此生。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要知道事物发展的规律。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知止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能得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知止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是开端，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能得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是结果每件事情都有本末始终，要知道事物发展的规律。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119630"/>
            <a:ext cx="9305925" cy="2616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644525" y="1471295"/>
            <a:ext cx="432752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200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古之欲明明德于天下者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，先治其国；欲治其国者，先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齐其家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；欲齐其家者，先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修其身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；欲修其身者，先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正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其心；欲正其心者，先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诚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其意；欲诚其意者，先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致其知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；致知在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格物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3200">
              <a:solidFill>
                <a:srgbClr val="310E0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3" name="线条"/>
          <p:cNvSpPr/>
          <p:nvPr/>
        </p:nvSpPr>
        <p:spPr>
          <a:xfrm flipH="1">
            <a:off x="5316220" y="628015"/>
            <a:ext cx="8890" cy="5224780"/>
          </a:xfrm>
          <a:prstGeom prst="line">
            <a:avLst/>
          </a:prstGeom>
          <a:ln w="6350">
            <a:solidFill>
              <a:srgbClr val="8F6A3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800"/>
          </a:p>
        </p:txBody>
      </p:sp>
      <p:sp>
        <p:nvSpPr>
          <p:cNvPr id="4" name="文本框 3"/>
          <p:cNvSpPr txBox="1"/>
          <p:nvPr/>
        </p:nvSpPr>
        <p:spPr>
          <a:xfrm>
            <a:off x="5687695" y="1471295"/>
            <a:ext cx="583247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古之欲明明德于天下者：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状语后置句。</a:t>
            </a: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齐其家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：使动用法，使家族中各种关系整齐有序。</a:t>
            </a: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修其身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：修养自身的品性</a:t>
            </a:r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正：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使动用法，使自己的心思端正。</a:t>
            </a: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诚：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使动用法，使自己的意念真诚。</a:t>
            </a: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致其知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：使动用法，使自己获得知识。</a:t>
            </a: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格物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：推究事物的原理。</a:t>
            </a:r>
            <a:endParaRPr lang="zh-CN" altLang="en-US" sz="2000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545465" y="1963420"/>
            <a:ext cx="565658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物格而后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知至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，知至而后意诚，意诚而后心正，心正而后身修，身修而后家齐，家齐而后国治，国治而后天下平。自天子以至于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庶人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壹是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皆以修身为本。</a:t>
            </a:r>
          </a:p>
        </p:txBody>
      </p:sp>
      <p:sp>
        <p:nvSpPr>
          <p:cNvPr id="23" name="线条"/>
          <p:cNvSpPr/>
          <p:nvPr/>
        </p:nvSpPr>
        <p:spPr>
          <a:xfrm flipH="1">
            <a:off x="6339840" y="713740"/>
            <a:ext cx="8890" cy="5224780"/>
          </a:xfrm>
          <a:prstGeom prst="line">
            <a:avLst/>
          </a:prstGeom>
          <a:ln w="6350">
            <a:solidFill>
              <a:srgbClr val="8F6A3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800"/>
          </a:p>
        </p:txBody>
      </p:sp>
      <p:sp>
        <p:nvSpPr>
          <p:cNvPr id="4" name="文本框 3"/>
          <p:cNvSpPr txBox="1"/>
          <p:nvPr/>
        </p:nvSpPr>
        <p:spPr>
          <a:xfrm>
            <a:off x="6861175" y="2353945"/>
            <a:ext cx="403034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知至</a:t>
            </a:r>
            <a:r>
              <a:rPr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穷对外物之理充分认识。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庶人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：平民百姓。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壹是</a:t>
            </a:r>
            <a:r>
              <a:rPr 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：一概，一律。</a:t>
            </a:r>
            <a:endParaRPr lang="en-US" altLang="zh-CN" sz="2000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5609" r="15129"/>
          <a:stretch>
            <a:fillRect/>
          </a:stretch>
        </p:blipFill>
        <p:spPr>
          <a:xfrm>
            <a:off x="1191895" y="1210945"/>
            <a:ext cx="9112885" cy="39141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463040" y="2075815"/>
            <a:ext cx="859409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1200"/>
              </a:spcAft>
            </a:pPr>
            <a:r>
              <a:rPr kumimoji="1" lang="zh-CN" altLang="en-US" sz="32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合作探究二：任选一个问题进行探究。</a:t>
            </a:r>
          </a:p>
          <a:p>
            <a:pPr fontAlgn="auto">
              <a:spcAft>
                <a:spcPts val="1200"/>
              </a:spcAft>
            </a:pP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总结</a:t>
            </a:r>
            <a:r>
              <a:rPr kumimoji="1" 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《大学》</a:t>
            </a: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八目</a:t>
            </a: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是什么？它们之间有什么关系？</a:t>
            </a:r>
          </a:p>
          <a:p>
            <a:pPr fontAlgn="auto">
              <a:spcAft>
                <a:spcPts val="1200"/>
              </a:spcAft>
            </a:pP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2.“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修身</a:t>
            </a: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</a:t>
            </a: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八目</a:t>
            </a:r>
            <a:r>
              <a:rPr kumimoji="1" lang="en-US" altLang="zh-CN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kumimoji="1"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中是否处于核心地位，为什么？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1893570" y="1363345"/>
            <a:ext cx="8032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1200"/>
              </a:spcAft>
            </a:pP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总结</a:t>
            </a:r>
            <a:r>
              <a:rPr kumimoji="1" 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《大学》</a:t>
            </a: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八目</a:t>
            </a: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是什么？它们之间有什么关系？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23060" y="2614930"/>
            <a:ext cx="8574405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格物 致知 诚意 正心 修身 齐家 治国 平天下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格物 致知 诚意 正心                修身 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修身                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齐家 治国 平天下。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000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119630"/>
            <a:ext cx="9305925" cy="261620"/>
          </a:xfrm>
          <a:prstGeom prst="rect">
            <a:avLst/>
          </a:prstGeom>
        </p:spPr>
      </p:pic>
      <p:cxnSp>
        <p:nvCxnSpPr>
          <p:cNvPr id="2" name="直接箭头连接符 1"/>
          <p:cNvCxnSpPr/>
          <p:nvPr/>
        </p:nvCxnSpPr>
        <p:spPr>
          <a:xfrm>
            <a:off x="4379595" y="3560445"/>
            <a:ext cx="948690" cy="9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>
            <a:off x="2656840" y="4166870"/>
            <a:ext cx="948690" cy="9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30" y="1595579"/>
            <a:ext cx="10198100" cy="41529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27325" y="2320290"/>
            <a:ext cx="6821805" cy="2703195"/>
            <a:chOff x="550896" y="290233"/>
            <a:chExt cx="7330023" cy="2703381"/>
          </a:xfrm>
        </p:grpSpPr>
        <p:sp>
          <p:nvSpPr>
            <p:cNvPr id="20" name="文本框 19"/>
            <p:cNvSpPr txBox="1"/>
            <p:nvPr/>
          </p:nvSpPr>
          <p:spPr>
            <a:xfrm>
              <a:off x="550896" y="290233"/>
              <a:ext cx="7330023" cy="83000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1. </a:t>
              </a:r>
              <a:r>
                <a:rPr lang="zh-CN" altLang="en-US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理解课文中的重要实词、虚词、特殊句式等文 </a:t>
              </a:r>
            </a:p>
            <a:p>
              <a:r>
                <a:rPr lang="zh-CN" altLang="en-US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   言基础知识。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50896" y="1226922"/>
              <a:ext cx="7329341" cy="83000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2. </a:t>
              </a:r>
              <a:r>
                <a:rPr lang="zh-CN" altLang="en-US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了解《礼记》的有关知识，理解并把握《大学  </a:t>
              </a:r>
            </a:p>
            <a:p>
              <a:r>
                <a:rPr lang="zh-CN" altLang="en-US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   之道》的要旨。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50896" y="2163612"/>
              <a:ext cx="7330023" cy="83000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3. </a:t>
              </a:r>
              <a:r>
                <a:rPr lang="zh-CN" altLang="en-US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把握本文中的</a:t>
              </a:r>
              <a:r>
                <a:rPr lang="en-US" altLang="zh-CN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“</a:t>
              </a:r>
              <a:r>
                <a:rPr lang="zh-CN" altLang="en-US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三纲</a:t>
              </a:r>
              <a:r>
                <a:rPr lang="en-US" altLang="zh-CN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”“</a:t>
              </a:r>
              <a:r>
                <a:rPr lang="zh-CN" altLang="en-US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八目</a:t>
              </a:r>
              <a:r>
                <a:rPr lang="en-US" altLang="zh-CN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”</a:t>
              </a:r>
              <a:r>
                <a:rPr lang="zh-CN" altLang="en-US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，感受中华优</a:t>
              </a:r>
            </a:p>
            <a:p>
              <a:r>
                <a:rPr lang="zh-CN" altLang="en-US" sz="2400">
                  <a:solidFill>
                    <a:srgbClr val="310E0D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   秀传统文化的魅力。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390390" y="505460"/>
            <a:ext cx="2739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学习目标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40565" y="2320371"/>
            <a:ext cx="523679" cy="42427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40789" y="4193621"/>
            <a:ext cx="523679" cy="42427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40677" y="3256996"/>
            <a:ext cx="523679" cy="42427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1798955" y="864870"/>
            <a:ext cx="8032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Aft>
                <a:spcPts val="1200"/>
              </a:spcAft>
            </a:pP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2.“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修身</a:t>
            </a: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</a:t>
            </a: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八目</a:t>
            </a:r>
            <a:r>
              <a:rPr kumimoji="1" lang="en-US" altLang="zh-CN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中是否处于核心地位，为什么？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03960" y="1969135"/>
            <a:ext cx="9111615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修身”是根本，也是关键。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修身的方法——“格物”“致知”“诚意”“正心”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修身的目的——“齐家”“治国”“平天下”。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修身不是核心地位。</a:t>
            </a:r>
          </a:p>
          <a:p>
            <a:pPr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八目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格物、致知、诚意、正心、修身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都是侧重于个人修养的提升，局限于个人。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齐家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是为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治国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服务的，而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平天下</a:t>
            </a:r>
            <a:r>
              <a:rPr lang="en-US" altLang="zh-CN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310E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处于终极目标的地位，所以应为核心地位。</a:t>
            </a:r>
            <a:endParaRPr lang="en-US" altLang="zh-CN" sz="2000">
              <a:solidFill>
                <a:srgbClr val="310E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545" y="1616075"/>
            <a:ext cx="9305925" cy="2616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495" y="2496185"/>
            <a:ext cx="8327390" cy="12465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46655" y="2858135"/>
            <a:ext cx="6228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“三纲”和“八目”的关系是怎样的？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440911" y="2205236"/>
            <a:ext cx="2554913" cy="206995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4065" y="2590800"/>
            <a:ext cx="44157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格物 致知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诚意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正心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修身</a:t>
            </a:r>
          </a:p>
          <a:p>
            <a:pPr algn="just"/>
            <a:r>
              <a:rPr lang="zh-CN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都</a:t>
            </a:r>
            <a:r>
              <a:rPr lang="zh-CN" altLang="zh-CN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属于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明明德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”之事。</a:t>
            </a:r>
            <a:endParaRPr lang="zh-CN" altLang="zh-CN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/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齐家</a:t>
            </a:r>
            <a:r>
              <a:rPr lang="en-US" altLang="zh-CN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治国</a:t>
            </a:r>
            <a:r>
              <a:rPr lang="en-US" altLang="zh-CN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zh-CN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平天下</a:t>
            </a:r>
          </a:p>
          <a:p>
            <a:pPr algn="just"/>
            <a:r>
              <a:rPr lang="zh-CN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属于</a:t>
            </a:r>
            <a:r>
              <a:rPr lang="zh-CN" altLang="zh-CN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“亲民”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之事。</a:t>
            </a:r>
            <a:endParaRPr lang="zh-CN" altLang="zh-CN" sz="24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23105" y="2775585"/>
            <a:ext cx="36861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止于至善”</a:t>
            </a:r>
          </a:p>
          <a:p>
            <a:pPr algn="ctr"/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是“明明德”“亲民”的</a:t>
            </a:r>
          </a:p>
          <a:p>
            <a:pPr algn="ctr"/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最高阶段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813548" y="2040125"/>
            <a:ext cx="5893392" cy="23999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60282" y="3456116"/>
            <a:ext cx="239992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拓展延伸</a:t>
            </a:r>
          </a:p>
        </p:txBody>
      </p:sp>
      <p:sp>
        <p:nvSpPr>
          <p:cNvPr id="30" name="•壹•"/>
          <p:cNvSpPr txBox="1"/>
          <p:nvPr/>
        </p:nvSpPr>
        <p:spPr>
          <a:xfrm>
            <a:off x="4947444" y="2289931"/>
            <a:ext cx="1625600" cy="71691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ctr">
              <a:defRPr sz="12000" b="0">
                <a:latin typeface="汉仪劲楷简" panose="00020600040101010101" pitchFamily="18" charset="-122"/>
                <a:ea typeface="汉仪劲楷简" panose="00020600040101010101" pitchFamily="18" charset="-122"/>
                <a:cs typeface="汉仪劲楷简" panose="00020600040101010101" pitchFamily="18" charset="-122"/>
                <a:sym typeface="汉仪劲楷简" panose="00020600040101010101" pitchFamily="18" charset="-122"/>
              </a:defRPr>
            </a:pPr>
            <a:r>
              <a:rPr lang="en-US" altLang="zh-CN" sz="4000">
                <a:solidFill>
                  <a:srgbClr val="310E0D"/>
                </a:solidFill>
              </a:rPr>
              <a:t>·</a:t>
            </a:r>
            <a:r>
              <a:rPr lang="zh-CN" sz="4000" err="1">
                <a:solidFill>
                  <a:srgbClr val="310E0D"/>
                </a:solidFill>
              </a:rPr>
              <a:t>叁</a:t>
            </a:r>
            <a:r>
              <a:rPr lang="en-US" altLang="zh-CN" sz="4000">
                <a:solidFill>
                  <a:srgbClr val="310E0D"/>
                </a:solidFill>
              </a:rPr>
              <a:t>·</a:t>
            </a:r>
            <a:endParaRPr sz="4000" baseline="32000">
              <a:solidFill>
                <a:srgbClr val="310E0D"/>
              </a:solidFill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1465" y="850900"/>
            <a:ext cx="11120120" cy="49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  <a:defRPr sz="1100">
                <a:solidFill>
                  <a:srgbClr val="0D1E60"/>
                </a:solidFill>
                <a:latin typeface="Kaiti SC" panose="02010600040101010101" pitchFamily="2" charset="-122"/>
                <a:ea typeface="Kaiti SC" panose="02010600040101010101" pitchFamily="2" charset="-122"/>
              </a:defRPr>
            </a:lvl1pPr>
          </a:lstStyle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古之君子，举大事，必慎其终始。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玉不琢，不成器，人不学，不知道。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一家仁，一国兴仁。一家让，一国兴让。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是故君子不自大其事，不自尚其功，以求处情。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人一能之己百之，人十能之己千之，果能此道矣。虽愚必明，虽柔必强。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是故恶言不出于口，忿言不反于身。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记问之学，不足以为人师。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博学之，审问之，慎思之，明辨之，笃行之。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教也者，长善而救其失者也。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师也者，教之以事而喻诸德者也。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310E0D"/>
                </a:solidFill>
              </a:rPr>
              <a:t>是故学然后知不足，教然后知困。知不足，然后能自反也；知困，然后能自强也。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65595" y="614045"/>
            <a:ext cx="3970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《礼记》中的名言警句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221855" y="2203450"/>
            <a:ext cx="3450590" cy="1902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24545" y="2346960"/>
            <a:ext cx="1044575" cy="1691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6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谢谢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89714" y="2080487"/>
            <a:ext cx="3840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大学之道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61216" y="3669626"/>
            <a:ext cx="2697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选择性必修上册第二单元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5006882" y="4114214"/>
            <a:ext cx="613410" cy="15214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2800" b="1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东南大学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47675" y="3484245"/>
            <a:ext cx="4620895" cy="2241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4344" b="14239"/>
          <a:stretch>
            <a:fillRect/>
          </a:stretch>
        </p:blipFill>
        <p:spPr>
          <a:xfrm>
            <a:off x="6666230" y="354965"/>
            <a:ext cx="4292600" cy="24745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 l="8500" t="28871" r="16500"/>
          <a:stretch>
            <a:fillRect/>
          </a:stretch>
        </p:blipFill>
        <p:spPr>
          <a:xfrm>
            <a:off x="575310" y="3766820"/>
            <a:ext cx="4365625" cy="2216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310" y="1329690"/>
            <a:ext cx="4365625" cy="202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rcRect t="14156"/>
          <a:stretch>
            <a:fillRect/>
          </a:stretch>
        </p:blipFill>
        <p:spPr>
          <a:xfrm>
            <a:off x="6667500" y="3352165"/>
            <a:ext cx="4291330" cy="27635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6413500" y="2995930"/>
            <a:ext cx="4620895" cy="2241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06882" y="1580564"/>
            <a:ext cx="613410" cy="15214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2800" b="1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香港大学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53667" y="863649"/>
            <a:ext cx="613410" cy="15214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2800" b="1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厦门大学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922552" y="4114849"/>
            <a:ext cx="613410" cy="15214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2800" b="1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河南大学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7025" y="303530"/>
            <a:ext cx="57804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许多高等学府的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校训</a:t>
            </a:r>
            <a:r>
              <a:rPr kumimoji="1"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都出自《大学》，你能猜出下列校训是哪所学校吗？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813548" y="2040125"/>
            <a:ext cx="5893392" cy="23999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60282" y="3456116"/>
            <a:ext cx="239992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走进《大学》</a:t>
            </a:r>
          </a:p>
        </p:txBody>
      </p:sp>
      <p:sp>
        <p:nvSpPr>
          <p:cNvPr id="30" name="•壹•"/>
          <p:cNvSpPr txBox="1"/>
          <p:nvPr/>
        </p:nvSpPr>
        <p:spPr>
          <a:xfrm>
            <a:off x="4939506" y="2289316"/>
            <a:ext cx="1641476" cy="71814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ctr">
              <a:defRPr sz="12000" b="0">
                <a:latin typeface="汉仪劲楷简" panose="00020600040101010101" pitchFamily="18" charset="-122"/>
                <a:ea typeface="汉仪劲楷简" panose="00020600040101010101" pitchFamily="18" charset="-122"/>
                <a:cs typeface="汉仪劲楷简" panose="00020600040101010101" pitchFamily="18" charset="-122"/>
                <a:sym typeface="汉仪劲楷简" panose="00020600040101010101" pitchFamily="18" charset="-122"/>
              </a:defRPr>
            </a:pPr>
            <a:r>
              <a:rPr lang="en-US" altLang="zh-CN" sz="4000">
                <a:solidFill>
                  <a:srgbClr val="310E0D"/>
                </a:solidFill>
              </a:rPr>
              <a:t>·</a:t>
            </a:r>
            <a:r>
              <a:rPr sz="4000" err="1">
                <a:solidFill>
                  <a:srgbClr val="310E0D"/>
                </a:solidFill>
              </a:rPr>
              <a:t>壹</a:t>
            </a:r>
            <a:r>
              <a:rPr lang="en-US" altLang="zh-CN" sz="4000">
                <a:solidFill>
                  <a:srgbClr val="310E0D"/>
                </a:solidFill>
              </a:rPr>
              <a:t>·</a:t>
            </a:r>
            <a:endParaRPr sz="4000" baseline="32000">
              <a:solidFill>
                <a:srgbClr val="310E0D"/>
              </a:solidFill>
            </a:endParaRPr>
          </a:p>
        </p:txBody>
      </p:sp>
      <p:pic>
        <p:nvPicPr>
          <p:cNvPr id="3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795000" y="11328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609" y="677268"/>
            <a:ext cx="7200000" cy="1246326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161412" y="885567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温故知新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89940" y="2480945"/>
            <a:ext cx="1621155" cy="2338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四书</a:t>
            </a:r>
          </a:p>
          <a:p>
            <a:pPr marL="171450" indent="-1714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五经</a:t>
            </a:r>
          </a:p>
          <a:p>
            <a:pPr marL="171450" indent="-1714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8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六经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21865" y="2480945"/>
            <a:ext cx="8419465" cy="2338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《大学》《中庸》《论语》《孟子》</a:t>
            </a:r>
          </a:p>
          <a:p>
            <a:pPr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《诗经》《尚书》《礼记》《周易》《春秋》</a:t>
            </a:r>
          </a:p>
          <a:p>
            <a:pPr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《诗经》《尚书》《礼记》《周易》《春秋》《乐经》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5105" y="1384935"/>
            <a:ext cx="528891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《大学》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相传是孔子门生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曾参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于春秋末年战国时期所作，原本是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《礼记》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中的一篇，宋代人把它从《礼记》中抽出来，与《论语》《孟子》《中庸》相配合，后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朱熹撰《四书章句集注》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，《大学》逐渐被官方认可和推崇，这对中国的传统文化乃至整个社会都产生了极大的影响。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大学之道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是《大学》开篇的第一句。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8805" y="1260475"/>
            <a:ext cx="5283835" cy="37865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4134485" y="1380490"/>
            <a:ext cx="7059930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曾子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（前505年－前435年），名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参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，字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子舆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，鲁国南武城（今山东平邑，一说山东嘉祥）人。春秋末年思想家，儒家大家，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孔子晚年弟子之一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。其父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曾点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，字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皙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七十二贤之一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，与子曾参同师孔子。</a:t>
            </a:r>
            <a:endParaRPr lang="zh-CN" altLang="en-US" sz="2400">
              <a:solidFill>
                <a:srgbClr val="310E0D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倡导以“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孝恕忠信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”为核心的儒家思想，“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修齐治平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”的政治观，“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内省慎独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”的修养观，“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以孝为本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”的孝道观。曾子参与编制了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《论语》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、撰写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《大学》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《孝经》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《曾子十篇》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等作品，被后世尊为“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宗圣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”，成为配享孔庙的四配之一，仅次于“复圣”颜渊。</a:t>
            </a:r>
            <a:endParaRPr lang="zh-CN" altLang="en-US" sz="2400">
              <a:solidFill>
                <a:srgbClr val="310E0D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55" y="1193165"/>
            <a:ext cx="3521075" cy="42830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4071620" y="1021080"/>
            <a:ext cx="70599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《礼记》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是中国古代一部重要的典章制度选集，共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二十四卷四十九篇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，主要内容是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先秦的礼制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4609465" y="2315210"/>
            <a:ext cx="337185" cy="1600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4860925" y="2229485"/>
            <a:ext cx="475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哲学思想</a:t>
            </a: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（如天道观，宇宙观，人生观）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60925" y="2702560"/>
            <a:ext cx="678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教育思想</a:t>
            </a: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（如个人修身、教育制度、教学方法、学校管理）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76800" y="3158490"/>
            <a:ext cx="577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政治思想</a:t>
            </a: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（如以教化政、大同社会、礼制与刑律）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76800" y="3604260"/>
            <a:ext cx="475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美学思想</a:t>
            </a: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（如物动心感说、礼乐中和说）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42715" y="2454275"/>
            <a:ext cx="91821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体现了先秦儒家的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42715" y="4196715"/>
            <a:ext cx="73177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是研究先秦社会的重要资料，是一部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儒家思想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的资料汇编。《礼记》中不仅阐述了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精湛的学术思想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，而且展示了一种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纯熟、凝练而又文采绚烂的文学语言</a:t>
            </a:r>
            <a:r>
              <a:rPr lang="zh-CN" altLang="en-US" sz="24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3010" t="-52" r="12594" b="1656"/>
          <a:stretch>
            <a:fillRect/>
          </a:stretch>
        </p:blipFill>
        <p:spPr>
          <a:xfrm>
            <a:off x="260985" y="849630"/>
            <a:ext cx="3615055" cy="47815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248920" y="2550160"/>
            <a:ext cx="20948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sz="4800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《礼记》戴圣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498090" y="1809115"/>
            <a:ext cx="497713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字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次君</a:t>
            </a: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，祖籍梁国甾县（今河南省商丘市民权县），生于梁国睢阳县（今河南省商丘市睢阳区）。西汉时期官员、学者、礼学家、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汉代今文经学的开创者</a:t>
            </a: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与叔父戴德曾跟随后苍学《礼》，两人被后人合称为“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大小戴</a:t>
            </a: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”。戴圣</a:t>
            </a: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为“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小戴</a:t>
            </a:r>
            <a:r>
              <a:rPr lang="zh-CN" altLang="en-US" sz="2000">
                <a:solidFill>
                  <a:srgbClr val="310E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8061"/>
          <a:stretch>
            <a:fillRect/>
          </a:stretch>
        </p:blipFill>
        <p:spPr>
          <a:xfrm>
            <a:off x="7628890" y="1271270"/>
            <a:ext cx="3427730" cy="3938270"/>
          </a:xfrm>
          <a:prstGeom prst="ellipse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112</Paragraphs>
  <Slides>25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7">
      <vt:lpstr>Arial</vt:lpstr>
      <vt:lpstr>Calibri Light</vt:lpstr>
      <vt:lpstr>Calibri</vt:lpstr>
      <vt:lpstr>等线 Light</vt:lpstr>
      <vt:lpstr>等线</vt:lpstr>
      <vt:lpstr>汉仪劲楷简</vt:lpstr>
      <vt:lpstr>Kaiti SC</vt:lpstr>
      <vt:lpstr>黑体</vt:lpstr>
      <vt:lpstr>Wingdings</vt:lpstr>
      <vt:lpstr>Helvetica Neue Medium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2021-08-24T15:56:13.161</cp:lastPrinted>
  <dcterms:created xsi:type="dcterms:W3CDTF">2021-08-24T15:56:13Z</dcterms:created>
  <dcterms:modified xsi:type="dcterms:W3CDTF">2021-08-24T07:56:15Z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