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279" r:id="rId2"/>
    <p:sldId id="259" r:id="rId3"/>
    <p:sldId id="260" r:id="rId4"/>
    <p:sldId id="302" r:id="rId5"/>
    <p:sldId id="269" r:id="rId6"/>
    <p:sldId id="327" r:id="rId7"/>
    <p:sldId id="303" r:id="rId8"/>
    <p:sldId id="328" r:id="rId9"/>
    <p:sldId id="329" r:id="rId10"/>
    <p:sldId id="330" r:id="rId11"/>
    <p:sldId id="331" r:id="rId12"/>
    <p:sldId id="332" r:id="rId13"/>
    <p:sldId id="334" r:id="rId14"/>
    <p:sldId id="304" r:id="rId15"/>
    <p:sldId id="335" r:id="rId16"/>
    <p:sldId id="336" r:id="rId17"/>
    <p:sldId id="339" r:id="rId18"/>
    <p:sldId id="337" r:id="rId19"/>
    <p:sldId id="342" r:id="rId20"/>
    <p:sldId id="340" r:id="rId21"/>
    <p:sldId id="344" r:id="rId22"/>
    <p:sldId id="345" r:id="rId23"/>
    <p:sldId id="343" r:id="rId24"/>
    <p:sldId id="346" r:id="rId25"/>
    <p:sldId id="348" r:id="rId26"/>
    <p:sldId id="349" r:id="rId27"/>
    <p:sldId id="347" r:id="rId28"/>
    <p:sldId id="350" r:id="rId29"/>
    <p:sldId id="352" r:id="rId30"/>
    <p:sldId id="351" r:id="rId31"/>
    <p:sldId id="353" r:id="rId32"/>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000" autoAdjust="0"/>
    <p:restoredTop sz="94660"/>
  </p:normalViewPr>
  <p:slideViewPr>
    <p:cSldViewPr snapToGrid="0">
      <p:cViewPr varScale="1">
        <p:scale>
          <a:sx n="74" d="100"/>
          <a:sy n="74" d="100"/>
        </p:scale>
        <p:origin x="78" y="144"/>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tags" Target="tags/tag4.xml" /><Relationship Id="rId34" Type="http://schemas.openxmlformats.org/officeDocument/2006/relationships/presProps" Target="presProps.xml" /><Relationship Id="rId35" Type="http://schemas.openxmlformats.org/officeDocument/2006/relationships/viewProps" Target="viewProps.xml" /><Relationship Id="rId36" Type="http://schemas.openxmlformats.org/officeDocument/2006/relationships/theme" Target="theme/theme1.xml" /><Relationship Id="rId37" Type="http://schemas.openxmlformats.org/officeDocument/2006/relationships/tableStyles" Target="tableStyles.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4F804181-E0CD-411A-844E-91C9150C31A8}" type="datetimeFigureOut">
              <a:rPr lang="zh-CN" altLang="en-US" smtClean="0"/>
              <a:t>2021/11/17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C6C7A6A-8CBE-4021-849C-13DBE0CD0C90}"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F804181-E0CD-411A-844E-91C9150C31A8}" type="datetimeFigureOut">
              <a:rPr lang="zh-CN" altLang="en-US" smtClean="0"/>
              <a:t>2021/11/17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C6C7A6A-8CBE-4021-849C-13DBE0CD0C90}"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F804181-E0CD-411A-844E-91C9150C31A8}" type="datetimeFigureOut">
              <a:rPr lang="zh-CN" altLang="en-US" smtClean="0"/>
              <a:t>2021/11/17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C6C7A6A-8CBE-4021-849C-13DBE0CD0C90}"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F804181-E0CD-411A-844E-91C9150C31A8}" type="datetimeFigureOut">
              <a:rPr lang="zh-CN" altLang="en-US" smtClean="0"/>
              <a:t>2021/11/17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C6C7A6A-8CBE-4021-849C-13DBE0CD0C90}"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4F804181-E0CD-411A-844E-91C9150C31A8}" type="datetimeFigureOut">
              <a:rPr lang="zh-CN" altLang="en-US" smtClean="0"/>
              <a:t>2021/11/17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C6C7A6A-8CBE-4021-849C-13DBE0CD0C90}"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F804181-E0CD-411A-844E-91C9150C31A8}" type="datetimeFigureOut">
              <a:rPr lang="zh-CN" altLang="en-US" smtClean="0"/>
              <a:t>2021/11/17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C6C7A6A-8CBE-4021-849C-13DBE0CD0C90}"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F804181-E0CD-411A-844E-91C9150C31A8}" type="datetimeFigureOut">
              <a:rPr lang="zh-CN" altLang="en-US" smtClean="0"/>
              <a:t>2021/11/17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C6C7A6A-8CBE-4021-849C-13DBE0CD0C90}"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F804181-E0CD-411A-844E-91C9150C31A8}" type="datetimeFigureOut">
              <a:rPr lang="zh-CN" altLang="en-US" smtClean="0"/>
              <a:t>2021/11/17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C6C7A6A-8CBE-4021-849C-13DBE0CD0C90}"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4F804181-E0CD-411A-844E-91C9150C31A8}" type="datetimeFigureOut">
              <a:rPr lang="zh-CN" altLang="en-US" smtClean="0"/>
              <a:t>2021/11/17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C6C7A6A-8CBE-4021-849C-13DBE0CD0C90}"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4F804181-E0CD-411A-844E-91C9150C31A8}" type="datetimeFigureOut">
              <a:rPr lang="zh-CN" altLang="en-US" smtClean="0"/>
              <a:t>2021/11/17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C6C7A6A-8CBE-4021-849C-13DBE0CD0C90}"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4F804181-E0CD-411A-844E-91C9150C31A8}" type="datetimeFigureOut">
              <a:rPr lang="zh-CN" altLang="en-US" smtClean="0"/>
              <a:t>2021/11/17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C6C7A6A-8CBE-4021-849C-13DBE0CD0C90}"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jpeg" /><Relationship Id="rId13" Type="http://schemas.openxmlformats.org/officeDocument/2006/relationships/image" Target="../media/image2.pn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804181-E0CD-411A-844E-91C9150C31A8}" type="datetimeFigureOut">
              <a:rPr lang="zh-CN" altLang="en-US" smtClean="0"/>
              <a:t>2021/11/17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C6C7A6A-8CBE-4021-849C-13DBE0CD0C90}" type="slidenum">
              <a:rPr lang="zh-CN" altLang="en-US" smtClean="0"/>
              <a:t>‹#›</a:t>
            </a:fld>
            <a:endParaRPr lang="zh-CN" altLang="en-US"/>
          </a:p>
        </p:txBody>
      </p:sp>
      <p:pic>
        <p:nvPicPr>
          <p:cNvPr id="7" name="图片 6"/>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rot="5400000">
            <a:off x="2667000" y="-2666998"/>
            <a:ext cx="6858000" cy="12192000"/>
          </a:xfrm>
          <a:prstGeom prst="rect">
            <a:avLst/>
          </a:prstGeom>
        </p:spPr>
      </p:pic>
      <p:pic>
        <p:nvPicPr>
          <p:cNvPr id="8" name="图片 7"/>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rot="5400000">
            <a:off x="2666998" y="-2667000"/>
            <a:ext cx="6858002" cy="12192002"/>
          </a:xfrm>
          <a:custGeom>
            <a:gdLst>
              <a:gd name="connsiteX0" fmla="*/ 3543244 w 5146073"/>
              <a:gd name="connsiteY0" fmla="*/ 430495 h 6858000"/>
              <a:gd name="connsiteX1" fmla="*/ 3543244 w 5146073"/>
              <a:gd name="connsiteY1" fmla="*/ 632201 h 6858000"/>
              <a:gd name="connsiteX2" fmla="*/ 530851 w 5146073"/>
              <a:gd name="connsiteY2" fmla="*/ 632201 h 6858000"/>
              <a:gd name="connsiteX3" fmla="*/ 530851 w 5146073"/>
              <a:gd name="connsiteY3" fmla="*/ 6145495 h 6858000"/>
              <a:gd name="connsiteX4" fmla="*/ 4618757 w 5146073"/>
              <a:gd name="connsiteY4" fmla="*/ 6145495 h 6858000"/>
              <a:gd name="connsiteX5" fmla="*/ 4618757 w 5146073"/>
              <a:gd name="connsiteY5" fmla="*/ 3160250 h 6858000"/>
              <a:gd name="connsiteX6" fmla="*/ 4618757 w 5146073"/>
              <a:gd name="connsiteY6" fmla="*/ 632201 h 6858000"/>
              <a:gd name="connsiteX7" fmla="*/ 4618757 w 5146073"/>
              <a:gd name="connsiteY7" fmla="*/ 430495 h 6858000"/>
              <a:gd name="connsiteX8" fmla="*/ 0 w 5146073"/>
              <a:gd name="connsiteY8" fmla="*/ 0 h 6858000"/>
              <a:gd name="connsiteX9" fmla="*/ 5146073 w 5146073"/>
              <a:gd name="connsiteY9" fmla="*/ 0 h 6858000"/>
              <a:gd name="connsiteX10" fmla="*/ 5146073 w 5146073"/>
              <a:gd name="connsiteY10" fmla="*/ 6858000 h 6858000"/>
              <a:gd name="connsiteX11" fmla="*/ 0 w 5146073"/>
              <a:gd name="connsiteY11" fmla="*/ 6858000 h 6858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46073" h="6858000">
                <a:moveTo>
                  <a:pt x="3543244" y="430495"/>
                </a:moveTo>
                <a:lnTo>
                  <a:pt x="3543244" y="632201"/>
                </a:lnTo>
                <a:lnTo>
                  <a:pt x="530851" y="632201"/>
                </a:lnTo>
                <a:lnTo>
                  <a:pt x="530851" y="6145495"/>
                </a:lnTo>
                <a:lnTo>
                  <a:pt x="4618757" y="6145495"/>
                </a:lnTo>
                <a:lnTo>
                  <a:pt x="4618757" y="3160250"/>
                </a:lnTo>
                <a:lnTo>
                  <a:pt x="4618757" y="632201"/>
                </a:lnTo>
                <a:lnTo>
                  <a:pt x="4618757" y="430495"/>
                </a:lnTo>
                <a:close/>
                <a:moveTo>
                  <a:pt x="0" y="0"/>
                </a:moveTo>
                <a:lnTo>
                  <a:pt x="5146073" y="0"/>
                </a:lnTo>
                <a:lnTo>
                  <a:pt x="5146073" y="6858000"/>
                </a:lnTo>
                <a:lnTo>
                  <a:pt x="0" y="6858000"/>
                </a:lnTo>
                <a:close/>
              </a:path>
            </a:pathLst>
          </a:cu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image" Target="../media/image3.png" /><Relationship Id="rId4" Type="http://schemas.openxmlformats.org/officeDocument/2006/relationships/image" Target="../media/image2.png" /><Relationship Id="rId5" Type="http://schemas.openxmlformats.org/officeDocument/2006/relationships/tags" Target="../tags/tag1.xml" /><Relationship Id="rId6" Type="http://schemas.openxmlformats.org/officeDocument/2006/relationships/tags" Target="../tags/tag2.xml" /><Relationship Id="rId7" Type="http://schemas.openxmlformats.org/officeDocument/2006/relationships/image" Target="../media/image4.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8.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image" Target="../media/image3.png" /><Relationship Id="rId4" Type="http://schemas.openxmlformats.org/officeDocument/2006/relationships/image" Target="../media/image2.png" /><Relationship Id="rId5" Type="http://schemas.openxmlformats.org/officeDocument/2006/relationships/image" Target="../media/image5.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image" Target="../media/image3.png" /><Relationship Id="rId4" Type="http://schemas.openxmlformats.org/officeDocument/2006/relationships/image" Target="../media/image6.png" /><Relationship Id="rId5" Type="http://schemas.openxmlformats.org/officeDocument/2006/relationships/tags" Target="../tags/tag3.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 Id="rId3" Type="http://schemas.openxmlformats.org/officeDocument/2006/relationships/image" Target="../media/image9.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image" Target="../media/image3.png" /><Relationship Id="rId4" Type="http://schemas.openxmlformats.org/officeDocument/2006/relationships/image" Target="../media/image2.png" /><Relationship Id="rId5" Type="http://schemas.openxmlformats.org/officeDocument/2006/relationships/image" Target="../media/image5.png" /><Relationship Id="rId6" Type="http://schemas.openxmlformats.org/officeDocument/2006/relationships/image" Target="../media/image7.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667000" y="-2666998"/>
            <a:ext cx="6858000" cy="12192000"/>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rcRect b="40699"/>
          <a:stretch>
            <a:fillRect/>
          </a:stretch>
        </p:blipFill>
        <p:spPr>
          <a:xfrm>
            <a:off x="60325" y="165735"/>
            <a:ext cx="11946255" cy="6790055"/>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2666999" y="-2667636"/>
            <a:ext cx="6858002" cy="12192004"/>
          </a:xfrm>
          <a:custGeom>
            <a:gdLst>
              <a:gd name="connsiteX0" fmla="*/ 3543244 w 5146073"/>
              <a:gd name="connsiteY0" fmla="*/ 430495 h 6858000"/>
              <a:gd name="connsiteX1" fmla="*/ 3543244 w 5146073"/>
              <a:gd name="connsiteY1" fmla="*/ 632201 h 6858000"/>
              <a:gd name="connsiteX2" fmla="*/ 530851 w 5146073"/>
              <a:gd name="connsiteY2" fmla="*/ 632201 h 6858000"/>
              <a:gd name="connsiteX3" fmla="*/ 530851 w 5146073"/>
              <a:gd name="connsiteY3" fmla="*/ 6145495 h 6858000"/>
              <a:gd name="connsiteX4" fmla="*/ 4618757 w 5146073"/>
              <a:gd name="connsiteY4" fmla="*/ 6145495 h 6858000"/>
              <a:gd name="connsiteX5" fmla="*/ 4618757 w 5146073"/>
              <a:gd name="connsiteY5" fmla="*/ 3160250 h 6858000"/>
              <a:gd name="connsiteX6" fmla="*/ 4618757 w 5146073"/>
              <a:gd name="connsiteY6" fmla="*/ 632201 h 6858000"/>
              <a:gd name="connsiteX7" fmla="*/ 4618757 w 5146073"/>
              <a:gd name="connsiteY7" fmla="*/ 430495 h 6858000"/>
              <a:gd name="connsiteX8" fmla="*/ 0 w 5146073"/>
              <a:gd name="connsiteY8" fmla="*/ 0 h 6858000"/>
              <a:gd name="connsiteX9" fmla="*/ 5146073 w 5146073"/>
              <a:gd name="connsiteY9" fmla="*/ 0 h 6858000"/>
              <a:gd name="connsiteX10" fmla="*/ 5146073 w 5146073"/>
              <a:gd name="connsiteY10" fmla="*/ 6858000 h 6858000"/>
              <a:gd name="connsiteX11" fmla="*/ 0 w 5146073"/>
              <a:gd name="connsiteY11" fmla="*/ 6858000 h 6858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46073" h="6858000">
                <a:moveTo>
                  <a:pt x="3543244" y="430495"/>
                </a:moveTo>
                <a:lnTo>
                  <a:pt x="3543244" y="632201"/>
                </a:lnTo>
                <a:lnTo>
                  <a:pt x="530851" y="632201"/>
                </a:lnTo>
                <a:lnTo>
                  <a:pt x="530851" y="6145495"/>
                </a:lnTo>
                <a:lnTo>
                  <a:pt x="4618757" y="6145495"/>
                </a:lnTo>
                <a:lnTo>
                  <a:pt x="4618757" y="3160250"/>
                </a:lnTo>
                <a:lnTo>
                  <a:pt x="4618757" y="632201"/>
                </a:lnTo>
                <a:lnTo>
                  <a:pt x="4618757" y="430495"/>
                </a:lnTo>
                <a:close/>
                <a:moveTo>
                  <a:pt x="0" y="0"/>
                </a:moveTo>
                <a:lnTo>
                  <a:pt x="5146073" y="0"/>
                </a:lnTo>
                <a:lnTo>
                  <a:pt x="5146073" y="6858000"/>
                </a:lnTo>
                <a:lnTo>
                  <a:pt x="0" y="6858000"/>
                </a:lnTo>
                <a:close/>
              </a:path>
            </a:pathLst>
          </a:custGeom>
        </p:spPr>
      </p:pic>
      <p:pic>
        <p:nvPicPr>
          <p:cNvPr id="10" name="图片 9"/>
          <p:cNvPicPr>
            <a:picLocks noChangeAspect="1"/>
          </p:cNvPicPr>
          <p:nvPr/>
        </p:nvPicPr>
        <p:blipFill>
          <a:blip r:embed="rId4">
            <a:extLst>
              <a:ext uri="{28A0092B-C50C-407E-A947-70E740481C1C}">
                <a14:useLocalDpi xmlns:a14="http://schemas.microsoft.com/office/drawing/2010/main" val="0"/>
              </a:ext>
            </a:extLst>
          </a:blip>
          <a:srcRect l="14834" t="59676" r="12599" b="13919"/>
          <a:stretch>
            <a:fillRect/>
          </a:stretch>
        </p:blipFill>
        <p:spPr>
          <a:xfrm>
            <a:off x="6069330" y="3073400"/>
            <a:ext cx="4513580" cy="975360"/>
          </a:xfrm>
          <a:custGeom>
            <a:gdLst>
              <a:gd name="connsiteX0" fmla="*/ 0 w 3734348"/>
              <a:gd name="connsiteY0" fmla="*/ 0 h 1810870"/>
              <a:gd name="connsiteX1" fmla="*/ 3734348 w 3734348"/>
              <a:gd name="connsiteY1" fmla="*/ 0 h 1810870"/>
              <a:gd name="connsiteX2" fmla="*/ 3734348 w 3734348"/>
              <a:gd name="connsiteY2" fmla="*/ 1810870 h 1810870"/>
              <a:gd name="connsiteX3" fmla="*/ 0 w 3734348"/>
              <a:gd name="connsiteY3" fmla="*/ 1810870 h 1810870"/>
            </a:gdLst>
            <a:cxnLst>
              <a:cxn ang="0">
                <a:pos x="connsiteX0" y="connsiteY0"/>
              </a:cxn>
              <a:cxn ang="0">
                <a:pos x="connsiteX1" y="connsiteY1"/>
              </a:cxn>
              <a:cxn ang="0">
                <a:pos x="connsiteX2" y="connsiteY2"/>
              </a:cxn>
              <a:cxn ang="0">
                <a:pos x="connsiteX3" y="connsiteY3"/>
              </a:cxn>
            </a:cxnLst>
            <a:rect l="l" t="t" r="r" b="b"/>
            <a:pathLst>
              <a:path w="3734348" h="1810870">
                <a:moveTo>
                  <a:pt x="0" y="0"/>
                </a:moveTo>
                <a:lnTo>
                  <a:pt x="3734348" y="0"/>
                </a:lnTo>
                <a:lnTo>
                  <a:pt x="3734348" y="1810870"/>
                </a:lnTo>
                <a:lnTo>
                  <a:pt x="0" y="1810870"/>
                </a:lnTo>
                <a:close/>
              </a:path>
            </a:pathLst>
          </a:cu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rcRect l="70247" t="6277" r="10247" b="73331"/>
          <a:stretch>
            <a:fillRect/>
          </a:stretch>
        </p:blipFill>
        <p:spPr>
          <a:xfrm>
            <a:off x="9438682" y="3073094"/>
            <a:ext cx="1144154" cy="1594044"/>
          </a:xfrm>
          <a:custGeom>
            <a:gdLst>
              <a:gd name="connsiteX0" fmla="*/ 0 w 1003795"/>
              <a:gd name="connsiteY0" fmla="*/ 0 h 1398495"/>
              <a:gd name="connsiteX1" fmla="*/ 1003795 w 1003795"/>
              <a:gd name="connsiteY1" fmla="*/ 0 h 1398495"/>
              <a:gd name="connsiteX2" fmla="*/ 1003795 w 1003795"/>
              <a:gd name="connsiteY2" fmla="*/ 1398495 h 1398495"/>
              <a:gd name="connsiteX3" fmla="*/ 0 w 1003795"/>
              <a:gd name="connsiteY3" fmla="*/ 1398495 h 1398495"/>
            </a:gdLst>
            <a:cxnLst>
              <a:cxn ang="0">
                <a:pos x="connsiteX0" y="connsiteY0"/>
              </a:cxn>
              <a:cxn ang="0">
                <a:pos x="connsiteX1" y="connsiteY1"/>
              </a:cxn>
              <a:cxn ang="0">
                <a:pos x="connsiteX2" y="connsiteY2"/>
              </a:cxn>
              <a:cxn ang="0">
                <a:pos x="connsiteX3" y="connsiteY3"/>
              </a:cxn>
            </a:cxnLst>
            <a:rect l="l" t="t" r="r" b="b"/>
            <a:pathLst>
              <a:path w="1003794" h="1398495">
                <a:moveTo>
                  <a:pt x="0" y="0"/>
                </a:moveTo>
                <a:lnTo>
                  <a:pt x="1003795" y="0"/>
                </a:lnTo>
                <a:lnTo>
                  <a:pt x="1003795" y="1398495"/>
                </a:lnTo>
                <a:lnTo>
                  <a:pt x="0" y="1398495"/>
                </a:lnTo>
                <a:close/>
              </a:path>
            </a:pathLst>
          </a:custGeom>
        </p:spPr>
      </p:pic>
      <p:sp>
        <p:nvSpPr>
          <p:cNvPr id="12" name="PA_矩形 3"/>
          <p:cNvSpPr txBox="1">
            <a:spLocks noChangeArrowheads="1"/>
          </p:cNvSpPr>
          <p:nvPr>
            <p:custDataLst>
              <p:tags r:id="rId5"/>
            </p:custDataLst>
          </p:nvPr>
        </p:nvSpPr>
        <p:spPr bwMode="auto">
          <a:xfrm>
            <a:off x="654050" y="180340"/>
            <a:ext cx="11042015" cy="25438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5400" smtClean="0">
                <a:solidFill>
                  <a:srgbClr val="3D7100"/>
                </a:solidFill>
                <a:latin typeface="隶书" panose="02010509060101010101" pitchFamily="49" charset="-122"/>
                <a:ea typeface="隶书" panose="02010509060101010101" pitchFamily="49" charset="-122"/>
              </a:rPr>
              <a:t>思辨主题作文素材及例文汇编</a:t>
            </a:r>
          </a:p>
        </p:txBody>
      </p:sp>
      <p:sp>
        <p:nvSpPr>
          <p:cNvPr id="4" name="PA_矩形 3"/>
          <p:cNvSpPr txBox="1">
            <a:spLocks noChangeArrowheads="1"/>
          </p:cNvSpPr>
          <p:nvPr>
            <p:custDataLst>
              <p:tags r:id="rId6"/>
            </p:custDataLst>
          </p:nvPr>
        </p:nvSpPr>
        <p:spPr bwMode="auto">
          <a:xfrm>
            <a:off x="5634990" y="2028825"/>
            <a:ext cx="5382260" cy="2867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5400" smtClean="0">
                <a:solidFill>
                  <a:srgbClr val="3D7100"/>
                </a:solidFill>
                <a:latin typeface="隶书" panose="02010509060101010101" pitchFamily="49" charset="-122"/>
                <a:ea typeface="隶书" panose="02010509060101010101" pitchFamily="49" charset="-122"/>
              </a:rPr>
              <a:t>2022作文备考</a:t>
            </a:r>
          </a:p>
        </p:txBody>
      </p:sp>
      <p:pic>
        <p:nvPicPr>
          <p:cNvPr id="2" name="图片 1"/>
          <p:cNvPicPr>
            <a:picLocks noChangeAspect="1"/>
          </p:cNvPicPr>
          <p:nvPr/>
        </p:nvPicPr>
        <p:blipFill>
          <a:blip r:embed="rId7">
            <a:extLst>
              <a:ext uri="{28A0092B-C50C-407E-A947-70E740481C1C}">
                <a14:useLocalDpi xmlns:a14="http://schemas.microsoft.com/office/drawing/2010/main" val="0"/>
              </a:ext>
            </a:extLst>
          </a:blip>
          <a:srcRect l="25374" t="14120" r="28185" b="46860"/>
          <a:stretch>
            <a:fillRect/>
          </a:stretch>
        </p:blipFill>
        <p:spPr>
          <a:xfrm>
            <a:off x="654050" y="5225415"/>
            <a:ext cx="2080895" cy="1551305"/>
          </a:xfrm>
          <a:custGeom>
            <a:gdLst>
              <a:gd name="connsiteX0" fmla="*/ 0 w 2389894"/>
              <a:gd name="connsiteY0" fmla="*/ 0 h 2675963"/>
              <a:gd name="connsiteX1" fmla="*/ 2389894 w 2389894"/>
              <a:gd name="connsiteY1" fmla="*/ 0 h 2675963"/>
              <a:gd name="connsiteX2" fmla="*/ 2389894 w 2389894"/>
              <a:gd name="connsiteY2" fmla="*/ 2675963 h 2675963"/>
              <a:gd name="connsiteX3" fmla="*/ 0 w 2389894"/>
              <a:gd name="connsiteY3" fmla="*/ 2675963 h 2675963"/>
            </a:gdLst>
            <a:cxnLst>
              <a:cxn ang="0">
                <a:pos x="connsiteX0" y="connsiteY0"/>
              </a:cxn>
              <a:cxn ang="0">
                <a:pos x="connsiteX1" y="connsiteY1"/>
              </a:cxn>
              <a:cxn ang="0">
                <a:pos x="connsiteX2" y="connsiteY2"/>
              </a:cxn>
              <a:cxn ang="0">
                <a:pos x="connsiteX3" y="connsiteY3"/>
              </a:cxn>
            </a:cxnLst>
            <a:rect l="l" t="t" r="r" b="b"/>
            <a:pathLst>
              <a:path w="2389894" h="2675963">
                <a:moveTo>
                  <a:pt x="0" y="0"/>
                </a:moveTo>
                <a:lnTo>
                  <a:pt x="2389894" y="0"/>
                </a:lnTo>
                <a:lnTo>
                  <a:pt x="2389894" y="2675963"/>
                </a:lnTo>
                <a:lnTo>
                  <a:pt x="0" y="2675963"/>
                </a:lnTo>
                <a:close/>
              </a:path>
            </a:pathLst>
          </a:cu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Effect transition="in" filter="fade">
                                      <p:cBhvr>
                                        <p:cTn id="9" dur="1000"/>
                                        <p:tgtEl>
                                          <p:spTgt spid="12"/>
                                        </p:tgtEl>
                                      </p:cBhvr>
                                    </p:animEffect>
                                  </p:childTnLst>
                                </p:cTn>
                              </p:par>
                            </p:childTnLst>
                          </p:cTn>
                        </p:par>
                        <p:par>
                          <p:cTn id="10" fill="hold" nodeType="afterGroup">
                            <p:stCondLst>
                              <p:cond delay="1000"/>
                            </p:stCondLst>
                            <p:childTnLst>
                              <p:par>
                                <p:cTn id="11" presetID="53"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Effect transition="in" filter="fade">
                                      <p:cBhvr>
                                        <p:cTn id="15"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1071245" y="1064260"/>
            <a:ext cx="10109835" cy="4892675"/>
          </a:xfrm>
          <a:prstGeom prst="rect">
            <a:avLst/>
          </a:prstGeom>
          <a:noFill/>
          <a:ln w="9525">
            <a:noFill/>
          </a:ln>
        </p:spPr>
        <p:txBody>
          <a:bodyPr wrap="square">
            <a:spAutoFit/>
          </a:bodyPr>
          <a:lstStyle/>
          <a:p>
            <a:pPr indent="266700" algn="ctr"/>
            <a:r>
              <a:rPr sz="3200" b="0"/>
              <a:t> </a:t>
            </a:r>
            <a:r>
              <a:rPr sz="2800" b="0"/>
              <a:t>我和我的祖国</a:t>
            </a:r>
          </a:p>
          <a:p>
            <a:pPr indent="266700" algn="ctr"/>
            <a:endParaRPr sz="2000" b="0"/>
          </a:p>
          <a:p>
            <a:pPr indent="266700"/>
            <a:r>
              <a:rPr sz="2000" b="0"/>
              <a:t>    70个春秋，70载风雨，当五星红旗飘扬在天安门广场，当九州大地在齐欢共庆，我们知道，东方的那条巨龙已然苏醒、腾起、啸彻长空。哦，中国，你何以从千疮百孔走到如今的强盛?是因“我”吧，是千千万万个“我”引你从黑夜走向黎明!而如今“我”的存在，不也是因着你吗?是的，我和我的祖国，中国有我，我有中国。</a:t>
            </a:r>
          </a:p>
          <a:p>
            <a:pPr indent="266700"/>
            <a:r>
              <a:rPr lang="en-US" sz="2000" b="0"/>
              <a:t>   </a:t>
            </a:r>
            <a:r>
              <a:rPr lang="en-US" sz="2000" b="0">
                <a:solidFill>
                  <a:srgbClr val="FF0000"/>
                </a:solidFill>
              </a:rPr>
              <a:t> </a:t>
            </a:r>
            <a:r>
              <a:rPr sz="2000" b="0">
                <a:solidFill>
                  <a:srgbClr val="FF0000"/>
                </a:solidFill>
              </a:rPr>
              <a:t>国有民方强，是千千万万个“我”造就了强盛的中国。</a:t>
            </a:r>
            <a:r>
              <a:rPr sz="2000" b="0"/>
              <a:t>百年前，神州大地硝烟弥漫，战火纷飞，是中国的每一份子、千万个“我”前仆后继，才使得这华夏大国得以保存；数十年前，当饥荒连连、哀鸿遍野，当人心荒唐、民不聊生，是中国的先进分子，千万个“我”日夜不辍、废寝忘食地为中国奔走效劳，才使得中国走向理性化社会；而今天，国家渐入佳境，西部开发，东北振兴，中部崛起，生产总值增速稳居世界第一，拥有全世界最大的基本医疗保障网；173项扶贫政策；高速公路网总里程世界第一；全国银幕数量稳居世界第一……每一个数字，每一份成绩，都是奋斗的缩影，述说着这个庞大而又强大的国度五年来蒸蒸日上的功绩。是爱国奉献的每一位中国人，千万个“我”为这个国家的强盛献计出力，才使国家更加繁荣富强。正如梁启超所言：“少年强，则国强。”我深知，中国因“我”而强。</a:t>
            </a:r>
          </a:p>
        </p:txBody>
      </p:sp>
      <p:sp>
        <p:nvSpPr>
          <p:cNvPr id="2" name="文本框 1"/>
          <p:cNvSpPr txBox="1"/>
          <p:nvPr/>
        </p:nvSpPr>
        <p:spPr>
          <a:xfrm>
            <a:off x="191312" y="-9"/>
            <a:ext cx="2011680" cy="645160"/>
          </a:xfrm>
          <a:prstGeom prst="rect">
            <a:avLst/>
          </a:prstGeom>
          <a:noFill/>
        </p:spPr>
        <p:txBody>
          <a:bodyPr wrap="none" rtlCol="0">
            <a:spAutoFit/>
          </a:bodyPr>
          <a:lstStyle/>
          <a:p>
            <a:pPr algn="ctr"/>
            <a:r>
              <a:rPr lang="zh-CN" altLang="en-US" sz="3600" smtClean="0">
                <a:solidFill>
                  <a:srgbClr val="3D7100"/>
                </a:solidFill>
                <a:latin typeface="华文隶书" panose="02010800040101010101" pitchFamily="2" charset="-122"/>
                <a:ea typeface="华文隶书" panose="02010800040101010101" pitchFamily="2" charset="-122"/>
              </a:rPr>
              <a:t>范文引路</a:t>
            </a:r>
          </a:p>
        </p:txBody>
      </p:sp>
      <p:pic>
        <p:nvPicPr>
          <p:cNvPr id="7912" name="图片 7911"/>
          <p:cNvPicPr>
            <a:picLocks noChangeAspect="1"/>
          </p:cNvPicPr>
          <p:nvPr/>
        </p:nvPicPr>
        <p:blipFill>
          <a:blip r:embed="rId2">
            <a:extLst>
              <a:ext uri="{28A0092B-C50C-407E-A947-70E740481C1C}">
                <a14:useLocalDpi xmlns:a14="http://schemas.microsoft.com/office/drawing/2010/main" val="0"/>
              </a:ext>
            </a:extLst>
          </a:blip>
          <a:srcRect l="25374" t="14120" r="28185" b="46860"/>
          <a:stretch>
            <a:fillRect/>
          </a:stretch>
        </p:blipFill>
        <p:spPr>
          <a:xfrm>
            <a:off x="10714596" y="5305029"/>
            <a:ext cx="1287888" cy="1442047"/>
          </a:xfrm>
          <a:custGeom>
            <a:gdLst>
              <a:gd name="connsiteX0" fmla="*/ 0 w 2389894"/>
              <a:gd name="connsiteY0" fmla="*/ 0 h 2675963"/>
              <a:gd name="connsiteX1" fmla="*/ 2389894 w 2389894"/>
              <a:gd name="connsiteY1" fmla="*/ 0 h 2675963"/>
              <a:gd name="connsiteX2" fmla="*/ 2389894 w 2389894"/>
              <a:gd name="connsiteY2" fmla="*/ 2675963 h 2675963"/>
              <a:gd name="connsiteX3" fmla="*/ 0 w 2389894"/>
              <a:gd name="connsiteY3" fmla="*/ 2675963 h 2675963"/>
            </a:gdLst>
            <a:cxnLst>
              <a:cxn ang="0">
                <a:pos x="connsiteX0" y="connsiteY0"/>
              </a:cxn>
              <a:cxn ang="0">
                <a:pos x="connsiteX1" y="connsiteY1"/>
              </a:cxn>
              <a:cxn ang="0">
                <a:pos x="connsiteX2" y="connsiteY2"/>
              </a:cxn>
              <a:cxn ang="0">
                <a:pos x="connsiteX3" y="connsiteY3"/>
              </a:cxn>
            </a:cxnLst>
            <a:rect l="l" t="t" r="r" b="b"/>
            <a:pathLst>
              <a:path w="2389894" h="2675963">
                <a:moveTo>
                  <a:pt x="0" y="0"/>
                </a:moveTo>
                <a:lnTo>
                  <a:pt x="2389894" y="0"/>
                </a:lnTo>
                <a:lnTo>
                  <a:pt x="2389894" y="2675963"/>
                </a:lnTo>
                <a:lnTo>
                  <a:pt x="0" y="2675963"/>
                </a:lnTo>
                <a:close/>
              </a:path>
            </a:pathLst>
          </a:custGeom>
        </p:spPr>
      </p:pic>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726440" y="645160"/>
            <a:ext cx="10535920" cy="5815965"/>
          </a:xfrm>
          <a:prstGeom prst="rect">
            <a:avLst/>
          </a:prstGeom>
          <a:noFill/>
          <a:ln w="9525">
            <a:noFill/>
          </a:ln>
        </p:spPr>
        <p:txBody>
          <a:bodyPr wrap="square">
            <a:spAutoFit/>
          </a:bodyPr>
          <a:lstStyle/>
          <a:p>
            <a:pPr indent="266700" algn="l"/>
            <a:r>
              <a:rPr sz="3600" b="0"/>
              <a:t> </a:t>
            </a:r>
            <a:r>
              <a:rPr lang="en-US" sz="3600" b="0"/>
              <a:t>  </a:t>
            </a:r>
            <a:r>
              <a:rPr sz="2400" b="0">
                <a:solidFill>
                  <a:srgbClr val="FF0000"/>
                </a:solidFill>
              </a:rPr>
              <a:t>民有国才立，是强盛的中国造就了千千万万个“我”。</a:t>
            </a:r>
            <a:r>
              <a:rPr sz="2400" b="0"/>
              <a:t>当导弹的尾焰撕裂长空，照亮漆黑的叙利亚，我庆幸我生在了和平的中国，还能拥一床暖衾、静观一本闲书；当某个国家又有很多人饥寒致死，我庆幸我活在了一个强盛的国家，不必为了温饱而苦恼；当欧美各国又因金融危机而叫苦不迭，我庆幸我生在一个伟大的社会，尚可坐观世界变迁……若非有中国，又怎会有我?</a:t>
            </a:r>
          </a:p>
          <a:p>
            <a:pPr indent="266700" algn="l"/>
            <a:r>
              <a:rPr lang="en-US" sz="2400" b="0"/>
              <a:t> </a:t>
            </a:r>
            <a:r>
              <a:rPr lang="en-US" sz="2400" b="0">
                <a:solidFill>
                  <a:srgbClr val="FF0000"/>
                </a:solidFill>
              </a:rPr>
              <a:t>   </a:t>
            </a:r>
            <a:r>
              <a:rPr sz="2400" b="0">
                <a:solidFill>
                  <a:srgbClr val="FF0000"/>
                </a:solidFill>
              </a:rPr>
              <a:t>国与民同在，民与国共存。</a:t>
            </a:r>
            <a:r>
              <a:rPr sz="2400" b="0"/>
              <a:t>时代仍旧翻涌，现今，国与民的关系日益牢固，我离不开国，国也离不开我。于是才有了宋玺为国作战，接回巴厘岛遇困国民；才有陈卓禧霸气怼港独，祖国派人援助震后的台北花莲……正如宗立冬所说：“国家是我们的国家，未来是我们的未来。”我说:“中国是我的中国，我是中国的我!”</a:t>
            </a:r>
          </a:p>
          <a:p>
            <a:pPr indent="266700" algn="l"/>
            <a:r>
              <a:rPr lang="en-US" sz="2400" b="0"/>
              <a:t>    </a:t>
            </a:r>
            <a:r>
              <a:rPr sz="2400" b="0"/>
              <a:t>今年是新中国成立70周年，是全面建成小康社会、实现第一个百年奋斗目标的关键之年。方此之际，身处世界百年未有之大变局，启人深思：历经“四十载惊涛拍岸”，我们该如何接续奋斗、创造新的更大奇迹？有希望，还要和勤奋做伴，才能如虎添翼。五星红旗又飘起，熟悉的歌谣又被唱起:“四十年风雨路程，几十里万家灯火，应该有我!当然有我……”</a:t>
            </a:r>
            <a:r>
              <a:rPr b="0"/>
              <a:t>。</a:t>
            </a:r>
          </a:p>
        </p:txBody>
      </p:sp>
      <p:sp>
        <p:nvSpPr>
          <p:cNvPr id="2" name="文本框 1"/>
          <p:cNvSpPr txBox="1"/>
          <p:nvPr/>
        </p:nvSpPr>
        <p:spPr>
          <a:xfrm>
            <a:off x="191312" y="-9"/>
            <a:ext cx="2011680" cy="645160"/>
          </a:xfrm>
          <a:prstGeom prst="rect">
            <a:avLst/>
          </a:prstGeom>
          <a:noFill/>
        </p:spPr>
        <p:txBody>
          <a:bodyPr wrap="none" rtlCol="0">
            <a:spAutoFit/>
          </a:bodyPr>
          <a:lstStyle/>
          <a:p>
            <a:pPr algn="ctr"/>
            <a:r>
              <a:rPr lang="zh-CN" altLang="en-US" sz="3600" smtClean="0">
                <a:solidFill>
                  <a:srgbClr val="3D7100"/>
                </a:solidFill>
                <a:latin typeface="华文隶书" panose="02010800040101010101" pitchFamily="2" charset="-122"/>
                <a:ea typeface="华文隶书" panose="02010800040101010101" pitchFamily="2" charset="-122"/>
              </a:rPr>
              <a:t>范文引路</a:t>
            </a:r>
          </a:p>
        </p:txBody>
      </p:sp>
      <p:pic>
        <p:nvPicPr>
          <p:cNvPr id="7912" name="图片 7911"/>
          <p:cNvPicPr>
            <a:picLocks noChangeAspect="1"/>
          </p:cNvPicPr>
          <p:nvPr/>
        </p:nvPicPr>
        <p:blipFill>
          <a:blip r:embed="rId2">
            <a:extLst>
              <a:ext uri="{28A0092B-C50C-407E-A947-70E740481C1C}">
                <a14:useLocalDpi xmlns:a14="http://schemas.microsoft.com/office/drawing/2010/main" val="0"/>
              </a:ext>
            </a:extLst>
          </a:blip>
          <a:srcRect l="25374" t="14120" r="28185" b="46860"/>
          <a:stretch>
            <a:fillRect/>
          </a:stretch>
        </p:blipFill>
        <p:spPr>
          <a:xfrm>
            <a:off x="10714596" y="5305029"/>
            <a:ext cx="1287888" cy="1442047"/>
          </a:xfrm>
          <a:custGeom>
            <a:gdLst>
              <a:gd name="connsiteX0" fmla="*/ 0 w 2389894"/>
              <a:gd name="connsiteY0" fmla="*/ 0 h 2675963"/>
              <a:gd name="connsiteX1" fmla="*/ 2389894 w 2389894"/>
              <a:gd name="connsiteY1" fmla="*/ 0 h 2675963"/>
              <a:gd name="connsiteX2" fmla="*/ 2389894 w 2389894"/>
              <a:gd name="connsiteY2" fmla="*/ 2675963 h 2675963"/>
              <a:gd name="connsiteX3" fmla="*/ 0 w 2389894"/>
              <a:gd name="connsiteY3" fmla="*/ 2675963 h 2675963"/>
            </a:gdLst>
            <a:cxnLst>
              <a:cxn ang="0">
                <a:pos x="connsiteX0" y="connsiteY0"/>
              </a:cxn>
              <a:cxn ang="0">
                <a:pos x="connsiteX1" y="connsiteY1"/>
              </a:cxn>
              <a:cxn ang="0">
                <a:pos x="connsiteX2" y="connsiteY2"/>
              </a:cxn>
              <a:cxn ang="0">
                <a:pos x="connsiteX3" y="connsiteY3"/>
              </a:cxn>
            </a:cxnLst>
            <a:rect l="l" t="t" r="r" b="b"/>
            <a:pathLst>
              <a:path w="2389894" h="2675963">
                <a:moveTo>
                  <a:pt x="0" y="0"/>
                </a:moveTo>
                <a:lnTo>
                  <a:pt x="2389894" y="0"/>
                </a:lnTo>
                <a:lnTo>
                  <a:pt x="2389894" y="2675963"/>
                </a:lnTo>
                <a:lnTo>
                  <a:pt x="0" y="2675963"/>
                </a:lnTo>
                <a:close/>
              </a:path>
            </a:pathLst>
          </a:custGeom>
        </p:spPr>
      </p:pic>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914" name="文本框 7913"/>
          <p:cNvSpPr txBox="1"/>
          <p:nvPr/>
        </p:nvSpPr>
        <p:spPr>
          <a:xfrm>
            <a:off x="130352" y="107306"/>
            <a:ext cx="3797300" cy="768350"/>
          </a:xfrm>
          <a:prstGeom prst="rect">
            <a:avLst/>
          </a:prstGeom>
          <a:noFill/>
        </p:spPr>
        <p:txBody>
          <a:bodyPr wrap="none" rtlCol="0">
            <a:spAutoFit/>
          </a:bodyPr>
          <a:lstStyle/>
          <a:p>
            <a:pPr algn="ctr"/>
            <a:r>
              <a:rPr lang="en-US" altLang="zh-CN" sz="4400" smtClean="0">
                <a:solidFill>
                  <a:srgbClr val="3D7100"/>
                </a:solidFill>
                <a:latin typeface="华文隶书" panose="02010800040101010101" pitchFamily="2" charset="-122"/>
                <a:ea typeface="华文隶书" panose="02010800040101010101" pitchFamily="2" charset="-122"/>
              </a:rPr>
              <a:t>02 </a:t>
            </a:r>
            <a:r>
              <a:rPr lang="zh-CN" altLang="en-US" sz="4400" smtClean="0">
                <a:solidFill>
                  <a:srgbClr val="3D7100"/>
                </a:solidFill>
                <a:latin typeface="华文隶书" panose="02010800040101010101" pitchFamily="2" charset="-122"/>
                <a:ea typeface="华文隶书" panose="02010800040101010101" pitchFamily="2" charset="-122"/>
              </a:rPr>
              <a:t>物质与精神</a:t>
            </a:r>
          </a:p>
        </p:txBody>
      </p:sp>
      <p:sp>
        <p:nvSpPr>
          <p:cNvPr id="4" name="矩形 3"/>
          <p:cNvSpPr/>
          <p:nvPr/>
        </p:nvSpPr>
        <p:spPr>
          <a:xfrm>
            <a:off x="-927279" y="1788623"/>
            <a:ext cx="553792" cy="1212154"/>
          </a:xfrm>
          <a:prstGeom prst="rect">
            <a:avLst/>
          </a:prstGeom>
          <a:solidFill>
            <a:srgbClr val="84C2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15" name="矩形 7914"/>
          <p:cNvSpPr/>
          <p:nvPr/>
        </p:nvSpPr>
        <p:spPr>
          <a:xfrm>
            <a:off x="-940159" y="3000777"/>
            <a:ext cx="553792" cy="1212154"/>
          </a:xfrm>
          <a:prstGeom prst="rect">
            <a:avLst/>
          </a:prstGeom>
          <a:solidFill>
            <a:srgbClr val="3D7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92810" y="786765"/>
            <a:ext cx="10280015" cy="5257800"/>
          </a:xfrm>
          <a:prstGeom prst="rect">
            <a:avLst/>
          </a:prstGeom>
          <a:solidFill>
            <a:srgbClr val="84C2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137920" y="875665"/>
            <a:ext cx="9557385" cy="5169535"/>
          </a:xfrm>
          <a:prstGeom prst="rect">
            <a:avLst/>
          </a:prstGeom>
        </p:spPr>
        <p:txBody>
          <a:bodyPr wrap="square">
            <a:spAutoFit/>
          </a:bodyPr>
          <a:lstStyle/>
          <a:p>
            <a:pPr algn="just">
              <a:lnSpc>
                <a:spcPct val="150000"/>
              </a:lnSpc>
            </a:pPr>
            <a:r>
              <a:rPr lang="en-US" altLang="zh-CN" sz="2000">
                <a:solidFill>
                  <a:srgbClr val="FF0000"/>
                </a:solidFill>
                <a:latin typeface="微软雅黑 Light" panose="020b0502040204020203" pitchFamily="34" charset="-122"/>
                <a:ea typeface="微软雅黑 Light" panose="020b0502040204020203" pitchFamily="34" charset="-122"/>
              </a:rPr>
              <a:t> </a:t>
            </a:r>
            <a:r>
              <a:rPr lang="zh-CN" altLang="en-US" sz="2000" b="1">
                <a:solidFill>
                  <a:srgbClr val="FF0000"/>
                </a:solidFill>
                <a:latin typeface="微软雅黑 Light" panose="020b0502040204020203" pitchFamily="34" charset="-122"/>
                <a:ea typeface="微软雅黑 Light" panose="020b0502040204020203" pitchFamily="34" charset="-122"/>
              </a:rPr>
              <a:t>一、名言警句积累</a:t>
            </a:r>
          </a:p>
          <a:p>
            <a:pPr algn="just">
              <a:lnSpc>
                <a:spcPct val="150000"/>
              </a:lnSpc>
            </a:pPr>
            <a:r>
              <a:rPr lang="zh-CN" altLang="en-US" sz="2000" b="1" smtClean="0">
                <a:latin typeface="微软雅黑 Light" panose="020b0502040204020203" pitchFamily="34" charset="-122"/>
                <a:ea typeface="微软雅黑 Light" panose="020b0502040204020203" pitchFamily="34" charset="-122"/>
              </a:rPr>
              <a:t>1</a:t>
            </a:r>
            <a:r>
              <a:rPr lang="en-US" altLang="zh-CN" sz="2000" b="1" smtClean="0">
                <a:latin typeface="微软雅黑 Light" panose="020b0502040204020203" pitchFamily="34" charset="-122"/>
                <a:ea typeface="微软雅黑 Light" panose="020b0502040204020203" pitchFamily="34" charset="-122"/>
              </a:rPr>
              <a:t>.</a:t>
            </a:r>
            <a:r>
              <a:rPr lang="zh-CN" altLang="en-US" sz="2000" b="1" smtClean="0">
                <a:latin typeface="微软雅黑 Light" panose="020b0502040204020203" pitchFamily="34" charset="-122"/>
                <a:ea typeface="微软雅黑 Light" panose="020b0502040204020203" pitchFamily="34" charset="-122"/>
              </a:rPr>
              <a:t>理想</a:t>
            </a:r>
            <a:r>
              <a:rPr lang="zh-CN" altLang="en-US" sz="2000" b="1">
                <a:latin typeface="微软雅黑 Light" panose="020b0502040204020203" pitchFamily="34" charset="-122"/>
                <a:ea typeface="微软雅黑 Light" panose="020b0502040204020203" pitchFamily="34" charset="-122"/>
              </a:rPr>
              <a:t>的人物不仅要在物质需要的满足上，还要在精神旨趣的满足上得到表现。——黑格尔</a:t>
            </a:r>
          </a:p>
          <a:p>
            <a:pPr algn="just">
              <a:lnSpc>
                <a:spcPct val="150000"/>
              </a:lnSpc>
            </a:pPr>
            <a:r>
              <a:rPr lang="zh-CN" altLang="en-US" sz="2000" b="1" smtClean="0">
                <a:latin typeface="微软雅黑 Light" panose="020b0502040204020203" pitchFamily="34" charset="-122"/>
                <a:ea typeface="微软雅黑 Light" panose="020b0502040204020203" pitchFamily="34" charset="-122"/>
              </a:rPr>
              <a:t>2</a:t>
            </a:r>
            <a:r>
              <a:rPr lang="en-US" altLang="zh-CN" sz="2000" b="1" smtClean="0">
                <a:latin typeface="微软雅黑 Light" panose="020b0502040204020203" pitchFamily="34" charset="-122"/>
                <a:ea typeface="微软雅黑 Light" panose="020b0502040204020203" pitchFamily="34" charset="-122"/>
              </a:rPr>
              <a:t>.</a:t>
            </a:r>
            <a:r>
              <a:rPr lang="zh-CN" altLang="en-US" sz="2000" b="1" smtClean="0">
                <a:latin typeface="微软雅黑 Light" panose="020b0502040204020203" pitchFamily="34" charset="-122"/>
                <a:ea typeface="微软雅黑 Light" panose="020b0502040204020203" pitchFamily="34" charset="-122"/>
              </a:rPr>
              <a:t>酒</a:t>
            </a:r>
            <a:r>
              <a:rPr lang="zh-CN" altLang="en-US" sz="2000" b="1">
                <a:latin typeface="微软雅黑 Light" panose="020b0502040204020203" pitchFamily="34" charset="-122"/>
                <a:ea typeface="微软雅黑 Light" panose="020b0502040204020203" pitchFamily="34" charset="-122"/>
              </a:rPr>
              <a:t>是一餐中的精神部分，肉仅是物质而已。——小仲马</a:t>
            </a:r>
          </a:p>
          <a:p>
            <a:pPr algn="just">
              <a:lnSpc>
                <a:spcPct val="150000"/>
              </a:lnSpc>
            </a:pPr>
            <a:r>
              <a:rPr lang="zh-CN" altLang="en-US" sz="2000" b="1" smtClean="0">
                <a:latin typeface="微软雅黑 Light" panose="020b0502040204020203" pitchFamily="34" charset="-122"/>
                <a:ea typeface="微软雅黑 Light" panose="020b0502040204020203" pitchFamily="34" charset="-122"/>
              </a:rPr>
              <a:t>3</a:t>
            </a:r>
            <a:r>
              <a:rPr lang="en-US" altLang="zh-CN" sz="2000" b="1" smtClean="0">
                <a:latin typeface="微软雅黑 Light" panose="020b0502040204020203" pitchFamily="34" charset="-122"/>
                <a:ea typeface="微软雅黑 Light" panose="020b0502040204020203" pitchFamily="34" charset="-122"/>
              </a:rPr>
              <a:t>.</a:t>
            </a:r>
            <a:r>
              <a:rPr lang="zh-CN" altLang="en-US" sz="2000" b="1" smtClean="0">
                <a:latin typeface="微软雅黑 Light" panose="020b0502040204020203" pitchFamily="34" charset="-122"/>
                <a:ea typeface="微软雅黑 Light" panose="020b0502040204020203" pitchFamily="34" charset="-122"/>
              </a:rPr>
              <a:t>一</a:t>
            </a:r>
            <a:r>
              <a:rPr lang="zh-CN" altLang="en-US" sz="2000" b="1">
                <a:latin typeface="微软雅黑 Light" panose="020b0502040204020203" pitchFamily="34" charset="-122"/>
                <a:ea typeface="微软雅黑 Light" panose="020b0502040204020203" pitchFamily="34" charset="-122"/>
              </a:rPr>
              <a:t>个精神生活很充实的人，一定是一个很有理想的人，一定是一个很高尚的人，一定是一个只做物质的主人而不做物质的奴隶的人。——陶铸</a:t>
            </a:r>
          </a:p>
          <a:p>
            <a:pPr algn="just">
              <a:lnSpc>
                <a:spcPct val="150000"/>
              </a:lnSpc>
            </a:pPr>
            <a:r>
              <a:rPr lang="zh-CN" altLang="en-US" sz="2000" b="1" smtClean="0">
                <a:latin typeface="微软雅黑 Light" panose="020b0502040204020203" pitchFamily="34" charset="-122"/>
                <a:ea typeface="微软雅黑 Light" panose="020b0502040204020203" pitchFamily="34" charset="-122"/>
              </a:rPr>
              <a:t>4</a:t>
            </a:r>
            <a:r>
              <a:rPr lang="en-US" altLang="zh-CN" sz="2000" b="1" smtClean="0">
                <a:latin typeface="微软雅黑 Light" panose="020b0502040204020203" pitchFamily="34" charset="-122"/>
                <a:ea typeface="微软雅黑 Light" panose="020b0502040204020203" pitchFamily="34" charset="-122"/>
              </a:rPr>
              <a:t>.</a:t>
            </a:r>
            <a:r>
              <a:rPr lang="zh-CN" altLang="en-US" sz="2000" b="1" smtClean="0">
                <a:latin typeface="微软雅黑 Light" panose="020b0502040204020203" pitchFamily="34" charset="-122"/>
                <a:ea typeface="微软雅黑 Light" panose="020b0502040204020203" pitchFamily="34" charset="-122"/>
              </a:rPr>
              <a:t>一个人</a:t>
            </a:r>
            <a:r>
              <a:rPr lang="zh-CN" altLang="en-US" sz="2000" b="1">
                <a:latin typeface="微软雅黑 Light" panose="020b0502040204020203" pitchFamily="34" charset="-122"/>
                <a:ea typeface="微软雅黑 Light" panose="020b0502040204020203" pitchFamily="34" charset="-122"/>
              </a:rPr>
              <a:t>只有物质生活没有精神生活是不行的；而有了充实的革命精神生活，就算物质生活差些，就算困难大些，也能忍受和克服。——陶铸《理想情操精神生活》</a:t>
            </a:r>
          </a:p>
          <a:p>
            <a:pPr algn="just">
              <a:lnSpc>
                <a:spcPct val="150000"/>
              </a:lnSpc>
            </a:pPr>
            <a:r>
              <a:rPr lang="zh-CN" altLang="en-US" sz="2000" b="1" smtClean="0">
                <a:latin typeface="微软雅黑 Light" panose="020b0502040204020203" pitchFamily="34" charset="-122"/>
                <a:ea typeface="微软雅黑 Light" panose="020b0502040204020203" pitchFamily="34" charset="-122"/>
              </a:rPr>
              <a:t>5</a:t>
            </a:r>
            <a:r>
              <a:rPr lang="en-US" altLang="zh-CN" sz="2000" b="1" smtClean="0">
                <a:latin typeface="微软雅黑 Light" panose="020b0502040204020203" pitchFamily="34" charset="-122"/>
                <a:ea typeface="微软雅黑 Light" panose="020b0502040204020203" pitchFamily="34" charset="-122"/>
              </a:rPr>
              <a:t>.</a:t>
            </a:r>
            <a:r>
              <a:rPr lang="zh-CN" altLang="en-US" sz="2000" b="1" smtClean="0">
                <a:latin typeface="微软雅黑 Light" panose="020b0502040204020203" pitchFamily="34" charset="-122"/>
                <a:ea typeface="微软雅黑 Light" panose="020b0502040204020203" pitchFamily="34" charset="-122"/>
              </a:rPr>
              <a:t>劳动</a:t>
            </a:r>
            <a:r>
              <a:rPr lang="zh-CN" altLang="en-US" sz="2000" b="1">
                <a:latin typeface="微软雅黑 Light" panose="020b0502040204020203" pitchFamily="34" charset="-122"/>
                <a:ea typeface="微软雅黑 Light" panose="020b0502040204020203" pitchFamily="34" charset="-122"/>
              </a:rPr>
              <a:t>使一个人的道德变得高尚，使他习惯于小心地对待劳动的工具、器械和产品，重视书籍及其他精神文化和物质文化的物品，尊重任何一种职业的劳动者，仇视那些寄生虫和剥削者、二流子、怯懦者和懒汉。——凯洛夫</a:t>
            </a: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rcRect l="25374" t="14120" r="28185" b="46860"/>
          <a:stretch>
            <a:fillRect/>
          </a:stretch>
        </p:blipFill>
        <p:spPr>
          <a:xfrm>
            <a:off x="10988281" y="5416154"/>
            <a:ext cx="1287888" cy="1442047"/>
          </a:xfrm>
          <a:custGeom>
            <a:gdLst>
              <a:gd name="connsiteX0" fmla="*/ 0 w 2389894"/>
              <a:gd name="connsiteY0" fmla="*/ 0 h 2675963"/>
              <a:gd name="connsiteX1" fmla="*/ 2389894 w 2389894"/>
              <a:gd name="connsiteY1" fmla="*/ 0 h 2675963"/>
              <a:gd name="connsiteX2" fmla="*/ 2389894 w 2389894"/>
              <a:gd name="connsiteY2" fmla="*/ 2675963 h 2675963"/>
              <a:gd name="connsiteX3" fmla="*/ 0 w 2389894"/>
              <a:gd name="connsiteY3" fmla="*/ 2675963 h 2675963"/>
            </a:gdLst>
            <a:cxnLst>
              <a:cxn ang="0">
                <a:pos x="connsiteX0" y="connsiteY0"/>
              </a:cxn>
              <a:cxn ang="0">
                <a:pos x="connsiteX1" y="connsiteY1"/>
              </a:cxn>
              <a:cxn ang="0">
                <a:pos x="connsiteX2" y="connsiteY2"/>
              </a:cxn>
              <a:cxn ang="0">
                <a:pos x="connsiteX3" y="connsiteY3"/>
              </a:cxn>
            </a:cxnLst>
            <a:rect l="l" t="t" r="r" b="b"/>
            <a:pathLst>
              <a:path w="2389894" h="2675963">
                <a:moveTo>
                  <a:pt x="0" y="0"/>
                </a:moveTo>
                <a:lnTo>
                  <a:pt x="2389894" y="0"/>
                </a:lnTo>
                <a:lnTo>
                  <a:pt x="2389894" y="2675963"/>
                </a:lnTo>
                <a:lnTo>
                  <a:pt x="0" y="2675963"/>
                </a:lnTo>
                <a:close/>
              </a:path>
            </a:pathLst>
          </a:cu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914" name="文本框 7913"/>
          <p:cNvSpPr txBox="1"/>
          <p:nvPr/>
        </p:nvSpPr>
        <p:spPr>
          <a:xfrm>
            <a:off x="121285" y="107315"/>
            <a:ext cx="3806190" cy="768350"/>
          </a:xfrm>
          <a:prstGeom prst="rect">
            <a:avLst/>
          </a:prstGeom>
          <a:noFill/>
        </p:spPr>
        <p:txBody>
          <a:bodyPr wrap="square" rtlCol="0">
            <a:spAutoFit/>
          </a:bodyPr>
          <a:lstStyle/>
          <a:p>
            <a:pPr algn="ctr"/>
            <a:r>
              <a:rPr lang="en-US" altLang="zh-CN" sz="4400" smtClean="0">
                <a:solidFill>
                  <a:srgbClr val="3D7100"/>
                </a:solidFill>
                <a:latin typeface="华文隶书" panose="02010800040101010101" pitchFamily="2" charset="-122"/>
                <a:ea typeface="华文隶书" panose="02010800040101010101" pitchFamily="2" charset="-122"/>
              </a:rPr>
              <a:t>02 </a:t>
            </a:r>
            <a:r>
              <a:rPr lang="zh-CN" altLang="en-US" sz="4400" smtClean="0">
                <a:solidFill>
                  <a:srgbClr val="3D7100"/>
                </a:solidFill>
                <a:latin typeface="华文隶书" panose="02010800040101010101" pitchFamily="2" charset="-122"/>
                <a:ea typeface="华文隶书" panose="02010800040101010101" pitchFamily="2" charset="-122"/>
              </a:rPr>
              <a:t>物质与精神</a:t>
            </a:r>
          </a:p>
        </p:txBody>
      </p:sp>
      <p:sp>
        <p:nvSpPr>
          <p:cNvPr id="4" name="矩形 3"/>
          <p:cNvSpPr/>
          <p:nvPr/>
        </p:nvSpPr>
        <p:spPr>
          <a:xfrm>
            <a:off x="-927279" y="1788623"/>
            <a:ext cx="553792" cy="1212154"/>
          </a:xfrm>
          <a:prstGeom prst="rect">
            <a:avLst/>
          </a:prstGeom>
          <a:solidFill>
            <a:srgbClr val="84C2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15" name="矩形 7914"/>
          <p:cNvSpPr/>
          <p:nvPr/>
        </p:nvSpPr>
        <p:spPr>
          <a:xfrm>
            <a:off x="-940159" y="3000777"/>
            <a:ext cx="553792" cy="1212154"/>
          </a:xfrm>
          <a:prstGeom prst="rect">
            <a:avLst/>
          </a:prstGeom>
          <a:solidFill>
            <a:srgbClr val="3D7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92810" y="786765"/>
            <a:ext cx="10280015" cy="5257800"/>
          </a:xfrm>
          <a:prstGeom prst="rect">
            <a:avLst/>
          </a:prstGeom>
          <a:solidFill>
            <a:srgbClr val="84C2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137920" y="875665"/>
            <a:ext cx="9557385" cy="4707890"/>
          </a:xfrm>
          <a:prstGeom prst="rect">
            <a:avLst/>
          </a:prstGeom>
        </p:spPr>
        <p:txBody>
          <a:bodyPr wrap="square">
            <a:spAutoFit/>
          </a:bodyPr>
          <a:lstStyle/>
          <a:p>
            <a:pPr algn="just">
              <a:lnSpc>
                <a:spcPct val="150000"/>
              </a:lnSpc>
            </a:pPr>
            <a:r>
              <a:rPr lang="en-US" altLang="zh-CN" sz="2000">
                <a:solidFill>
                  <a:srgbClr val="FF0000"/>
                </a:solidFill>
                <a:latin typeface="微软雅黑 Light" panose="020b0502040204020203" pitchFamily="34" charset="-122"/>
                <a:ea typeface="微软雅黑 Light" panose="020b0502040204020203" pitchFamily="34" charset="-122"/>
              </a:rPr>
              <a:t> </a:t>
            </a:r>
            <a:r>
              <a:rPr lang="zh-CN" altLang="en-US" sz="2000" b="1">
                <a:solidFill>
                  <a:srgbClr val="FF0000"/>
                </a:solidFill>
                <a:latin typeface="微软雅黑 Light" panose="020b0502040204020203" pitchFamily="34" charset="-122"/>
                <a:ea typeface="微软雅黑 Light" panose="020b0502040204020203" pitchFamily="34" charset="-122"/>
              </a:rPr>
              <a:t>一、名言警句积累</a:t>
            </a:r>
          </a:p>
          <a:p>
            <a:pPr algn="just">
              <a:lnSpc>
                <a:spcPct val="150000"/>
              </a:lnSpc>
            </a:pPr>
            <a:r>
              <a:rPr lang="zh-CN" altLang="en-US" sz="2000" b="1" smtClean="0">
                <a:latin typeface="微软雅黑 Light" panose="020b0502040204020203" pitchFamily="34" charset="-122"/>
                <a:ea typeface="微软雅黑 Light" panose="020b0502040204020203" pitchFamily="34" charset="-122"/>
              </a:rPr>
              <a:t>6</a:t>
            </a:r>
            <a:r>
              <a:rPr lang="en-US" altLang="zh-CN" sz="2000" b="1" smtClean="0">
                <a:latin typeface="微软雅黑 Light" panose="020b0502040204020203" pitchFamily="34" charset="-122"/>
                <a:ea typeface="微软雅黑 Light" panose="020b0502040204020203" pitchFamily="34" charset="-122"/>
              </a:rPr>
              <a:t>.</a:t>
            </a:r>
            <a:r>
              <a:rPr lang="zh-CN" altLang="en-US" sz="2000" b="1" smtClean="0">
                <a:latin typeface="微软雅黑 Light" panose="020b0502040204020203" pitchFamily="34" charset="-122"/>
                <a:ea typeface="微软雅黑 Light" panose="020b0502040204020203" pitchFamily="34" charset="-122"/>
              </a:rPr>
              <a:t>艺术</a:t>
            </a:r>
            <a:r>
              <a:rPr lang="zh-CN" altLang="en-US" sz="2000" b="1">
                <a:latin typeface="微软雅黑 Light" panose="020b0502040204020203" pitchFamily="34" charset="-122"/>
                <a:ea typeface="微软雅黑 Light" panose="020b0502040204020203" pitchFamily="34" charset="-122"/>
              </a:rPr>
              <a:t>是精神和物质的奋斗。——现代哲学家、美学家、诗人宗白华</a:t>
            </a:r>
          </a:p>
          <a:p>
            <a:pPr algn="just">
              <a:lnSpc>
                <a:spcPct val="150000"/>
              </a:lnSpc>
            </a:pPr>
            <a:r>
              <a:rPr lang="zh-CN" altLang="en-US" sz="2000" b="1" smtClean="0">
                <a:latin typeface="微软雅黑 Light" panose="020b0502040204020203" pitchFamily="34" charset="-122"/>
                <a:ea typeface="微软雅黑 Light" panose="020b0502040204020203" pitchFamily="34" charset="-122"/>
              </a:rPr>
              <a:t>7</a:t>
            </a:r>
            <a:r>
              <a:rPr lang="en-US" altLang="zh-CN" sz="2000" b="1" smtClean="0">
                <a:latin typeface="微软雅黑 Light" panose="020b0502040204020203" pitchFamily="34" charset="-122"/>
                <a:ea typeface="微软雅黑 Light" panose="020b0502040204020203" pitchFamily="34" charset="-122"/>
              </a:rPr>
              <a:t>.</a:t>
            </a:r>
            <a:r>
              <a:rPr lang="zh-CN" altLang="en-US" sz="2000" b="1" smtClean="0">
                <a:latin typeface="微软雅黑 Light" panose="020b0502040204020203" pitchFamily="34" charset="-122"/>
                <a:ea typeface="微软雅黑 Light" panose="020b0502040204020203" pitchFamily="34" charset="-122"/>
              </a:rPr>
              <a:t>物质</a:t>
            </a:r>
            <a:r>
              <a:rPr lang="zh-CN" altLang="en-US" sz="2000" b="1">
                <a:latin typeface="微软雅黑 Light" panose="020b0502040204020203" pitchFamily="34" charset="-122"/>
                <a:ea typeface="微软雅黑 Light" panose="020b0502040204020203" pitchFamily="34" charset="-122"/>
              </a:rPr>
              <a:t>的贪婪愈烈精神的空虚愈重。——洪富强</a:t>
            </a:r>
          </a:p>
          <a:p>
            <a:pPr algn="just">
              <a:lnSpc>
                <a:spcPct val="150000"/>
              </a:lnSpc>
            </a:pPr>
            <a:r>
              <a:rPr lang="zh-CN" altLang="en-US" sz="2000" b="1" smtClean="0">
                <a:latin typeface="微软雅黑 Light" panose="020b0502040204020203" pitchFamily="34" charset="-122"/>
                <a:ea typeface="微软雅黑 Light" panose="020b0502040204020203" pitchFamily="34" charset="-122"/>
              </a:rPr>
              <a:t>8</a:t>
            </a:r>
            <a:r>
              <a:rPr lang="en-US" altLang="zh-CN" sz="2000" b="1" smtClean="0">
                <a:latin typeface="微软雅黑 Light" panose="020b0502040204020203" pitchFamily="34" charset="-122"/>
                <a:ea typeface="微软雅黑 Light" panose="020b0502040204020203" pitchFamily="34" charset="-122"/>
              </a:rPr>
              <a:t>.</a:t>
            </a:r>
            <a:r>
              <a:rPr lang="zh-CN" altLang="en-US" sz="2000" b="1" smtClean="0">
                <a:latin typeface="微软雅黑 Light" panose="020b0502040204020203" pitchFamily="34" charset="-122"/>
                <a:ea typeface="微软雅黑 Light" panose="020b0502040204020203" pitchFamily="34" charset="-122"/>
              </a:rPr>
              <a:t>科学</a:t>
            </a:r>
            <a:r>
              <a:rPr lang="zh-CN" altLang="en-US" sz="2000" b="1">
                <a:latin typeface="微软雅黑 Light" panose="020b0502040204020203" pitchFamily="34" charset="-122"/>
                <a:ea typeface="微软雅黑 Light" panose="020b0502040204020203" pitchFamily="34" charset="-122"/>
              </a:rPr>
              <a:t>不但能给青年人以知识，给老年人以快乐，还能使人惯于劳动和追求真理，能为人民创造真正的精神财富和物质财富，能创造出没有它就不能获得的东西。——门捷列夫</a:t>
            </a:r>
          </a:p>
          <a:p>
            <a:pPr algn="just">
              <a:lnSpc>
                <a:spcPct val="150000"/>
              </a:lnSpc>
            </a:pPr>
            <a:r>
              <a:rPr lang="zh-CN" altLang="en-US" sz="2000" b="1" smtClean="0">
                <a:latin typeface="微软雅黑 Light" panose="020b0502040204020203" pitchFamily="34" charset="-122"/>
                <a:ea typeface="微软雅黑 Light" panose="020b0502040204020203" pitchFamily="34" charset="-122"/>
              </a:rPr>
              <a:t>9</a:t>
            </a:r>
            <a:r>
              <a:rPr lang="en-US" altLang="zh-CN" sz="2000" b="1" smtClean="0">
                <a:latin typeface="微软雅黑 Light" panose="020b0502040204020203" pitchFamily="34" charset="-122"/>
                <a:ea typeface="微软雅黑 Light" panose="020b0502040204020203" pitchFamily="34" charset="-122"/>
              </a:rPr>
              <a:t>.</a:t>
            </a:r>
            <a:r>
              <a:rPr lang="zh-CN" altLang="en-US" sz="2000" b="1" smtClean="0">
                <a:latin typeface="微软雅黑 Light" panose="020b0502040204020203" pitchFamily="34" charset="-122"/>
                <a:ea typeface="微软雅黑 Light" panose="020b0502040204020203" pitchFamily="34" charset="-122"/>
              </a:rPr>
              <a:t>幸福</a:t>
            </a:r>
            <a:r>
              <a:rPr lang="zh-CN" altLang="en-US" sz="2000" b="1">
                <a:latin typeface="微软雅黑 Light" panose="020b0502040204020203" pitchFamily="34" charset="-122"/>
                <a:ea typeface="微软雅黑 Light" panose="020b0502040204020203" pitchFamily="34" charset="-122"/>
              </a:rPr>
              <a:t>分成两种，一种是看的见的幸福，一种是看不见的幸福，前者是物质的感观，后者是精神的感受。你选择了何种幸福，就决定了哪一种人生。——朱德庸</a:t>
            </a:r>
          </a:p>
          <a:p>
            <a:pPr algn="just">
              <a:lnSpc>
                <a:spcPct val="150000"/>
              </a:lnSpc>
            </a:pPr>
            <a:r>
              <a:rPr lang="zh-CN" altLang="en-US" sz="2000" b="1" smtClean="0">
                <a:latin typeface="微软雅黑 Light" panose="020b0502040204020203" pitchFamily="34" charset="-122"/>
                <a:ea typeface="微软雅黑 Light" panose="020b0502040204020203" pitchFamily="34" charset="-122"/>
              </a:rPr>
              <a:t>10</a:t>
            </a:r>
            <a:r>
              <a:rPr lang="en-US" altLang="zh-CN" sz="2000" b="1" smtClean="0">
                <a:latin typeface="微软雅黑 Light" panose="020b0502040204020203" pitchFamily="34" charset="-122"/>
                <a:ea typeface="微软雅黑 Light" panose="020b0502040204020203" pitchFamily="34" charset="-122"/>
              </a:rPr>
              <a:t>.</a:t>
            </a:r>
            <a:r>
              <a:rPr lang="zh-CN" altLang="en-US" sz="2000" b="1" smtClean="0">
                <a:latin typeface="微软雅黑 Light" panose="020b0502040204020203" pitchFamily="34" charset="-122"/>
                <a:ea typeface="微软雅黑 Light" panose="020b0502040204020203" pitchFamily="34" charset="-122"/>
              </a:rPr>
              <a:t>物质</a:t>
            </a:r>
            <a:r>
              <a:rPr lang="zh-CN" altLang="en-US" sz="2000" b="1">
                <a:latin typeface="微软雅黑 Light" panose="020b0502040204020203" pitchFamily="34" charset="-122"/>
                <a:ea typeface="微软雅黑 Light" panose="020b0502040204020203" pitchFamily="34" charset="-122"/>
              </a:rPr>
              <a:t>的财富只是伴随着创业的一种附加品，真正的成就感在于你的行动真正实现了自己的理想，所以真正的财富在于人的精神生活。——施正荣</a:t>
            </a: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rcRect l="25374" t="14120" r="28185" b="46860"/>
          <a:stretch>
            <a:fillRect/>
          </a:stretch>
        </p:blipFill>
        <p:spPr>
          <a:xfrm>
            <a:off x="10988281" y="5416154"/>
            <a:ext cx="1287888" cy="1442047"/>
          </a:xfrm>
          <a:custGeom>
            <a:gdLst>
              <a:gd name="connsiteX0" fmla="*/ 0 w 2389894"/>
              <a:gd name="connsiteY0" fmla="*/ 0 h 2675963"/>
              <a:gd name="connsiteX1" fmla="*/ 2389894 w 2389894"/>
              <a:gd name="connsiteY1" fmla="*/ 0 h 2675963"/>
              <a:gd name="connsiteX2" fmla="*/ 2389894 w 2389894"/>
              <a:gd name="connsiteY2" fmla="*/ 2675963 h 2675963"/>
              <a:gd name="connsiteX3" fmla="*/ 0 w 2389894"/>
              <a:gd name="connsiteY3" fmla="*/ 2675963 h 2675963"/>
            </a:gdLst>
            <a:cxnLst>
              <a:cxn ang="0">
                <a:pos x="connsiteX0" y="connsiteY0"/>
              </a:cxn>
              <a:cxn ang="0">
                <a:pos x="connsiteX1" y="connsiteY1"/>
              </a:cxn>
              <a:cxn ang="0">
                <a:pos x="connsiteX2" y="connsiteY2"/>
              </a:cxn>
              <a:cxn ang="0">
                <a:pos x="connsiteX3" y="connsiteY3"/>
              </a:cxn>
            </a:cxnLst>
            <a:rect l="l" t="t" r="r" b="b"/>
            <a:pathLst>
              <a:path w="2389894" h="2675963">
                <a:moveTo>
                  <a:pt x="0" y="0"/>
                </a:moveTo>
                <a:lnTo>
                  <a:pt x="2389894" y="0"/>
                </a:lnTo>
                <a:lnTo>
                  <a:pt x="2389894" y="2675963"/>
                </a:lnTo>
                <a:lnTo>
                  <a:pt x="0" y="2675963"/>
                </a:lnTo>
                <a:close/>
              </a:path>
            </a:pathLst>
          </a:cu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8429625" y="4507230"/>
            <a:ext cx="3130550" cy="1996440"/>
          </a:xfrm>
          <a:prstGeom prst="rect">
            <a:avLst/>
          </a:prstGeom>
          <a:blipFill>
            <a:blip r:embed="rId2"/>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878205" y="1064895"/>
            <a:ext cx="10109835" cy="4523105"/>
          </a:xfrm>
          <a:prstGeom prst="rect">
            <a:avLst/>
          </a:prstGeom>
          <a:noFill/>
          <a:ln w="9525">
            <a:noFill/>
          </a:ln>
        </p:spPr>
        <p:txBody>
          <a:bodyPr wrap="square">
            <a:spAutoFit/>
          </a:bodyPr>
          <a:lstStyle/>
          <a:p>
            <a:pPr indent="266700"/>
            <a:r>
              <a:rPr sz="3200" b="1" smtClean="0"/>
              <a:t>1</a:t>
            </a:r>
            <a:r>
              <a:rPr lang="en-US" sz="3200" b="1" smtClean="0"/>
              <a:t>.</a:t>
            </a:r>
            <a:r>
              <a:rPr sz="3200" b="1" smtClean="0"/>
              <a:t>颜回</a:t>
            </a:r>
            <a:r>
              <a:rPr sz="3200" b="1"/>
              <a:t>：子曰：贤哉回也！一箪食，一瓢饮，在陋巷。人不堪其忧。回也不改其乐。贤哉回也！</a:t>
            </a:r>
          </a:p>
          <a:p>
            <a:pPr indent="266700"/>
            <a:endParaRPr sz="3200" b="1"/>
          </a:p>
          <a:p>
            <a:pPr indent="266700"/>
            <a:r>
              <a:rPr sz="3200" b="1" smtClean="0"/>
              <a:t>2</a:t>
            </a:r>
            <a:r>
              <a:rPr lang="en-US" sz="3200" b="1" smtClean="0"/>
              <a:t>.</a:t>
            </a:r>
            <a:r>
              <a:rPr sz="3200" b="1" smtClean="0"/>
              <a:t>美国小说家杰克</a:t>
            </a:r>
            <a:r>
              <a:rPr sz="3200" b="1"/>
              <a:t>·伦敦写出了《马丁伊登》后，声名鹊起，财源滚滚，不仅在加利福尼亚建了别墅，而且在大西洋海滨购置了豪华游艇。然后，当他拥有了这一切后，厌倦，空虚，失落和无聊也接踵而至，最后他被这些金钱所带来的客人给弄疯了，开枪自杀却成了他解脱的最好方法。</a:t>
            </a:r>
          </a:p>
        </p:txBody>
      </p:sp>
      <p:sp>
        <p:nvSpPr>
          <p:cNvPr id="7914" name="文本框 7913"/>
          <p:cNvSpPr txBox="1"/>
          <p:nvPr/>
        </p:nvSpPr>
        <p:spPr>
          <a:xfrm>
            <a:off x="121285" y="107315"/>
            <a:ext cx="3806190" cy="768350"/>
          </a:xfrm>
          <a:prstGeom prst="rect">
            <a:avLst/>
          </a:prstGeom>
          <a:noFill/>
        </p:spPr>
        <p:txBody>
          <a:bodyPr wrap="square" rtlCol="0">
            <a:spAutoFit/>
          </a:bodyPr>
          <a:lstStyle/>
          <a:p>
            <a:pPr algn="ctr"/>
            <a:r>
              <a:rPr lang="zh-CN" sz="4400" smtClean="0">
                <a:solidFill>
                  <a:srgbClr val="3D7100"/>
                </a:solidFill>
                <a:latin typeface="华文隶书" panose="02010800040101010101" pitchFamily="2" charset="-122"/>
                <a:ea typeface="华文隶书" panose="02010800040101010101" pitchFamily="2" charset="-122"/>
              </a:rPr>
              <a:t>素材积累</a:t>
            </a: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1040765" y="1398905"/>
            <a:ext cx="10109835" cy="4030980"/>
          </a:xfrm>
          <a:prstGeom prst="rect">
            <a:avLst/>
          </a:prstGeom>
          <a:noFill/>
          <a:ln w="9525">
            <a:noFill/>
          </a:ln>
        </p:spPr>
        <p:txBody>
          <a:bodyPr wrap="square">
            <a:spAutoFit/>
          </a:bodyPr>
          <a:lstStyle/>
          <a:p>
            <a:pPr indent="266700"/>
            <a:r>
              <a:rPr lang="en-US" sz="2400" b="0"/>
              <a:t>  </a:t>
            </a:r>
            <a:r>
              <a:rPr lang="en-US" sz="3200" b="0"/>
              <a:t> </a:t>
            </a:r>
            <a:r>
              <a:rPr sz="2800" b="0" smtClean="0"/>
              <a:t>1</a:t>
            </a:r>
            <a:r>
              <a:rPr lang="en-US" sz="2800" b="0" smtClean="0"/>
              <a:t>.</a:t>
            </a:r>
            <a:r>
              <a:rPr sz="2800" b="0" smtClean="0"/>
              <a:t>物质财富对我们来说</a:t>
            </a:r>
            <a:r>
              <a:rPr sz="2800" b="0"/>
              <a:t>,是生存的基础,没有这个基础我们就无法生存,开门7件事,柴米油盐酱醋茶,看起来很平常,确是人生不可或缺的。但是仅仅如此却是不够的,人与动物的区别就在于人除了这些物质的需求还有精神的需求,在基本的物质需求保障以后,精神的需求就显得尤为重要,这是人幸福指数的最重要的指标。一般来讲物质的需求可以有个限度,但是精神的需求是永无止尽的。很多伟大的人物都是在物质保障相对匮乏的情况下,追求着高尚的精神境界。当然物质的丰富,对精神的追求也有推动保障和提升作用。</a:t>
            </a:r>
          </a:p>
        </p:txBody>
      </p:sp>
      <p:sp>
        <p:nvSpPr>
          <p:cNvPr id="2" name="文本框 1"/>
          <p:cNvSpPr txBox="1"/>
          <p:nvPr/>
        </p:nvSpPr>
        <p:spPr>
          <a:xfrm>
            <a:off x="191312" y="-9"/>
            <a:ext cx="2011680" cy="645160"/>
          </a:xfrm>
          <a:prstGeom prst="rect">
            <a:avLst/>
          </a:prstGeom>
          <a:noFill/>
        </p:spPr>
        <p:txBody>
          <a:bodyPr wrap="none" rtlCol="0">
            <a:spAutoFit/>
          </a:bodyPr>
          <a:lstStyle/>
          <a:p>
            <a:pPr algn="ctr"/>
            <a:r>
              <a:rPr lang="zh-CN" altLang="en-US" sz="3600" smtClean="0">
                <a:solidFill>
                  <a:srgbClr val="3D7100"/>
                </a:solidFill>
                <a:latin typeface="华文隶书" panose="02010800040101010101" pitchFamily="2" charset="-122"/>
                <a:ea typeface="华文隶书" panose="02010800040101010101" pitchFamily="2" charset="-122"/>
              </a:rPr>
              <a:t>优秀语段</a:t>
            </a:r>
          </a:p>
        </p:txBody>
      </p:sp>
      <p:pic>
        <p:nvPicPr>
          <p:cNvPr id="7912" name="图片 7911"/>
          <p:cNvPicPr>
            <a:picLocks noChangeAspect="1"/>
          </p:cNvPicPr>
          <p:nvPr/>
        </p:nvPicPr>
        <p:blipFill>
          <a:blip r:embed="rId2">
            <a:extLst>
              <a:ext uri="{28A0092B-C50C-407E-A947-70E740481C1C}">
                <a14:useLocalDpi xmlns:a14="http://schemas.microsoft.com/office/drawing/2010/main" val="0"/>
              </a:ext>
            </a:extLst>
          </a:blip>
          <a:srcRect l="25374" t="14120" r="28185" b="46860"/>
          <a:stretch>
            <a:fillRect/>
          </a:stretch>
        </p:blipFill>
        <p:spPr>
          <a:xfrm>
            <a:off x="10714596" y="5305029"/>
            <a:ext cx="1287888" cy="1442047"/>
          </a:xfrm>
          <a:custGeom>
            <a:gdLst>
              <a:gd name="connsiteX0" fmla="*/ 0 w 2389894"/>
              <a:gd name="connsiteY0" fmla="*/ 0 h 2675963"/>
              <a:gd name="connsiteX1" fmla="*/ 2389894 w 2389894"/>
              <a:gd name="connsiteY1" fmla="*/ 0 h 2675963"/>
              <a:gd name="connsiteX2" fmla="*/ 2389894 w 2389894"/>
              <a:gd name="connsiteY2" fmla="*/ 2675963 h 2675963"/>
              <a:gd name="connsiteX3" fmla="*/ 0 w 2389894"/>
              <a:gd name="connsiteY3" fmla="*/ 2675963 h 2675963"/>
            </a:gdLst>
            <a:cxnLst>
              <a:cxn ang="0">
                <a:pos x="connsiteX0" y="connsiteY0"/>
              </a:cxn>
              <a:cxn ang="0">
                <a:pos x="connsiteX1" y="connsiteY1"/>
              </a:cxn>
              <a:cxn ang="0">
                <a:pos x="connsiteX2" y="connsiteY2"/>
              </a:cxn>
              <a:cxn ang="0">
                <a:pos x="connsiteX3" y="connsiteY3"/>
              </a:cxn>
            </a:cxnLst>
            <a:rect l="l" t="t" r="r" b="b"/>
            <a:pathLst>
              <a:path w="2389894" h="2675963">
                <a:moveTo>
                  <a:pt x="0" y="0"/>
                </a:moveTo>
                <a:lnTo>
                  <a:pt x="2389894" y="0"/>
                </a:lnTo>
                <a:lnTo>
                  <a:pt x="2389894" y="2675963"/>
                </a:lnTo>
                <a:lnTo>
                  <a:pt x="0" y="2675963"/>
                </a:lnTo>
                <a:close/>
              </a:path>
            </a:pathLst>
          </a:custGeom>
        </p:spPr>
      </p:pic>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949325" y="1196975"/>
            <a:ext cx="10109835" cy="3969385"/>
          </a:xfrm>
          <a:prstGeom prst="rect">
            <a:avLst/>
          </a:prstGeom>
          <a:noFill/>
          <a:ln w="9525">
            <a:noFill/>
          </a:ln>
        </p:spPr>
        <p:txBody>
          <a:bodyPr wrap="square">
            <a:spAutoFit/>
          </a:bodyPr>
          <a:lstStyle/>
          <a:p>
            <a:pPr indent="266700"/>
            <a:r>
              <a:rPr lang="en-US" sz="2400" b="0"/>
              <a:t>  </a:t>
            </a:r>
            <a:r>
              <a:rPr lang="en-US" sz="3200" b="0"/>
              <a:t> </a:t>
            </a:r>
            <a:r>
              <a:rPr sz="2000" b="0" smtClean="0"/>
              <a:t>2</a:t>
            </a:r>
            <a:r>
              <a:rPr lang="en-US" sz="2000" b="0" smtClean="0"/>
              <a:t>.</a:t>
            </a:r>
            <a:r>
              <a:rPr sz="2000" b="0" smtClean="0"/>
              <a:t>莲的</a:t>
            </a:r>
            <a:r>
              <a:rPr sz="2000" b="0"/>
              <a:t>“出淤泥而不染，灌清连而不妖”一向为君子所标榜，可今日有多少人能面对诱惑而毫不动摇，面对名利钱财而无半点动心的呢？我少听说过，就算有，在如今可能也算是“异类”了吧。但我的心灵深处确实有这样一位“异类”，他就是一生致力于人类生存的科学家袁隆平，他如同国家瑰宝。由于他的辛勤研究，不知道造福了多少国人。他拥有许许多多至上的荣誉，曾经有人作过评价，说袁隆平的身价已经超过了几十亿。面对这样的夸赞，袁隆平显得十分淡然，他说并未在找这样一些东西。钱财乃身外之物，最重要的是能为别人做点什么。无欲无求的他80岁高龄仍奔走于田间，为人类的粮食事业不倦地奋斗着。人生在世，应当努力实现自己的价值，追求自己的幸福。然而，在发展社会主义市场经济的条件下，一些人常常把物质上的富有作为衡量人生价值的标准，以富为乐，以富为，甚至为了发财致富而不择手段，那么，是否一个人在物质上富有，就真正实现了其人生价值?答案是否定的。江流宛转，日照花林。在踏遍千山万水，尝遍世情风霜之际，执水仙一枝，心间筑城，不为物质繁华而优虑，观水仙花开万盏，至为充盈精神。</a:t>
            </a:r>
          </a:p>
        </p:txBody>
      </p:sp>
      <p:sp>
        <p:nvSpPr>
          <p:cNvPr id="2" name="文本框 1"/>
          <p:cNvSpPr txBox="1"/>
          <p:nvPr/>
        </p:nvSpPr>
        <p:spPr>
          <a:xfrm>
            <a:off x="191312" y="-9"/>
            <a:ext cx="2011680" cy="645160"/>
          </a:xfrm>
          <a:prstGeom prst="rect">
            <a:avLst/>
          </a:prstGeom>
          <a:noFill/>
        </p:spPr>
        <p:txBody>
          <a:bodyPr wrap="none" rtlCol="0">
            <a:spAutoFit/>
          </a:bodyPr>
          <a:lstStyle/>
          <a:p>
            <a:pPr algn="ctr"/>
            <a:r>
              <a:rPr lang="zh-CN" altLang="en-US" sz="3600" smtClean="0">
                <a:solidFill>
                  <a:srgbClr val="3D7100"/>
                </a:solidFill>
                <a:latin typeface="华文隶书" panose="02010800040101010101" pitchFamily="2" charset="-122"/>
                <a:ea typeface="华文隶书" panose="02010800040101010101" pitchFamily="2" charset="-122"/>
              </a:rPr>
              <a:t>优秀语段</a:t>
            </a:r>
          </a:p>
        </p:txBody>
      </p:sp>
      <p:pic>
        <p:nvPicPr>
          <p:cNvPr id="7912" name="图片 7911"/>
          <p:cNvPicPr>
            <a:picLocks noChangeAspect="1"/>
          </p:cNvPicPr>
          <p:nvPr/>
        </p:nvPicPr>
        <p:blipFill>
          <a:blip r:embed="rId2">
            <a:extLst>
              <a:ext uri="{28A0092B-C50C-407E-A947-70E740481C1C}">
                <a14:useLocalDpi xmlns:a14="http://schemas.microsoft.com/office/drawing/2010/main" val="0"/>
              </a:ext>
            </a:extLst>
          </a:blip>
          <a:srcRect l="25374" t="14120" r="28185" b="46860"/>
          <a:stretch>
            <a:fillRect/>
          </a:stretch>
        </p:blipFill>
        <p:spPr>
          <a:xfrm>
            <a:off x="10714596" y="5305029"/>
            <a:ext cx="1287888" cy="1442047"/>
          </a:xfrm>
          <a:custGeom>
            <a:gdLst>
              <a:gd name="connsiteX0" fmla="*/ 0 w 2389894"/>
              <a:gd name="connsiteY0" fmla="*/ 0 h 2675963"/>
              <a:gd name="connsiteX1" fmla="*/ 2389894 w 2389894"/>
              <a:gd name="connsiteY1" fmla="*/ 0 h 2675963"/>
              <a:gd name="connsiteX2" fmla="*/ 2389894 w 2389894"/>
              <a:gd name="connsiteY2" fmla="*/ 2675963 h 2675963"/>
              <a:gd name="connsiteX3" fmla="*/ 0 w 2389894"/>
              <a:gd name="connsiteY3" fmla="*/ 2675963 h 2675963"/>
            </a:gdLst>
            <a:cxnLst>
              <a:cxn ang="0">
                <a:pos x="connsiteX0" y="connsiteY0"/>
              </a:cxn>
              <a:cxn ang="0">
                <a:pos x="connsiteX1" y="connsiteY1"/>
              </a:cxn>
              <a:cxn ang="0">
                <a:pos x="connsiteX2" y="connsiteY2"/>
              </a:cxn>
              <a:cxn ang="0">
                <a:pos x="connsiteX3" y="connsiteY3"/>
              </a:cxn>
            </a:cxnLst>
            <a:rect l="l" t="t" r="r" b="b"/>
            <a:pathLst>
              <a:path w="2389894" h="2675963">
                <a:moveTo>
                  <a:pt x="0" y="0"/>
                </a:moveTo>
                <a:lnTo>
                  <a:pt x="2389894" y="0"/>
                </a:lnTo>
                <a:lnTo>
                  <a:pt x="2389894" y="2675963"/>
                </a:lnTo>
                <a:lnTo>
                  <a:pt x="0" y="2675963"/>
                </a:lnTo>
                <a:close/>
              </a:path>
            </a:pathLst>
          </a:custGeom>
        </p:spPr>
      </p:pic>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1040765" y="720090"/>
            <a:ext cx="10109835" cy="4707890"/>
          </a:xfrm>
          <a:prstGeom prst="rect">
            <a:avLst/>
          </a:prstGeom>
          <a:noFill/>
          <a:ln w="9525">
            <a:noFill/>
          </a:ln>
        </p:spPr>
        <p:txBody>
          <a:bodyPr wrap="square">
            <a:spAutoFit/>
          </a:bodyPr>
          <a:lstStyle/>
          <a:p>
            <a:pPr indent="266700" algn="ctr"/>
            <a:r>
              <a:rPr sz="3600" b="0"/>
              <a:t> </a:t>
            </a:r>
            <a:r>
              <a:rPr sz="2400" b="0"/>
              <a:t>愿心中水仙常开</a:t>
            </a:r>
          </a:p>
          <a:p>
            <a:pPr indent="266700" algn="l"/>
            <a:r>
              <a:rPr sz="2400" b="0"/>
              <a:t>  </a:t>
            </a:r>
            <a:r>
              <a:rPr sz="2000" b="0"/>
              <a:t> “秋风吹走了落叶，把我们的思念纷纷挂上枝头。”</a:t>
            </a:r>
          </a:p>
          <a:p>
            <a:pPr indent="266700" algn="l"/>
            <a:r>
              <a:rPr lang="en-US" sz="2000" b="0"/>
              <a:t>   </a:t>
            </a:r>
            <a:r>
              <a:rPr sz="2000" b="0"/>
              <a:t>正如著名教育家陶行知先生常说的那样：“假如你有两块面包，你得用其中的一块去换一朵水仙花。”水仙，就是我们每个人心中的精神追求。</a:t>
            </a:r>
          </a:p>
          <a:p>
            <a:pPr indent="266700" algn="l"/>
            <a:r>
              <a:rPr lang="en-US" sz="2000" b="0"/>
              <a:t>   </a:t>
            </a:r>
            <a:r>
              <a:rPr sz="2000" b="0"/>
              <a:t>人们不可一味追求物质生活而忽视精神生活的需求，谁都清楚，只有有了物质生活的保障，才能让精神的美好代代相传。每个人的心中，都有一朵水仙的盛开，于是，才会有一种声音，让我们不觉间泪流满面；总有一种情愫，不留意间，已被轻轻唤起。</a:t>
            </a:r>
          </a:p>
          <a:p>
            <a:pPr indent="266700" algn="l"/>
            <a:r>
              <a:rPr lang="en-US" sz="2000" b="0"/>
              <a:t>   </a:t>
            </a:r>
            <a:r>
              <a:rPr sz="2000" b="0"/>
              <a:t>或是纳兰“谁念西风独自冻”的淡淡哀愁，或是卞之琳的《断章》中的意味深长；或者，是沈从文笔下湘溪流水间让人扼腕叹息的伤怀；有时，又是鲁迅笔下让人顿觉泪潸潸而汗涔涔后的沉思……或嗟叹，或感慨，或大笑，总是让思绪的潮水在感受中荡涤着我们的思想，升华着我们的感情。</a:t>
            </a:r>
          </a:p>
          <a:p>
            <a:pPr indent="266700" algn="l"/>
            <a:r>
              <a:rPr lang="en-US" sz="2000" b="0"/>
              <a:t>   </a:t>
            </a:r>
            <a:r>
              <a:rPr sz="2000" b="0"/>
              <a:t>然而，不知何时，满街喧哗的音响把我从悠悠的“高山流水”中拉回，从“乱石穿空，惊涛拍岸”的赤壁中拉回，林立栉比的高楼大厦袭击了我的“杨花落尽子规啼”的梦想，忽然看见，人们步履匆匆，仿佛在与时间做着永恒的赛跑。</a:t>
            </a:r>
          </a:p>
        </p:txBody>
      </p:sp>
      <p:sp>
        <p:nvSpPr>
          <p:cNvPr id="2" name="文本框 1"/>
          <p:cNvSpPr txBox="1"/>
          <p:nvPr/>
        </p:nvSpPr>
        <p:spPr>
          <a:xfrm>
            <a:off x="191312" y="-9"/>
            <a:ext cx="2011680" cy="645160"/>
          </a:xfrm>
          <a:prstGeom prst="rect">
            <a:avLst/>
          </a:prstGeom>
          <a:noFill/>
        </p:spPr>
        <p:txBody>
          <a:bodyPr wrap="none" rtlCol="0">
            <a:spAutoFit/>
          </a:bodyPr>
          <a:lstStyle/>
          <a:p>
            <a:pPr algn="ctr"/>
            <a:r>
              <a:rPr lang="zh-CN" altLang="en-US" sz="3600" smtClean="0">
                <a:solidFill>
                  <a:srgbClr val="3D7100"/>
                </a:solidFill>
                <a:latin typeface="华文隶书" panose="02010800040101010101" pitchFamily="2" charset="-122"/>
                <a:ea typeface="华文隶书" panose="02010800040101010101" pitchFamily="2" charset="-122"/>
              </a:rPr>
              <a:t>范文引路</a:t>
            </a:r>
          </a:p>
        </p:txBody>
      </p:sp>
      <p:pic>
        <p:nvPicPr>
          <p:cNvPr id="7912" name="图片 7911"/>
          <p:cNvPicPr>
            <a:picLocks noChangeAspect="1"/>
          </p:cNvPicPr>
          <p:nvPr/>
        </p:nvPicPr>
        <p:blipFill>
          <a:blip r:embed="rId2">
            <a:extLst>
              <a:ext uri="{28A0092B-C50C-407E-A947-70E740481C1C}">
                <a14:useLocalDpi xmlns:a14="http://schemas.microsoft.com/office/drawing/2010/main" val="0"/>
              </a:ext>
            </a:extLst>
          </a:blip>
          <a:srcRect l="25374" t="14120" r="28185" b="46860"/>
          <a:stretch>
            <a:fillRect/>
          </a:stretch>
        </p:blipFill>
        <p:spPr>
          <a:xfrm>
            <a:off x="10714596" y="5305029"/>
            <a:ext cx="1287888" cy="1442047"/>
          </a:xfrm>
          <a:custGeom>
            <a:gdLst>
              <a:gd name="connsiteX0" fmla="*/ 0 w 2389894"/>
              <a:gd name="connsiteY0" fmla="*/ 0 h 2675963"/>
              <a:gd name="connsiteX1" fmla="*/ 2389894 w 2389894"/>
              <a:gd name="connsiteY1" fmla="*/ 0 h 2675963"/>
              <a:gd name="connsiteX2" fmla="*/ 2389894 w 2389894"/>
              <a:gd name="connsiteY2" fmla="*/ 2675963 h 2675963"/>
              <a:gd name="connsiteX3" fmla="*/ 0 w 2389894"/>
              <a:gd name="connsiteY3" fmla="*/ 2675963 h 2675963"/>
            </a:gdLst>
            <a:cxnLst>
              <a:cxn ang="0">
                <a:pos x="connsiteX0" y="connsiteY0"/>
              </a:cxn>
              <a:cxn ang="0">
                <a:pos x="connsiteX1" y="connsiteY1"/>
              </a:cxn>
              <a:cxn ang="0">
                <a:pos x="connsiteX2" y="connsiteY2"/>
              </a:cxn>
              <a:cxn ang="0">
                <a:pos x="connsiteX3" y="connsiteY3"/>
              </a:cxn>
            </a:cxnLst>
            <a:rect l="l" t="t" r="r" b="b"/>
            <a:pathLst>
              <a:path w="2389894" h="2675963">
                <a:moveTo>
                  <a:pt x="0" y="0"/>
                </a:moveTo>
                <a:lnTo>
                  <a:pt x="2389894" y="0"/>
                </a:lnTo>
                <a:lnTo>
                  <a:pt x="2389894" y="2675963"/>
                </a:lnTo>
                <a:lnTo>
                  <a:pt x="0" y="2675963"/>
                </a:lnTo>
                <a:close/>
              </a:path>
            </a:pathLst>
          </a:custGeom>
        </p:spPr>
      </p:pic>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1041400" y="1408430"/>
            <a:ext cx="10109835" cy="3723005"/>
          </a:xfrm>
          <a:prstGeom prst="rect">
            <a:avLst/>
          </a:prstGeom>
          <a:noFill/>
          <a:ln w="9525">
            <a:noFill/>
          </a:ln>
        </p:spPr>
        <p:txBody>
          <a:bodyPr wrap="square">
            <a:spAutoFit/>
          </a:bodyPr>
          <a:lstStyle/>
          <a:p>
            <a:pPr indent="266700" algn="l"/>
            <a:r>
              <a:rPr sz="3600" b="0"/>
              <a:t> </a:t>
            </a:r>
            <a:r>
              <a:rPr lang="en-US" sz="3600" b="0"/>
              <a:t> </a:t>
            </a:r>
            <a:r>
              <a:rPr sz="2000" b="0"/>
              <a:t>是啊，现代社会的信息铺天盖地，人们再也无暇顾及心灵对美的追求，人们心中的那朵水仙花在慢慢地枯萎着。房子越来越大，在家的时间却越来越少；赚钱越来越多，幸福的感觉越来越少；身价越来越高，自由的空间却越来越小……</a:t>
            </a:r>
          </a:p>
          <a:p>
            <a:pPr indent="266700" algn="l"/>
            <a:r>
              <a:rPr lang="en-US" sz="2000" b="0"/>
              <a:t>   </a:t>
            </a:r>
            <a:r>
              <a:rPr sz="2000" b="0"/>
              <a:t>现代化的图书馆大楼门可罗雀，游戏光碟铺前却车水马龙，人们对低俗文化的一味追捧，是否都可以用“省时间”和“没时间”作为借口？现代人，在追求着物质享受的同时，是否可以静下心来，给心灵一点空间，浇灌一下心中的水仙花？</a:t>
            </a:r>
          </a:p>
          <a:p>
            <a:pPr indent="266700" algn="l"/>
            <a:r>
              <a:rPr lang="en-US" sz="2000" b="0"/>
              <a:t>  </a:t>
            </a:r>
            <a:r>
              <a:rPr sz="2000" b="0"/>
              <a:t>洛克菲勒早年吝啬狭隘，垄断市场后仍是抑郁难舒，物质的享受并未带来片刻的欢愉，医生断定他活不过60岁，可之后他捐款助人，借帮助他人丰富自己那早已枯竭的心，不久他开始活的饱满，充实。用一颗温暖，善感的心去味这世间的美好。谁又会忧愁满腹呢？</a:t>
            </a:r>
          </a:p>
          <a:p>
            <a:pPr indent="266700" algn="l"/>
            <a:r>
              <a:rPr lang="en-US" sz="2000" b="0"/>
              <a:t>   </a:t>
            </a:r>
            <a:r>
              <a:rPr sz="2000" b="0"/>
              <a:t>梅令人傲，荷令人香，菊令人清，莲令人洁，水仙令人雅，松令人刚……在创造物质条件的时候，不忘对美的追求，不忘精神世界的纯净，那心中的水仙才会常开常香！</a:t>
            </a:r>
          </a:p>
        </p:txBody>
      </p:sp>
      <p:sp>
        <p:nvSpPr>
          <p:cNvPr id="2" name="文本框 1"/>
          <p:cNvSpPr txBox="1"/>
          <p:nvPr/>
        </p:nvSpPr>
        <p:spPr>
          <a:xfrm>
            <a:off x="191312" y="-9"/>
            <a:ext cx="2011680" cy="645160"/>
          </a:xfrm>
          <a:prstGeom prst="rect">
            <a:avLst/>
          </a:prstGeom>
          <a:noFill/>
        </p:spPr>
        <p:txBody>
          <a:bodyPr wrap="none" rtlCol="0">
            <a:spAutoFit/>
          </a:bodyPr>
          <a:lstStyle/>
          <a:p>
            <a:pPr algn="ctr"/>
            <a:r>
              <a:rPr lang="zh-CN" altLang="en-US" sz="3600" smtClean="0">
                <a:solidFill>
                  <a:srgbClr val="3D7100"/>
                </a:solidFill>
                <a:latin typeface="华文隶书" panose="02010800040101010101" pitchFamily="2" charset="-122"/>
                <a:ea typeface="华文隶书" panose="02010800040101010101" pitchFamily="2" charset="-122"/>
              </a:rPr>
              <a:t>范文引路</a:t>
            </a:r>
          </a:p>
        </p:txBody>
      </p:sp>
      <p:pic>
        <p:nvPicPr>
          <p:cNvPr id="7912" name="图片 7911"/>
          <p:cNvPicPr>
            <a:picLocks noChangeAspect="1"/>
          </p:cNvPicPr>
          <p:nvPr/>
        </p:nvPicPr>
        <p:blipFill>
          <a:blip r:embed="rId2">
            <a:extLst>
              <a:ext uri="{28A0092B-C50C-407E-A947-70E740481C1C}">
                <a14:useLocalDpi xmlns:a14="http://schemas.microsoft.com/office/drawing/2010/main" val="0"/>
              </a:ext>
            </a:extLst>
          </a:blip>
          <a:srcRect l="25374" t="14120" r="28185" b="46860"/>
          <a:stretch>
            <a:fillRect/>
          </a:stretch>
        </p:blipFill>
        <p:spPr>
          <a:xfrm>
            <a:off x="10714596" y="5305029"/>
            <a:ext cx="1287888" cy="1442047"/>
          </a:xfrm>
          <a:custGeom>
            <a:gdLst>
              <a:gd name="connsiteX0" fmla="*/ 0 w 2389894"/>
              <a:gd name="connsiteY0" fmla="*/ 0 h 2675963"/>
              <a:gd name="connsiteX1" fmla="*/ 2389894 w 2389894"/>
              <a:gd name="connsiteY1" fmla="*/ 0 h 2675963"/>
              <a:gd name="connsiteX2" fmla="*/ 2389894 w 2389894"/>
              <a:gd name="connsiteY2" fmla="*/ 2675963 h 2675963"/>
              <a:gd name="connsiteX3" fmla="*/ 0 w 2389894"/>
              <a:gd name="connsiteY3" fmla="*/ 2675963 h 2675963"/>
            </a:gdLst>
            <a:cxnLst>
              <a:cxn ang="0">
                <a:pos x="connsiteX0" y="connsiteY0"/>
              </a:cxn>
              <a:cxn ang="0">
                <a:pos x="connsiteX1" y="connsiteY1"/>
              </a:cxn>
              <a:cxn ang="0">
                <a:pos x="connsiteX2" y="connsiteY2"/>
              </a:cxn>
              <a:cxn ang="0">
                <a:pos x="connsiteX3" y="connsiteY3"/>
              </a:cxn>
            </a:cxnLst>
            <a:rect l="l" t="t" r="r" b="b"/>
            <a:pathLst>
              <a:path w="2389894" h="2675963">
                <a:moveTo>
                  <a:pt x="0" y="0"/>
                </a:moveTo>
                <a:lnTo>
                  <a:pt x="2389894" y="0"/>
                </a:lnTo>
                <a:lnTo>
                  <a:pt x="2389894" y="2675963"/>
                </a:lnTo>
                <a:lnTo>
                  <a:pt x="0" y="2675963"/>
                </a:lnTo>
                <a:close/>
              </a:path>
            </a:pathLst>
          </a:custGeom>
        </p:spPr>
      </p:pic>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914" name="文本框 7913"/>
          <p:cNvSpPr txBox="1"/>
          <p:nvPr/>
        </p:nvSpPr>
        <p:spPr>
          <a:xfrm>
            <a:off x="300532" y="18406"/>
            <a:ext cx="2948940" cy="768350"/>
          </a:xfrm>
          <a:prstGeom prst="rect">
            <a:avLst/>
          </a:prstGeom>
          <a:noFill/>
        </p:spPr>
        <p:txBody>
          <a:bodyPr wrap="none" rtlCol="0">
            <a:spAutoFit/>
          </a:bodyPr>
          <a:lstStyle/>
          <a:p>
            <a:pPr algn="ctr"/>
            <a:r>
              <a:rPr lang="en-US" altLang="zh-CN" sz="4400" smtClean="0">
                <a:solidFill>
                  <a:srgbClr val="3D7100"/>
                </a:solidFill>
                <a:latin typeface="华文隶书" panose="02010800040101010101" pitchFamily="2" charset="-122"/>
                <a:ea typeface="华文隶书" panose="02010800040101010101" pitchFamily="2" charset="-122"/>
              </a:rPr>
              <a:t>03 </a:t>
            </a:r>
            <a:r>
              <a:rPr lang="zh-CN" altLang="en-US" sz="4400" smtClean="0">
                <a:solidFill>
                  <a:srgbClr val="3D7100"/>
                </a:solidFill>
                <a:latin typeface="华文隶书" panose="02010800040101010101" pitchFamily="2" charset="-122"/>
                <a:ea typeface="华文隶书" panose="02010800040101010101" pitchFamily="2" charset="-122"/>
              </a:rPr>
              <a:t>情</a:t>
            </a:r>
            <a:r>
              <a:rPr lang="en-US" altLang="zh-CN" sz="4400" smtClean="0">
                <a:solidFill>
                  <a:srgbClr val="3D7100"/>
                </a:solidFill>
                <a:latin typeface="华文隶书" panose="02010800040101010101" pitchFamily="2" charset="-122"/>
                <a:ea typeface="华文隶书" panose="02010800040101010101" pitchFamily="2" charset="-122"/>
              </a:rPr>
              <a:t>.</a:t>
            </a:r>
            <a:r>
              <a:rPr lang="zh-CN" altLang="en-US" sz="4400" smtClean="0">
                <a:solidFill>
                  <a:srgbClr val="3D7100"/>
                </a:solidFill>
                <a:latin typeface="华文隶书" panose="02010800040101010101" pitchFamily="2" charset="-122"/>
                <a:ea typeface="华文隶书" panose="02010800040101010101" pitchFamily="2" charset="-122"/>
              </a:rPr>
              <a:t>理</a:t>
            </a:r>
            <a:r>
              <a:rPr lang="en-US" altLang="zh-CN" sz="4400" smtClean="0">
                <a:solidFill>
                  <a:srgbClr val="3D7100"/>
                </a:solidFill>
                <a:latin typeface="华文隶书" panose="02010800040101010101" pitchFamily="2" charset="-122"/>
                <a:ea typeface="华文隶书" panose="02010800040101010101" pitchFamily="2" charset="-122"/>
              </a:rPr>
              <a:t>.</a:t>
            </a:r>
            <a:r>
              <a:rPr lang="zh-CN" altLang="en-US" sz="4400" smtClean="0">
                <a:solidFill>
                  <a:srgbClr val="3D7100"/>
                </a:solidFill>
                <a:latin typeface="华文隶书" panose="02010800040101010101" pitchFamily="2" charset="-122"/>
                <a:ea typeface="华文隶书" panose="02010800040101010101" pitchFamily="2" charset="-122"/>
              </a:rPr>
              <a:t>法</a:t>
            </a:r>
          </a:p>
        </p:txBody>
      </p:sp>
      <p:sp>
        <p:nvSpPr>
          <p:cNvPr id="4" name="矩形 3"/>
          <p:cNvSpPr/>
          <p:nvPr/>
        </p:nvSpPr>
        <p:spPr>
          <a:xfrm>
            <a:off x="-927279" y="1788623"/>
            <a:ext cx="553792" cy="1212154"/>
          </a:xfrm>
          <a:prstGeom prst="rect">
            <a:avLst/>
          </a:prstGeom>
          <a:solidFill>
            <a:srgbClr val="84C2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15" name="矩形 7914"/>
          <p:cNvSpPr/>
          <p:nvPr/>
        </p:nvSpPr>
        <p:spPr>
          <a:xfrm>
            <a:off x="-940159" y="3000777"/>
            <a:ext cx="553792" cy="1212154"/>
          </a:xfrm>
          <a:prstGeom prst="rect">
            <a:avLst/>
          </a:prstGeom>
          <a:solidFill>
            <a:srgbClr val="3D7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92810" y="786765"/>
            <a:ext cx="10280015" cy="5257800"/>
          </a:xfrm>
          <a:prstGeom prst="rect">
            <a:avLst/>
          </a:prstGeom>
          <a:solidFill>
            <a:srgbClr val="84C2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137920" y="875665"/>
            <a:ext cx="9557385" cy="5169535"/>
          </a:xfrm>
          <a:prstGeom prst="rect">
            <a:avLst/>
          </a:prstGeom>
        </p:spPr>
        <p:txBody>
          <a:bodyPr wrap="square">
            <a:spAutoFit/>
          </a:bodyPr>
          <a:lstStyle/>
          <a:p>
            <a:pPr algn="just">
              <a:lnSpc>
                <a:spcPct val="150000"/>
              </a:lnSpc>
            </a:pPr>
            <a:r>
              <a:rPr lang="en-US" altLang="zh-CN" sz="2000">
                <a:solidFill>
                  <a:srgbClr val="FF0000"/>
                </a:solidFill>
                <a:latin typeface="微软雅黑 Light" panose="020b0502040204020203" pitchFamily="34" charset="-122"/>
                <a:ea typeface="微软雅黑 Light" panose="020b0502040204020203" pitchFamily="34" charset="-122"/>
              </a:rPr>
              <a:t> </a:t>
            </a:r>
            <a:r>
              <a:rPr lang="zh-CN" altLang="en-US" sz="2000" b="1">
                <a:solidFill>
                  <a:srgbClr val="FF0000"/>
                </a:solidFill>
                <a:latin typeface="微软雅黑 Light" panose="020b0502040204020203" pitchFamily="34" charset="-122"/>
                <a:ea typeface="微软雅黑 Light" panose="020b0502040204020203" pitchFamily="34" charset="-122"/>
              </a:rPr>
              <a:t>一、名言警句积累</a:t>
            </a:r>
          </a:p>
          <a:p>
            <a:pPr algn="just">
              <a:lnSpc>
                <a:spcPct val="150000"/>
              </a:lnSpc>
            </a:pPr>
            <a:r>
              <a:rPr lang="zh-CN" altLang="en-US" sz="2000" b="1">
                <a:latin typeface="微软雅黑 Light" panose="020b0502040204020203" pitchFamily="34" charset="-122"/>
                <a:ea typeface="微软雅黑 Light" panose="020b0502040204020203" pitchFamily="34" charset="-122"/>
              </a:rPr>
              <a:t>1.一个肮脏的国家，如果人人讲规则而不是空谈道德，最终会变成一个有人味儿的正常国家，道德自然会逐渐回归；反之，一个干净的国家，如果人人都不讲规则却大谈道德、谈高尚，天天没事儿就谈道德规范，人人大公无私，最终这个国家会堕落成为一个伪君子遍布的肮脏国家。——胡适</a:t>
            </a:r>
          </a:p>
          <a:p>
            <a:pPr algn="just">
              <a:lnSpc>
                <a:spcPct val="150000"/>
              </a:lnSpc>
            </a:pPr>
            <a:r>
              <a:rPr lang="zh-CN" altLang="en-US" sz="2000" b="1">
                <a:latin typeface="微软雅黑 Light" panose="020b0502040204020203" pitchFamily="34" charset="-122"/>
                <a:ea typeface="微软雅黑 Light" panose="020b0502040204020203" pitchFamily="34" charset="-122"/>
              </a:rPr>
              <a:t>2.如果没有约束，人的情感就不会听从理智和正义的指挥。——美国</a:t>
            </a:r>
            <a:r>
              <a:rPr lang="en-US" altLang="zh-CN" sz="2000" b="1">
                <a:latin typeface="微软雅黑 Light" panose="020b0502040204020203" pitchFamily="34" charset="-122"/>
                <a:ea typeface="微软雅黑 Light" panose="020b0502040204020203" pitchFamily="34" charset="-122"/>
              </a:rPr>
              <a:t>.</a:t>
            </a:r>
            <a:r>
              <a:rPr lang="zh-CN" altLang="en-US" sz="2000" b="1">
                <a:latin typeface="微软雅黑 Light" panose="020b0502040204020203" pitchFamily="34" charset="-122"/>
                <a:ea typeface="微软雅黑 Light" panose="020b0502040204020203" pitchFamily="34" charset="-122"/>
              </a:rPr>
              <a:t>汉密尔顿</a:t>
            </a:r>
          </a:p>
          <a:p>
            <a:pPr algn="just">
              <a:lnSpc>
                <a:spcPct val="150000"/>
              </a:lnSpc>
            </a:pPr>
            <a:r>
              <a:rPr lang="zh-CN" altLang="en-US" sz="2000" b="1">
                <a:latin typeface="微软雅黑 Light" panose="020b0502040204020203" pitchFamily="34" charset="-122"/>
                <a:ea typeface="微软雅黑 Light" panose="020b0502040204020203" pitchFamily="34" charset="-122"/>
              </a:rPr>
              <a:t>3.只有情感，而且只有大的情感，才能使灵魂达到伟大的成就。——法国</a:t>
            </a:r>
            <a:r>
              <a:rPr lang="en-US" altLang="zh-CN" sz="2000" b="1">
                <a:latin typeface="微软雅黑 Light" panose="020b0502040204020203" pitchFamily="34" charset="-122"/>
                <a:ea typeface="微软雅黑 Light" panose="020b0502040204020203" pitchFamily="34" charset="-122"/>
              </a:rPr>
              <a:t>.</a:t>
            </a:r>
            <a:r>
              <a:rPr lang="zh-CN" altLang="en-US" sz="2000" b="1">
                <a:latin typeface="微软雅黑 Light" panose="020b0502040204020203" pitchFamily="34" charset="-122"/>
                <a:ea typeface="微软雅黑 Light" panose="020b0502040204020203" pitchFamily="34" charset="-122"/>
              </a:rPr>
              <a:t> 狄德罗</a:t>
            </a:r>
          </a:p>
          <a:p>
            <a:pPr algn="just">
              <a:lnSpc>
                <a:spcPct val="150000"/>
              </a:lnSpc>
            </a:pPr>
            <a:r>
              <a:rPr lang="zh-CN" altLang="en-US" sz="2000" b="1">
                <a:latin typeface="微软雅黑 Light" panose="020b0502040204020203" pitchFamily="34" charset="-122"/>
                <a:ea typeface="微软雅黑 Light" panose="020b0502040204020203" pitchFamily="34" charset="-122"/>
              </a:rPr>
              <a:t>4.只有理性才能教导我们认识善恶，使我们喜善恨恶。良心尽管不依存于理性，但没有理性，良心就不能得到发展。——法国</a:t>
            </a:r>
            <a:r>
              <a:rPr lang="en-US" altLang="zh-CN" sz="2000" b="1">
                <a:latin typeface="微软雅黑 Light" panose="020b0502040204020203" pitchFamily="34" charset="-122"/>
                <a:ea typeface="微软雅黑 Light" panose="020b0502040204020203" pitchFamily="34" charset="-122"/>
              </a:rPr>
              <a:t>.</a:t>
            </a:r>
            <a:r>
              <a:rPr lang="zh-CN" altLang="en-US" sz="2000" b="1">
                <a:latin typeface="微软雅黑 Light" panose="020b0502040204020203" pitchFamily="34" charset="-122"/>
                <a:ea typeface="微软雅黑 Light" panose="020b0502040204020203" pitchFamily="34" charset="-122"/>
              </a:rPr>
              <a:t>卢梭</a:t>
            </a:r>
          </a:p>
          <a:p>
            <a:pPr algn="just">
              <a:lnSpc>
                <a:spcPct val="150000"/>
              </a:lnSpc>
            </a:pPr>
            <a:r>
              <a:rPr lang="zh-CN" altLang="en-US" sz="2000" b="1">
                <a:latin typeface="微软雅黑 Light" panose="020b0502040204020203" pitchFamily="34" charset="-122"/>
                <a:ea typeface="微软雅黑 Light" panose="020b0502040204020203" pitchFamily="34" charset="-122"/>
              </a:rPr>
              <a:t>5.在人类中，秩序起着支配作用，这就证明了理性和道理最为强大。——法国</a:t>
            </a:r>
            <a:r>
              <a:rPr lang="en-US" altLang="zh-CN" sz="2000" b="1">
                <a:latin typeface="微软雅黑 Light" panose="020b0502040204020203" pitchFamily="34" charset="-122"/>
                <a:ea typeface="微软雅黑 Light" panose="020b0502040204020203" pitchFamily="34" charset="-122"/>
              </a:rPr>
              <a:t>.</a:t>
            </a:r>
            <a:r>
              <a:rPr lang="zh-CN" altLang="en-US" sz="2000" b="1">
                <a:latin typeface="微软雅黑 Light" panose="020b0502040204020203" pitchFamily="34" charset="-122"/>
                <a:ea typeface="微软雅黑 Light" panose="020b0502040204020203" pitchFamily="34" charset="-122"/>
              </a:rPr>
              <a:t> 沃夫拿格</a:t>
            </a: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rcRect l="25374" t="14120" r="28185" b="46860"/>
          <a:stretch>
            <a:fillRect/>
          </a:stretch>
        </p:blipFill>
        <p:spPr>
          <a:xfrm>
            <a:off x="10988281" y="5416154"/>
            <a:ext cx="1287888" cy="1442047"/>
          </a:xfrm>
          <a:custGeom>
            <a:gdLst>
              <a:gd name="connsiteX0" fmla="*/ 0 w 2389894"/>
              <a:gd name="connsiteY0" fmla="*/ 0 h 2675963"/>
              <a:gd name="connsiteX1" fmla="*/ 2389894 w 2389894"/>
              <a:gd name="connsiteY1" fmla="*/ 0 h 2675963"/>
              <a:gd name="connsiteX2" fmla="*/ 2389894 w 2389894"/>
              <a:gd name="connsiteY2" fmla="*/ 2675963 h 2675963"/>
              <a:gd name="connsiteX3" fmla="*/ 0 w 2389894"/>
              <a:gd name="connsiteY3" fmla="*/ 2675963 h 2675963"/>
            </a:gdLst>
            <a:cxnLst>
              <a:cxn ang="0">
                <a:pos x="connsiteX0" y="connsiteY0"/>
              </a:cxn>
              <a:cxn ang="0">
                <a:pos x="connsiteX1" y="connsiteY1"/>
              </a:cxn>
              <a:cxn ang="0">
                <a:pos x="connsiteX2" y="connsiteY2"/>
              </a:cxn>
              <a:cxn ang="0">
                <a:pos x="connsiteX3" y="connsiteY3"/>
              </a:cxn>
            </a:cxnLst>
            <a:rect l="l" t="t" r="r" b="b"/>
            <a:pathLst>
              <a:path w="2389894" h="2675963">
                <a:moveTo>
                  <a:pt x="0" y="0"/>
                </a:moveTo>
                <a:lnTo>
                  <a:pt x="2389894" y="0"/>
                </a:lnTo>
                <a:lnTo>
                  <a:pt x="2389894" y="2675963"/>
                </a:lnTo>
                <a:lnTo>
                  <a:pt x="0" y="2675963"/>
                </a:lnTo>
                <a:close/>
              </a:path>
            </a:pathLst>
          </a:cu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667000" y="-2666998"/>
            <a:ext cx="6858000" cy="12192000"/>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rcRect b="40699"/>
          <a:stretch>
            <a:fillRect/>
          </a:stretch>
        </p:blipFill>
        <p:spPr>
          <a:xfrm>
            <a:off x="-112395" y="-81280"/>
            <a:ext cx="12088495" cy="6580505"/>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2666999" y="-2667634"/>
            <a:ext cx="6858000" cy="12192002"/>
          </a:xfrm>
          <a:custGeom>
            <a:gdLst>
              <a:gd name="connsiteX0" fmla="*/ 3543244 w 5146073"/>
              <a:gd name="connsiteY0" fmla="*/ 430495 h 6858000"/>
              <a:gd name="connsiteX1" fmla="*/ 3543244 w 5146073"/>
              <a:gd name="connsiteY1" fmla="*/ 632201 h 6858000"/>
              <a:gd name="connsiteX2" fmla="*/ 530851 w 5146073"/>
              <a:gd name="connsiteY2" fmla="*/ 632201 h 6858000"/>
              <a:gd name="connsiteX3" fmla="*/ 530851 w 5146073"/>
              <a:gd name="connsiteY3" fmla="*/ 6145495 h 6858000"/>
              <a:gd name="connsiteX4" fmla="*/ 4618757 w 5146073"/>
              <a:gd name="connsiteY4" fmla="*/ 6145495 h 6858000"/>
              <a:gd name="connsiteX5" fmla="*/ 4618757 w 5146073"/>
              <a:gd name="connsiteY5" fmla="*/ 3160250 h 6858000"/>
              <a:gd name="connsiteX6" fmla="*/ 4618757 w 5146073"/>
              <a:gd name="connsiteY6" fmla="*/ 632201 h 6858000"/>
              <a:gd name="connsiteX7" fmla="*/ 4618757 w 5146073"/>
              <a:gd name="connsiteY7" fmla="*/ 430495 h 6858000"/>
              <a:gd name="connsiteX8" fmla="*/ 0 w 5146073"/>
              <a:gd name="connsiteY8" fmla="*/ 0 h 6858000"/>
              <a:gd name="connsiteX9" fmla="*/ 5146073 w 5146073"/>
              <a:gd name="connsiteY9" fmla="*/ 0 h 6858000"/>
              <a:gd name="connsiteX10" fmla="*/ 5146073 w 5146073"/>
              <a:gd name="connsiteY10" fmla="*/ 6858000 h 6858000"/>
              <a:gd name="connsiteX11" fmla="*/ 0 w 5146073"/>
              <a:gd name="connsiteY11" fmla="*/ 6858000 h 6858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46073" h="6858000">
                <a:moveTo>
                  <a:pt x="3543244" y="430495"/>
                </a:moveTo>
                <a:lnTo>
                  <a:pt x="3543244" y="632201"/>
                </a:lnTo>
                <a:lnTo>
                  <a:pt x="530851" y="632201"/>
                </a:lnTo>
                <a:lnTo>
                  <a:pt x="530851" y="6145495"/>
                </a:lnTo>
                <a:lnTo>
                  <a:pt x="4618757" y="6145495"/>
                </a:lnTo>
                <a:lnTo>
                  <a:pt x="4618757" y="3160250"/>
                </a:lnTo>
                <a:lnTo>
                  <a:pt x="4618757" y="632201"/>
                </a:lnTo>
                <a:lnTo>
                  <a:pt x="4618757" y="430495"/>
                </a:lnTo>
                <a:close/>
                <a:moveTo>
                  <a:pt x="0" y="0"/>
                </a:moveTo>
                <a:lnTo>
                  <a:pt x="5146073" y="0"/>
                </a:lnTo>
                <a:lnTo>
                  <a:pt x="5146073" y="6858000"/>
                </a:lnTo>
                <a:lnTo>
                  <a:pt x="0" y="6858000"/>
                </a:lnTo>
                <a:close/>
              </a:path>
            </a:pathLst>
          </a:cu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rcRect l="25374" t="14120" r="28185" b="46860"/>
          <a:stretch>
            <a:fillRect/>
          </a:stretch>
        </p:blipFill>
        <p:spPr>
          <a:xfrm>
            <a:off x="918845" y="1822450"/>
            <a:ext cx="3012440" cy="3401060"/>
          </a:xfrm>
          <a:custGeom>
            <a:gdLst>
              <a:gd name="connsiteX0" fmla="*/ 0 w 2389894"/>
              <a:gd name="connsiteY0" fmla="*/ 0 h 2675963"/>
              <a:gd name="connsiteX1" fmla="*/ 2389894 w 2389894"/>
              <a:gd name="connsiteY1" fmla="*/ 0 h 2675963"/>
              <a:gd name="connsiteX2" fmla="*/ 2389894 w 2389894"/>
              <a:gd name="connsiteY2" fmla="*/ 2675963 h 2675963"/>
              <a:gd name="connsiteX3" fmla="*/ 0 w 2389894"/>
              <a:gd name="connsiteY3" fmla="*/ 2675963 h 2675963"/>
            </a:gdLst>
            <a:cxnLst>
              <a:cxn ang="0">
                <a:pos x="connsiteX0" y="connsiteY0"/>
              </a:cxn>
              <a:cxn ang="0">
                <a:pos x="connsiteX1" y="connsiteY1"/>
              </a:cxn>
              <a:cxn ang="0">
                <a:pos x="connsiteX2" y="connsiteY2"/>
              </a:cxn>
              <a:cxn ang="0">
                <a:pos x="connsiteX3" y="connsiteY3"/>
              </a:cxn>
            </a:cxnLst>
            <a:rect l="l" t="t" r="r" b="b"/>
            <a:pathLst>
              <a:path w="2389894" h="2675963">
                <a:moveTo>
                  <a:pt x="0" y="0"/>
                </a:moveTo>
                <a:lnTo>
                  <a:pt x="2389894" y="0"/>
                </a:lnTo>
                <a:lnTo>
                  <a:pt x="2389894" y="2675963"/>
                </a:lnTo>
                <a:lnTo>
                  <a:pt x="0" y="2675963"/>
                </a:lnTo>
                <a:close/>
              </a:path>
            </a:pathLst>
          </a:custGeom>
        </p:spPr>
      </p:pic>
      <p:sp>
        <p:nvSpPr>
          <p:cNvPr id="13" name="文本框 12"/>
          <p:cNvSpPr txBox="1"/>
          <p:nvPr/>
        </p:nvSpPr>
        <p:spPr>
          <a:xfrm>
            <a:off x="1712595" y="3044825"/>
            <a:ext cx="1425575" cy="768350"/>
          </a:xfrm>
          <a:prstGeom prst="rect">
            <a:avLst/>
          </a:prstGeom>
          <a:noFill/>
        </p:spPr>
        <p:txBody>
          <a:bodyPr wrap="square" rtlCol="0">
            <a:spAutoFit/>
          </a:bodyPr>
          <a:lstStyle/>
          <a:p>
            <a:pPr algn="dist"/>
            <a:r>
              <a:rPr lang="zh-CN" altLang="en-US" sz="4400" b="1" smtClean="0">
                <a:solidFill>
                  <a:srgbClr val="3D7100"/>
                </a:solidFill>
                <a:latin typeface="隶书" panose="02010509060101010101" pitchFamily="49" charset="-122"/>
                <a:ea typeface="隶书" panose="02010509060101010101" pitchFamily="49" charset="-122"/>
              </a:rPr>
              <a:t>目录</a:t>
            </a:r>
          </a:p>
        </p:txBody>
      </p:sp>
      <p:sp>
        <p:nvSpPr>
          <p:cNvPr id="14" name="文本框 13"/>
          <p:cNvSpPr txBox="1"/>
          <p:nvPr/>
        </p:nvSpPr>
        <p:spPr>
          <a:xfrm>
            <a:off x="6178165" y="909856"/>
            <a:ext cx="4150360" cy="583565"/>
          </a:xfrm>
          <a:prstGeom prst="rect">
            <a:avLst/>
          </a:prstGeom>
          <a:noFill/>
        </p:spPr>
        <p:txBody>
          <a:bodyPr wrap="none" rtlCol="0">
            <a:spAutoFit/>
          </a:bodyPr>
          <a:lstStyle/>
          <a:p>
            <a:pPr algn="ctr"/>
            <a:r>
              <a:rPr lang="zh-CN" altLang="en-US" sz="3200" smtClean="0">
                <a:solidFill>
                  <a:srgbClr val="3D7100"/>
                </a:solidFill>
                <a:latin typeface="华文隶书" panose="02010800040101010101" pitchFamily="2" charset="-122"/>
                <a:ea typeface="华文隶书" panose="02010800040101010101" pitchFamily="2" charset="-122"/>
              </a:rPr>
              <a:t>01</a:t>
            </a:r>
            <a:r>
              <a:rPr lang="en-US" altLang="zh-CN" sz="3200" smtClean="0">
                <a:solidFill>
                  <a:srgbClr val="3D7100"/>
                </a:solidFill>
                <a:latin typeface="华文隶书" panose="02010800040101010101" pitchFamily="2" charset="-122"/>
                <a:ea typeface="华文隶书" panose="02010800040101010101" pitchFamily="2" charset="-122"/>
              </a:rPr>
              <a:t>  </a:t>
            </a:r>
            <a:r>
              <a:rPr lang="zh-CN" altLang="en-US" sz="3200" smtClean="0">
                <a:solidFill>
                  <a:srgbClr val="3D7100"/>
                </a:solidFill>
                <a:latin typeface="华文隶书" panose="02010800040101010101" pitchFamily="2" charset="-122"/>
                <a:ea typeface="华文隶书" panose="02010800040101010101" pitchFamily="2" charset="-122"/>
              </a:rPr>
              <a:t>五年作文题目回顾</a:t>
            </a:r>
          </a:p>
        </p:txBody>
      </p:sp>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06016" y="1548834"/>
            <a:ext cx="3276146" cy="132103"/>
          </a:xfrm>
          <a:prstGeom prst="rect">
            <a:avLst/>
          </a:prstGeom>
        </p:spPr>
      </p:pic>
      <p:sp>
        <p:nvSpPr>
          <p:cNvPr id="15" name="文本框 14"/>
          <p:cNvSpPr txBox="1"/>
          <p:nvPr/>
        </p:nvSpPr>
        <p:spPr>
          <a:xfrm>
            <a:off x="6178165" y="1736829"/>
            <a:ext cx="4439037" cy="584775"/>
          </a:xfrm>
          <a:prstGeom prst="rect">
            <a:avLst/>
          </a:prstGeom>
          <a:noFill/>
        </p:spPr>
        <p:txBody>
          <a:bodyPr wrap="none" rtlCol="0">
            <a:spAutoFit/>
          </a:bodyPr>
          <a:lstStyle/>
          <a:p>
            <a:pPr algn="ctr"/>
            <a:r>
              <a:rPr lang="zh-CN" altLang="en-US" sz="3200" smtClean="0">
                <a:solidFill>
                  <a:srgbClr val="3D7100"/>
                </a:solidFill>
                <a:latin typeface="华文隶书" panose="02010800040101010101" pitchFamily="2" charset="-122"/>
                <a:ea typeface="华文隶书" panose="02010800040101010101" pitchFamily="2" charset="-122"/>
              </a:rPr>
              <a:t>02  思辨类主题归类素材</a:t>
            </a:r>
          </a:p>
        </p:txBody>
      </p:sp>
      <p:sp>
        <p:nvSpPr>
          <p:cNvPr id="10" name="任意多边形 9"/>
          <p:cNvSpPr/>
          <p:nvPr/>
        </p:nvSpPr>
        <p:spPr>
          <a:xfrm>
            <a:off x="6506210" y="3293110"/>
            <a:ext cx="830580" cy="1548765"/>
          </a:xfrm>
          <a:custGeom>
            <a:gdLst>
              <a:gd name="connsiteX0" fmla="*/ 113408 w 2523949"/>
              <a:gd name="connsiteY0" fmla="*/ 1709102 h 4310537"/>
              <a:gd name="connsiteX1" fmla="*/ 113408 w 2523949"/>
              <a:gd name="connsiteY1" fmla="*/ 1934122 h 4310537"/>
              <a:gd name="connsiteX2" fmla="*/ 113408 w 2523949"/>
              <a:gd name="connsiteY2" fmla="*/ 1949425 h 4310537"/>
              <a:gd name="connsiteX3" fmla="*/ 113408 w 2523949"/>
              <a:gd name="connsiteY3" fmla="*/ 1956221 h 4310537"/>
              <a:gd name="connsiteX4" fmla="*/ 113408 w 2523949"/>
              <a:gd name="connsiteY4" fmla="*/ 2124622 h 4310537"/>
              <a:gd name="connsiteX5" fmla="*/ 113408 w 2523949"/>
              <a:gd name="connsiteY5" fmla="*/ 2139925 h 4310537"/>
              <a:gd name="connsiteX6" fmla="*/ 113408 w 2523949"/>
              <a:gd name="connsiteY6" fmla="*/ 2146721 h 4310537"/>
              <a:gd name="connsiteX7" fmla="*/ 113408 w 2523949"/>
              <a:gd name="connsiteY7" fmla="*/ 2989710 h 4310537"/>
              <a:gd name="connsiteX8" fmla="*/ 113408 w 2523949"/>
              <a:gd name="connsiteY8" fmla="*/ 2996506 h 4310537"/>
              <a:gd name="connsiteX9" fmla="*/ 113408 w 2523949"/>
              <a:gd name="connsiteY9" fmla="*/ 3011809 h 4310537"/>
              <a:gd name="connsiteX10" fmla="*/ 113408 w 2523949"/>
              <a:gd name="connsiteY10" fmla="*/ 3180210 h 4310537"/>
              <a:gd name="connsiteX11" fmla="*/ 113408 w 2523949"/>
              <a:gd name="connsiteY11" fmla="*/ 3187006 h 4310537"/>
              <a:gd name="connsiteX12" fmla="*/ 113408 w 2523949"/>
              <a:gd name="connsiteY12" fmla="*/ 3202309 h 4310537"/>
              <a:gd name="connsiteX13" fmla="*/ 113408 w 2523949"/>
              <a:gd name="connsiteY13" fmla="*/ 3402691 h 4310537"/>
              <a:gd name="connsiteX14" fmla="*/ 113407 w 2523949"/>
              <a:gd name="connsiteY14" fmla="*/ 3402691 h 4310537"/>
              <a:gd name="connsiteX15" fmla="*/ 113407 w 2523949"/>
              <a:gd name="connsiteY15" fmla="*/ 3415286 h 4310537"/>
              <a:gd name="connsiteX16" fmla="*/ 230338 w 2523949"/>
              <a:gd name="connsiteY16" fmla="*/ 3618864 h 4310537"/>
              <a:gd name="connsiteX17" fmla="*/ 1145042 w 2523949"/>
              <a:gd name="connsiteY17" fmla="*/ 4146658 h 4310537"/>
              <a:gd name="connsiteX18" fmla="*/ 1378905 w 2523949"/>
              <a:gd name="connsiteY18" fmla="*/ 4146658 h 4310537"/>
              <a:gd name="connsiteX19" fmla="*/ 2293609 w 2523949"/>
              <a:gd name="connsiteY19" fmla="*/ 3618864 h 4310537"/>
              <a:gd name="connsiteX20" fmla="*/ 2410541 w 2523949"/>
              <a:gd name="connsiteY20" fmla="*/ 3415286 h 4310537"/>
              <a:gd name="connsiteX21" fmla="*/ 2410541 w 2523949"/>
              <a:gd name="connsiteY21" fmla="*/ 3306564 h 4310537"/>
              <a:gd name="connsiteX22" fmla="*/ 2410541 w 2523949"/>
              <a:gd name="connsiteY22" fmla="*/ 3224786 h 4310537"/>
              <a:gd name="connsiteX23" fmla="*/ 2410541 w 2523949"/>
              <a:gd name="connsiteY23" fmla="*/ 3223087 h 4310537"/>
              <a:gd name="connsiteX24" fmla="*/ 2410541 w 2523949"/>
              <a:gd name="connsiteY24" fmla="*/ 3211196 h 4310537"/>
              <a:gd name="connsiteX25" fmla="*/ 2410541 w 2523949"/>
              <a:gd name="connsiteY25" fmla="*/ 3202938 h 4310537"/>
              <a:gd name="connsiteX26" fmla="*/ 2410541 w 2523949"/>
              <a:gd name="connsiteY26" fmla="*/ 3178919 h 4310537"/>
              <a:gd name="connsiteX27" fmla="*/ 2410541 w 2523949"/>
              <a:gd name="connsiteY27" fmla="*/ 3116064 h 4310537"/>
              <a:gd name="connsiteX28" fmla="*/ 2410541 w 2523949"/>
              <a:gd name="connsiteY28" fmla="*/ 3048349 h 4310537"/>
              <a:gd name="connsiteX29" fmla="*/ 2410541 w 2523949"/>
              <a:gd name="connsiteY29" fmla="*/ 3012438 h 4310537"/>
              <a:gd name="connsiteX30" fmla="*/ 2410541 w 2523949"/>
              <a:gd name="connsiteY30" fmla="*/ 2948758 h 4310537"/>
              <a:gd name="connsiteX31" fmla="*/ 2410541 w 2523949"/>
              <a:gd name="connsiteY31" fmla="*/ 2884161 h 4310537"/>
              <a:gd name="connsiteX32" fmla="*/ 2410542 w 2523949"/>
              <a:gd name="connsiteY32" fmla="*/ 2884161 h 4310537"/>
              <a:gd name="connsiteX33" fmla="*/ 2410542 w 2523949"/>
              <a:gd name="connsiteY33" fmla="*/ 2879860 h 4310537"/>
              <a:gd name="connsiteX34" fmla="*/ 2410542 w 2523949"/>
              <a:gd name="connsiteY34" fmla="*/ 2859294 h 4310537"/>
              <a:gd name="connsiteX35" fmla="*/ 2410542 w 2523949"/>
              <a:gd name="connsiteY35" fmla="*/ 2857762 h 4310537"/>
              <a:gd name="connsiteX36" fmla="*/ 2410542 w 2523949"/>
              <a:gd name="connsiteY36" fmla="*/ 2837195 h 4310537"/>
              <a:gd name="connsiteX37" fmla="*/ 2410542 w 2523949"/>
              <a:gd name="connsiteY37" fmla="*/ 2823937 h 4310537"/>
              <a:gd name="connsiteX38" fmla="*/ 2410542 w 2523949"/>
              <a:gd name="connsiteY38" fmla="*/ 2801838 h 4310537"/>
              <a:gd name="connsiteX39" fmla="*/ 2410542 w 2523949"/>
              <a:gd name="connsiteY39" fmla="*/ 2756982 h 4310537"/>
              <a:gd name="connsiteX40" fmla="*/ 2410542 w 2523949"/>
              <a:gd name="connsiteY40" fmla="*/ 2754097 h 4310537"/>
              <a:gd name="connsiteX41" fmla="*/ 2410542 w 2523949"/>
              <a:gd name="connsiteY41" fmla="*/ 2734884 h 4310537"/>
              <a:gd name="connsiteX42" fmla="*/ 2410542 w 2523949"/>
              <a:gd name="connsiteY42" fmla="*/ 2731998 h 4310537"/>
              <a:gd name="connsiteX43" fmla="*/ 2410542 w 2523949"/>
              <a:gd name="connsiteY43" fmla="*/ 2668794 h 4310537"/>
              <a:gd name="connsiteX44" fmla="*/ 2410542 w 2523949"/>
              <a:gd name="connsiteY44" fmla="*/ 2646695 h 4310537"/>
              <a:gd name="connsiteX45" fmla="*/ 2410542 w 2523949"/>
              <a:gd name="connsiteY45" fmla="*/ 2636115 h 4310537"/>
              <a:gd name="connsiteX46" fmla="*/ 2410542 w 2523949"/>
              <a:gd name="connsiteY46" fmla="*/ 2614017 h 4310537"/>
              <a:gd name="connsiteX47" fmla="*/ 2410542 w 2523949"/>
              <a:gd name="connsiteY47" fmla="*/ 2566482 h 4310537"/>
              <a:gd name="connsiteX48" fmla="*/ 2410542 w 2523949"/>
              <a:gd name="connsiteY48" fmla="*/ 2544384 h 4310537"/>
              <a:gd name="connsiteX49" fmla="*/ 2410542 w 2523949"/>
              <a:gd name="connsiteY49" fmla="*/ 2495147 h 4310537"/>
              <a:gd name="connsiteX50" fmla="*/ 2410542 w 2523949"/>
              <a:gd name="connsiteY50" fmla="*/ 2473049 h 4310537"/>
              <a:gd name="connsiteX51" fmla="*/ 2410542 w 2523949"/>
              <a:gd name="connsiteY51" fmla="*/ 2445615 h 4310537"/>
              <a:gd name="connsiteX52" fmla="*/ 2410542 w 2523949"/>
              <a:gd name="connsiteY52" fmla="*/ 2423517 h 4310537"/>
              <a:gd name="connsiteX53" fmla="*/ 2410542 w 2523949"/>
              <a:gd name="connsiteY53" fmla="*/ 2332532 h 4310537"/>
              <a:gd name="connsiteX54" fmla="*/ 2410542 w 2523949"/>
              <a:gd name="connsiteY54" fmla="*/ 2310433 h 4310537"/>
              <a:gd name="connsiteX55" fmla="*/ 2410542 w 2523949"/>
              <a:gd name="connsiteY55" fmla="*/ 2304647 h 4310537"/>
              <a:gd name="connsiteX56" fmla="*/ 2410542 w 2523949"/>
              <a:gd name="connsiteY56" fmla="*/ 2282549 h 4310537"/>
              <a:gd name="connsiteX57" fmla="*/ 2410542 w 2523949"/>
              <a:gd name="connsiteY57" fmla="*/ 2146721 h 4310537"/>
              <a:gd name="connsiteX58" fmla="*/ 2410542 w 2523949"/>
              <a:gd name="connsiteY58" fmla="*/ 2142032 h 4310537"/>
              <a:gd name="connsiteX59" fmla="*/ 2410542 w 2523949"/>
              <a:gd name="connsiteY59" fmla="*/ 2139925 h 4310537"/>
              <a:gd name="connsiteX60" fmla="*/ 2410542 w 2523949"/>
              <a:gd name="connsiteY60" fmla="*/ 2137864 h 4310537"/>
              <a:gd name="connsiteX61" fmla="*/ 2410542 w 2523949"/>
              <a:gd name="connsiteY61" fmla="*/ 2124622 h 4310537"/>
              <a:gd name="connsiteX62" fmla="*/ 2410542 w 2523949"/>
              <a:gd name="connsiteY62" fmla="*/ 2123432 h 4310537"/>
              <a:gd name="connsiteX63" fmla="*/ 2410542 w 2523949"/>
              <a:gd name="connsiteY63" fmla="*/ 2119933 h 4310537"/>
              <a:gd name="connsiteX64" fmla="*/ 2410542 w 2523949"/>
              <a:gd name="connsiteY64" fmla="*/ 2097049 h 4310537"/>
              <a:gd name="connsiteX65" fmla="*/ 2410542 w 2523949"/>
              <a:gd name="connsiteY65" fmla="*/ 1981658 h 4310537"/>
              <a:gd name="connsiteX66" fmla="*/ 2410542 w 2523949"/>
              <a:gd name="connsiteY66" fmla="*/ 1956221 h 4310537"/>
              <a:gd name="connsiteX67" fmla="*/ 2410542 w 2523949"/>
              <a:gd name="connsiteY67" fmla="*/ 1949425 h 4310537"/>
              <a:gd name="connsiteX68" fmla="*/ 2410542 w 2523949"/>
              <a:gd name="connsiteY68" fmla="*/ 1947364 h 4310537"/>
              <a:gd name="connsiteX69" fmla="*/ 2410542 w 2523949"/>
              <a:gd name="connsiteY69" fmla="*/ 1934122 h 4310537"/>
              <a:gd name="connsiteX70" fmla="*/ 2410542 w 2523949"/>
              <a:gd name="connsiteY70" fmla="*/ 1932932 h 4310537"/>
              <a:gd name="connsiteX71" fmla="*/ 2410542 w 2523949"/>
              <a:gd name="connsiteY71" fmla="*/ 1906549 h 4310537"/>
              <a:gd name="connsiteX72" fmla="*/ 2410542 w 2523949"/>
              <a:gd name="connsiteY72" fmla="*/ 1882214 h 4310537"/>
              <a:gd name="connsiteX73" fmla="*/ 2410542 w 2523949"/>
              <a:gd name="connsiteY73" fmla="*/ 1861030 h 4310537"/>
              <a:gd name="connsiteX74" fmla="*/ 2410542 w 2523949"/>
              <a:gd name="connsiteY74" fmla="*/ 1791158 h 4310537"/>
              <a:gd name="connsiteX75" fmla="*/ 2410542 w 2523949"/>
              <a:gd name="connsiteY75" fmla="*/ 1747978 h 4310537"/>
              <a:gd name="connsiteX76" fmla="*/ 2410542 w 2523949"/>
              <a:gd name="connsiteY76" fmla="*/ 1709102 h 4310537"/>
              <a:gd name="connsiteX77" fmla="*/ 1261975 w 2523949"/>
              <a:gd name="connsiteY77" fmla="*/ 135606 h 4310537"/>
              <a:gd name="connsiteX78" fmla="*/ 1145043 w 2523949"/>
              <a:gd name="connsiteY78" fmla="*/ 162467 h 4310537"/>
              <a:gd name="connsiteX79" fmla="*/ 230339 w 2523949"/>
              <a:gd name="connsiteY79" fmla="*/ 690261 h 4310537"/>
              <a:gd name="connsiteX80" fmla="*/ 113408 w 2523949"/>
              <a:gd name="connsiteY80" fmla="*/ 893838 h 4310537"/>
              <a:gd name="connsiteX81" fmla="*/ 113408 w 2523949"/>
              <a:gd name="connsiteY81" fmla="*/ 1082390 h 4310537"/>
              <a:gd name="connsiteX82" fmla="*/ 2410542 w 2523949"/>
              <a:gd name="connsiteY82" fmla="*/ 1082390 h 4310537"/>
              <a:gd name="connsiteX83" fmla="*/ 2410542 w 2523949"/>
              <a:gd name="connsiteY83" fmla="*/ 893838 h 4310537"/>
              <a:gd name="connsiteX84" fmla="*/ 2293610 w 2523949"/>
              <a:gd name="connsiteY84" fmla="*/ 690261 h 4310537"/>
              <a:gd name="connsiteX85" fmla="*/ 1378906 w 2523949"/>
              <a:gd name="connsiteY85" fmla="*/ 162467 h 4310537"/>
              <a:gd name="connsiteX86" fmla="*/ 1261975 w 2523949"/>
              <a:gd name="connsiteY86" fmla="*/ 135606 h 4310537"/>
              <a:gd name="connsiteX87" fmla="*/ 1261975 w 2523949"/>
              <a:gd name="connsiteY87" fmla="*/ 0 h 4310537"/>
              <a:gd name="connsiteX88" fmla="*/ 1390452 w 2523949"/>
              <a:gd name="connsiteY88" fmla="*/ 29513 h 4310537"/>
              <a:gd name="connsiteX89" fmla="*/ 2395472 w 2523949"/>
              <a:gd name="connsiteY89" fmla="*/ 609420 h 4310537"/>
              <a:gd name="connsiteX90" fmla="*/ 2523949 w 2523949"/>
              <a:gd name="connsiteY90" fmla="*/ 833098 h 4310537"/>
              <a:gd name="connsiteX91" fmla="*/ 2523949 w 2523949"/>
              <a:gd name="connsiteY91" fmla="*/ 1974790 h 4310537"/>
              <a:gd name="connsiteX92" fmla="*/ 2523949 w 2523949"/>
              <a:gd name="connsiteY92" fmla="*/ 1976098 h 4310537"/>
              <a:gd name="connsiteX93" fmla="*/ 2523949 w 2523949"/>
              <a:gd name="connsiteY93" fmla="*/ 1990647 h 4310537"/>
              <a:gd name="connsiteX94" fmla="*/ 2523949 w 2523949"/>
              <a:gd name="connsiteY94" fmla="*/ 1992912 h 4310537"/>
              <a:gd name="connsiteX95" fmla="*/ 2523949 w 2523949"/>
              <a:gd name="connsiteY95" fmla="*/ 2000379 h 4310537"/>
              <a:gd name="connsiteX96" fmla="*/ 2523949 w 2523949"/>
              <a:gd name="connsiteY96" fmla="*/ 2180255 h 4310537"/>
              <a:gd name="connsiteX97" fmla="*/ 2523949 w 2523949"/>
              <a:gd name="connsiteY97" fmla="*/ 2204536 h 4310537"/>
              <a:gd name="connsiteX98" fmla="*/ 2523949 w 2523949"/>
              <a:gd name="connsiteY98" fmla="*/ 2358928 h 4310537"/>
              <a:gd name="connsiteX99" fmla="*/ 2523949 w 2523949"/>
              <a:gd name="connsiteY99" fmla="*/ 2383208 h 4310537"/>
              <a:gd name="connsiteX100" fmla="*/ 2523949 w 2523949"/>
              <a:gd name="connsiteY100" fmla="*/ 2513815 h 4310537"/>
              <a:gd name="connsiteX101" fmla="*/ 2523949 w 2523949"/>
              <a:gd name="connsiteY101" fmla="*/ 2538095 h 4310537"/>
              <a:gd name="connsiteX102" fmla="*/ 2523949 w 2523949"/>
              <a:gd name="connsiteY102" fmla="*/ 2646616 h 4310537"/>
              <a:gd name="connsiteX103" fmla="*/ 2523949 w 2523949"/>
              <a:gd name="connsiteY103" fmla="*/ 2670896 h 4310537"/>
              <a:gd name="connsiteX104" fmla="*/ 2523949 w 2523949"/>
              <a:gd name="connsiteY104" fmla="*/ 2759029 h 4310537"/>
              <a:gd name="connsiteX105" fmla="*/ 2523949 w 2523949"/>
              <a:gd name="connsiteY105" fmla="*/ 2783310 h 4310537"/>
              <a:gd name="connsiteX106" fmla="*/ 2523949 w 2523949"/>
              <a:gd name="connsiteY106" fmla="*/ 2852754 h 4310537"/>
              <a:gd name="connsiteX107" fmla="*/ 2523949 w 2523949"/>
              <a:gd name="connsiteY107" fmla="*/ 2877035 h 4310537"/>
              <a:gd name="connsiteX108" fmla="*/ 2523949 w 2523949"/>
              <a:gd name="connsiteY108" fmla="*/ 2929490 h 4310537"/>
              <a:gd name="connsiteX109" fmla="*/ 2523949 w 2523949"/>
              <a:gd name="connsiteY109" fmla="*/ 2953771 h 4310537"/>
              <a:gd name="connsiteX110" fmla="*/ 2523949 w 2523949"/>
              <a:gd name="connsiteY110" fmla="*/ 2990936 h 4310537"/>
              <a:gd name="connsiteX111" fmla="*/ 2523949 w 2523949"/>
              <a:gd name="connsiteY111" fmla="*/ 3015216 h 4310537"/>
              <a:gd name="connsiteX112" fmla="*/ 2523949 w 2523949"/>
              <a:gd name="connsiteY112" fmla="*/ 3074750 h 4310537"/>
              <a:gd name="connsiteX113" fmla="*/ 2523949 w 2523949"/>
              <a:gd name="connsiteY113" fmla="*/ 3099031 h 4310537"/>
              <a:gd name="connsiteX114" fmla="*/ 2523949 w 2523949"/>
              <a:gd name="connsiteY114" fmla="*/ 3117790 h 4310537"/>
              <a:gd name="connsiteX115" fmla="*/ 2523949 w 2523949"/>
              <a:gd name="connsiteY115" fmla="*/ 3135912 h 4310537"/>
              <a:gd name="connsiteX116" fmla="*/ 2523949 w 2523949"/>
              <a:gd name="connsiteY116" fmla="*/ 3142071 h 4310537"/>
              <a:gd name="connsiteX117" fmla="*/ 2523949 w 2523949"/>
              <a:gd name="connsiteY117" fmla="*/ 3143379 h 4310537"/>
              <a:gd name="connsiteX118" fmla="*/ 2523949 w 2523949"/>
              <a:gd name="connsiteY118" fmla="*/ 3157927 h 4310537"/>
              <a:gd name="connsiteX119" fmla="*/ 2523949 w 2523949"/>
              <a:gd name="connsiteY119" fmla="*/ 3160193 h 4310537"/>
              <a:gd name="connsiteX120" fmla="*/ 2523949 w 2523949"/>
              <a:gd name="connsiteY120" fmla="*/ 3347536 h 4310537"/>
              <a:gd name="connsiteX121" fmla="*/ 2523949 w 2523949"/>
              <a:gd name="connsiteY121" fmla="*/ 3402691 h 4310537"/>
              <a:gd name="connsiteX122" fmla="*/ 2523948 w 2523949"/>
              <a:gd name="connsiteY122" fmla="*/ 3402691 h 4310537"/>
              <a:gd name="connsiteX123" fmla="*/ 2523948 w 2523949"/>
              <a:gd name="connsiteY123" fmla="*/ 3411812 h 4310537"/>
              <a:gd name="connsiteX124" fmla="*/ 2523948 w 2523949"/>
              <a:gd name="connsiteY124" fmla="*/ 3475886 h 4310537"/>
              <a:gd name="connsiteX125" fmla="*/ 2395471 w 2523949"/>
              <a:gd name="connsiteY125" fmla="*/ 3699565 h 4310537"/>
              <a:gd name="connsiteX126" fmla="*/ 1390451 w 2523949"/>
              <a:gd name="connsiteY126" fmla="*/ 4279472 h 4310537"/>
              <a:gd name="connsiteX127" fmla="*/ 1133497 w 2523949"/>
              <a:gd name="connsiteY127" fmla="*/ 4279472 h 4310537"/>
              <a:gd name="connsiteX128" fmla="*/ 128477 w 2523949"/>
              <a:gd name="connsiteY128" fmla="*/ 3699565 h 4310537"/>
              <a:gd name="connsiteX129" fmla="*/ 0 w 2523949"/>
              <a:gd name="connsiteY129" fmla="*/ 3475886 h 4310537"/>
              <a:gd name="connsiteX130" fmla="*/ 0 w 2523949"/>
              <a:gd name="connsiteY130" fmla="*/ 2884161 h 4310537"/>
              <a:gd name="connsiteX131" fmla="*/ 1 w 2523949"/>
              <a:gd name="connsiteY131" fmla="*/ 2884161 h 4310537"/>
              <a:gd name="connsiteX132" fmla="*/ 1 w 2523949"/>
              <a:gd name="connsiteY132" fmla="*/ 2000379 h 4310537"/>
              <a:gd name="connsiteX133" fmla="*/ 1 w 2523949"/>
              <a:gd name="connsiteY133" fmla="*/ 1992912 h 4310537"/>
              <a:gd name="connsiteX134" fmla="*/ 1 w 2523949"/>
              <a:gd name="connsiteY134" fmla="*/ 1976098 h 4310537"/>
              <a:gd name="connsiteX135" fmla="*/ 1 w 2523949"/>
              <a:gd name="connsiteY135" fmla="*/ 833098 h 4310537"/>
              <a:gd name="connsiteX136" fmla="*/ 128478 w 2523949"/>
              <a:gd name="connsiteY136" fmla="*/ 609420 h 4310537"/>
              <a:gd name="connsiteX137" fmla="*/ 1133498 w 2523949"/>
              <a:gd name="connsiteY137" fmla="*/ 29513 h 4310537"/>
              <a:gd name="connsiteX138" fmla="*/ 1261975 w 2523949"/>
              <a:gd name="connsiteY138" fmla="*/ 0 h 431053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2523949" h="4310537">
                <a:moveTo>
                  <a:pt x="113408" y="1709102"/>
                </a:moveTo>
                <a:lnTo>
                  <a:pt x="113408" y="1934122"/>
                </a:lnTo>
                <a:lnTo>
                  <a:pt x="113408" y="1949425"/>
                </a:lnTo>
                <a:lnTo>
                  <a:pt x="113408" y="1956221"/>
                </a:lnTo>
                <a:lnTo>
                  <a:pt x="113408" y="2124622"/>
                </a:lnTo>
                <a:lnTo>
                  <a:pt x="113408" y="2139925"/>
                </a:lnTo>
                <a:lnTo>
                  <a:pt x="113408" y="2146721"/>
                </a:lnTo>
                <a:lnTo>
                  <a:pt x="113408" y="2989710"/>
                </a:lnTo>
                <a:lnTo>
                  <a:pt x="113408" y="2996506"/>
                </a:lnTo>
                <a:lnTo>
                  <a:pt x="113408" y="3011809"/>
                </a:lnTo>
                <a:lnTo>
                  <a:pt x="113408" y="3180210"/>
                </a:lnTo>
                <a:lnTo>
                  <a:pt x="113408" y="3187006"/>
                </a:lnTo>
                <a:lnTo>
                  <a:pt x="113408" y="3202309"/>
                </a:lnTo>
                <a:lnTo>
                  <a:pt x="113408" y="3402691"/>
                </a:lnTo>
                <a:lnTo>
                  <a:pt x="113407" y="3402691"/>
                </a:lnTo>
                <a:lnTo>
                  <a:pt x="113407" y="3415286"/>
                </a:lnTo>
                <a:cubicBezTo>
                  <a:pt x="113407" y="3490685"/>
                  <a:pt x="166215" y="3581164"/>
                  <a:pt x="230338" y="3618864"/>
                </a:cubicBezTo>
                <a:cubicBezTo>
                  <a:pt x="230338" y="3618864"/>
                  <a:pt x="230338" y="3618864"/>
                  <a:pt x="1145042" y="4146658"/>
                </a:cubicBezTo>
                <a:cubicBezTo>
                  <a:pt x="1209166" y="4184357"/>
                  <a:pt x="1314782" y="4184357"/>
                  <a:pt x="1378905" y="4146658"/>
                </a:cubicBezTo>
                <a:cubicBezTo>
                  <a:pt x="1378905" y="4146658"/>
                  <a:pt x="1378905" y="4146658"/>
                  <a:pt x="2293609" y="3618864"/>
                </a:cubicBezTo>
                <a:cubicBezTo>
                  <a:pt x="2357733" y="3581164"/>
                  <a:pt x="2410541" y="3490685"/>
                  <a:pt x="2410541" y="3415286"/>
                </a:cubicBezTo>
                <a:cubicBezTo>
                  <a:pt x="2410541" y="3415286"/>
                  <a:pt x="2410541" y="3415286"/>
                  <a:pt x="2410541" y="3306564"/>
                </a:cubicBezTo>
                <a:lnTo>
                  <a:pt x="2410541" y="3224786"/>
                </a:lnTo>
                <a:lnTo>
                  <a:pt x="2410541" y="3223087"/>
                </a:lnTo>
                <a:lnTo>
                  <a:pt x="2410541" y="3211196"/>
                </a:lnTo>
                <a:lnTo>
                  <a:pt x="2410541" y="3202938"/>
                </a:lnTo>
                <a:lnTo>
                  <a:pt x="2410541" y="3178919"/>
                </a:lnTo>
                <a:lnTo>
                  <a:pt x="2410541" y="3116064"/>
                </a:lnTo>
                <a:lnTo>
                  <a:pt x="2410541" y="3048349"/>
                </a:lnTo>
                <a:lnTo>
                  <a:pt x="2410541" y="3012438"/>
                </a:lnTo>
                <a:lnTo>
                  <a:pt x="2410541" y="2948758"/>
                </a:lnTo>
                <a:lnTo>
                  <a:pt x="2410541" y="2884161"/>
                </a:lnTo>
                <a:lnTo>
                  <a:pt x="2410542" y="2884161"/>
                </a:lnTo>
                <a:lnTo>
                  <a:pt x="2410542" y="2879860"/>
                </a:lnTo>
                <a:lnTo>
                  <a:pt x="2410542" y="2859294"/>
                </a:lnTo>
                <a:lnTo>
                  <a:pt x="2410542" y="2857762"/>
                </a:lnTo>
                <a:lnTo>
                  <a:pt x="2410542" y="2837195"/>
                </a:lnTo>
                <a:lnTo>
                  <a:pt x="2410542" y="2823937"/>
                </a:lnTo>
                <a:lnTo>
                  <a:pt x="2410542" y="2801838"/>
                </a:lnTo>
                <a:lnTo>
                  <a:pt x="2410542" y="2756982"/>
                </a:lnTo>
                <a:lnTo>
                  <a:pt x="2410542" y="2754097"/>
                </a:lnTo>
                <a:lnTo>
                  <a:pt x="2410542" y="2734884"/>
                </a:lnTo>
                <a:lnTo>
                  <a:pt x="2410542" y="2731998"/>
                </a:lnTo>
                <a:lnTo>
                  <a:pt x="2410542" y="2668794"/>
                </a:lnTo>
                <a:lnTo>
                  <a:pt x="2410542" y="2646695"/>
                </a:lnTo>
                <a:lnTo>
                  <a:pt x="2410542" y="2636115"/>
                </a:lnTo>
                <a:lnTo>
                  <a:pt x="2410542" y="2614017"/>
                </a:lnTo>
                <a:lnTo>
                  <a:pt x="2410542" y="2566482"/>
                </a:lnTo>
                <a:lnTo>
                  <a:pt x="2410542" y="2544384"/>
                </a:lnTo>
                <a:lnTo>
                  <a:pt x="2410542" y="2495147"/>
                </a:lnTo>
                <a:lnTo>
                  <a:pt x="2410542" y="2473049"/>
                </a:lnTo>
                <a:lnTo>
                  <a:pt x="2410542" y="2445615"/>
                </a:lnTo>
                <a:lnTo>
                  <a:pt x="2410542" y="2423517"/>
                </a:lnTo>
                <a:lnTo>
                  <a:pt x="2410542" y="2332532"/>
                </a:lnTo>
                <a:lnTo>
                  <a:pt x="2410542" y="2310433"/>
                </a:lnTo>
                <a:lnTo>
                  <a:pt x="2410542" y="2304647"/>
                </a:lnTo>
                <a:lnTo>
                  <a:pt x="2410542" y="2282549"/>
                </a:lnTo>
                <a:lnTo>
                  <a:pt x="2410542" y="2146721"/>
                </a:lnTo>
                <a:lnTo>
                  <a:pt x="2410542" y="2142032"/>
                </a:lnTo>
                <a:lnTo>
                  <a:pt x="2410542" y="2139925"/>
                </a:lnTo>
                <a:lnTo>
                  <a:pt x="2410542" y="2137864"/>
                </a:lnTo>
                <a:lnTo>
                  <a:pt x="2410542" y="2124622"/>
                </a:lnTo>
                <a:lnTo>
                  <a:pt x="2410542" y="2123432"/>
                </a:lnTo>
                <a:lnTo>
                  <a:pt x="2410542" y="2119933"/>
                </a:lnTo>
                <a:lnTo>
                  <a:pt x="2410542" y="2097049"/>
                </a:lnTo>
                <a:cubicBezTo>
                  <a:pt x="2410542" y="2073661"/>
                  <a:pt x="2410542" y="2037517"/>
                  <a:pt x="2410542" y="1981658"/>
                </a:cubicBezTo>
                <a:lnTo>
                  <a:pt x="2410542" y="1956221"/>
                </a:lnTo>
                <a:lnTo>
                  <a:pt x="2410542" y="1949425"/>
                </a:lnTo>
                <a:lnTo>
                  <a:pt x="2410542" y="1947364"/>
                </a:lnTo>
                <a:lnTo>
                  <a:pt x="2410542" y="1934122"/>
                </a:lnTo>
                <a:lnTo>
                  <a:pt x="2410542" y="1932932"/>
                </a:lnTo>
                <a:lnTo>
                  <a:pt x="2410542" y="1906549"/>
                </a:lnTo>
                <a:lnTo>
                  <a:pt x="2410542" y="1882214"/>
                </a:lnTo>
                <a:lnTo>
                  <a:pt x="2410542" y="1861030"/>
                </a:lnTo>
                <a:lnTo>
                  <a:pt x="2410542" y="1791158"/>
                </a:lnTo>
                <a:lnTo>
                  <a:pt x="2410542" y="1747978"/>
                </a:lnTo>
                <a:lnTo>
                  <a:pt x="2410542" y="1709102"/>
                </a:lnTo>
                <a:close/>
                <a:moveTo>
                  <a:pt x="1261975" y="135606"/>
                </a:moveTo>
                <a:cubicBezTo>
                  <a:pt x="1219540" y="135606"/>
                  <a:pt x="1177106" y="144559"/>
                  <a:pt x="1145043" y="162467"/>
                </a:cubicBezTo>
                <a:cubicBezTo>
                  <a:pt x="1145043" y="162467"/>
                  <a:pt x="1145043" y="162467"/>
                  <a:pt x="230339" y="690261"/>
                </a:cubicBezTo>
                <a:cubicBezTo>
                  <a:pt x="166216" y="727960"/>
                  <a:pt x="113408" y="820324"/>
                  <a:pt x="113408" y="893838"/>
                </a:cubicBezTo>
                <a:lnTo>
                  <a:pt x="113408" y="1082390"/>
                </a:lnTo>
                <a:lnTo>
                  <a:pt x="2410542" y="1082390"/>
                </a:lnTo>
                <a:lnTo>
                  <a:pt x="2410542" y="893838"/>
                </a:lnTo>
                <a:cubicBezTo>
                  <a:pt x="2410542" y="820324"/>
                  <a:pt x="2357734" y="727960"/>
                  <a:pt x="2293610" y="690261"/>
                </a:cubicBezTo>
                <a:cubicBezTo>
                  <a:pt x="2293610" y="690261"/>
                  <a:pt x="2293610" y="690261"/>
                  <a:pt x="1378906" y="162467"/>
                </a:cubicBezTo>
                <a:cubicBezTo>
                  <a:pt x="1346844" y="144559"/>
                  <a:pt x="1304410" y="135606"/>
                  <a:pt x="1261975" y="135606"/>
                </a:cubicBezTo>
                <a:close/>
                <a:moveTo>
                  <a:pt x="1261975" y="0"/>
                </a:moveTo>
                <a:cubicBezTo>
                  <a:pt x="1308600" y="0"/>
                  <a:pt x="1355224" y="9837"/>
                  <a:pt x="1390452" y="29513"/>
                </a:cubicBezTo>
                <a:cubicBezTo>
                  <a:pt x="2395472" y="609420"/>
                  <a:pt x="2395472" y="609420"/>
                  <a:pt x="2395472" y="609420"/>
                </a:cubicBezTo>
                <a:cubicBezTo>
                  <a:pt x="2465927" y="650842"/>
                  <a:pt x="2523949" y="752325"/>
                  <a:pt x="2523949" y="833098"/>
                </a:cubicBezTo>
                <a:cubicBezTo>
                  <a:pt x="2523949" y="1702959"/>
                  <a:pt x="2523949" y="1920424"/>
                  <a:pt x="2523949" y="1974790"/>
                </a:cubicBezTo>
                <a:lnTo>
                  <a:pt x="2523949" y="1976098"/>
                </a:lnTo>
                <a:lnTo>
                  <a:pt x="2523949" y="1990647"/>
                </a:lnTo>
                <a:lnTo>
                  <a:pt x="2523949" y="1992912"/>
                </a:lnTo>
                <a:lnTo>
                  <a:pt x="2523949" y="2000379"/>
                </a:lnTo>
                <a:lnTo>
                  <a:pt x="2523949" y="2180255"/>
                </a:lnTo>
                <a:lnTo>
                  <a:pt x="2523949" y="2204536"/>
                </a:lnTo>
                <a:lnTo>
                  <a:pt x="2523949" y="2358928"/>
                </a:lnTo>
                <a:lnTo>
                  <a:pt x="2523949" y="2383208"/>
                </a:lnTo>
                <a:lnTo>
                  <a:pt x="2523949" y="2513815"/>
                </a:lnTo>
                <a:lnTo>
                  <a:pt x="2523949" y="2538095"/>
                </a:lnTo>
                <a:lnTo>
                  <a:pt x="2523949" y="2646616"/>
                </a:lnTo>
                <a:lnTo>
                  <a:pt x="2523949" y="2670896"/>
                </a:lnTo>
                <a:lnTo>
                  <a:pt x="2523949" y="2759029"/>
                </a:lnTo>
                <a:lnTo>
                  <a:pt x="2523949" y="2783310"/>
                </a:lnTo>
                <a:lnTo>
                  <a:pt x="2523949" y="2852754"/>
                </a:lnTo>
                <a:lnTo>
                  <a:pt x="2523949" y="2877035"/>
                </a:lnTo>
                <a:lnTo>
                  <a:pt x="2523949" y="2929490"/>
                </a:lnTo>
                <a:lnTo>
                  <a:pt x="2523949" y="2953771"/>
                </a:lnTo>
                <a:lnTo>
                  <a:pt x="2523949" y="2990936"/>
                </a:lnTo>
                <a:lnTo>
                  <a:pt x="2523949" y="3015216"/>
                </a:lnTo>
                <a:lnTo>
                  <a:pt x="2523949" y="3074750"/>
                </a:lnTo>
                <a:lnTo>
                  <a:pt x="2523949" y="3099031"/>
                </a:lnTo>
                <a:lnTo>
                  <a:pt x="2523949" y="3117790"/>
                </a:lnTo>
                <a:cubicBezTo>
                  <a:pt x="2523949" y="3135912"/>
                  <a:pt x="2523949" y="3135912"/>
                  <a:pt x="2523949" y="3135912"/>
                </a:cubicBezTo>
                <a:lnTo>
                  <a:pt x="2523949" y="3142071"/>
                </a:lnTo>
                <a:lnTo>
                  <a:pt x="2523949" y="3143379"/>
                </a:lnTo>
                <a:lnTo>
                  <a:pt x="2523949" y="3157927"/>
                </a:lnTo>
                <a:lnTo>
                  <a:pt x="2523949" y="3160193"/>
                </a:lnTo>
                <a:lnTo>
                  <a:pt x="2523949" y="3347536"/>
                </a:lnTo>
                <a:lnTo>
                  <a:pt x="2523949" y="3402691"/>
                </a:lnTo>
                <a:lnTo>
                  <a:pt x="2523948" y="3402691"/>
                </a:lnTo>
                <a:lnTo>
                  <a:pt x="2523948" y="3411812"/>
                </a:lnTo>
                <a:cubicBezTo>
                  <a:pt x="2523948" y="3475886"/>
                  <a:pt x="2523948" y="3475886"/>
                  <a:pt x="2523948" y="3475886"/>
                </a:cubicBezTo>
                <a:cubicBezTo>
                  <a:pt x="2523948" y="3558730"/>
                  <a:pt x="2465926" y="3658142"/>
                  <a:pt x="2395471" y="3699565"/>
                </a:cubicBezTo>
                <a:cubicBezTo>
                  <a:pt x="1390451" y="4279472"/>
                  <a:pt x="1390451" y="4279472"/>
                  <a:pt x="1390451" y="4279472"/>
                </a:cubicBezTo>
                <a:cubicBezTo>
                  <a:pt x="1319996" y="4320893"/>
                  <a:pt x="1203952" y="4320893"/>
                  <a:pt x="1133497" y="4279472"/>
                </a:cubicBezTo>
                <a:cubicBezTo>
                  <a:pt x="128477" y="3699565"/>
                  <a:pt x="128477" y="3699565"/>
                  <a:pt x="128477" y="3699565"/>
                </a:cubicBezTo>
                <a:cubicBezTo>
                  <a:pt x="58022" y="3658142"/>
                  <a:pt x="0" y="3558730"/>
                  <a:pt x="0" y="3475886"/>
                </a:cubicBezTo>
                <a:lnTo>
                  <a:pt x="0" y="2884161"/>
                </a:lnTo>
                <a:lnTo>
                  <a:pt x="1" y="2884161"/>
                </a:lnTo>
                <a:lnTo>
                  <a:pt x="1" y="2000379"/>
                </a:lnTo>
                <a:lnTo>
                  <a:pt x="1" y="1992912"/>
                </a:lnTo>
                <a:lnTo>
                  <a:pt x="1" y="1976098"/>
                </a:lnTo>
                <a:lnTo>
                  <a:pt x="1" y="833098"/>
                </a:lnTo>
                <a:cubicBezTo>
                  <a:pt x="1" y="752325"/>
                  <a:pt x="58023" y="650842"/>
                  <a:pt x="128478" y="609420"/>
                </a:cubicBezTo>
                <a:cubicBezTo>
                  <a:pt x="1133498" y="29513"/>
                  <a:pt x="1133498" y="29513"/>
                  <a:pt x="1133498" y="29513"/>
                </a:cubicBezTo>
                <a:cubicBezTo>
                  <a:pt x="1168726" y="9837"/>
                  <a:pt x="1215350" y="0"/>
                  <a:pt x="1261975" y="0"/>
                </a:cubicBezTo>
                <a:close/>
              </a:path>
            </a:pathLst>
          </a:custGeom>
          <a:solidFill>
            <a:srgbClr val="3D71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p>
        </p:txBody>
      </p:sp>
      <p:sp>
        <p:nvSpPr>
          <p:cNvPr id="11" name="TextBox 30"/>
          <p:cNvSpPr txBox="1"/>
          <p:nvPr/>
        </p:nvSpPr>
        <p:spPr>
          <a:xfrm>
            <a:off x="6802755" y="3534410"/>
            <a:ext cx="291465" cy="1230630"/>
          </a:xfrm>
          <a:prstGeom prst="rect">
            <a:avLst/>
          </a:prstGeom>
          <a:noFill/>
        </p:spPr>
        <p:txBody>
          <a:bodyPr wrap="square" lIns="0" tIns="0" rIns="0" bIns="0" rtlCol="0">
            <a:spAutoFit/>
          </a:bodyPr>
          <a:lstStyle/>
          <a:p>
            <a:r>
              <a:rPr lang="zh-CN" altLang="en-US" sz="1600" b="1" smtClean="0">
                <a:solidFill>
                  <a:srgbClr val="FF0000"/>
                </a:solidFill>
                <a:latin typeface="微软雅黑" panose="020b0503020204020204" pitchFamily="34" charset="-122"/>
                <a:ea typeface="微软雅黑" panose="020b0503020204020204" pitchFamily="34" charset="-122"/>
              </a:rPr>
              <a:t>国家与个人</a:t>
            </a:r>
          </a:p>
        </p:txBody>
      </p:sp>
      <p:sp>
        <p:nvSpPr>
          <p:cNvPr id="21" name="TextBox 20"/>
          <p:cNvSpPr txBox="1"/>
          <p:nvPr/>
        </p:nvSpPr>
        <p:spPr>
          <a:xfrm>
            <a:off x="6506210" y="2680970"/>
            <a:ext cx="740410" cy="492125"/>
          </a:xfrm>
          <a:prstGeom prst="rect">
            <a:avLst/>
          </a:prstGeom>
          <a:noFill/>
        </p:spPr>
        <p:txBody>
          <a:bodyPr wrap="square" lIns="0" tIns="0" rIns="0" bIns="0" rtlCol="0">
            <a:spAutoFit/>
          </a:bodyPr>
          <a:lstStyle/>
          <a:p>
            <a:pPr algn="ctr"/>
            <a:r>
              <a:rPr lang="en-US" altLang="zh-CN" sz="3200" spc="400">
                <a:solidFill>
                  <a:srgbClr val="3D7100"/>
                </a:solidFill>
                <a:latin typeface="Agency FB" panose="020b0503020202020204" pitchFamily="34" charset="0"/>
                <a:ea typeface="微软雅黑" panose="020b0503020204020204" pitchFamily="34" charset="-122"/>
              </a:rPr>
              <a:t>01</a:t>
            </a:r>
            <a:endParaRPr lang="zh-CN" altLang="en-US" sz="3200" spc="400">
              <a:solidFill>
                <a:srgbClr val="3D7100"/>
              </a:solidFill>
              <a:latin typeface="Agency FB" panose="020b0503020202020204" pitchFamily="34" charset="0"/>
              <a:ea typeface="微软雅黑" panose="020b0503020204020204" pitchFamily="34" charset="-122"/>
            </a:endParaRPr>
          </a:p>
        </p:txBody>
      </p:sp>
      <p:sp>
        <p:nvSpPr>
          <p:cNvPr id="22" name="TextBox 20"/>
          <p:cNvSpPr txBox="1"/>
          <p:nvPr/>
        </p:nvSpPr>
        <p:spPr>
          <a:xfrm>
            <a:off x="7566660" y="2679700"/>
            <a:ext cx="777875" cy="492125"/>
          </a:xfrm>
          <a:prstGeom prst="rect">
            <a:avLst/>
          </a:prstGeom>
          <a:noFill/>
        </p:spPr>
        <p:txBody>
          <a:bodyPr wrap="square" lIns="0" tIns="0" rIns="0" bIns="0" rtlCol="0">
            <a:spAutoFit/>
          </a:bodyPr>
          <a:lstStyle/>
          <a:p>
            <a:pPr algn="ctr"/>
            <a:r>
              <a:rPr lang="en-US" altLang="zh-CN" sz="3200" spc="400">
                <a:solidFill>
                  <a:srgbClr val="3D7100"/>
                </a:solidFill>
                <a:latin typeface="Agency FB" panose="020b0503020202020204" pitchFamily="34" charset="0"/>
                <a:ea typeface="微软雅黑" panose="020b0503020204020204" pitchFamily="34" charset="-122"/>
              </a:rPr>
              <a:t>02</a:t>
            </a:r>
            <a:endParaRPr lang="zh-CN" altLang="en-US" sz="3200" spc="400">
              <a:solidFill>
                <a:srgbClr val="3D7100"/>
              </a:solidFill>
              <a:latin typeface="Agency FB" panose="020b0503020202020204" pitchFamily="34" charset="0"/>
              <a:ea typeface="微软雅黑" panose="020b0503020204020204" pitchFamily="34" charset="-122"/>
            </a:endParaRPr>
          </a:p>
        </p:txBody>
      </p:sp>
      <p:sp>
        <p:nvSpPr>
          <p:cNvPr id="23" name="TextBox 20"/>
          <p:cNvSpPr txBox="1"/>
          <p:nvPr/>
        </p:nvSpPr>
        <p:spPr>
          <a:xfrm>
            <a:off x="8568055" y="2680970"/>
            <a:ext cx="852170" cy="492125"/>
          </a:xfrm>
          <a:prstGeom prst="rect">
            <a:avLst/>
          </a:prstGeom>
          <a:noFill/>
        </p:spPr>
        <p:txBody>
          <a:bodyPr wrap="square" lIns="0" tIns="0" rIns="0" bIns="0" rtlCol="0">
            <a:spAutoFit/>
          </a:bodyPr>
          <a:lstStyle/>
          <a:p>
            <a:pPr algn="ctr"/>
            <a:r>
              <a:rPr lang="en-US" altLang="zh-CN" sz="3200" spc="400">
                <a:solidFill>
                  <a:srgbClr val="3D7100"/>
                </a:solidFill>
                <a:latin typeface="Agency FB" panose="020b0503020202020204" pitchFamily="34" charset="0"/>
                <a:ea typeface="微软雅黑" panose="020b0503020204020204" pitchFamily="34" charset="-122"/>
              </a:rPr>
              <a:t>03</a:t>
            </a:r>
            <a:endParaRPr lang="zh-CN" altLang="en-US" sz="3200" spc="400">
              <a:solidFill>
                <a:srgbClr val="3D7100"/>
              </a:solidFill>
              <a:latin typeface="Agency FB" panose="020b0503020202020204" pitchFamily="34" charset="0"/>
              <a:ea typeface="微软雅黑" panose="020b0503020204020204" pitchFamily="34" charset="-122"/>
            </a:endParaRPr>
          </a:p>
        </p:txBody>
      </p:sp>
      <p:sp>
        <p:nvSpPr>
          <p:cNvPr id="24" name="TextBox 20"/>
          <p:cNvSpPr txBox="1"/>
          <p:nvPr/>
        </p:nvSpPr>
        <p:spPr>
          <a:xfrm>
            <a:off x="9732010" y="2680970"/>
            <a:ext cx="648970" cy="492125"/>
          </a:xfrm>
          <a:prstGeom prst="rect">
            <a:avLst/>
          </a:prstGeom>
          <a:noFill/>
        </p:spPr>
        <p:txBody>
          <a:bodyPr wrap="square" lIns="0" tIns="0" rIns="0" bIns="0" rtlCol="0">
            <a:spAutoFit/>
          </a:bodyPr>
          <a:lstStyle/>
          <a:p>
            <a:pPr algn="ctr"/>
            <a:r>
              <a:rPr lang="en-US" altLang="zh-CN" sz="3200" spc="400">
                <a:solidFill>
                  <a:srgbClr val="3D7100"/>
                </a:solidFill>
                <a:latin typeface="Agency FB" panose="020b0503020202020204" pitchFamily="34" charset="0"/>
                <a:ea typeface="微软雅黑" panose="020b0503020204020204" pitchFamily="34" charset="-122"/>
              </a:rPr>
              <a:t>04</a:t>
            </a:r>
            <a:endParaRPr lang="zh-CN" altLang="en-US" sz="3200" spc="400">
              <a:solidFill>
                <a:srgbClr val="3D7100"/>
              </a:solidFill>
              <a:latin typeface="Agency FB" panose="020b0503020202020204" pitchFamily="34" charset="0"/>
              <a:ea typeface="微软雅黑" panose="020b0503020204020204" pitchFamily="34" charset="-122"/>
            </a:endParaRPr>
          </a:p>
        </p:txBody>
      </p:sp>
      <p:sp>
        <p:nvSpPr>
          <p:cNvPr id="26" name="任意多边形 25"/>
          <p:cNvSpPr/>
          <p:nvPr/>
        </p:nvSpPr>
        <p:spPr>
          <a:xfrm>
            <a:off x="7531100" y="3292475"/>
            <a:ext cx="850265" cy="1548765"/>
          </a:xfrm>
          <a:custGeom>
            <a:gdLst>
              <a:gd name="connsiteX0" fmla="*/ 113408 w 2523949"/>
              <a:gd name="connsiteY0" fmla="*/ 1709102 h 4310537"/>
              <a:gd name="connsiteX1" fmla="*/ 113408 w 2523949"/>
              <a:gd name="connsiteY1" fmla="*/ 1934122 h 4310537"/>
              <a:gd name="connsiteX2" fmla="*/ 113408 w 2523949"/>
              <a:gd name="connsiteY2" fmla="*/ 1949425 h 4310537"/>
              <a:gd name="connsiteX3" fmla="*/ 113408 w 2523949"/>
              <a:gd name="connsiteY3" fmla="*/ 1956221 h 4310537"/>
              <a:gd name="connsiteX4" fmla="*/ 113408 w 2523949"/>
              <a:gd name="connsiteY4" fmla="*/ 2124622 h 4310537"/>
              <a:gd name="connsiteX5" fmla="*/ 113408 w 2523949"/>
              <a:gd name="connsiteY5" fmla="*/ 2139925 h 4310537"/>
              <a:gd name="connsiteX6" fmla="*/ 113408 w 2523949"/>
              <a:gd name="connsiteY6" fmla="*/ 2146721 h 4310537"/>
              <a:gd name="connsiteX7" fmla="*/ 113408 w 2523949"/>
              <a:gd name="connsiteY7" fmla="*/ 2989710 h 4310537"/>
              <a:gd name="connsiteX8" fmla="*/ 113408 w 2523949"/>
              <a:gd name="connsiteY8" fmla="*/ 2996506 h 4310537"/>
              <a:gd name="connsiteX9" fmla="*/ 113408 w 2523949"/>
              <a:gd name="connsiteY9" fmla="*/ 3011809 h 4310537"/>
              <a:gd name="connsiteX10" fmla="*/ 113408 w 2523949"/>
              <a:gd name="connsiteY10" fmla="*/ 3180210 h 4310537"/>
              <a:gd name="connsiteX11" fmla="*/ 113408 w 2523949"/>
              <a:gd name="connsiteY11" fmla="*/ 3187006 h 4310537"/>
              <a:gd name="connsiteX12" fmla="*/ 113408 w 2523949"/>
              <a:gd name="connsiteY12" fmla="*/ 3202309 h 4310537"/>
              <a:gd name="connsiteX13" fmla="*/ 113408 w 2523949"/>
              <a:gd name="connsiteY13" fmla="*/ 3402691 h 4310537"/>
              <a:gd name="connsiteX14" fmla="*/ 113407 w 2523949"/>
              <a:gd name="connsiteY14" fmla="*/ 3402691 h 4310537"/>
              <a:gd name="connsiteX15" fmla="*/ 113407 w 2523949"/>
              <a:gd name="connsiteY15" fmla="*/ 3415286 h 4310537"/>
              <a:gd name="connsiteX16" fmla="*/ 230338 w 2523949"/>
              <a:gd name="connsiteY16" fmla="*/ 3618864 h 4310537"/>
              <a:gd name="connsiteX17" fmla="*/ 1145042 w 2523949"/>
              <a:gd name="connsiteY17" fmla="*/ 4146658 h 4310537"/>
              <a:gd name="connsiteX18" fmla="*/ 1378905 w 2523949"/>
              <a:gd name="connsiteY18" fmla="*/ 4146658 h 4310537"/>
              <a:gd name="connsiteX19" fmla="*/ 2293609 w 2523949"/>
              <a:gd name="connsiteY19" fmla="*/ 3618864 h 4310537"/>
              <a:gd name="connsiteX20" fmla="*/ 2410541 w 2523949"/>
              <a:gd name="connsiteY20" fmla="*/ 3415286 h 4310537"/>
              <a:gd name="connsiteX21" fmla="*/ 2410541 w 2523949"/>
              <a:gd name="connsiteY21" fmla="*/ 3306564 h 4310537"/>
              <a:gd name="connsiteX22" fmla="*/ 2410541 w 2523949"/>
              <a:gd name="connsiteY22" fmla="*/ 3224786 h 4310537"/>
              <a:gd name="connsiteX23" fmla="*/ 2410541 w 2523949"/>
              <a:gd name="connsiteY23" fmla="*/ 3223087 h 4310537"/>
              <a:gd name="connsiteX24" fmla="*/ 2410541 w 2523949"/>
              <a:gd name="connsiteY24" fmla="*/ 3211196 h 4310537"/>
              <a:gd name="connsiteX25" fmla="*/ 2410541 w 2523949"/>
              <a:gd name="connsiteY25" fmla="*/ 3202938 h 4310537"/>
              <a:gd name="connsiteX26" fmla="*/ 2410541 w 2523949"/>
              <a:gd name="connsiteY26" fmla="*/ 3178919 h 4310537"/>
              <a:gd name="connsiteX27" fmla="*/ 2410541 w 2523949"/>
              <a:gd name="connsiteY27" fmla="*/ 3116064 h 4310537"/>
              <a:gd name="connsiteX28" fmla="*/ 2410541 w 2523949"/>
              <a:gd name="connsiteY28" fmla="*/ 3048349 h 4310537"/>
              <a:gd name="connsiteX29" fmla="*/ 2410541 w 2523949"/>
              <a:gd name="connsiteY29" fmla="*/ 3012438 h 4310537"/>
              <a:gd name="connsiteX30" fmla="*/ 2410541 w 2523949"/>
              <a:gd name="connsiteY30" fmla="*/ 2948758 h 4310537"/>
              <a:gd name="connsiteX31" fmla="*/ 2410541 w 2523949"/>
              <a:gd name="connsiteY31" fmla="*/ 2884161 h 4310537"/>
              <a:gd name="connsiteX32" fmla="*/ 2410542 w 2523949"/>
              <a:gd name="connsiteY32" fmla="*/ 2884161 h 4310537"/>
              <a:gd name="connsiteX33" fmla="*/ 2410542 w 2523949"/>
              <a:gd name="connsiteY33" fmla="*/ 2879860 h 4310537"/>
              <a:gd name="connsiteX34" fmla="*/ 2410542 w 2523949"/>
              <a:gd name="connsiteY34" fmla="*/ 2859294 h 4310537"/>
              <a:gd name="connsiteX35" fmla="*/ 2410542 w 2523949"/>
              <a:gd name="connsiteY35" fmla="*/ 2857762 h 4310537"/>
              <a:gd name="connsiteX36" fmla="*/ 2410542 w 2523949"/>
              <a:gd name="connsiteY36" fmla="*/ 2837195 h 4310537"/>
              <a:gd name="connsiteX37" fmla="*/ 2410542 w 2523949"/>
              <a:gd name="connsiteY37" fmla="*/ 2823937 h 4310537"/>
              <a:gd name="connsiteX38" fmla="*/ 2410542 w 2523949"/>
              <a:gd name="connsiteY38" fmla="*/ 2801838 h 4310537"/>
              <a:gd name="connsiteX39" fmla="*/ 2410542 w 2523949"/>
              <a:gd name="connsiteY39" fmla="*/ 2756982 h 4310537"/>
              <a:gd name="connsiteX40" fmla="*/ 2410542 w 2523949"/>
              <a:gd name="connsiteY40" fmla="*/ 2754097 h 4310537"/>
              <a:gd name="connsiteX41" fmla="*/ 2410542 w 2523949"/>
              <a:gd name="connsiteY41" fmla="*/ 2734884 h 4310537"/>
              <a:gd name="connsiteX42" fmla="*/ 2410542 w 2523949"/>
              <a:gd name="connsiteY42" fmla="*/ 2731998 h 4310537"/>
              <a:gd name="connsiteX43" fmla="*/ 2410542 w 2523949"/>
              <a:gd name="connsiteY43" fmla="*/ 2668794 h 4310537"/>
              <a:gd name="connsiteX44" fmla="*/ 2410542 w 2523949"/>
              <a:gd name="connsiteY44" fmla="*/ 2646695 h 4310537"/>
              <a:gd name="connsiteX45" fmla="*/ 2410542 w 2523949"/>
              <a:gd name="connsiteY45" fmla="*/ 2636115 h 4310537"/>
              <a:gd name="connsiteX46" fmla="*/ 2410542 w 2523949"/>
              <a:gd name="connsiteY46" fmla="*/ 2614017 h 4310537"/>
              <a:gd name="connsiteX47" fmla="*/ 2410542 w 2523949"/>
              <a:gd name="connsiteY47" fmla="*/ 2566482 h 4310537"/>
              <a:gd name="connsiteX48" fmla="*/ 2410542 w 2523949"/>
              <a:gd name="connsiteY48" fmla="*/ 2544384 h 4310537"/>
              <a:gd name="connsiteX49" fmla="*/ 2410542 w 2523949"/>
              <a:gd name="connsiteY49" fmla="*/ 2495147 h 4310537"/>
              <a:gd name="connsiteX50" fmla="*/ 2410542 w 2523949"/>
              <a:gd name="connsiteY50" fmla="*/ 2473049 h 4310537"/>
              <a:gd name="connsiteX51" fmla="*/ 2410542 w 2523949"/>
              <a:gd name="connsiteY51" fmla="*/ 2445615 h 4310537"/>
              <a:gd name="connsiteX52" fmla="*/ 2410542 w 2523949"/>
              <a:gd name="connsiteY52" fmla="*/ 2423517 h 4310537"/>
              <a:gd name="connsiteX53" fmla="*/ 2410542 w 2523949"/>
              <a:gd name="connsiteY53" fmla="*/ 2332532 h 4310537"/>
              <a:gd name="connsiteX54" fmla="*/ 2410542 w 2523949"/>
              <a:gd name="connsiteY54" fmla="*/ 2310433 h 4310537"/>
              <a:gd name="connsiteX55" fmla="*/ 2410542 w 2523949"/>
              <a:gd name="connsiteY55" fmla="*/ 2304647 h 4310537"/>
              <a:gd name="connsiteX56" fmla="*/ 2410542 w 2523949"/>
              <a:gd name="connsiteY56" fmla="*/ 2282549 h 4310537"/>
              <a:gd name="connsiteX57" fmla="*/ 2410542 w 2523949"/>
              <a:gd name="connsiteY57" fmla="*/ 2146721 h 4310537"/>
              <a:gd name="connsiteX58" fmla="*/ 2410542 w 2523949"/>
              <a:gd name="connsiteY58" fmla="*/ 2142032 h 4310537"/>
              <a:gd name="connsiteX59" fmla="*/ 2410542 w 2523949"/>
              <a:gd name="connsiteY59" fmla="*/ 2139925 h 4310537"/>
              <a:gd name="connsiteX60" fmla="*/ 2410542 w 2523949"/>
              <a:gd name="connsiteY60" fmla="*/ 2137864 h 4310537"/>
              <a:gd name="connsiteX61" fmla="*/ 2410542 w 2523949"/>
              <a:gd name="connsiteY61" fmla="*/ 2124622 h 4310537"/>
              <a:gd name="connsiteX62" fmla="*/ 2410542 w 2523949"/>
              <a:gd name="connsiteY62" fmla="*/ 2123432 h 4310537"/>
              <a:gd name="connsiteX63" fmla="*/ 2410542 w 2523949"/>
              <a:gd name="connsiteY63" fmla="*/ 2119933 h 4310537"/>
              <a:gd name="connsiteX64" fmla="*/ 2410542 w 2523949"/>
              <a:gd name="connsiteY64" fmla="*/ 2097049 h 4310537"/>
              <a:gd name="connsiteX65" fmla="*/ 2410542 w 2523949"/>
              <a:gd name="connsiteY65" fmla="*/ 1981658 h 4310537"/>
              <a:gd name="connsiteX66" fmla="*/ 2410542 w 2523949"/>
              <a:gd name="connsiteY66" fmla="*/ 1956221 h 4310537"/>
              <a:gd name="connsiteX67" fmla="*/ 2410542 w 2523949"/>
              <a:gd name="connsiteY67" fmla="*/ 1949425 h 4310537"/>
              <a:gd name="connsiteX68" fmla="*/ 2410542 w 2523949"/>
              <a:gd name="connsiteY68" fmla="*/ 1947364 h 4310537"/>
              <a:gd name="connsiteX69" fmla="*/ 2410542 w 2523949"/>
              <a:gd name="connsiteY69" fmla="*/ 1934122 h 4310537"/>
              <a:gd name="connsiteX70" fmla="*/ 2410542 w 2523949"/>
              <a:gd name="connsiteY70" fmla="*/ 1932932 h 4310537"/>
              <a:gd name="connsiteX71" fmla="*/ 2410542 w 2523949"/>
              <a:gd name="connsiteY71" fmla="*/ 1906549 h 4310537"/>
              <a:gd name="connsiteX72" fmla="*/ 2410542 w 2523949"/>
              <a:gd name="connsiteY72" fmla="*/ 1882214 h 4310537"/>
              <a:gd name="connsiteX73" fmla="*/ 2410542 w 2523949"/>
              <a:gd name="connsiteY73" fmla="*/ 1861030 h 4310537"/>
              <a:gd name="connsiteX74" fmla="*/ 2410542 w 2523949"/>
              <a:gd name="connsiteY74" fmla="*/ 1791158 h 4310537"/>
              <a:gd name="connsiteX75" fmla="*/ 2410542 w 2523949"/>
              <a:gd name="connsiteY75" fmla="*/ 1747978 h 4310537"/>
              <a:gd name="connsiteX76" fmla="*/ 2410542 w 2523949"/>
              <a:gd name="connsiteY76" fmla="*/ 1709102 h 4310537"/>
              <a:gd name="connsiteX77" fmla="*/ 1261975 w 2523949"/>
              <a:gd name="connsiteY77" fmla="*/ 135606 h 4310537"/>
              <a:gd name="connsiteX78" fmla="*/ 1145043 w 2523949"/>
              <a:gd name="connsiteY78" fmla="*/ 162467 h 4310537"/>
              <a:gd name="connsiteX79" fmla="*/ 230339 w 2523949"/>
              <a:gd name="connsiteY79" fmla="*/ 690261 h 4310537"/>
              <a:gd name="connsiteX80" fmla="*/ 113408 w 2523949"/>
              <a:gd name="connsiteY80" fmla="*/ 893838 h 4310537"/>
              <a:gd name="connsiteX81" fmla="*/ 113408 w 2523949"/>
              <a:gd name="connsiteY81" fmla="*/ 1082390 h 4310537"/>
              <a:gd name="connsiteX82" fmla="*/ 2410542 w 2523949"/>
              <a:gd name="connsiteY82" fmla="*/ 1082390 h 4310537"/>
              <a:gd name="connsiteX83" fmla="*/ 2410542 w 2523949"/>
              <a:gd name="connsiteY83" fmla="*/ 893838 h 4310537"/>
              <a:gd name="connsiteX84" fmla="*/ 2293610 w 2523949"/>
              <a:gd name="connsiteY84" fmla="*/ 690261 h 4310537"/>
              <a:gd name="connsiteX85" fmla="*/ 1378906 w 2523949"/>
              <a:gd name="connsiteY85" fmla="*/ 162467 h 4310537"/>
              <a:gd name="connsiteX86" fmla="*/ 1261975 w 2523949"/>
              <a:gd name="connsiteY86" fmla="*/ 135606 h 4310537"/>
              <a:gd name="connsiteX87" fmla="*/ 1261975 w 2523949"/>
              <a:gd name="connsiteY87" fmla="*/ 0 h 4310537"/>
              <a:gd name="connsiteX88" fmla="*/ 1390452 w 2523949"/>
              <a:gd name="connsiteY88" fmla="*/ 29513 h 4310537"/>
              <a:gd name="connsiteX89" fmla="*/ 2395472 w 2523949"/>
              <a:gd name="connsiteY89" fmla="*/ 609420 h 4310537"/>
              <a:gd name="connsiteX90" fmla="*/ 2523949 w 2523949"/>
              <a:gd name="connsiteY90" fmla="*/ 833098 h 4310537"/>
              <a:gd name="connsiteX91" fmla="*/ 2523949 w 2523949"/>
              <a:gd name="connsiteY91" fmla="*/ 1974790 h 4310537"/>
              <a:gd name="connsiteX92" fmla="*/ 2523949 w 2523949"/>
              <a:gd name="connsiteY92" fmla="*/ 1976098 h 4310537"/>
              <a:gd name="connsiteX93" fmla="*/ 2523949 w 2523949"/>
              <a:gd name="connsiteY93" fmla="*/ 1990647 h 4310537"/>
              <a:gd name="connsiteX94" fmla="*/ 2523949 w 2523949"/>
              <a:gd name="connsiteY94" fmla="*/ 1992912 h 4310537"/>
              <a:gd name="connsiteX95" fmla="*/ 2523949 w 2523949"/>
              <a:gd name="connsiteY95" fmla="*/ 2000379 h 4310537"/>
              <a:gd name="connsiteX96" fmla="*/ 2523949 w 2523949"/>
              <a:gd name="connsiteY96" fmla="*/ 2180255 h 4310537"/>
              <a:gd name="connsiteX97" fmla="*/ 2523949 w 2523949"/>
              <a:gd name="connsiteY97" fmla="*/ 2204536 h 4310537"/>
              <a:gd name="connsiteX98" fmla="*/ 2523949 w 2523949"/>
              <a:gd name="connsiteY98" fmla="*/ 2358928 h 4310537"/>
              <a:gd name="connsiteX99" fmla="*/ 2523949 w 2523949"/>
              <a:gd name="connsiteY99" fmla="*/ 2383208 h 4310537"/>
              <a:gd name="connsiteX100" fmla="*/ 2523949 w 2523949"/>
              <a:gd name="connsiteY100" fmla="*/ 2513815 h 4310537"/>
              <a:gd name="connsiteX101" fmla="*/ 2523949 w 2523949"/>
              <a:gd name="connsiteY101" fmla="*/ 2538095 h 4310537"/>
              <a:gd name="connsiteX102" fmla="*/ 2523949 w 2523949"/>
              <a:gd name="connsiteY102" fmla="*/ 2646616 h 4310537"/>
              <a:gd name="connsiteX103" fmla="*/ 2523949 w 2523949"/>
              <a:gd name="connsiteY103" fmla="*/ 2670896 h 4310537"/>
              <a:gd name="connsiteX104" fmla="*/ 2523949 w 2523949"/>
              <a:gd name="connsiteY104" fmla="*/ 2759029 h 4310537"/>
              <a:gd name="connsiteX105" fmla="*/ 2523949 w 2523949"/>
              <a:gd name="connsiteY105" fmla="*/ 2783310 h 4310537"/>
              <a:gd name="connsiteX106" fmla="*/ 2523949 w 2523949"/>
              <a:gd name="connsiteY106" fmla="*/ 2852754 h 4310537"/>
              <a:gd name="connsiteX107" fmla="*/ 2523949 w 2523949"/>
              <a:gd name="connsiteY107" fmla="*/ 2877035 h 4310537"/>
              <a:gd name="connsiteX108" fmla="*/ 2523949 w 2523949"/>
              <a:gd name="connsiteY108" fmla="*/ 2929490 h 4310537"/>
              <a:gd name="connsiteX109" fmla="*/ 2523949 w 2523949"/>
              <a:gd name="connsiteY109" fmla="*/ 2953771 h 4310537"/>
              <a:gd name="connsiteX110" fmla="*/ 2523949 w 2523949"/>
              <a:gd name="connsiteY110" fmla="*/ 2990936 h 4310537"/>
              <a:gd name="connsiteX111" fmla="*/ 2523949 w 2523949"/>
              <a:gd name="connsiteY111" fmla="*/ 3015216 h 4310537"/>
              <a:gd name="connsiteX112" fmla="*/ 2523949 w 2523949"/>
              <a:gd name="connsiteY112" fmla="*/ 3074750 h 4310537"/>
              <a:gd name="connsiteX113" fmla="*/ 2523949 w 2523949"/>
              <a:gd name="connsiteY113" fmla="*/ 3099031 h 4310537"/>
              <a:gd name="connsiteX114" fmla="*/ 2523949 w 2523949"/>
              <a:gd name="connsiteY114" fmla="*/ 3117790 h 4310537"/>
              <a:gd name="connsiteX115" fmla="*/ 2523949 w 2523949"/>
              <a:gd name="connsiteY115" fmla="*/ 3135912 h 4310537"/>
              <a:gd name="connsiteX116" fmla="*/ 2523949 w 2523949"/>
              <a:gd name="connsiteY116" fmla="*/ 3142071 h 4310537"/>
              <a:gd name="connsiteX117" fmla="*/ 2523949 w 2523949"/>
              <a:gd name="connsiteY117" fmla="*/ 3143379 h 4310537"/>
              <a:gd name="connsiteX118" fmla="*/ 2523949 w 2523949"/>
              <a:gd name="connsiteY118" fmla="*/ 3157927 h 4310537"/>
              <a:gd name="connsiteX119" fmla="*/ 2523949 w 2523949"/>
              <a:gd name="connsiteY119" fmla="*/ 3160193 h 4310537"/>
              <a:gd name="connsiteX120" fmla="*/ 2523949 w 2523949"/>
              <a:gd name="connsiteY120" fmla="*/ 3347536 h 4310537"/>
              <a:gd name="connsiteX121" fmla="*/ 2523949 w 2523949"/>
              <a:gd name="connsiteY121" fmla="*/ 3402691 h 4310537"/>
              <a:gd name="connsiteX122" fmla="*/ 2523948 w 2523949"/>
              <a:gd name="connsiteY122" fmla="*/ 3402691 h 4310537"/>
              <a:gd name="connsiteX123" fmla="*/ 2523948 w 2523949"/>
              <a:gd name="connsiteY123" fmla="*/ 3411812 h 4310537"/>
              <a:gd name="connsiteX124" fmla="*/ 2523948 w 2523949"/>
              <a:gd name="connsiteY124" fmla="*/ 3475886 h 4310537"/>
              <a:gd name="connsiteX125" fmla="*/ 2395471 w 2523949"/>
              <a:gd name="connsiteY125" fmla="*/ 3699565 h 4310537"/>
              <a:gd name="connsiteX126" fmla="*/ 1390451 w 2523949"/>
              <a:gd name="connsiteY126" fmla="*/ 4279472 h 4310537"/>
              <a:gd name="connsiteX127" fmla="*/ 1133497 w 2523949"/>
              <a:gd name="connsiteY127" fmla="*/ 4279472 h 4310537"/>
              <a:gd name="connsiteX128" fmla="*/ 128477 w 2523949"/>
              <a:gd name="connsiteY128" fmla="*/ 3699565 h 4310537"/>
              <a:gd name="connsiteX129" fmla="*/ 0 w 2523949"/>
              <a:gd name="connsiteY129" fmla="*/ 3475886 h 4310537"/>
              <a:gd name="connsiteX130" fmla="*/ 0 w 2523949"/>
              <a:gd name="connsiteY130" fmla="*/ 2884161 h 4310537"/>
              <a:gd name="connsiteX131" fmla="*/ 1 w 2523949"/>
              <a:gd name="connsiteY131" fmla="*/ 2884161 h 4310537"/>
              <a:gd name="connsiteX132" fmla="*/ 1 w 2523949"/>
              <a:gd name="connsiteY132" fmla="*/ 2000379 h 4310537"/>
              <a:gd name="connsiteX133" fmla="*/ 1 w 2523949"/>
              <a:gd name="connsiteY133" fmla="*/ 1992912 h 4310537"/>
              <a:gd name="connsiteX134" fmla="*/ 1 w 2523949"/>
              <a:gd name="connsiteY134" fmla="*/ 1976098 h 4310537"/>
              <a:gd name="connsiteX135" fmla="*/ 1 w 2523949"/>
              <a:gd name="connsiteY135" fmla="*/ 833098 h 4310537"/>
              <a:gd name="connsiteX136" fmla="*/ 128478 w 2523949"/>
              <a:gd name="connsiteY136" fmla="*/ 609420 h 4310537"/>
              <a:gd name="connsiteX137" fmla="*/ 1133498 w 2523949"/>
              <a:gd name="connsiteY137" fmla="*/ 29513 h 4310537"/>
              <a:gd name="connsiteX138" fmla="*/ 1261975 w 2523949"/>
              <a:gd name="connsiteY138" fmla="*/ 0 h 431053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2523949" h="4310537">
                <a:moveTo>
                  <a:pt x="113408" y="1709102"/>
                </a:moveTo>
                <a:lnTo>
                  <a:pt x="113408" y="1934122"/>
                </a:lnTo>
                <a:lnTo>
                  <a:pt x="113408" y="1949425"/>
                </a:lnTo>
                <a:lnTo>
                  <a:pt x="113408" y="1956221"/>
                </a:lnTo>
                <a:lnTo>
                  <a:pt x="113408" y="2124622"/>
                </a:lnTo>
                <a:lnTo>
                  <a:pt x="113408" y="2139925"/>
                </a:lnTo>
                <a:lnTo>
                  <a:pt x="113408" y="2146721"/>
                </a:lnTo>
                <a:lnTo>
                  <a:pt x="113408" y="2989710"/>
                </a:lnTo>
                <a:lnTo>
                  <a:pt x="113408" y="2996506"/>
                </a:lnTo>
                <a:lnTo>
                  <a:pt x="113408" y="3011809"/>
                </a:lnTo>
                <a:lnTo>
                  <a:pt x="113408" y="3180210"/>
                </a:lnTo>
                <a:lnTo>
                  <a:pt x="113408" y="3187006"/>
                </a:lnTo>
                <a:lnTo>
                  <a:pt x="113408" y="3202309"/>
                </a:lnTo>
                <a:lnTo>
                  <a:pt x="113408" y="3402691"/>
                </a:lnTo>
                <a:lnTo>
                  <a:pt x="113407" y="3402691"/>
                </a:lnTo>
                <a:lnTo>
                  <a:pt x="113407" y="3415286"/>
                </a:lnTo>
                <a:cubicBezTo>
                  <a:pt x="113407" y="3490685"/>
                  <a:pt x="166215" y="3581164"/>
                  <a:pt x="230338" y="3618864"/>
                </a:cubicBezTo>
                <a:cubicBezTo>
                  <a:pt x="230338" y="3618864"/>
                  <a:pt x="230338" y="3618864"/>
                  <a:pt x="1145042" y="4146658"/>
                </a:cubicBezTo>
                <a:cubicBezTo>
                  <a:pt x="1209166" y="4184357"/>
                  <a:pt x="1314782" y="4184357"/>
                  <a:pt x="1378905" y="4146658"/>
                </a:cubicBezTo>
                <a:cubicBezTo>
                  <a:pt x="1378905" y="4146658"/>
                  <a:pt x="1378905" y="4146658"/>
                  <a:pt x="2293609" y="3618864"/>
                </a:cubicBezTo>
                <a:cubicBezTo>
                  <a:pt x="2357733" y="3581164"/>
                  <a:pt x="2410541" y="3490685"/>
                  <a:pt x="2410541" y="3415286"/>
                </a:cubicBezTo>
                <a:cubicBezTo>
                  <a:pt x="2410541" y="3415286"/>
                  <a:pt x="2410541" y="3415286"/>
                  <a:pt x="2410541" y="3306564"/>
                </a:cubicBezTo>
                <a:lnTo>
                  <a:pt x="2410541" y="3224786"/>
                </a:lnTo>
                <a:lnTo>
                  <a:pt x="2410541" y="3223087"/>
                </a:lnTo>
                <a:lnTo>
                  <a:pt x="2410541" y="3211196"/>
                </a:lnTo>
                <a:lnTo>
                  <a:pt x="2410541" y="3202938"/>
                </a:lnTo>
                <a:lnTo>
                  <a:pt x="2410541" y="3178919"/>
                </a:lnTo>
                <a:lnTo>
                  <a:pt x="2410541" y="3116064"/>
                </a:lnTo>
                <a:lnTo>
                  <a:pt x="2410541" y="3048349"/>
                </a:lnTo>
                <a:lnTo>
                  <a:pt x="2410541" y="3012438"/>
                </a:lnTo>
                <a:lnTo>
                  <a:pt x="2410541" y="2948758"/>
                </a:lnTo>
                <a:lnTo>
                  <a:pt x="2410541" y="2884161"/>
                </a:lnTo>
                <a:lnTo>
                  <a:pt x="2410542" y="2884161"/>
                </a:lnTo>
                <a:lnTo>
                  <a:pt x="2410542" y="2879860"/>
                </a:lnTo>
                <a:lnTo>
                  <a:pt x="2410542" y="2859294"/>
                </a:lnTo>
                <a:lnTo>
                  <a:pt x="2410542" y="2857762"/>
                </a:lnTo>
                <a:lnTo>
                  <a:pt x="2410542" y="2837195"/>
                </a:lnTo>
                <a:lnTo>
                  <a:pt x="2410542" y="2823937"/>
                </a:lnTo>
                <a:lnTo>
                  <a:pt x="2410542" y="2801838"/>
                </a:lnTo>
                <a:lnTo>
                  <a:pt x="2410542" y="2756982"/>
                </a:lnTo>
                <a:lnTo>
                  <a:pt x="2410542" y="2754097"/>
                </a:lnTo>
                <a:lnTo>
                  <a:pt x="2410542" y="2734884"/>
                </a:lnTo>
                <a:lnTo>
                  <a:pt x="2410542" y="2731998"/>
                </a:lnTo>
                <a:lnTo>
                  <a:pt x="2410542" y="2668794"/>
                </a:lnTo>
                <a:lnTo>
                  <a:pt x="2410542" y="2646695"/>
                </a:lnTo>
                <a:lnTo>
                  <a:pt x="2410542" y="2636115"/>
                </a:lnTo>
                <a:lnTo>
                  <a:pt x="2410542" y="2614017"/>
                </a:lnTo>
                <a:lnTo>
                  <a:pt x="2410542" y="2566482"/>
                </a:lnTo>
                <a:lnTo>
                  <a:pt x="2410542" y="2544384"/>
                </a:lnTo>
                <a:lnTo>
                  <a:pt x="2410542" y="2495147"/>
                </a:lnTo>
                <a:lnTo>
                  <a:pt x="2410542" y="2473049"/>
                </a:lnTo>
                <a:lnTo>
                  <a:pt x="2410542" y="2445615"/>
                </a:lnTo>
                <a:lnTo>
                  <a:pt x="2410542" y="2423517"/>
                </a:lnTo>
                <a:lnTo>
                  <a:pt x="2410542" y="2332532"/>
                </a:lnTo>
                <a:lnTo>
                  <a:pt x="2410542" y="2310433"/>
                </a:lnTo>
                <a:lnTo>
                  <a:pt x="2410542" y="2304647"/>
                </a:lnTo>
                <a:lnTo>
                  <a:pt x="2410542" y="2282549"/>
                </a:lnTo>
                <a:lnTo>
                  <a:pt x="2410542" y="2146721"/>
                </a:lnTo>
                <a:lnTo>
                  <a:pt x="2410542" y="2142032"/>
                </a:lnTo>
                <a:lnTo>
                  <a:pt x="2410542" y="2139925"/>
                </a:lnTo>
                <a:lnTo>
                  <a:pt x="2410542" y="2137864"/>
                </a:lnTo>
                <a:lnTo>
                  <a:pt x="2410542" y="2124622"/>
                </a:lnTo>
                <a:lnTo>
                  <a:pt x="2410542" y="2123432"/>
                </a:lnTo>
                <a:lnTo>
                  <a:pt x="2410542" y="2119933"/>
                </a:lnTo>
                <a:lnTo>
                  <a:pt x="2410542" y="2097049"/>
                </a:lnTo>
                <a:cubicBezTo>
                  <a:pt x="2410542" y="2073661"/>
                  <a:pt x="2410542" y="2037517"/>
                  <a:pt x="2410542" y="1981658"/>
                </a:cubicBezTo>
                <a:lnTo>
                  <a:pt x="2410542" y="1956221"/>
                </a:lnTo>
                <a:lnTo>
                  <a:pt x="2410542" y="1949425"/>
                </a:lnTo>
                <a:lnTo>
                  <a:pt x="2410542" y="1947364"/>
                </a:lnTo>
                <a:lnTo>
                  <a:pt x="2410542" y="1934122"/>
                </a:lnTo>
                <a:lnTo>
                  <a:pt x="2410542" y="1932932"/>
                </a:lnTo>
                <a:lnTo>
                  <a:pt x="2410542" y="1906549"/>
                </a:lnTo>
                <a:lnTo>
                  <a:pt x="2410542" y="1882214"/>
                </a:lnTo>
                <a:lnTo>
                  <a:pt x="2410542" y="1861030"/>
                </a:lnTo>
                <a:lnTo>
                  <a:pt x="2410542" y="1791158"/>
                </a:lnTo>
                <a:lnTo>
                  <a:pt x="2410542" y="1747978"/>
                </a:lnTo>
                <a:lnTo>
                  <a:pt x="2410542" y="1709102"/>
                </a:lnTo>
                <a:close/>
                <a:moveTo>
                  <a:pt x="1261975" y="135606"/>
                </a:moveTo>
                <a:cubicBezTo>
                  <a:pt x="1219540" y="135606"/>
                  <a:pt x="1177106" y="144559"/>
                  <a:pt x="1145043" y="162467"/>
                </a:cubicBezTo>
                <a:cubicBezTo>
                  <a:pt x="1145043" y="162467"/>
                  <a:pt x="1145043" y="162467"/>
                  <a:pt x="230339" y="690261"/>
                </a:cubicBezTo>
                <a:cubicBezTo>
                  <a:pt x="166216" y="727960"/>
                  <a:pt x="113408" y="820324"/>
                  <a:pt x="113408" y="893838"/>
                </a:cubicBezTo>
                <a:lnTo>
                  <a:pt x="113408" y="1082390"/>
                </a:lnTo>
                <a:lnTo>
                  <a:pt x="2410542" y="1082390"/>
                </a:lnTo>
                <a:lnTo>
                  <a:pt x="2410542" y="893838"/>
                </a:lnTo>
                <a:cubicBezTo>
                  <a:pt x="2410542" y="820324"/>
                  <a:pt x="2357734" y="727960"/>
                  <a:pt x="2293610" y="690261"/>
                </a:cubicBezTo>
                <a:cubicBezTo>
                  <a:pt x="2293610" y="690261"/>
                  <a:pt x="2293610" y="690261"/>
                  <a:pt x="1378906" y="162467"/>
                </a:cubicBezTo>
                <a:cubicBezTo>
                  <a:pt x="1346844" y="144559"/>
                  <a:pt x="1304410" y="135606"/>
                  <a:pt x="1261975" y="135606"/>
                </a:cubicBezTo>
                <a:close/>
                <a:moveTo>
                  <a:pt x="1261975" y="0"/>
                </a:moveTo>
                <a:cubicBezTo>
                  <a:pt x="1308600" y="0"/>
                  <a:pt x="1355224" y="9837"/>
                  <a:pt x="1390452" y="29513"/>
                </a:cubicBezTo>
                <a:cubicBezTo>
                  <a:pt x="2395472" y="609420"/>
                  <a:pt x="2395472" y="609420"/>
                  <a:pt x="2395472" y="609420"/>
                </a:cubicBezTo>
                <a:cubicBezTo>
                  <a:pt x="2465927" y="650842"/>
                  <a:pt x="2523949" y="752325"/>
                  <a:pt x="2523949" y="833098"/>
                </a:cubicBezTo>
                <a:cubicBezTo>
                  <a:pt x="2523949" y="1702959"/>
                  <a:pt x="2523949" y="1920424"/>
                  <a:pt x="2523949" y="1974790"/>
                </a:cubicBezTo>
                <a:lnTo>
                  <a:pt x="2523949" y="1976098"/>
                </a:lnTo>
                <a:lnTo>
                  <a:pt x="2523949" y="1990647"/>
                </a:lnTo>
                <a:lnTo>
                  <a:pt x="2523949" y="1992912"/>
                </a:lnTo>
                <a:lnTo>
                  <a:pt x="2523949" y="2000379"/>
                </a:lnTo>
                <a:lnTo>
                  <a:pt x="2523949" y="2180255"/>
                </a:lnTo>
                <a:lnTo>
                  <a:pt x="2523949" y="2204536"/>
                </a:lnTo>
                <a:lnTo>
                  <a:pt x="2523949" y="2358928"/>
                </a:lnTo>
                <a:lnTo>
                  <a:pt x="2523949" y="2383208"/>
                </a:lnTo>
                <a:lnTo>
                  <a:pt x="2523949" y="2513815"/>
                </a:lnTo>
                <a:lnTo>
                  <a:pt x="2523949" y="2538095"/>
                </a:lnTo>
                <a:lnTo>
                  <a:pt x="2523949" y="2646616"/>
                </a:lnTo>
                <a:lnTo>
                  <a:pt x="2523949" y="2670896"/>
                </a:lnTo>
                <a:lnTo>
                  <a:pt x="2523949" y="2759029"/>
                </a:lnTo>
                <a:lnTo>
                  <a:pt x="2523949" y="2783310"/>
                </a:lnTo>
                <a:lnTo>
                  <a:pt x="2523949" y="2852754"/>
                </a:lnTo>
                <a:lnTo>
                  <a:pt x="2523949" y="2877035"/>
                </a:lnTo>
                <a:lnTo>
                  <a:pt x="2523949" y="2929490"/>
                </a:lnTo>
                <a:lnTo>
                  <a:pt x="2523949" y="2953771"/>
                </a:lnTo>
                <a:lnTo>
                  <a:pt x="2523949" y="2990936"/>
                </a:lnTo>
                <a:lnTo>
                  <a:pt x="2523949" y="3015216"/>
                </a:lnTo>
                <a:lnTo>
                  <a:pt x="2523949" y="3074750"/>
                </a:lnTo>
                <a:lnTo>
                  <a:pt x="2523949" y="3099031"/>
                </a:lnTo>
                <a:lnTo>
                  <a:pt x="2523949" y="3117790"/>
                </a:lnTo>
                <a:cubicBezTo>
                  <a:pt x="2523949" y="3135912"/>
                  <a:pt x="2523949" y="3135912"/>
                  <a:pt x="2523949" y="3135912"/>
                </a:cubicBezTo>
                <a:lnTo>
                  <a:pt x="2523949" y="3142071"/>
                </a:lnTo>
                <a:lnTo>
                  <a:pt x="2523949" y="3143379"/>
                </a:lnTo>
                <a:lnTo>
                  <a:pt x="2523949" y="3157927"/>
                </a:lnTo>
                <a:lnTo>
                  <a:pt x="2523949" y="3160193"/>
                </a:lnTo>
                <a:lnTo>
                  <a:pt x="2523949" y="3347536"/>
                </a:lnTo>
                <a:lnTo>
                  <a:pt x="2523949" y="3402691"/>
                </a:lnTo>
                <a:lnTo>
                  <a:pt x="2523948" y="3402691"/>
                </a:lnTo>
                <a:lnTo>
                  <a:pt x="2523948" y="3411812"/>
                </a:lnTo>
                <a:cubicBezTo>
                  <a:pt x="2523948" y="3475886"/>
                  <a:pt x="2523948" y="3475886"/>
                  <a:pt x="2523948" y="3475886"/>
                </a:cubicBezTo>
                <a:cubicBezTo>
                  <a:pt x="2523948" y="3558730"/>
                  <a:pt x="2465926" y="3658142"/>
                  <a:pt x="2395471" y="3699565"/>
                </a:cubicBezTo>
                <a:cubicBezTo>
                  <a:pt x="1390451" y="4279472"/>
                  <a:pt x="1390451" y="4279472"/>
                  <a:pt x="1390451" y="4279472"/>
                </a:cubicBezTo>
                <a:cubicBezTo>
                  <a:pt x="1319996" y="4320893"/>
                  <a:pt x="1203952" y="4320893"/>
                  <a:pt x="1133497" y="4279472"/>
                </a:cubicBezTo>
                <a:cubicBezTo>
                  <a:pt x="128477" y="3699565"/>
                  <a:pt x="128477" y="3699565"/>
                  <a:pt x="128477" y="3699565"/>
                </a:cubicBezTo>
                <a:cubicBezTo>
                  <a:pt x="58022" y="3658142"/>
                  <a:pt x="0" y="3558730"/>
                  <a:pt x="0" y="3475886"/>
                </a:cubicBezTo>
                <a:lnTo>
                  <a:pt x="0" y="2884161"/>
                </a:lnTo>
                <a:lnTo>
                  <a:pt x="1" y="2884161"/>
                </a:lnTo>
                <a:lnTo>
                  <a:pt x="1" y="2000379"/>
                </a:lnTo>
                <a:lnTo>
                  <a:pt x="1" y="1992912"/>
                </a:lnTo>
                <a:lnTo>
                  <a:pt x="1" y="1976098"/>
                </a:lnTo>
                <a:lnTo>
                  <a:pt x="1" y="833098"/>
                </a:lnTo>
                <a:cubicBezTo>
                  <a:pt x="1" y="752325"/>
                  <a:pt x="58023" y="650842"/>
                  <a:pt x="128478" y="609420"/>
                </a:cubicBezTo>
                <a:cubicBezTo>
                  <a:pt x="1133498" y="29513"/>
                  <a:pt x="1133498" y="29513"/>
                  <a:pt x="1133498" y="29513"/>
                </a:cubicBezTo>
                <a:cubicBezTo>
                  <a:pt x="1168726" y="9837"/>
                  <a:pt x="1215350" y="0"/>
                  <a:pt x="1261975" y="0"/>
                </a:cubicBezTo>
                <a:close/>
              </a:path>
            </a:pathLst>
          </a:custGeom>
          <a:solidFill>
            <a:srgbClr val="3D71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p>
        </p:txBody>
      </p:sp>
      <p:sp>
        <p:nvSpPr>
          <p:cNvPr id="27" name="任意多边形 26"/>
          <p:cNvSpPr/>
          <p:nvPr/>
        </p:nvSpPr>
        <p:spPr>
          <a:xfrm>
            <a:off x="8554720" y="3292475"/>
            <a:ext cx="843915" cy="1548765"/>
          </a:xfrm>
          <a:custGeom>
            <a:gdLst>
              <a:gd name="connsiteX0" fmla="*/ 113408 w 2523949"/>
              <a:gd name="connsiteY0" fmla="*/ 1709102 h 4310537"/>
              <a:gd name="connsiteX1" fmla="*/ 113408 w 2523949"/>
              <a:gd name="connsiteY1" fmla="*/ 1934122 h 4310537"/>
              <a:gd name="connsiteX2" fmla="*/ 113408 w 2523949"/>
              <a:gd name="connsiteY2" fmla="*/ 1949425 h 4310537"/>
              <a:gd name="connsiteX3" fmla="*/ 113408 w 2523949"/>
              <a:gd name="connsiteY3" fmla="*/ 1956221 h 4310537"/>
              <a:gd name="connsiteX4" fmla="*/ 113408 w 2523949"/>
              <a:gd name="connsiteY4" fmla="*/ 2124622 h 4310537"/>
              <a:gd name="connsiteX5" fmla="*/ 113408 w 2523949"/>
              <a:gd name="connsiteY5" fmla="*/ 2139925 h 4310537"/>
              <a:gd name="connsiteX6" fmla="*/ 113408 w 2523949"/>
              <a:gd name="connsiteY6" fmla="*/ 2146721 h 4310537"/>
              <a:gd name="connsiteX7" fmla="*/ 113408 w 2523949"/>
              <a:gd name="connsiteY7" fmla="*/ 2989710 h 4310537"/>
              <a:gd name="connsiteX8" fmla="*/ 113408 w 2523949"/>
              <a:gd name="connsiteY8" fmla="*/ 2996506 h 4310537"/>
              <a:gd name="connsiteX9" fmla="*/ 113408 w 2523949"/>
              <a:gd name="connsiteY9" fmla="*/ 3011809 h 4310537"/>
              <a:gd name="connsiteX10" fmla="*/ 113408 w 2523949"/>
              <a:gd name="connsiteY10" fmla="*/ 3180210 h 4310537"/>
              <a:gd name="connsiteX11" fmla="*/ 113408 w 2523949"/>
              <a:gd name="connsiteY11" fmla="*/ 3187006 h 4310537"/>
              <a:gd name="connsiteX12" fmla="*/ 113408 w 2523949"/>
              <a:gd name="connsiteY12" fmla="*/ 3202309 h 4310537"/>
              <a:gd name="connsiteX13" fmla="*/ 113408 w 2523949"/>
              <a:gd name="connsiteY13" fmla="*/ 3402691 h 4310537"/>
              <a:gd name="connsiteX14" fmla="*/ 113407 w 2523949"/>
              <a:gd name="connsiteY14" fmla="*/ 3402691 h 4310537"/>
              <a:gd name="connsiteX15" fmla="*/ 113407 w 2523949"/>
              <a:gd name="connsiteY15" fmla="*/ 3415286 h 4310537"/>
              <a:gd name="connsiteX16" fmla="*/ 230338 w 2523949"/>
              <a:gd name="connsiteY16" fmla="*/ 3618864 h 4310537"/>
              <a:gd name="connsiteX17" fmla="*/ 1145042 w 2523949"/>
              <a:gd name="connsiteY17" fmla="*/ 4146658 h 4310537"/>
              <a:gd name="connsiteX18" fmla="*/ 1378905 w 2523949"/>
              <a:gd name="connsiteY18" fmla="*/ 4146658 h 4310537"/>
              <a:gd name="connsiteX19" fmla="*/ 2293609 w 2523949"/>
              <a:gd name="connsiteY19" fmla="*/ 3618864 h 4310537"/>
              <a:gd name="connsiteX20" fmla="*/ 2410541 w 2523949"/>
              <a:gd name="connsiteY20" fmla="*/ 3415286 h 4310537"/>
              <a:gd name="connsiteX21" fmla="*/ 2410541 w 2523949"/>
              <a:gd name="connsiteY21" fmla="*/ 3306564 h 4310537"/>
              <a:gd name="connsiteX22" fmla="*/ 2410541 w 2523949"/>
              <a:gd name="connsiteY22" fmla="*/ 3224786 h 4310537"/>
              <a:gd name="connsiteX23" fmla="*/ 2410541 w 2523949"/>
              <a:gd name="connsiteY23" fmla="*/ 3223087 h 4310537"/>
              <a:gd name="connsiteX24" fmla="*/ 2410541 w 2523949"/>
              <a:gd name="connsiteY24" fmla="*/ 3211196 h 4310537"/>
              <a:gd name="connsiteX25" fmla="*/ 2410541 w 2523949"/>
              <a:gd name="connsiteY25" fmla="*/ 3202938 h 4310537"/>
              <a:gd name="connsiteX26" fmla="*/ 2410541 w 2523949"/>
              <a:gd name="connsiteY26" fmla="*/ 3178919 h 4310537"/>
              <a:gd name="connsiteX27" fmla="*/ 2410541 w 2523949"/>
              <a:gd name="connsiteY27" fmla="*/ 3116064 h 4310537"/>
              <a:gd name="connsiteX28" fmla="*/ 2410541 w 2523949"/>
              <a:gd name="connsiteY28" fmla="*/ 3048349 h 4310537"/>
              <a:gd name="connsiteX29" fmla="*/ 2410541 w 2523949"/>
              <a:gd name="connsiteY29" fmla="*/ 3012438 h 4310537"/>
              <a:gd name="connsiteX30" fmla="*/ 2410541 w 2523949"/>
              <a:gd name="connsiteY30" fmla="*/ 2948758 h 4310537"/>
              <a:gd name="connsiteX31" fmla="*/ 2410541 w 2523949"/>
              <a:gd name="connsiteY31" fmla="*/ 2884161 h 4310537"/>
              <a:gd name="connsiteX32" fmla="*/ 2410542 w 2523949"/>
              <a:gd name="connsiteY32" fmla="*/ 2884161 h 4310537"/>
              <a:gd name="connsiteX33" fmla="*/ 2410542 w 2523949"/>
              <a:gd name="connsiteY33" fmla="*/ 2879860 h 4310537"/>
              <a:gd name="connsiteX34" fmla="*/ 2410542 w 2523949"/>
              <a:gd name="connsiteY34" fmla="*/ 2859294 h 4310537"/>
              <a:gd name="connsiteX35" fmla="*/ 2410542 w 2523949"/>
              <a:gd name="connsiteY35" fmla="*/ 2857762 h 4310537"/>
              <a:gd name="connsiteX36" fmla="*/ 2410542 w 2523949"/>
              <a:gd name="connsiteY36" fmla="*/ 2837195 h 4310537"/>
              <a:gd name="connsiteX37" fmla="*/ 2410542 w 2523949"/>
              <a:gd name="connsiteY37" fmla="*/ 2823937 h 4310537"/>
              <a:gd name="connsiteX38" fmla="*/ 2410542 w 2523949"/>
              <a:gd name="connsiteY38" fmla="*/ 2801838 h 4310537"/>
              <a:gd name="connsiteX39" fmla="*/ 2410542 w 2523949"/>
              <a:gd name="connsiteY39" fmla="*/ 2756982 h 4310537"/>
              <a:gd name="connsiteX40" fmla="*/ 2410542 w 2523949"/>
              <a:gd name="connsiteY40" fmla="*/ 2754097 h 4310537"/>
              <a:gd name="connsiteX41" fmla="*/ 2410542 w 2523949"/>
              <a:gd name="connsiteY41" fmla="*/ 2734884 h 4310537"/>
              <a:gd name="connsiteX42" fmla="*/ 2410542 w 2523949"/>
              <a:gd name="connsiteY42" fmla="*/ 2731998 h 4310537"/>
              <a:gd name="connsiteX43" fmla="*/ 2410542 w 2523949"/>
              <a:gd name="connsiteY43" fmla="*/ 2668794 h 4310537"/>
              <a:gd name="connsiteX44" fmla="*/ 2410542 w 2523949"/>
              <a:gd name="connsiteY44" fmla="*/ 2646695 h 4310537"/>
              <a:gd name="connsiteX45" fmla="*/ 2410542 w 2523949"/>
              <a:gd name="connsiteY45" fmla="*/ 2636115 h 4310537"/>
              <a:gd name="connsiteX46" fmla="*/ 2410542 w 2523949"/>
              <a:gd name="connsiteY46" fmla="*/ 2614017 h 4310537"/>
              <a:gd name="connsiteX47" fmla="*/ 2410542 w 2523949"/>
              <a:gd name="connsiteY47" fmla="*/ 2566482 h 4310537"/>
              <a:gd name="connsiteX48" fmla="*/ 2410542 w 2523949"/>
              <a:gd name="connsiteY48" fmla="*/ 2544384 h 4310537"/>
              <a:gd name="connsiteX49" fmla="*/ 2410542 w 2523949"/>
              <a:gd name="connsiteY49" fmla="*/ 2495147 h 4310537"/>
              <a:gd name="connsiteX50" fmla="*/ 2410542 w 2523949"/>
              <a:gd name="connsiteY50" fmla="*/ 2473049 h 4310537"/>
              <a:gd name="connsiteX51" fmla="*/ 2410542 w 2523949"/>
              <a:gd name="connsiteY51" fmla="*/ 2445615 h 4310537"/>
              <a:gd name="connsiteX52" fmla="*/ 2410542 w 2523949"/>
              <a:gd name="connsiteY52" fmla="*/ 2423517 h 4310537"/>
              <a:gd name="connsiteX53" fmla="*/ 2410542 w 2523949"/>
              <a:gd name="connsiteY53" fmla="*/ 2332532 h 4310537"/>
              <a:gd name="connsiteX54" fmla="*/ 2410542 w 2523949"/>
              <a:gd name="connsiteY54" fmla="*/ 2310433 h 4310537"/>
              <a:gd name="connsiteX55" fmla="*/ 2410542 w 2523949"/>
              <a:gd name="connsiteY55" fmla="*/ 2304647 h 4310537"/>
              <a:gd name="connsiteX56" fmla="*/ 2410542 w 2523949"/>
              <a:gd name="connsiteY56" fmla="*/ 2282549 h 4310537"/>
              <a:gd name="connsiteX57" fmla="*/ 2410542 w 2523949"/>
              <a:gd name="connsiteY57" fmla="*/ 2146721 h 4310537"/>
              <a:gd name="connsiteX58" fmla="*/ 2410542 w 2523949"/>
              <a:gd name="connsiteY58" fmla="*/ 2142032 h 4310537"/>
              <a:gd name="connsiteX59" fmla="*/ 2410542 w 2523949"/>
              <a:gd name="connsiteY59" fmla="*/ 2139925 h 4310537"/>
              <a:gd name="connsiteX60" fmla="*/ 2410542 w 2523949"/>
              <a:gd name="connsiteY60" fmla="*/ 2137864 h 4310537"/>
              <a:gd name="connsiteX61" fmla="*/ 2410542 w 2523949"/>
              <a:gd name="connsiteY61" fmla="*/ 2124622 h 4310537"/>
              <a:gd name="connsiteX62" fmla="*/ 2410542 w 2523949"/>
              <a:gd name="connsiteY62" fmla="*/ 2123432 h 4310537"/>
              <a:gd name="connsiteX63" fmla="*/ 2410542 w 2523949"/>
              <a:gd name="connsiteY63" fmla="*/ 2119933 h 4310537"/>
              <a:gd name="connsiteX64" fmla="*/ 2410542 w 2523949"/>
              <a:gd name="connsiteY64" fmla="*/ 2097049 h 4310537"/>
              <a:gd name="connsiteX65" fmla="*/ 2410542 w 2523949"/>
              <a:gd name="connsiteY65" fmla="*/ 1981658 h 4310537"/>
              <a:gd name="connsiteX66" fmla="*/ 2410542 w 2523949"/>
              <a:gd name="connsiteY66" fmla="*/ 1956221 h 4310537"/>
              <a:gd name="connsiteX67" fmla="*/ 2410542 w 2523949"/>
              <a:gd name="connsiteY67" fmla="*/ 1949425 h 4310537"/>
              <a:gd name="connsiteX68" fmla="*/ 2410542 w 2523949"/>
              <a:gd name="connsiteY68" fmla="*/ 1947364 h 4310537"/>
              <a:gd name="connsiteX69" fmla="*/ 2410542 w 2523949"/>
              <a:gd name="connsiteY69" fmla="*/ 1934122 h 4310537"/>
              <a:gd name="connsiteX70" fmla="*/ 2410542 w 2523949"/>
              <a:gd name="connsiteY70" fmla="*/ 1932932 h 4310537"/>
              <a:gd name="connsiteX71" fmla="*/ 2410542 w 2523949"/>
              <a:gd name="connsiteY71" fmla="*/ 1906549 h 4310537"/>
              <a:gd name="connsiteX72" fmla="*/ 2410542 w 2523949"/>
              <a:gd name="connsiteY72" fmla="*/ 1882214 h 4310537"/>
              <a:gd name="connsiteX73" fmla="*/ 2410542 w 2523949"/>
              <a:gd name="connsiteY73" fmla="*/ 1861030 h 4310537"/>
              <a:gd name="connsiteX74" fmla="*/ 2410542 w 2523949"/>
              <a:gd name="connsiteY74" fmla="*/ 1791158 h 4310537"/>
              <a:gd name="connsiteX75" fmla="*/ 2410542 w 2523949"/>
              <a:gd name="connsiteY75" fmla="*/ 1747978 h 4310537"/>
              <a:gd name="connsiteX76" fmla="*/ 2410542 w 2523949"/>
              <a:gd name="connsiteY76" fmla="*/ 1709102 h 4310537"/>
              <a:gd name="connsiteX77" fmla="*/ 1261975 w 2523949"/>
              <a:gd name="connsiteY77" fmla="*/ 135606 h 4310537"/>
              <a:gd name="connsiteX78" fmla="*/ 1145043 w 2523949"/>
              <a:gd name="connsiteY78" fmla="*/ 162467 h 4310537"/>
              <a:gd name="connsiteX79" fmla="*/ 230339 w 2523949"/>
              <a:gd name="connsiteY79" fmla="*/ 690261 h 4310537"/>
              <a:gd name="connsiteX80" fmla="*/ 113408 w 2523949"/>
              <a:gd name="connsiteY80" fmla="*/ 893838 h 4310537"/>
              <a:gd name="connsiteX81" fmla="*/ 113408 w 2523949"/>
              <a:gd name="connsiteY81" fmla="*/ 1082390 h 4310537"/>
              <a:gd name="connsiteX82" fmla="*/ 2410542 w 2523949"/>
              <a:gd name="connsiteY82" fmla="*/ 1082390 h 4310537"/>
              <a:gd name="connsiteX83" fmla="*/ 2410542 w 2523949"/>
              <a:gd name="connsiteY83" fmla="*/ 893838 h 4310537"/>
              <a:gd name="connsiteX84" fmla="*/ 2293610 w 2523949"/>
              <a:gd name="connsiteY84" fmla="*/ 690261 h 4310537"/>
              <a:gd name="connsiteX85" fmla="*/ 1378906 w 2523949"/>
              <a:gd name="connsiteY85" fmla="*/ 162467 h 4310537"/>
              <a:gd name="connsiteX86" fmla="*/ 1261975 w 2523949"/>
              <a:gd name="connsiteY86" fmla="*/ 135606 h 4310537"/>
              <a:gd name="connsiteX87" fmla="*/ 1261975 w 2523949"/>
              <a:gd name="connsiteY87" fmla="*/ 0 h 4310537"/>
              <a:gd name="connsiteX88" fmla="*/ 1390452 w 2523949"/>
              <a:gd name="connsiteY88" fmla="*/ 29513 h 4310537"/>
              <a:gd name="connsiteX89" fmla="*/ 2395472 w 2523949"/>
              <a:gd name="connsiteY89" fmla="*/ 609420 h 4310537"/>
              <a:gd name="connsiteX90" fmla="*/ 2523949 w 2523949"/>
              <a:gd name="connsiteY90" fmla="*/ 833098 h 4310537"/>
              <a:gd name="connsiteX91" fmla="*/ 2523949 w 2523949"/>
              <a:gd name="connsiteY91" fmla="*/ 1974790 h 4310537"/>
              <a:gd name="connsiteX92" fmla="*/ 2523949 w 2523949"/>
              <a:gd name="connsiteY92" fmla="*/ 1976098 h 4310537"/>
              <a:gd name="connsiteX93" fmla="*/ 2523949 w 2523949"/>
              <a:gd name="connsiteY93" fmla="*/ 1990647 h 4310537"/>
              <a:gd name="connsiteX94" fmla="*/ 2523949 w 2523949"/>
              <a:gd name="connsiteY94" fmla="*/ 1992912 h 4310537"/>
              <a:gd name="connsiteX95" fmla="*/ 2523949 w 2523949"/>
              <a:gd name="connsiteY95" fmla="*/ 2000379 h 4310537"/>
              <a:gd name="connsiteX96" fmla="*/ 2523949 w 2523949"/>
              <a:gd name="connsiteY96" fmla="*/ 2180255 h 4310537"/>
              <a:gd name="connsiteX97" fmla="*/ 2523949 w 2523949"/>
              <a:gd name="connsiteY97" fmla="*/ 2204536 h 4310537"/>
              <a:gd name="connsiteX98" fmla="*/ 2523949 w 2523949"/>
              <a:gd name="connsiteY98" fmla="*/ 2358928 h 4310537"/>
              <a:gd name="connsiteX99" fmla="*/ 2523949 w 2523949"/>
              <a:gd name="connsiteY99" fmla="*/ 2383208 h 4310537"/>
              <a:gd name="connsiteX100" fmla="*/ 2523949 w 2523949"/>
              <a:gd name="connsiteY100" fmla="*/ 2513815 h 4310537"/>
              <a:gd name="connsiteX101" fmla="*/ 2523949 w 2523949"/>
              <a:gd name="connsiteY101" fmla="*/ 2538095 h 4310537"/>
              <a:gd name="connsiteX102" fmla="*/ 2523949 w 2523949"/>
              <a:gd name="connsiteY102" fmla="*/ 2646616 h 4310537"/>
              <a:gd name="connsiteX103" fmla="*/ 2523949 w 2523949"/>
              <a:gd name="connsiteY103" fmla="*/ 2670896 h 4310537"/>
              <a:gd name="connsiteX104" fmla="*/ 2523949 w 2523949"/>
              <a:gd name="connsiteY104" fmla="*/ 2759029 h 4310537"/>
              <a:gd name="connsiteX105" fmla="*/ 2523949 w 2523949"/>
              <a:gd name="connsiteY105" fmla="*/ 2783310 h 4310537"/>
              <a:gd name="connsiteX106" fmla="*/ 2523949 w 2523949"/>
              <a:gd name="connsiteY106" fmla="*/ 2852754 h 4310537"/>
              <a:gd name="connsiteX107" fmla="*/ 2523949 w 2523949"/>
              <a:gd name="connsiteY107" fmla="*/ 2877035 h 4310537"/>
              <a:gd name="connsiteX108" fmla="*/ 2523949 w 2523949"/>
              <a:gd name="connsiteY108" fmla="*/ 2929490 h 4310537"/>
              <a:gd name="connsiteX109" fmla="*/ 2523949 w 2523949"/>
              <a:gd name="connsiteY109" fmla="*/ 2953771 h 4310537"/>
              <a:gd name="connsiteX110" fmla="*/ 2523949 w 2523949"/>
              <a:gd name="connsiteY110" fmla="*/ 2990936 h 4310537"/>
              <a:gd name="connsiteX111" fmla="*/ 2523949 w 2523949"/>
              <a:gd name="connsiteY111" fmla="*/ 3015216 h 4310537"/>
              <a:gd name="connsiteX112" fmla="*/ 2523949 w 2523949"/>
              <a:gd name="connsiteY112" fmla="*/ 3074750 h 4310537"/>
              <a:gd name="connsiteX113" fmla="*/ 2523949 w 2523949"/>
              <a:gd name="connsiteY113" fmla="*/ 3099031 h 4310537"/>
              <a:gd name="connsiteX114" fmla="*/ 2523949 w 2523949"/>
              <a:gd name="connsiteY114" fmla="*/ 3117790 h 4310537"/>
              <a:gd name="connsiteX115" fmla="*/ 2523949 w 2523949"/>
              <a:gd name="connsiteY115" fmla="*/ 3135912 h 4310537"/>
              <a:gd name="connsiteX116" fmla="*/ 2523949 w 2523949"/>
              <a:gd name="connsiteY116" fmla="*/ 3142071 h 4310537"/>
              <a:gd name="connsiteX117" fmla="*/ 2523949 w 2523949"/>
              <a:gd name="connsiteY117" fmla="*/ 3143379 h 4310537"/>
              <a:gd name="connsiteX118" fmla="*/ 2523949 w 2523949"/>
              <a:gd name="connsiteY118" fmla="*/ 3157927 h 4310537"/>
              <a:gd name="connsiteX119" fmla="*/ 2523949 w 2523949"/>
              <a:gd name="connsiteY119" fmla="*/ 3160193 h 4310537"/>
              <a:gd name="connsiteX120" fmla="*/ 2523949 w 2523949"/>
              <a:gd name="connsiteY120" fmla="*/ 3347536 h 4310537"/>
              <a:gd name="connsiteX121" fmla="*/ 2523949 w 2523949"/>
              <a:gd name="connsiteY121" fmla="*/ 3402691 h 4310537"/>
              <a:gd name="connsiteX122" fmla="*/ 2523948 w 2523949"/>
              <a:gd name="connsiteY122" fmla="*/ 3402691 h 4310537"/>
              <a:gd name="connsiteX123" fmla="*/ 2523948 w 2523949"/>
              <a:gd name="connsiteY123" fmla="*/ 3411812 h 4310537"/>
              <a:gd name="connsiteX124" fmla="*/ 2523948 w 2523949"/>
              <a:gd name="connsiteY124" fmla="*/ 3475886 h 4310537"/>
              <a:gd name="connsiteX125" fmla="*/ 2395471 w 2523949"/>
              <a:gd name="connsiteY125" fmla="*/ 3699565 h 4310537"/>
              <a:gd name="connsiteX126" fmla="*/ 1390451 w 2523949"/>
              <a:gd name="connsiteY126" fmla="*/ 4279472 h 4310537"/>
              <a:gd name="connsiteX127" fmla="*/ 1133497 w 2523949"/>
              <a:gd name="connsiteY127" fmla="*/ 4279472 h 4310537"/>
              <a:gd name="connsiteX128" fmla="*/ 128477 w 2523949"/>
              <a:gd name="connsiteY128" fmla="*/ 3699565 h 4310537"/>
              <a:gd name="connsiteX129" fmla="*/ 0 w 2523949"/>
              <a:gd name="connsiteY129" fmla="*/ 3475886 h 4310537"/>
              <a:gd name="connsiteX130" fmla="*/ 0 w 2523949"/>
              <a:gd name="connsiteY130" fmla="*/ 2884161 h 4310537"/>
              <a:gd name="connsiteX131" fmla="*/ 1 w 2523949"/>
              <a:gd name="connsiteY131" fmla="*/ 2884161 h 4310537"/>
              <a:gd name="connsiteX132" fmla="*/ 1 w 2523949"/>
              <a:gd name="connsiteY132" fmla="*/ 2000379 h 4310537"/>
              <a:gd name="connsiteX133" fmla="*/ 1 w 2523949"/>
              <a:gd name="connsiteY133" fmla="*/ 1992912 h 4310537"/>
              <a:gd name="connsiteX134" fmla="*/ 1 w 2523949"/>
              <a:gd name="connsiteY134" fmla="*/ 1976098 h 4310537"/>
              <a:gd name="connsiteX135" fmla="*/ 1 w 2523949"/>
              <a:gd name="connsiteY135" fmla="*/ 833098 h 4310537"/>
              <a:gd name="connsiteX136" fmla="*/ 128478 w 2523949"/>
              <a:gd name="connsiteY136" fmla="*/ 609420 h 4310537"/>
              <a:gd name="connsiteX137" fmla="*/ 1133498 w 2523949"/>
              <a:gd name="connsiteY137" fmla="*/ 29513 h 4310537"/>
              <a:gd name="connsiteX138" fmla="*/ 1261975 w 2523949"/>
              <a:gd name="connsiteY138" fmla="*/ 0 h 431053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2523949" h="4310537">
                <a:moveTo>
                  <a:pt x="113408" y="1709102"/>
                </a:moveTo>
                <a:lnTo>
                  <a:pt x="113408" y="1934122"/>
                </a:lnTo>
                <a:lnTo>
                  <a:pt x="113408" y="1949425"/>
                </a:lnTo>
                <a:lnTo>
                  <a:pt x="113408" y="1956221"/>
                </a:lnTo>
                <a:lnTo>
                  <a:pt x="113408" y="2124622"/>
                </a:lnTo>
                <a:lnTo>
                  <a:pt x="113408" y="2139925"/>
                </a:lnTo>
                <a:lnTo>
                  <a:pt x="113408" y="2146721"/>
                </a:lnTo>
                <a:lnTo>
                  <a:pt x="113408" y="2989710"/>
                </a:lnTo>
                <a:lnTo>
                  <a:pt x="113408" y="2996506"/>
                </a:lnTo>
                <a:lnTo>
                  <a:pt x="113408" y="3011809"/>
                </a:lnTo>
                <a:lnTo>
                  <a:pt x="113408" y="3180210"/>
                </a:lnTo>
                <a:lnTo>
                  <a:pt x="113408" y="3187006"/>
                </a:lnTo>
                <a:lnTo>
                  <a:pt x="113408" y="3202309"/>
                </a:lnTo>
                <a:lnTo>
                  <a:pt x="113408" y="3402691"/>
                </a:lnTo>
                <a:lnTo>
                  <a:pt x="113407" y="3402691"/>
                </a:lnTo>
                <a:lnTo>
                  <a:pt x="113407" y="3415286"/>
                </a:lnTo>
                <a:cubicBezTo>
                  <a:pt x="113407" y="3490685"/>
                  <a:pt x="166215" y="3581164"/>
                  <a:pt x="230338" y="3618864"/>
                </a:cubicBezTo>
                <a:cubicBezTo>
                  <a:pt x="230338" y="3618864"/>
                  <a:pt x="230338" y="3618864"/>
                  <a:pt x="1145042" y="4146658"/>
                </a:cubicBezTo>
                <a:cubicBezTo>
                  <a:pt x="1209166" y="4184357"/>
                  <a:pt x="1314782" y="4184357"/>
                  <a:pt x="1378905" y="4146658"/>
                </a:cubicBezTo>
                <a:cubicBezTo>
                  <a:pt x="1378905" y="4146658"/>
                  <a:pt x="1378905" y="4146658"/>
                  <a:pt x="2293609" y="3618864"/>
                </a:cubicBezTo>
                <a:cubicBezTo>
                  <a:pt x="2357733" y="3581164"/>
                  <a:pt x="2410541" y="3490685"/>
                  <a:pt x="2410541" y="3415286"/>
                </a:cubicBezTo>
                <a:cubicBezTo>
                  <a:pt x="2410541" y="3415286"/>
                  <a:pt x="2410541" y="3415286"/>
                  <a:pt x="2410541" y="3306564"/>
                </a:cubicBezTo>
                <a:lnTo>
                  <a:pt x="2410541" y="3224786"/>
                </a:lnTo>
                <a:lnTo>
                  <a:pt x="2410541" y="3223087"/>
                </a:lnTo>
                <a:lnTo>
                  <a:pt x="2410541" y="3211196"/>
                </a:lnTo>
                <a:lnTo>
                  <a:pt x="2410541" y="3202938"/>
                </a:lnTo>
                <a:lnTo>
                  <a:pt x="2410541" y="3178919"/>
                </a:lnTo>
                <a:lnTo>
                  <a:pt x="2410541" y="3116064"/>
                </a:lnTo>
                <a:lnTo>
                  <a:pt x="2410541" y="3048349"/>
                </a:lnTo>
                <a:lnTo>
                  <a:pt x="2410541" y="3012438"/>
                </a:lnTo>
                <a:lnTo>
                  <a:pt x="2410541" y="2948758"/>
                </a:lnTo>
                <a:lnTo>
                  <a:pt x="2410541" y="2884161"/>
                </a:lnTo>
                <a:lnTo>
                  <a:pt x="2410542" y="2884161"/>
                </a:lnTo>
                <a:lnTo>
                  <a:pt x="2410542" y="2879860"/>
                </a:lnTo>
                <a:lnTo>
                  <a:pt x="2410542" y="2859294"/>
                </a:lnTo>
                <a:lnTo>
                  <a:pt x="2410542" y="2857762"/>
                </a:lnTo>
                <a:lnTo>
                  <a:pt x="2410542" y="2837195"/>
                </a:lnTo>
                <a:lnTo>
                  <a:pt x="2410542" y="2823937"/>
                </a:lnTo>
                <a:lnTo>
                  <a:pt x="2410542" y="2801838"/>
                </a:lnTo>
                <a:lnTo>
                  <a:pt x="2410542" y="2756982"/>
                </a:lnTo>
                <a:lnTo>
                  <a:pt x="2410542" y="2754097"/>
                </a:lnTo>
                <a:lnTo>
                  <a:pt x="2410542" y="2734884"/>
                </a:lnTo>
                <a:lnTo>
                  <a:pt x="2410542" y="2731998"/>
                </a:lnTo>
                <a:lnTo>
                  <a:pt x="2410542" y="2668794"/>
                </a:lnTo>
                <a:lnTo>
                  <a:pt x="2410542" y="2646695"/>
                </a:lnTo>
                <a:lnTo>
                  <a:pt x="2410542" y="2636115"/>
                </a:lnTo>
                <a:lnTo>
                  <a:pt x="2410542" y="2614017"/>
                </a:lnTo>
                <a:lnTo>
                  <a:pt x="2410542" y="2566482"/>
                </a:lnTo>
                <a:lnTo>
                  <a:pt x="2410542" y="2544384"/>
                </a:lnTo>
                <a:lnTo>
                  <a:pt x="2410542" y="2495147"/>
                </a:lnTo>
                <a:lnTo>
                  <a:pt x="2410542" y="2473049"/>
                </a:lnTo>
                <a:lnTo>
                  <a:pt x="2410542" y="2445615"/>
                </a:lnTo>
                <a:lnTo>
                  <a:pt x="2410542" y="2423517"/>
                </a:lnTo>
                <a:lnTo>
                  <a:pt x="2410542" y="2332532"/>
                </a:lnTo>
                <a:lnTo>
                  <a:pt x="2410542" y="2310433"/>
                </a:lnTo>
                <a:lnTo>
                  <a:pt x="2410542" y="2304647"/>
                </a:lnTo>
                <a:lnTo>
                  <a:pt x="2410542" y="2282549"/>
                </a:lnTo>
                <a:lnTo>
                  <a:pt x="2410542" y="2146721"/>
                </a:lnTo>
                <a:lnTo>
                  <a:pt x="2410542" y="2142032"/>
                </a:lnTo>
                <a:lnTo>
                  <a:pt x="2410542" y="2139925"/>
                </a:lnTo>
                <a:lnTo>
                  <a:pt x="2410542" y="2137864"/>
                </a:lnTo>
                <a:lnTo>
                  <a:pt x="2410542" y="2124622"/>
                </a:lnTo>
                <a:lnTo>
                  <a:pt x="2410542" y="2123432"/>
                </a:lnTo>
                <a:lnTo>
                  <a:pt x="2410542" y="2119933"/>
                </a:lnTo>
                <a:lnTo>
                  <a:pt x="2410542" y="2097049"/>
                </a:lnTo>
                <a:cubicBezTo>
                  <a:pt x="2410542" y="2073661"/>
                  <a:pt x="2410542" y="2037517"/>
                  <a:pt x="2410542" y="1981658"/>
                </a:cubicBezTo>
                <a:lnTo>
                  <a:pt x="2410542" y="1956221"/>
                </a:lnTo>
                <a:lnTo>
                  <a:pt x="2410542" y="1949425"/>
                </a:lnTo>
                <a:lnTo>
                  <a:pt x="2410542" y="1947364"/>
                </a:lnTo>
                <a:lnTo>
                  <a:pt x="2410542" y="1934122"/>
                </a:lnTo>
                <a:lnTo>
                  <a:pt x="2410542" y="1932932"/>
                </a:lnTo>
                <a:lnTo>
                  <a:pt x="2410542" y="1906549"/>
                </a:lnTo>
                <a:lnTo>
                  <a:pt x="2410542" y="1882214"/>
                </a:lnTo>
                <a:lnTo>
                  <a:pt x="2410542" y="1861030"/>
                </a:lnTo>
                <a:lnTo>
                  <a:pt x="2410542" y="1791158"/>
                </a:lnTo>
                <a:lnTo>
                  <a:pt x="2410542" y="1747978"/>
                </a:lnTo>
                <a:lnTo>
                  <a:pt x="2410542" y="1709102"/>
                </a:lnTo>
                <a:close/>
                <a:moveTo>
                  <a:pt x="1261975" y="135606"/>
                </a:moveTo>
                <a:cubicBezTo>
                  <a:pt x="1219540" y="135606"/>
                  <a:pt x="1177106" y="144559"/>
                  <a:pt x="1145043" y="162467"/>
                </a:cubicBezTo>
                <a:cubicBezTo>
                  <a:pt x="1145043" y="162467"/>
                  <a:pt x="1145043" y="162467"/>
                  <a:pt x="230339" y="690261"/>
                </a:cubicBezTo>
                <a:cubicBezTo>
                  <a:pt x="166216" y="727960"/>
                  <a:pt x="113408" y="820324"/>
                  <a:pt x="113408" y="893838"/>
                </a:cubicBezTo>
                <a:lnTo>
                  <a:pt x="113408" y="1082390"/>
                </a:lnTo>
                <a:lnTo>
                  <a:pt x="2410542" y="1082390"/>
                </a:lnTo>
                <a:lnTo>
                  <a:pt x="2410542" y="893838"/>
                </a:lnTo>
                <a:cubicBezTo>
                  <a:pt x="2410542" y="820324"/>
                  <a:pt x="2357734" y="727960"/>
                  <a:pt x="2293610" y="690261"/>
                </a:cubicBezTo>
                <a:cubicBezTo>
                  <a:pt x="2293610" y="690261"/>
                  <a:pt x="2293610" y="690261"/>
                  <a:pt x="1378906" y="162467"/>
                </a:cubicBezTo>
                <a:cubicBezTo>
                  <a:pt x="1346844" y="144559"/>
                  <a:pt x="1304410" y="135606"/>
                  <a:pt x="1261975" y="135606"/>
                </a:cubicBezTo>
                <a:close/>
                <a:moveTo>
                  <a:pt x="1261975" y="0"/>
                </a:moveTo>
                <a:cubicBezTo>
                  <a:pt x="1308600" y="0"/>
                  <a:pt x="1355224" y="9837"/>
                  <a:pt x="1390452" y="29513"/>
                </a:cubicBezTo>
                <a:cubicBezTo>
                  <a:pt x="2395472" y="609420"/>
                  <a:pt x="2395472" y="609420"/>
                  <a:pt x="2395472" y="609420"/>
                </a:cubicBezTo>
                <a:cubicBezTo>
                  <a:pt x="2465927" y="650842"/>
                  <a:pt x="2523949" y="752325"/>
                  <a:pt x="2523949" y="833098"/>
                </a:cubicBezTo>
                <a:cubicBezTo>
                  <a:pt x="2523949" y="1702959"/>
                  <a:pt x="2523949" y="1920424"/>
                  <a:pt x="2523949" y="1974790"/>
                </a:cubicBezTo>
                <a:lnTo>
                  <a:pt x="2523949" y="1976098"/>
                </a:lnTo>
                <a:lnTo>
                  <a:pt x="2523949" y="1990647"/>
                </a:lnTo>
                <a:lnTo>
                  <a:pt x="2523949" y="1992912"/>
                </a:lnTo>
                <a:lnTo>
                  <a:pt x="2523949" y="2000379"/>
                </a:lnTo>
                <a:lnTo>
                  <a:pt x="2523949" y="2180255"/>
                </a:lnTo>
                <a:lnTo>
                  <a:pt x="2523949" y="2204536"/>
                </a:lnTo>
                <a:lnTo>
                  <a:pt x="2523949" y="2358928"/>
                </a:lnTo>
                <a:lnTo>
                  <a:pt x="2523949" y="2383208"/>
                </a:lnTo>
                <a:lnTo>
                  <a:pt x="2523949" y="2513815"/>
                </a:lnTo>
                <a:lnTo>
                  <a:pt x="2523949" y="2538095"/>
                </a:lnTo>
                <a:lnTo>
                  <a:pt x="2523949" y="2646616"/>
                </a:lnTo>
                <a:lnTo>
                  <a:pt x="2523949" y="2670896"/>
                </a:lnTo>
                <a:lnTo>
                  <a:pt x="2523949" y="2759029"/>
                </a:lnTo>
                <a:lnTo>
                  <a:pt x="2523949" y="2783310"/>
                </a:lnTo>
                <a:lnTo>
                  <a:pt x="2523949" y="2852754"/>
                </a:lnTo>
                <a:lnTo>
                  <a:pt x="2523949" y="2877035"/>
                </a:lnTo>
                <a:lnTo>
                  <a:pt x="2523949" y="2929490"/>
                </a:lnTo>
                <a:lnTo>
                  <a:pt x="2523949" y="2953771"/>
                </a:lnTo>
                <a:lnTo>
                  <a:pt x="2523949" y="2990936"/>
                </a:lnTo>
                <a:lnTo>
                  <a:pt x="2523949" y="3015216"/>
                </a:lnTo>
                <a:lnTo>
                  <a:pt x="2523949" y="3074750"/>
                </a:lnTo>
                <a:lnTo>
                  <a:pt x="2523949" y="3099031"/>
                </a:lnTo>
                <a:lnTo>
                  <a:pt x="2523949" y="3117790"/>
                </a:lnTo>
                <a:cubicBezTo>
                  <a:pt x="2523949" y="3135912"/>
                  <a:pt x="2523949" y="3135912"/>
                  <a:pt x="2523949" y="3135912"/>
                </a:cubicBezTo>
                <a:lnTo>
                  <a:pt x="2523949" y="3142071"/>
                </a:lnTo>
                <a:lnTo>
                  <a:pt x="2523949" y="3143379"/>
                </a:lnTo>
                <a:lnTo>
                  <a:pt x="2523949" y="3157927"/>
                </a:lnTo>
                <a:lnTo>
                  <a:pt x="2523949" y="3160193"/>
                </a:lnTo>
                <a:lnTo>
                  <a:pt x="2523949" y="3347536"/>
                </a:lnTo>
                <a:lnTo>
                  <a:pt x="2523949" y="3402691"/>
                </a:lnTo>
                <a:lnTo>
                  <a:pt x="2523948" y="3402691"/>
                </a:lnTo>
                <a:lnTo>
                  <a:pt x="2523948" y="3411812"/>
                </a:lnTo>
                <a:cubicBezTo>
                  <a:pt x="2523948" y="3475886"/>
                  <a:pt x="2523948" y="3475886"/>
                  <a:pt x="2523948" y="3475886"/>
                </a:cubicBezTo>
                <a:cubicBezTo>
                  <a:pt x="2523948" y="3558730"/>
                  <a:pt x="2465926" y="3658142"/>
                  <a:pt x="2395471" y="3699565"/>
                </a:cubicBezTo>
                <a:cubicBezTo>
                  <a:pt x="1390451" y="4279472"/>
                  <a:pt x="1390451" y="4279472"/>
                  <a:pt x="1390451" y="4279472"/>
                </a:cubicBezTo>
                <a:cubicBezTo>
                  <a:pt x="1319996" y="4320893"/>
                  <a:pt x="1203952" y="4320893"/>
                  <a:pt x="1133497" y="4279472"/>
                </a:cubicBezTo>
                <a:cubicBezTo>
                  <a:pt x="128477" y="3699565"/>
                  <a:pt x="128477" y="3699565"/>
                  <a:pt x="128477" y="3699565"/>
                </a:cubicBezTo>
                <a:cubicBezTo>
                  <a:pt x="58022" y="3658142"/>
                  <a:pt x="0" y="3558730"/>
                  <a:pt x="0" y="3475886"/>
                </a:cubicBezTo>
                <a:lnTo>
                  <a:pt x="0" y="2884161"/>
                </a:lnTo>
                <a:lnTo>
                  <a:pt x="1" y="2884161"/>
                </a:lnTo>
                <a:lnTo>
                  <a:pt x="1" y="2000379"/>
                </a:lnTo>
                <a:lnTo>
                  <a:pt x="1" y="1992912"/>
                </a:lnTo>
                <a:lnTo>
                  <a:pt x="1" y="1976098"/>
                </a:lnTo>
                <a:lnTo>
                  <a:pt x="1" y="833098"/>
                </a:lnTo>
                <a:cubicBezTo>
                  <a:pt x="1" y="752325"/>
                  <a:pt x="58023" y="650842"/>
                  <a:pt x="128478" y="609420"/>
                </a:cubicBezTo>
                <a:cubicBezTo>
                  <a:pt x="1133498" y="29513"/>
                  <a:pt x="1133498" y="29513"/>
                  <a:pt x="1133498" y="29513"/>
                </a:cubicBezTo>
                <a:cubicBezTo>
                  <a:pt x="1168726" y="9837"/>
                  <a:pt x="1215350" y="0"/>
                  <a:pt x="1261975" y="0"/>
                </a:cubicBezTo>
                <a:close/>
              </a:path>
            </a:pathLst>
          </a:custGeom>
          <a:solidFill>
            <a:srgbClr val="3D71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p>
        </p:txBody>
      </p:sp>
      <p:sp>
        <p:nvSpPr>
          <p:cNvPr id="28" name="任意多边形 27"/>
          <p:cNvSpPr/>
          <p:nvPr/>
        </p:nvSpPr>
        <p:spPr>
          <a:xfrm>
            <a:off x="9571990" y="3292475"/>
            <a:ext cx="861060" cy="1548765"/>
          </a:xfrm>
          <a:custGeom>
            <a:gdLst>
              <a:gd name="connsiteX0" fmla="*/ 113408 w 2523949"/>
              <a:gd name="connsiteY0" fmla="*/ 1709102 h 4310537"/>
              <a:gd name="connsiteX1" fmla="*/ 113408 w 2523949"/>
              <a:gd name="connsiteY1" fmla="*/ 1934122 h 4310537"/>
              <a:gd name="connsiteX2" fmla="*/ 113408 w 2523949"/>
              <a:gd name="connsiteY2" fmla="*/ 1949425 h 4310537"/>
              <a:gd name="connsiteX3" fmla="*/ 113408 w 2523949"/>
              <a:gd name="connsiteY3" fmla="*/ 1956221 h 4310537"/>
              <a:gd name="connsiteX4" fmla="*/ 113408 w 2523949"/>
              <a:gd name="connsiteY4" fmla="*/ 2124622 h 4310537"/>
              <a:gd name="connsiteX5" fmla="*/ 113408 w 2523949"/>
              <a:gd name="connsiteY5" fmla="*/ 2139925 h 4310537"/>
              <a:gd name="connsiteX6" fmla="*/ 113408 w 2523949"/>
              <a:gd name="connsiteY6" fmla="*/ 2146721 h 4310537"/>
              <a:gd name="connsiteX7" fmla="*/ 113408 w 2523949"/>
              <a:gd name="connsiteY7" fmla="*/ 2989710 h 4310537"/>
              <a:gd name="connsiteX8" fmla="*/ 113408 w 2523949"/>
              <a:gd name="connsiteY8" fmla="*/ 2996506 h 4310537"/>
              <a:gd name="connsiteX9" fmla="*/ 113408 w 2523949"/>
              <a:gd name="connsiteY9" fmla="*/ 3011809 h 4310537"/>
              <a:gd name="connsiteX10" fmla="*/ 113408 w 2523949"/>
              <a:gd name="connsiteY10" fmla="*/ 3180210 h 4310537"/>
              <a:gd name="connsiteX11" fmla="*/ 113408 w 2523949"/>
              <a:gd name="connsiteY11" fmla="*/ 3187006 h 4310537"/>
              <a:gd name="connsiteX12" fmla="*/ 113408 w 2523949"/>
              <a:gd name="connsiteY12" fmla="*/ 3202309 h 4310537"/>
              <a:gd name="connsiteX13" fmla="*/ 113408 w 2523949"/>
              <a:gd name="connsiteY13" fmla="*/ 3402691 h 4310537"/>
              <a:gd name="connsiteX14" fmla="*/ 113407 w 2523949"/>
              <a:gd name="connsiteY14" fmla="*/ 3402691 h 4310537"/>
              <a:gd name="connsiteX15" fmla="*/ 113407 w 2523949"/>
              <a:gd name="connsiteY15" fmla="*/ 3415286 h 4310537"/>
              <a:gd name="connsiteX16" fmla="*/ 230338 w 2523949"/>
              <a:gd name="connsiteY16" fmla="*/ 3618864 h 4310537"/>
              <a:gd name="connsiteX17" fmla="*/ 1145042 w 2523949"/>
              <a:gd name="connsiteY17" fmla="*/ 4146658 h 4310537"/>
              <a:gd name="connsiteX18" fmla="*/ 1378905 w 2523949"/>
              <a:gd name="connsiteY18" fmla="*/ 4146658 h 4310537"/>
              <a:gd name="connsiteX19" fmla="*/ 2293609 w 2523949"/>
              <a:gd name="connsiteY19" fmla="*/ 3618864 h 4310537"/>
              <a:gd name="connsiteX20" fmla="*/ 2410541 w 2523949"/>
              <a:gd name="connsiteY20" fmla="*/ 3415286 h 4310537"/>
              <a:gd name="connsiteX21" fmla="*/ 2410541 w 2523949"/>
              <a:gd name="connsiteY21" fmla="*/ 3306564 h 4310537"/>
              <a:gd name="connsiteX22" fmla="*/ 2410541 w 2523949"/>
              <a:gd name="connsiteY22" fmla="*/ 3224786 h 4310537"/>
              <a:gd name="connsiteX23" fmla="*/ 2410541 w 2523949"/>
              <a:gd name="connsiteY23" fmla="*/ 3223087 h 4310537"/>
              <a:gd name="connsiteX24" fmla="*/ 2410541 w 2523949"/>
              <a:gd name="connsiteY24" fmla="*/ 3211196 h 4310537"/>
              <a:gd name="connsiteX25" fmla="*/ 2410541 w 2523949"/>
              <a:gd name="connsiteY25" fmla="*/ 3202938 h 4310537"/>
              <a:gd name="connsiteX26" fmla="*/ 2410541 w 2523949"/>
              <a:gd name="connsiteY26" fmla="*/ 3178919 h 4310537"/>
              <a:gd name="connsiteX27" fmla="*/ 2410541 w 2523949"/>
              <a:gd name="connsiteY27" fmla="*/ 3116064 h 4310537"/>
              <a:gd name="connsiteX28" fmla="*/ 2410541 w 2523949"/>
              <a:gd name="connsiteY28" fmla="*/ 3048349 h 4310537"/>
              <a:gd name="connsiteX29" fmla="*/ 2410541 w 2523949"/>
              <a:gd name="connsiteY29" fmla="*/ 3012438 h 4310537"/>
              <a:gd name="connsiteX30" fmla="*/ 2410541 w 2523949"/>
              <a:gd name="connsiteY30" fmla="*/ 2948758 h 4310537"/>
              <a:gd name="connsiteX31" fmla="*/ 2410541 w 2523949"/>
              <a:gd name="connsiteY31" fmla="*/ 2884161 h 4310537"/>
              <a:gd name="connsiteX32" fmla="*/ 2410542 w 2523949"/>
              <a:gd name="connsiteY32" fmla="*/ 2884161 h 4310537"/>
              <a:gd name="connsiteX33" fmla="*/ 2410542 w 2523949"/>
              <a:gd name="connsiteY33" fmla="*/ 2879860 h 4310537"/>
              <a:gd name="connsiteX34" fmla="*/ 2410542 w 2523949"/>
              <a:gd name="connsiteY34" fmla="*/ 2859294 h 4310537"/>
              <a:gd name="connsiteX35" fmla="*/ 2410542 w 2523949"/>
              <a:gd name="connsiteY35" fmla="*/ 2857762 h 4310537"/>
              <a:gd name="connsiteX36" fmla="*/ 2410542 w 2523949"/>
              <a:gd name="connsiteY36" fmla="*/ 2837195 h 4310537"/>
              <a:gd name="connsiteX37" fmla="*/ 2410542 w 2523949"/>
              <a:gd name="connsiteY37" fmla="*/ 2823937 h 4310537"/>
              <a:gd name="connsiteX38" fmla="*/ 2410542 w 2523949"/>
              <a:gd name="connsiteY38" fmla="*/ 2801838 h 4310537"/>
              <a:gd name="connsiteX39" fmla="*/ 2410542 w 2523949"/>
              <a:gd name="connsiteY39" fmla="*/ 2756982 h 4310537"/>
              <a:gd name="connsiteX40" fmla="*/ 2410542 w 2523949"/>
              <a:gd name="connsiteY40" fmla="*/ 2754097 h 4310537"/>
              <a:gd name="connsiteX41" fmla="*/ 2410542 w 2523949"/>
              <a:gd name="connsiteY41" fmla="*/ 2734884 h 4310537"/>
              <a:gd name="connsiteX42" fmla="*/ 2410542 w 2523949"/>
              <a:gd name="connsiteY42" fmla="*/ 2731998 h 4310537"/>
              <a:gd name="connsiteX43" fmla="*/ 2410542 w 2523949"/>
              <a:gd name="connsiteY43" fmla="*/ 2668794 h 4310537"/>
              <a:gd name="connsiteX44" fmla="*/ 2410542 w 2523949"/>
              <a:gd name="connsiteY44" fmla="*/ 2646695 h 4310537"/>
              <a:gd name="connsiteX45" fmla="*/ 2410542 w 2523949"/>
              <a:gd name="connsiteY45" fmla="*/ 2636115 h 4310537"/>
              <a:gd name="connsiteX46" fmla="*/ 2410542 w 2523949"/>
              <a:gd name="connsiteY46" fmla="*/ 2614017 h 4310537"/>
              <a:gd name="connsiteX47" fmla="*/ 2410542 w 2523949"/>
              <a:gd name="connsiteY47" fmla="*/ 2566482 h 4310537"/>
              <a:gd name="connsiteX48" fmla="*/ 2410542 w 2523949"/>
              <a:gd name="connsiteY48" fmla="*/ 2544384 h 4310537"/>
              <a:gd name="connsiteX49" fmla="*/ 2410542 w 2523949"/>
              <a:gd name="connsiteY49" fmla="*/ 2495147 h 4310537"/>
              <a:gd name="connsiteX50" fmla="*/ 2410542 w 2523949"/>
              <a:gd name="connsiteY50" fmla="*/ 2473049 h 4310537"/>
              <a:gd name="connsiteX51" fmla="*/ 2410542 w 2523949"/>
              <a:gd name="connsiteY51" fmla="*/ 2445615 h 4310537"/>
              <a:gd name="connsiteX52" fmla="*/ 2410542 w 2523949"/>
              <a:gd name="connsiteY52" fmla="*/ 2423517 h 4310537"/>
              <a:gd name="connsiteX53" fmla="*/ 2410542 w 2523949"/>
              <a:gd name="connsiteY53" fmla="*/ 2332532 h 4310537"/>
              <a:gd name="connsiteX54" fmla="*/ 2410542 w 2523949"/>
              <a:gd name="connsiteY54" fmla="*/ 2310433 h 4310537"/>
              <a:gd name="connsiteX55" fmla="*/ 2410542 w 2523949"/>
              <a:gd name="connsiteY55" fmla="*/ 2304647 h 4310537"/>
              <a:gd name="connsiteX56" fmla="*/ 2410542 w 2523949"/>
              <a:gd name="connsiteY56" fmla="*/ 2282549 h 4310537"/>
              <a:gd name="connsiteX57" fmla="*/ 2410542 w 2523949"/>
              <a:gd name="connsiteY57" fmla="*/ 2146721 h 4310537"/>
              <a:gd name="connsiteX58" fmla="*/ 2410542 w 2523949"/>
              <a:gd name="connsiteY58" fmla="*/ 2142032 h 4310537"/>
              <a:gd name="connsiteX59" fmla="*/ 2410542 w 2523949"/>
              <a:gd name="connsiteY59" fmla="*/ 2139925 h 4310537"/>
              <a:gd name="connsiteX60" fmla="*/ 2410542 w 2523949"/>
              <a:gd name="connsiteY60" fmla="*/ 2137864 h 4310537"/>
              <a:gd name="connsiteX61" fmla="*/ 2410542 w 2523949"/>
              <a:gd name="connsiteY61" fmla="*/ 2124622 h 4310537"/>
              <a:gd name="connsiteX62" fmla="*/ 2410542 w 2523949"/>
              <a:gd name="connsiteY62" fmla="*/ 2123432 h 4310537"/>
              <a:gd name="connsiteX63" fmla="*/ 2410542 w 2523949"/>
              <a:gd name="connsiteY63" fmla="*/ 2119933 h 4310537"/>
              <a:gd name="connsiteX64" fmla="*/ 2410542 w 2523949"/>
              <a:gd name="connsiteY64" fmla="*/ 2097049 h 4310537"/>
              <a:gd name="connsiteX65" fmla="*/ 2410542 w 2523949"/>
              <a:gd name="connsiteY65" fmla="*/ 1981658 h 4310537"/>
              <a:gd name="connsiteX66" fmla="*/ 2410542 w 2523949"/>
              <a:gd name="connsiteY66" fmla="*/ 1956221 h 4310537"/>
              <a:gd name="connsiteX67" fmla="*/ 2410542 w 2523949"/>
              <a:gd name="connsiteY67" fmla="*/ 1949425 h 4310537"/>
              <a:gd name="connsiteX68" fmla="*/ 2410542 w 2523949"/>
              <a:gd name="connsiteY68" fmla="*/ 1947364 h 4310537"/>
              <a:gd name="connsiteX69" fmla="*/ 2410542 w 2523949"/>
              <a:gd name="connsiteY69" fmla="*/ 1934122 h 4310537"/>
              <a:gd name="connsiteX70" fmla="*/ 2410542 w 2523949"/>
              <a:gd name="connsiteY70" fmla="*/ 1932932 h 4310537"/>
              <a:gd name="connsiteX71" fmla="*/ 2410542 w 2523949"/>
              <a:gd name="connsiteY71" fmla="*/ 1906549 h 4310537"/>
              <a:gd name="connsiteX72" fmla="*/ 2410542 w 2523949"/>
              <a:gd name="connsiteY72" fmla="*/ 1882214 h 4310537"/>
              <a:gd name="connsiteX73" fmla="*/ 2410542 w 2523949"/>
              <a:gd name="connsiteY73" fmla="*/ 1861030 h 4310537"/>
              <a:gd name="connsiteX74" fmla="*/ 2410542 w 2523949"/>
              <a:gd name="connsiteY74" fmla="*/ 1791158 h 4310537"/>
              <a:gd name="connsiteX75" fmla="*/ 2410542 w 2523949"/>
              <a:gd name="connsiteY75" fmla="*/ 1747978 h 4310537"/>
              <a:gd name="connsiteX76" fmla="*/ 2410542 w 2523949"/>
              <a:gd name="connsiteY76" fmla="*/ 1709102 h 4310537"/>
              <a:gd name="connsiteX77" fmla="*/ 1261975 w 2523949"/>
              <a:gd name="connsiteY77" fmla="*/ 135606 h 4310537"/>
              <a:gd name="connsiteX78" fmla="*/ 1145043 w 2523949"/>
              <a:gd name="connsiteY78" fmla="*/ 162467 h 4310537"/>
              <a:gd name="connsiteX79" fmla="*/ 230339 w 2523949"/>
              <a:gd name="connsiteY79" fmla="*/ 690261 h 4310537"/>
              <a:gd name="connsiteX80" fmla="*/ 113408 w 2523949"/>
              <a:gd name="connsiteY80" fmla="*/ 893838 h 4310537"/>
              <a:gd name="connsiteX81" fmla="*/ 113408 w 2523949"/>
              <a:gd name="connsiteY81" fmla="*/ 1082390 h 4310537"/>
              <a:gd name="connsiteX82" fmla="*/ 2410542 w 2523949"/>
              <a:gd name="connsiteY82" fmla="*/ 1082390 h 4310537"/>
              <a:gd name="connsiteX83" fmla="*/ 2410542 w 2523949"/>
              <a:gd name="connsiteY83" fmla="*/ 893838 h 4310537"/>
              <a:gd name="connsiteX84" fmla="*/ 2293610 w 2523949"/>
              <a:gd name="connsiteY84" fmla="*/ 690261 h 4310537"/>
              <a:gd name="connsiteX85" fmla="*/ 1378906 w 2523949"/>
              <a:gd name="connsiteY85" fmla="*/ 162467 h 4310537"/>
              <a:gd name="connsiteX86" fmla="*/ 1261975 w 2523949"/>
              <a:gd name="connsiteY86" fmla="*/ 135606 h 4310537"/>
              <a:gd name="connsiteX87" fmla="*/ 1261975 w 2523949"/>
              <a:gd name="connsiteY87" fmla="*/ 0 h 4310537"/>
              <a:gd name="connsiteX88" fmla="*/ 1390452 w 2523949"/>
              <a:gd name="connsiteY88" fmla="*/ 29513 h 4310537"/>
              <a:gd name="connsiteX89" fmla="*/ 2395472 w 2523949"/>
              <a:gd name="connsiteY89" fmla="*/ 609420 h 4310537"/>
              <a:gd name="connsiteX90" fmla="*/ 2523949 w 2523949"/>
              <a:gd name="connsiteY90" fmla="*/ 833098 h 4310537"/>
              <a:gd name="connsiteX91" fmla="*/ 2523949 w 2523949"/>
              <a:gd name="connsiteY91" fmla="*/ 1974790 h 4310537"/>
              <a:gd name="connsiteX92" fmla="*/ 2523949 w 2523949"/>
              <a:gd name="connsiteY92" fmla="*/ 1976098 h 4310537"/>
              <a:gd name="connsiteX93" fmla="*/ 2523949 w 2523949"/>
              <a:gd name="connsiteY93" fmla="*/ 1990647 h 4310537"/>
              <a:gd name="connsiteX94" fmla="*/ 2523949 w 2523949"/>
              <a:gd name="connsiteY94" fmla="*/ 1992912 h 4310537"/>
              <a:gd name="connsiteX95" fmla="*/ 2523949 w 2523949"/>
              <a:gd name="connsiteY95" fmla="*/ 2000379 h 4310537"/>
              <a:gd name="connsiteX96" fmla="*/ 2523949 w 2523949"/>
              <a:gd name="connsiteY96" fmla="*/ 2180255 h 4310537"/>
              <a:gd name="connsiteX97" fmla="*/ 2523949 w 2523949"/>
              <a:gd name="connsiteY97" fmla="*/ 2204536 h 4310537"/>
              <a:gd name="connsiteX98" fmla="*/ 2523949 w 2523949"/>
              <a:gd name="connsiteY98" fmla="*/ 2358928 h 4310537"/>
              <a:gd name="connsiteX99" fmla="*/ 2523949 w 2523949"/>
              <a:gd name="connsiteY99" fmla="*/ 2383208 h 4310537"/>
              <a:gd name="connsiteX100" fmla="*/ 2523949 w 2523949"/>
              <a:gd name="connsiteY100" fmla="*/ 2513815 h 4310537"/>
              <a:gd name="connsiteX101" fmla="*/ 2523949 w 2523949"/>
              <a:gd name="connsiteY101" fmla="*/ 2538095 h 4310537"/>
              <a:gd name="connsiteX102" fmla="*/ 2523949 w 2523949"/>
              <a:gd name="connsiteY102" fmla="*/ 2646616 h 4310537"/>
              <a:gd name="connsiteX103" fmla="*/ 2523949 w 2523949"/>
              <a:gd name="connsiteY103" fmla="*/ 2670896 h 4310537"/>
              <a:gd name="connsiteX104" fmla="*/ 2523949 w 2523949"/>
              <a:gd name="connsiteY104" fmla="*/ 2759029 h 4310537"/>
              <a:gd name="connsiteX105" fmla="*/ 2523949 w 2523949"/>
              <a:gd name="connsiteY105" fmla="*/ 2783310 h 4310537"/>
              <a:gd name="connsiteX106" fmla="*/ 2523949 w 2523949"/>
              <a:gd name="connsiteY106" fmla="*/ 2852754 h 4310537"/>
              <a:gd name="connsiteX107" fmla="*/ 2523949 w 2523949"/>
              <a:gd name="connsiteY107" fmla="*/ 2877035 h 4310537"/>
              <a:gd name="connsiteX108" fmla="*/ 2523949 w 2523949"/>
              <a:gd name="connsiteY108" fmla="*/ 2929490 h 4310537"/>
              <a:gd name="connsiteX109" fmla="*/ 2523949 w 2523949"/>
              <a:gd name="connsiteY109" fmla="*/ 2953771 h 4310537"/>
              <a:gd name="connsiteX110" fmla="*/ 2523949 w 2523949"/>
              <a:gd name="connsiteY110" fmla="*/ 2990936 h 4310537"/>
              <a:gd name="connsiteX111" fmla="*/ 2523949 w 2523949"/>
              <a:gd name="connsiteY111" fmla="*/ 3015216 h 4310537"/>
              <a:gd name="connsiteX112" fmla="*/ 2523949 w 2523949"/>
              <a:gd name="connsiteY112" fmla="*/ 3074750 h 4310537"/>
              <a:gd name="connsiteX113" fmla="*/ 2523949 w 2523949"/>
              <a:gd name="connsiteY113" fmla="*/ 3099031 h 4310537"/>
              <a:gd name="connsiteX114" fmla="*/ 2523949 w 2523949"/>
              <a:gd name="connsiteY114" fmla="*/ 3117790 h 4310537"/>
              <a:gd name="connsiteX115" fmla="*/ 2523949 w 2523949"/>
              <a:gd name="connsiteY115" fmla="*/ 3135912 h 4310537"/>
              <a:gd name="connsiteX116" fmla="*/ 2523949 w 2523949"/>
              <a:gd name="connsiteY116" fmla="*/ 3142071 h 4310537"/>
              <a:gd name="connsiteX117" fmla="*/ 2523949 w 2523949"/>
              <a:gd name="connsiteY117" fmla="*/ 3143379 h 4310537"/>
              <a:gd name="connsiteX118" fmla="*/ 2523949 w 2523949"/>
              <a:gd name="connsiteY118" fmla="*/ 3157927 h 4310537"/>
              <a:gd name="connsiteX119" fmla="*/ 2523949 w 2523949"/>
              <a:gd name="connsiteY119" fmla="*/ 3160193 h 4310537"/>
              <a:gd name="connsiteX120" fmla="*/ 2523949 w 2523949"/>
              <a:gd name="connsiteY120" fmla="*/ 3347536 h 4310537"/>
              <a:gd name="connsiteX121" fmla="*/ 2523949 w 2523949"/>
              <a:gd name="connsiteY121" fmla="*/ 3402691 h 4310537"/>
              <a:gd name="connsiteX122" fmla="*/ 2523948 w 2523949"/>
              <a:gd name="connsiteY122" fmla="*/ 3402691 h 4310537"/>
              <a:gd name="connsiteX123" fmla="*/ 2523948 w 2523949"/>
              <a:gd name="connsiteY123" fmla="*/ 3411812 h 4310537"/>
              <a:gd name="connsiteX124" fmla="*/ 2523948 w 2523949"/>
              <a:gd name="connsiteY124" fmla="*/ 3475886 h 4310537"/>
              <a:gd name="connsiteX125" fmla="*/ 2395471 w 2523949"/>
              <a:gd name="connsiteY125" fmla="*/ 3699565 h 4310537"/>
              <a:gd name="connsiteX126" fmla="*/ 1390451 w 2523949"/>
              <a:gd name="connsiteY126" fmla="*/ 4279472 h 4310537"/>
              <a:gd name="connsiteX127" fmla="*/ 1133497 w 2523949"/>
              <a:gd name="connsiteY127" fmla="*/ 4279472 h 4310537"/>
              <a:gd name="connsiteX128" fmla="*/ 128477 w 2523949"/>
              <a:gd name="connsiteY128" fmla="*/ 3699565 h 4310537"/>
              <a:gd name="connsiteX129" fmla="*/ 0 w 2523949"/>
              <a:gd name="connsiteY129" fmla="*/ 3475886 h 4310537"/>
              <a:gd name="connsiteX130" fmla="*/ 0 w 2523949"/>
              <a:gd name="connsiteY130" fmla="*/ 2884161 h 4310537"/>
              <a:gd name="connsiteX131" fmla="*/ 1 w 2523949"/>
              <a:gd name="connsiteY131" fmla="*/ 2884161 h 4310537"/>
              <a:gd name="connsiteX132" fmla="*/ 1 w 2523949"/>
              <a:gd name="connsiteY132" fmla="*/ 2000379 h 4310537"/>
              <a:gd name="connsiteX133" fmla="*/ 1 w 2523949"/>
              <a:gd name="connsiteY133" fmla="*/ 1992912 h 4310537"/>
              <a:gd name="connsiteX134" fmla="*/ 1 w 2523949"/>
              <a:gd name="connsiteY134" fmla="*/ 1976098 h 4310537"/>
              <a:gd name="connsiteX135" fmla="*/ 1 w 2523949"/>
              <a:gd name="connsiteY135" fmla="*/ 833098 h 4310537"/>
              <a:gd name="connsiteX136" fmla="*/ 128478 w 2523949"/>
              <a:gd name="connsiteY136" fmla="*/ 609420 h 4310537"/>
              <a:gd name="connsiteX137" fmla="*/ 1133498 w 2523949"/>
              <a:gd name="connsiteY137" fmla="*/ 29513 h 4310537"/>
              <a:gd name="connsiteX138" fmla="*/ 1261975 w 2523949"/>
              <a:gd name="connsiteY138" fmla="*/ 0 h 431053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2523949" h="4310537">
                <a:moveTo>
                  <a:pt x="113408" y="1709102"/>
                </a:moveTo>
                <a:lnTo>
                  <a:pt x="113408" y="1934122"/>
                </a:lnTo>
                <a:lnTo>
                  <a:pt x="113408" y="1949425"/>
                </a:lnTo>
                <a:lnTo>
                  <a:pt x="113408" y="1956221"/>
                </a:lnTo>
                <a:lnTo>
                  <a:pt x="113408" y="2124622"/>
                </a:lnTo>
                <a:lnTo>
                  <a:pt x="113408" y="2139925"/>
                </a:lnTo>
                <a:lnTo>
                  <a:pt x="113408" y="2146721"/>
                </a:lnTo>
                <a:lnTo>
                  <a:pt x="113408" y="2989710"/>
                </a:lnTo>
                <a:lnTo>
                  <a:pt x="113408" y="2996506"/>
                </a:lnTo>
                <a:lnTo>
                  <a:pt x="113408" y="3011809"/>
                </a:lnTo>
                <a:lnTo>
                  <a:pt x="113408" y="3180210"/>
                </a:lnTo>
                <a:lnTo>
                  <a:pt x="113408" y="3187006"/>
                </a:lnTo>
                <a:lnTo>
                  <a:pt x="113408" y="3202309"/>
                </a:lnTo>
                <a:lnTo>
                  <a:pt x="113408" y="3402691"/>
                </a:lnTo>
                <a:lnTo>
                  <a:pt x="113407" y="3402691"/>
                </a:lnTo>
                <a:lnTo>
                  <a:pt x="113407" y="3415286"/>
                </a:lnTo>
                <a:cubicBezTo>
                  <a:pt x="113407" y="3490685"/>
                  <a:pt x="166215" y="3581164"/>
                  <a:pt x="230338" y="3618864"/>
                </a:cubicBezTo>
                <a:cubicBezTo>
                  <a:pt x="230338" y="3618864"/>
                  <a:pt x="230338" y="3618864"/>
                  <a:pt x="1145042" y="4146658"/>
                </a:cubicBezTo>
                <a:cubicBezTo>
                  <a:pt x="1209166" y="4184357"/>
                  <a:pt x="1314782" y="4184357"/>
                  <a:pt x="1378905" y="4146658"/>
                </a:cubicBezTo>
                <a:cubicBezTo>
                  <a:pt x="1378905" y="4146658"/>
                  <a:pt x="1378905" y="4146658"/>
                  <a:pt x="2293609" y="3618864"/>
                </a:cubicBezTo>
                <a:cubicBezTo>
                  <a:pt x="2357733" y="3581164"/>
                  <a:pt x="2410541" y="3490685"/>
                  <a:pt x="2410541" y="3415286"/>
                </a:cubicBezTo>
                <a:cubicBezTo>
                  <a:pt x="2410541" y="3415286"/>
                  <a:pt x="2410541" y="3415286"/>
                  <a:pt x="2410541" y="3306564"/>
                </a:cubicBezTo>
                <a:lnTo>
                  <a:pt x="2410541" y="3224786"/>
                </a:lnTo>
                <a:lnTo>
                  <a:pt x="2410541" y="3223087"/>
                </a:lnTo>
                <a:lnTo>
                  <a:pt x="2410541" y="3211196"/>
                </a:lnTo>
                <a:lnTo>
                  <a:pt x="2410541" y="3202938"/>
                </a:lnTo>
                <a:lnTo>
                  <a:pt x="2410541" y="3178919"/>
                </a:lnTo>
                <a:lnTo>
                  <a:pt x="2410541" y="3116064"/>
                </a:lnTo>
                <a:lnTo>
                  <a:pt x="2410541" y="3048349"/>
                </a:lnTo>
                <a:lnTo>
                  <a:pt x="2410541" y="3012438"/>
                </a:lnTo>
                <a:lnTo>
                  <a:pt x="2410541" y="2948758"/>
                </a:lnTo>
                <a:lnTo>
                  <a:pt x="2410541" y="2884161"/>
                </a:lnTo>
                <a:lnTo>
                  <a:pt x="2410542" y="2884161"/>
                </a:lnTo>
                <a:lnTo>
                  <a:pt x="2410542" y="2879860"/>
                </a:lnTo>
                <a:lnTo>
                  <a:pt x="2410542" y="2859294"/>
                </a:lnTo>
                <a:lnTo>
                  <a:pt x="2410542" y="2857762"/>
                </a:lnTo>
                <a:lnTo>
                  <a:pt x="2410542" y="2837195"/>
                </a:lnTo>
                <a:lnTo>
                  <a:pt x="2410542" y="2823937"/>
                </a:lnTo>
                <a:lnTo>
                  <a:pt x="2410542" y="2801838"/>
                </a:lnTo>
                <a:lnTo>
                  <a:pt x="2410542" y="2756982"/>
                </a:lnTo>
                <a:lnTo>
                  <a:pt x="2410542" y="2754097"/>
                </a:lnTo>
                <a:lnTo>
                  <a:pt x="2410542" y="2734884"/>
                </a:lnTo>
                <a:lnTo>
                  <a:pt x="2410542" y="2731998"/>
                </a:lnTo>
                <a:lnTo>
                  <a:pt x="2410542" y="2668794"/>
                </a:lnTo>
                <a:lnTo>
                  <a:pt x="2410542" y="2646695"/>
                </a:lnTo>
                <a:lnTo>
                  <a:pt x="2410542" y="2636115"/>
                </a:lnTo>
                <a:lnTo>
                  <a:pt x="2410542" y="2614017"/>
                </a:lnTo>
                <a:lnTo>
                  <a:pt x="2410542" y="2566482"/>
                </a:lnTo>
                <a:lnTo>
                  <a:pt x="2410542" y="2544384"/>
                </a:lnTo>
                <a:lnTo>
                  <a:pt x="2410542" y="2495147"/>
                </a:lnTo>
                <a:lnTo>
                  <a:pt x="2410542" y="2473049"/>
                </a:lnTo>
                <a:lnTo>
                  <a:pt x="2410542" y="2445615"/>
                </a:lnTo>
                <a:lnTo>
                  <a:pt x="2410542" y="2423517"/>
                </a:lnTo>
                <a:lnTo>
                  <a:pt x="2410542" y="2332532"/>
                </a:lnTo>
                <a:lnTo>
                  <a:pt x="2410542" y="2310433"/>
                </a:lnTo>
                <a:lnTo>
                  <a:pt x="2410542" y="2304647"/>
                </a:lnTo>
                <a:lnTo>
                  <a:pt x="2410542" y="2282549"/>
                </a:lnTo>
                <a:lnTo>
                  <a:pt x="2410542" y="2146721"/>
                </a:lnTo>
                <a:lnTo>
                  <a:pt x="2410542" y="2142032"/>
                </a:lnTo>
                <a:lnTo>
                  <a:pt x="2410542" y="2139925"/>
                </a:lnTo>
                <a:lnTo>
                  <a:pt x="2410542" y="2137864"/>
                </a:lnTo>
                <a:lnTo>
                  <a:pt x="2410542" y="2124622"/>
                </a:lnTo>
                <a:lnTo>
                  <a:pt x="2410542" y="2123432"/>
                </a:lnTo>
                <a:lnTo>
                  <a:pt x="2410542" y="2119933"/>
                </a:lnTo>
                <a:lnTo>
                  <a:pt x="2410542" y="2097049"/>
                </a:lnTo>
                <a:cubicBezTo>
                  <a:pt x="2410542" y="2073661"/>
                  <a:pt x="2410542" y="2037517"/>
                  <a:pt x="2410542" y="1981658"/>
                </a:cubicBezTo>
                <a:lnTo>
                  <a:pt x="2410542" y="1956221"/>
                </a:lnTo>
                <a:lnTo>
                  <a:pt x="2410542" y="1949425"/>
                </a:lnTo>
                <a:lnTo>
                  <a:pt x="2410542" y="1947364"/>
                </a:lnTo>
                <a:lnTo>
                  <a:pt x="2410542" y="1934122"/>
                </a:lnTo>
                <a:lnTo>
                  <a:pt x="2410542" y="1932932"/>
                </a:lnTo>
                <a:lnTo>
                  <a:pt x="2410542" y="1906549"/>
                </a:lnTo>
                <a:lnTo>
                  <a:pt x="2410542" y="1882214"/>
                </a:lnTo>
                <a:lnTo>
                  <a:pt x="2410542" y="1861030"/>
                </a:lnTo>
                <a:lnTo>
                  <a:pt x="2410542" y="1791158"/>
                </a:lnTo>
                <a:lnTo>
                  <a:pt x="2410542" y="1747978"/>
                </a:lnTo>
                <a:lnTo>
                  <a:pt x="2410542" y="1709102"/>
                </a:lnTo>
                <a:close/>
                <a:moveTo>
                  <a:pt x="1261975" y="135606"/>
                </a:moveTo>
                <a:cubicBezTo>
                  <a:pt x="1219540" y="135606"/>
                  <a:pt x="1177106" y="144559"/>
                  <a:pt x="1145043" y="162467"/>
                </a:cubicBezTo>
                <a:cubicBezTo>
                  <a:pt x="1145043" y="162467"/>
                  <a:pt x="1145043" y="162467"/>
                  <a:pt x="230339" y="690261"/>
                </a:cubicBezTo>
                <a:cubicBezTo>
                  <a:pt x="166216" y="727960"/>
                  <a:pt x="113408" y="820324"/>
                  <a:pt x="113408" y="893838"/>
                </a:cubicBezTo>
                <a:lnTo>
                  <a:pt x="113408" y="1082390"/>
                </a:lnTo>
                <a:lnTo>
                  <a:pt x="2410542" y="1082390"/>
                </a:lnTo>
                <a:lnTo>
                  <a:pt x="2410542" y="893838"/>
                </a:lnTo>
                <a:cubicBezTo>
                  <a:pt x="2410542" y="820324"/>
                  <a:pt x="2357734" y="727960"/>
                  <a:pt x="2293610" y="690261"/>
                </a:cubicBezTo>
                <a:cubicBezTo>
                  <a:pt x="2293610" y="690261"/>
                  <a:pt x="2293610" y="690261"/>
                  <a:pt x="1378906" y="162467"/>
                </a:cubicBezTo>
                <a:cubicBezTo>
                  <a:pt x="1346844" y="144559"/>
                  <a:pt x="1304410" y="135606"/>
                  <a:pt x="1261975" y="135606"/>
                </a:cubicBezTo>
                <a:close/>
                <a:moveTo>
                  <a:pt x="1261975" y="0"/>
                </a:moveTo>
                <a:cubicBezTo>
                  <a:pt x="1308600" y="0"/>
                  <a:pt x="1355224" y="9837"/>
                  <a:pt x="1390452" y="29513"/>
                </a:cubicBezTo>
                <a:cubicBezTo>
                  <a:pt x="2395472" y="609420"/>
                  <a:pt x="2395472" y="609420"/>
                  <a:pt x="2395472" y="609420"/>
                </a:cubicBezTo>
                <a:cubicBezTo>
                  <a:pt x="2465927" y="650842"/>
                  <a:pt x="2523949" y="752325"/>
                  <a:pt x="2523949" y="833098"/>
                </a:cubicBezTo>
                <a:cubicBezTo>
                  <a:pt x="2523949" y="1702959"/>
                  <a:pt x="2523949" y="1920424"/>
                  <a:pt x="2523949" y="1974790"/>
                </a:cubicBezTo>
                <a:lnTo>
                  <a:pt x="2523949" y="1976098"/>
                </a:lnTo>
                <a:lnTo>
                  <a:pt x="2523949" y="1990647"/>
                </a:lnTo>
                <a:lnTo>
                  <a:pt x="2523949" y="1992912"/>
                </a:lnTo>
                <a:lnTo>
                  <a:pt x="2523949" y="2000379"/>
                </a:lnTo>
                <a:lnTo>
                  <a:pt x="2523949" y="2180255"/>
                </a:lnTo>
                <a:lnTo>
                  <a:pt x="2523949" y="2204536"/>
                </a:lnTo>
                <a:lnTo>
                  <a:pt x="2523949" y="2358928"/>
                </a:lnTo>
                <a:lnTo>
                  <a:pt x="2523949" y="2383208"/>
                </a:lnTo>
                <a:lnTo>
                  <a:pt x="2523949" y="2513815"/>
                </a:lnTo>
                <a:lnTo>
                  <a:pt x="2523949" y="2538095"/>
                </a:lnTo>
                <a:lnTo>
                  <a:pt x="2523949" y="2646616"/>
                </a:lnTo>
                <a:lnTo>
                  <a:pt x="2523949" y="2670896"/>
                </a:lnTo>
                <a:lnTo>
                  <a:pt x="2523949" y="2759029"/>
                </a:lnTo>
                <a:lnTo>
                  <a:pt x="2523949" y="2783310"/>
                </a:lnTo>
                <a:lnTo>
                  <a:pt x="2523949" y="2852754"/>
                </a:lnTo>
                <a:lnTo>
                  <a:pt x="2523949" y="2877035"/>
                </a:lnTo>
                <a:lnTo>
                  <a:pt x="2523949" y="2929490"/>
                </a:lnTo>
                <a:lnTo>
                  <a:pt x="2523949" y="2953771"/>
                </a:lnTo>
                <a:lnTo>
                  <a:pt x="2523949" y="2990936"/>
                </a:lnTo>
                <a:lnTo>
                  <a:pt x="2523949" y="3015216"/>
                </a:lnTo>
                <a:lnTo>
                  <a:pt x="2523949" y="3074750"/>
                </a:lnTo>
                <a:lnTo>
                  <a:pt x="2523949" y="3099031"/>
                </a:lnTo>
                <a:lnTo>
                  <a:pt x="2523949" y="3117790"/>
                </a:lnTo>
                <a:cubicBezTo>
                  <a:pt x="2523949" y="3135912"/>
                  <a:pt x="2523949" y="3135912"/>
                  <a:pt x="2523949" y="3135912"/>
                </a:cubicBezTo>
                <a:lnTo>
                  <a:pt x="2523949" y="3142071"/>
                </a:lnTo>
                <a:lnTo>
                  <a:pt x="2523949" y="3143379"/>
                </a:lnTo>
                <a:lnTo>
                  <a:pt x="2523949" y="3157927"/>
                </a:lnTo>
                <a:lnTo>
                  <a:pt x="2523949" y="3160193"/>
                </a:lnTo>
                <a:lnTo>
                  <a:pt x="2523949" y="3347536"/>
                </a:lnTo>
                <a:lnTo>
                  <a:pt x="2523949" y="3402691"/>
                </a:lnTo>
                <a:lnTo>
                  <a:pt x="2523948" y="3402691"/>
                </a:lnTo>
                <a:lnTo>
                  <a:pt x="2523948" y="3411812"/>
                </a:lnTo>
                <a:cubicBezTo>
                  <a:pt x="2523948" y="3475886"/>
                  <a:pt x="2523948" y="3475886"/>
                  <a:pt x="2523948" y="3475886"/>
                </a:cubicBezTo>
                <a:cubicBezTo>
                  <a:pt x="2523948" y="3558730"/>
                  <a:pt x="2465926" y="3658142"/>
                  <a:pt x="2395471" y="3699565"/>
                </a:cubicBezTo>
                <a:cubicBezTo>
                  <a:pt x="1390451" y="4279472"/>
                  <a:pt x="1390451" y="4279472"/>
                  <a:pt x="1390451" y="4279472"/>
                </a:cubicBezTo>
                <a:cubicBezTo>
                  <a:pt x="1319996" y="4320893"/>
                  <a:pt x="1203952" y="4320893"/>
                  <a:pt x="1133497" y="4279472"/>
                </a:cubicBezTo>
                <a:cubicBezTo>
                  <a:pt x="128477" y="3699565"/>
                  <a:pt x="128477" y="3699565"/>
                  <a:pt x="128477" y="3699565"/>
                </a:cubicBezTo>
                <a:cubicBezTo>
                  <a:pt x="58022" y="3658142"/>
                  <a:pt x="0" y="3558730"/>
                  <a:pt x="0" y="3475886"/>
                </a:cubicBezTo>
                <a:lnTo>
                  <a:pt x="0" y="2884161"/>
                </a:lnTo>
                <a:lnTo>
                  <a:pt x="1" y="2884161"/>
                </a:lnTo>
                <a:lnTo>
                  <a:pt x="1" y="2000379"/>
                </a:lnTo>
                <a:lnTo>
                  <a:pt x="1" y="1992912"/>
                </a:lnTo>
                <a:lnTo>
                  <a:pt x="1" y="1976098"/>
                </a:lnTo>
                <a:lnTo>
                  <a:pt x="1" y="833098"/>
                </a:lnTo>
                <a:cubicBezTo>
                  <a:pt x="1" y="752325"/>
                  <a:pt x="58023" y="650842"/>
                  <a:pt x="128478" y="609420"/>
                </a:cubicBezTo>
                <a:cubicBezTo>
                  <a:pt x="1133498" y="29513"/>
                  <a:pt x="1133498" y="29513"/>
                  <a:pt x="1133498" y="29513"/>
                </a:cubicBezTo>
                <a:cubicBezTo>
                  <a:pt x="1168726" y="9837"/>
                  <a:pt x="1215350" y="0"/>
                  <a:pt x="1261975" y="0"/>
                </a:cubicBezTo>
                <a:close/>
              </a:path>
            </a:pathLst>
          </a:custGeom>
          <a:solidFill>
            <a:srgbClr val="3D71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p>
        </p:txBody>
      </p:sp>
      <p:sp>
        <p:nvSpPr>
          <p:cNvPr id="30" name="TextBox 30"/>
          <p:cNvSpPr txBox="1"/>
          <p:nvPr/>
        </p:nvSpPr>
        <p:spPr>
          <a:xfrm>
            <a:off x="7769860" y="3530600"/>
            <a:ext cx="372110" cy="1230630"/>
          </a:xfrm>
          <a:prstGeom prst="rect">
            <a:avLst/>
          </a:prstGeom>
          <a:noFill/>
        </p:spPr>
        <p:txBody>
          <a:bodyPr wrap="square" lIns="0" tIns="0" rIns="0" bIns="0" rtlCol="0">
            <a:spAutoFit/>
          </a:bodyPr>
          <a:lstStyle/>
          <a:p>
            <a:r>
              <a:rPr lang="zh-CN" altLang="en-US" sz="1600" b="1" smtClean="0">
                <a:solidFill>
                  <a:srgbClr val="FF0000"/>
                </a:solidFill>
                <a:latin typeface="微软雅黑" panose="020b0503020204020204" pitchFamily="34" charset="-122"/>
                <a:ea typeface="微软雅黑" panose="020b0503020204020204" pitchFamily="34" charset="-122"/>
              </a:rPr>
              <a:t>物质与精神</a:t>
            </a:r>
          </a:p>
        </p:txBody>
      </p:sp>
      <p:sp>
        <p:nvSpPr>
          <p:cNvPr id="31" name="TextBox 30"/>
          <p:cNvSpPr txBox="1"/>
          <p:nvPr/>
        </p:nvSpPr>
        <p:spPr>
          <a:xfrm>
            <a:off x="8874125" y="3530600"/>
            <a:ext cx="372110" cy="1230630"/>
          </a:xfrm>
          <a:prstGeom prst="rect">
            <a:avLst/>
          </a:prstGeom>
          <a:noFill/>
        </p:spPr>
        <p:txBody>
          <a:bodyPr wrap="square" lIns="0" tIns="0" rIns="0" bIns="0" rtlCol="0">
            <a:spAutoFit/>
          </a:bodyPr>
          <a:lstStyle/>
          <a:p>
            <a:r>
              <a:rPr lang="zh-CN" altLang="en-US" sz="1600" b="1" smtClean="0">
                <a:solidFill>
                  <a:srgbClr val="FF0000"/>
                </a:solidFill>
                <a:latin typeface="微软雅黑" panose="020b0503020204020204" pitchFamily="34" charset="-122"/>
                <a:ea typeface="微软雅黑" panose="020b0503020204020204" pitchFamily="34" charset="-122"/>
              </a:rPr>
              <a:t>情与理与法</a:t>
            </a:r>
          </a:p>
        </p:txBody>
      </p:sp>
      <p:sp>
        <p:nvSpPr>
          <p:cNvPr id="32" name="TextBox 30"/>
          <p:cNvSpPr txBox="1"/>
          <p:nvPr/>
        </p:nvSpPr>
        <p:spPr>
          <a:xfrm>
            <a:off x="9911715" y="3451860"/>
            <a:ext cx="289560" cy="1230630"/>
          </a:xfrm>
          <a:prstGeom prst="rect">
            <a:avLst/>
          </a:prstGeom>
          <a:noFill/>
        </p:spPr>
        <p:txBody>
          <a:bodyPr wrap="square" lIns="0" tIns="0" rIns="0" bIns="0" rtlCol="0">
            <a:spAutoFit/>
          </a:bodyPr>
          <a:lstStyle/>
          <a:p>
            <a:r>
              <a:rPr lang="zh-CN" altLang="en-US" sz="1600" b="1" smtClean="0">
                <a:solidFill>
                  <a:srgbClr val="FF0000"/>
                </a:solidFill>
                <a:latin typeface="微软雅黑" panose="020b0503020204020204" pitchFamily="34" charset="-122"/>
                <a:ea typeface="微软雅黑" panose="020b0503020204020204" pitchFamily="34" charset="-122"/>
              </a:rPr>
              <a:t>传统与现代</a:t>
            </a: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914" name="文本框 7913"/>
          <p:cNvSpPr txBox="1"/>
          <p:nvPr/>
        </p:nvSpPr>
        <p:spPr>
          <a:xfrm>
            <a:off x="300532" y="18406"/>
            <a:ext cx="2948940" cy="768350"/>
          </a:xfrm>
          <a:prstGeom prst="rect">
            <a:avLst/>
          </a:prstGeom>
          <a:noFill/>
        </p:spPr>
        <p:txBody>
          <a:bodyPr wrap="none" rtlCol="0">
            <a:spAutoFit/>
          </a:bodyPr>
          <a:lstStyle/>
          <a:p>
            <a:pPr algn="ctr"/>
            <a:r>
              <a:rPr lang="en-US" altLang="zh-CN" sz="4400" smtClean="0">
                <a:solidFill>
                  <a:srgbClr val="3D7100"/>
                </a:solidFill>
                <a:latin typeface="华文隶书" panose="02010800040101010101" pitchFamily="2" charset="-122"/>
                <a:ea typeface="华文隶书" panose="02010800040101010101" pitchFamily="2" charset="-122"/>
              </a:rPr>
              <a:t>03 </a:t>
            </a:r>
            <a:r>
              <a:rPr lang="zh-CN" altLang="en-US" sz="4400" smtClean="0">
                <a:solidFill>
                  <a:srgbClr val="3D7100"/>
                </a:solidFill>
                <a:latin typeface="华文隶书" panose="02010800040101010101" pitchFamily="2" charset="-122"/>
                <a:ea typeface="华文隶书" panose="02010800040101010101" pitchFamily="2" charset="-122"/>
              </a:rPr>
              <a:t>情</a:t>
            </a:r>
            <a:r>
              <a:rPr lang="en-US" altLang="zh-CN" sz="4400" smtClean="0">
                <a:solidFill>
                  <a:srgbClr val="3D7100"/>
                </a:solidFill>
                <a:latin typeface="华文隶书" panose="02010800040101010101" pitchFamily="2" charset="-122"/>
                <a:ea typeface="华文隶书" panose="02010800040101010101" pitchFamily="2" charset="-122"/>
              </a:rPr>
              <a:t>.</a:t>
            </a:r>
            <a:r>
              <a:rPr lang="zh-CN" altLang="en-US" sz="4400" smtClean="0">
                <a:solidFill>
                  <a:srgbClr val="3D7100"/>
                </a:solidFill>
                <a:latin typeface="华文隶书" panose="02010800040101010101" pitchFamily="2" charset="-122"/>
                <a:ea typeface="华文隶书" panose="02010800040101010101" pitchFamily="2" charset="-122"/>
              </a:rPr>
              <a:t>理</a:t>
            </a:r>
            <a:r>
              <a:rPr lang="en-US" altLang="zh-CN" sz="4400" smtClean="0">
                <a:solidFill>
                  <a:srgbClr val="3D7100"/>
                </a:solidFill>
                <a:latin typeface="华文隶书" panose="02010800040101010101" pitchFamily="2" charset="-122"/>
                <a:ea typeface="华文隶书" panose="02010800040101010101" pitchFamily="2" charset="-122"/>
              </a:rPr>
              <a:t>.</a:t>
            </a:r>
            <a:r>
              <a:rPr lang="zh-CN" altLang="en-US" sz="4400" smtClean="0">
                <a:solidFill>
                  <a:srgbClr val="3D7100"/>
                </a:solidFill>
                <a:latin typeface="华文隶书" panose="02010800040101010101" pitchFamily="2" charset="-122"/>
                <a:ea typeface="华文隶书" panose="02010800040101010101" pitchFamily="2" charset="-122"/>
              </a:rPr>
              <a:t>法</a:t>
            </a:r>
          </a:p>
        </p:txBody>
      </p:sp>
      <p:sp>
        <p:nvSpPr>
          <p:cNvPr id="4" name="矩形 3"/>
          <p:cNvSpPr/>
          <p:nvPr/>
        </p:nvSpPr>
        <p:spPr>
          <a:xfrm>
            <a:off x="-927279" y="1788623"/>
            <a:ext cx="553792" cy="1212154"/>
          </a:xfrm>
          <a:prstGeom prst="rect">
            <a:avLst/>
          </a:prstGeom>
          <a:solidFill>
            <a:srgbClr val="84C2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15" name="矩形 7914"/>
          <p:cNvSpPr/>
          <p:nvPr/>
        </p:nvSpPr>
        <p:spPr>
          <a:xfrm>
            <a:off x="-940159" y="3000777"/>
            <a:ext cx="553792" cy="1212154"/>
          </a:xfrm>
          <a:prstGeom prst="rect">
            <a:avLst/>
          </a:prstGeom>
          <a:solidFill>
            <a:srgbClr val="3D7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92810" y="786765"/>
            <a:ext cx="10280015" cy="5257800"/>
          </a:xfrm>
          <a:prstGeom prst="rect">
            <a:avLst/>
          </a:prstGeom>
          <a:solidFill>
            <a:srgbClr val="84C2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100455" y="1214755"/>
            <a:ext cx="9557385" cy="3322955"/>
          </a:xfrm>
          <a:prstGeom prst="rect">
            <a:avLst/>
          </a:prstGeom>
        </p:spPr>
        <p:txBody>
          <a:bodyPr wrap="square">
            <a:spAutoFit/>
          </a:bodyPr>
          <a:lstStyle/>
          <a:p>
            <a:pPr algn="just">
              <a:lnSpc>
                <a:spcPct val="150000"/>
              </a:lnSpc>
            </a:pPr>
            <a:r>
              <a:rPr lang="en-US" altLang="zh-CN" sz="2000">
                <a:solidFill>
                  <a:srgbClr val="FF0000"/>
                </a:solidFill>
                <a:latin typeface="微软雅黑 Light" panose="020b0502040204020203" pitchFamily="34" charset="-122"/>
                <a:ea typeface="微软雅黑 Light" panose="020b0502040204020203" pitchFamily="34" charset="-122"/>
              </a:rPr>
              <a:t> </a:t>
            </a:r>
            <a:r>
              <a:rPr lang="zh-CN" altLang="en-US" sz="2000" b="1">
                <a:solidFill>
                  <a:srgbClr val="FF0000"/>
                </a:solidFill>
                <a:latin typeface="微软雅黑 Light" panose="020b0502040204020203" pitchFamily="34" charset="-122"/>
                <a:ea typeface="微软雅黑 Light" panose="020b0502040204020203" pitchFamily="34" charset="-122"/>
              </a:rPr>
              <a:t>一、名言警句积累</a:t>
            </a:r>
          </a:p>
          <a:p>
            <a:pPr algn="just">
              <a:lnSpc>
                <a:spcPct val="150000"/>
              </a:lnSpc>
            </a:pPr>
            <a:r>
              <a:rPr lang="zh-CN" altLang="en-US" sz="2000" b="1">
                <a:latin typeface="微软雅黑 Light" panose="020b0502040204020203" pitchFamily="34" charset="-122"/>
                <a:ea typeface="微软雅黑 Light" panose="020b0502040204020203" pitchFamily="34" charset="-122"/>
              </a:rPr>
              <a:t>6.没有情感的理智，是无光彩的金块；而无理智的情感，是无鞍镫的野马。——作家、革命烈士郁达夫</a:t>
            </a:r>
          </a:p>
          <a:p>
            <a:pPr algn="just">
              <a:lnSpc>
                <a:spcPct val="150000"/>
              </a:lnSpc>
            </a:pPr>
            <a:r>
              <a:rPr lang="zh-CN" altLang="en-US" sz="2000" b="1">
                <a:latin typeface="微软雅黑 Light" panose="020b0502040204020203" pitchFamily="34" charset="-122"/>
                <a:ea typeface="微软雅黑 Light" panose="020b0502040204020203" pitchFamily="34" charset="-122"/>
              </a:rPr>
              <a:t>7.矩不正，不可为方；规不正，不可为圆。——淮南子</a:t>
            </a:r>
          </a:p>
          <a:p>
            <a:pPr algn="just">
              <a:lnSpc>
                <a:spcPct val="150000"/>
              </a:lnSpc>
            </a:pPr>
            <a:r>
              <a:rPr lang="zh-CN" altLang="en-US" sz="2000" b="1">
                <a:latin typeface="微软雅黑 Light" panose="020b0502040204020203" pitchFamily="34" charset="-122"/>
                <a:ea typeface="微软雅黑 Light" panose="020b0502040204020203" pitchFamily="34" charset="-122"/>
              </a:rPr>
              <a:t>8.世界上唯有两样东西能让我们的内心受到深深的震撼，一是我们头顶上灿烂的星空，一是我们内心崇高的道德法则。——康德</a:t>
            </a:r>
          </a:p>
          <a:p>
            <a:pPr algn="just">
              <a:lnSpc>
                <a:spcPct val="150000"/>
              </a:lnSpc>
            </a:pPr>
            <a:r>
              <a:rPr lang="zh-CN" altLang="en-US" sz="2000" b="1">
                <a:latin typeface="微软雅黑 Light" panose="020b0502040204020203" pitchFamily="34" charset="-122"/>
                <a:ea typeface="微软雅黑 Light" panose="020b0502040204020203" pitchFamily="34" charset="-122"/>
              </a:rPr>
              <a:t>9.法律之内，应有天理人情在。——安提戈捏</a:t>
            </a: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rcRect l="25374" t="14120" r="28185" b="46860"/>
          <a:stretch>
            <a:fillRect/>
          </a:stretch>
        </p:blipFill>
        <p:spPr>
          <a:xfrm>
            <a:off x="10988281" y="5416154"/>
            <a:ext cx="1287888" cy="1442047"/>
          </a:xfrm>
          <a:custGeom>
            <a:gdLst>
              <a:gd name="connsiteX0" fmla="*/ 0 w 2389894"/>
              <a:gd name="connsiteY0" fmla="*/ 0 h 2675963"/>
              <a:gd name="connsiteX1" fmla="*/ 2389894 w 2389894"/>
              <a:gd name="connsiteY1" fmla="*/ 0 h 2675963"/>
              <a:gd name="connsiteX2" fmla="*/ 2389894 w 2389894"/>
              <a:gd name="connsiteY2" fmla="*/ 2675963 h 2675963"/>
              <a:gd name="connsiteX3" fmla="*/ 0 w 2389894"/>
              <a:gd name="connsiteY3" fmla="*/ 2675963 h 2675963"/>
            </a:gdLst>
            <a:cxnLst>
              <a:cxn ang="0">
                <a:pos x="connsiteX0" y="connsiteY0"/>
              </a:cxn>
              <a:cxn ang="0">
                <a:pos x="connsiteX1" y="connsiteY1"/>
              </a:cxn>
              <a:cxn ang="0">
                <a:pos x="connsiteX2" y="connsiteY2"/>
              </a:cxn>
              <a:cxn ang="0">
                <a:pos x="connsiteX3" y="connsiteY3"/>
              </a:cxn>
            </a:cxnLst>
            <a:rect l="l" t="t" r="r" b="b"/>
            <a:pathLst>
              <a:path w="2389894" h="2675963">
                <a:moveTo>
                  <a:pt x="0" y="0"/>
                </a:moveTo>
                <a:lnTo>
                  <a:pt x="2389894" y="0"/>
                </a:lnTo>
                <a:lnTo>
                  <a:pt x="2389894" y="2675963"/>
                </a:lnTo>
                <a:lnTo>
                  <a:pt x="0" y="2675963"/>
                </a:lnTo>
                <a:close/>
              </a:path>
            </a:pathLst>
          </a:cu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1071245" y="1064260"/>
            <a:ext cx="10109835" cy="5015865"/>
          </a:xfrm>
          <a:prstGeom prst="rect">
            <a:avLst/>
          </a:prstGeom>
          <a:noFill/>
          <a:ln w="9525">
            <a:noFill/>
          </a:ln>
        </p:spPr>
        <p:txBody>
          <a:bodyPr wrap="square">
            <a:spAutoFit/>
          </a:bodyPr>
          <a:lstStyle/>
          <a:p>
            <a:pPr indent="266700"/>
            <a:r>
              <a:rPr sz="2400" b="0" smtClean="0">
                <a:solidFill>
                  <a:srgbClr val="FF0000"/>
                </a:solidFill>
              </a:rPr>
              <a:t>1</a:t>
            </a:r>
            <a:r>
              <a:rPr lang="en-US" sz="2400" b="0" smtClean="0">
                <a:solidFill>
                  <a:srgbClr val="FF0000"/>
                </a:solidFill>
              </a:rPr>
              <a:t>.</a:t>
            </a:r>
            <a:r>
              <a:rPr sz="2400" b="0" smtClean="0">
                <a:solidFill>
                  <a:srgbClr val="FF0000"/>
                </a:solidFill>
              </a:rPr>
              <a:t>商鞅刑及太子</a:t>
            </a:r>
            <a:r>
              <a:rPr sz="2400" b="0">
                <a:solidFill>
                  <a:srgbClr val="FF0000"/>
                </a:solidFill>
              </a:rPr>
              <a:t>：</a:t>
            </a:r>
          </a:p>
          <a:p>
            <a:pPr indent="266700"/>
            <a:r>
              <a:rPr sz="2400" b="0"/>
              <a:t>商鞅变法之初，许多人感到不习惯，太子驷带头违犯新法。商鞅认为，新法之所以难以推行，是由于朝廷大臣首先违法。他想对太子驷以法论处，又考虑太子是君位继承人，不可以对他施刑。于是，商鞅下令将太子傅公子虔判刑入狱，将太子师公孙贾处以黥刑。朝野上下看到商鞅执法严格，为之畏惧，使秦国得以变法成功，由衰弱走向强大。</a:t>
            </a:r>
          </a:p>
          <a:p>
            <a:pPr indent="266700"/>
            <a:r>
              <a:rPr sz="2400" b="0" smtClean="0">
                <a:solidFill>
                  <a:srgbClr val="FF0000"/>
                </a:solidFill>
              </a:rPr>
              <a:t>2</a:t>
            </a:r>
            <a:r>
              <a:rPr lang="en-US" sz="2400" b="0" smtClean="0">
                <a:solidFill>
                  <a:srgbClr val="FF0000"/>
                </a:solidFill>
              </a:rPr>
              <a:t>.</a:t>
            </a:r>
            <a:r>
              <a:rPr sz="2400" b="0" smtClean="0">
                <a:solidFill>
                  <a:srgbClr val="FF0000"/>
                </a:solidFill>
              </a:rPr>
              <a:t>诸葛亮挥泪斩马谡</a:t>
            </a:r>
            <a:r>
              <a:rPr sz="2400" b="0">
                <a:solidFill>
                  <a:srgbClr val="FF0000"/>
                </a:solidFill>
              </a:rPr>
              <a:t>：</a:t>
            </a:r>
          </a:p>
          <a:p>
            <a:pPr indent="266700"/>
            <a:r>
              <a:rPr sz="2400" b="0"/>
              <a:t>三国战乱，在各势力割据与争夺江山的境况下，每一处山口都是国家要坚守的要地。然而诸葛亮的心腹大将马谡却在此时失掉了对蜀魏皆颇为重要的街亭。孔明为守住得力助手，国家忠臣，大可以推责于“天公不作美”，地无利而人不和，然而他没有。孔明挥泪斩马谡，淋漓的鲜血洒在将士身上，洒在军纪的明文上，浇灭的是高傲自大的狂气，激起的是将士们严于律己的责任心。</a:t>
            </a:r>
            <a:r>
              <a:rPr sz="3200" b="0"/>
              <a:t> </a:t>
            </a:r>
            <a:endParaRPr lang="en-US" altLang="en-US" sz="3200" b="1">
              <a:latin typeface="宋体" panose="02010600030101010101" pitchFamily="2" charset="-122"/>
            </a:endParaRPr>
          </a:p>
        </p:txBody>
      </p:sp>
      <p:sp>
        <p:nvSpPr>
          <p:cNvPr id="2" name="文本框 1"/>
          <p:cNvSpPr txBox="1"/>
          <p:nvPr/>
        </p:nvSpPr>
        <p:spPr>
          <a:xfrm>
            <a:off x="191312" y="-9"/>
            <a:ext cx="2011680" cy="645160"/>
          </a:xfrm>
          <a:prstGeom prst="rect">
            <a:avLst/>
          </a:prstGeom>
          <a:noFill/>
        </p:spPr>
        <p:txBody>
          <a:bodyPr wrap="none" rtlCol="0">
            <a:spAutoFit/>
          </a:bodyPr>
          <a:lstStyle/>
          <a:p>
            <a:pPr algn="ctr"/>
            <a:r>
              <a:rPr lang="zh-CN" altLang="en-US" sz="3600" smtClean="0">
                <a:solidFill>
                  <a:srgbClr val="3D7100"/>
                </a:solidFill>
                <a:latin typeface="华文隶书" panose="02010800040101010101" pitchFamily="2" charset="-122"/>
                <a:ea typeface="华文隶书" panose="02010800040101010101" pitchFamily="2" charset="-122"/>
              </a:rPr>
              <a:t>素材积累</a:t>
            </a:r>
          </a:p>
        </p:txBody>
      </p:sp>
      <p:pic>
        <p:nvPicPr>
          <p:cNvPr id="7912" name="图片 7911"/>
          <p:cNvPicPr>
            <a:picLocks noChangeAspect="1"/>
          </p:cNvPicPr>
          <p:nvPr/>
        </p:nvPicPr>
        <p:blipFill>
          <a:blip r:embed="rId2">
            <a:extLst>
              <a:ext uri="{28A0092B-C50C-407E-A947-70E740481C1C}">
                <a14:useLocalDpi xmlns:a14="http://schemas.microsoft.com/office/drawing/2010/main" val="0"/>
              </a:ext>
            </a:extLst>
          </a:blip>
          <a:srcRect l="25374" t="14120" r="28185" b="46860"/>
          <a:stretch>
            <a:fillRect/>
          </a:stretch>
        </p:blipFill>
        <p:spPr>
          <a:xfrm>
            <a:off x="10714596" y="5305029"/>
            <a:ext cx="1287888" cy="1442047"/>
          </a:xfrm>
          <a:custGeom>
            <a:gdLst>
              <a:gd name="connsiteX0" fmla="*/ 0 w 2389894"/>
              <a:gd name="connsiteY0" fmla="*/ 0 h 2675963"/>
              <a:gd name="connsiteX1" fmla="*/ 2389894 w 2389894"/>
              <a:gd name="connsiteY1" fmla="*/ 0 h 2675963"/>
              <a:gd name="connsiteX2" fmla="*/ 2389894 w 2389894"/>
              <a:gd name="connsiteY2" fmla="*/ 2675963 h 2675963"/>
              <a:gd name="connsiteX3" fmla="*/ 0 w 2389894"/>
              <a:gd name="connsiteY3" fmla="*/ 2675963 h 2675963"/>
            </a:gdLst>
            <a:cxnLst>
              <a:cxn ang="0">
                <a:pos x="connsiteX0" y="connsiteY0"/>
              </a:cxn>
              <a:cxn ang="0">
                <a:pos x="connsiteX1" y="connsiteY1"/>
              </a:cxn>
              <a:cxn ang="0">
                <a:pos x="connsiteX2" y="connsiteY2"/>
              </a:cxn>
              <a:cxn ang="0">
                <a:pos x="connsiteX3" y="connsiteY3"/>
              </a:cxn>
            </a:cxnLst>
            <a:rect l="l" t="t" r="r" b="b"/>
            <a:pathLst>
              <a:path w="2389894" h="2675963">
                <a:moveTo>
                  <a:pt x="0" y="0"/>
                </a:moveTo>
                <a:lnTo>
                  <a:pt x="2389894" y="0"/>
                </a:lnTo>
                <a:lnTo>
                  <a:pt x="2389894" y="2675963"/>
                </a:lnTo>
                <a:lnTo>
                  <a:pt x="0" y="2675963"/>
                </a:lnTo>
                <a:close/>
              </a:path>
            </a:pathLst>
          </a:custGeom>
        </p:spPr>
      </p:pic>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1071245" y="1064260"/>
            <a:ext cx="10109835" cy="4154170"/>
          </a:xfrm>
          <a:prstGeom prst="rect">
            <a:avLst/>
          </a:prstGeom>
          <a:noFill/>
          <a:ln w="9525">
            <a:noFill/>
          </a:ln>
        </p:spPr>
        <p:txBody>
          <a:bodyPr wrap="square">
            <a:spAutoFit/>
          </a:bodyPr>
          <a:lstStyle/>
          <a:p>
            <a:pPr indent="266700"/>
            <a:r>
              <a:rPr sz="2400" b="0" smtClean="0">
                <a:solidFill>
                  <a:srgbClr val="FF0000"/>
                </a:solidFill>
              </a:rPr>
              <a:t>3</a:t>
            </a:r>
            <a:r>
              <a:rPr lang="en-US" sz="2400" b="0" smtClean="0">
                <a:solidFill>
                  <a:srgbClr val="FF0000"/>
                </a:solidFill>
              </a:rPr>
              <a:t>.</a:t>
            </a:r>
            <a:r>
              <a:rPr sz="2400" b="0" smtClean="0">
                <a:solidFill>
                  <a:srgbClr val="FF0000"/>
                </a:solidFill>
              </a:rPr>
              <a:t>包拯执法</a:t>
            </a:r>
            <a:r>
              <a:rPr sz="2400" b="0">
                <a:solidFill>
                  <a:srgbClr val="FF0000"/>
                </a:solidFill>
              </a:rPr>
              <a:t>，</a:t>
            </a:r>
            <a:r>
              <a:rPr sz="2400" b="0" smtClean="0">
                <a:solidFill>
                  <a:srgbClr val="FF0000"/>
                </a:solidFill>
              </a:rPr>
              <a:t>铁面无私</a:t>
            </a:r>
            <a:r>
              <a:rPr lang="zh-CN" altLang="en-US" sz="2400" b="0" smtClean="0">
                <a:solidFill>
                  <a:srgbClr val="FF0000"/>
                </a:solidFill>
              </a:rPr>
              <a:t>：</a:t>
            </a:r>
            <a:endParaRPr sz="2400" b="0">
              <a:solidFill>
                <a:srgbClr val="FF0000"/>
              </a:solidFill>
            </a:endParaRPr>
          </a:p>
          <a:p>
            <a:pPr indent="266700"/>
            <a:r>
              <a:rPr lang="en-US" sz="2400" b="0">
                <a:solidFill>
                  <a:schemeClr val="tx1"/>
                </a:solidFill>
              </a:rPr>
              <a:t>    </a:t>
            </a:r>
            <a:r>
              <a:rPr sz="2400" b="0">
                <a:solidFill>
                  <a:schemeClr val="tx1"/>
                </a:solidFill>
              </a:rPr>
              <a:t>他曾说：“后世子孙做官，有犯贪污之罪的，不得踏进家门，死后不得葬入大墓。不遵从我的志向，就不是我的子孙。”彭水县的交警王小兵，他的十多位亲戚、二三十位同学、朋友以及上百位同事及其亲友，因为交通违法被他处罚过。这些正是法大于情的彰显。</a:t>
            </a:r>
          </a:p>
          <a:p>
            <a:pPr indent="266700"/>
            <a:endParaRPr sz="2400" b="0">
              <a:solidFill>
                <a:schemeClr val="tx1"/>
              </a:solidFill>
            </a:endParaRPr>
          </a:p>
          <a:p>
            <a:pPr indent="266700"/>
            <a:r>
              <a:rPr sz="2400" b="0" smtClean="0">
                <a:solidFill>
                  <a:schemeClr val="tx1"/>
                </a:solidFill>
              </a:rPr>
              <a:t>4</a:t>
            </a:r>
            <a:r>
              <a:rPr lang="en-US" sz="2400" b="0" smtClean="0">
                <a:solidFill>
                  <a:schemeClr val="tx1"/>
                </a:solidFill>
              </a:rPr>
              <a:t>.</a:t>
            </a:r>
            <a:r>
              <a:rPr sz="2400" b="0" smtClean="0">
                <a:solidFill>
                  <a:schemeClr val="tx1"/>
                </a:solidFill>
              </a:rPr>
              <a:t>2017</a:t>
            </a:r>
            <a:r>
              <a:rPr sz="2400" b="0">
                <a:solidFill>
                  <a:schemeClr val="tx1"/>
                </a:solidFill>
              </a:rPr>
              <a:t>年2月22日，湖北宜昌一位新郎在迎亲时，交警发现一辆黑色加长林肯轿车涉嫌套用他人号牌，该车当时正作为婚礼头车去接新娘。迎亲车队的头车因涉嫌套牌被交警查获。在新郎家属和交警沟通后，当地交警人性化执法，先“开道护送”，迎亲结束后才扣下套牌车，车主的具体信息和真实号牌待进一步调查后做出相应处罚。</a:t>
            </a:r>
          </a:p>
        </p:txBody>
      </p:sp>
      <p:sp>
        <p:nvSpPr>
          <p:cNvPr id="2" name="文本框 1"/>
          <p:cNvSpPr txBox="1"/>
          <p:nvPr/>
        </p:nvSpPr>
        <p:spPr>
          <a:xfrm>
            <a:off x="191312" y="-9"/>
            <a:ext cx="2011680" cy="645160"/>
          </a:xfrm>
          <a:prstGeom prst="rect">
            <a:avLst/>
          </a:prstGeom>
          <a:noFill/>
        </p:spPr>
        <p:txBody>
          <a:bodyPr wrap="none" rtlCol="0">
            <a:spAutoFit/>
          </a:bodyPr>
          <a:lstStyle/>
          <a:p>
            <a:pPr algn="ctr"/>
            <a:r>
              <a:rPr lang="zh-CN" altLang="en-US" sz="3600" smtClean="0">
                <a:solidFill>
                  <a:srgbClr val="3D7100"/>
                </a:solidFill>
                <a:latin typeface="华文隶书" panose="02010800040101010101" pitchFamily="2" charset="-122"/>
                <a:ea typeface="华文隶书" panose="02010800040101010101" pitchFamily="2" charset="-122"/>
              </a:rPr>
              <a:t>素材积累</a:t>
            </a:r>
          </a:p>
        </p:txBody>
      </p:sp>
      <p:pic>
        <p:nvPicPr>
          <p:cNvPr id="7912" name="图片 7911"/>
          <p:cNvPicPr>
            <a:picLocks noChangeAspect="1"/>
          </p:cNvPicPr>
          <p:nvPr/>
        </p:nvPicPr>
        <p:blipFill>
          <a:blip r:embed="rId2">
            <a:extLst>
              <a:ext uri="{28A0092B-C50C-407E-A947-70E740481C1C}">
                <a14:useLocalDpi xmlns:a14="http://schemas.microsoft.com/office/drawing/2010/main" val="0"/>
              </a:ext>
            </a:extLst>
          </a:blip>
          <a:srcRect l="25374" t="14120" r="28185" b="46860"/>
          <a:stretch>
            <a:fillRect/>
          </a:stretch>
        </p:blipFill>
        <p:spPr>
          <a:xfrm>
            <a:off x="10714596" y="5305029"/>
            <a:ext cx="1287888" cy="1442047"/>
          </a:xfrm>
          <a:custGeom>
            <a:gdLst>
              <a:gd name="connsiteX0" fmla="*/ 0 w 2389894"/>
              <a:gd name="connsiteY0" fmla="*/ 0 h 2675963"/>
              <a:gd name="connsiteX1" fmla="*/ 2389894 w 2389894"/>
              <a:gd name="connsiteY1" fmla="*/ 0 h 2675963"/>
              <a:gd name="connsiteX2" fmla="*/ 2389894 w 2389894"/>
              <a:gd name="connsiteY2" fmla="*/ 2675963 h 2675963"/>
              <a:gd name="connsiteX3" fmla="*/ 0 w 2389894"/>
              <a:gd name="connsiteY3" fmla="*/ 2675963 h 2675963"/>
            </a:gdLst>
            <a:cxnLst>
              <a:cxn ang="0">
                <a:pos x="connsiteX0" y="connsiteY0"/>
              </a:cxn>
              <a:cxn ang="0">
                <a:pos x="connsiteX1" y="connsiteY1"/>
              </a:cxn>
              <a:cxn ang="0">
                <a:pos x="connsiteX2" y="connsiteY2"/>
              </a:cxn>
              <a:cxn ang="0">
                <a:pos x="connsiteX3" y="connsiteY3"/>
              </a:cxn>
            </a:cxnLst>
            <a:rect l="l" t="t" r="r" b="b"/>
            <a:pathLst>
              <a:path w="2389894" h="2675963">
                <a:moveTo>
                  <a:pt x="0" y="0"/>
                </a:moveTo>
                <a:lnTo>
                  <a:pt x="2389894" y="0"/>
                </a:lnTo>
                <a:lnTo>
                  <a:pt x="2389894" y="2675963"/>
                </a:lnTo>
                <a:lnTo>
                  <a:pt x="0" y="2675963"/>
                </a:lnTo>
                <a:close/>
              </a:path>
            </a:pathLst>
          </a:custGeom>
        </p:spPr>
      </p:pic>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1041400" y="1120775"/>
            <a:ext cx="10109835" cy="3784600"/>
          </a:xfrm>
          <a:prstGeom prst="rect">
            <a:avLst/>
          </a:prstGeom>
          <a:noFill/>
          <a:ln w="9525">
            <a:noFill/>
          </a:ln>
        </p:spPr>
        <p:txBody>
          <a:bodyPr wrap="square">
            <a:spAutoFit/>
          </a:bodyPr>
          <a:lstStyle/>
          <a:p>
            <a:pPr indent="266700"/>
            <a:r>
              <a:rPr sz="2400" b="0" smtClean="0">
                <a:solidFill>
                  <a:schemeClr val="tx1"/>
                </a:solidFill>
              </a:rPr>
              <a:t>5</a:t>
            </a:r>
            <a:r>
              <a:rPr lang="en-US" sz="2400" b="0" smtClean="0">
                <a:solidFill>
                  <a:schemeClr val="tx1"/>
                </a:solidFill>
              </a:rPr>
              <a:t>.</a:t>
            </a:r>
            <a:r>
              <a:rPr sz="2400" b="0" smtClean="0">
                <a:solidFill>
                  <a:schemeClr val="tx1"/>
                </a:solidFill>
              </a:rPr>
              <a:t>遂宁市交警在遂宁御景山小区外发现一辆违停的小车</a:t>
            </a:r>
            <a:r>
              <a:rPr sz="2400" b="0">
                <a:solidFill>
                  <a:schemeClr val="tx1"/>
                </a:solidFill>
              </a:rPr>
              <a:t>，前挡风玻璃放了一张小纸条：“交警叔叔：您好，上楼接病人，耽搁10分钟，请勿抄牌，谢谢！”在留言结尾，车主还留下了联系电话，并画上了一张笑脸。交警真等8分钟，见一名女司机，扶着一名老太婆打开了车门。交警并未处罚。</a:t>
            </a:r>
          </a:p>
          <a:p>
            <a:pPr indent="266700"/>
            <a:endParaRPr sz="2400" b="0">
              <a:solidFill>
                <a:schemeClr val="tx1"/>
              </a:solidFill>
            </a:endParaRPr>
          </a:p>
          <a:p>
            <a:pPr indent="266700"/>
            <a:r>
              <a:rPr sz="2400" b="0" smtClean="0">
                <a:solidFill>
                  <a:schemeClr val="tx1"/>
                </a:solidFill>
              </a:rPr>
              <a:t>6</a:t>
            </a:r>
            <a:r>
              <a:rPr lang="en-US" sz="2400" b="0" smtClean="0">
                <a:solidFill>
                  <a:schemeClr val="tx1"/>
                </a:solidFill>
              </a:rPr>
              <a:t>.</a:t>
            </a:r>
            <a:r>
              <a:rPr sz="2400" b="0" smtClean="0">
                <a:solidFill>
                  <a:schemeClr val="tx1"/>
                </a:solidFill>
              </a:rPr>
              <a:t>沈阳的潘先生开车送因高烧引发肺炎的女儿到儿童医院就诊</a:t>
            </a:r>
            <a:r>
              <a:rPr sz="2400" b="0">
                <a:solidFill>
                  <a:schemeClr val="tx1"/>
                </a:solidFill>
              </a:rPr>
              <a:t>，但由于医院内地面正在施工，停车位特别紧张。情急之下，潘先生只好把车临时停在医院外的路边，先送女儿就诊。他在车上留下了“警察叔叔，孩子急病，停车场没位了，请不要贴我。碍事我就移车，谢谢了”的字条。交警看到后，就没开罚单，还留言说：“祝早日康复，以后尽量按位停车。”</a:t>
            </a:r>
          </a:p>
        </p:txBody>
      </p:sp>
      <p:sp>
        <p:nvSpPr>
          <p:cNvPr id="2" name="文本框 1"/>
          <p:cNvSpPr txBox="1"/>
          <p:nvPr/>
        </p:nvSpPr>
        <p:spPr>
          <a:xfrm>
            <a:off x="191312" y="-9"/>
            <a:ext cx="2011680" cy="645160"/>
          </a:xfrm>
          <a:prstGeom prst="rect">
            <a:avLst/>
          </a:prstGeom>
          <a:noFill/>
        </p:spPr>
        <p:txBody>
          <a:bodyPr wrap="none" rtlCol="0">
            <a:spAutoFit/>
          </a:bodyPr>
          <a:lstStyle/>
          <a:p>
            <a:pPr algn="ctr"/>
            <a:r>
              <a:rPr lang="zh-CN" altLang="en-US" sz="3600" smtClean="0">
                <a:solidFill>
                  <a:srgbClr val="3D7100"/>
                </a:solidFill>
                <a:latin typeface="华文隶书" panose="02010800040101010101" pitchFamily="2" charset="-122"/>
                <a:ea typeface="华文隶书" panose="02010800040101010101" pitchFamily="2" charset="-122"/>
              </a:rPr>
              <a:t>素材积累</a:t>
            </a:r>
          </a:p>
        </p:txBody>
      </p:sp>
      <p:pic>
        <p:nvPicPr>
          <p:cNvPr id="7912" name="图片 7911"/>
          <p:cNvPicPr>
            <a:picLocks noChangeAspect="1"/>
          </p:cNvPicPr>
          <p:nvPr/>
        </p:nvPicPr>
        <p:blipFill>
          <a:blip r:embed="rId2">
            <a:extLst>
              <a:ext uri="{28A0092B-C50C-407E-A947-70E740481C1C}">
                <a14:useLocalDpi xmlns:a14="http://schemas.microsoft.com/office/drawing/2010/main" val="0"/>
              </a:ext>
            </a:extLst>
          </a:blip>
          <a:srcRect l="25374" t="14120" r="28185" b="46860"/>
          <a:stretch>
            <a:fillRect/>
          </a:stretch>
        </p:blipFill>
        <p:spPr>
          <a:xfrm>
            <a:off x="10714596" y="5305029"/>
            <a:ext cx="1287888" cy="1442047"/>
          </a:xfrm>
          <a:custGeom>
            <a:gdLst>
              <a:gd name="connsiteX0" fmla="*/ 0 w 2389894"/>
              <a:gd name="connsiteY0" fmla="*/ 0 h 2675963"/>
              <a:gd name="connsiteX1" fmla="*/ 2389894 w 2389894"/>
              <a:gd name="connsiteY1" fmla="*/ 0 h 2675963"/>
              <a:gd name="connsiteX2" fmla="*/ 2389894 w 2389894"/>
              <a:gd name="connsiteY2" fmla="*/ 2675963 h 2675963"/>
              <a:gd name="connsiteX3" fmla="*/ 0 w 2389894"/>
              <a:gd name="connsiteY3" fmla="*/ 2675963 h 2675963"/>
            </a:gdLst>
            <a:cxnLst>
              <a:cxn ang="0">
                <a:pos x="connsiteX0" y="connsiteY0"/>
              </a:cxn>
              <a:cxn ang="0">
                <a:pos x="connsiteX1" y="connsiteY1"/>
              </a:cxn>
              <a:cxn ang="0">
                <a:pos x="connsiteX2" y="connsiteY2"/>
              </a:cxn>
              <a:cxn ang="0">
                <a:pos x="connsiteX3" y="connsiteY3"/>
              </a:cxn>
            </a:cxnLst>
            <a:rect l="l" t="t" r="r" b="b"/>
            <a:pathLst>
              <a:path w="2389894" h="2675963">
                <a:moveTo>
                  <a:pt x="0" y="0"/>
                </a:moveTo>
                <a:lnTo>
                  <a:pt x="2389894" y="0"/>
                </a:lnTo>
                <a:lnTo>
                  <a:pt x="2389894" y="2675963"/>
                </a:lnTo>
                <a:lnTo>
                  <a:pt x="0" y="2675963"/>
                </a:lnTo>
                <a:close/>
              </a:path>
            </a:pathLst>
          </a:custGeom>
        </p:spPr>
      </p:pic>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955675" y="842645"/>
            <a:ext cx="10109835" cy="4954270"/>
          </a:xfrm>
          <a:prstGeom prst="rect">
            <a:avLst/>
          </a:prstGeom>
          <a:noFill/>
          <a:ln w="9525">
            <a:noFill/>
          </a:ln>
        </p:spPr>
        <p:txBody>
          <a:bodyPr wrap="square">
            <a:spAutoFit/>
          </a:bodyPr>
          <a:lstStyle/>
          <a:p>
            <a:pPr indent="266700"/>
            <a:r>
              <a:rPr lang="en-US" sz="2400" b="0"/>
              <a:t>  </a:t>
            </a:r>
            <a:r>
              <a:rPr lang="en-US" sz="2800" b="0"/>
              <a:t> </a:t>
            </a:r>
            <a:r>
              <a:rPr sz="2400" b="0" smtClean="0"/>
              <a:t>1</a:t>
            </a:r>
            <a:r>
              <a:rPr lang="en-US" sz="2400" b="0" smtClean="0"/>
              <a:t>.</a:t>
            </a:r>
            <a:r>
              <a:rPr sz="2400" b="0" smtClean="0"/>
              <a:t>情与理</a:t>
            </a:r>
            <a:r>
              <a:rPr sz="2400" b="0"/>
              <a:t>，还可以是两条平行线，不论在不在同一个平面内，都没有交点。有些人重“情”，很感性。会因“梦里花落知多少”而默默伤感，会因“黄河之水天上，奔流到海不复回”而联想到“天生我材必有用，千金散尽还复来”，豪情壮志，悲喜之情，溢于言表，倒也活得了无羁绊，潇潇洒洒。有些人重“理”，很喜欢侃侃而谈大道理哉。“温故而知新，可以为师矣”，“人不知而不愠，不亦君子乎”，“己所不欲，勿施于人”，这些就是尊重客观规律，自然发展，潜心修学之事，满腹经纶，也是过得充实啊。情与理，依社会现状来看，常人偏重于其一，贤者两者兼修，然得一者且知晓，已实属不易，得两全者，内外兼修，可成大器哉。</a:t>
            </a:r>
          </a:p>
          <a:p>
            <a:pPr indent="266700"/>
            <a:endParaRPr sz="2400" b="0"/>
          </a:p>
          <a:p>
            <a:pPr indent="266700"/>
            <a:r>
              <a:rPr sz="2400" b="0" smtClean="0"/>
              <a:t>2</a:t>
            </a:r>
            <a:r>
              <a:rPr lang="en-US" sz="2400" b="0" smtClean="0"/>
              <a:t>.</a:t>
            </a:r>
            <a:r>
              <a:rPr sz="2400" b="0" smtClean="0"/>
              <a:t>法在左</a:t>
            </a:r>
            <a:r>
              <a:rPr sz="2400" b="0"/>
              <a:t>，同情在右，一路花开，一路芬芳。法在左，所以纵使路旁枝繁叶茂杂草丛生，行人也可免去穿枝拂叶之苦；情在右，所以纵使路上阴风怒号泥泞难行，行人亦可感受阳光普照之温暖。</a:t>
            </a:r>
          </a:p>
        </p:txBody>
      </p:sp>
      <p:sp>
        <p:nvSpPr>
          <p:cNvPr id="2" name="文本框 1"/>
          <p:cNvSpPr txBox="1"/>
          <p:nvPr/>
        </p:nvSpPr>
        <p:spPr>
          <a:xfrm>
            <a:off x="191312" y="-9"/>
            <a:ext cx="2011680" cy="645160"/>
          </a:xfrm>
          <a:prstGeom prst="rect">
            <a:avLst/>
          </a:prstGeom>
          <a:noFill/>
        </p:spPr>
        <p:txBody>
          <a:bodyPr wrap="none" rtlCol="0">
            <a:spAutoFit/>
          </a:bodyPr>
          <a:lstStyle/>
          <a:p>
            <a:pPr algn="ctr"/>
            <a:r>
              <a:rPr lang="zh-CN" altLang="en-US" sz="3600" smtClean="0">
                <a:solidFill>
                  <a:srgbClr val="3D7100"/>
                </a:solidFill>
                <a:latin typeface="华文隶书" panose="02010800040101010101" pitchFamily="2" charset="-122"/>
                <a:ea typeface="华文隶书" panose="02010800040101010101" pitchFamily="2" charset="-122"/>
              </a:rPr>
              <a:t>优秀语段</a:t>
            </a:r>
          </a:p>
        </p:txBody>
      </p:sp>
      <p:pic>
        <p:nvPicPr>
          <p:cNvPr id="7912" name="图片 7911"/>
          <p:cNvPicPr>
            <a:picLocks noChangeAspect="1"/>
          </p:cNvPicPr>
          <p:nvPr/>
        </p:nvPicPr>
        <p:blipFill>
          <a:blip r:embed="rId2">
            <a:extLst>
              <a:ext uri="{28A0092B-C50C-407E-A947-70E740481C1C}">
                <a14:useLocalDpi xmlns:a14="http://schemas.microsoft.com/office/drawing/2010/main" val="0"/>
              </a:ext>
            </a:extLst>
          </a:blip>
          <a:srcRect l="25374" t="14120" r="28185" b="46860"/>
          <a:stretch>
            <a:fillRect/>
          </a:stretch>
        </p:blipFill>
        <p:spPr>
          <a:xfrm>
            <a:off x="10714596" y="5305029"/>
            <a:ext cx="1287888" cy="1442047"/>
          </a:xfrm>
          <a:custGeom>
            <a:gdLst>
              <a:gd name="connsiteX0" fmla="*/ 0 w 2389894"/>
              <a:gd name="connsiteY0" fmla="*/ 0 h 2675963"/>
              <a:gd name="connsiteX1" fmla="*/ 2389894 w 2389894"/>
              <a:gd name="connsiteY1" fmla="*/ 0 h 2675963"/>
              <a:gd name="connsiteX2" fmla="*/ 2389894 w 2389894"/>
              <a:gd name="connsiteY2" fmla="*/ 2675963 h 2675963"/>
              <a:gd name="connsiteX3" fmla="*/ 0 w 2389894"/>
              <a:gd name="connsiteY3" fmla="*/ 2675963 h 2675963"/>
            </a:gdLst>
            <a:cxnLst>
              <a:cxn ang="0">
                <a:pos x="connsiteX0" y="connsiteY0"/>
              </a:cxn>
              <a:cxn ang="0">
                <a:pos x="connsiteX1" y="connsiteY1"/>
              </a:cxn>
              <a:cxn ang="0">
                <a:pos x="connsiteX2" y="connsiteY2"/>
              </a:cxn>
              <a:cxn ang="0">
                <a:pos x="connsiteX3" y="connsiteY3"/>
              </a:cxn>
            </a:cxnLst>
            <a:rect l="l" t="t" r="r" b="b"/>
            <a:pathLst>
              <a:path w="2389894" h="2675963">
                <a:moveTo>
                  <a:pt x="0" y="0"/>
                </a:moveTo>
                <a:lnTo>
                  <a:pt x="2389894" y="0"/>
                </a:lnTo>
                <a:lnTo>
                  <a:pt x="2389894" y="2675963"/>
                </a:lnTo>
                <a:lnTo>
                  <a:pt x="0" y="2675963"/>
                </a:lnTo>
                <a:close/>
              </a:path>
            </a:pathLst>
          </a:custGeom>
        </p:spPr>
      </p:pic>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1040765" y="720090"/>
            <a:ext cx="10109835" cy="5077460"/>
          </a:xfrm>
          <a:prstGeom prst="rect">
            <a:avLst/>
          </a:prstGeom>
          <a:noFill/>
          <a:ln w="9525">
            <a:noFill/>
          </a:ln>
        </p:spPr>
        <p:txBody>
          <a:bodyPr wrap="square">
            <a:spAutoFit/>
          </a:bodyPr>
          <a:lstStyle/>
          <a:p>
            <a:pPr indent="266700" algn="ctr"/>
            <a:r>
              <a:rPr sz="3600" b="0"/>
              <a:t> </a:t>
            </a:r>
            <a:r>
              <a:rPr sz="2800" b="1">
                <a:solidFill>
                  <a:srgbClr val="FF0000"/>
                </a:solidFill>
              </a:rPr>
              <a:t>道是无情却有情</a:t>
            </a:r>
          </a:p>
          <a:p>
            <a:pPr indent="266700" algn="l"/>
            <a:r>
              <a:rPr sz="2400" b="0"/>
              <a:t>    管子曰：“法者，天下之程式也，万事之仪表也。”法是国家意志的体现，是衡量人们行为的客观标准，是普遍适用的社会规范。法律的本质在于永恒的、普遍有效的正义原则和道德公理。所以法律，不仅仅是白纸黑字的条文，还包含一种正义、自由、秩序的精神。</a:t>
            </a:r>
          </a:p>
          <a:p>
            <a:pPr indent="266700" algn="l"/>
            <a:r>
              <a:rPr lang="en-US" sz="2400" b="0"/>
              <a:t>    </a:t>
            </a:r>
            <a:r>
              <a:rPr sz="2400" b="0"/>
              <a:t>安提戈涅说，法律之内，应有天理人情在。法不容情的“情”指的是个人私情和物欲；是阴暗角落的腐败与关系。而法也容情的“情”指的是公情，也系大众之情，恰恰是阳光下的真情厚意，是法律无处不在的人性光芒。就是说法容公情而不容个人私情。</a:t>
            </a:r>
          </a:p>
          <a:p>
            <a:pPr indent="266700" algn="l"/>
            <a:r>
              <a:rPr lang="en-US" sz="2400" b="0"/>
              <a:t>    </a:t>
            </a:r>
            <a:r>
              <a:rPr sz="2400" b="0"/>
              <a:t>事物是变化的，社会是发展的。法律也需要有一个不断完善的过程。随着社会的发展和变化，当某项法律或法律条文不能适应大多数人意愿，我们的立法部门就应该迅速组织做出修正，使其时刻符合大多数人的意愿。法律必须公正，它要时刻体现大多数人的意愿，体现其“公情”性。</a:t>
            </a:r>
          </a:p>
        </p:txBody>
      </p:sp>
      <p:sp>
        <p:nvSpPr>
          <p:cNvPr id="2" name="文本框 1"/>
          <p:cNvSpPr txBox="1"/>
          <p:nvPr/>
        </p:nvSpPr>
        <p:spPr>
          <a:xfrm>
            <a:off x="191312" y="-9"/>
            <a:ext cx="2011680" cy="645160"/>
          </a:xfrm>
          <a:prstGeom prst="rect">
            <a:avLst/>
          </a:prstGeom>
          <a:noFill/>
        </p:spPr>
        <p:txBody>
          <a:bodyPr wrap="none" rtlCol="0">
            <a:spAutoFit/>
          </a:bodyPr>
          <a:lstStyle/>
          <a:p>
            <a:pPr algn="ctr"/>
            <a:r>
              <a:rPr lang="zh-CN" altLang="en-US" sz="3600" smtClean="0">
                <a:solidFill>
                  <a:srgbClr val="3D7100"/>
                </a:solidFill>
                <a:latin typeface="华文隶书" panose="02010800040101010101" pitchFamily="2" charset="-122"/>
                <a:ea typeface="华文隶书" panose="02010800040101010101" pitchFamily="2" charset="-122"/>
              </a:rPr>
              <a:t>范文引路</a:t>
            </a:r>
          </a:p>
        </p:txBody>
      </p:sp>
      <p:pic>
        <p:nvPicPr>
          <p:cNvPr id="7912" name="图片 7911"/>
          <p:cNvPicPr>
            <a:picLocks noChangeAspect="1"/>
          </p:cNvPicPr>
          <p:nvPr/>
        </p:nvPicPr>
        <p:blipFill>
          <a:blip r:embed="rId2">
            <a:extLst>
              <a:ext uri="{28A0092B-C50C-407E-A947-70E740481C1C}">
                <a14:useLocalDpi xmlns:a14="http://schemas.microsoft.com/office/drawing/2010/main" val="0"/>
              </a:ext>
            </a:extLst>
          </a:blip>
          <a:srcRect l="25374" t="14120" r="28185" b="46860"/>
          <a:stretch>
            <a:fillRect/>
          </a:stretch>
        </p:blipFill>
        <p:spPr>
          <a:xfrm>
            <a:off x="10714596" y="5305029"/>
            <a:ext cx="1287888" cy="1442047"/>
          </a:xfrm>
          <a:custGeom>
            <a:gdLst>
              <a:gd name="connsiteX0" fmla="*/ 0 w 2389894"/>
              <a:gd name="connsiteY0" fmla="*/ 0 h 2675963"/>
              <a:gd name="connsiteX1" fmla="*/ 2389894 w 2389894"/>
              <a:gd name="connsiteY1" fmla="*/ 0 h 2675963"/>
              <a:gd name="connsiteX2" fmla="*/ 2389894 w 2389894"/>
              <a:gd name="connsiteY2" fmla="*/ 2675963 h 2675963"/>
              <a:gd name="connsiteX3" fmla="*/ 0 w 2389894"/>
              <a:gd name="connsiteY3" fmla="*/ 2675963 h 2675963"/>
            </a:gdLst>
            <a:cxnLst>
              <a:cxn ang="0">
                <a:pos x="connsiteX0" y="connsiteY0"/>
              </a:cxn>
              <a:cxn ang="0">
                <a:pos x="connsiteX1" y="connsiteY1"/>
              </a:cxn>
              <a:cxn ang="0">
                <a:pos x="connsiteX2" y="connsiteY2"/>
              </a:cxn>
              <a:cxn ang="0">
                <a:pos x="connsiteX3" y="connsiteY3"/>
              </a:cxn>
            </a:cxnLst>
            <a:rect l="l" t="t" r="r" b="b"/>
            <a:pathLst>
              <a:path w="2389894" h="2675963">
                <a:moveTo>
                  <a:pt x="0" y="0"/>
                </a:moveTo>
                <a:lnTo>
                  <a:pt x="2389894" y="0"/>
                </a:lnTo>
                <a:lnTo>
                  <a:pt x="2389894" y="2675963"/>
                </a:lnTo>
                <a:lnTo>
                  <a:pt x="0" y="2675963"/>
                </a:lnTo>
                <a:close/>
              </a:path>
            </a:pathLst>
          </a:custGeom>
        </p:spPr>
      </p:pic>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1040765" y="720090"/>
            <a:ext cx="10109835" cy="5015865"/>
          </a:xfrm>
          <a:prstGeom prst="rect">
            <a:avLst/>
          </a:prstGeom>
          <a:noFill/>
          <a:ln w="9525">
            <a:noFill/>
          </a:ln>
        </p:spPr>
        <p:txBody>
          <a:bodyPr wrap="square">
            <a:spAutoFit/>
          </a:bodyPr>
          <a:lstStyle/>
          <a:p>
            <a:pPr indent="266700" algn="l"/>
            <a:r>
              <a:rPr lang="en-US"/>
              <a:t>    </a:t>
            </a:r>
            <a:r>
              <a:rPr sz="2000"/>
              <a:t>法律的最终目的不是惩戒犯罪，而是达到指引、评价、预测和教育的终极目标。因此法律在执行中充分体现了情的因素，它对罪犯进行惩罚，符合公平原则，合乎情理；它查明事实，据情裁量，是对违法者的有情，合乎情感。 人非圣贤，孰能无过。法律给人改过自新的机会，希望他们重新做人。</a:t>
            </a:r>
          </a:p>
          <a:p>
            <a:pPr indent="266700" algn="l"/>
            <a:r>
              <a:rPr lang="en-US" sz="2000"/>
              <a:t>    </a:t>
            </a:r>
            <a:r>
              <a:rPr sz="2000"/>
              <a:t>但是法律有情不是滥情，不是徇私情，它作为一条准绳，是一种社会意识，它的情是公正的理智的情。</a:t>
            </a:r>
          </a:p>
          <a:p>
            <a:pPr indent="266700" algn="l"/>
            <a:r>
              <a:rPr lang="en-US" sz="2000"/>
              <a:t>   </a:t>
            </a:r>
            <a:r>
              <a:rPr sz="2000"/>
              <a:t>法律有情，是指它使正义得以声张，她对对犯法者有情，闪烁着人文关怀的光芒。法律不是高高在上的国家机器，它来自于人民，服务于人民。举起这杆天平，你会感受到法律蕴涵着深深的情感。作为一位公民，我享受着法律温情的呵护；更应该深谙法律情意的真谛。</a:t>
            </a:r>
          </a:p>
          <a:p>
            <a:pPr indent="266700" algn="l"/>
            <a:r>
              <a:rPr lang="en-US" sz="2000"/>
              <a:t>   </a:t>
            </a:r>
            <a:r>
              <a:rPr sz="2000"/>
              <a:t>法律的最高境界不是无情,却是情与法的完美结合!从西周“明德慎罚”的法制思想，到现在“以人为本”的立法原则，法律无一不承载着立法者的情感和人性的温暖；从民诉的证明责任倒置，到刑诉的“未成年人不公开审理”，法律体现的恰恰是人文关怀和对人格尊严的维护。当看到几个死有余辜的极刑犯被绳之以法，而大叹法律无情的时候，我们看到的恰恰是法律对被害者的告慰之情；当对方因为又一批罪大恶极的不法之徒受到法律正义的审判，而大呼法律无情的时候，我们想到的恰恰是法律对更大多数人们的呵护之情。</a:t>
            </a:r>
          </a:p>
        </p:txBody>
      </p:sp>
      <p:sp>
        <p:nvSpPr>
          <p:cNvPr id="2" name="文本框 1"/>
          <p:cNvSpPr txBox="1"/>
          <p:nvPr/>
        </p:nvSpPr>
        <p:spPr>
          <a:xfrm>
            <a:off x="191312" y="-9"/>
            <a:ext cx="2011680" cy="645160"/>
          </a:xfrm>
          <a:prstGeom prst="rect">
            <a:avLst/>
          </a:prstGeom>
          <a:noFill/>
        </p:spPr>
        <p:txBody>
          <a:bodyPr wrap="none" rtlCol="0">
            <a:spAutoFit/>
          </a:bodyPr>
          <a:lstStyle/>
          <a:p>
            <a:pPr algn="ctr"/>
            <a:r>
              <a:rPr lang="zh-CN" altLang="en-US" sz="3600" smtClean="0">
                <a:solidFill>
                  <a:srgbClr val="3D7100"/>
                </a:solidFill>
                <a:latin typeface="华文隶书" panose="02010800040101010101" pitchFamily="2" charset="-122"/>
                <a:ea typeface="华文隶书" panose="02010800040101010101" pitchFamily="2" charset="-122"/>
              </a:rPr>
              <a:t>范文引路</a:t>
            </a:r>
          </a:p>
        </p:txBody>
      </p:sp>
      <p:pic>
        <p:nvPicPr>
          <p:cNvPr id="7912" name="图片 7911"/>
          <p:cNvPicPr>
            <a:picLocks noChangeAspect="1"/>
          </p:cNvPicPr>
          <p:nvPr/>
        </p:nvPicPr>
        <p:blipFill>
          <a:blip r:embed="rId2">
            <a:extLst>
              <a:ext uri="{28A0092B-C50C-407E-A947-70E740481C1C}">
                <a14:useLocalDpi xmlns:a14="http://schemas.microsoft.com/office/drawing/2010/main" val="0"/>
              </a:ext>
            </a:extLst>
          </a:blip>
          <a:srcRect l="25374" t="14120" r="28185" b="46860"/>
          <a:stretch>
            <a:fillRect/>
          </a:stretch>
        </p:blipFill>
        <p:spPr>
          <a:xfrm>
            <a:off x="10714596" y="5305029"/>
            <a:ext cx="1287888" cy="1442047"/>
          </a:xfrm>
          <a:custGeom>
            <a:gdLst>
              <a:gd name="connsiteX0" fmla="*/ 0 w 2389894"/>
              <a:gd name="connsiteY0" fmla="*/ 0 h 2675963"/>
              <a:gd name="connsiteX1" fmla="*/ 2389894 w 2389894"/>
              <a:gd name="connsiteY1" fmla="*/ 0 h 2675963"/>
              <a:gd name="connsiteX2" fmla="*/ 2389894 w 2389894"/>
              <a:gd name="connsiteY2" fmla="*/ 2675963 h 2675963"/>
              <a:gd name="connsiteX3" fmla="*/ 0 w 2389894"/>
              <a:gd name="connsiteY3" fmla="*/ 2675963 h 2675963"/>
            </a:gdLst>
            <a:cxnLst>
              <a:cxn ang="0">
                <a:pos x="connsiteX0" y="connsiteY0"/>
              </a:cxn>
              <a:cxn ang="0">
                <a:pos x="connsiteX1" y="connsiteY1"/>
              </a:cxn>
              <a:cxn ang="0">
                <a:pos x="connsiteX2" y="connsiteY2"/>
              </a:cxn>
              <a:cxn ang="0">
                <a:pos x="connsiteX3" y="connsiteY3"/>
              </a:cxn>
            </a:cxnLst>
            <a:rect l="l" t="t" r="r" b="b"/>
            <a:pathLst>
              <a:path w="2389894" h="2675963">
                <a:moveTo>
                  <a:pt x="0" y="0"/>
                </a:moveTo>
                <a:lnTo>
                  <a:pt x="2389894" y="0"/>
                </a:lnTo>
                <a:lnTo>
                  <a:pt x="2389894" y="2675963"/>
                </a:lnTo>
                <a:lnTo>
                  <a:pt x="0" y="2675963"/>
                </a:lnTo>
                <a:close/>
              </a:path>
            </a:pathLst>
          </a:custGeom>
        </p:spPr>
      </p:pic>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1153795" y="1775460"/>
            <a:ext cx="10109835" cy="2861310"/>
          </a:xfrm>
          <a:prstGeom prst="rect">
            <a:avLst/>
          </a:prstGeom>
          <a:noFill/>
          <a:ln w="9525">
            <a:noFill/>
          </a:ln>
        </p:spPr>
        <p:txBody>
          <a:bodyPr wrap="square">
            <a:spAutoFit/>
          </a:bodyPr>
          <a:lstStyle/>
          <a:p>
            <a:pPr indent="266700" algn="l"/>
            <a:r>
              <a:rPr lang="en-US"/>
              <a:t>   </a:t>
            </a:r>
            <a:r>
              <a:rPr sz="2000"/>
              <a:t>于欢辱母案，昆山宝马案阳光下终结，邪不压正，显示了法律与公情的完美结合，法顺民情民心。法律具有动态性，蕴含人情味，使之成为守护正义的倚天长剑，在这昭彰公允剑锋之下，处处将是一个充满真情的美好人间。</a:t>
            </a:r>
          </a:p>
          <a:p>
            <a:pPr indent="266700" algn="l"/>
            <a:r>
              <a:rPr lang="en-US" sz="2000"/>
              <a:t>   </a:t>
            </a:r>
            <a:r>
              <a:rPr sz="2000"/>
              <a:t>其实在现代法制理念中，恰恰要做到“人有情法亦有情”。法与情的结合减少了法律的滥用，柔化了法条严酷的外貌，便于民众接受。以德化民使民心向善，遏制了犯罪的动机，有利于避免法繁刑酷的虐政。德法情互补互用，使道德法律化，遵守法律的义务和遵守道德规范的义务相一致，既止恶，而又劝善同时，德法情互补又使法律道德化人性化，使法律具有稳定性和权威性。</a:t>
            </a:r>
          </a:p>
          <a:p>
            <a:pPr indent="266700" algn="l"/>
            <a:r>
              <a:rPr lang="en-US" sz="2000" smtClean="0"/>
              <a:t>    </a:t>
            </a:r>
            <a:r>
              <a:rPr sz="2000" err="1" smtClean="0"/>
              <a:t>道是无情却有情</a:t>
            </a:r>
            <a:r>
              <a:rPr sz="2000" err="1"/>
              <a:t>，有情的人岂能创造出无情的法？</a:t>
            </a:r>
          </a:p>
        </p:txBody>
      </p:sp>
      <p:sp>
        <p:nvSpPr>
          <p:cNvPr id="2" name="文本框 1"/>
          <p:cNvSpPr txBox="1"/>
          <p:nvPr/>
        </p:nvSpPr>
        <p:spPr>
          <a:xfrm>
            <a:off x="191312" y="-9"/>
            <a:ext cx="2011680" cy="645160"/>
          </a:xfrm>
          <a:prstGeom prst="rect">
            <a:avLst/>
          </a:prstGeom>
          <a:noFill/>
        </p:spPr>
        <p:txBody>
          <a:bodyPr wrap="none" rtlCol="0">
            <a:spAutoFit/>
          </a:bodyPr>
          <a:lstStyle/>
          <a:p>
            <a:pPr algn="ctr"/>
            <a:r>
              <a:rPr lang="zh-CN" altLang="en-US" sz="3600" smtClean="0">
                <a:solidFill>
                  <a:srgbClr val="3D7100"/>
                </a:solidFill>
                <a:latin typeface="华文隶书" panose="02010800040101010101" pitchFamily="2" charset="-122"/>
                <a:ea typeface="华文隶书" panose="02010800040101010101" pitchFamily="2" charset="-122"/>
              </a:rPr>
              <a:t>范文引路</a:t>
            </a:r>
          </a:p>
        </p:txBody>
      </p:sp>
      <p:pic>
        <p:nvPicPr>
          <p:cNvPr id="7912" name="图片 7911"/>
          <p:cNvPicPr>
            <a:picLocks noChangeAspect="1"/>
          </p:cNvPicPr>
          <p:nvPr/>
        </p:nvPicPr>
        <p:blipFill>
          <a:blip r:embed="rId2">
            <a:extLst>
              <a:ext uri="{28A0092B-C50C-407E-A947-70E740481C1C}">
                <a14:useLocalDpi xmlns:a14="http://schemas.microsoft.com/office/drawing/2010/main" val="0"/>
              </a:ext>
            </a:extLst>
          </a:blip>
          <a:srcRect l="25374" t="14120" r="28185" b="46860"/>
          <a:stretch>
            <a:fillRect/>
          </a:stretch>
        </p:blipFill>
        <p:spPr>
          <a:xfrm>
            <a:off x="10714596" y="5305029"/>
            <a:ext cx="1287888" cy="1442047"/>
          </a:xfrm>
          <a:custGeom>
            <a:gdLst>
              <a:gd name="connsiteX0" fmla="*/ 0 w 2389894"/>
              <a:gd name="connsiteY0" fmla="*/ 0 h 2675963"/>
              <a:gd name="connsiteX1" fmla="*/ 2389894 w 2389894"/>
              <a:gd name="connsiteY1" fmla="*/ 0 h 2675963"/>
              <a:gd name="connsiteX2" fmla="*/ 2389894 w 2389894"/>
              <a:gd name="connsiteY2" fmla="*/ 2675963 h 2675963"/>
              <a:gd name="connsiteX3" fmla="*/ 0 w 2389894"/>
              <a:gd name="connsiteY3" fmla="*/ 2675963 h 2675963"/>
            </a:gdLst>
            <a:cxnLst>
              <a:cxn ang="0">
                <a:pos x="connsiteX0" y="connsiteY0"/>
              </a:cxn>
              <a:cxn ang="0">
                <a:pos x="connsiteX1" y="connsiteY1"/>
              </a:cxn>
              <a:cxn ang="0">
                <a:pos x="connsiteX2" y="connsiteY2"/>
              </a:cxn>
              <a:cxn ang="0">
                <a:pos x="connsiteX3" y="connsiteY3"/>
              </a:cxn>
            </a:cxnLst>
            <a:rect l="l" t="t" r="r" b="b"/>
            <a:pathLst>
              <a:path w="2389894" h="2675963">
                <a:moveTo>
                  <a:pt x="0" y="0"/>
                </a:moveTo>
                <a:lnTo>
                  <a:pt x="2389894" y="0"/>
                </a:lnTo>
                <a:lnTo>
                  <a:pt x="2389894" y="2675963"/>
                </a:lnTo>
                <a:lnTo>
                  <a:pt x="0" y="2675963"/>
                </a:lnTo>
                <a:close/>
              </a:path>
            </a:pathLst>
          </a:custGeom>
        </p:spPr>
      </p:pic>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914" name="文本框 7913"/>
          <p:cNvSpPr txBox="1"/>
          <p:nvPr/>
        </p:nvSpPr>
        <p:spPr>
          <a:xfrm>
            <a:off x="384035" y="80001"/>
            <a:ext cx="3140075" cy="645160"/>
          </a:xfrm>
          <a:prstGeom prst="rect">
            <a:avLst/>
          </a:prstGeom>
          <a:noFill/>
        </p:spPr>
        <p:txBody>
          <a:bodyPr wrap="none" rtlCol="0">
            <a:spAutoFit/>
          </a:bodyPr>
          <a:lstStyle/>
          <a:p>
            <a:pPr algn="ctr"/>
            <a:r>
              <a:rPr lang="en-US" altLang="zh-CN" sz="3600" smtClean="0">
                <a:solidFill>
                  <a:srgbClr val="3D7100"/>
                </a:solidFill>
                <a:latin typeface="华文隶书" panose="02010800040101010101" pitchFamily="2" charset="-122"/>
                <a:ea typeface="华文隶书" panose="02010800040101010101" pitchFamily="2" charset="-122"/>
              </a:rPr>
              <a:t>04 </a:t>
            </a:r>
            <a:r>
              <a:rPr lang="zh-CN" altLang="en-US" sz="3600" smtClean="0">
                <a:solidFill>
                  <a:srgbClr val="3D7100"/>
                </a:solidFill>
                <a:latin typeface="华文隶书" panose="02010800040101010101" pitchFamily="2" charset="-122"/>
                <a:ea typeface="华文隶书" panose="02010800040101010101" pitchFamily="2" charset="-122"/>
              </a:rPr>
              <a:t>传统与现代</a:t>
            </a:r>
          </a:p>
        </p:txBody>
      </p:sp>
      <p:sp>
        <p:nvSpPr>
          <p:cNvPr id="4" name="矩形 3"/>
          <p:cNvSpPr/>
          <p:nvPr/>
        </p:nvSpPr>
        <p:spPr>
          <a:xfrm>
            <a:off x="-927279" y="1788623"/>
            <a:ext cx="553792" cy="1212154"/>
          </a:xfrm>
          <a:prstGeom prst="rect">
            <a:avLst/>
          </a:prstGeom>
          <a:solidFill>
            <a:srgbClr val="84C2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15" name="矩形 7914"/>
          <p:cNvSpPr/>
          <p:nvPr/>
        </p:nvSpPr>
        <p:spPr>
          <a:xfrm>
            <a:off x="-940159" y="3000777"/>
            <a:ext cx="553792" cy="1212154"/>
          </a:xfrm>
          <a:prstGeom prst="rect">
            <a:avLst/>
          </a:prstGeom>
          <a:solidFill>
            <a:srgbClr val="3D7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92810" y="786765"/>
            <a:ext cx="10280015" cy="5257800"/>
          </a:xfrm>
          <a:prstGeom prst="rect">
            <a:avLst/>
          </a:prstGeom>
          <a:solidFill>
            <a:srgbClr val="84C2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137920" y="875665"/>
            <a:ext cx="9557385" cy="4707890"/>
          </a:xfrm>
          <a:prstGeom prst="rect">
            <a:avLst/>
          </a:prstGeom>
        </p:spPr>
        <p:txBody>
          <a:bodyPr wrap="square">
            <a:spAutoFit/>
          </a:bodyPr>
          <a:lstStyle/>
          <a:p>
            <a:pPr algn="just">
              <a:lnSpc>
                <a:spcPct val="150000"/>
              </a:lnSpc>
            </a:pPr>
            <a:r>
              <a:rPr lang="en-US" altLang="zh-CN" sz="2000">
                <a:solidFill>
                  <a:srgbClr val="FF0000"/>
                </a:solidFill>
                <a:latin typeface="微软雅黑 Light" panose="020b0502040204020203" pitchFamily="34" charset="-122"/>
                <a:ea typeface="微软雅黑 Light" panose="020b0502040204020203" pitchFamily="34" charset="-122"/>
              </a:rPr>
              <a:t> </a:t>
            </a:r>
            <a:r>
              <a:rPr lang="zh-CN" altLang="en-US" sz="2000" b="1">
                <a:solidFill>
                  <a:srgbClr val="FF0000"/>
                </a:solidFill>
                <a:latin typeface="微软雅黑 Light" panose="020b0502040204020203" pitchFamily="34" charset="-122"/>
                <a:ea typeface="微软雅黑 Light" panose="020b0502040204020203" pitchFamily="34" charset="-122"/>
              </a:rPr>
              <a:t>一、名言警句积累</a:t>
            </a:r>
          </a:p>
          <a:p>
            <a:pPr algn="just">
              <a:lnSpc>
                <a:spcPct val="150000"/>
              </a:lnSpc>
            </a:pPr>
            <a:r>
              <a:rPr lang="zh-CN" altLang="en-US" sz="2000" b="1" smtClean="0">
                <a:latin typeface="微软雅黑 Light" panose="020b0502040204020203" pitchFamily="34" charset="-122"/>
                <a:ea typeface="微软雅黑 Light" panose="020b0502040204020203" pitchFamily="34" charset="-122"/>
              </a:rPr>
              <a:t>1</a:t>
            </a:r>
            <a:r>
              <a:rPr lang="en-US" altLang="zh-CN" sz="2000" b="1" smtClean="0">
                <a:latin typeface="微软雅黑 Light" panose="020b0502040204020203" pitchFamily="34" charset="-122"/>
                <a:ea typeface="微软雅黑 Light" panose="020b0502040204020203" pitchFamily="34" charset="-122"/>
              </a:rPr>
              <a:t>.</a:t>
            </a:r>
            <a:r>
              <a:rPr lang="zh-CN" altLang="en-US" sz="2000" b="1" smtClean="0">
                <a:latin typeface="微软雅黑 Light" panose="020b0502040204020203" pitchFamily="34" charset="-122"/>
                <a:ea typeface="微软雅黑 Light" panose="020b0502040204020203" pitchFamily="34" charset="-122"/>
              </a:rPr>
              <a:t>苟日新</a:t>
            </a:r>
            <a:r>
              <a:rPr lang="zh-CN" altLang="en-US" sz="2000" b="1">
                <a:latin typeface="微软雅黑 Light" panose="020b0502040204020203" pitchFamily="34" charset="-122"/>
                <a:ea typeface="微软雅黑 Light" panose="020b0502040204020203" pitchFamily="34" charset="-122"/>
              </a:rPr>
              <a:t>，日日新，又日新。——《礼记•大学》</a:t>
            </a:r>
          </a:p>
          <a:p>
            <a:pPr algn="just">
              <a:lnSpc>
                <a:spcPct val="150000"/>
              </a:lnSpc>
            </a:pPr>
            <a:r>
              <a:rPr lang="zh-CN" altLang="en-US" sz="2000" b="1" smtClean="0">
                <a:latin typeface="微软雅黑 Light" panose="020b0502040204020203" pitchFamily="34" charset="-122"/>
                <a:ea typeface="微软雅黑 Light" panose="020b0502040204020203" pitchFamily="34" charset="-122"/>
              </a:rPr>
              <a:t>2</a:t>
            </a:r>
            <a:r>
              <a:rPr lang="en-US" altLang="zh-CN" sz="2000" b="1" smtClean="0">
                <a:latin typeface="微软雅黑 Light" panose="020b0502040204020203" pitchFamily="34" charset="-122"/>
                <a:ea typeface="微软雅黑 Light" panose="020b0502040204020203" pitchFamily="34" charset="-122"/>
              </a:rPr>
              <a:t>.</a:t>
            </a:r>
            <a:r>
              <a:rPr lang="zh-CN" altLang="en-US" sz="2000" b="1" smtClean="0">
                <a:latin typeface="微软雅黑 Light" panose="020b0502040204020203" pitchFamily="34" charset="-122"/>
                <a:ea typeface="微软雅黑 Light" panose="020b0502040204020203" pitchFamily="34" charset="-122"/>
              </a:rPr>
              <a:t>我们</a:t>
            </a:r>
            <a:r>
              <a:rPr lang="zh-CN" altLang="en-US" sz="2000" b="1">
                <a:latin typeface="微软雅黑 Light" panose="020b0502040204020203" pitchFamily="34" charset="-122"/>
                <a:ea typeface="微软雅黑 Light" panose="020b0502040204020203" pitchFamily="34" charset="-122"/>
              </a:rPr>
              <a:t>必须继承一切优秀的文学艺术遗产。——毛泽东</a:t>
            </a:r>
          </a:p>
          <a:p>
            <a:pPr algn="just">
              <a:lnSpc>
                <a:spcPct val="150000"/>
              </a:lnSpc>
            </a:pPr>
            <a:r>
              <a:rPr lang="zh-CN" altLang="en-US" sz="2000" b="1" smtClean="0">
                <a:latin typeface="微软雅黑 Light" panose="020b0502040204020203" pitchFamily="34" charset="-122"/>
                <a:ea typeface="微软雅黑 Light" panose="020b0502040204020203" pitchFamily="34" charset="-122"/>
              </a:rPr>
              <a:t>3</a:t>
            </a:r>
            <a:r>
              <a:rPr lang="en-US" altLang="zh-CN" sz="2000" b="1" smtClean="0">
                <a:latin typeface="微软雅黑 Light" panose="020b0502040204020203" pitchFamily="34" charset="-122"/>
                <a:ea typeface="微软雅黑 Light" panose="020b0502040204020203" pitchFamily="34" charset="-122"/>
              </a:rPr>
              <a:t>.</a:t>
            </a:r>
            <a:r>
              <a:rPr lang="zh-CN" altLang="en-US" sz="2000" b="1" smtClean="0">
                <a:latin typeface="微软雅黑 Light" panose="020b0502040204020203" pitchFamily="34" charset="-122"/>
                <a:ea typeface="微软雅黑 Light" panose="020b0502040204020203" pitchFamily="34" charset="-122"/>
              </a:rPr>
              <a:t>实现</a:t>
            </a:r>
            <a:r>
              <a:rPr lang="zh-CN" altLang="en-US" sz="2000" b="1">
                <a:latin typeface="微软雅黑 Light" panose="020b0502040204020203" pitchFamily="34" charset="-122"/>
                <a:ea typeface="微软雅黑 Light" panose="020b0502040204020203" pitchFamily="34" charset="-122"/>
              </a:rPr>
              <a:t>中国梦必须弘扬中国精神。这就是以爱国主义为核心的民族精神，以改革创新为核心的时代精神。——习近平</a:t>
            </a:r>
          </a:p>
          <a:p>
            <a:pPr algn="just">
              <a:lnSpc>
                <a:spcPct val="150000"/>
              </a:lnSpc>
            </a:pPr>
            <a:r>
              <a:rPr lang="zh-CN" altLang="en-US" sz="2000" b="1" smtClean="0">
                <a:latin typeface="微软雅黑 Light" panose="020b0502040204020203" pitchFamily="34" charset="-122"/>
                <a:ea typeface="微软雅黑 Light" panose="020b0502040204020203" pitchFamily="34" charset="-122"/>
              </a:rPr>
              <a:t>4</a:t>
            </a:r>
            <a:r>
              <a:rPr lang="en-US" altLang="zh-CN" sz="2000" b="1" smtClean="0">
                <a:latin typeface="微软雅黑 Light" panose="020b0502040204020203" pitchFamily="34" charset="-122"/>
                <a:ea typeface="微软雅黑 Light" panose="020b0502040204020203" pitchFamily="34" charset="-122"/>
              </a:rPr>
              <a:t>.</a:t>
            </a:r>
            <a:r>
              <a:rPr lang="zh-CN" altLang="en-US" sz="2000" b="1" smtClean="0">
                <a:latin typeface="微软雅黑 Light" panose="020b0502040204020203" pitchFamily="34" charset="-122"/>
                <a:ea typeface="微软雅黑 Light" panose="020b0502040204020203" pitchFamily="34" charset="-122"/>
              </a:rPr>
              <a:t>讲</a:t>
            </a:r>
            <a:r>
              <a:rPr lang="zh-CN" altLang="en-US" sz="2000" b="1">
                <a:latin typeface="微软雅黑 Light" panose="020b0502040204020203" pitchFamily="34" charset="-122"/>
                <a:ea typeface="微软雅黑 Light" panose="020b0502040204020203" pitchFamily="34" charset="-122"/>
              </a:rPr>
              <a:t>清楚中华优秀传统文化是中华民族的突出优势，是我们最深厚的文化软实力。——习近平</a:t>
            </a:r>
          </a:p>
          <a:p>
            <a:pPr algn="just">
              <a:lnSpc>
                <a:spcPct val="150000"/>
              </a:lnSpc>
            </a:pPr>
            <a:r>
              <a:rPr lang="zh-CN" altLang="en-US" sz="2000" b="1" smtClean="0">
                <a:latin typeface="微软雅黑 Light" panose="020b0502040204020203" pitchFamily="34" charset="-122"/>
                <a:ea typeface="微软雅黑 Light" panose="020b0502040204020203" pitchFamily="34" charset="-122"/>
              </a:rPr>
              <a:t>5</a:t>
            </a:r>
            <a:r>
              <a:rPr lang="en-US" altLang="zh-CN" sz="2000" b="1" smtClean="0">
                <a:latin typeface="微软雅黑 Light" panose="020b0502040204020203" pitchFamily="34" charset="-122"/>
                <a:ea typeface="微软雅黑 Light" panose="020b0502040204020203" pitchFamily="34" charset="-122"/>
              </a:rPr>
              <a:t>.</a:t>
            </a:r>
            <a:r>
              <a:rPr lang="zh-CN" altLang="en-US" sz="2000" b="1" smtClean="0">
                <a:latin typeface="微软雅黑 Light" panose="020b0502040204020203" pitchFamily="34" charset="-122"/>
                <a:ea typeface="微软雅黑 Light" panose="020b0502040204020203" pitchFamily="34" charset="-122"/>
              </a:rPr>
              <a:t>抛弃</a:t>
            </a:r>
            <a:r>
              <a:rPr lang="zh-CN" altLang="en-US" sz="2000" b="1">
                <a:latin typeface="微软雅黑 Light" panose="020b0502040204020203" pitchFamily="34" charset="-122"/>
                <a:ea typeface="微软雅黑 Light" panose="020b0502040204020203" pitchFamily="34" charset="-122"/>
              </a:rPr>
              <a:t>传统、丢掉根本，就等于割断了自己的精神命脉。——习近平</a:t>
            </a:r>
          </a:p>
          <a:p>
            <a:pPr algn="just">
              <a:lnSpc>
                <a:spcPct val="150000"/>
              </a:lnSpc>
            </a:pPr>
            <a:r>
              <a:rPr lang="zh-CN" altLang="en-US" sz="2000" b="1" smtClean="0">
                <a:latin typeface="微软雅黑 Light" panose="020b0502040204020203" pitchFamily="34" charset="-122"/>
                <a:ea typeface="微软雅黑 Light" panose="020b0502040204020203" pitchFamily="34" charset="-122"/>
              </a:rPr>
              <a:t>6</a:t>
            </a:r>
            <a:r>
              <a:rPr lang="en-US" altLang="zh-CN" sz="2000" b="1" smtClean="0">
                <a:latin typeface="微软雅黑 Light" panose="020b0502040204020203" pitchFamily="34" charset="-122"/>
                <a:ea typeface="微软雅黑 Light" panose="020b0502040204020203" pitchFamily="34" charset="-122"/>
              </a:rPr>
              <a:t>.</a:t>
            </a:r>
            <a:r>
              <a:rPr lang="zh-CN" altLang="en-US" sz="2000" b="1" smtClean="0">
                <a:latin typeface="微软雅黑 Light" panose="020b0502040204020203" pitchFamily="34" charset="-122"/>
                <a:ea typeface="微软雅黑 Light" panose="020b0502040204020203" pitchFamily="34" charset="-122"/>
              </a:rPr>
              <a:t>博大精深</a:t>
            </a:r>
            <a:r>
              <a:rPr lang="zh-CN" altLang="en-US" sz="2000" b="1">
                <a:latin typeface="微软雅黑 Light" panose="020b0502040204020203" pitchFamily="34" charset="-122"/>
                <a:ea typeface="微软雅黑 Light" panose="020b0502040204020203" pitchFamily="34" charset="-122"/>
              </a:rPr>
              <a:t>的中华优秀传统文化是我们在世界文化激荡中站稳脚跟的根基。——习近平</a:t>
            </a: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rcRect l="25374" t="14120" r="28185" b="46860"/>
          <a:stretch>
            <a:fillRect/>
          </a:stretch>
        </p:blipFill>
        <p:spPr>
          <a:xfrm>
            <a:off x="10988281" y="5416154"/>
            <a:ext cx="1287888" cy="1442047"/>
          </a:xfrm>
          <a:custGeom>
            <a:gdLst>
              <a:gd name="connsiteX0" fmla="*/ 0 w 2389894"/>
              <a:gd name="connsiteY0" fmla="*/ 0 h 2675963"/>
              <a:gd name="connsiteX1" fmla="*/ 2389894 w 2389894"/>
              <a:gd name="connsiteY1" fmla="*/ 0 h 2675963"/>
              <a:gd name="connsiteX2" fmla="*/ 2389894 w 2389894"/>
              <a:gd name="connsiteY2" fmla="*/ 2675963 h 2675963"/>
              <a:gd name="connsiteX3" fmla="*/ 0 w 2389894"/>
              <a:gd name="connsiteY3" fmla="*/ 2675963 h 2675963"/>
            </a:gdLst>
            <a:cxnLst>
              <a:cxn ang="0">
                <a:pos x="connsiteX0" y="connsiteY0"/>
              </a:cxn>
              <a:cxn ang="0">
                <a:pos x="connsiteX1" y="connsiteY1"/>
              </a:cxn>
              <a:cxn ang="0">
                <a:pos x="connsiteX2" y="connsiteY2"/>
              </a:cxn>
              <a:cxn ang="0">
                <a:pos x="connsiteX3" y="connsiteY3"/>
              </a:cxn>
            </a:cxnLst>
            <a:rect l="l" t="t" r="r" b="b"/>
            <a:pathLst>
              <a:path w="2389894" h="2675963">
                <a:moveTo>
                  <a:pt x="0" y="0"/>
                </a:moveTo>
                <a:lnTo>
                  <a:pt x="2389894" y="0"/>
                </a:lnTo>
                <a:lnTo>
                  <a:pt x="2389894" y="2675963"/>
                </a:lnTo>
                <a:lnTo>
                  <a:pt x="0" y="2675963"/>
                </a:lnTo>
                <a:close/>
              </a:path>
            </a:pathLst>
          </a:cu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1041400" y="1290320"/>
            <a:ext cx="10109835" cy="4154984"/>
          </a:xfrm>
          <a:prstGeom prst="rect">
            <a:avLst/>
          </a:prstGeom>
          <a:noFill/>
          <a:ln w="9525">
            <a:noFill/>
          </a:ln>
        </p:spPr>
        <p:txBody>
          <a:bodyPr wrap="square">
            <a:spAutoFit/>
          </a:bodyPr>
          <a:lstStyle/>
          <a:p>
            <a:pPr indent="266700"/>
            <a:r>
              <a:rPr sz="2400" b="0" smtClean="0">
                <a:solidFill>
                  <a:srgbClr val="FF0000"/>
                </a:solidFill>
              </a:rPr>
              <a:t>1</a:t>
            </a:r>
            <a:r>
              <a:rPr lang="en-US" sz="2400" b="0" smtClean="0">
                <a:solidFill>
                  <a:srgbClr val="FF0000"/>
                </a:solidFill>
              </a:rPr>
              <a:t>.</a:t>
            </a:r>
            <a:r>
              <a:rPr sz="2400" b="0" smtClean="0">
                <a:solidFill>
                  <a:srgbClr val="FF0000"/>
                </a:solidFill>
              </a:rPr>
              <a:t>600</a:t>
            </a:r>
            <a:r>
              <a:rPr sz="2400" b="0">
                <a:solidFill>
                  <a:srgbClr val="FF0000"/>
                </a:solidFill>
              </a:rPr>
              <a:t>岁的故宫成为新晋网红，你知道它有多努力吗？</a:t>
            </a:r>
          </a:p>
          <a:p>
            <a:pPr indent="266700"/>
            <a:r>
              <a:rPr lang="en-US" sz="2000" b="0">
                <a:solidFill>
                  <a:schemeClr val="tx1"/>
                </a:solidFill>
              </a:rPr>
              <a:t>    </a:t>
            </a:r>
            <a:r>
              <a:rPr sz="2000" b="0">
                <a:solidFill>
                  <a:schemeClr val="tx1"/>
                </a:solidFill>
              </a:rPr>
              <a:t>2016年，故宫推出《穿越故宫来看你》火爆朋友圈，获得347万点击量。故宫真正成为超级网红，还归功同年的爆款纪录片《我在故宫修文物》，播出后大热，豆瓣评分达9.4分，超过了热播剧《琅琊榜》，还超过了纪录片《舌尖上的中国》，成为国内纪录片第一。随后的《国家宝藏》《</a:t>
            </a:r>
            <a:r>
              <a:rPr sz="2000" b="0" smtClean="0">
                <a:solidFill>
                  <a:schemeClr val="tx1"/>
                </a:solidFill>
              </a:rPr>
              <a:t>上新了</a:t>
            </a:r>
            <a:r>
              <a:rPr sz="2000" b="0">
                <a:solidFill>
                  <a:schemeClr val="tx1"/>
                </a:solidFill>
              </a:rPr>
              <a:t>•</a:t>
            </a:r>
            <a:r>
              <a:rPr sz="2000" b="0" smtClean="0">
                <a:solidFill>
                  <a:schemeClr val="tx1"/>
                </a:solidFill>
              </a:rPr>
              <a:t>故宫</a:t>
            </a:r>
            <a:r>
              <a:rPr sz="2000" b="0">
                <a:solidFill>
                  <a:schemeClr val="tx1"/>
                </a:solidFill>
              </a:rPr>
              <a:t>》等节目的播出，让这座有着将近600年历史、看上去庄重高冷的故宫，开始接地气了。</a:t>
            </a:r>
          </a:p>
          <a:p>
            <a:pPr indent="266700"/>
            <a:r>
              <a:rPr lang="en-US" sz="2000" b="0">
                <a:solidFill>
                  <a:schemeClr val="tx1"/>
                </a:solidFill>
              </a:rPr>
              <a:t>    </a:t>
            </a:r>
            <a:r>
              <a:rPr sz="2000" b="0">
                <a:solidFill>
                  <a:schemeClr val="tx1"/>
                </a:solidFill>
              </a:rPr>
              <a:t>2017年，故宫挂历、锦色系列记事本、中秋限量香囊等文创产品突破1万种，产品收益达15亿。2018年，相继推出6款国宝色口红，以及“故宫美人”面膜，引发市场一片哄抢。</a:t>
            </a:r>
          </a:p>
          <a:p>
            <a:pPr indent="266700"/>
            <a:r>
              <a:rPr lang="en-US" sz="2000" b="0">
                <a:solidFill>
                  <a:schemeClr val="tx1"/>
                </a:solidFill>
              </a:rPr>
              <a:t>   </a:t>
            </a:r>
            <a:r>
              <a:rPr sz="2000" b="0">
                <a:solidFill>
                  <a:schemeClr val="tx1"/>
                </a:solidFill>
              </a:rPr>
              <a:t>2019年，近600岁的故宫上演了一场万众瞩目的灯光大秀，数千名观众进入紫禁城，在宫中观灯赏月，欢度良宵。故宫《</a:t>
            </a:r>
            <a:r>
              <a:rPr sz="2000" b="0" smtClean="0">
                <a:solidFill>
                  <a:schemeClr val="tx1"/>
                </a:solidFill>
              </a:rPr>
              <a:t>清明上河图3.0》的高科技互动艺术展演运用高科技手段</a:t>
            </a:r>
            <a:r>
              <a:rPr sz="2000" b="0">
                <a:solidFill>
                  <a:schemeClr val="tx1"/>
                </a:solidFill>
              </a:rPr>
              <a:t>，使人们参与到清明上河图的意境中来，身临其境，体验更震撼的感官享受。故宫的系列活动告诉我们：只有不断创新，才能让优秀传统文化火起来、热下去。</a:t>
            </a:r>
          </a:p>
        </p:txBody>
      </p:sp>
      <p:sp>
        <p:nvSpPr>
          <p:cNvPr id="2" name="文本框 1"/>
          <p:cNvSpPr txBox="1"/>
          <p:nvPr/>
        </p:nvSpPr>
        <p:spPr>
          <a:xfrm>
            <a:off x="191312" y="-9"/>
            <a:ext cx="2011680" cy="645160"/>
          </a:xfrm>
          <a:prstGeom prst="rect">
            <a:avLst/>
          </a:prstGeom>
          <a:noFill/>
        </p:spPr>
        <p:txBody>
          <a:bodyPr wrap="none" rtlCol="0">
            <a:spAutoFit/>
          </a:bodyPr>
          <a:lstStyle/>
          <a:p>
            <a:pPr algn="ctr"/>
            <a:r>
              <a:rPr lang="zh-CN" altLang="en-US" sz="3600" smtClean="0">
                <a:solidFill>
                  <a:srgbClr val="3D7100"/>
                </a:solidFill>
                <a:latin typeface="华文隶书" panose="02010800040101010101" pitchFamily="2" charset="-122"/>
                <a:ea typeface="华文隶书" panose="02010800040101010101" pitchFamily="2" charset="-122"/>
              </a:rPr>
              <a:t>素材积累</a:t>
            </a:r>
          </a:p>
        </p:txBody>
      </p:sp>
      <p:pic>
        <p:nvPicPr>
          <p:cNvPr id="7912" name="图片 7911"/>
          <p:cNvPicPr>
            <a:picLocks noChangeAspect="1"/>
          </p:cNvPicPr>
          <p:nvPr/>
        </p:nvPicPr>
        <p:blipFill>
          <a:blip r:embed="rId2">
            <a:extLst>
              <a:ext uri="{28A0092B-C50C-407E-A947-70E740481C1C}">
                <a14:useLocalDpi xmlns:a14="http://schemas.microsoft.com/office/drawing/2010/main" val="0"/>
              </a:ext>
            </a:extLst>
          </a:blip>
          <a:srcRect l="25374" t="14120" r="28185" b="46860"/>
          <a:stretch>
            <a:fillRect/>
          </a:stretch>
        </p:blipFill>
        <p:spPr>
          <a:xfrm>
            <a:off x="10714596" y="5305029"/>
            <a:ext cx="1287888" cy="1442047"/>
          </a:xfrm>
          <a:custGeom>
            <a:gdLst>
              <a:gd name="connsiteX0" fmla="*/ 0 w 2389894"/>
              <a:gd name="connsiteY0" fmla="*/ 0 h 2675963"/>
              <a:gd name="connsiteX1" fmla="*/ 2389894 w 2389894"/>
              <a:gd name="connsiteY1" fmla="*/ 0 h 2675963"/>
              <a:gd name="connsiteX2" fmla="*/ 2389894 w 2389894"/>
              <a:gd name="connsiteY2" fmla="*/ 2675963 h 2675963"/>
              <a:gd name="connsiteX3" fmla="*/ 0 w 2389894"/>
              <a:gd name="connsiteY3" fmla="*/ 2675963 h 2675963"/>
            </a:gdLst>
            <a:cxnLst>
              <a:cxn ang="0">
                <a:pos x="connsiteX0" y="connsiteY0"/>
              </a:cxn>
              <a:cxn ang="0">
                <a:pos x="connsiteX1" y="connsiteY1"/>
              </a:cxn>
              <a:cxn ang="0">
                <a:pos x="connsiteX2" y="connsiteY2"/>
              </a:cxn>
              <a:cxn ang="0">
                <a:pos x="connsiteX3" y="connsiteY3"/>
              </a:cxn>
            </a:cxnLst>
            <a:rect l="l" t="t" r="r" b="b"/>
            <a:pathLst>
              <a:path w="2389894" h="2675963">
                <a:moveTo>
                  <a:pt x="0" y="0"/>
                </a:moveTo>
                <a:lnTo>
                  <a:pt x="2389894" y="0"/>
                </a:lnTo>
                <a:lnTo>
                  <a:pt x="2389894" y="2675963"/>
                </a:lnTo>
                <a:lnTo>
                  <a:pt x="0" y="2675963"/>
                </a:lnTo>
                <a:close/>
              </a:path>
            </a:pathLst>
          </a:cu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667000" y="-2666998"/>
            <a:ext cx="6858000" cy="12192000"/>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rcRect b="40699"/>
          <a:stretch>
            <a:fillRect/>
          </a:stretch>
        </p:blipFill>
        <p:spPr>
          <a:xfrm>
            <a:off x="2473713" y="67236"/>
            <a:ext cx="7696794" cy="6083942"/>
          </a:xfrm>
          <a:prstGeom prst="rect">
            <a:avLst/>
          </a:prstGeom>
        </p:spPr>
      </p:pic>
      <p:pic>
        <p:nvPicPr>
          <p:cNvPr id="7912" name="图片 7911"/>
          <p:cNvPicPr>
            <a:picLocks noChangeAspect="1"/>
          </p:cNvPicPr>
          <p:nvPr/>
        </p:nvPicPr>
        <p:blipFill>
          <a:blip r:embed="rId4">
            <a:extLst>
              <a:ext uri="{28A0092B-C50C-407E-A947-70E740481C1C}">
                <a14:useLocalDpi xmlns:a14="http://schemas.microsoft.com/office/drawing/2010/main" val="0"/>
              </a:ext>
            </a:extLst>
          </a:blip>
          <a:srcRect l="25374" t="14120" r="28185" b="46860"/>
          <a:stretch>
            <a:fillRect/>
          </a:stretch>
        </p:blipFill>
        <p:spPr>
          <a:xfrm>
            <a:off x="0" y="0"/>
            <a:ext cx="965200" cy="1036320"/>
          </a:xfrm>
          <a:custGeom>
            <a:gdLst>
              <a:gd name="connsiteX0" fmla="*/ 0 w 2389894"/>
              <a:gd name="connsiteY0" fmla="*/ 0 h 2675963"/>
              <a:gd name="connsiteX1" fmla="*/ 2389894 w 2389894"/>
              <a:gd name="connsiteY1" fmla="*/ 0 h 2675963"/>
              <a:gd name="connsiteX2" fmla="*/ 2389894 w 2389894"/>
              <a:gd name="connsiteY2" fmla="*/ 2675963 h 2675963"/>
              <a:gd name="connsiteX3" fmla="*/ 0 w 2389894"/>
              <a:gd name="connsiteY3" fmla="*/ 2675963 h 2675963"/>
            </a:gdLst>
            <a:cxnLst>
              <a:cxn ang="0">
                <a:pos x="connsiteX0" y="connsiteY0"/>
              </a:cxn>
              <a:cxn ang="0">
                <a:pos x="connsiteX1" y="connsiteY1"/>
              </a:cxn>
              <a:cxn ang="0">
                <a:pos x="connsiteX2" y="connsiteY2"/>
              </a:cxn>
              <a:cxn ang="0">
                <a:pos x="connsiteX3" y="connsiteY3"/>
              </a:cxn>
            </a:cxnLst>
            <a:rect l="l" t="t" r="r" b="b"/>
            <a:pathLst>
              <a:path w="2389894" h="2675963">
                <a:moveTo>
                  <a:pt x="0" y="0"/>
                </a:moveTo>
                <a:lnTo>
                  <a:pt x="2389894" y="0"/>
                </a:lnTo>
                <a:lnTo>
                  <a:pt x="2389894" y="2675963"/>
                </a:lnTo>
                <a:lnTo>
                  <a:pt x="0" y="2675963"/>
                </a:lnTo>
                <a:close/>
              </a:path>
            </a:pathLst>
          </a:custGeom>
        </p:spPr>
      </p:pic>
      <p:graphicFrame>
        <p:nvGraphicFramePr>
          <p:cNvPr id="2" name="表格 1"/>
          <p:cNvGraphicFramePr>
            <a:graphicFrameLocks noGrp="1"/>
          </p:cNvGraphicFramePr>
          <p:nvPr>
            <p:custDataLst>
              <p:tags r:id="rId5"/>
            </p:custDataLst>
            <p:extLst>
              <p:ext uri="{D42A27DB-BD31-4B8C-83A1-F6EECF244321}">
                <p14:modId xmlns:p14="http://schemas.microsoft.com/office/powerpoint/2010/main" val="2419538216"/>
              </p:ext>
            </p:extLst>
          </p:nvPr>
        </p:nvGraphicFramePr>
        <p:xfrm>
          <a:off x="1508760" y="149225"/>
          <a:ext cx="9485630" cy="6560185"/>
        </p:xfrm>
        <a:graphic>
          <a:graphicData uri="http://schemas.openxmlformats.org/drawingml/2006/table">
            <a:tbl>
              <a:tblPr firstRow="1" bandRow="1">
                <a:tableStyleId>{5940675A-B579-460E-94D1-54222C63F5DA}</a:tableStyleId>
              </a:tblPr>
              <a:tblGrid>
                <a:gridCol w="1781810"/>
                <a:gridCol w="1405255"/>
                <a:gridCol w="4060825"/>
                <a:gridCol w="2237740"/>
              </a:tblGrid>
              <a:tr h="243840">
                <a:tc>
                  <a:txBody>
                    <a:bodyPr vert="horz" wrap="square"/>
                    <a:lstStyle/>
                    <a:p>
                      <a:pPr indent="0" algn="ctr">
                        <a:buNone/>
                      </a:pPr>
                      <a:r>
                        <a:rPr lang="en-US" sz="1600" b="1" smtClean="0">
                          <a:solidFill>
                            <a:srgbClr val="333333"/>
                          </a:solidFill>
                          <a:latin typeface="宋体" panose="02010600030101010101" pitchFamily="2" charset="-122"/>
                          <a:ea typeface="宋体" panose="02010600030101010101" pitchFamily="2" charset="-122"/>
                          <a:cs typeface="宋体" panose="02010600030101010101" pitchFamily="2" charset="-122"/>
                        </a:rPr>
                        <a:t>年  份</a:t>
                      </a:r>
                      <a:endParaRPr lang="en-US" altLang="en-US" sz="1600" b="1">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lgn="ctr">
                        <a:buNone/>
                      </a:pPr>
                      <a:r>
                        <a:rPr lang="en-US" sz="1600" b="1" smtClean="0">
                          <a:solidFill>
                            <a:srgbClr val="333333"/>
                          </a:solidFill>
                          <a:latin typeface="宋体" panose="02010600030101010101" pitchFamily="2" charset="-122"/>
                          <a:ea typeface="宋体" panose="02010600030101010101" pitchFamily="2" charset="-122"/>
                          <a:cs typeface="宋体" panose="02010600030101010101" pitchFamily="2" charset="-122"/>
                        </a:rPr>
                        <a:t>省  市</a:t>
                      </a:r>
                      <a:endParaRPr lang="en-US" altLang="en-US" sz="1600" b="1">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lgn="ctr">
                        <a:buNone/>
                      </a:pPr>
                      <a:r>
                        <a:rPr lang="en-US" sz="1600" b="1" err="1">
                          <a:solidFill>
                            <a:srgbClr val="333333"/>
                          </a:solidFill>
                          <a:latin typeface="宋体" panose="02010600030101010101" pitchFamily="2" charset="-122"/>
                          <a:ea typeface="宋体" panose="02010600030101010101" pitchFamily="2" charset="-122"/>
                          <a:cs typeface="宋体" panose="02010600030101010101" pitchFamily="2" charset="-122"/>
                        </a:rPr>
                        <a:t>高考作文材料</a:t>
                      </a:r>
                      <a:endParaRPr lang="en-US" altLang="en-US" sz="1600" b="1">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lgn="ctr">
                        <a:buNone/>
                      </a:pPr>
                      <a:r>
                        <a:rPr lang="en-US" sz="1600" b="1" err="1">
                          <a:solidFill>
                            <a:srgbClr val="333333"/>
                          </a:solidFill>
                          <a:latin typeface="宋体" panose="02010600030101010101" pitchFamily="2" charset="-122"/>
                          <a:ea typeface="宋体" panose="02010600030101010101" pitchFamily="2" charset="-122"/>
                          <a:cs typeface="宋体" panose="02010600030101010101" pitchFamily="2" charset="-122"/>
                        </a:rPr>
                        <a:t>蕴含的辩证关系</a:t>
                      </a:r>
                      <a:endParaRPr lang="en-US" altLang="en-US" sz="1600" b="1">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434975">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2015</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湖南省</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buNone/>
                      </a:pPr>
                      <a:r>
                        <a:rPr lang="en-US" sz="1600" b="0" err="1">
                          <a:solidFill>
                            <a:srgbClr val="333333"/>
                          </a:solidFill>
                          <a:latin typeface="宋体" panose="02010600030101010101" pitchFamily="2" charset="-122"/>
                          <a:ea typeface="宋体" panose="02010600030101010101" pitchFamily="2" charset="-122"/>
                          <a:cs typeface="宋体" panose="02010600030101010101" pitchFamily="2" charset="-122"/>
                        </a:rPr>
                        <a:t>大树的旅行</a:t>
                      </a:r>
                      <a:r>
                        <a:rPr lang="en-US" sz="1600" b="1" err="1">
                          <a:solidFill>
                            <a:srgbClr val="FF0000"/>
                          </a:solidFill>
                          <a:latin typeface="宋体" panose="02010600030101010101" pitchFamily="2" charset="-122"/>
                          <a:ea typeface="宋体" panose="02010600030101010101" pitchFamily="2" charset="-122"/>
                          <a:cs typeface="宋体" panose="02010600030101010101" pitchFamily="2" charset="-122"/>
                        </a:rPr>
                        <a:t>（依靠自己与依靠别人）</a:t>
                      </a:r>
                      <a:endParaRPr lang="en-US" altLang="en-US" sz="16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lgn="ctr">
                        <a:buNone/>
                      </a:pPr>
                      <a:r>
                        <a:rPr lang="en-US" sz="1600" b="0" err="1">
                          <a:solidFill>
                            <a:srgbClr val="333333"/>
                          </a:solidFill>
                          <a:latin typeface="宋体" panose="02010600030101010101" pitchFamily="2" charset="-122"/>
                          <a:ea typeface="宋体" panose="02010600030101010101" pitchFamily="2" charset="-122"/>
                          <a:cs typeface="宋体" panose="02010600030101010101" pitchFamily="2" charset="-122"/>
                        </a:rPr>
                        <a:t>对立统一</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243840">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 </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湖北省</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喷泉与泉水</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部分整体</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243840">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 </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全国1卷</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高速打电话</a:t>
                      </a:r>
                      <a:r>
                        <a:rPr lang="en-US" sz="1600" b="1">
                          <a:solidFill>
                            <a:srgbClr val="FF0000"/>
                          </a:solidFill>
                          <a:latin typeface="宋体" panose="02010600030101010101" pitchFamily="2" charset="-122"/>
                          <a:ea typeface="宋体" panose="02010600030101010101" pitchFamily="2" charset="-122"/>
                          <a:cs typeface="宋体" panose="02010600030101010101" pitchFamily="2" charset="-122"/>
                        </a:rPr>
                        <a:t>（亲情与法律）</a:t>
                      </a:r>
                      <a:endParaRPr lang="en-US" altLang="en-US" sz="16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对立统一</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243840">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 </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浙江卷</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buNone/>
                      </a:pPr>
                      <a:r>
                        <a:rPr lang="en-US" sz="1600" b="0">
                          <a:solidFill>
                            <a:srgbClr val="FF0000"/>
                          </a:solidFill>
                          <a:latin typeface="宋体" panose="02010600030101010101" pitchFamily="2" charset="-122"/>
                          <a:ea typeface="宋体" panose="02010600030101010101" pitchFamily="2" charset="-122"/>
                          <a:cs typeface="宋体" panose="02010600030101010101" pitchFamily="2" charset="-122"/>
                        </a:rPr>
                        <a:t>文章与人品</a:t>
                      </a:r>
                      <a:endParaRPr lang="en-US" altLang="en-US" sz="1600" b="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条件关系</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243840">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 </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上海卷</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buNone/>
                      </a:pPr>
                      <a:r>
                        <a:rPr lang="en-US" sz="1600" b="0">
                          <a:solidFill>
                            <a:srgbClr val="FF0000"/>
                          </a:solidFill>
                          <a:latin typeface="宋体" panose="02010600030101010101" pitchFamily="2" charset="-122"/>
                          <a:ea typeface="宋体" panose="02010600030101010101" pitchFamily="2" charset="-122"/>
                          <a:cs typeface="宋体" panose="02010600030101010101" pitchFamily="2" charset="-122"/>
                        </a:rPr>
                        <a:t>坚硬与柔软</a:t>
                      </a:r>
                      <a:endParaRPr lang="en-US" altLang="en-US" sz="1600" b="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对立统一</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243840">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2016</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浙江卷</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buNone/>
                      </a:pPr>
                      <a:r>
                        <a:rPr lang="en-US" sz="1600" b="0">
                          <a:solidFill>
                            <a:srgbClr val="FF0000"/>
                          </a:solidFill>
                          <a:latin typeface="宋体" panose="02010600030101010101" pitchFamily="2" charset="-122"/>
                          <a:ea typeface="宋体" panose="02010600030101010101" pitchFamily="2" charset="-122"/>
                          <a:cs typeface="宋体" panose="02010600030101010101" pitchFamily="2" charset="-122"/>
                        </a:rPr>
                        <a:t>虚拟与现实</a:t>
                      </a:r>
                      <a:endParaRPr lang="en-US" altLang="en-US" sz="1600" b="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对立统一</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243840">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 </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江苏卷</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话长话短</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对立统一</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243840">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 </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全国2卷</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语文素养提升</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条件关系</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433705">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 </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天津卷</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我的青春与阅读（</a:t>
                      </a:r>
                      <a:r>
                        <a:rPr lang="en-US" sz="1600" b="0">
                          <a:solidFill>
                            <a:srgbClr val="FF0000"/>
                          </a:solidFill>
                          <a:latin typeface="宋体" panose="02010600030101010101" pitchFamily="2" charset="-122"/>
                          <a:ea typeface="宋体" panose="02010600030101010101" pitchFamily="2" charset="-122"/>
                          <a:cs typeface="宋体" panose="02010600030101010101" pitchFamily="2" charset="-122"/>
                        </a:rPr>
                        <a:t>有形之书与无形之书</a:t>
                      </a: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对立统一</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243840">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2017</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全国1卷</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老外眼中的中国</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逻辑关联</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243840">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 </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全国2卷</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名句思考</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逻辑关联</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433705">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 </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浙江卷</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buNone/>
                      </a:pPr>
                      <a:r>
                        <a:rPr lang="en-US" sz="1600" b="0">
                          <a:solidFill>
                            <a:srgbClr val="FF0000"/>
                          </a:solidFill>
                          <a:latin typeface="宋体" panose="02010600030101010101" pitchFamily="2" charset="-122"/>
                          <a:ea typeface="宋体" panose="02010600030101010101" pitchFamily="2" charset="-122"/>
                          <a:cs typeface="宋体" panose="02010600030101010101" pitchFamily="2" charset="-122"/>
                        </a:rPr>
                        <a:t>有字之书无字之书 </a:t>
                      </a: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    心灵之书</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对立统一</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243840">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2019</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浙江卷</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buNone/>
                      </a:pPr>
                      <a:r>
                        <a:rPr lang="en-US" sz="1600" b="0">
                          <a:solidFill>
                            <a:srgbClr val="FF0000"/>
                          </a:solidFill>
                          <a:latin typeface="宋体" panose="02010600030101010101" pitchFamily="2" charset="-122"/>
                          <a:ea typeface="宋体" panose="02010600030101010101" pitchFamily="2" charset="-122"/>
                          <a:cs typeface="宋体" panose="02010600030101010101" pitchFamily="2" charset="-122"/>
                        </a:rPr>
                        <a:t>作家与读者</a:t>
                      </a:r>
                      <a:endParaRPr lang="en-US" altLang="en-US" sz="1600" b="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主观与客观</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243840">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 </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天津卷</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buNone/>
                      </a:pPr>
                      <a:r>
                        <a:rPr lang="en-US" sz="1600" b="0">
                          <a:solidFill>
                            <a:srgbClr val="FF0000"/>
                          </a:solidFill>
                          <a:latin typeface="宋体" panose="02010600030101010101" pitchFamily="2" charset="-122"/>
                          <a:ea typeface="宋体" panose="02010600030101010101" pitchFamily="2" charset="-122"/>
                          <a:cs typeface="宋体" panose="02010600030101010101" pitchFamily="2" charset="-122"/>
                        </a:rPr>
                        <a:t>个人与国家</a:t>
                      </a:r>
                      <a:endParaRPr lang="en-US" altLang="en-US" sz="1600" b="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部分与整体</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243840">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2020</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新高考I卷</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疫情中的</a:t>
                      </a:r>
                      <a:r>
                        <a:rPr lang="en-US" sz="1600" b="0">
                          <a:solidFill>
                            <a:srgbClr val="FF0000"/>
                          </a:solidFill>
                          <a:latin typeface="宋体" panose="02010600030101010101" pitchFamily="2" charset="-122"/>
                          <a:ea typeface="宋体" panose="02010600030101010101" pitchFamily="2" charset="-122"/>
                          <a:cs typeface="宋体" panose="02010600030101010101" pitchFamily="2" charset="-122"/>
                        </a:rPr>
                        <a:t>距离与联系</a:t>
                      </a:r>
                      <a:endParaRPr lang="en-US" altLang="en-US" sz="1600" b="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对立统一</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243840">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 </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浙江卷</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buNone/>
                      </a:pPr>
                      <a:r>
                        <a:rPr lang="en-US" sz="1600" b="0">
                          <a:solidFill>
                            <a:srgbClr val="FF0000"/>
                          </a:solidFill>
                          <a:latin typeface="宋体" panose="02010600030101010101" pitchFamily="2" charset="-122"/>
                          <a:ea typeface="宋体" panose="02010600030101010101" pitchFamily="2" charset="-122"/>
                          <a:cs typeface="宋体" panose="02010600030101010101" pitchFamily="2" charset="-122"/>
                        </a:rPr>
                        <a:t>个人与家庭、社会</a:t>
                      </a:r>
                      <a:endParaRPr lang="en-US" altLang="en-US" sz="1600" b="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部分与整体</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434340">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 </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全国II卷</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携手同一世界，青年共创未来</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部分与整体</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243840">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2021</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新高考I卷</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buNone/>
                      </a:pPr>
                      <a:r>
                        <a:rPr lang="en-US" sz="1600" b="0">
                          <a:solidFill>
                            <a:srgbClr val="FF0000"/>
                          </a:solidFill>
                          <a:latin typeface="宋体" panose="02010600030101010101" pitchFamily="2" charset="-122"/>
                          <a:ea typeface="宋体" panose="02010600030101010101" pitchFamily="2" charset="-122"/>
                          <a:cs typeface="宋体" panose="02010600030101010101" pitchFamily="2" charset="-122"/>
                        </a:rPr>
                        <a:t>强与弱</a:t>
                      </a:r>
                      <a:endParaRPr lang="en-US" altLang="en-US" sz="1600" b="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对立统一</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243840">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 </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浙江卷</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论“</a:t>
                      </a:r>
                      <a:r>
                        <a:rPr lang="en-US" sz="1600" b="0">
                          <a:solidFill>
                            <a:srgbClr val="FF0000"/>
                          </a:solidFill>
                          <a:latin typeface="宋体" panose="02010600030101010101" pitchFamily="2" charset="-122"/>
                          <a:ea typeface="宋体" panose="02010600030101010101" pitchFamily="2" charset="-122"/>
                          <a:cs typeface="宋体" panose="02010600030101010101" pitchFamily="2" charset="-122"/>
                        </a:rPr>
                        <a:t>得与失</a:t>
                      </a: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对立统一</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243840">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 </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上海卷</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buNone/>
                      </a:pPr>
                      <a:r>
                        <a:rPr lang="en-US" sz="1600" b="0">
                          <a:solidFill>
                            <a:srgbClr val="FF0000"/>
                          </a:solidFill>
                          <a:latin typeface="宋体" panose="02010600030101010101" pitchFamily="2" charset="-122"/>
                          <a:ea typeface="宋体" panose="02010600030101010101" pitchFamily="2" charset="-122"/>
                          <a:cs typeface="宋体" panose="02010600030101010101" pitchFamily="2" charset="-122"/>
                        </a:rPr>
                        <a:t>时间沉淀与事物价值</a:t>
                      </a:r>
                      <a:endParaRPr lang="en-US" altLang="en-US" sz="1600" b="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条件关系</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243840">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 </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全国甲卷</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buNone/>
                      </a:pPr>
                      <a:r>
                        <a:rPr lang="en-US" sz="1600" b="0">
                          <a:solidFill>
                            <a:srgbClr val="FF0000"/>
                          </a:solidFill>
                          <a:latin typeface="宋体" panose="02010600030101010101" pitchFamily="2" charset="-122"/>
                          <a:ea typeface="宋体" panose="02010600030101010101" pitchFamily="2" charset="-122"/>
                          <a:cs typeface="宋体" panose="02010600030101010101" pitchFamily="2" charset="-122"/>
                        </a:rPr>
                        <a:t>可为与有为</a:t>
                      </a:r>
                      <a:endParaRPr lang="en-US" altLang="en-US" sz="1600" b="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条件关系</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434340">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 </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北京卷</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生不逢时  安分随时  生逢其时</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vert="horz" wrap="square"/>
                    <a:lstStyle/>
                    <a:p>
                      <a:pPr indent="0" algn="ctr">
                        <a:buNone/>
                      </a:pPr>
                      <a:r>
                        <a:rPr lang="en-US" sz="1600" b="0">
                          <a:solidFill>
                            <a:srgbClr val="333333"/>
                          </a:solidFill>
                          <a:latin typeface="宋体" panose="02010600030101010101" pitchFamily="2" charset="-122"/>
                          <a:ea typeface="宋体" panose="02010600030101010101" pitchFamily="2" charset="-122"/>
                          <a:cs typeface="宋体" panose="02010600030101010101" pitchFamily="2" charset="-122"/>
                        </a:rPr>
                        <a:t>对立统一</a:t>
                      </a:r>
                      <a:endParaRPr lang="en-US" altLang="en-US" sz="16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53339" marR="53339"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bl>
          </a:graphicData>
        </a:graphic>
      </p:graphicFrame>
      <p:sp>
        <p:nvSpPr>
          <p:cNvPr id="3" name="文本框 2"/>
          <p:cNvSpPr txBox="1"/>
          <p:nvPr/>
        </p:nvSpPr>
        <p:spPr>
          <a:xfrm>
            <a:off x="590550" y="622935"/>
            <a:ext cx="551815" cy="6014720"/>
          </a:xfrm>
          <a:prstGeom prst="rect">
            <a:avLst/>
          </a:prstGeom>
          <a:noFill/>
        </p:spPr>
        <p:txBody>
          <a:bodyPr vert="eaVert" wrap="none" rtlCol="0">
            <a:spAutoFit/>
          </a:bodyPr>
          <a:lstStyle/>
          <a:p>
            <a:pPr algn="l"/>
            <a:r>
              <a:rPr lang="zh-CN" altLang="en-US" sz="2400" b="1">
                <a:solidFill>
                  <a:srgbClr val="FF0000"/>
                </a:solidFill>
              </a:rPr>
              <a:t>2015年—2021年关系型思辨类作文题目回顾</a:t>
            </a: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1040765" y="875665"/>
            <a:ext cx="10109835" cy="3846195"/>
          </a:xfrm>
          <a:prstGeom prst="rect">
            <a:avLst/>
          </a:prstGeom>
          <a:noFill/>
          <a:ln w="9525">
            <a:noFill/>
          </a:ln>
        </p:spPr>
        <p:txBody>
          <a:bodyPr wrap="square">
            <a:spAutoFit/>
          </a:bodyPr>
          <a:lstStyle/>
          <a:p>
            <a:pPr indent="266700"/>
            <a:r>
              <a:rPr sz="2400" b="0" smtClean="0">
                <a:solidFill>
                  <a:srgbClr val="FF0000"/>
                </a:solidFill>
              </a:rPr>
              <a:t>2</a:t>
            </a:r>
            <a:r>
              <a:rPr lang="en-US" sz="2400" b="0" smtClean="0">
                <a:solidFill>
                  <a:srgbClr val="FF0000"/>
                </a:solidFill>
              </a:rPr>
              <a:t>.</a:t>
            </a:r>
            <a:r>
              <a:rPr sz="2400" b="0" smtClean="0">
                <a:solidFill>
                  <a:srgbClr val="FF0000"/>
                </a:solidFill>
              </a:rPr>
              <a:t>《</a:t>
            </a:r>
            <a:r>
              <a:rPr sz="2400" b="0">
                <a:solidFill>
                  <a:srgbClr val="FF0000"/>
                </a:solidFill>
              </a:rPr>
              <a:t>经典咏流传》作百般新曲，唱千年词章。</a:t>
            </a:r>
          </a:p>
          <a:p>
            <a:pPr indent="266700"/>
            <a:r>
              <a:rPr lang="en-US" sz="2000" b="0">
                <a:solidFill>
                  <a:schemeClr val="tx1"/>
                </a:solidFill>
              </a:rPr>
              <a:t>  </a:t>
            </a:r>
          </a:p>
          <a:p>
            <a:pPr indent="266700"/>
            <a:r>
              <a:rPr lang="en-US" sz="2000" b="0">
                <a:solidFill>
                  <a:schemeClr val="tx1"/>
                </a:solidFill>
              </a:rPr>
              <a:t>    </a:t>
            </a:r>
            <a:r>
              <a:rPr sz="2000" b="0">
                <a:solidFill>
                  <a:schemeClr val="tx1"/>
                </a:solidFill>
              </a:rPr>
              <a:t>2018年春节期间，中央电视台推出的吟唱古诗词的节目“燃”遍朋友圈。把古诗词唱出厚重的文化情感，也注入磅礴的现代风范。节目中古诗词联翩而来，喷珠溅玉；学者、明星、主持人绝活迭出，回清倒影，让观者听者心魂俱醉。难怪开播次日就拿下豆瓣9.4的高分。弹幕上，年轻人纷纷点赞，“听了想哭”。</a:t>
            </a:r>
          </a:p>
          <a:p>
            <a:pPr indent="266700"/>
            <a:r>
              <a:rPr lang="en-US" sz="2000" b="0">
                <a:solidFill>
                  <a:schemeClr val="tx1"/>
                </a:solidFill>
              </a:rPr>
              <a:t>    </a:t>
            </a:r>
            <a:r>
              <a:rPr sz="2000" b="0">
                <a:solidFill>
                  <a:schemeClr val="tx1"/>
                </a:solidFill>
              </a:rPr>
              <a:t>而清代诗人袁枚的《苔》并不知名，却一夜爆红，相关视频全网播放突破4000万。“白日不到处，青春恰自来。苔花如米小，也学牡丹开”，被乡村教师梁俊和贵州大山的孩子们天籁般唱出，平凡的、哪怕被太阳照拂不到的微弱生命，也有怒放的能量，给了观者最深的感动。一次吟唱，让一首“孤独了几百年”的小诗，被世人牢记。这让我们恍然：现代传播并非国学天敌，反而能让古典文化插上更有力的翅膀，让更多人分享。当网络罩住全球，当AI炫目登场，人们曾经忧虑国学传承之难，仿佛一触即溃。</a:t>
            </a:r>
          </a:p>
        </p:txBody>
      </p:sp>
      <p:sp>
        <p:nvSpPr>
          <p:cNvPr id="2" name="文本框 1"/>
          <p:cNvSpPr txBox="1"/>
          <p:nvPr/>
        </p:nvSpPr>
        <p:spPr>
          <a:xfrm>
            <a:off x="191312" y="-9"/>
            <a:ext cx="2011680" cy="645160"/>
          </a:xfrm>
          <a:prstGeom prst="rect">
            <a:avLst/>
          </a:prstGeom>
          <a:noFill/>
        </p:spPr>
        <p:txBody>
          <a:bodyPr wrap="none" rtlCol="0">
            <a:spAutoFit/>
          </a:bodyPr>
          <a:lstStyle/>
          <a:p>
            <a:pPr algn="ctr"/>
            <a:r>
              <a:rPr lang="zh-CN" altLang="en-US" sz="3600" smtClean="0">
                <a:solidFill>
                  <a:srgbClr val="3D7100"/>
                </a:solidFill>
                <a:latin typeface="华文隶书" panose="02010800040101010101" pitchFamily="2" charset="-122"/>
                <a:ea typeface="华文隶书" panose="02010800040101010101" pitchFamily="2" charset="-122"/>
              </a:rPr>
              <a:t>素材积累</a:t>
            </a:r>
          </a:p>
        </p:txBody>
      </p:sp>
      <p:pic>
        <p:nvPicPr>
          <p:cNvPr id="7912" name="图片 7911"/>
          <p:cNvPicPr>
            <a:picLocks noChangeAspect="1"/>
          </p:cNvPicPr>
          <p:nvPr/>
        </p:nvPicPr>
        <p:blipFill>
          <a:blip r:embed="rId2">
            <a:extLst>
              <a:ext uri="{28A0092B-C50C-407E-A947-70E740481C1C}">
                <a14:useLocalDpi xmlns:a14="http://schemas.microsoft.com/office/drawing/2010/main" val="0"/>
              </a:ext>
            </a:extLst>
          </a:blip>
          <a:srcRect l="25374" t="14120" r="28185" b="46860"/>
          <a:stretch>
            <a:fillRect/>
          </a:stretch>
        </p:blipFill>
        <p:spPr>
          <a:xfrm>
            <a:off x="10714596" y="5305029"/>
            <a:ext cx="1287888" cy="1442047"/>
          </a:xfrm>
          <a:custGeom>
            <a:gdLst>
              <a:gd name="connsiteX0" fmla="*/ 0 w 2389894"/>
              <a:gd name="connsiteY0" fmla="*/ 0 h 2675963"/>
              <a:gd name="connsiteX1" fmla="*/ 2389894 w 2389894"/>
              <a:gd name="connsiteY1" fmla="*/ 0 h 2675963"/>
              <a:gd name="connsiteX2" fmla="*/ 2389894 w 2389894"/>
              <a:gd name="connsiteY2" fmla="*/ 2675963 h 2675963"/>
              <a:gd name="connsiteX3" fmla="*/ 0 w 2389894"/>
              <a:gd name="connsiteY3" fmla="*/ 2675963 h 2675963"/>
            </a:gdLst>
            <a:cxnLst>
              <a:cxn ang="0">
                <a:pos x="connsiteX0" y="connsiteY0"/>
              </a:cxn>
              <a:cxn ang="0">
                <a:pos x="connsiteX1" y="connsiteY1"/>
              </a:cxn>
              <a:cxn ang="0">
                <a:pos x="connsiteX2" y="connsiteY2"/>
              </a:cxn>
              <a:cxn ang="0">
                <a:pos x="connsiteX3" y="connsiteY3"/>
              </a:cxn>
            </a:cxnLst>
            <a:rect l="l" t="t" r="r" b="b"/>
            <a:pathLst>
              <a:path w="2389894" h="2675963">
                <a:moveTo>
                  <a:pt x="0" y="0"/>
                </a:moveTo>
                <a:lnTo>
                  <a:pt x="2389894" y="0"/>
                </a:lnTo>
                <a:lnTo>
                  <a:pt x="2389894" y="2675963"/>
                </a:lnTo>
                <a:lnTo>
                  <a:pt x="0" y="2675963"/>
                </a:lnTo>
                <a:close/>
              </a:path>
            </a:pathLst>
          </a:custGeom>
        </p:spPr>
      </p:pic>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1774825" y="1259840"/>
            <a:ext cx="8479790" cy="4338320"/>
          </a:xfrm>
          <a:prstGeom prst="rect">
            <a:avLst/>
          </a:prstGeom>
          <a:noFill/>
          <a:ln w="9525">
            <a:noFill/>
          </a:ln>
        </p:spPr>
        <p:txBody>
          <a:bodyPr wrap="square">
            <a:spAutoFit/>
          </a:bodyPr>
          <a:lstStyle/>
          <a:p>
            <a:pPr indent="266700"/>
            <a:r>
              <a:rPr lang="en-US" sz="2400" b="0"/>
              <a:t>  </a:t>
            </a:r>
            <a:endParaRPr sz="2800" b="0"/>
          </a:p>
          <a:p>
            <a:pPr indent="266700"/>
            <a:r>
              <a:rPr sz="2800" b="0"/>
              <a:t>     屠呦呦在研究青蒿素的过程中，反复温习中医古籍，不断思考东晋葛洪《肘后备急方》“青蒿一握，以水二升渍，绞取汁，尽服之”的截疟记载，并从中获得灵感和启发，联想到提取过程可能需要避免高温，由此改用低沸点溶剂的提取方法，最终突破了科研瓶颈。青蒿素是中国传统文化对世界的贡献，屠呦呦能获得诺贝尔奖也是世界对中国传统文化的高度认可。青蒿素的发现过程启示我们，中国传统文化是一个巨大的宝库，它将照亮中华民族的复兴之路。</a:t>
            </a:r>
          </a:p>
        </p:txBody>
      </p:sp>
      <p:sp>
        <p:nvSpPr>
          <p:cNvPr id="2" name="文本框 1"/>
          <p:cNvSpPr txBox="1"/>
          <p:nvPr/>
        </p:nvSpPr>
        <p:spPr>
          <a:xfrm>
            <a:off x="191312" y="-9"/>
            <a:ext cx="2011680" cy="645160"/>
          </a:xfrm>
          <a:prstGeom prst="rect">
            <a:avLst/>
          </a:prstGeom>
          <a:noFill/>
        </p:spPr>
        <p:txBody>
          <a:bodyPr wrap="none" rtlCol="0">
            <a:spAutoFit/>
          </a:bodyPr>
          <a:lstStyle/>
          <a:p>
            <a:pPr algn="ctr"/>
            <a:r>
              <a:rPr lang="zh-CN" altLang="en-US" sz="3600" smtClean="0">
                <a:solidFill>
                  <a:srgbClr val="3D7100"/>
                </a:solidFill>
                <a:latin typeface="华文隶书" panose="02010800040101010101" pitchFamily="2" charset="-122"/>
                <a:ea typeface="华文隶书" panose="02010800040101010101" pitchFamily="2" charset="-122"/>
              </a:rPr>
              <a:t>优秀语段</a:t>
            </a:r>
          </a:p>
        </p:txBody>
      </p:sp>
      <p:pic>
        <p:nvPicPr>
          <p:cNvPr id="7912" name="图片 7911"/>
          <p:cNvPicPr>
            <a:picLocks noChangeAspect="1"/>
          </p:cNvPicPr>
          <p:nvPr/>
        </p:nvPicPr>
        <p:blipFill>
          <a:blip r:embed="rId2">
            <a:extLst>
              <a:ext uri="{28A0092B-C50C-407E-A947-70E740481C1C}">
                <a14:useLocalDpi xmlns:a14="http://schemas.microsoft.com/office/drawing/2010/main" val="0"/>
              </a:ext>
            </a:extLst>
          </a:blip>
          <a:srcRect l="25374" t="14120" r="28185" b="46860"/>
          <a:stretch>
            <a:fillRect/>
          </a:stretch>
        </p:blipFill>
        <p:spPr>
          <a:xfrm>
            <a:off x="10714596" y="5305029"/>
            <a:ext cx="1287888" cy="1442047"/>
          </a:xfrm>
          <a:custGeom>
            <a:gdLst>
              <a:gd name="connsiteX0" fmla="*/ 0 w 2389894"/>
              <a:gd name="connsiteY0" fmla="*/ 0 h 2675963"/>
              <a:gd name="connsiteX1" fmla="*/ 2389894 w 2389894"/>
              <a:gd name="connsiteY1" fmla="*/ 0 h 2675963"/>
              <a:gd name="connsiteX2" fmla="*/ 2389894 w 2389894"/>
              <a:gd name="connsiteY2" fmla="*/ 2675963 h 2675963"/>
              <a:gd name="connsiteX3" fmla="*/ 0 w 2389894"/>
              <a:gd name="connsiteY3" fmla="*/ 2675963 h 2675963"/>
            </a:gdLst>
            <a:cxnLst>
              <a:cxn ang="0">
                <a:pos x="connsiteX0" y="connsiteY0"/>
              </a:cxn>
              <a:cxn ang="0">
                <a:pos x="connsiteX1" y="connsiteY1"/>
              </a:cxn>
              <a:cxn ang="0">
                <a:pos x="connsiteX2" y="connsiteY2"/>
              </a:cxn>
              <a:cxn ang="0">
                <a:pos x="connsiteX3" y="connsiteY3"/>
              </a:cxn>
            </a:cxnLst>
            <a:rect l="l" t="t" r="r" b="b"/>
            <a:pathLst>
              <a:path w="2389894" h="2675963">
                <a:moveTo>
                  <a:pt x="0" y="0"/>
                </a:moveTo>
                <a:lnTo>
                  <a:pt x="2389894" y="0"/>
                </a:lnTo>
                <a:lnTo>
                  <a:pt x="2389894" y="2675963"/>
                </a:lnTo>
                <a:lnTo>
                  <a:pt x="0" y="2675963"/>
                </a:lnTo>
                <a:close/>
              </a:path>
            </a:pathLst>
          </a:custGeom>
        </p:spPr>
      </p:pic>
      <p:pic>
        <p:nvPicPr>
          <p:cNvPr id="7913" name="New picture"/>
          <p:cNvPicPr/>
          <p:nvPr/>
        </p:nvPicPr>
        <p:blipFill>
          <a:blip r:embed="rId3"/>
          <a:stretch>
            <a:fillRect/>
          </a:stretch>
        </p:blipFill>
        <p:spPr>
          <a:xfrm>
            <a:off x="12611100" y="10312400"/>
            <a:ext cx="342900" cy="254000"/>
          </a:xfrm>
          <a:prstGeom prst="cube">
            <a:avLst/>
          </a:prstGeom>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667000" y="-2666998"/>
            <a:ext cx="6858000" cy="12192000"/>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rcRect b="40699"/>
          <a:stretch>
            <a:fillRect/>
          </a:stretch>
        </p:blipFill>
        <p:spPr>
          <a:xfrm>
            <a:off x="2473713" y="67236"/>
            <a:ext cx="7696794" cy="6083942"/>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2756721" y="-2660277"/>
            <a:ext cx="6736976" cy="12192002"/>
          </a:xfrm>
          <a:custGeom>
            <a:gdLst>
              <a:gd name="connsiteX0" fmla="*/ 3543244 w 5146073"/>
              <a:gd name="connsiteY0" fmla="*/ 430495 h 6858000"/>
              <a:gd name="connsiteX1" fmla="*/ 3543244 w 5146073"/>
              <a:gd name="connsiteY1" fmla="*/ 632201 h 6858000"/>
              <a:gd name="connsiteX2" fmla="*/ 530851 w 5146073"/>
              <a:gd name="connsiteY2" fmla="*/ 632201 h 6858000"/>
              <a:gd name="connsiteX3" fmla="*/ 530851 w 5146073"/>
              <a:gd name="connsiteY3" fmla="*/ 6145495 h 6858000"/>
              <a:gd name="connsiteX4" fmla="*/ 4618757 w 5146073"/>
              <a:gd name="connsiteY4" fmla="*/ 6145495 h 6858000"/>
              <a:gd name="connsiteX5" fmla="*/ 4618757 w 5146073"/>
              <a:gd name="connsiteY5" fmla="*/ 3160250 h 6858000"/>
              <a:gd name="connsiteX6" fmla="*/ 4618757 w 5146073"/>
              <a:gd name="connsiteY6" fmla="*/ 632201 h 6858000"/>
              <a:gd name="connsiteX7" fmla="*/ 4618757 w 5146073"/>
              <a:gd name="connsiteY7" fmla="*/ 430495 h 6858000"/>
              <a:gd name="connsiteX8" fmla="*/ 0 w 5146073"/>
              <a:gd name="connsiteY8" fmla="*/ 0 h 6858000"/>
              <a:gd name="connsiteX9" fmla="*/ 5146073 w 5146073"/>
              <a:gd name="connsiteY9" fmla="*/ 0 h 6858000"/>
              <a:gd name="connsiteX10" fmla="*/ 5146073 w 5146073"/>
              <a:gd name="connsiteY10" fmla="*/ 6858000 h 6858000"/>
              <a:gd name="connsiteX11" fmla="*/ 0 w 5146073"/>
              <a:gd name="connsiteY11" fmla="*/ 6858000 h 6858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46073" h="6858000">
                <a:moveTo>
                  <a:pt x="3543244" y="430495"/>
                </a:moveTo>
                <a:lnTo>
                  <a:pt x="3543244" y="632201"/>
                </a:lnTo>
                <a:lnTo>
                  <a:pt x="530851" y="632201"/>
                </a:lnTo>
                <a:lnTo>
                  <a:pt x="530851" y="6145495"/>
                </a:lnTo>
                <a:lnTo>
                  <a:pt x="4618757" y="6145495"/>
                </a:lnTo>
                <a:lnTo>
                  <a:pt x="4618757" y="3160250"/>
                </a:lnTo>
                <a:lnTo>
                  <a:pt x="4618757" y="632201"/>
                </a:lnTo>
                <a:lnTo>
                  <a:pt x="4618757" y="430495"/>
                </a:lnTo>
                <a:close/>
                <a:moveTo>
                  <a:pt x="0" y="0"/>
                </a:moveTo>
                <a:lnTo>
                  <a:pt x="5146073" y="0"/>
                </a:lnTo>
                <a:lnTo>
                  <a:pt x="5146073" y="6858000"/>
                </a:lnTo>
                <a:lnTo>
                  <a:pt x="0" y="6858000"/>
                </a:lnTo>
                <a:close/>
              </a:path>
            </a:pathLst>
          </a:custGeom>
        </p:spPr>
      </p:pic>
      <p:sp>
        <p:nvSpPr>
          <p:cNvPr id="22" name="文本框 21"/>
          <p:cNvSpPr txBox="1"/>
          <p:nvPr/>
        </p:nvSpPr>
        <p:spPr>
          <a:xfrm>
            <a:off x="2833252" y="2385639"/>
            <a:ext cx="6583680" cy="1198880"/>
          </a:xfrm>
          <a:prstGeom prst="rect">
            <a:avLst/>
          </a:prstGeom>
          <a:noFill/>
        </p:spPr>
        <p:txBody>
          <a:bodyPr wrap="none" rtlCol="0">
            <a:spAutoFit/>
          </a:bodyPr>
          <a:lstStyle/>
          <a:p>
            <a:pPr algn="ctr"/>
            <a:r>
              <a:rPr lang="zh-CN" altLang="en-US" sz="7200" smtClean="0">
                <a:solidFill>
                  <a:srgbClr val="3D7100"/>
                </a:solidFill>
                <a:latin typeface="华文隶书" panose="02010800040101010101" pitchFamily="2" charset="-122"/>
                <a:ea typeface="华文隶书" panose="02010800040101010101" pitchFamily="2" charset="-122"/>
              </a:rPr>
              <a:t>思辨类主题归类</a:t>
            </a:r>
          </a:p>
        </p:txBody>
      </p:sp>
      <p:pic>
        <p:nvPicPr>
          <p:cNvPr id="23" name="图片 2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38559" y="5892720"/>
            <a:ext cx="4573404" cy="184412"/>
          </a:xfrm>
          <a:prstGeom prst="rect">
            <a:avLst/>
          </a:prstGeom>
        </p:spPr>
      </p:pic>
      <p:pic>
        <p:nvPicPr>
          <p:cNvPr id="7912" name="图片 7911"/>
          <p:cNvPicPr>
            <a:picLocks noChangeAspect="1"/>
          </p:cNvPicPr>
          <p:nvPr/>
        </p:nvPicPr>
        <p:blipFill>
          <a:blip r:embed="rId6">
            <a:extLst>
              <a:ext uri="{28A0092B-C50C-407E-A947-70E740481C1C}">
                <a14:useLocalDpi xmlns:a14="http://schemas.microsoft.com/office/drawing/2010/main" val="0"/>
              </a:ext>
            </a:extLst>
          </a:blip>
          <a:srcRect l="25374" t="14120" r="28185" b="46860"/>
          <a:stretch>
            <a:fillRect/>
          </a:stretch>
        </p:blipFill>
        <p:spPr>
          <a:xfrm>
            <a:off x="926706" y="682864"/>
            <a:ext cx="1287888" cy="1442047"/>
          </a:xfrm>
          <a:custGeom>
            <a:gdLst>
              <a:gd name="connsiteX0" fmla="*/ 0 w 2389894"/>
              <a:gd name="connsiteY0" fmla="*/ 0 h 2675963"/>
              <a:gd name="connsiteX1" fmla="*/ 2389894 w 2389894"/>
              <a:gd name="connsiteY1" fmla="*/ 0 h 2675963"/>
              <a:gd name="connsiteX2" fmla="*/ 2389894 w 2389894"/>
              <a:gd name="connsiteY2" fmla="*/ 2675963 h 2675963"/>
              <a:gd name="connsiteX3" fmla="*/ 0 w 2389894"/>
              <a:gd name="connsiteY3" fmla="*/ 2675963 h 2675963"/>
            </a:gdLst>
            <a:cxnLst>
              <a:cxn ang="0">
                <a:pos x="connsiteX0" y="connsiteY0"/>
              </a:cxn>
              <a:cxn ang="0">
                <a:pos x="connsiteX1" y="connsiteY1"/>
              </a:cxn>
              <a:cxn ang="0">
                <a:pos x="connsiteX2" y="connsiteY2"/>
              </a:cxn>
              <a:cxn ang="0">
                <a:pos x="connsiteX3" y="connsiteY3"/>
              </a:cxn>
            </a:cxnLst>
            <a:rect l="l" t="t" r="r" b="b"/>
            <a:pathLst>
              <a:path w="2389894" h="2675963">
                <a:moveTo>
                  <a:pt x="0" y="0"/>
                </a:moveTo>
                <a:lnTo>
                  <a:pt x="2389894" y="0"/>
                </a:lnTo>
                <a:lnTo>
                  <a:pt x="2389894" y="2675963"/>
                </a:lnTo>
                <a:lnTo>
                  <a:pt x="0" y="2675963"/>
                </a:lnTo>
                <a:close/>
              </a:path>
            </a:pathLst>
          </a:custGeom>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914" name="文本框 7913"/>
          <p:cNvSpPr txBox="1"/>
          <p:nvPr/>
        </p:nvSpPr>
        <p:spPr>
          <a:xfrm>
            <a:off x="212902" y="107306"/>
            <a:ext cx="3632200" cy="768350"/>
          </a:xfrm>
          <a:prstGeom prst="rect">
            <a:avLst/>
          </a:prstGeom>
          <a:noFill/>
        </p:spPr>
        <p:txBody>
          <a:bodyPr wrap="none" rtlCol="0">
            <a:spAutoFit/>
          </a:bodyPr>
          <a:lstStyle/>
          <a:p>
            <a:pPr algn="ctr"/>
            <a:r>
              <a:rPr lang="zh-CN" altLang="en-US" sz="4400" smtClean="0">
                <a:solidFill>
                  <a:srgbClr val="3D7100"/>
                </a:solidFill>
                <a:latin typeface="华文隶书" panose="02010800040101010101" pitchFamily="2" charset="-122"/>
                <a:ea typeface="华文隶书" panose="02010800040101010101" pitchFamily="2" charset="-122"/>
              </a:rPr>
              <a:t>01个人与国家</a:t>
            </a:r>
          </a:p>
        </p:txBody>
      </p:sp>
      <p:sp>
        <p:nvSpPr>
          <p:cNvPr id="4" name="矩形 3"/>
          <p:cNvSpPr/>
          <p:nvPr/>
        </p:nvSpPr>
        <p:spPr>
          <a:xfrm>
            <a:off x="-927279" y="1788623"/>
            <a:ext cx="553792" cy="1212154"/>
          </a:xfrm>
          <a:prstGeom prst="rect">
            <a:avLst/>
          </a:prstGeom>
          <a:solidFill>
            <a:srgbClr val="84C2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15" name="矩形 7914"/>
          <p:cNvSpPr/>
          <p:nvPr/>
        </p:nvSpPr>
        <p:spPr>
          <a:xfrm>
            <a:off x="-940159" y="3000777"/>
            <a:ext cx="553792" cy="1212154"/>
          </a:xfrm>
          <a:prstGeom prst="rect">
            <a:avLst/>
          </a:prstGeom>
          <a:solidFill>
            <a:srgbClr val="3D7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911225" y="1030605"/>
            <a:ext cx="10250170" cy="4796790"/>
          </a:xfrm>
          <a:prstGeom prst="rect">
            <a:avLst/>
          </a:prstGeom>
          <a:solidFill>
            <a:srgbClr val="84C2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269365" y="1149350"/>
            <a:ext cx="9557385" cy="4246245"/>
          </a:xfrm>
          <a:prstGeom prst="rect">
            <a:avLst/>
          </a:prstGeom>
        </p:spPr>
        <p:txBody>
          <a:bodyPr wrap="square">
            <a:spAutoFit/>
          </a:bodyPr>
          <a:lstStyle/>
          <a:p>
            <a:pPr algn="just">
              <a:lnSpc>
                <a:spcPct val="150000"/>
              </a:lnSpc>
            </a:pPr>
            <a:r>
              <a:rPr lang="en-US" altLang="zh-CN" sz="2000">
                <a:solidFill>
                  <a:srgbClr val="EAF5D7"/>
                </a:solidFill>
                <a:latin typeface="微软雅黑 Light" panose="020b0502040204020203" pitchFamily="34" charset="-122"/>
                <a:ea typeface="微软雅黑 Light" panose="020b0502040204020203" pitchFamily="34" charset="-122"/>
              </a:rPr>
              <a:t> </a:t>
            </a:r>
            <a:r>
              <a:rPr lang="zh-CN" altLang="en-US" sz="2000" b="1">
                <a:latin typeface="微软雅黑 Light" panose="020b0502040204020203" pitchFamily="34" charset="-122"/>
                <a:ea typeface="微软雅黑 Light" panose="020b0502040204020203" pitchFamily="34" charset="-122"/>
              </a:rPr>
              <a:t>一、名言警句积累</a:t>
            </a:r>
          </a:p>
          <a:p>
            <a:pPr algn="just">
              <a:lnSpc>
                <a:spcPct val="150000"/>
              </a:lnSpc>
            </a:pPr>
            <a:r>
              <a:rPr lang="zh-CN" altLang="en-US" sz="2000" b="1" smtClean="0">
                <a:latin typeface="微软雅黑 Light" panose="020b0502040204020203" pitchFamily="34" charset="-122"/>
                <a:ea typeface="微软雅黑 Light" panose="020b0502040204020203" pitchFamily="34" charset="-122"/>
              </a:rPr>
              <a:t>1</a:t>
            </a:r>
            <a:r>
              <a:rPr lang="en-US" altLang="zh-CN" sz="2000" b="1" smtClean="0">
                <a:latin typeface="微软雅黑 Light" panose="020b0502040204020203" pitchFamily="34" charset="-122"/>
                <a:ea typeface="微软雅黑 Light" panose="020b0502040204020203" pitchFamily="34" charset="-122"/>
              </a:rPr>
              <a:t>.</a:t>
            </a:r>
            <a:r>
              <a:rPr lang="zh-CN" altLang="en-US" sz="2000" b="1" smtClean="0">
                <a:latin typeface="微软雅黑 Light" panose="020b0502040204020203" pitchFamily="34" charset="-122"/>
                <a:ea typeface="微软雅黑 Light" panose="020b0502040204020203" pitchFamily="34" charset="-122"/>
              </a:rPr>
              <a:t>以</a:t>
            </a:r>
            <a:r>
              <a:rPr lang="zh-CN" altLang="en-US" sz="2000" b="1">
                <a:latin typeface="微软雅黑 Light" panose="020b0502040204020203" pitchFamily="34" charset="-122"/>
                <a:ea typeface="微软雅黑 Light" panose="020b0502040204020203" pitchFamily="34" charset="-122"/>
              </a:rPr>
              <a:t>青春之我，创造青春之家庭，青春之国家，青春之民族，青春之人类，青春之地球，青春之宇宙，资以乐其无涯之生。——李大钊</a:t>
            </a:r>
          </a:p>
          <a:p>
            <a:pPr algn="just">
              <a:lnSpc>
                <a:spcPct val="150000"/>
              </a:lnSpc>
            </a:pPr>
            <a:r>
              <a:rPr lang="zh-CN" altLang="en-US" sz="2000" b="1" smtClean="0">
                <a:latin typeface="微软雅黑 Light" panose="020b0502040204020203" pitchFamily="34" charset="-122"/>
                <a:ea typeface="微软雅黑 Light" panose="020b0502040204020203" pitchFamily="34" charset="-122"/>
              </a:rPr>
              <a:t>2</a:t>
            </a:r>
            <a:r>
              <a:rPr lang="en-US" altLang="zh-CN" sz="2000" b="1" smtClean="0">
                <a:latin typeface="微软雅黑 Light" panose="020b0502040204020203" pitchFamily="34" charset="-122"/>
                <a:ea typeface="微软雅黑 Light" panose="020b0502040204020203" pitchFamily="34" charset="-122"/>
              </a:rPr>
              <a:t>.</a:t>
            </a:r>
            <a:r>
              <a:rPr lang="zh-CN" altLang="en-US" sz="2000" b="1" smtClean="0">
                <a:latin typeface="微软雅黑 Light" panose="020b0502040204020203" pitchFamily="34" charset="-122"/>
                <a:ea typeface="微软雅黑 Light" panose="020b0502040204020203" pitchFamily="34" charset="-122"/>
              </a:rPr>
              <a:t>我</a:t>
            </a:r>
            <a:r>
              <a:rPr lang="zh-CN" altLang="en-US" sz="2000" b="1">
                <a:latin typeface="微软雅黑 Light" panose="020b0502040204020203" pitchFamily="34" charset="-122"/>
                <a:ea typeface="微软雅黑 Light" panose="020b0502040204020203" pitchFamily="34" charset="-122"/>
              </a:rPr>
              <a:t>怀着比对我自己的生命更大的尊敬、神圣和严肃，去爱国家的利益。</a:t>
            </a:r>
          </a:p>
          <a:p>
            <a:pPr algn="r">
              <a:lnSpc>
                <a:spcPct val="150000"/>
              </a:lnSpc>
            </a:pPr>
            <a:r>
              <a:rPr lang="zh-CN" altLang="en-US" sz="2000" b="1">
                <a:latin typeface="微软雅黑 Light" panose="020b0502040204020203" pitchFamily="34" charset="-122"/>
                <a:ea typeface="微软雅黑 Light" panose="020b0502040204020203" pitchFamily="34" charset="-122"/>
              </a:rPr>
              <a:t>——莎士比亚</a:t>
            </a:r>
          </a:p>
          <a:p>
            <a:pPr algn="just">
              <a:lnSpc>
                <a:spcPct val="150000"/>
              </a:lnSpc>
            </a:pPr>
            <a:r>
              <a:rPr lang="zh-CN" altLang="en-US" sz="2000" b="1" smtClean="0">
                <a:latin typeface="微软雅黑 Light" panose="020b0502040204020203" pitchFamily="34" charset="-122"/>
                <a:ea typeface="微软雅黑 Light" panose="020b0502040204020203" pitchFamily="34" charset="-122"/>
              </a:rPr>
              <a:t>3</a:t>
            </a:r>
            <a:r>
              <a:rPr lang="en-US" altLang="zh-CN" sz="2000" b="1" smtClean="0">
                <a:latin typeface="微软雅黑 Light" panose="020b0502040204020203" pitchFamily="34" charset="-122"/>
                <a:ea typeface="微软雅黑 Light" panose="020b0502040204020203" pitchFamily="34" charset="-122"/>
              </a:rPr>
              <a:t>.</a:t>
            </a:r>
            <a:r>
              <a:rPr lang="zh-CN" altLang="en-US" sz="2000" b="1" smtClean="0">
                <a:latin typeface="微软雅黑 Light" panose="020b0502040204020203" pitchFamily="34" charset="-122"/>
                <a:ea typeface="微软雅黑 Light" panose="020b0502040204020203" pitchFamily="34" charset="-122"/>
              </a:rPr>
              <a:t>科学</a:t>
            </a:r>
            <a:r>
              <a:rPr lang="zh-CN" altLang="en-US" sz="2000" b="1">
                <a:latin typeface="微软雅黑 Light" panose="020b0502040204020203" pitchFamily="34" charset="-122"/>
                <a:ea typeface="微软雅黑 Light" panose="020b0502040204020203" pitchFamily="34" charset="-122"/>
              </a:rPr>
              <a:t>是没有国界的，因为它是属于全人类的财富，是照亮世界的火把，但科学家是属于国家的。——巴斯德    </a:t>
            </a:r>
          </a:p>
          <a:p>
            <a:pPr algn="just">
              <a:lnSpc>
                <a:spcPct val="150000"/>
              </a:lnSpc>
            </a:pPr>
            <a:r>
              <a:rPr lang="zh-CN" altLang="en-US" sz="2000" b="1" smtClean="0">
                <a:latin typeface="微软雅黑 Light" panose="020b0502040204020203" pitchFamily="34" charset="-122"/>
                <a:ea typeface="微软雅黑 Light" panose="020b0502040204020203" pitchFamily="34" charset="-122"/>
              </a:rPr>
              <a:t>4</a:t>
            </a:r>
            <a:r>
              <a:rPr lang="en-US" altLang="zh-CN" sz="2000" b="1" smtClean="0">
                <a:latin typeface="微软雅黑 Light" panose="020b0502040204020203" pitchFamily="34" charset="-122"/>
                <a:ea typeface="微软雅黑 Light" panose="020b0502040204020203" pitchFamily="34" charset="-122"/>
              </a:rPr>
              <a:t>.</a:t>
            </a:r>
            <a:r>
              <a:rPr lang="zh-CN" altLang="en-US" sz="2000" b="1" smtClean="0">
                <a:latin typeface="微软雅黑 Light" panose="020b0502040204020203" pitchFamily="34" charset="-122"/>
                <a:ea typeface="微软雅黑 Light" panose="020b0502040204020203" pitchFamily="34" charset="-122"/>
              </a:rPr>
              <a:t>不要</a:t>
            </a:r>
            <a:r>
              <a:rPr lang="zh-CN" altLang="en-US" sz="2000" b="1">
                <a:latin typeface="微软雅黑 Light" panose="020b0502040204020203" pitchFamily="34" charset="-122"/>
                <a:ea typeface="微软雅黑 Light" panose="020b0502040204020203" pitchFamily="34" charset="-122"/>
              </a:rPr>
              <a:t>问国家能为你做什么，而要问你能为国家做什么。——肯尼迪</a:t>
            </a:r>
          </a:p>
          <a:p>
            <a:pPr algn="just">
              <a:lnSpc>
                <a:spcPct val="150000"/>
              </a:lnSpc>
            </a:pPr>
            <a:r>
              <a:rPr lang="zh-CN" altLang="en-US" sz="2000" b="1" smtClean="0">
                <a:latin typeface="微软雅黑 Light" panose="020b0502040204020203" pitchFamily="34" charset="-122"/>
                <a:ea typeface="微软雅黑 Light" panose="020b0502040204020203" pitchFamily="34" charset="-122"/>
              </a:rPr>
              <a:t>5</a:t>
            </a:r>
            <a:r>
              <a:rPr lang="en-US" altLang="zh-CN" sz="2000" b="1" smtClean="0">
                <a:latin typeface="微软雅黑 Light" panose="020b0502040204020203" pitchFamily="34" charset="-122"/>
                <a:ea typeface="微软雅黑 Light" panose="020b0502040204020203" pitchFamily="34" charset="-122"/>
              </a:rPr>
              <a:t>.</a:t>
            </a:r>
            <a:r>
              <a:rPr lang="zh-CN" altLang="en-US" sz="2000" b="1" smtClean="0">
                <a:latin typeface="微软雅黑 Light" panose="020b0502040204020203" pitchFamily="34" charset="-122"/>
                <a:ea typeface="微软雅黑 Light" panose="020b0502040204020203" pitchFamily="34" charset="-122"/>
              </a:rPr>
              <a:t>人</a:t>
            </a:r>
            <a:r>
              <a:rPr lang="zh-CN" altLang="en-US" sz="2000" b="1">
                <a:latin typeface="微软雅黑 Light" panose="020b0502040204020203" pitchFamily="34" charset="-122"/>
                <a:ea typeface="微软雅黑 Light" panose="020b0502040204020203" pitchFamily="34" charset="-122"/>
              </a:rPr>
              <a:t>不仅为自己而生，而且也为祖国活着。——柏拉图</a:t>
            </a: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rcRect l="25374" t="14120" r="28185" b="46860"/>
          <a:stretch>
            <a:fillRect/>
          </a:stretch>
        </p:blipFill>
        <p:spPr>
          <a:xfrm>
            <a:off x="10988281" y="5416154"/>
            <a:ext cx="1287888" cy="1442047"/>
          </a:xfrm>
          <a:custGeom>
            <a:gdLst>
              <a:gd name="connsiteX0" fmla="*/ 0 w 2389894"/>
              <a:gd name="connsiteY0" fmla="*/ 0 h 2675963"/>
              <a:gd name="connsiteX1" fmla="*/ 2389894 w 2389894"/>
              <a:gd name="connsiteY1" fmla="*/ 0 h 2675963"/>
              <a:gd name="connsiteX2" fmla="*/ 2389894 w 2389894"/>
              <a:gd name="connsiteY2" fmla="*/ 2675963 h 2675963"/>
              <a:gd name="connsiteX3" fmla="*/ 0 w 2389894"/>
              <a:gd name="connsiteY3" fmla="*/ 2675963 h 2675963"/>
            </a:gdLst>
            <a:cxnLst>
              <a:cxn ang="0">
                <a:pos x="connsiteX0" y="connsiteY0"/>
              </a:cxn>
              <a:cxn ang="0">
                <a:pos x="connsiteX1" y="connsiteY1"/>
              </a:cxn>
              <a:cxn ang="0">
                <a:pos x="connsiteX2" y="connsiteY2"/>
              </a:cxn>
              <a:cxn ang="0">
                <a:pos x="connsiteX3" y="connsiteY3"/>
              </a:cxn>
            </a:cxnLst>
            <a:rect l="l" t="t" r="r" b="b"/>
            <a:pathLst>
              <a:path w="2389894" h="2675963">
                <a:moveTo>
                  <a:pt x="0" y="0"/>
                </a:moveTo>
                <a:lnTo>
                  <a:pt x="2389894" y="0"/>
                </a:lnTo>
                <a:lnTo>
                  <a:pt x="2389894" y="2675963"/>
                </a:lnTo>
                <a:lnTo>
                  <a:pt x="0" y="2675963"/>
                </a:lnTo>
                <a:close/>
              </a:path>
            </a:pathLst>
          </a:cu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914" name="文本框 7913"/>
          <p:cNvSpPr txBox="1"/>
          <p:nvPr/>
        </p:nvSpPr>
        <p:spPr>
          <a:xfrm>
            <a:off x="212902" y="107306"/>
            <a:ext cx="3632200" cy="768350"/>
          </a:xfrm>
          <a:prstGeom prst="rect">
            <a:avLst/>
          </a:prstGeom>
          <a:noFill/>
        </p:spPr>
        <p:txBody>
          <a:bodyPr wrap="none" rtlCol="0">
            <a:spAutoFit/>
          </a:bodyPr>
          <a:lstStyle/>
          <a:p>
            <a:pPr algn="ctr"/>
            <a:r>
              <a:rPr lang="zh-CN" altLang="en-US" sz="4400" smtClean="0">
                <a:solidFill>
                  <a:srgbClr val="3D7100"/>
                </a:solidFill>
                <a:latin typeface="华文隶书" panose="02010800040101010101" pitchFamily="2" charset="-122"/>
                <a:ea typeface="华文隶书" panose="02010800040101010101" pitchFamily="2" charset="-122"/>
              </a:rPr>
              <a:t>01个人与国家</a:t>
            </a:r>
          </a:p>
        </p:txBody>
      </p:sp>
      <p:sp>
        <p:nvSpPr>
          <p:cNvPr id="4" name="矩形 3"/>
          <p:cNvSpPr/>
          <p:nvPr/>
        </p:nvSpPr>
        <p:spPr>
          <a:xfrm>
            <a:off x="-927279" y="1788623"/>
            <a:ext cx="553792" cy="1212154"/>
          </a:xfrm>
          <a:prstGeom prst="rect">
            <a:avLst/>
          </a:prstGeom>
          <a:solidFill>
            <a:srgbClr val="84C2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15" name="矩形 7914"/>
          <p:cNvSpPr/>
          <p:nvPr/>
        </p:nvSpPr>
        <p:spPr>
          <a:xfrm>
            <a:off x="-940159" y="3000777"/>
            <a:ext cx="553792" cy="1212154"/>
          </a:xfrm>
          <a:prstGeom prst="rect">
            <a:avLst/>
          </a:prstGeom>
          <a:solidFill>
            <a:srgbClr val="3D7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911225" y="1030605"/>
            <a:ext cx="10250170" cy="4796790"/>
          </a:xfrm>
          <a:prstGeom prst="rect">
            <a:avLst/>
          </a:prstGeom>
          <a:solidFill>
            <a:srgbClr val="84C2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269365" y="1149350"/>
            <a:ext cx="9557385" cy="3784600"/>
          </a:xfrm>
          <a:prstGeom prst="rect">
            <a:avLst/>
          </a:prstGeom>
        </p:spPr>
        <p:txBody>
          <a:bodyPr wrap="square">
            <a:spAutoFit/>
          </a:bodyPr>
          <a:lstStyle/>
          <a:p>
            <a:pPr algn="just">
              <a:lnSpc>
                <a:spcPct val="150000"/>
              </a:lnSpc>
            </a:pPr>
            <a:r>
              <a:rPr lang="en-US" altLang="zh-CN" sz="2000">
                <a:solidFill>
                  <a:srgbClr val="EAF5D7"/>
                </a:solidFill>
                <a:latin typeface="微软雅黑 Light" panose="020b0502040204020203" pitchFamily="34" charset="-122"/>
                <a:ea typeface="微软雅黑 Light" panose="020b0502040204020203" pitchFamily="34" charset="-122"/>
              </a:rPr>
              <a:t> </a:t>
            </a:r>
            <a:r>
              <a:rPr lang="zh-CN" altLang="en-US" sz="2000" b="1">
                <a:latin typeface="微软雅黑 Light" panose="020b0502040204020203" pitchFamily="34" charset="-122"/>
                <a:ea typeface="微软雅黑 Light" panose="020b0502040204020203" pitchFamily="34" charset="-122"/>
              </a:rPr>
              <a:t>一、名言警句积累</a:t>
            </a:r>
          </a:p>
          <a:p>
            <a:pPr algn="just">
              <a:lnSpc>
                <a:spcPct val="150000"/>
              </a:lnSpc>
            </a:pPr>
            <a:r>
              <a:rPr lang="zh-CN" altLang="en-US" sz="2000" b="1" smtClean="0">
                <a:latin typeface="微软雅黑 Light" panose="020b0502040204020203" pitchFamily="34" charset="-122"/>
                <a:ea typeface="微软雅黑 Light" panose="020b0502040204020203" pitchFamily="34" charset="-122"/>
              </a:rPr>
              <a:t>6</a:t>
            </a:r>
            <a:r>
              <a:rPr lang="en-US" altLang="zh-CN" sz="2000" b="1" smtClean="0">
                <a:latin typeface="微软雅黑 Light" panose="020b0502040204020203" pitchFamily="34" charset="-122"/>
                <a:ea typeface="微软雅黑 Light" panose="020b0502040204020203" pitchFamily="34" charset="-122"/>
              </a:rPr>
              <a:t>.</a:t>
            </a:r>
            <a:r>
              <a:rPr lang="zh-CN" altLang="en-US" sz="2000" b="1" smtClean="0">
                <a:latin typeface="微软雅黑 Light" panose="020b0502040204020203" pitchFamily="34" charset="-122"/>
                <a:ea typeface="微软雅黑 Light" panose="020b0502040204020203" pitchFamily="34" charset="-122"/>
              </a:rPr>
              <a:t>我</a:t>
            </a:r>
            <a:r>
              <a:rPr lang="zh-CN" altLang="en-US" sz="2000" b="1">
                <a:latin typeface="微软雅黑 Light" panose="020b0502040204020203" pitchFamily="34" charset="-122"/>
                <a:ea typeface="微软雅黑 Light" panose="020b0502040204020203" pitchFamily="34" charset="-122"/>
              </a:rPr>
              <a:t>荣幸地以中华民族一员的资格，而成为世界公民。我是中国人民的儿子。我深情地爱着我的祖国和人民。——邓小平</a:t>
            </a:r>
          </a:p>
          <a:p>
            <a:pPr algn="just">
              <a:lnSpc>
                <a:spcPct val="150000"/>
              </a:lnSpc>
            </a:pPr>
            <a:r>
              <a:rPr lang="zh-CN" altLang="en-US" sz="2000" b="1" smtClean="0">
                <a:latin typeface="微软雅黑 Light" panose="020b0502040204020203" pitchFamily="34" charset="-122"/>
                <a:ea typeface="微软雅黑 Light" panose="020b0502040204020203" pitchFamily="34" charset="-122"/>
              </a:rPr>
              <a:t>7</a:t>
            </a:r>
            <a:r>
              <a:rPr lang="en-US" altLang="zh-CN" sz="2000" b="1" smtClean="0">
                <a:latin typeface="微软雅黑 Light" panose="020b0502040204020203" pitchFamily="34" charset="-122"/>
                <a:ea typeface="微软雅黑 Light" panose="020b0502040204020203" pitchFamily="34" charset="-122"/>
              </a:rPr>
              <a:t>.</a:t>
            </a:r>
            <a:r>
              <a:rPr lang="zh-CN" altLang="en-US" sz="2000" b="1" smtClean="0">
                <a:latin typeface="微软雅黑 Light" panose="020b0502040204020203" pitchFamily="34" charset="-122"/>
                <a:ea typeface="微软雅黑 Light" panose="020b0502040204020203" pitchFamily="34" charset="-122"/>
              </a:rPr>
              <a:t>一</a:t>
            </a:r>
            <a:r>
              <a:rPr lang="zh-CN" altLang="en-US" sz="2000" b="1">
                <a:latin typeface="微软雅黑 Light" panose="020b0502040204020203" pitchFamily="34" charset="-122"/>
                <a:ea typeface="微软雅黑 Light" panose="020b0502040204020203" pitchFamily="34" charset="-122"/>
              </a:rPr>
              <a:t>个真正的爱国主义者，用不着等待什么特殊机会，他完全可以在自己的岗位上表现自己对祖国的热爱。——苏步青</a:t>
            </a:r>
          </a:p>
          <a:p>
            <a:pPr algn="just">
              <a:lnSpc>
                <a:spcPct val="150000"/>
              </a:lnSpc>
            </a:pPr>
            <a:r>
              <a:rPr lang="zh-CN" altLang="en-US" sz="2000" b="1" smtClean="0">
                <a:latin typeface="微软雅黑 Light" panose="020b0502040204020203" pitchFamily="34" charset="-122"/>
                <a:ea typeface="微软雅黑 Light" panose="020b0502040204020203" pitchFamily="34" charset="-122"/>
              </a:rPr>
              <a:t>8</a:t>
            </a:r>
            <a:r>
              <a:rPr lang="en-US" altLang="zh-CN" sz="2000" b="1" smtClean="0">
                <a:latin typeface="微软雅黑 Light" panose="020b0502040204020203" pitchFamily="34" charset="-122"/>
                <a:ea typeface="微软雅黑 Light" panose="020b0502040204020203" pitchFamily="34" charset="-122"/>
              </a:rPr>
              <a:t>.</a:t>
            </a:r>
            <a:r>
              <a:rPr lang="zh-CN" altLang="en-US" sz="2000" b="1" smtClean="0">
                <a:latin typeface="微软雅黑 Light" panose="020b0502040204020203" pitchFamily="34" charset="-122"/>
                <a:ea typeface="微软雅黑 Light" panose="020b0502040204020203" pitchFamily="34" charset="-122"/>
              </a:rPr>
              <a:t>最大</a:t>
            </a:r>
            <a:r>
              <a:rPr lang="zh-CN" altLang="en-US" sz="2000" b="1">
                <a:latin typeface="微软雅黑 Light" panose="020b0502040204020203" pitchFamily="34" charset="-122"/>
                <a:ea typeface="微软雅黑 Light" panose="020b0502040204020203" pitchFamily="34" charset="-122"/>
              </a:rPr>
              <a:t>的荣誉是保卫祖国的荣誉。——亚里士多德</a:t>
            </a:r>
          </a:p>
          <a:p>
            <a:pPr algn="just">
              <a:lnSpc>
                <a:spcPct val="150000"/>
              </a:lnSpc>
            </a:pPr>
            <a:r>
              <a:rPr lang="zh-CN" altLang="en-US" sz="2000" b="1" smtClean="0">
                <a:latin typeface="微软雅黑 Light" panose="020b0502040204020203" pitchFamily="34" charset="-122"/>
                <a:ea typeface="微软雅黑 Light" panose="020b0502040204020203" pitchFamily="34" charset="-122"/>
              </a:rPr>
              <a:t>9</a:t>
            </a:r>
            <a:r>
              <a:rPr lang="en-US" altLang="zh-CN" sz="2000" b="1" smtClean="0">
                <a:latin typeface="微软雅黑 Light" panose="020b0502040204020203" pitchFamily="34" charset="-122"/>
                <a:ea typeface="微软雅黑 Light" panose="020b0502040204020203" pitchFamily="34" charset="-122"/>
              </a:rPr>
              <a:t>.</a:t>
            </a:r>
            <a:r>
              <a:rPr lang="zh-CN" altLang="en-US" sz="2000" b="1" smtClean="0">
                <a:latin typeface="微软雅黑 Light" panose="020b0502040204020203" pitchFamily="34" charset="-122"/>
                <a:ea typeface="微软雅黑 Light" panose="020b0502040204020203" pitchFamily="34" charset="-122"/>
              </a:rPr>
              <a:t>天下</a:t>
            </a:r>
            <a:r>
              <a:rPr lang="zh-CN" altLang="en-US" sz="2000" b="1">
                <a:latin typeface="微软雅黑 Light" panose="020b0502040204020203" pitchFamily="34" charset="-122"/>
                <a:ea typeface="微软雅黑 Light" panose="020b0502040204020203" pitchFamily="34" charset="-122"/>
              </a:rPr>
              <a:t>者，我们的天下；国家者，我们的国家；社会者，我们的社会。我们不说，谁说？我们不干，谁干？——毛泽东</a:t>
            </a:r>
          </a:p>
        </p:txBody>
      </p:sp>
      <p:pic>
        <p:nvPicPr>
          <p:cNvPr id="7912" name="图片 7911"/>
          <p:cNvPicPr>
            <a:picLocks noChangeAspect="1"/>
          </p:cNvPicPr>
          <p:nvPr/>
        </p:nvPicPr>
        <p:blipFill>
          <a:blip r:embed="rId2">
            <a:extLst>
              <a:ext uri="{28A0092B-C50C-407E-A947-70E740481C1C}">
                <a14:useLocalDpi xmlns:a14="http://schemas.microsoft.com/office/drawing/2010/main" val="0"/>
              </a:ext>
            </a:extLst>
          </a:blip>
          <a:srcRect l="25374" t="14120" r="28185" b="46860"/>
          <a:stretch>
            <a:fillRect/>
          </a:stretch>
        </p:blipFill>
        <p:spPr>
          <a:xfrm>
            <a:off x="10664431" y="5318364"/>
            <a:ext cx="1287888" cy="1442047"/>
          </a:xfrm>
          <a:custGeom>
            <a:gdLst>
              <a:gd name="connsiteX0" fmla="*/ 0 w 2389894"/>
              <a:gd name="connsiteY0" fmla="*/ 0 h 2675963"/>
              <a:gd name="connsiteX1" fmla="*/ 2389894 w 2389894"/>
              <a:gd name="connsiteY1" fmla="*/ 0 h 2675963"/>
              <a:gd name="connsiteX2" fmla="*/ 2389894 w 2389894"/>
              <a:gd name="connsiteY2" fmla="*/ 2675963 h 2675963"/>
              <a:gd name="connsiteX3" fmla="*/ 0 w 2389894"/>
              <a:gd name="connsiteY3" fmla="*/ 2675963 h 2675963"/>
            </a:gdLst>
            <a:cxnLst>
              <a:cxn ang="0">
                <a:pos x="connsiteX0" y="connsiteY0"/>
              </a:cxn>
              <a:cxn ang="0">
                <a:pos x="connsiteX1" y="connsiteY1"/>
              </a:cxn>
              <a:cxn ang="0">
                <a:pos x="connsiteX2" y="connsiteY2"/>
              </a:cxn>
              <a:cxn ang="0">
                <a:pos x="connsiteX3" y="connsiteY3"/>
              </a:cxn>
            </a:cxnLst>
            <a:rect l="l" t="t" r="r" b="b"/>
            <a:pathLst>
              <a:path w="2389894" h="2675963">
                <a:moveTo>
                  <a:pt x="0" y="0"/>
                </a:moveTo>
                <a:lnTo>
                  <a:pt x="2389894" y="0"/>
                </a:lnTo>
                <a:lnTo>
                  <a:pt x="2389894" y="2675963"/>
                </a:lnTo>
                <a:lnTo>
                  <a:pt x="0" y="2675963"/>
                </a:lnTo>
                <a:close/>
              </a:path>
            </a:pathLst>
          </a:cu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1071245" y="1064260"/>
            <a:ext cx="10109835" cy="5384800"/>
          </a:xfrm>
          <a:prstGeom prst="rect">
            <a:avLst/>
          </a:prstGeom>
          <a:noFill/>
          <a:ln w="9525">
            <a:noFill/>
          </a:ln>
        </p:spPr>
        <p:txBody>
          <a:bodyPr wrap="square">
            <a:spAutoFit/>
          </a:bodyPr>
          <a:lstStyle/>
          <a:p>
            <a:pPr indent="266700"/>
            <a:r>
              <a:rPr sz="2400" b="0">
                <a:solidFill>
                  <a:srgbClr val="FF0000"/>
                </a:solidFill>
              </a:rPr>
              <a:t>1.“中国诺贝尔”王泽山：</a:t>
            </a:r>
            <a:r>
              <a:rPr sz="2400" b="0"/>
              <a:t>一生以身许国：科研60余年，他不搞科研就会“犯瘾”；立志复兴中国火炸药，他80多岁仍奋战在科研一线，一年有一半时间在出差；外出度假，他会和老伴“约法两章”——“你正常出去玩，我正常在房间工作”……他就是于2018年1月8日获得“2017年度国家最高科学技术奖”的中国工程院院士王泽山。比炸药发明者诺贝尔晚出生约一个世纪的王泽山，因火炸药研究方面的贡献被称为“中国诺贝尔”。王泽山之所以选择了冷门的火炸药专业，并且一干就是一辈子，跟他小时候的经历有关。1935年，王泽山出生在东北，他目睹了日本侵略者犯下的滔天罪行。“你是中国人，你的国家是中国。”“不做亡国奴，就必须有强大国防。”父亲的话让王泽山从小就暗下决心报效祖国。1954年夏天，王泽山以第一志愿报考了哈军工(中国人民解放军军事工程学院，因校址在哈尔滨被简称为“哈军工”)，并成为班上唯一一名自愿学习火炸药的学生。64年时光飞逝，从翩翩少年到耄耋老人，王泽山强军报国的初心始终没变。</a:t>
            </a:r>
          </a:p>
          <a:p>
            <a:pPr indent="266700"/>
            <a:r>
              <a:rPr sz="3200" b="0"/>
              <a:t> </a:t>
            </a:r>
            <a:endParaRPr lang="en-US" altLang="en-US" sz="3200" b="1">
              <a:latin typeface="宋体" panose="02010600030101010101" pitchFamily="2" charset="-122"/>
            </a:endParaRPr>
          </a:p>
        </p:txBody>
      </p:sp>
      <p:sp>
        <p:nvSpPr>
          <p:cNvPr id="2" name="文本框 1"/>
          <p:cNvSpPr txBox="1"/>
          <p:nvPr/>
        </p:nvSpPr>
        <p:spPr>
          <a:xfrm>
            <a:off x="191312" y="-9"/>
            <a:ext cx="2011680" cy="645160"/>
          </a:xfrm>
          <a:prstGeom prst="rect">
            <a:avLst/>
          </a:prstGeom>
          <a:noFill/>
        </p:spPr>
        <p:txBody>
          <a:bodyPr wrap="none" rtlCol="0">
            <a:spAutoFit/>
          </a:bodyPr>
          <a:lstStyle/>
          <a:p>
            <a:pPr algn="ctr"/>
            <a:r>
              <a:rPr lang="zh-CN" altLang="en-US" sz="3600" smtClean="0">
                <a:solidFill>
                  <a:srgbClr val="3D7100"/>
                </a:solidFill>
                <a:latin typeface="华文隶书" panose="02010800040101010101" pitchFamily="2" charset="-122"/>
                <a:ea typeface="华文隶书" panose="02010800040101010101" pitchFamily="2" charset="-122"/>
              </a:rPr>
              <a:t>人物素材</a:t>
            </a:r>
          </a:p>
        </p:txBody>
      </p:sp>
      <p:pic>
        <p:nvPicPr>
          <p:cNvPr id="7912" name="图片 7911"/>
          <p:cNvPicPr>
            <a:picLocks noChangeAspect="1"/>
          </p:cNvPicPr>
          <p:nvPr/>
        </p:nvPicPr>
        <p:blipFill>
          <a:blip r:embed="rId2">
            <a:extLst>
              <a:ext uri="{28A0092B-C50C-407E-A947-70E740481C1C}">
                <a14:useLocalDpi xmlns:a14="http://schemas.microsoft.com/office/drawing/2010/main" val="0"/>
              </a:ext>
            </a:extLst>
          </a:blip>
          <a:srcRect l="25374" t="14120" r="28185" b="46860"/>
          <a:stretch>
            <a:fillRect/>
          </a:stretch>
        </p:blipFill>
        <p:spPr>
          <a:xfrm>
            <a:off x="10714596" y="5305029"/>
            <a:ext cx="1287888" cy="1442047"/>
          </a:xfrm>
          <a:custGeom>
            <a:gdLst>
              <a:gd name="connsiteX0" fmla="*/ 0 w 2389894"/>
              <a:gd name="connsiteY0" fmla="*/ 0 h 2675963"/>
              <a:gd name="connsiteX1" fmla="*/ 2389894 w 2389894"/>
              <a:gd name="connsiteY1" fmla="*/ 0 h 2675963"/>
              <a:gd name="connsiteX2" fmla="*/ 2389894 w 2389894"/>
              <a:gd name="connsiteY2" fmla="*/ 2675963 h 2675963"/>
              <a:gd name="connsiteX3" fmla="*/ 0 w 2389894"/>
              <a:gd name="connsiteY3" fmla="*/ 2675963 h 2675963"/>
            </a:gdLst>
            <a:cxnLst>
              <a:cxn ang="0">
                <a:pos x="connsiteX0" y="connsiteY0"/>
              </a:cxn>
              <a:cxn ang="0">
                <a:pos x="connsiteX1" y="connsiteY1"/>
              </a:cxn>
              <a:cxn ang="0">
                <a:pos x="connsiteX2" y="connsiteY2"/>
              </a:cxn>
              <a:cxn ang="0">
                <a:pos x="connsiteX3" y="connsiteY3"/>
              </a:cxn>
            </a:cxnLst>
            <a:rect l="l" t="t" r="r" b="b"/>
            <a:pathLst>
              <a:path w="2389894" h="2675963">
                <a:moveTo>
                  <a:pt x="0" y="0"/>
                </a:moveTo>
                <a:lnTo>
                  <a:pt x="2389894" y="0"/>
                </a:lnTo>
                <a:lnTo>
                  <a:pt x="2389894" y="2675963"/>
                </a:lnTo>
                <a:lnTo>
                  <a:pt x="0" y="2675963"/>
                </a:lnTo>
                <a:close/>
              </a:path>
            </a:pathLst>
          </a:custGeom>
        </p:spPr>
      </p:pic>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1071245" y="1064260"/>
            <a:ext cx="10109835" cy="4276725"/>
          </a:xfrm>
          <a:prstGeom prst="rect">
            <a:avLst/>
          </a:prstGeom>
          <a:noFill/>
          <a:ln w="9525">
            <a:noFill/>
          </a:ln>
        </p:spPr>
        <p:txBody>
          <a:bodyPr wrap="square">
            <a:spAutoFit/>
          </a:bodyPr>
          <a:lstStyle/>
          <a:p>
            <a:pPr indent="266700"/>
            <a:r>
              <a:rPr sz="2400" b="0">
                <a:solidFill>
                  <a:srgbClr val="FF0000"/>
                </a:solidFill>
              </a:rPr>
              <a:t>2、富贵不淫男儿志：</a:t>
            </a:r>
            <a:r>
              <a:rPr sz="2400" b="0"/>
              <a:t>1919年，23岁的茅以升成产美国匹兹堡加里基工学院第一个工科博士，于是荣誉、金钱、地位等接连而来，但他不为所动，怀着为祖国桥梁事业献身的满腔热情回到了祖国。   </a:t>
            </a:r>
          </a:p>
          <a:p>
            <a:pPr indent="266700"/>
            <a:endParaRPr sz="2400" b="0">
              <a:solidFill>
                <a:srgbClr val="FF0000"/>
              </a:solidFill>
            </a:endParaRPr>
          </a:p>
          <a:p>
            <a:pPr indent="266700"/>
            <a:r>
              <a:rPr sz="2400" b="0">
                <a:solidFill>
                  <a:srgbClr val="FF0000"/>
                </a:solidFill>
              </a:rPr>
              <a:t>3.贫贱难移赤子恋：</a:t>
            </a:r>
            <a:r>
              <a:rPr sz="2400" b="0"/>
              <a:t>著名数学家苏步青早年留学日本，1931年获得博士学位。日本不少名牌大学以高薪聘请他，但他想到出国留学是为了祖国掌握科学，就一一辞谢，毅然回国。回国后，他在浙江大学执教，竟一连四个月领不到工资，穷得连饭都难吃饱，而当时日本的帝国大学还答应他保留半年的工资。贫贱难移爱国心，苏步青毫无再去日本之意。抗日战争爆发后，日本帝国大学又打电报，请他前去任教。出于民族大义，他一口回绝道：“我要留在自己的祖国。祖国再穷，我也要为她奋斗，为她服务！” </a:t>
            </a:r>
            <a:r>
              <a:rPr sz="3200" b="0"/>
              <a:t> </a:t>
            </a:r>
            <a:endParaRPr lang="en-US" altLang="en-US" sz="3200" b="1">
              <a:latin typeface="宋体" panose="02010600030101010101" pitchFamily="2" charset="-122"/>
            </a:endParaRPr>
          </a:p>
        </p:txBody>
      </p:sp>
      <p:sp>
        <p:nvSpPr>
          <p:cNvPr id="2" name="文本框 1"/>
          <p:cNvSpPr txBox="1"/>
          <p:nvPr/>
        </p:nvSpPr>
        <p:spPr>
          <a:xfrm>
            <a:off x="191312" y="-9"/>
            <a:ext cx="2011680" cy="645160"/>
          </a:xfrm>
          <a:prstGeom prst="rect">
            <a:avLst/>
          </a:prstGeom>
          <a:noFill/>
        </p:spPr>
        <p:txBody>
          <a:bodyPr wrap="none" rtlCol="0">
            <a:spAutoFit/>
          </a:bodyPr>
          <a:lstStyle/>
          <a:p>
            <a:pPr algn="ctr"/>
            <a:r>
              <a:rPr lang="zh-CN" altLang="en-US" sz="3600" smtClean="0">
                <a:solidFill>
                  <a:srgbClr val="3D7100"/>
                </a:solidFill>
                <a:latin typeface="华文隶书" panose="02010800040101010101" pitchFamily="2" charset="-122"/>
                <a:ea typeface="华文隶书" panose="02010800040101010101" pitchFamily="2" charset="-122"/>
              </a:rPr>
              <a:t>人物素材</a:t>
            </a:r>
          </a:p>
        </p:txBody>
      </p:sp>
      <p:pic>
        <p:nvPicPr>
          <p:cNvPr id="7912" name="图片 7911"/>
          <p:cNvPicPr>
            <a:picLocks noChangeAspect="1"/>
          </p:cNvPicPr>
          <p:nvPr/>
        </p:nvPicPr>
        <p:blipFill>
          <a:blip r:embed="rId2">
            <a:extLst>
              <a:ext uri="{28A0092B-C50C-407E-A947-70E740481C1C}">
                <a14:useLocalDpi xmlns:a14="http://schemas.microsoft.com/office/drawing/2010/main" val="0"/>
              </a:ext>
            </a:extLst>
          </a:blip>
          <a:srcRect l="25374" t="14120" r="28185" b="46860"/>
          <a:stretch>
            <a:fillRect/>
          </a:stretch>
        </p:blipFill>
        <p:spPr>
          <a:xfrm>
            <a:off x="10714596" y="5305029"/>
            <a:ext cx="1287888" cy="1442047"/>
          </a:xfrm>
          <a:custGeom>
            <a:gdLst>
              <a:gd name="connsiteX0" fmla="*/ 0 w 2389894"/>
              <a:gd name="connsiteY0" fmla="*/ 0 h 2675963"/>
              <a:gd name="connsiteX1" fmla="*/ 2389894 w 2389894"/>
              <a:gd name="connsiteY1" fmla="*/ 0 h 2675963"/>
              <a:gd name="connsiteX2" fmla="*/ 2389894 w 2389894"/>
              <a:gd name="connsiteY2" fmla="*/ 2675963 h 2675963"/>
              <a:gd name="connsiteX3" fmla="*/ 0 w 2389894"/>
              <a:gd name="connsiteY3" fmla="*/ 2675963 h 2675963"/>
            </a:gdLst>
            <a:cxnLst>
              <a:cxn ang="0">
                <a:pos x="connsiteX0" y="connsiteY0"/>
              </a:cxn>
              <a:cxn ang="0">
                <a:pos x="connsiteX1" y="connsiteY1"/>
              </a:cxn>
              <a:cxn ang="0">
                <a:pos x="connsiteX2" y="connsiteY2"/>
              </a:cxn>
              <a:cxn ang="0">
                <a:pos x="connsiteX3" y="connsiteY3"/>
              </a:cxn>
            </a:cxnLst>
            <a:rect l="l" t="t" r="r" b="b"/>
            <a:pathLst>
              <a:path w="2389894" h="2675963">
                <a:moveTo>
                  <a:pt x="0" y="0"/>
                </a:moveTo>
                <a:lnTo>
                  <a:pt x="2389894" y="0"/>
                </a:lnTo>
                <a:lnTo>
                  <a:pt x="2389894" y="2675963"/>
                </a:lnTo>
                <a:lnTo>
                  <a:pt x="0" y="2675963"/>
                </a:lnTo>
                <a:close/>
              </a:path>
            </a:pathLst>
          </a:custGeom>
        </p:spPr>
      </p:pic>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1041400" y="1520190"/>
            <a:ext cx="10109835" cy="3169285"/>
          </a:xfrm>
          <a:prstGeom prst="rect">
            <a:avLst/>
          </a:prstGeom>
          <a:noFill/>
          <a:ln w="9525">
            <a:noFill/>
          </a:ln>
        </p:spPr>
        <p:txBody>
          <a:bodyPr wrap="square">
            <a:spAutoFit/>
          </a:bodyPr>
          <a:lstStyle/>
          <a:p>
            <a:pPr indent="266700"/>
            <a:r>
              <a:rPr lang="en-US" sz="2400" b="0"/>
              <a:t>    </a:t>
            </a:r>
            <a:r>
              <a:rPr sz="2400" b="0"/>
              <a:t>不久前，公益短片《家国与边关》在全国上万家影院播出，感动了无数观众。在海拔5380米的神仙湾、最低气温达零下60摄氏度的伊木河，边防战士与恶劣环境、枯燥孤寂搏斗，哪怕过年不能回家、难与爱人相聚，也无怨无悔，只因脚下站立的地方是祖国。他们用青春证明：最浪漫的不是花前月下，而是忠诚信念；最感人的不是卿卿我我，而是以身许国。现实中，边防战士、执勤交警、电力工人、外卖小哥……一颗颗普通的“螺丝钉”、一块块寻常的“铺路石”，坚守平凡岗位，守护万家灯火。而这，何尝不是对家国情怀的有力诠释。</a:t>
            </a:r>
            <a:r>
              <a:rPr sz="3200" b="0"/>
              <a:t> </a:t>
            </a:r>
            <a:endParaRPr lang="en-US" altLang="en-US" sz="3200" b="1">
              <a:latin typeface="宋体" panose="02010600030101010101" pitchFamily="2" charset="-122"/>
            </a:endParaRPr>
          </a:p>
        </p:txBody>
      </p:sp>
      <p:sp>
        <p:nvSpPr>
          <p:cNvPr id="2" name="文本框 1"/>
          <p:cNvSpPr txBox="1"/>
          <p:nvPr/>
        </p:nvSpPr>
        <p:spPr>
          <a:xfrm>
            <a:off x="191312" y="-9"/>
            <a:ext cx="2011680" cy="645160"/>
          </a:xfrm>
          <a:prstGeom prst="rect">
            <a:avLst/>
          </a:prstGeom>
          <a:noFill/>
        </p:spPr>
        <p:txBody>
          <a:bodyPr wrap="none" rtlCol="0">
            <a:spAutoFit/>
          </a:bodyPr>
          <a:lstStyle/>
          <a:p>
            <a:pPr algn="ctr"/>
            <a:r>
              <a:rPr lang="zh-CN" altLang="en-US" sz="3600" smtClean="0">
                <a:solidFill>
                  <a:srgbClr val="3D7100"/>
                </a:solidFill>
                <a:latin typeface="华文隶书" panose="02010800040101010101" pitchFamily="2" charset="-122"/>
                <a:ea typeface="华文隶书" panose="02010800040101010101" pitchFamily="2" charset="-122"/>
              </a:rPr>
              <a:t>优秀语段</a:t>
            </a:r>
          </a:p>
        </p:txBody>
      </p:sp>
      <p:pic>
        <p:nvPicPr>
          <p:cNvPr id="7912" name="图片 7911"/>
          <p:cNvPicPr>
            <a:picLocks noChangeAspect="1"/>
          </p:cNvPicPr>
          <p:nvPr/>
        </p:nvPicPr>
        <p:blipFill>
          <a:blip r:embed="rId2">
            <a:extLst>
              <a:ext uri="{28A0092B-C50C-407E-A947-70E740481C1C}">
                <a14:useLocalDpi xmlns:a14="http://schemas.microsoft.com/office/drawing/2010/main" val="0"/>
              </a:ext>
            </a:extLst>
          </a:blip>
          <a:srcRect l="25374" t="14120" r="28185" b="46860"/>
          <a:stretch>
            <a:fillRect/>
          </a:stretch>
        </p:blipFill>
        <p:spPr>
          <a:xfrm>
            <a:off x="10714596" y="5305029"/>
            <a:ext cx="1287888" cy="1442047"/>
          </a:xfrm>
          <a:custGeom>
            <a:gdLst>
              <a:gd name="connsiteX0" fmla="*/ 0 w 2389894"/>
              <a:gd name="connsiteY0" fmla="*/ 0 h 2675963"/>
              <a:gd name="connsiteX1" fmla="*/ 2389894 w 2389894"/>
              <a:gd name="connsiteY1" fmla="*/ 0 h 2675963"/>
              <a:gd name="connsiteX2" fmla="*/ 2389894 w 2389894"/>
              <a:gd name="connsiteY2" fmla="*/ 2675963 h 2675963"/>
              <a:gd name="connsiteX3" fmla="*/ 0 w 2389894"/>
              <a:gd name="connsiteY3" fmla="*/ 2675963 h 2675963"/>
            </a:gdLst>
            <a:cxnLst>
              <a:cxn ang="0">
                <a:pos x="connsiteX0" y="connsiteY0"/>
              </a:cxn>
              <a:cxn ang="0">
                <a:pos x="connsiteX1" y="connsiteY1"/>
              </a:cxn>
              <a:cxn ang="0">
                <a:pos x="connsiteX2" y="connsiteY2"/>
              </a:cxn>
              <a:cxn ang="0">
                <a:pos x="connsiteX3" y="connsiteY3"/>
              </a:cxn>
            </a:cxnLst>
            <a:rect l="l" t="t" r="r" b="b"/>
            <a:pathLst>
              <a:path w="2389894" h="2675963">
                <a:moveTo>
                  <a:pt x="0" y="0"/>
                </a:moveTo>
                <a:lnTo>
                  <a:pt x="2389894" y="0"/>
                </a:lnTo>
                <a:lnTo>
                  <a:pt x="2389894" y="2675963"/>
                </a:lnTo>
                <a:lnTo>
                  <a:pt x="0" y="2675963"/>
                </a:lnTo>
                <a:close/>
              </a:path>
            </a:pathLst>
          </a:custGeom>
        </p:spPr>
      </p:pic>
    </p:spTree>
  </p:cSld>
  <p:clrMapOvr>
    <a:masterClrMapping/>
  </p:clrMapOvr>
  <p:transition/>
  <p:timing/>
</p:sld>
</file>

<file path=ppt/tags/tag1.xml><?xml version="1.0" encoding="utf-8"?>
<p:tagLst xmlns:p="http://schemas.openxmlformats.org/presentationml/2006/main">
  <p:tag name="PA" val="v3.0.1"/>
</p:tagLst>
</file>

<file path=ppt/tags/tag2.xml><?xml version="1.0" encoding="utf-8"?>
<p:tagLst xmlns:p="http://schemas.openxmlformats.org/presentationml/2006/main">
  <p:tag name="PA" val="v3.0.1"/>
</p:tagLst>
</file>

<file path=ppt/tags/tag3.xml><?xml version="1.0" encoding="utf-8"?>
<p:tagLst xmlns:p="http://schemas.openxmlformats.org/presentationml/2006/main">
  <p:tag name="KSO_WM_UNIT_TABLE_BEAUTIFY" val="smartTable{980da76f-c34e-4bc3-9b82-70f3c6272b47}"/>
  <p:tag name="TABLE_ENDDRAG_ORIGIN_RECT" val="746*513"/>
  <p:tag name="TABLE_ENDDRAG_RECT" val="112*15*746*513"/>
</p:tagLst>
</file>

<file path=ppt/tags/tag4.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141</Paragraphs>
  <Slides>31</Slides>
  <Notes>0</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31</vt:i4>
      </vt:variant>
    </vt:vector>
  </HeadingPairs>
  <TitlesOfParts>
    <vt:vector baseType="lpstr" size="41">
      <vt:lpstr>Arial</vt:lpstr>
      <vt:lpstr>等线 Light</vt:lpstr>
      <vt:lpstr>等线</vt:lpstr>
      <vt:lpstr>微软雅黑</vt:lpstr>
      <vt:lpstr>隶书</vt:lpstr>
      <vt:lpstr>华文隶书</vt:lpstr>
      <vt:lpstr>Agency FB</vt:lpstr>
      <vt:lpstr>宋体</vt:lpstr>
      <vt:lpstr>微软雅黑 Light</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2021-11-17T18:23:25.861</cp:lastPrinted>
  <dcterms:created xsi:type="dcterms:W3CDTF">2021-11-17T18:23:25Z</dcterms:created>
  <dcterms:modified xsi:type="dcterms:W3CDTF">2021-11-17T10:23:31Z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