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302" r:id="rId4"/>
    <p:sldId id="303" r:id="rId5"/>
    <p:sldId id="304" r:id="rId6"/>
    <p:sldId id="257" r:id="rId7"/>
    <p:sldId id="306" r:id="rId8"/>
    <p:sldId id="305" r:id="rId9"/>
    <p:sldId id="308" r:id="rId10"/>
    <p:sldId id="309" r:id="rId11"/>
    <p:sldId id="258" r:id="rId12"/>
    <p:sldId id="307" r:id="rId13"/>
    <p:sldId id="310" r:id="rId14"/>
    <p:sldId id="311" r:id="rId15"/>
    <p:sldId id="312" r:id="rId16"/>
    <p:sldId id="314" r:id="rId17"/>
    <p:sldId id="300" r:id="rId18"/>
    <p:sldId id="315" r:id="rId19"/>
    <p:sldId id="317" r:id="rId20"/>
    <p:sldId id="313" r:id="rId21"/>
    <p:sldId id="261" r:id="rId22"/>
    <p:sldId id="318" r:id="rId23"/>
    <p:sldId id="262" r:id="rId24"/>
    <p:sldId id="319" r:id="rId25"/>
    <p:sldId id="320" r:id="rId26"/>
    <p:sldId id="345" r:id="rId27"/>
    <p:sldId id="264" r:id="rId28"/>
    <p:sldId id="321" r:id="rId29"/>
    <p:sldId id="322" r:id="rId30"/>
    <p:sldId id="323" r:id="rId31"/>
    <p:sldId id="324" r:id="rId32"/>
    <p:sldId id="325" r:id="rId33"/>
    <p:sldId id="327" r:id="rId34"/>
    <p:sldId id="326" r:id="rId35"/>
    <p:sldId id="329" r:id="rId36"/>
    <p:sldId id="330" r:id="rId37"/>
    <p:sldId id="331" r:id="rId38"/>
    <p:sldId id="332" r:id="rId39"/>
    <p:sldId id="333" r:id="rId40"/>
    <p:sldId id="339" r:id="rId41"/>
    <p:sldId id="266" r:id="rId42"/>
    <p:sldId id="334" r:id="rId43"/>
    <p:sldId id="335" r:id="rId44"/>
    <p:sldId id="336" r:id="rId45"/>
    <p:sldId id="337" r:id="rId46"/>
    <p:sldId id="338" r:id="rId47"/>
    <p:sldId id="341" r:id="rId48"/>
    <p:sldId id="340" r:id="rId49"/>
    <p:sldId id="343" r:id="rId50"/>
    <p:sldId id="268" r:id="rId51"/>
    <p:sldId id="344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800080"/>
    <a:srgbClr val="663300"/>
    <a:srgbClr val="0066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钱海伟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934371" y="1676277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dirty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课堂导入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970" y="2736502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记叙文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是以记人、叙事、写景、状物为主，以写人物的经历和事物发展变化为主要内容的一种文体形式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。它有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时间，地点，人物，事情的起因，经过，结果。</a:t>
            </a:r>
          </a:p>
        </p:txBody>
      </p:sp>
      <p:sp>
        <p:nvSpPr>
          <p:cNvPr id="9" name="矩形 8"/>
          <p:cNvSpPr/>
          <p:nvPr/>
        </p:nvSpPr>
        <p:spPr>
          <a:xfrm>
            <a:off x="214970" y="4332951"/>
            <a:ext cx="16561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表达方式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0736" y="5033877"/>
            <a:ext cx="5256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把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人物的经历和事物的发展变化过程表达出来的一种表达方式。它是写作中最基本、最常见、也是最主要的表达方式。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671355" y="4350935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叙述、描写、议论、抒情、说明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虚尾箭头 9"/>
          <p:cNvSpPr/>
          <p:nvPr/>
        </p:nvSpPr>
        <p:spPr>
          <a:xfrm>
            <a:off x="1871155" y="4350935"/>
            <a:ext cx="1800200" cy="505236"/>
          </a:xfrm>
          <a:prstGeom prst="striped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825376" y="5006672"/>
            <a:ext cx="1944216" cy="1815882"/>
          </a:xfrm>
          <a:prstGeom prst="star5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叙述</a:t>
            </a:r>
            <a:endParaRPr lang="zh-CN" altLang="en-US" sz="28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46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8" grpId="0"/>
      <p:bldP spid="11" grpId="0"/>
      <p:bldP spid="10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ppt背景图片\P{03ZIP55HA5OH0[)(NSG~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172692" y="3124301"/>
            <a:ext cx="777686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请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概括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再塑生命的人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这篇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文章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的主要内容</a:t>
            </a:r>
            <a:endParaRPr lang="zh-CN" altLang="zh-CN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流程图: 决策 10"/>
          <p:cNvSpPr/>
          <p:nvPr/>
        </p:nvSpPr>
        <p:spPr>
          <a:xfrm>
            <a:off x="92000" y="3554710"/>
            <a:ext cx="792088" cy="2592288"/>
          </a:xfrm>
          <a:prstGeom prst="flowChartDecision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琥珀" pitchFamily="2" charset="-122"/>
                <a:ea typeface="华文琥珀" pitchFamily="2" charset="-122"/>
              </a:rPr>
              <a:t>举例</a:t>
            </a:r>
            <a:endParaRPr lang="zh-CN" altLang="en-US" sz="36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8112" y="4180344"/>
            <a:ext cx="8028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 本文主要记叙了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1987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日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安妮莎莉文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老师来到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海伦凯勒家里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为她传授知识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，因为海伦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不能将“水”和“杯”区分开来而来到井房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，让水开启她智慧和情感大门，让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海伦感受到光明、希望、快乐和自由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的事情。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64004" y="4685509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地点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78559" y="4169938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时间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28768" y="4169938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人物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71688" y="4699005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事件起因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24066" y="5196006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经过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56346" y="6207024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结果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6347" y="1700808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文章的主要内容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796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\桌面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1786621" y="1268760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归纳文章的中心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37" y="4297415"/>
            <a:ext cx="738664" cy="200311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答题模式</a:t>
            </a:r>
            <a:endParaRPr lang="zh-CN" altLang="zh-CN" sz="36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191" y="3661150"/>
            <a:ext cx="1351652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写景类</a:t>
            </a:r>
            <a:r>
              <a:rPr lang="en-US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zh-CN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78449" y="3558751"/>
            <a:ext cx="76725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本文通过描绘</a:t>
            </a:r>
            <a:r>
              <a:rPr lang="en-US" altLang="zh-CN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的景色，展现了</a:t>
            </a:r>
            <a:r>
              <a:rPr lang="en-US" altLang="zh-CN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（景物）</a:t>
            </a:r>
            <a:r>
              <a:rPr lang="en-US" altLang="zh-CN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特点，表达了作者对</a:t>
            </a:r>
            <a:r>
              <a:rPr lang="en-US" altLang="zh-CN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（景物）的赞扬和喜爱之情</a:t>
            </a:r>
            <a:endParaRPr lang="zh-CN" altLang="zh-CN" sz="2800" b="1" dirty="0">
              <a:solidFill>
                <a:srgbClr val="80008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191" y="5071710"/>
            <a:ext cx="2093545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写人记事类</a:t>
            </a:r>
            <a:r>
              <a:rPr lang="en-US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zh-CN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95736" y="4725144"/>
            <a:ext cx="69482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本文通过记叙</a:t>
            </a:r>
            <a:r>
              <a:rPr lang="en-US" altLang="zh-CN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事件，歌颂了</a:t>
            </a:r>
            <a:r>
              <a:rPr lang="en-US" altLang="zh-CN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（人物）</a:t>
            </a:r>
            <a:r>
              <a:rPr lang="en-US" altLang="zh-CN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的精神，表达了作者对</a:t>
            </a:r>
            <a:r>
              <a:rPr lang="en-US" altLang="zh-CN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（人物）的赞扬和敬佩之情。</a:t>
            </a:r>
            <a:endParaRPr lang="zh-CN" altLang="zh-CN" sz="2800" b="1" dirty="0">
              <a:solidFill>
                <a:srgbClr val="80008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575" y="6279343"/>
            <a:ext cx="1351652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哲理类</a:t>
            </a:r>
            <a:r>
              <a:rPr lang="en-US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zh-CN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53843" y="6286962"/>
            <a:ext cx="7168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本文通过记叙</a:t>
            </a:r>
            <a:r>
              <a:rPr lang="en-US" altLang="zh-CN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事件，启发我们</a:t>
            </a:r>
            <a:r>
              <a:rPr lang="en-US" altLang="zh-CN" sz="2800" b="1" dirty="0" smtClean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endParaRPr lang="zh-CN" altLang="zh-CN" sz="2800" b="1" dirty="0">
              <a:solidFill>
                <a:srgbClr val="80008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43808" y="4594537"/>
            <a:ext cx="383791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事件</a:t>
            </a:r>
            <a:r>
              <a:rPr lang="en-US" altLang="zh-CN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+</a:t>
            </a:r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情感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7546" y="2644170"/>
            <a:ext cx="175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常见考题：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56346" y="2601081"/>
            <a:ext cx="723666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请结合文章概括文章的中心思想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30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953665" y="2819602"/>
            <a:ext cx="723666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请结合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春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这篇文章概括它的中心思想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1545" y="4014086"/>
            <a:ext cx="71685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本文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通过描绘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春天里的草、花、风、雨、人等景色，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展现了</a:t>
            </a:r>
            <a:r>
              <a:rPr kumimoji="1"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春回大地、万物复苏、</a:t>
            </a:r>
            <a:r>
              <a:rPr kumimoji="1"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生机勃勃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的特点，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表达了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作者对春天的赞扬和喜爱之情。“一年之计在于春”启发我们要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珍惜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大好时光、</a:t>
            </a:r>
            <a:r>
              <a:rPr kumimoji="1"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积极进取、奋发向上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kumimoji="1"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圆柱形 1"/>
          <p:cNvSpPr/>
          <p:nvPr/>
        </p:nvSpPr>
        <p:spPr>
          <a:xfrm>
            <a:off x="673994" y="4168681"/>
            <a:ext cx="864096" cy="2368467"/>
          </a:xfrm>
          <a:prstGeom prst="can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000" dirty="0" smtClean="0">
                <a:latin typeface="华文琥珀" pitchFamily="2" charset="-122"/>
                <a:ea typeface="华文琥珀" pitchFamily="2" charset="-122"/>
              </a:rPr>
              <a:t>写景类</a:t>
            </a:r>
            <a:endParaRPr lang="zh-CN" altLang="en-US" sz="40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86621" y="1268760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归纳文章的中心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051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816932" y="2946882"/>
            <a:ext cx="787749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请概括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济南的冬天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这篇文章的中心思想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59913" y="4177120"/>
            <a:ext cx="4928347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本文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通过描绘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济南冬天李的山、水等景色，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展现了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济南冬天“温晴”的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特点，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表达了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作者对济南冬天的赞扬和喜爱之情。</a:t>
            </a:r>
            <a:endParaRPr lang="zh-CN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圆柱形 9"/>
          <p:cNvSpPr/>
          <p:nvPr/>
        </p:nvSpPr>
        <p:spPr>
          <a:xfrm>
            <a:off x="1115616" y="4073183"/>
            <a:ext cx="864096" cy="2368467"/>
          </a:xfrm>
          <a:prstGeom prst="can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000" dirty="0" smtClean="0">
                <a:latin typeface="华文琥珀" pitchFamily="2" charset="-122"/>
                <a:ea typeface="华文琥珀" pitchFamily="2" charset="-122"/>
              </a:rPr>
              <a:t>写景类</a:t>
            </a:r>
            <a:endParaRPr lang="zh-CN" altLang="en-US" sz="40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6621" y="1268760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归纳文章的中心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974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33251" y="2819602"/>
            <a:ext cx="787749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请概括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植树的牧羊人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这篇文章的中心思想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2484" y="4050543"/>
            <a:ext cx="694826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本文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通过记叙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牧羊人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35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年时间里，通过植树把荒原变为绿洲，让人们在这里安心、舒适地生活的事情，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歌颂了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牧羊人慷慨无私、不图回报的精神，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表达了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作者对牧羊人的赞扬和敬佩之情。</a:t>
            </a:r>
            <a:endParaRPr lang="zh-CN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圆柱形 8"/>
          <p:cNvSpPr/>
          <p:nvPr/>
        </p:nvSpPr>
        <p:spPr>
          <a:xfrm>
            <a:off x="663075" y="4097415"/>
            <a:ext cx="864096" cy="2368467"/>
          </a:xfrm>
          <a:prstGeom prst="can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000" dirty="0" smtClean="0">
                <a:latin typeface="华文琥珀" pitchFamily="2" charset="-122"/>
                <a:ea typeface="华文琥珀" pitchFamily="2" charset="-122"/>
              </a:rPr>
              <a:t>写人类</a:t>
            </a:r>
            <a:endParaRPr lang="zh-CN" altLang="en-US" sz="40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6621" y="1268760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归纳文章的中心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762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507237" y="2991127"/>
            <a:ext cx="812952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请概括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走一步，再走一步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这篇文章的中心思想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3044" y="4063117"/>
            <a:ext cx="69482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本文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通过记叙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“我”因体弱多病，随小伙伴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爬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悬崖而被困悬崖、之后在父亲的安慰、引导和鼓励下顺利脱险的事情。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启发我们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面对生活的困难，不要害怕和恐惧，要把大困难化成小困难，一个一个去解决，最终我们一定能达成自己的目标。</a:t>
            </a:r>
            <a:endParaRPr lang="zh-CN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圆柱形 8"/>
          <p:cNvSpPr/>
          <p:nvPr/>
        </p:nvSpPr>
        <p:spPr>
          <a:xfrm>
            <a:off x="888948" y="4217711"/>
            <a:ext cx="864096" cy="2368467"/>
          </a:xfrm>
          <a:prstGeom prst="can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000" dirty="0" smtClean="0">
                <a:latin typeface="华文琥珀" pitchFamily="2" charset="-122"/>
                <a:ea typeface="华文琥珀" pitchFamily="2" charset="-122"/>
              </a:rPr>
              <a:t>哲理类</a:t>
            </a:r>
            <a:endParaRPr lang="zh-CN" altLang="en-US" sz="40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6621" y="1268760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归纳文章的中心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226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556062" y="1412776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题目的含义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09094" y="2924944"/>
            <a:ext cx="70875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：结合全文，说说题目“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XX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”的作用。</a:t>
            </a:r>
          </a:p>
          <a:p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：题目“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XX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”的含义是什么？</a:t>
            </a:r>
          </a:p>
          <a:p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：文章以“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XX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”为题，有哪些好处？</a:t>
            </a:r>
          </a:p>
        </p:txBody>
      </p:sp>
      <p:sp>
        <p:nvSpPr>
          <p:cNvPr id="8" name="矩形 7"/>
          <p:cNvSpPr/>
          <p:nvPr/>
        </p:nvSpPr>
        <p:spPr>
          <a:xfrm>
            <a:off x="147018" y="2917569"/>
            <a:ext cx="175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常见考题：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018" y="4863128"/>
            <a:ext cx="175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答题模式：</a:t>
            </a:r>
            <a:endParaRPr lang="zh-CN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97659" y="4868506"/>
            <a:ext cx="72301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散文标题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（真实事件）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① 交代文章内容或写作对象；② 点明文章主旨；③ 交代行文线索；④ 奠定感情基调；⑤ 设置悬念，引起读者的阅读兴趣等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999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build="p"/>
      <p:bldP spid="8" grpId="0"/>
      <p:bldP spid="10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47018" y="4646880"/>
            <a:ext cx="175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答题模式：</a:t>
            </a:r>
            <a:endParaRPr lang="zh-CN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79948" y="4598451"/>
            <a:ext cx="72301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小说标题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（虚构事件）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① 点明文章线索；② 设置悬念；③ 推动故事情节的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发展④ 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为塑造和突出人物形象服务；⑤ 突出主题，对主题的表现起画龙点睛的作用；⑥ 交代文章内容。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556062" y="1412776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题目的含义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09094" y="2924944"/>
            <a:ext cx="70875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：结合全文，说说题目“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XX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”的作用。</a:t>
            </a:r>
          </a:p>
          <a:p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：题目“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XX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”的含义是什么？</a:t>
            </a:r>
          </a:p>
          <a:p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：文章以“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XX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”为题，有哪些好处？</a:t>
            </a:r>
          </a:p>
        </p:txBody>
      </p:sp>
      <p:sp>
        <p:nvSpPr>
          <p:cNvPr id="13" name="矩形 12"/>
          <p:cNvSpPr/>
          <p:nvPr/>
        </p:nvSpPr>
        <p:spPr>
          <a:xfrm>
            <a:off x="147018" y="2917569"/>
            <a:ext cx="175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常见考题：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21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958622" y="2929637"/>
            <a:ext cx="7230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文章以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秋天的怀念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为标题，有什么好处？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51720" y="4149080"/>
            <a:ext cx="60780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① </a:t>
            </a:r>
            <a:r>
              <a:rPr lang="zh-CN" altLang="zh-CN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交代文章</a:t>
            </a:r>
            <a:r>
              <a:rPr lang="zh-CN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内容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：景物都与秋天有关</a:t>
            </a:r>
            <a:r>
              <a:rPr lang="zh-CN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zh-CN" altLang="zh-CN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② 点明文章</a:t>
            </a:r>
            <a:r>
              <a:rPr lang="zh-CN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主旨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：怀念母亲</a:t>
            </a:r>
            <a:r>
              <a:rPr lang="zh-CN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③ </a:t>
            </a:r>
            <a:r>
              <a:rPr lang="zh-CN" altLang="zh-CN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交代行文</a:t>
            </a:r>
            <a:r>
              <a:rPr lang="zh-CN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线索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：我因看菊花改变了对生命的态度</a:t>
            </a:r>
            <a:r>
              <a:rPr lang="zh-CN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④ </a:t>
            </a:r>
            <a:r>
              <a:rPr lang="zh-CN" altLang="zh-CN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奠定感情</a:t>
            </a:r>
            <a:r>
              <a:rPr lang="zh-CN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基调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：怀念</a:t>
            </a:r>
            <a:r>
              <a:rPr lang="zh-CN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⑤ </a:t>
            </a:r>
            <a:r>
              <a:rPr lang="zh-CN" altLang="zh-CN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设置悬念，引起读者的阅读兴趣等</a:t>
            </a:r>
            <a:r>
              <a:rPr lang="zh-CN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图文框 1"/>
          <p:cNvSpPr/>
          <p:nvPr/>
        </p:nvSpPr>
        <p:spPr>
          <a:xfrm>
            <a:off x="872311" y="4149080"/>
            <a:ext cx="953551" cy="2304256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散文</a:t>
            </a:r>
            <a:endParaRPr lang="zh-CN" altLang="en-US" sz="4000" dirty="0"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6062" y="1412776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题目的含义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887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61763" y="2905780"/>
            <a:ext cx="88204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结合全文，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说说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课文以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植树的牧羊人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》 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为标题的作用。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1212" y="4153841"/>
            <a:ext cx="74438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① 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点明文章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线索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：植树使荒漠变为绿洲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② 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设置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悬念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：牧羊人为什么要植树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③ 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推动故事情节的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发展④ 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为塑造和突出人物形象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服务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：慷慨无私、不图回报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⑤ 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突出主题，对主题的表现起画龙点睛的作用；⑥ 交代文章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内容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：牧羊人植树</a:t>
            </a:r>
            <a:endParaRPr lang="zh-CN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图文框 8"/>
          <p:cNvSpPr/>
          <p:nvPr/>
        </p:nvSpPr>
        <p:spPr>
          <a:xfrm>
            <a:off x="338393" y="4088711"/>
            <a:ext cx="953551" cy="2304256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小说</a:t>
            </a:r>
            <a:endParaRPr lang="zh-CN" altLang="en-US" sz="4000" dirty="0"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6062" y="1412776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题目的含义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596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钱海伟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934371" y="1676277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dirty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课堂导入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970" y="2736502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记叙文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是以记人、叙事、写景、状物为主，以写人物的经历和事物发展变化为主要内容的一种文体形式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。它有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时间，地点，人物，事情的起因，经过，结果。</a:t>
            </a:r>
          </a:p>
        </p:txBody>
      </p:sp>
      <p:sp>
        <p:nvSpPr>
          <p:cNvPr id="9" name="矩形 8"/>
          <p:cNvSpPr/>
          <p:nvPr/>
        </p:nvSpPr>
        <p:spPr>
          <a:xfrm>
            <a:off x="214970" y="4332951"/>
            <a:ext cx="16561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表达方式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0736" y="5028216"/>
            <a:ext cx="5256584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是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对人物的外貌、动作，事物的性质、形态和景物的状貌、变化所作的具体刻画和生动描摹。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671355" y="4350935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叙述、描写、议论、抒情、说明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852240" y="5001011"/>
            <a:ext cx="1944216" cy="1815882"/>
          </a:xfrm>
          <a:prstGeom prst="star5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描写</a:t>
            </a:r>
            <a:endParaRPr lang="zh-CN" altLang="en-US" sz="28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虚尾箭头 12"/>
          <p:cNvSpPr/>
          <p:nvPr/>
        </p:nvSpPr>
        <p:spPr>
          <a:xfrm>
            <a:off x="1871155" y="4350935"/>
            <a:ext cx="1800200" cy="505236"/>
          </a:xfrm>
          <a:prstGeom prst="striped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桌面\ppt背景图片\OGV[JEIWF)Q4WQQYNVBTTB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6293"/>
            <a:ext cx="9168697" cy="688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940783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写景顺序</a:t>
            </a:r>
            <a:endParaRPr lang="zh-CN" altLang="en-US" sz="6000" cap="none" spc="0" dirty="0">
              <a:ln w="11430"/>
              <a:solidFill>
                <a:schemeClr val="accent6">
                  <a:lumMod val="5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9531" y="2780928"/>
            <a:ext cx="8164935" cy="3682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写景的顺序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endParaRPr lang="en-US" altLang="zh-CN" sz="2800" b="1" dirty="0" smtClean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空间顺序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按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方位的顺序写（如由远及近，由外到内，由上往下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由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前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到后等等）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endParaRPr lang="en-US" altLang="zh-CN" sz="2800" b="1" dirty="0" smtClean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逻辑顺序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按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整体和局部的关系写（先写全景再描述局部再写全景）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endParaRPr lang="en-US" altLang="zh-CN" sz="2800" b="1" dirty="0" smtClean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时间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顺序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按时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间顺序写（可以是春、夏、秋、冬的不同变化，也可以景物形成的过程介绍）。</a:t>
            </a:r>
          </a:p>
        </p:txBody>
      </p:sp>
    </p:spTree>
    <p:extLst>
      <p:ext uri="{BB962C8B-B14F-4D97-AF65-F5344CB8AC3E}">
        <p14:creationId xmlns:p14="http://schemas.microsoft.com/office/powerpoint/2010/main" val="300411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ppt背景图片\OGV[JEIWF)Q4WQQYNVBTTB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6293"/>
            <a:ext cx="9168697" cy="688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971599" y="2924944"/>
            <a:ext cx="810253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不必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说</a:t>
            </a:r>
            <a:r>
              <a:rPr lang="zh-CN" altLang="zh-CN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碧绿的菜畦，光滑的石井栏，高大的皂荚树，紫红的桑椹；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也不必</a:t>
            </a:r>
            <a:r>
              <a:rPr lang="zh-CN" altLang="zh-CN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说鸣蝉在树叶里长吟，肥胖的黄蜂伏在菜花上，轻捷的叫天子（云雀）忽然从草间直窜向云霄里去了</a:t>
            </a:r>
            <a:r>
              <a:rPr lang="zh-CN" altLang="zh-CN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单是</a:t>
            </a:r>
            <a:r>
              <a:rPr lang="zh-CN" altLang="zh-CN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周围的短短的泥墙根一带，就有无限趣味。油蛉在这里低唱，</a:t>
            </a:r>
            <a:r>
              <a:rPr lang="en-US" altLang="zh-CN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r>
              <a:rPr lang="zh-CN" altLang="zh-CN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蟋蟀们在这里弹琴。翻开断砖来，有时会遇见蜈蚣；还有斑蝥，倘若用手指按住它的脊梁，便会啪的一声，从后窍喷出一阵烟雾。”</a:t>
            </a:r>
          </a:p>
        </p:txBody>
      </p:sp>
      <p:sp>
        <p:nvSpPr>
          <p:cNvPr id="2" name="太阳形 1"/>
          <p:cNvSpPr/>
          <p:nvPr/>
        </p:nvSpPr>
        <p:spPr>
          <a:xfrm>
            <a:off x="0" y="3435385"/>
            <a:ext cx="971600" cy="2520280"/>
          </a:xfrm>
          <a:prstGeom prst="sun">
            <a:avLst/>
          </a:prstGeom>
          <a:solidFill>
            <a:srgbClr val="FF00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琥珀" pitchFamily="2" charset="-122"/>
                <a:ea typeface="华文琥珀" pitchFamily="2" charset="-122"/>
              </a:rPr>
              <a:t>举例</a:t>
            </a:r>
            <a:endParaRPr lang="zh-CN" altLang="en-US" sz="32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0783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写景顺序</a:t>
            </a:r>
            <a:endParaRPr lang="zh-CN" altLang="en-US" sz="6000" cap="none" spc="0" dirty="0">
              <a:ln w="11430"/>
              <a:solidFill>
                <a:schemeClr val="accent6">
                  <a:lumMod val="5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1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ppt背景图片\OGV[JEIWF)Q4WQQYNVBTTB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6293"/>
            <a:ext cx="9168697" cy="688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043482" y="3079530"/>
            <a:ext cx="790656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句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中的第一个“不必说”是按</a:t>
            </a:r>
            <a:r>
              <a:rPr lang="en-US" altLang="zh-CN" sz="2800" b="1" u="sng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    </a:t>
            </a:r>
            <a:r>
              <a:rPr lang="en-US" altLang="zh-CN" sz="2800" b="1" u="sng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2800" b="1" u="sng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      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的顺序写静物，第二个“不必说”是按</a:t>
            </a:r>
            <a:r>
              <a:rPr lang="en-US" altLang="zh-CN" sz="2800" b="1" u="sng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    </a:t>
            </a:r>
            <a:r>
              <a:rPr lang="en-US" altLang="zh-CN" sz="2800" b="1" u="sng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u="sng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   </a:t>
            </a:r>
            <a:r>
              <a:rPr lang="en-US" altLang="zh-CN" sz="2800" b="1" u="sng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u="sng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   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顺序写动物。两个不必说从整体去写百草园的概貌，“单是……就……”则是比较详细地描写百草园一角“短短的泥墙根一带”的局部描写，所以这段的写景顺序是从</a:t>
            </a:r>
            <a:r>
              <a:rPr lang="en-US" altLang="zh-CN" sz="2800" b="1" u="sng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       </a:t>
            </a:r>
            <a:r>
              <a:rPr lang="en-US" altLang="zh-CN" sz="2800" b="1" u="sng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u="sng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  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到</a:t>
            </a:r>
            <a:r>
              <a:rPr lang="en-US" altLang="zh-CN" sz="2800" b="1" u="sng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     </a:t>
            </a:r>
            <a:r>
              <a:rPr lang="en-US" altLang="zh-CN" sz="2800" b="1" u="sng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u="sng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      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。文章的写景还按照春夏秋的</a:t>
            </a:r>
            <a:r>
              <a:rPr lang="en-US" altLang="zh-CN" sz="2800" b="1" u="sng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    </a:t>
            </a:r>
            <a:r>
              <a:rPr lang="en-US" altLang="zh-CN" sz="2800" b="1" u="sng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b="1" u="sng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      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顺序写作景物。</a:t>
            </a:r>
          </a:p>
        </p:txBody>
      </p:sp>
      <p:sp>
        <p:nvSpPr>
          <p:cNvPr id="9" name="矩形 8"/>
          <p:cNvSpPr/>
          <p:nvPr/>
        </p:nvSpPr>
        <p:spPr>
          <a:xfrm>
            <a:off x="6537545" y="30740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由低到高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7544" y="344450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由高到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低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35302" y="51726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整体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63284" y="517438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局部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47650" y="56539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时间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太阳形 13"/>
          <p:cNvSpPr/>
          <p:nvPr/>
        </p:nvSpPr>
        <p:spPr>
          <a:xfrm>
            <a:off x="0" y="3444507"/>
            <a:ext cx="971600" cy="2520280"/>
          </a:xfrm>
          <a:prstGeom prst="sun">
            <a:avLst/>
          </a:prstGeom>
          <a:solidFill>
            <a:srgbClr val="FF00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琥珀" pitchFamily="2" charset="-122"/>
                <a:ea typeface="华文琥珀" pitchFamily="2" charset="-122"/>
              </a:rPr>
              <a:t>举例</a:t>
            </a:r>
            <a:endParaRPr lang="zh-CN" altLang="en-US" sz="32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40783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写景顺序</a:t>
            </a:r>
            <a:endParaRPr lang="zh-CN" altLang="en-US" sz="6000" cap="none" spc="0" dirty="0">
              <a:ln w="11430"/>
              <a:solidFill>
                <a:schemeClr val="accent6">
                  <a:lumMod val="5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377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ppt背景图片\OGV[JEIWF)Q4WQQYNVBTTB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6293"/>
            <a:ext cx="9168697" cy="688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-13932" y="2578337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最妙的是下点小雪呀。②看吧，山上的矮松越发的青黑，树尖上顶着一髻儿白花，好像日本看护妇。③山尖全白了，给蓝天镶上一道银边。④山坡上，有的地方雪厚点，有的地方草色还露着；这样，一道儿白，一道儿暗黄，给山们穿上一件带水纹的花衣；看着看着，这件花衣好像被风儿吹动，叫你希望看见一点更美的山的肌肤。⑤等到快日落的时候，微黄的阳光斜射在山腰上，那点薄雪好像忽然害了羞，微微露出点粉色。⑥就是下小雪吧，济南是受不住大雪的，那些小山太秀气</a:t>
            </a:r>
            <a:r>
              <a:rPr lang="zh-CN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！</a:t>
            </a:r>
            <a:endParaRPr lang="zh-CN" altLang="zh-CN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40783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写景顺序</a:t>
            </a:r>
            <a:endParaRPr lang="zh-CN" altLang="en-US" sz="6000" cap="none" spc="0" dirty="0">
              <a:ln w="11430"/>
              <a:solidFill>
                <a:schemeClr val="accent6">
                  <a:lumMod val="5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30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ppt背景图片\OGV[JEIWF)Q4WQQYNVBTTB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6293"/>
            <a:ext cx="9168697" cy="688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547664" y="3210065"/>
            <a:ext cx="72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．这段文字</a:t>
            </a:r>
            <a:r>
              <a:rPr lang="en-US" altLang="zh-CN" sz="2800" b="1" dirty="0" err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描写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景物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的顺序是（　　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．时间顺序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    B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．空间顺序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．在文中找出具体体现这一顺序的词语：</a:t>
            </a:r>
            <a:r>
              <a:rPr lang="en-US" altLang="zh-CN" sz="2800" b="1" u="sng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___________  _______ ___________  </a:t>
            </a:r>
            <a:r>
              <a:rPr lang="en-US" altLang="zh-CN" sz="2800" b="1" u="sng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_______</a:t>
            </a:r>
            <a:endParaRPr lang="zh-CN" altLang="zh-CN" sz="2800" b="1" u="sng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76256" y="3395178"/>
            <a:ext cx="540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B </a:t>
            </a:r>
            <a:endParaRPr lang="zh-CN" altLang="en-US" sz="3200" dirty="0">
              <a:solidFill>
                <a:srgbClr val="FF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0400" y="5234070"/>
            <a:ext cx="3595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山上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  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山尖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  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山坡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  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山腰</a:t>
            </a:r>
          </a:p>
        </p:txBody>
      </p:sp>
      <p:sp>
        <p:nvSpPr>
          <p:cNvPr id="9" name="太阳形 8"/>
          <p:cNvSpPr/>
          <p:nvPr/>
        </p:nvSpPr>
        <p:spPr>
          <a:xfrm>
            <a:off x="395536" y="3288996"/>
            <a:ext cx="971600" cy="2520280"/>
          </a:xfrm>
          <a:prstGeom prst="sun">
            <a:avLst/>
          </a:prstGeom>
          <a:solidFill>
            <a:srgbClr val="FF00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琥珀" pitchFamily="2" charset="-122"/>
                <a:ea typeface="华文琥珀" pitchFamily="2" charset="-122"/>
              </a:rPr>
              <a:t>举例</a:t>
            </a:r>
            <a:endParaRPr lang="zh-CN" altLang="en-US" sz="32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0783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写景顺序</a:t>
            </a:r>
            <a:endParaRPr lang="zh-CN" altLang="en-US" sz="6000" cap="none" spc="0" dirty="0">
              <a:ln w="11430"/>
              <a:solidFill>
                <a:schemeClr val="accent6">
                  <a:lumMod val="5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780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桌面\ppt背景图片\P51HB7J4YUAH7OXL{((0T8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19050"/>
            <a:ext cx="9134475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401901" y="1124744"/>
            <a:ext cx="634019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段落（句子）作用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9094" y="2676191"/>
            <a:ext cx="70875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分析第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段（某句话）在文章中的作用</a:t>
            </a:r>
            <a:endParaRPr lang="zh-CN" altLang="zh-CN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1200" y="2668816"/>
            <a:ext cx="175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常见考题：</a:t>
            </a:r>
            <a:endParaRPr lang="zh-CN" altLang="zh-CN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018" y="3600018"/>
            <a:ext cx="1966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答题模式：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7940" y="4690605"/>
            <a:ext cx="615553" cy="154292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内容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上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94140" y="4123238"/>
            <a:ext cx="664040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FF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分清总共有几句话，都交代了什么内容</a:t>
            </a:r>
            <a:r>
              <a:rPr lang="zh-CN" altLang="en-US" sz="2800" b="1" dirty="0" smtClean="0">
                <a:solidFill>
                  <a:srgbClr val="FF00FF"/>
                </a:solidFill>
                <a:ea typeface="华文楷体" pitchFamily="2" charset="-122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（若有情感的词语）奠定了感情基调（若有景物描写）渲染了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氛围</a:t>
            </a:r>
            <a:r>
              <a:rPr lang="zh-CN" altLang="en-US" sz="2800" b="1" dirty="0" smtClean="0">
                <a:solidFill>
                  <a:srgbClr val="FF00FF"/>
                </a:solidFill>
                <a:ea typeface="华文楷体" pitchFamily="2" charset="-122"/>
                <a:cs typeface="Calibri"/>
              </a:rPr>
              <a:t>❸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陈述语气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）吸引读者的阅读兴趣。 （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疑问、猜测语气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）引发读者的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思考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燕尾形箭头 1"/>
          <p:cNvSpPr/>
          <p:nvPr/>
        </p:nvSpPr>
        <p:spPr>
          <a:xfrm>
            <a:off x="1100393" y="4978637"/>
            <a:ext cx="1065742" cy="936104"/>
          </a:xfrm>
          <a:prstGeom prst="notchedRightArrow">
            <a:avLst/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44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桌面\ppt背景图片\P51HB7J4YUAH7OXL{((0T8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19050"/>
            <a:ext cx="9134475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219142" y="4221193"/>
            <a:ext cx="615553" cy="154292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结构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上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03364" y="4221193"/>
            <a:ext cx="6135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开头：总领全文，为下文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作铺垫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99915" y="4731044"/>
            <a:ext cx="67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中间：过渡、承上启下，为后文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作铺垫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02769" y="5180285"/>
            <a:ext cx="7234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结尾：总结全文、深化主旨、照应题目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开头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7018" y="3600018"/>
            <a:ext cx="1966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答题模式：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燕尾形箭头 20"/>
          <p:cNvSpPr/>
          <p:nvPr/>
        </p:nvSpPr>
        <p:spPr>
          <a:xfrm>
            <a:off x="801581" y="4483124"/>
            <a:ext cx="1065742" cy="936104"/>
          </a:xfrm>
          <a:prstGeom prst="notchedRightArrow">
            <a:avLst/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16636" y="4992654"/>
            <a:ext cx="8176395" cy="1815882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结尾抒情：</a:t>
            </a:r>
            <a:r>
              <a:rPr lang="zh-CN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引发读者的感情共鸣</a:t>
            </a:r>
            <a:r>
              <a:rPr lang="zh-CN" altLang="en-US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增强文章感染力。</a:t>
            </a:r>
            <a:endParaRPr lang="en-US" altLang="zh-CN" sz="2800" b="1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如</a:t>
            </a:r>
            <a:r>
              <a:rPr lang="en-US" altLang="zh-CN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雨的四季</a:t>
            </a:r>
            <a:r>
              <a:rPr lang="en-US" altLang="zh-CN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结尾议论：</a:t>
            </a:r>
            <a:r>
              <a:rPr lang="zh-CN" altLang="zh-CN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升华</a:t>
            </a:r>
            <a:r>
              <a:rPr lang="zh-CN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主题；起到画龙点睛的</a:t>
            </a:r>
            <a:r>
              <a:rPr lang="zh-CN" altLang="zh-CN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作用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如</a:t>
            </a:r>
            <a:r>
              <a:rPr lang="en-US" altLang="zh-CN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植树的牧羊人</a:t>
            </a:r>
            <a:r>
              <a:rPr lang="en-US" altLang="zh-CN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endParaRPr lang="zh-CN" altLang="zh-CN" sz="28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01901" y="1124744"/>
            <a:ext cx="634019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段落（句子）作用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09094" y="2676191"/>
            <a:ext cx="70875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分析第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段（某句话）在文章中的作用</a:t>
            </a:r>
            <a:endParaRPr lang="zh-CN" altLang="zh-CN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1200" y="2668816"/>
            <a:ext cx="175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常见考题：</a:t>
            </a:r>
            <a:endParaRPr lang="zh-CN" altLang="zh-CN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3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21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ppt背景图片\P51HB7J4YUAH7OXL{((0T8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19050"/>
            <a:ext cx="9134475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-2695" y="2564904"/>
            <a:ext cx="91293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雨的四季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第一段：“我喜欢雨，无论什么季节的雨，我都喜欢。她给我的形象和记忆，永远是美的”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在课文中起什么作用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4505" y="4365104"/>
            <a:ext cx="13121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内容上</a:t>
            </a:r>
            <a:endParaRPr lang="zh-CN" alt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24373" y="4365104"/>
            <a:ext cx="63978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交代了作者对雨的情感：喜欢，</a:t>
            </a:r>
            <a:r>
              <a:rPr lang="zh-CN" altLang="en-US" sz="2800" b="1" dirty="0" smtClean="0">
                <a:solidFill>
                  <a:srgbClr val="00B050"/>
                </a:solidFill>
                <a:ea typeface="华文楷体" pitchFamily="2" charset="-122"/>
                <a:cs typeface="Calibri"/>
              </a:rPr>
              <a:t>以及喜欢雨的原因❷为全文奠定了感情基调❸吸引</a:t>
            </a:r>
            <a:r>
              <a:rPr lang="zh-CN" altLang="en-US" sz="2800" b="1" dirty="0">
                <a:solidFill>
                  <a:srgbClr val="00B050"/>
                </a:solidFill>
                <a:ea typeface="华文楷体" pitchFamily="2" charset="-122"/>
                <a:cs typeface="Calibri"/>
              </a:rPr>
              <a:t>读者的阅读</a:t>
            </a:r>
            <a:r>
              <a:rPr lang="zh-CN" altLang="en-US" sz="2800" b="1" dirty="0" smtClean="0">
                <a:solidFill>
                  <a:srgbClr val="00B050"/>
                </a:solidFill>
                <a:ea typeface="华文楷体" pitchFamily="2" charset="-122"/>
                <a:cs typeface="Calibri"/>
              </a:rPr>
              <a:t>兴趣。</a:t>
            </a:r>
            <a:endParaRPr lang="zh-CN" altLang="zh-CN" sz="2800" b="1" dirty="0">
              <a:solidFill>
                <a:srgbClr val="00B050"/>
              </a:solidFill>
              <a:ea typeface="华文楷体" pitchFamily="2" charset="-122"/>
              <a:cs typeface="Calibri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96802" y="5959079"/>
            <a:ext cx="13121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结构上</a:t>
            </a:r>
            <a:endParaRPr lang="zh-CN" alt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08959" y="5972355"/>
            <a:ext cx="63835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ea typeface="华文楷体" pitchFamily="2" charset="-122"/>
                <a:cs typeface="Calibri"/>
              </a:rPr>
              <a:t>总领全文，为</a:t>
            </a:r>
            <a:r>
              <a:rPr lang="zh-CN" altLang="en-US" sz="2800" b="1" dirty="0" smtClean="0">
                <a:solidFill>
                  <a:srgbClr val="00B050"/>
                </a:solidFill>
                <a:ea typeface="华文楷体" pitchFamily="2" charset="-122"/>
                <a:cs typeface="Calibri"/>
              </a:rPr>
              <a:t>下文描绘四季雨的特点作铺垫。</a:t>
            </a:r>
            <a:endParaRPr lang="zh-CN" altLang="zh-CN" sz="2800" b="1" dirty="0">
              <a:solidFill>
                <a:srgbClr val="00B050"/>
              </a:solidFill>
              <a:ea typeface="华文楷体" pitchFamily="2" charset="-122"/>
              <a:cs typeface="Calibri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395536" y="4514608"/>
            <a:ext cx="666786" cy="1999600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华文琥珀" pitchFamily="2" charset="-122"/>
                <a:ea typeface="华文琥珀" pitchFamily="2" charset="-122"/>
              </a:rPr>
              <a:t>开头</a:t>
            </a:r>
            <a:endParaRPr lang="zh-CN" altLang="en-US" sz="4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1901" y="1124744"/>
            <a:ext cx="634019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段落（句子）作用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30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ppt背景图片\P51HB7J4YUAH7OXL{((0T8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19050"/>
            <a:ext cx="9134475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1215367" y="2924944"/>
            <a:ext cx="7776864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从百草园到三味书屋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第九段：也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许是因为拔何首乌毁了泥墙罢，也许是因为将砖头抛到间壁的梁家去了罢，也许是因为站在石井栏上跳了下来罢，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无从知道。总而言之：我将不能常到百草园了。</a:t>
            </a:r>
            <a:r>
              <a:rPr lang="en-US" altLang="zh-CN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Ade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，我的蟋蟀们！</a:t>
            </a:r>
            <a:r>
              <a:rPr lang="en-US" altLang="zh-CN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Ade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，我的覆盆子们和木莲们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！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在课文中起什么作用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395536" y="3522504"/>
            <a:ext cx="666786" cy="1999600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华文琥珀" pitchFamily="2" charset="-122"/>
                <a:ea typeface="华文琥珀" pitchFamily="2" charset="-122"/>
              </a:rPr>
              <a:t>中间</a:t>
            </a:r>
            <a:endParaRPr lang="zh-CN" altLang="en-US" sz="4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1901" y="1124744"/>
            <a:ext cx="634019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段落（句子）作用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016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ppt背景图片\P51HB7J4YUAH7OXL{((0T8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19050"/>
            <a:ext cx="9134475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Documents and Settings\Administrator\桌面\ppt背景图片\P51HB7J4YUAH7OXL{((0T8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19050"/>
            <a:ext cx="9134475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145729" y="3049838"/>
            <a:ext cx="13121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内容上</a:t>
            </a:r>
            <a:endParaRPr lang="zh-CN" alt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25089" y="3008654"/>
            <a:ext cx="59911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交代了作者对被迫离开百草园</a:t>
            </a:r>
            <a:r>
              <a:rPr lang="zh-CN" altLang="en-US" sz="2800" b="1" dirty="0" smtClean="0">
                <a:solidFill>
                  <a:srgbClr val="00B050"/>
                </a:solidFill>
                <a:ea typeface="华文楷体" pitchFamily="2" charset="-122"/>
                <a:cs typeface="Calibri"/>
              </a:rPr>
              <a:t>原因的推测，表现了作者对百草园的不舍之情❷引发读者的思考。</a:t>
            </a:r>
            <a:endParaRPr lang="zh-CN" altLang="zh-CN" sz="2800" b="1" dirty="0">
              <a:solidFill>
                <a:srgbClr val="00B050"/>
              </a:solidFill>
              <a:ea typeface="华文楷体" pitchFamily="2" charset="-122"/>
              <a:cs typeface="Calibri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5729" y="5110120"/>
            <a:ext cx="13121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结构上</a:t>
            </a:r>
            <a:endParaRPr lang="zh-CN" alt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5089" y="5087105"/>
            <a:ext cx="59911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ea typeface="华文楷体" pitchFamily="2" charset="-122"/>
                <a:cs typeface="Calibri"/>
              </a:rPr>
              <a:t>❷结构上：过渡，承上启下、为</a:t>
            </a:r>
            <a:r>
              <a:rPr lang="zh-CN" altLang="en-US" sz="2800" b="1" dirty="0" smtClean="0">
                <a:solidFill>
                  <a:srgbClr val="00B050"/>
                </a:solidFill>
                <a:ea typeface="华文楷体" pitchFamily="2" charset="-122"/>
                <a:cs typeface="Calibri"/>
              </a:rPr>
              <a:t>后面描写三味</a:t>
            </a:r>
            <a:r>
              <a:rPr lang="zh-CN" altLang="en-US" sz="2800" b="1" dirty="0">
                <a:solidFill>
                  <a:srgbClr val="00B050"/>
                </a:solidFill>
                <a:ea typeface="华文楷体" pitchFamily="2" charset="-122"/>
                <a:cs typeface="Calibri"/>
              </a:rPr>
              <a:t>书屋的生活作铺垫</a:t>
            </a:r>
          </a:p>
        </p:txBody>
      </p:sp>
      <p:sp>
        <p:nvSpPr>
          <p:cNvPr id="18" name="流程图: 可选过程 17"/>
          <p:cNvSpPr/>
          <p:nvPr/>
        </p:nvSpPr>
        <p:spPr>
          <a:xfrm>
            <a:off x="410723" y="3517632"/>
            <a:ext cx="666786" cy="1999600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华文琥珀" pitchFamily="2" charset="-122"/>
                <a:ea typeface="华文琥珀" pitchFamily="2" charset="-122"/>
              </a:rPr>
              <a:t>中间</a:t>
            </a:r>
            <a:endParaRPr lang="zh-CN" altLang="en-US" sz="4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01901" y="1124744"/>
            <a:ext cx="634019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段落（句子）作用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96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钱海伟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934371" y="1676277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dirty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课堂导入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970" y="2736502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记叙文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是以记人、叙事、写景、状物为主，以写人物的经历和事物发展变化为主要内容的一种文体形式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。它有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时间，地点，人物，事情的起因，经过，结果。</a:t>
            </a:r>
          </a:p>
        </p:txBody>
      </p:sp>
      <p:sp>
        <p:nvSpPr>
          <p:cNvPr id="9" name="矩形 8"/>
          <p:cNvSpPr/>
          <p:nvPr/>
        </p:nvSpPr>
        <p:spPr>
          <a:xfrm>
            <a:off x="214970" y="4332951"/>
            <a:ext cx="16561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表达方式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7784" y="5033877"/>
            <a:ext cx="6022789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根据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作品写出自己的见解或</a:t>
            </a:r>
            <a:r>
              <a:rPr lang="zh-CN" altLang="en-US" sz="2800" b="1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道理</a:t>
            </a:r>
            <a:r>
              <a:rPr lang="en-US" altLang="zh-CN" sz="2800" b="1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1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在文中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的议论往往起画龙点睛，深化中心，揭示记叙目的和意义的作用</a:t>
            </a:r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671355" y="4350935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叙述、描写、议论、抒情、说明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826878" y="5006672"/>
            <a:ext cx="1944216" cy="1815882"/>
          </a:xfrm>
          <a:prstGeom prst="star5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议论</a:t>
            </a:r>
            <a:endParaRPr lang="zh-CN" altLang="en-US" sz="28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虚尾箭头 12"/>
          <p:cNvSpPr/>
          <p:nvPr/>
        </p:nvSpPr>
        <p:spPr>
          <a:xfrm>
            <a:off x="1871155" y="4350935"/>
            <a:ext cx="1800200" cy="505236"/>
          </a:xfrm>
          <a:prstGeom prst="striped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3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ppt背景图片\P51HB7J4YUAH7OXL{((0T8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19050"/>
            <a:ext cx="9134475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Documents and Settings\Administrator\桌面\ppt背景图片\P51HB7J4YUAH7OXL{((0T8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19050"/>
            <a:ext cx="9134475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13852" y="2492896"/>
            <a:ext cx="894337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荷叶母亲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第九段：“母亲啊！你是荷叶，我是红莲。心中的雨点来了，除了你，谁是我在无遮拦天空下的荫蔽？”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课文中起什么作用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4987" y="3893081"/>
            <a:ext cx="13121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内容上</a:t>
            </a:r>
            <a:endParaRPr lang="zh-CN" alt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2820" y="5918831"/>
            <a:ext cx="13121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结构上</a:t>
            </a:r>
            <a:endParaRPr lang="zh-CN" alt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28067" y="3893081"/>
            <a:ext cx="70159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运用比喻、设问，把子女比作红莲，把母亲比作荷叶。“心中的雨点”暗指人生路上的风雨，坎坷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磨难。抒发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了对伟大无私的母爱的赞美之情。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37145" y="5904846"/>
            <a:ext cx="70020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总结全文、深化主旨、照应题目。</a:t>
            </a:r>
            <a:r>
              <a:rPr lang="zh-CN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引发读者的感情共鸣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。增强文章感染力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134151" y="4241321"/>
            <a:ext cx="666786" cy="1999600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华文琥珀" pitchFamily="2" charset="-122"/>
                <a:ea typeface="华文琥珀" pitchFamily="2" charset="-122"/>
              </a:rPr>
              <a:t>结尾</a:t>
            </a:r>
            <a:endParaRPr lang="zh-CN" altLang="en-US" sz="4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01901" y="1124744"/>
            <a:ext cx="634019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段落（句子）作用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723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istrator\桌面\ppt背景图片\N86A6PKSR{]Q9J51GX1N5]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765768" y="1124744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环境描写的作用</a:t>
            </a:r>
            <a:endParaRPr lang="zh-CN" altLang="en-US" sz="6000" cap="none" spc="0" dirty="0">
              <a:ln w="11430"/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3292" y="2780928"/>
            <a:ext cx="7387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文中环境描写的段落</a:t>
            </a:r>
            <a:r>
              <a:rPr lang="en-US" altLang="zh-CN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句子</a:t>
            </a:r>
            <a:r>
              <a:rPr lang="en-US" altLang="zh-CN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在文中有什么作用？</a:t>
            </a:r>
            <a:endParaRPr lang="zh-CN" altLang="zh-CN" sz="2800" b="1" dirty="0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78" y="2782550"/>
            <a:ext cx="175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常见考题：</a:t>
            </a:r>
            <a:endParaRPr lang="zh-CN" altLang="zh-CN" sz="2800" b="1" dirty="0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1385" y="3918734"/>
            <a:ext cx="175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答题模式：</a:t>
            </a:r>
            <a:endParaRPr lang="zh-CN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6775" y="3918734"/>
            <a:ext cx="742269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通过对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景物的描写</a:t>
            </a:r>
            <a:endParaRPr lang="en-US" altLang="zh-CN" sz="2800" b="1" dirty="0" smtClean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① 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交代故事发生的时间、地点、空间、场景；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② 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渲染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（凄美、恬静、美好、紧张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气氛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；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③ 烘托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人物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（紧张、愉悦、忧伤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心情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；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④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推动故事情节的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发展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为后文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做铺垫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31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ppt背景图片\N86A6PKSR{]Q9J51GX1N5]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2521059"/>
            <a:ext cx="913085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走一步，再走一步</a:t>
            </a:r>
            <a:r>
              <a:rPr lang="en-US" altLang="zh-CN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段</a:t>
            </a:r>
            <a:r>
              <a:rPr lang="zh-CN" altLang="en-US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：“影子在慢慢拉长、太阳已经没在西边低矮的树梢下，夜幕开始降临。”</a:t>
            </a:r>
            <a:endParaRPr lang="en-US" altLang="zh-CN" sz="2800" b="1" dirty="0" smtClean="0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段</a:t>
            </a:r>
            <a:r>
              <a:rPr lang="zh-CN" altLang="en-US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：“暮色中，第一颗星星出现在天空中，悬崖下面的地面开始变得模糊”</a:t>
            </a:r>
            <a:endParaRPr lang="zh-CN" altLang="zh-CN" sz="2800" b="1" dirty="0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6888" y="3845299"/>
            <a:ext cx="3622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环境描写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有什么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作用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5312" y="4797152"/>
            <a:ext cx="7677270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通过对暮色中景物的描写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① 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交代故事发生的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时间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为黄昏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② 渲染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了紧张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气氛③ 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烘托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人物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无助、恐惧的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心情；④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为后文悬崖遇险做铺垫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心形 1"/>
          <p:cNvSpPr/>
          <p:nvPr/>
        </p:nvSpPr>
        <p:spPr>
          <a:xfrm>
            <a:off x="411216" y="4869160"/>
            <a:ext cx="864096" cy="1844843"/>
          </a:xfrm>
          <a:prstGeom prst="hear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FFFF00"/>
                </a:solidFill>
                <a:latin typeface="华文琥珀" pitchFamily="2" charset="-122"/>
                <a:ea typeface="华文琥珀" pitchFamily="2" charset="-122"/>
              </a:rPr>
              <a:t>举例</a:t>
            </a:r>
            <a:endParaRPr lang="zh-CN" altLang="en-US" sz="4000" dirty="0">
              <a:solidFill>
                <a:srgbClr val="FFFF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65768" y="1124744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环境描写的作用</a:t>
            </a:r>
            <a:endParaRPr lang="zh-CN" altLang="en-US" sz="6000" cap="none" spc="0" dirty="0">
              <a:ln w="11430"/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676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钱海伟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683679" y="116632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FFC000"/>
                </a:solidFill>
                <a:latin typeface="华文琥珀" pitchFamily="2" charset="-122"/>
                <a:ea typeface="华文琥珀" pitchFamily="2" charset="-122"/>
              </a:rPr>
              <a:t>修辞手法的作用</a:t>
            </a:r>
            <a:endParaRPr lang="zh-CN" altLang="en-US" sz="6000" cap="none" spc="0" dirty="0">
              <a:ln w="11430"/>
              <a:solidFill>
                <a:srgbClr val="FFC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71" y="1520479"/>
            <a:ext cx="1860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常见考题</a:t>
            </a:r>
            <a:r>
              <a:rPr lang="zh-CN" altLang="zh-CN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2800" b="1" dirty="0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0731" y="1523927"/>
            <a:ext cx="74603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zh-CN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段划线句使用了什么修辞？在表达上有什么好处？</a:t>
            </a:r>
          </a:p>
        </p:txBody>
      </p:sp>
      <p:sp>
        <p:nvSpPr>
          <p:cNvPr id="12" name="矩形 11"/>
          <p:cNvSpPr/>
          <p:nvPr/>
        </p:nvSpPr>
        <p:spPr>
          <a:xfrm>
            <a:off x="-9332" y="3264996"/>
            <a:ext cx="902811" cy="523220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比喻</a:t>
            </a:r>
            <a:endParaRPr lang="zh-CN" altLang="en-US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2306" y="3124293"/>
            <a:ext cx="81906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❶这句话用了比喻的修辞手法，把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比作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❷形象生动写出了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（事物）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特点❸表现了作者对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感情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15" y="4701827"/>
            <a:ext cx="902811" cy="523220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拟人</a:t>
            </a:r>
            <a:endParaRPr lang="zh-CN" altLang="en-US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8926" y="4532549"/>
            <a:ext cx="82522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❶这句话用了拟人的修辞手法，赋予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人的情感❷形象生动写出了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（事物）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特点❸表现了作者对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感情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15" y="5934433"/>
            <a:ext cx="902811" cy="954107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排比</a:t>
            </a:r>
            <a:endParaRPr lang="en-US" altLang="zh-CN" sz="2800" b="1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反复</a:t>
            </a:r>
            <a:endParaRPr lang="zh-CN" altLang="en-US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7483" y="5934433"/>
            <a:ext cx="82803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❶这句话用了排比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反复的修辞手法❷加强了语气，使句子富有节奏感❸强烈表达了作者对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感情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51" y="2472716"/>
            <a:ext cx="91060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常见修辞：比喻、拟人、排比、反复、夸张、反问、对偶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397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2" grpId="0" animBg="1"/>
      <p:bldP spid="18" grpId="0"/>
      <p:bldP spid="19" grpId="0" animBg="1"/>
      <p:bldP spid="20" grpId="0"/>
      <p:bldP spid="21" grpId="0" animBg="1"/>
      <p:bldP spid="22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钱海伟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-2837" y="3220830"/>
            <a:ext cx="902811" cy="523220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夸张</a:t>
            </a:r>
            <a:endParaRPr lang="zh-CN" altLang="en-US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849" y="4688176"/>
            <a:ext cx="902811" cy="523220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反问</a:t>
            </a:r>
          </a:p>
        </p:txBody>
      </p:sp>
      <p:sp>
        <p:nvSpPr>
          <p:cNvPr id="17" name="矩形 16"/>
          <p:cNvSpPr/>
          <p:nvPr/>
        </p:nvSpPr>
        <p:spPr>
          <a:xfrm>
            <a:off x="-2838" y="5903893"/>
            <a:ext cx="902811" cy="523220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对偶</a:t>
            </a:r>
            <a:endParaRPr lang="zh-CN" altLang="en-US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1769" y="3165730"/>
            <a:ext cx="81003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❶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这句话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采用了夸张的修辞手法，联想奇特，富于形象感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❷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鲜明地写出了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（事物）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特点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❸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表达了作者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的情感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zh-CN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2659" y="4688176"/>
            <a:ext cx="82383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❶这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句话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采用了反问的修辞手法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，语气强烈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❷突出表现了作者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情感</a:t>
            </a:r>
          </a:p>
        </p:txBody>
      </p:sp>
      <p:sp>
        <p:nvSpPr>
          <p:cNvPr id="21" name="矩形 20"/>
          <p:cNvSpPr/>
          <p:nvPr/>
        </p:nvSpPr>
        <p:spPr>
          <a:xfrm>
            <a:off x="902770" y="5903893"/>
            <a:ext cx="82383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❶这句话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采用了对偶的修辞手法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，，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节奏明快，富于美感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❷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抒发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了作者对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感情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83679" y="116632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FFC000"/>
                </a:solidFill>
                <a:latin typeface="华文琥珀" pitchFamily="2" charset="-122"/>
                <a:ea typeface="华文琥珀" pitchFamily="2" charset="-122"/>
              </a:rPr>
              <a:t>修辞手法的作用</a:t>
            </a:r>
            <a:endParaRPr lang="zh-CN" altLang="en-US" sz="6000" cap="none" spc="0" dirty="0">
              <a:ln w="11430"/>
              <a:solidFill>
                <a:srgbClr val="FFC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71" y="1520479"/>
            <a:ext cx="1860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常见考题</a:t>
            </a:r>
            <a:r>
              <a:rPr lang="zh-CN" altLang="zh-CN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2800" b="1" dirty="0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10731" y="1523927"/>
            <a:ext cx="74603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zh-CN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段划线句使用了什么修辞？在表达上有什么好处？</a:t>
            </a:r>
          </a:p>
        </p:txBody>
      </p:sp>
      <p:sp>
        <p:nvSpPr>
          <p:cNvPr id="22" name="矩形 21"/>
          <p:cNvSpPr/>
          <p:nvPr/>
        </p:nvSpPr>
        <p:spPr>
          <a:xfrm>
            <a:off x="6951" y="2472716"/>
            <a:ext cx="91060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常见修辞：比喻、拟人、排比、反复、夸张、反问、对偶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10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1" grpId="0"/>
      <p:bldP spid="19" grpId="0"/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钱海伟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棱台 7"/>
          <p:cNvSpPr/>
          <p:nvPr/>
        </p:nvSpPr>
        <p:spPr>
          <a:xfrm>
            <a:off x="81261" y="1839703"/>
            <a:ext cx="936104" cy="2143039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举例</a:t>
            </a:r>
            <a:endParaRPr lang="zh-CN" altLang="en-US" sz="4400" dirty="0"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7039" y="1748934"/>
            <a:ext cx="8100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赏析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春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中的句子“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桃树、杏树、梨树，你不让我，我不让你，都开满了花赶趟儿。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zh-CN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7365" y="2712450"/>
            <a:ext cx="81266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❶这句话用了拟人的修辞手法，赋予百花以人的情感❷形象生动写出了百花</a:t>
            </a: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竞相开放，争妍斗艳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的特点❸表现了作者对春天百花的赞美和喜爱之情</a:t>
            </a:r>
          </a:p>
        </p:txBody>
      </p:sp>
      <p:sp>
        <p:nvSpPr>
          <p:cNvPr id="11" name="矩形 10"/>
          <p:cNvSpPr/>
          <p:nvPr/>
        </p:nvSpPr>
        <p:spPr>
          <a:xfrm>
            <a:off x="1" y="4437112"/>
            <a:ext cx="91274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赏析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春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中的句子“野花遍地是：杂样儿，有名字的，没名字的，散在草丛里，像眼睛，像星星，还眨呀眨的”</a:t>
            </a:r>
            <a:endParaRPr lang="zh-CN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38222" y="5534625"/>
            <a:ext cx="91684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❶这句话用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了比喻和拟人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的修辞手法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，把野花比作眼睛、星星，赋予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百花以人的情感❷形象生动写出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了野花数量多、颜色艳的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特点❸表现了作者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对野花的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赞美和喜爱之情</a:t>
            </a:r>
          </a:p>
        </p:txBody>
      </p:sp>
      <p:sp>
        <p:nvSpPr>
          <p:cNvPr id="13" name="矩形 12"/>
          <p:cNvSpPr/>
          <p:nvPr/>
        </p:nvSpPr>
        <p:spPr>
          <a:xfrm>
            <a:off x="1683679" y="116632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FFC000"/>
                </a:solidFill>
                <a:latin typeface="华文琥珀" pitchFamily="2" charset="-122"/>
                <a:ea typeface="华文琥珀" pitchFamily="2" charset="-122"/>
              </a:rPr>
              <a:t>修辞手法的作用</a:t>
            </a:r>
            <a:endParaRPr lang="zh-CN" altLang="en-US" sz="6000" cap="none" spc="0" dirty="0">
              <a:ln w="11430"/>
              <a:solidFill>
                <a:srgbClr val="FFC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52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钱海伟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459419" y="624463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词语的赏析</a:t>
            </a:r>
            <a:endParaRPr lang="zh-CN" altLang="en-US" sz="60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2182" y="2058064"/>
            <a:ext cx="1860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常见考题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05978" y="2061512"/>
            <a:ext cx="74603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体会第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段加点词语的含义（在表达上的好处（作用、效果））</a:t>
            </a:r>
          </a:p>
        </p:txBody>
      </p:sp>
      <p:sp>
        <p:nvSpPr>
          <p:cNvPr id="9" name="矩形 8"/>
          <p:cNvSpPr/>
          <p:nvPr/>
        </p:nvSpPr>
        <p:spPr>
          <a:xfrm>
            <a:off x="1717983" y="5197134"/>
            <a:ext cx="7460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：文章加点的词语能不能删除（换成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202120"/>
            <a:ext cx="1860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答题模式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7983" y="3010162"/>
            <a:ext cx="74603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：体会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加点词语在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表达上的好处（作用、效果））</a:t>
            </a:r>
          </a:p>
        </p:txBody>
      </p:sp>
      <p:sp>
        <p:nvSpPr>
          <p:cNvPr id="12" name="矩形 11"/>
          <p:cNvSpPr/>
          <p:nvPr/>
        </p:nvSpPr>
        <p:spPr>
          <a:xfrm>
            <a:off x="1780825" y="4203183"/>
            <a:ext cx="73106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❶解释词语的含义❷用在句中表示</a:t>
            </a:r>
            <a:r>
              <a:rPr lang="en-US" altLang="zh-CN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❸表达了作者</a:t>
            </a:r>
            <a:r>
              <a:rPr lang="en-US" altLang="zh-CN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情感（哲理句子：启发我们</a:t>
            </a:r>
            <a:r>
              <a:rPr lang="en-US" altLang="zh-CN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）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4482" y="5913226"/>
            <a:ext cx="91279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❶解释词语的含义❷用在句中表示</a:t>
            </a:r>
            <a:r>
              <a:rPr lang="en-US" altLang="zh-CN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❸表达了作者</a:t>
            </a:r>
            <a:r>
              <a:rPr lang="en-US" altLang="zh-CN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情感❹而</a:t>
            </a:r>
            <a:r>
              <a:rPr lang="en-US" altLang="zh-CN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X</a:t>
            </a:r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的意思是</a:t>
            </a:r>
            <a:r>
              <a:rPr lang="en-US" altLang="zh-CN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，不具有这样的表达效果，不能换（删）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751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钱海伟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-20542" y="2545740"/>
            <a:ext cx="91850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赏析下面句子中加点词语的妙处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肥胖的黄蜂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伏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在菜花上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</a:p>
        </p:txBody>
      </p:sp>
      <p:sp>
        <p:nvSpPr>
          <p:cNvPr id="10" name="矩形 9"/>
          <p:cNvSpPr/>
          <p:nvPr/>
        </p:nvSpPr>
        <p:spPr>
          <a:xfrm>
            <a:off x="2409994" y="4003965"/>
            <a:ext cx="5544741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❶“伏” 的意思是“</a:t>
            </a:r>
            <a:r>
              <a:rPr lang="zh-CN" altLang="en-US" sz="2800" b="1" dirty="0">
                <a:solidFill>
                  <a:srgbClr val="FF00FF"/>
                </a:solidFill>
                <a:latin typeface="Candara"/>
                <a:ea typeface="华文楷体" pitchFamily="2" charset="-122"/>
              </a:rPr>
              <a:t>趴</a:t>
            </a:r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”❷用在句中既写出了黄蜂的体态，也写出了黄蜂的动作❸表达了作者对黄蜂的喜爱之情。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流程图: 预定义过程 12"/>
          <p:cNvSpPr/>
          <p:nvPr/>
        </p:nvSpPr>
        <p:spPr>
          <a:xfrm>
            <a:off x="1199512" y="4196506"/>
            <a:ext cx="875984" cy="2100272"/>
          </a:xfrm>
          <a:prstGeom prst="flowChartPredefinedProcess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400" dirty="0" smtClean="0">
                <a:latin typeface="华文琥珀" pitchFamily="2" charset="-122"/>
                <a:ea typeface="华文琥珀" pitchFamily="2" charset="-122"/>
              </a:rPr>
              <a:t>动词</a:t>
            </a:r>
            <a:endParaRPr lang="zh-CN" altLang="en-US" sz="4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59419" y="624463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词语的赏析</a:t>
            </a:r>
            <a:endParaRPr lang="zh-CN" altLang="en-US" sz="60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309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钱海伟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02382" y="2276872"/>
            <a:ext cx="88306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句子“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轻捷的叫天子（云雀）忽然从草间直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窜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向云霄里去了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”一句中“窜”能不能改成“飞”？为什么？</a:t>
            </a:r>
          </a:p>
        </p:txBody>
      </p:sp>
      <p:sp>
        <p:nvSpPr>
          <p:cNvPr id="12" name="矩形 11"/>
          <p:cNvSpPr/>
          <p:nvPr/>
        </p:nvSpPr>
        <p:spPr>
          <a:xfrm>
            <a:off x="2105807" y="4123257"/>
            <a:ext cx="61926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❶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“窜”形容速度飞快</a:t>
            </a:r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❷用在句中表示云雀快速地飞向了云霄，突出了云雀敏捷、迅速的特点❸表达了作者对云雀的喜爱情感❹而“飞” 不具有这样的表达效果，所以不能换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流程图: 预定义过程 12"/>
          <p:cNvSpPr/>
          <p:nvPr/>
        </p:nvSpPr>
        <p:spPr>
          <a:xfrm>
            <a:off x="1199512" y="4196506"/>
            <a:ext cx="875984" cy="2100272"/>
          </a:xfrm>
          <a:prstGeom prst="flowChartPredefinedProcess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400" dirty="0" smtClean="0">
                <a:latin typeface="华文琥珀" pitchFamily="2" charset="-122"/>
                <a:ea typeface="华文琥珀" pitchFamily="2" charset="-122"/>
              </a:rPr>
              <a:t>动词</a:t>
            </a:r>
            <a:endParaRPr lang="zh-CN" altLang="en-US" sz="4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59419" y="624463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词语的赏析</a:t>
            </a:r>
            <a:endParaRPr lang="zh-CN" altLang="en-US" sz="60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434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钱海伟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17012" y="2375882"/>
            <a:ext cx="85347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体会句子“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三军可夺帅也，匹夫不可夺志也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一句中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夺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”的表达效果？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5496" y="4015535"/>
            <a:ext cx="652895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❶“夺”的意思是改变❷用在句中表示军队可以改变自己的统帅，但是平民不可以改变自己的志向❸这句话启发我们：人应该有志向，并且坚定自己的目标，并且为之奋斗。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流程图: 预定义过程 9"/>
          <p:cNvSpPr/>
          <p:nvPr/>
        </p:nvSpPr>
        <p:spPr>
          <a:xfrm>
            <a:off x="1199512" y="4196506"/>
            <a:ext cx="875984" cy="2100272"/>
          </a:xfrm>
          <a:prstGeom prst="flowChartPredefinedProcess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400" dirty="0" smtClean="0">
                <a:latin typeface="华文琥珀" pitchFamily="2" charset="-122"/>
                <a:ea typeface="华文琥珀" pitchFamily="2" charset="-122"/>
              </a:rPr>
              <a:t>动词</a:t>
            </a:r>
            <a:endParaRPr lang="zh-CN" altLang="en-US" sz="4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59419" y="624463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词语的赏析</a:t>
            </a:r>
            <a:endParaRPr lang="zh-CN" altLang="en-US" sz="60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201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钱海伟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934371" y="1676277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dirty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课堂导入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970" y="2736502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记叙文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是以记人、叙事、写景、状物为主，以写人物的经历和事物发展变化为主要内容的一种文体形式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。它有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时间，地点，人物，事情的起因，经过，结果。</a:t>
            </a:r>
          </a:p>
        </p:txBody>
      </p:sp>
      <p:sp>
        <p:nvSpPr>
          <p:cNvPr id="9" name="矩形 8"/>
          <p:cNvSpPr/>
          <p:nvPr/>
        </p:nvSpPr>
        <p:spPr>
          <a:xfrm>
            <a:off x="214970" y="4332951"/>
            <a:ext cx="16561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表达方式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89025" y="5076966"/>
            <a:ext cx="6228147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是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作者通过作品中心人物表达主观感受，倾吐心中情感的文字表露，可分为直接抒情、间接抒情两种。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671355" y="4350935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叙述、描写、议论、抒情、说明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611560" y="5006672"/>
            <a:ext cx="1944216" cy="1815882"/>
          </a:xfrm>
          <a:prstGeom prst="star5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抒情</a:t>
            </a:r>
            <a:endParaRPr lang="zh-CN" altLang="en-US" sz="28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虚尾箭头 12"/>
          <p:cNvSpPr/>
          <p:nvPr/>
        </p:nvSpPr>
        <p:spPr>
          <a:xfrm>
            <a:off x="1871155" y="4350935"/>
            <a:ext cx="1800200" cy="505236"/>
          </a:xfrm>
          <a:prstGeom prst="striped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29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钱海伟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流程图: 预定义过程 6"/>
          <p:cNvSpPr/>
          <p:nvPr/>
        </p:nvSpPr>
        <p:spPr>
          <a:xfrm>
            <a:off x="462819" y="4237930"/>
            <a:ext cx="875984" cy="2100272"/>
          </a:xfrm>
          <a:prstGeom prst="flowChartPredefinedProcess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400" dirty="0" smtClean="0">
                <a:latin typeface="华文琥珀" pitchFamily="2" charset="-122"/>
                <a:ea typeface="华文琥珀" pitchFamily="2" charset="-122"/>
              </a:rPr>
              <a:t>副词</a:t>
            </a:r>
            <a:endParaRPr lang="zh-CN" altLang="en-US" sz="4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2241" y="2204864"/>
            <a:ext cx="91684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体会句子“有人说，何首乌根有像人形的，吃了便可以成仙，我于是常常拔它起来”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一句中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常常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”的表达效果？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52477" y="3528010"/>
            <a:ext cx="74540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常见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副词（如都，大都，非常、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只有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、竟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等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）表程度，表限制，表时间，表范围等</a:t>
            </a:r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zh-CN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52477" y="5085184"/>
            <a:ext cx="7310628" cy="151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FF"/>
                </a:solidFill>
                <a:latin typeface="Candara"/>
                <a:ea typeface="华文楷体" pitchFamily="2" charset="-122"/>
              </a:rPr>
              <a:t>❶“常常”的意思是经常，是频率副词，表示程度的限制❷用在句中表示经常拔何首乌根起来❸表现了作者强烈的好奇心和求知的欲望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59419" y="624463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词语的赏析</a:t>
            </a:r>
            <a:endParaRPr lang="zh-CN" altLang="en-US" sz="60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614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钱海伟\ppt背景图片\)}P6H[0JMV}U)@K5JLZ5V]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074700" y="624463"/>
            <a:ext cx="48013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92D050"/>
                </a:solidFill>
                <a:latin typeface="华文琥珀" pitchFamily="2" charset="-122"/>
                <a:ea typeface="华文琥珀" pitchFamily="2" charset="-122"/>
              </a:rPr>
              <a:t>人物形象概括</a:t>
            </a:r>
            <a:endParaRPr lang="zh-CN" altLang="en-US" sz="6000" cap="none" spc="0" dirty="0">
              <a:ln w="11430"/>
              <a:solidFill>
                <a:srgbClr val="92D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13" y="1861331"/>
            <a:ext cx="1860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常见考题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70541" y="1861331"/>
            <a:ext cx="73055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：结合文章内容，概括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的形象特点。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：结合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文章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，说说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是一个什么样的人。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19697" y="3088595"/>
            <a:ext cx="73414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（语言、动作、心理、神态、动作、外貌）描写的句子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人物品质（性格特点）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3969" y="3085292"/>
            <a:ext cx="1860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答题模式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圆柱形 11"/>
          <p:cNvSpPr/>
          <p:nvPr/>
        </p:nvSpPr>
        <p:spPr>
          <a:xfrm>
            <a:off x="250226" y="4432378"/>
            <a:ext cx="864096" cy="2088049"/>
          </a:xfrm>
          <a:prstGeom prst="can">
            <a:avLst/>
          </a:prstGeom>
          <a:solidFill>
            <a:srgbClr val="66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华文琥珀" pitchFamily="2" charset="-122"/>
                <a:ea typeface="华文琥珀" pitchFamily="2" charset="-122"/>
              </a:rPr>
              <a:t>举例</a:t>
            </a:r>
            <a:endParaRPr lang="zh-CN" altLang="en-US" sz="4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01191" y="4259805"/>
            <a:ext cx="79563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结合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陈太丘与友期行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一课的内容，概括陈元方的形象。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1634" y="5476403"/>
            <a:ext cx="7752854" cy="1384995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通过“</a:t>
            </a:r>
            <a:r>
              <a:rPr lang="zh-CN" altLang="en-US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君与家君期日中。日中不至，则是无信；对子骂父，则是无礼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”的语言描写，反映了陈元方是一个明白</a:t>
            </a:r>
            <a:r>
              <a:rPr lang="zh-CN" altLang="en-US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事理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、懂礼识仪的人</a:t>
            </a:r>
            <a:endParaRPr lang="zh-CN" altLang="en-US" sz="28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87624" y="5691846"/>
            <a:ext cx="7752854" cy="954107"/>
          </a:xfrm>
          <a:prstGeom prst="rect">
            <a:avLst/>
          </a:prstGeom>
          <a:solidFill>
            <a:srgbClr val="6633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通过“</a:t>
            </a:r>
            <a:r>
              <a:rPr lang="zh-CN" altLang="en-US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元方入门不顾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”的动作描写，反映了陈元方是一个刚正不阿的人</a:t>
            </a:r>
            <a:endParaRPr lang="zh-CN" altLang="en-US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04581" y="3193013"/>
            <a:ext cx="433804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事实</a:t>
            </a:r>
            <a:r>
              <a:rPr lang="en-US" altLang="zh-CN" sz="4800" cap="none" spc="0" dirty="0" smtClean="0">
                <a:ln w="11430"/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+</a:t>
            </a:r>
            <a:r>
              <a:rPr lang="zh-CN" altLang="en-US" sz="4800" cap="none" spc="0" dirty="0" smtClean="0">
                <a:ln w="11430"/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性格特点</a:t>
            </a:r>
            <a:endParaRPr lang="zh-CN" altLang="en-US" sz="4800" cap="none" spc="0" dirty="0">
              <a:ln w="11430"/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30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 build="p"/>
      <p:bldP spid="7" grpId="0"/>
      <p:bldP spid="13" grpId="0"/>
      <p:bldP spid="12" grpId="0" animBg="1"/>
      <p:bldP spid="15" grpId="0"/>
      <p:bldP spid="14" grpId="0" animBg="1"/>
      <p:bldP spid="17" grpId="0" animBg="1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钱海伟\ppt背景图片\50)UFM`6}D2EX3~VQ$]0%`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1689979" y="908720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描写手法及作用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19" y="2279196"/>
            <a:ext cx="16209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外貌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描写</a:t>
            </a:r>
            <a:endParaRPr lang="en-US" altLang="zh-CN" sz="2800" b="1" dirty="0" smtClean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肖像描写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2836" y="2257553"/>
            <a:ext cx="73811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通过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人物外貌的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描写，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揭示了人物的身份（境遇），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表现人物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性格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特点。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344092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动作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描写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54130" y="3430161"/>
            <a:ext cx="73811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通过动作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描写，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具体展现了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过程，体现了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（人物）的性格特点。（表达作者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情感）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464268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语言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描写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54130" y="4638896"/>
            <a:ext cx="73811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通过人物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的语言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描写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，生动传神地展示了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人物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内心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，表现了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人物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的性格。</a:t>
            </a:r>
          </a:p>
        </p:txBody>
      </p:sp>
      <p:sp>
        <p:nvSpPr>
          <p:cNvPr id="15" name="矩形 14"/>
          <p:cNvSpPr/>
          <p:nvPr/>
        </p:nvSpPr>
        <p:spPr>
          <a:xfrm>
            <a:off x="-1" y="59492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心理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描写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44431" y="5910983"/>
            <a:ext cx="73811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通过人物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心理描写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充分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展示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了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人物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的心理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表现了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人物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的性格。</a:t>
            </a:r>
          </a:p>
        </p:txBody>
      </p:sp>
    </p:spTree>
    <p:extLst>
      <p:ext uri="{BB962C8B-B14F-4D97-AF65-F5344CB8AC3E}">
        <p14:creationId xmlns:p14="http://schemas.microsoft.com/office/powerpoint/2010/main" val="298643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8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钱海伟\ppt背景图片\50)UFM`6}D2EX3~VQ$]0%`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椭圆 7"/>
          <p:cNvSpPr/>
          <p:nvPr/>
        </p:nvSpPr>
        <p:spPr>
          <a:xfrm>
            <a:off x="612895" y="2608025"/>
            <a:ext cx="1077084" cy="2088232"/>
          </a:xfrm>
          <a:prstGeom prst="ellipse">
            <a:avLst/>
          </a:prstGeom>
          <a:solidFill>
            <a:schemeClr val="tx2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琥珀" pitchFamily="2" charset="-122"/>
                <a:ea typeface="华文琥珀" pitchFamily="2" charset="-122"/>
              </a:rPr>
              <a:t>写人</a:t>
            </a:r>
            <a:endParaRPr lang="zh-CN" altLang="en-US" sz="40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932580" y="2564904"/>
            <a:ext cx="6908030" cy="2131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植树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的牧羊人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段：我们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沿着山路，又向上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爬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了大约二百米。他停了下来，用铁棍在地上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戳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了一个坑。然后，他轻轻地往坑里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放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一颗橡子，再仔细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盖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上泥土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26747" y="5085184"/>
            <a:ext cx="801302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动作描写：“爬”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“戳”“放”“盖”这几个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动词生动地写出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了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牧羊人植树的过程，体现了他一丝不苟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、执着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忘我的性格特点。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89979" y="908720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描写手法及作用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632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钱海伟\ppt背景图片\50)UFM`6}D2EX3~VQ$]0%`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椭圆 7"/>
          <p:cNvSpPr/>
          <p:nvPr/>
        </p:nvSpPr>
        <p:spPr>
          <a:xfrm>
            <a:off x="612895" y="2723441"/>
            <a:ext cx="1077084" cy="2088232"/>
          </a:xfrm>
          <a:prstGeom prst="ellipse">
            <a:avLst/>
          </a:prstGeom>
          <a:solidFill>
            <a:schemeClr val="tx2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琥珀" pitchFamily="2" charset="-122"/>
                <a:ea typeface="华文琥珀" pitchFamily="2" charset="-122"/>
              </a:rPr>
              <a:t>记事</a:t>
            </a:r>
            <a:endParaRPr lang="zh-CN" altLang="en-US" sz="40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15473" y="5214473"/>
            <a:ext cx="801302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动作描写：“扫”“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露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支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”“撒”等动词生动地写出了雪地捕鸟过程，突出百草园给“我”的童年带来的乐趣，表现了作者对百草园的喜爱之情。</a:t>
            </a:r>
            <a:endParaRPr lang="zh-CN" altLang="en-US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1689979" y="2564904"/>
            <a:ext cx="693594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扫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开一块雪，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露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出地面，用一枝短棒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支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起一面大的竹筛来，下面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撒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些秕谷，棒上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系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一条长绳，人远远地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牵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着，看鸟雀下来啄食，走到竹筛底下的时候，将绳子一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拉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，便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罩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住了。</a:t>
            </a:r>
          </a:p>
        </p:txBody>
      </p:sp>
      <p:sp>
        <p:nvSpPr>
          <p:cNvPr id="9" name="矩形 8"/>
          <p:cNvSpPr/>
          <p:nvPr/>
        </p:nvSpPr>
        <p:spPr>
          <a:xfrm>
            <a:off x="1689979" y="908720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描写手法及作用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733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钱海伟\ppt背景图片\L%U)W~{PCW9KLKAN1]LQ[N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2459420" y="908720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FF00FF"/>
                </a:solidFill>
                <a:latin typeface="华文琥珀" pitchFamily="2" charset="-122"/>
                <a:ea typeface="华文琥珀" pitchFamily="2" charset="-122"/>
              </a:rPr>
              <a:t>记叙的顺序</a:t>
            </a:r>
            <a:endParaRPr lang="zh-CN" altLang="en-US" sz="6000" cap="none" spc="0" dirty="0">
              <a:ln w="11430"/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2174012"/>
            <a:ext cx="45833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十一、记叙的顺序及其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作用</a:t>
            </a:r>
            <a:r>
              <a:rPr lang="en-US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697232"/>
            <a:ext cx="9123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顺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叙（按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事情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发展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顺序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）作用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符合读者的认识规律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使文章条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理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清晰，读起来脉络清楚、印象深刻。</a:t>
            </a:r>
          </a:p>
        </p:txBody>
      </p:sp>
      <p:sp>
        <p:nvSpPr>
          <p:cNvPr id="23" name="矩形 22"/>
          <p:cNvSpPr/>
          <p:nvPr/>
        </p:nvSpPr>
        <p:spPr>
          <a:xfrm>
            <a:off x="0" y="3933056"/>
            <a:ext cx="9123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倒叙（先写结果，再交待前边发生的事）作用：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造成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悬念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吸引读者，避免叙述的平板单调，增强文章的活泼性。</a:t>
            </a:r>
          </a:p>
        </p:txBody>
      </p:sp>
      <p:sp>
        <p:nvSpPr>
          <p:cNvPr id="3" name="矩形 2"/>
          <p:cNvSpPr/>
          <p:nvPr/>
        </p:nvSpPr>
        <p:spPr>
          <a:xfrm>
            <a:off x="4763" y="5013176"/>
            <a:ext cx="91392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插叙及作用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800" b="1" dirty="0" smtClean="0">
                <a:solidFill>
                  <a:srgbClr val="663300"/>
                </a:solidFill>
                <a:latin typeface="Candara"/>
                <a:ea typeface="华文楷体" pitchFamily="2" charset="-122"/>
              </a:rPr>
              <a:t>❶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补充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交代了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内容，使文章内容更充实，情结更完整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 smtClean="0">
                <a:solidFill>
                  <a:srgbClr val="663300"/>
                </a:solidFill>
                <a:latin typeface="Candara"/>
                <a:ea typeface="华文楷体" pitchFamily="2" charset="-122"/>
              </a:rPr>
              <a:t>❷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为后文的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做铺垫，</a:t>
            </a:r>
            <a:r>
              <a:rPr lang="zh-CN" altLang="en-US" sz="2800" b="1" dirty="0">
                <a:solidFill>
                  <a:srgbClr val="663300"/>
                </a:solidFill>
                <a:latin typeface="Candara"/>
                <a:ea typeface="华文楷体" pitchFamily="2" charset="-122"/>
              </a:rPr>
              <a:t>❸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更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能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突出了文章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的主题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6602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" grpId="0"/>
      <p:bldP spid="23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钱海伟\ppt背景图片\L%U)W~{PCW9KLKAN1]LQ[N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心形 6"/>
          <p:cNvSpPr/>
          <p:nvPr/>
        </p:nvSpPr>
        <p:spPr>
          <a:xfrm>
            <a:off x="7873264" y="2276872"/>
            <a:ext cx="1249323" cy="2520280"/>
          </a:xfrm>
          <a:prstGeom prst="heart">
            <a:avLst/>
          </a:prstGeom>
          <a:solidFill>
            <a:srgbClr val="FF00FF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华文琥珀" pitchFamily="2" charset="-122"/>
                <a:ea typeface="华文琥珀" pitchFamily="2" charset="-122"/>
              </a:rPr>
              <a:t>举例</a:t>
            </a:r>
            <a:endParaRPr lang="zh-CN" altLang="en-US" sz="4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231" y="2276872"/>
            <a:ext cx="784003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荷叶母亲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段：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九年前的一个月夜，祖父和我在园里乘凉。祖父笑着和我说：“我们园里最初开三蒂莲的时候，正好我们大家庭中添了你们三个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姊妹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。大家都欢喜，说是应了花瑞。”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473" y="4229425"/>
            <a:ext cx="7840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属于什么记叙顺序？有什么作用？</a:t>
            </a:r>
            <a:endParaRPr lang="zh-CN" altLang="en-US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87" y="5027234"/>
            <a:ext cx="91392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Candara"/>
                <a:ea typeface="华文楷体" pitchFamily="2" charset="-122"/>
              </a:rPr>
              <a:t>❶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补充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交代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了九年前，红莲盛开三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蒂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莲的内容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，使文章内容更充实，情结更完整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 smtClean="0">
                <a:latin typeface="Candara"/>
                <a:ea typeface="华文楷体" pitchFamily="2" charset="-122"/>
              </a:rPr>
              <a:t>❷把人与花自然联系起来，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为后文的的象征意义做铺垫，</a:t>
            </a:r>
            <a:r>
              <a:rPr lang="zh-CN" altLang="en-US" sz="2800" b="1" dirty="0">
                <a:latin typeface="Candara"/>
                <a:ea typeface="华文楷体" pitchFamily="2" charset="-122"/>
              </a:rPr>
              <a:t>❸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更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能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突出文章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赞扬母爱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的主题</a:t>
            </a:r>
            <a:endParaRPr lang="zh-CN" altLang="zh-CN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73064" y="4197052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插叙</a:t>
            </a:r>
            <a:endParaRPr lang="zh-CN" altLang="en-US" sz="36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59420" y="908720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FF00FF"/>
                </a:solidFill>
                <a:latin typeface="华文琥珀" pitchFamily="2" charset="-122"/>
                <a:ea typeface="华文琥珀" pitchFamily="2" charset="-122"/>
              </a:rPr>
              <a:t>记叙的顺序</a:t>
            </a:r>
            <a:endParaRPr lang="zh-CN" altLang="en-US" sz="6000" cap="none" spc="0" dirty="0">
              <a:ln w="11430"/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816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pt背景图片\4C9SO`P(VZT`[Q]G[%%V7F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844140" y="90872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80"/>
                </a:solidFill>
                <a:latin typeface="华文琥珀" pitchFamily="2" charset="-122"/>
                <a:ea typeface="华文琥珀" pitchFamily="2" charset="-122"/>
              </a:rPr>
              <a:t>表现手法</a:t>
            </a:r>
            <a:endParaRPr lang="zh-CN" altLang="en-US" sz="6000" cap="none" spc="0" dirty="0">
              <a:ln w="11430"/>
              <a:solidFill>
                <a:srgbClr val="80008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17401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常见</a:t>
            </a: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表现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手法的作用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730777"/>
            <a:ext cx="9144000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① 照应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公式：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相互照应，为下文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情节做铺垫，使情节完整，结构严谨，中心突出。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② 欲扬先抑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欲抑先扬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公式：作者的本意是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，而先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，突出强调了事物（人物）的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特征，使所表现的对象形象更丰满，更鲜明。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 </a:t>
            </a:r>
            <a:endParaRPr lang="zh-CN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③ 象征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公式：使抽象事物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具体化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鲜明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地突出了主要事物或事物的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特征，增强了文章的表现力；运用眼前之物，寄托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之意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, 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表达了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的情感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17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pt背景图片\4C9SO`P(VZT`[Q]G[%%V7F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2730777"/>
            <a:ext cx="9144000" cy="397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④ 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托物言志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公式：通过对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（客观事物）的描写或刻画，间接表现出作者的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志向、意愿。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⑤ 借景抒情（寓情于景）</a:t>
            </a:r>
            <a:r>
              <a:rPr lang="en-US" altLang="zh-CN" sz="2800" b="1" dirty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2800" b="1" dirty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公式：通过描写</a:t>
            </a:r>
            <a:r>
              <a:rPr lang="en-US" altLang="zh-CN" sz="2800" b="1" dirty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（景物）</a:t>
            </a:r>
            <a:r>
              <a:rPr lang="en-US" altLang="zh-CN" sz="2800" b="1" dirty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2800" b="1" dirty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表达了作者</a:t>
            </a:r>
            <a:r>
              <a:rPr lang="en-US" altLang="zh-CN" sz="2800" b="1" dirty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800080"/>
                </a:solidFill>
                <a:latin typeface="华文楷体" pitchFamily="2" charset="-122"/>
                <a:ea typeface="华文楷体" pitchFamily="2" charset="-122"/>
              </a:rPr>
              <a:t>情感，做到情景交融，使文章充满诗情画意。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⑥ 衬托（正衬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反衬）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公式：突出表现主要人物或事物的性格或特点等，增强了文章的表现力</a:t>
            </a: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44140" y="90872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80"/>
                </a:solidFill>
                <a:latin typeface="华文琥珀" pitchFamily="2" charset="-122"/>
                <a:ea typeface="华文琥珀" pitchFamily="2" charset="-122"/>
              </a:rPr>
              <a:t>表现手法</a:t>
            </a:r>
            <a:endParaRPr lang="zh-CN" altLang="en-US" sz="6000" cap="none" spc="0" dirty="0">
              <a:ln w="11430"/>
              <a:solidFill>
                <a:srgbClr val="80008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17401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常见</a:t>
            </a: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表现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手法的作用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091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pt背景图片\4C9SO`P(VZT`[Q]G[%%V7F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2670521"/>
            <a:ext cx="9144000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⑦ 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伏笔和铺垫（常作答案要点）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公式：使得内容前后照应，情节严丝合缝。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⑧ 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悬念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公式：先把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抛给读者而又不说明原因，层层设疑，紧紧地抓住读者的阅读兴趣，以达到更好地表达主题的目的。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⑨ 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对比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烘托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侧面烘托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公式：把表现对象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心理，放在一个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环境里，更好地表现了人物的内心世界，增强了文章的表现力。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44140" y="90872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80"/>
                </a:solidFill>
                <a:latin typeface="华文琥珀" pitchFamily="2" charset="-122"/>
                <a:ea typeface="华文琥珀" pitchFamily="2" charset="-122"/>
              </a:rPr>
              <a:t>表现手法</a:t>
            </a:r>
            <a:endParaRPr lang="zh-CN" altLang="en-US" sz="6000" cap="none" spc="0" dirty="0">
              <a:ln w="11430"/>
              <a:solidFill>
                <a:srgbClr val="80008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17401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常见</a:t>
            </a: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表现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手法的作用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519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钱海伟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934371" y="1676277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dirty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课堂导入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970" y="2736502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记叙文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是以记人、叙事、写景、状物为主，以写人物的经历和事物发展变化为主要内容的一种文体形式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。它有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时间，地点，人物，事情的起因，经过，结果。</a:t>
            </a:r>
          </a:p>
        </p:txBody>
      </p:sp>
      <p:sp>
        <p:nvSpPr>
          <p:cNvPr id="9" name="矩形 8"/>
          <p:cNvSpPr/>
          <p:nvPr/>
        </p:nvSpPr>
        <p:spPr>
          <a:xfrm>
            <a:off x="214970" y="4332951"/>
            <a:ext cx="16561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表达方式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5776" y="5350046"/>
            <a:ext cx="6228147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是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用简明的语言、客观而准确地解说事物或阐述说事理的一种表达方式。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671355" y="4350935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叙述、描写、议论、抒情、说明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611560" y="5006672"/>
            <a:ext cx="1944216" cy="1815882"/>
          </a:xfrm>
          <a:prstGeom prst="star5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说明</a:t>
            </a:r>
            <a:endParaRPr lang="zh-CN" altLang="en-US" sz="28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虚尾箭头 9"/>
          <p:cNvSpPr/>
          <p:nvPr/>
        </p:nvSpPr>
        <p:spPr>
          <a:xfrm>
            <a:off x="1871155" y="4350935"/>
            <a:ext cx="1800200" cy="505236"/>
          </a:xfrm>
          <a:prstGeom prst="striped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20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ppt背景图片\4C9SO`P(VZT`[Q]G[%%V7F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流程图: 可选过程 5"/>
          <p:cNvSpPr/>
          <p:nvPr/>
        </p:nvSpPr>
        <p:spPr>
          <a:xfrm>
            <a:off x="1390653" y="2284447"/>
            <a:ext cx="864096" cy="2448272"/>
          </a:xfrm>
          <a:prstGeom prst="flowChartAlternateProcess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琥珀" pitchFamily="2" charset="-122"/>
                <a:ea typeface="华文琥珀" pitchFamily="2" charset="-122"/>
              </a:rPr>
              <a:t>欲扬先抑</a:t>
            </a:r>
            <a:endParaRPr lang="zh-CN" altLang="en-US" sz="40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54749" y="2521059"/>
            <a:ext cx="54652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从百草园到三味书屋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段：“冬天的百草园比较的无味；雪一下，可就两样了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采用了什么表现手法？有什么作用？</a:t>
            </a:r>
            <a:endParaRPr lang="zh-CN" altLang="en-US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" y="5157192"/>
            <a:ext cx="91439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采用了欲扬先抑的手法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作者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的本意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冬天的百草园同样有趣味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而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先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冬天的百草园比较的无味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突出强调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了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雪地捕鸟的乐趣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使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所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要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表现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乐趣和情感更鲜明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4140" y="90872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80"/>
                </a:solidFill>
                <a:latin typeface="华文琥珀" pitchFamily="2" charset="-122"/>
                <a:ea typeface="华文琥珀" pitchFamily="2" charset="-122"/>
              </a:rPr>
              <a:t>表现手法</a:t>
            </a:r>
            <a:endParaRPr lang="zh-CN" altLang="en-US" sz="6000" cap="none" spc="0" dirty="0">
              <a:ln w="11430"/>
              <a:solidFill>
                <a:srgbClr val="80008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30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ppt背景图片\4C9SO`P(VZT`[Q]G[%%V7F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流程图: 可选过程 5"/>
          <p:cNvSpPr/>
          <p:nvPr/>
        </p:nvSpPr>
        <p:spPr>
          <a:xfrm>
            <a:off x="107504" y="2463572"/>
            <a:ext cx="864096" cy="2448272"/>
          </a:xfrm>
          <a:prstGeom prst="flowChartAlternateProcess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琥珀" pitchFamily="2" charset="-122"/>
                <a:ea typeface="华文琥珀" pitchFamily="2" charset="-122"/>
              </a:rPr>
              <a:t>对比烘托</a:t>
            </a:r>
            <a:endParaRPr lang="zh-CN" altLang="en-US" sz="40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600" y="2348880"/>
            <a:ext cx="80077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荷叶母亲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段：“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半夜里听见繁杂的雨声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窗内往外看时，那一朵白莲已经谢了，白瓣儿小船般散漂在水面。梗上只留个小小的莲蓬，和几根淡黄色的花须。那一朵红莲，昨天还是菡（</a:t>
            </a:r>
            <a:r>
              <a:rPr lang="en-US" altLang="zh-CN" sz="28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hàn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)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萏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dàn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的，今晨却开满了，亭亭地在绿叶中间立着。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采用了什么表现手法？这样有什么作用？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5301208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采用了对比烘托的手法：雨中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两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朵莲花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一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白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一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红，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一谢一安然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以白衬红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突出红莲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生命力的顽强及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在勇敢慈怜的荷叶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庇护</a:t>
            </a:r>
            <a:r>
              <a:rPr lang="zh-CN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下的幸福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4140" y="90872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80"/>
                </a:solidFill>
                <a:latin typeface="华文琥珀" pitchFamily="2" charset="-122"/>
                <a:ea typeface="华文琥珀" pitchFamily="2" charset="-122"/>
              </a:rPr>
              <a:t>表现手法</a:t>
            </a:r>
            <a:endParaRPr lang="zh-CN" altLang="en-US" sz="6000" cap="none" spc="0" dirty="0">
              <a:ln w="11430"/>
              <a:solidFill>
                <a:srgbClr val="80008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7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钱海伟\ppt背景图片\XF9[(5A}`HL[{GA4_BQKJD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84" y="-8583"/>
            <a:ext cx="91257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16368" y="1067694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记叙文</a:t>
            </a:r>
            <a:endParaRPr lang="zh-CN" altLang="en-US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2551837"/>
            <a:ext cx="43396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——</a:t>
            </a:r>
            <a:r>
              <a:rPr lang="zh-CN" altLang="en-US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常见考点</a:t>
            </a:r>
            <a:endParaRPr lang="en-US" altLang="zh-CN" sz="5400" b="1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en-US" altLang="zh-CN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en-US" altLang="zh-CN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      </a:t>
            </a:r>
            <a:r>
              <a:rPr lang="zh-CN" altLang="en-US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答题模式</a:t>
            </a:r>
            <a:endParaRPr lang="zh-CN" altLang="en-US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627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ppt背景图片\P{03ZIP55HA5OH0[)(NSG~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1756347" y="1700808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文章的主要内容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503" y="3261272"/>
            <a:ext cx="175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常见考题：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6064" y="5189208"/>
            <a:ext cx="175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答题模式：</a:t>
            </a:r>
            <a:endParaRPr lang="zh-CN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5230" y="3209017"/>
            <a:ext cx="625420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请概括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文章叙述了一件什么事。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题型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：请简要概括本文的主要内容。</a:t>
            </a:r>
          </a:p>
        </p:txBody>
      </p:sp>
      <p:sp>
        <p:nvSpPr>
          <p:cNvPr id="7" name="矩形 6"/>
          <p:cNvSpPr/>
          <p:nvPr/>
        </p:nvSpPr>
        <p:spPr>
          <a:xfrm>
            <a:off x="3131840" y="5147060"/>
            <a:ext cx="516389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时间（季节、年代）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地点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物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事件的起因、经过、结果</a:t>
            </a:r>
            <a:endParaRPr lang="zh-CN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燕尾形箭头 9"/>
          <p:cNvSpPr/>
          <p:nvPr/>
        </p:nvSpPr>
        <p:spPr>
          <a:xfrm>
            <a:off x="2332410" y="5098931"/>
            <a:ext cx="799430" cy="703774"/>
          </a:xfrm>
          <a:prstGeom prst="notchedRightArrow">
            <a:avLst/>
          </a:prstGeom>
          <a:solidFill>
            <a:srgbClr val="FF00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74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6" grpId="0" build="p"/>
      <p:bldP spid="7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ppt背景图片\P{03ZIP55HA5OH0[)(NSG~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212234" y="3138920"/>
            <a:ext cx="7776864" cy="580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请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简要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概括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走一步、再走一步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主要内容。</a:t>
            </a:r>
          </a:p>
        </p:txBody>
      </p:sp>
      <p:sp>
        <p:nvSpPr>
          <p:cNvPr id="11" name="流程图: 决策 10"/>
          <p:cNvSpPr/>
          <p:nvPr/>
        </p:nvSpPr>
        <p:spPr>
          <a:xfrm>
            <a:off x="92000" y="3554710"/>
            <a:ext cx="792088" cy="2592288"/>
          </a:xfrm>
          <a:prstGeom prst="flowChartDecision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琥珀" pitchFamily="2" charset="-122"/>
                <a:ea typeface="华文琥珀" pitchFamily="2" charset="-122"/>
              </a:rPr>
              <a:t>举例</a:t>
            </a:r>
            <a:endParaRPr lang="zh-CN" altLang="en-US" sz="36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8112" y="4180344"/>
            <a:ext cx="8028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 本文主要记叙了发生在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费城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年前的七月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“我”和小伙伴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，因为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厌倦了普通的游戏而去爬悬崖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，因我体弱多病且过于听从妈妈的警告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而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被困悬崖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，我最好的朋友杰里找来父亲，在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父亲的安慰、指导、和鼓励之下脱险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的事情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2080" y="4143578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地点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20236" y="4143577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时间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07704" y="4653136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人物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22503" y="4685306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事件起因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81101" y="5196006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经过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95736" y="6207025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结果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6347" y="1700808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文章的主要内容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685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ppt背景图片\P{03ZIP55HA5OH0[)(NSG~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172692" y="3124301"/>
            <a:ext cx="777686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请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概括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散步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这篇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文章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叙述了一件什么事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流程图: 决策 10"/>
          <p:cNvSpPr/>
          <p:nvPr/>
        </p:nvSpPr>
        <p:spPr>
          <a:xfrm>
            <a:off x="92000" y="3554710"/>
            <a:ext cx="792088" cy="2592288"/>
          </a:xfrm>
          <a:prstGeom prst="flowChartDecision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琥珀" pitchFamily="2" charset="-122"/>
                <a:ea typeface="华文琥珀" pitchFamily="2" charset="-122"/>
              </a:rPr>
              <a:t>举例</a:t>
            </a:r>
            <a:endParaRPr lang="zh-CN" altLang="en-US" sz="36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8112" y="4180344"/>
            <a:ext cx="8028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 本文主要记叙了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初春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“我”、母亲、妻子和儿子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田野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里散步，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为了让孝敬母亲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，我们一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起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出去散步。遇到要走大路还是小路，我们一家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发生了分歧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，我决定走大路，最后因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母亲突然改变主意，我和妻子背起来母亲和儿子走小路的事情。</a:t>
            </a:r>
            <a:endParaRPr lang="zh-CN" altLang="zh-CN" sz="2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52122" y="4685509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地点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24561" y="4169938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时间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99830" y="4199934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人物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68504" y="4685509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事件起因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81101" y="5196006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经过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11815" y="6207025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结果</a:t>
            </a:r>
            <a:endParaRPr lang="zh-CN" altLang="en-US" sz="36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56347" y="1700808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文章的主要内容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241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4720</Words>
  <Application>Microsoft Office PowerPoint</Application>
  <PresentationFormat>全屏显示(4:3)</PresentationFormat>
  <Paragraphs>316</Paragraphs>
  <Slides>51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</cp:lastModifiedBy>
  <cp:revision>86</cp:revision>
  <dcterms:modified xsi:type="dcterms:W3CDTF">2018-11-02T09:28:50Z</dcterms:modified>
</cp:coreProperties>
</file>