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4" r:id="rId3"/>
    <p:sldMasterId id="2147483680" r:id="rId4"/>
  </p:sldMasterIdLst>
  <p:notesMasterIdLst>
    <p:notesMasterId r:id="rId5"/>
  </p:notesMasterIdLst>
  <p:handoutMasterIdLst>
    <p:handoutMasterId r:id="rId6"/>
  </p:handoutMasterIdLst>
  <p:sldIdLst>
    <p:sldId id="433" r:id="rId7"/>
    <p:sldId id="436" r:id="rId8"/>
    <p:sldId id="434" r:id="rId9"/>
    <p:sldId id="572" r:id="rId10"/>
    <p:sldId id="568" r:id="rId11"/>
    <p:sldId id="569" r:id="rId12"/>
    <p:sldId id="457" r:id="rId13"/>
    <p:sldId id="458" r:id="rId14"/>
    <p:sldId id="630" r:id="rId15"/>
    <p:sldId id="631" r:id="rId16"/>
    <p:sldId id="632" r:id="rId17"/>
    <p:sldId id="633" r:id="rId18"/>
    <p:sldId id="634" r:id="rId19"/>
    <p:sldId id="635" r:id="rId20"/>
    <p:sldId id="638" r:id="rId21"/>
    <p:sldId id="640" r:id="rId22"/>
    <p:sldId id="432" r:id="rId23"/>
    <p:sldId id="637" r:id="rId24"/>
    <p:sldId id="515" r:id="rId25"/>
    <p:sldId id="641" r:id="rId26"/>
    <p:sldId id="642" r:id="rId27"/>
    <p:sldId id="784" r:id="rId28"/>
    <p:sldId id="785" r:id="rId29"/>
    <p:sldId id="645" r:id="rId30"/>
    <p:sldId id="647" r:id="rId31"/>
    <p:sldId id="786" r:id="rId32"/>
    <p:sldId id="903" r:id="rId33"/>
    <p:sldId id="847" r:id="rId34"/>
    <p:sldId id="648" r:id="rId35"/>
    <p:sldId id="656" r:id="rId36"/>
    <p:sldId id="718" r:id="rId37"/>
    <p:sldId id="655" r:id="rId38"/>
    <p:sldId id="657" r:id="rId39"/>
    <p:sldId id="659" r:id="rId40"/>
    <p:sldId id="658" r:id="rId41"/>
    <p:sldId id="452" r:id="rId42"/>
    <p:sldId id="661" r:id="rId43"/>
    <p:sldId id="459" r:id="rId44"/>
    <p:sldId id="437" r:id="rId45"/>
    <p:sldId id="438" r:id="rId46"/>
    <p:sldId id="439" r:id="rId47"/>
    <p:sldId id="440" r:id="rId48"/>
    <p:sldId id="442" r:id="rId49"/>
    <p:sldId id="443" r:id="rId50"/>
    <p:sldId id="444" r:id="rId51"/>
    <p:sldId id="445" r:id="rId52"/>
    <p:sldId id="446" r:id="rId53"/>
    <p:sldId id="447" r:id="rId54"/>
    <p:sldId id="448" r:id="rId55"/>
    <p:sldId id="449" r:id="rId56"/>
    <p:sldId id="450" r:id="rId57"/>
    <p:sldId id="717" r:id="rId58"/>
    <p:sldId id="451" r:id="rId59"/>
    <p:sldId id="453" r:id="rId60"/>
    <p:sldId id="454" r:id="rId61"/>
    <p:sldId id="455" r:id="rId62"/>
    <p:sldId id="663" r:id="rId63"/>
    <p:sldId id="664" r:id="rId64"/>
    <p:sldId id="665" r:id="rId65"/>
    <p:sldId id="666" r:id="rId66"/>
    <p:sldId id="667" r:id="rId67"/>
    <p:sldId id="668" r:id="rId68"/>
    <p:sldId id="669" r:id="rId69"/>
    <p:sldId id="670" r:id="rId70"/>
    <p:sldId id="671" r:id="rId71"/>
    <p:sldId id="672" r:id="rId72"/>
    <p:sldId id="673" r:id="rId73"/>
    <p:sldId id="674" r:id="rId74"/>
    <p:sldId id="675" r:id="rId75"/>
    <p:sldId id="676" r:id="rId76"/>
    <p:sldId id="679" r:id="rId77"/>
    <p:sldId id="680" r:id="rId78"/>
    <p:sldId id="681" r:id="rId79"/>
    <p:sldId id="682" r:id="rId80"/>
    <p:sldId id="683" r:id="rId81"/>
  </p:sldIdLst>
  <p:sldSz cx="9144000" cy="6858000" type="screen4x3"/>
  <p:notesSz cx="6858000" cy="9144000"/>
  <p:custDataLst>
    <p:tags r:id="rId8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94">
          <p15:clr>
            <a:srgbClr val="A4A3A4"/>
          </p15:clr>
        </p15:guide>
        <p15:guide id="2" orient="horz" pos="213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45056" initials="4" lastIdx="0" clrIdx="0"/>
  <p:cmAuthor id="2" name="Lenovo" initials="L"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64" autoAdjust="0"/>
    <p:restoredTop sz="83085" autoAdjust="0"/>
  </p:normalViewPr>
  <p:slideViewPr>
    <p:cSldViewPr snapToGrid="0" showGuides="1">
      <p:cViewPr varScale="1">
        <p:scale>
          <a:sx n="62" d="100"/>
          <a:sy n="62" d="100"/>
        </p:scale>
        <p:origin x="84" y="120"/>
      </p:cViewPr>
      <p:guideLst>
        <p:guide pos="494"/>
        <p:guide orient="horz" pos="2138"/>
      </p:guideLst>
    </p:cSldViewPr>
  </p:slideViewPr>
  <p:notesTextViewPr>
    <p:cViewPr>
      <p:scale>
        <a:sx n="1" d="1"/>
        <a:sy n="1" d="1"/>
      </p:scale>
      <p:origin x="0" y="0"/>
    </p:cViewPr>
  </p:notesTextViewPr>
  <p:notesViewPr>
    <p:cSldViewPr snapToGrid="0">
      <p:cViewPr varScale="1">
        <p:scale>
          <a:sx n="51" d="100"/>
          <a:sy n="51" d="100"/>
        </p:scale>
        <p:origin x="2208" y="4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3.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notesMaster" Target="notesMasters/notesMaster1.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handoutMaster" Target="handoutMasters/handoutMaster1.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slide" Target="slides/slide64.xml" /><Relationship Id="rId71" Type="http://schemas.openxmlformats.org/officeDocument/2006/relationships/slide" Target="slides/slide65.xml" /><Relationship Id="rId72" Type="http://schemas.openxmlformats.org/officeDocument/2006/relationships/slide" Target="slides/slide66.xml" /><Relationship Id="rId73" Type="http://schemas.openxmlformats.org/officeDocument/2006/relationships/slide" Target="slides/slide67.xml" /><Relationship Id="rId74" Type="http://schemas.openxmlformats.org/officeDocument/2006/relationships/slide" Target="slides/slide68.xml" /><Relationship Id="rId75" Type="http://schemas.openxmlformats.org/officeDocument/2006/relationships/slide" Target="slides/slide69.xml" /><Relationship Id="rId76" Type="http://schemas.openxmlformats.org/officeDocument/2006/relationships/slide" Target="slides/slide70.xml" /><Relationship Id="rId77" Type="http://schemas.openxmlformats.org/officeDocument/2006/relationships/slide" Target="slides/slide71.xml" /><Relationship Id="rId78" Type="http://schemas.openxmlformats.org/officeDocument/2006/relationships/slide" Target="slides/slide72.xml" /><Relationship Id="rId79" Type="http://schemas.openxmlformats.org/officeDocument/2006/relationships/slide" Target="slides/slide73.xml" /><Relationship Id="rId8" Type="http://schemas.openxmlformats.org/officeDocument/2006/relationships/slide" Target="slides/slide2.xml" /><Relationship Id="rId80" Type="http://schemas.openxmlformats.org/officeDocument/2006/relationships/slide" Target="slides/slide74.xml" /><Relationship Id="rId81" Type="http://schemas.openxmlformats.org/officeDocument/2006/relationships/slide" Target="slides/slide75.xml" /><Relationship Id="rId82" Type="http://schemas.openxmlformats.org/officeDocument/2006/relationships/tags" Target="tags/tag5.xml" /><Relationship Id="rId83" Type="http://schemas.openxmlformats.org/officeDocument/2006/relationships/presProps" Target="presProps.xml" /><Relationship Id="rId84" Type="http://schemas.openxmlformats.org/officeDocument/2006/relationships/viewProps" Target="viewProps.xml" /><Relationship Id="rId85" Type="http://schemas.openxmlformats.org/officeDocument/2006/relationships/theme" Target="theme/theme1.xml" /><Relationship Id="rId86" Type="http://schemas.openxmlformats.org/officeDocument/2006/relationships/tableStyles" Target="tableStyles.xml" /><Relationship Id="rId9" Type="http://schemas.openxmlformats.org/officeDocument/2006/relationships/slide" Target="slides/slide3.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8670D6-2530-4ABC-992E-D8A8062BD155}" type="datetimeFigureOut">
              <a:rPr lang="zh-CN" altLang="en-US" smtClean="0"/>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16B063-A1EA-4AF0-B533-FA0DD01C369F}" type="slidenum">
              <a:rPr lang="zh-CN" altLang="en-US" smtClean="0"/>
              <a:t>‹#›</a:t>
            </a:fld>
            <a:endParaRPr lang="zh-CN" altLang="en-US"/>
          </a:p>
        </p:txBody>
      </p:sp>
    </p:spTree>
    <p:extLst>
      <p:ext uri="{BB962C8B-B14F-4D97-AF65-F5344CB8AC3E}">
        <p14:creationId xmlns:p14="http://schemas.microsoft.com/office/powerpoint/2010/main" val="26760569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2652CF-9877-4E91-8970-BDD0DC43500D}" type="datetimeFigureOut">
              <a:rPr lang="zh-CN" altLang="en-US" smtClean="0"/>
              <a:t>2021/9/22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B226AC-71E3-418C-8A92-6437F9EB6E0F}" type="slidenum">
              <a:rPr lang="zh-CN" altLang="en-US" smtClean="0"/>
              <a:t>‹#›</a:t>
            </a:fld>
            <a:endParaRPr lang="zh-CN" altLang="en-US"/>
          </a:p>
        </p:txBody>
      </p:sp>
    </p:spTree>
    <p:extLst>
      <p:ext uri="{BB962C8B-B14F-4D97-AF65-F5344CB8AC3E}">
        <p14:creationId xmlns:p14="http://schemas.microsoft.com/office/powerpoint/2010/main" val="4261820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看一下分类卷</a:t>
            </a:r>
          </a:p>
        </p:txBody>
      </p:sp>
      <p:sp>
        <p:nvSpPr>
          <p:cNvPr id="4" name="幻灯片编号占位符 3"/>
          <p:cNvSpPr>
            <a:spLocks noGrp="1"/>
          </p:cNvSpPr>
          <p:nvPr>
            <p:ph type="sldNum" sz="quarter" idx="10"/>
          </p:nvPr>
        </p:nvSpPr>
        <p:spPr/>
        <p:txBody>
          <a:bodyPr/>
          <a:lstStyle/>
          <a:p>
            <a:fld id="{0108D08E-A82D-FC4C-99C9-0D30CB72D994}" type="slidenum">
              <a:rPr kumimoji="1" lang="zh-CN" altLang="en-US" smtClean="0"/>
              <a:t>2</a:t>
            </a:fld>
            <a:endParaRPr kumimoji="1" lang="zh-CN" altLang="en-US"/>
          </a:p>
        </p:txBody>
      </p:sp>
    </p:spTree>
    <p:extLst>
      <p:ext uri="{BB962C8B-B14F-4D97-AF65-F5344CB8AC3E}">
        <p14:creationId xmlns:p14="http://schemas.microsoft.com/office/powerpoint/2010/main" val="24404100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包括环境保护措施是否恰当，</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或者经济与环保的关系等等</a:t>
            </a:r>
          </a:p>
        </p:txBody>
      </p:sp>
      <p:sp>
        <p:nvSpPr>
          <p:cNvPr id="4" name="幻灯片编号占位符 3"/>
          <p:cNvSpPr>
            <a:spLocks noGrp="1"/>
          </p:cNvSpPr>
          <p:nvPr>
            <p:ph type="sldNum" sz="quarter" idx="10"/>
          </p:nvPr>
        </p:nvSpPr>
        <p:spPr/>
        <p:txBody>
          <a:bodyPr/>
          <a:lstStyle/>
          <a:p>
            <a:fld id="{0108D08E-A82D-FC4C-99C9-0D30CB72D994}" type="slidenum">
              <a:rPr kumimoji="1" lang="zh-CN" altLang="en-US" smtClean="0"/>
              <a:t>41</a:t>
            </a:fld>
            <a:endParaRPr kumimoji="1" lang="zh-CN" altLang="en-US"/>
          </a:p>
        </p:txBody>
      </p:sp>
    </p:spTree>
    <p:extLst>
      <p:ext uri="{BB962C8B-B14F-4D97-AF65-F5344CB8AC3E}">
        <p14:creationId xmlns:p14="http://schemas.microsoft.com/office/powerpoint/2010/main" val="1801151621"/>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景点乱收费、</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乱刻乱画</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到此一游</a:t>
            </a:r>
          </a:p>
        </p:txBody>
      </p:sp>
      <p:sp>
        <p:nvSpPr>
          <p:cNvPr id="4" name="幻灯片编号占位符 3"/>
          <p:cNvSpPr>
            <a:spLocks noGrp="1"/>
          </p:cNvSpPr>
          <p:nvPr>
            <p:ph type="sldNum" sz="quarter" idx="10"/>
          </p:nvPr>
        </p:nvSpPr>
        <p:spPr/>
        <p:txBody>
          <a:bodyPr/>
          <a:lstStyle/>
          <a:p>
            <a:fld id="{0108D08E-A82D-FC4C-99C9-0D30CB72D994}" type="slidenum">
              <a:rPr kumimoji="1" lang="zh-CN" altLang="en-US" smtClean="0"/>
              <a:t>42</a:t>
            </a:fld>
            <a:endParaRPr kumimoji="1" lang="zh-CN" altLang="en-US"/>
          </a:p>
        </p:txBody>
      </p:sp>
    </p:spTree>
    <p:extLst>
      <p:ext uri="{BB962C8B-B14F-4D97-AF65-F5344CB8AC3E}">
        <p14:creationId xmlns:p14="http://schemas.microsoft.com/office/powerpoint/2010/main" val="3639106394"/>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ts val="2200"/>
              </a:lnSpc>
            </a:pPr>
            <a:endParaRPr lang="en-US" altLang="zh-CN" sz="18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幻灯片编号占位符 3"/>
          <p:cNvSpPr>
            <a:spLocks noGrp="1"/>
          </p:cNvSpPr>
          <p:nvPr>
            <p:ph type="sldNum" sz="quarter" idx="10"/>
          </p:nvPr>
        </p:nvSpPr>
        <p:spPr/>
        <p:txBody>
          <a:bodyPr/>
          <a:lstStyle/>
          <a:p>
            <a:fld id="{0108D08E-A82D-FC4C-99C9-0D30CB72D994}" type="slidenum">
              <a:rPr kumimoji="1" lang="zh-CN" altLang="en-US" smtClean="0"/>
              <a:t>43</a:t>
            </a:fld>
            <a:endParaRPr kumimoji="1" lang="zh-CN" altLang="en-US"/>
          </a:p>
        </p:txBody>
      </p:sp>
    </p:spTree>
    <p:extLst>
      <p:ext uri="{BB962C8B-B14F-4D97-AF65-F5344CB8AC3E}">
        <p14:creationId xmlns:p14="http://schemas.microsoft.com/office/powerpoint/2010/main" val="2828913849"/>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C</a:t>
            </a:r>
          </a:p>
        </p:txBody>
      </p:sp>
    </p:spTree>
    <p:extLst>
      <p:ext uri="{BB962C8B-B14F-4D97-AF65-F5344CB8AC3E}">
        <p14:creationId xmlns:p14="http://schemas.microsoft.com/office/powerpoint/2010/main" val="81339201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D</a:t>
            </a:r>
          </a:p>
        </p:txBody>
      </p:sp>
    </p:spTree>
    <p:extLst>
      <p:ext uri="{BB962C8B-B14F-4D97-AF65-F5344CB8AC3E}">
        <p14:creationId xmlns:p14="http://schemas.microsoft.com/office/powerpoint/2010/main" val="68820483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A</a:t>
            </a:r>
          </a:p>
        </p:txBody>
      </p:sp>
    </p:spTree>
    <p:extLst>
      <p:ext uri="{BB962C8B-B14F-4D97-AF65-F5344CB8AC3E}">
        <p14:creationId xmlns:p14="http://schemas.microsoft.com/office/powerpoint/2010/main" val="305235877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C</a:t>
            </a:r>
          </a:p>
        </p:txBody>
      </p:sp>
    </p:spTree>
    <p:extLst>
      <p:ext uri="{BB962C8B-B14F-4D97-AF65-F5344CB8AC3E}">
        <p14:creationId xmlns:p14="http://schemas.microsoft.com/office/powerpoint/2010/main" val="57601018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ABC</a:t>
            </a:r>
          </a:p>
        </p:txBody>
      </p:sp>
    </p:spTree>
    <p:extLst>
      <p:ext uri="{BB962C8B-B14F-4D97-AF65-F5344CB8AC3E}">
        <p14:creationId xmlns:p14="http://schemas.microsoft.com/office/powerpoint/2010/main" val="65883472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C   上面是文物  整体是一个文字  中间是人手的支撑表示保护   （局部与整理兼顾）</a:t>
            </a:r>
          </a:p>
        </p:txBody>
      </p:sp>
    </p:spTree>
    <p:extLst>
      <p:ext uri="{BB962C8B-B14F-4D97-AF65-F5344CB8AC3E}">
        <p14:creationId xmlns:p14="http://schemas.microsoft.com/office/powerpoint/2010/main" val="211313696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B</a:t>
            </a:r>
          </a:p>
        </p:txBody>
      </p:sp>
    </p:spTree>
    <p:extLst>
      <p:ext uri="{BB962C8B-B14F-4D97-AF65-F5344CB8AC3E}">
        <p14:creationId xmlns:p14="http://schemas.microsoft.com/office/powerpoint/2010/main" val="238182135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5个</a:t>
            </a:r>
          </a:p>
        </p:txBody>
      </p:sp>
    </p:spTree>
    <p:extLst>
      <p:ext uri="{BB962C8B-B14F-4D97-AF65-F5344CB8AC3E}">
        <p14:creationId xmlns:p14="http://schemas.microsoft.com/office/powerpoint/2010/main" val="360283555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2756648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89539297"/>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溺爱现象</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经济发展与环境保护</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茶叶蛋 三个字错俩</a:t>
            </a:r>
          </a:p>
          <a:p>
            <a:pPr algn="just">
              <a:lnSpc>
                <a:spcPts val="2200"/>
              </a:lnSpc>
            </a:pPr>
            <a:r>
              <a:rPr lang="zh-CN" altLang="en-US" sz="1800" kern="100">
                <a:effectLst/>
                <a:latin typeface="宋体" panose="02010600030101010101" pitchFamily="2" charset="-122"/>
                <a:ea typeface="宋体" panose="02010600030101010101" pitchFamily="2" charset="-122"/>
                <a:cs typeface="Courier New" panose="02070309020205020404" pitchFamily="49" charset="0"/>
              </a:rPr>
              <a:t>“重钱轻文”</a:t>
            </a:r>
          </a:p>
        </p:txBody>
      </p:sp>
      <p:sp>
        <p:nvSpPr>
          <p:cNvPr id="4" name="幻灯片编号占位符 3"/>
          <p:cNvSpPr>
            <a:spLocks noGrp="1"/>
          </p:cNvSpPr>
          <p:nvPr>
            <p:ph type="sldNum" sz="quarter" idx="10"/>
          </p:nvPr>
        </p:nvSpPr>
        <p:spPr/>
        <p:txBody>
          <a:bodyPr/>
          <a:lstStyle/>
          <a:p>
            <a:fld id="{0108D08E-A82D-FC4C-99C9-0D30CB72D994}" type="slidenum">
              <a:rPr kumimoji="1" lang="zh-CN" altLang="en-US" smtClean="0"/>
              <a:t>40</a:t>
            </a:fld>
            <a:endParaRPr kumimoji="1" lang="zh-CN" altLang="en-US"/>
          </a:p>
        </p:txBody>
      </p:sp>
    </p:spTree>
    <p:extLst>
      <p:ext uri="{BB962C8B-B14F-4D97-AF65-F5344CB8AC3E}">
        <p14:creationId xmlns:p14="http://schemas.microsoft.com/office/powerpoint/2010/main" val="34141312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image" Target="../media/image6.png"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9.jpeg"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0.jpeg" /><Relationship Id="rId2"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11.png" /><Relationship Id="rId3"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image" Target="../media/image13.png" /><Relationship Id="rId3"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08" y="0"/>
            <a:ext cx="9142984" cy="6858000"/>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217170" y="222885"/>
            <a:ext cx="8720455" cy="640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标题 2"/>
          <p:cNvSpPr>
            <a:spLocks noGrp="1"/>
          </p:cNvSpPr>
          <p:nvPr>
            <p:ph type="title"/>
          </p:nvPr>
        </p:nvSpPr>
        <p:spPr/>
        <p:txBody>
          <a:bodyPr/>
          <a:lstStyle>
            <a:lvl1pPr algn="ctr">
              <a:defRPr/>
            </a:lvl1pPr>
          </a:lstStyle>
          <a:p>
            <a:r>
              <a:rPr lang="zh-CN" altLang="en-US"/>
              <a:t>单击此处编辑母版标题样式</a:t>
            </a:r>
          </a:p>
        </p:txBody>
      </p:sp>
      <p:sp>
        <p:nvSpPr>
          <p:cNvPr id="6" name="图片占位符 5"/>
          <p:cNvSpPr>
            <a:spLocks noGrp="1"/>
          </p:cNvSpPr>
          <p:nvPr>
            <p:ph type="pic" sz="quarter" idx="10"/>
          </p:nvPr>
        </p:nvSpPr>
        <p:spPr>
          <a:xfrm>
            <a:off x="886834" y="2280998"/>
            <a:ext cx="1477566" cy="1592262"/>
          </a:xfrm>
        </p:spPr>
        <p:txBody>
          <a:bodyPr/>
          <a:lstStyle/>
          <a:p>
            <a:endParaRPr lang="zh-CN" altLang="en-US"/>
          </a:p>
        </p:txBody>
      </p:sp>
      <p:sp>
        <p:nvSpPr>
          <p:cNvPr id="10" name="图片占位符 5"/>
          <p:cNvSpPr>
            <a:spLocks noGrp="1"/>
          </p:cNvSpPr>
          <p:nvPr>
            <p:ph type="pic" sz="quarter" idx="11"/>
          </p:nvPr>
        </p:nvSpPr>
        <p:spPr>
          <a:xfrm>
            <a:off x="2851089" y="2291567"/>
            <a:ext cx="1477566" cy="1592262"/>
          </a:xfrm>
        </p:spPr>
        <p:txBody>
          <a:bodyPr/>
          <a:lstStyle/>
          <a:p>
            <a:endParaRPr lang="zh-CN" altLang="en-US"/>
          </a:p>
        </p:txBody>
      </p:sp>
      <p:sp>
        <p:nvSpPr>
          <p:cNvPr id="11" name="图片占位符 5"/>
          <p:cNvSpPr>
            <a:spLocks noGrp="1"/>
          </p:cNvSpPr>
          <p:nvPr>
            <p:ph type="pic" sz="quarter" idx="12"/>
          </p:nvPr>
        </p:nvSpPr>
        <p:spPr>
          <a:xfrm>
            <a:off x="4815344" y="2291567"/>
            <a:ext cx="1477566" cy="1592262"/>
          </a:xfrm>
        </p:spPr>
        <p:txBody>
          <a:bodyPr/>
          <a:lstStyle/>
          <a:p>
            <a:endParaRPr lang="zh-CN" altLang="en-US"/>
          </a:p>
        </p:txBody>
      </p:sp>
      <p:sp>
        <p:nvSpPr>
          <p:cNvPr id="12" name="图片占位符 5"/>
          <p:cNvSpPr>
            <a:spLocks noGrp="1"/>
          </p:cNvSpPr>
          <p:nvPr>
            <p:ph type="pic" sz="quarter" idx="13"/>
          </p:nvPr>
        </p:nvSpPr>
        <p:spPr>
          <a:xfrm>
            <a:off x="6779600" y="2291944"/>
            <a:ext cx="1477566" cy="1592262"/>
          </a:xfrm>
        </p:spPr>
        <p:txBody>
          <a:bodyPr/>
          <a:lstStyle/>
          <a:p>
            <a:endParaRPr lang="zh-CN" altLang="en-US"/>
          </a:p>
        </p:txBody>
      </p:sp>
      <p:pic>
        <p:nvPicPr>
          <p:cNvPr id="5" name="图片 4"/>
          <p:cNvPicPr>
            <a:picLocks noChangeAspect="1"/>
          </p:cNvPicPr>
          <p:nvPr userDrawn="1"/>
        </p:nvPicPr>
        <p:blipFill>
          <a:blip r:embed="rId2"/>
          <a:stretch>
            <a:fillRect/>
          </a:stretch>
        </p:blipFill>
        <p:spPr>
          <a:xfrm>
            <a:off x="8278495" y="5977255"/>
            <a:ext cx="636270" cy="638175"/>
          </a:xfrm>
          <a:prstGeom prst="rect">
            <a:avLst/>
          </a:prstGeom>
        </p:spPr>
      </p:pic>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6F7ADE-7F53-4DB7-930C-6ADB7753073C}" type="slidenum">
              <a:rPr lang="zh-CN" altLang="en-US" smtClean="0"/>
              <a:t>‹#›</a:t>
            </a:fld>
            <a:endParaRPr lang="zh-CN" altLang="en-US"/>
          </a:p>
        </p:txBody>
      </p:sp>
      <p:sp>
        <p:nvSpPr>
          <p:cNvPr id="6" name="矩形 5"/>
          <p:cNvSpPr/>
          <p:nvPr/>
        </p:nvSpPr>
        <p:spPr>
          <a:xfrm>
            <a:off x="243004" y="266293"/>
            <a:ext cx="8657990" cy="6325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1"/>
          <a:srcRect r="30916" b="-10276"/>
          <a:stretch>
            <a:fillRect/>
          </a:stretch>
        </p:blipFill>
        <p:spPr>
          <a:xfrm>
            <a:off x="7486650" y="369155"/>
            <a:ext cx="1252322" cy="33630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0089739-B38C-487E-9E4D-9455025ECD5A}" type="datetimeFigureOut">
              <a:rPr lang="zh-CN" altLang="en-US" smtClean="0"/>
              <a:t>2021/9/22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6F7ADE-7F53-4DB7-930C-6ADB7753073C}" type="slidenum">
              <a:rPr lang="zh-CN" altLang="en-US" smtClean="0"/>
              <a:t>‹#›</a:t>
            </a:fld>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_节标题">
    <p:spTree>
      <p:nvGrpSpPr>
        <p:cNvPr id="1" name=""/>
        <p:cNvGrpSpPr/>
        <p:nvPr/>
      </p:nvGrpSpPr>
      <p:grpSpPr>
        <a:xfrm>
          <a:off x="0" y="0"/>
          <a:ext cx="0" cy="0"/>
        </a:xfrm>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标题幻灯片">
    <p:spTree>
      <p:nvGrpSpPr>
        <p:cNvPr id="1" name=""/>
        <p:cNvGrpSpPr/>
        <p:nvPr/>
      </p:nvGrpSpPr>
      <p:grpSpPr>
        <a:xfrm>
          <a:off x="0" y="0"/>
          <a:ext cx="0" cy="0"/>
        </a:xfrm>
      </p:grpSpPr>
      <p:pic>
        <p:nvPicPr>
          <p:cNvPr id="4" name="图片 3"/>
          <p:cNvPicPr>
            <a:picLocks noChangeAspect="1"/>
          </p:cNvPicPr>
          <p:nvPr userDrawn="1"/>
        </p:nvPicPr>
        <p:blipFill>
          <a:blip r:embed="rId1"/>
          <a:stretch>
            <a:fillRect/>
          </a:stretch>
        </p:blipFill>
        <p:spPr>
          <a:xfrm>
            <a:off x="2031" y="0"/>
            <a:ext cx="9139938"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Title Slide">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节标题">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08" y="0"/>
            <a:ext cx="9142984" cy="6858000"/>
          </a:xfrm>
          <a:prstGeom prst="rect">
            <a:avLst/>
          </a:prstGeom>
        </p:spPr>
      </p:pic>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8631" y="276439"/>
            <a:ext cx="1901808" cy="38396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标题 1"/>
          <p:cNvSpPr>
            <a:spLocks noGrp="1"/>
          </p:cNvSpPr>
          <p:nvPr>
            <p:ph type="ctrTitle"/>
          </p:nvPr>
        </p:nvSpPr>
        <p:spPr>
          <a:xfrm>
            <a:off x="1143000" y="2162287"/>
            <a:ext cx="6858000" cy="1347676"/>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905416"/>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矩形 8"/>
          <p:cNvSpPr/>
          <p:nvPr userDrawn="1"/>
        </p:nvSpPr>
        <p:spPr>
          <a:xfrm>
            <a:off x="0" y="2100430"/>
            <a:ext cx="9144000" cy="2657139"/>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矩形 7"/>
          <p:cNvSpPr/>
          <p:nvPr userDrawn="1"/>
        </p:nvSpPr>
        <p:spPr>
          <a:xfrm>
            <a:off x="0" y="365760"/>
            <a:ext cx="9144000" cy="6271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标题 8"/>
          <p:cNvSpPr>
            <a:spLocks noGrp="1"/>
          </p:cNvSpPr>
          <p:nvPr>
            <p:ph type="title"/>
          </p:nvPr>
        </p:nvSpPr>
        <p:spPr/>
        <p:txBody>
          <a:bodyPr/>
          <a:lstStyle/>
          <a:p>
            <a:r>
              <a:rPr lang="zh-CN" altLang="en-US"/>
              <a:t>单击此处编辑母版标题样式</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b="50000"/>
          <a:stretch>
            <a:fillRect/>
          </a:stretch>
        </p:blipFill>
        <p:spPr>
          <a:xfrm>
            <a:off x="0" y="0"/>
            <a:ext cx="9144000" cy="3429000"/>
          </a:xfrm>
          <a:prstGeom prst="rect">
            <a:avLst/>
          </a:prstGeom>
        </p:spPr>
      </p:pic>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25123" y="451822"/>
            <a:ext cx="8511988" cy="5954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642" y="2051956"/>
            <a:ext cx="3449627" cy="3725996"/>
          </a:xfrm>
          <a:prstGeom prst="rect">
            <a:avLst/>
          </a:prstGeom>
        </p:spPr>
      </p:pic>
      <p:sp>
        <p:nvSpPr>
          <p:cNvPr id="3" name="内容占位符 2"/>
          <p:cNvSpPr>
            <a:spLocks noGrp="1"/>
          </p:cNvSpPr>
          <p:nvPr>
            <p:ph sz="quarter" idx="10"/>
          </p:nvPr>
        </p:nvSpPr>
        <p:spPr>
          <a:xfrm>
            <a:off x="1041138" y="2227263"/>
            <a:ext cx="3186113" cy="23018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标题 5"/>
          <p:cNvSpPr>
            <a:spLocks noGrp="1"/>
          </p:cNvSpPr>
          <p:nvPr>
            <p:ph type="title"/>
          </p:nvPr>
        </p:nvSpPr>
        <p:spPr/>
        <p:txBody>
          <a:bodyPr/>
          <a:lstStyle>
            <a:lvl1pPr algn="ctr">
              <a:defRPr/>
            </a:lvl1pPr>
          </a:lstStyle>
          <a:p>
            <a:r>
              <a:rPr lang="zh-CN" altLang="en-US"/>
              <a:t>单击此处编辑母版标题样式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5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16006" y="451822"/>
            <a:ext cx="8511988" cy="5954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16006" y="451822"/>
            <a:ext cx="8511988" cy="5954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任意多边形: 形状 9"/>
          <p:cNvSpPr>
            <a:spLocks noGrp="1"/>
          </p:cNvSpPr>
          <p:nvPr>
            <p:ph type="pic" sz="quarter" idx="10"/>
          </p:nvPr>
        </p:nvSpPr>
        <p:spPr>
          <a:xfrm>
            <a:off x="316006" y="3044414"/>
            <a:ext cx="3873929" cy="3361765"/>
          </a:xfrm>
          <a:custGeom>
            <a:gdLst>
              <a:gd name="connsiteX0" fmla="*/ 1683572 w 3367144"/>
              <a:gd name="connsiteY0" fmla="*/ 0 h 1683572"/>
              <a:gd name="connsiteX1" fmla="*/ 3367144 w 3367144"/>
              <a:gd name="connsiteY1" fmla="*/ 1683572 h 1683572"/>
              <a:gd name="connsiteX2" fmla="*/ 0 w 3367144"/>
              <a:gd name="connsiteY2" fmla="*/ 1683572 h 1683572"/>
              <a:gd name="connsiteX3" fmla="*/ 1683572 w 3367144"/>
              <a:gd name="connsiteY3" fmla="*/ 0 h 1683572"/>
            </a:gdLst>
            <a:cxnLst>
              <a:cxn ang="0">
                <a:pos x="connsiteX0" y="connsiteY0"/>
              </a:cxn>
              <a:cxn ang="0">
                <a:pos x="connsiteX1" y="connsiteY1"/>
              </a:cxn>
              <a:cxn ang="0">
                <a:pos x="connsiteX2" y="connsiteY2"/>
              </a:cxn>
              <a:cxn ang="0">
                <a:pos x="connsiteX3" y="connsiteY3"/>
              </a:cxn>
            </a:cxnLst>
            <a:rect l="l" t="t" r="r" b="b"/>
            <a:pathLst>
              <a:path w="3367144" h="1683572">
                <a:moveTo>
                  <a:pt x="1683572" y="0"/>
                </a:moveTo>
                <a:cubicBezTo>
                  <a:pt x="2613383" y="0"/>
                  <a:pt x="3367144" y="753761"/>
                  <a:pt x="3367144" y="1683572"/>
                </a:cubicBezTo>
                <a:lnTo>
                  <a:pt x="0" y="1683572"/>
                </a:lnTo>
                <a:cubicBezTo>
                  <a:pt x="0" y="753761"/>
                  <a:pt x="753761" y="0"/>
                  <a:pt x="1683572" y="0"/>
                </a:cubicBezTo>
                <a:close/>
              </a:path>
            </a:pathLst>
          </a:custGeom>
        </p:spPr>
        <p:txBody>
          <a:bodyPr wrap="square">
            <a:noAutofit/>
          </a:bodyPr>
          <a:lstStyle/>
          <a:p>
            <a:endParaRPr lang="zh-CN" altLang="en-US"/>
          </a:p>
        </p:txBody>
      </p:sp>
      <p:sp>
        <p:nvSpPr>
          <p:cNvPr id="5" name="标题 4"/>
          <p:cNvSpPr>
            <a:spLocks noGrp="1"/>
          </p:cNvSpPr>
          <p:nvPr>
            <p:ph type="title"/>
          </p:nvPr>
        </p:nvSpPr>
        <p:spPr/>
        <p:txBody>
          <a:bodyPr/>
          <a:lstStyle/>
          <a:p>
            <a:r>
              <a:rPr lang="zh-CN" altLang="en-US"/>
              <a:t>单击此处编辑母版标题样式</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16006" y="451822"/>
            <a:ext cx="8511988" cy="5954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628650" y="2333625"/>
            <a:ext cx="3943350" cy="324961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4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196850" y="203835"/>
            <a:ext cx="8721090" cy="645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571999" y="2333625"/>
            <a:ext cx="3943350" cy="324961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217170" y="222885"/>
            <a:ext cx="8720455" cy="640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标题 2"/>
          <p:cNvSpPr>
            <a:spLocks noGrp="1"/>
          </p:cNvSpPr>
          <p:nvPr>
            <p:ph type="title"/>
          </p:nvPr>
        </p:nvSpPr>
        <p:spPr/>
        <p:txBody>
          <a:bodyPr/>
          <a:lstStyle>
            <a:lvl1pPr algn="ctr">
              <a:defRPr/>
            </a:lvl1pPr>
          </a:lstStyle>
          <a:p>
            <a:r>
              <a:rPr lang="zh-CN" altLang="en-US"/>
              <a:t>单击此处编辑母版标题样式</a:t>
            </a:r>
          </a:p>
        </p:txBody>
      </p:sp>
      <p:sp>
        <p:nvSpPr>
          <p:cNvPr id="6" name="图片占位符 5"/>
          <p:cNvSpPr>
            <a:spLocks noGrp="1"/>
          </p:cNvSpPr>
          <p:nvPr>
            <p:ph type="pic" sz="quarter" idx="10"/>
          </p:nvPr>
        </p:nvSpPr>
        <p:spPr>
          <a:xfrm>
            <a:off x="886834" y="2280998"/>
            <a:ext cx="1477566" cy="1592262"/>
          </a:xfrm>
        </p:spPr>
        <p:txBody>
          <a:bodyPr/>
          <a:lstStyle/>
          <a:p>
            <a:endParaRPr lang="zh-CN" altLang="en-US"/>
          </a:p>
        </p:txBody>
      </p:sp>
      <p:sp>
        <p:nvSpPr>
          <p:cNvPr id="10" name="图片占位符 5"/>
          <p:cNvSpPr>
            <a:spLocks noGrp="1"/>
          </p:cNvSpPr>
          <p:nvPr>
            <p:ph type="pic" sz="quarter" idx="11"/>
          </p:nvPr>
        </p:nvSpPr>
        <p:spPr>
          <a:xfrm>
            <a:off x="2851089" y="2291567"/>
            <a:ext cx="1477566" cy="1592262"/>
          </a:xfrm>
        </p:spPr>
        <p:txBody>
          <a:bodyPr/>
          <a:lstStyle/>
          <a:p>
            <a:endParaRPr lang="zh-CN" altLang="en-US"/>
          </a:p>
        </p:txBody>
      </p:sp>
      <p:sp>
        <p:nvSpPr>
          <p:cNvPr id="11" name="图片占位符 5"/>
          <p:cNvSpPr>
            <a:spLocks noGrp="1"/>
          </p:cNvSpPr>
          <p:nvPr>
            <p:ph type="pic" sz="quarter" idx="12"/>
          </p:nvPr>
        </p:nvSpPr>
        <p:spPr>
          <a:xfrm>
            <a:off x="4815344" y="2291567"/>
            <a:ext cx="1477566" cy="1592262"/>
          </a:xfrm>
        </p:spPr>
        <p:txBody>
          <a:bodyPr/>
          <a:lstStyle/>
          <a:p>
            <a:endParaRPr lang="zh-CN" altLang="en-US"/>
          </a:p>
        </p:txBody>
      </p:sp>
      <p:sp>
        <p:nvSpPr>
          <p:cNvPr id="12" name="图片占位符 5"/>
          <p:cNvSpPr>
            <a:spLocks noGrp="1"/>
          </p:cNvSpPr>
          <p:nvPr>
            <p:ph type="pic" sz="quarter" idx="13"/>
          </p:nvPr>
        </p:nvSpPr>
        <p:spPr>
          <a:xfrm>
            <a:off x="6779600" y="2291944"/>
            <a:ext cx="1477566" cy="1592262"/>
          </a:xfrm>
        </p:spPr>
        <p:txBody>
          <a:bodyPr/>
          <a:lstStyle/>
          <a:p>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节标题">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仅标题">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b="50000"/>
          <a:stretch>
            <a:fillRect/>
          </a:stretch>
        </p:blipFill>
        <p:spPr>
          <a:xfrm>
            <a:off x="0" y="0"/>
            <a:ext cx="9144000" cy="3429000"/>
          </a:xfrm>
          <a:prstGeom prst="rect">
            <a:avLst/>
          </a:prstGeom>
        </p:spPr>
      </p:pic>
      <p:sp>
        <p:nvSpPr>
          <p:cNvPr id="16" name="矩形 15"/>
          <p:cNvSpPr/>
          <p:nvPr userDrawn="1"/>
        </p:nvSpPr>
        <p:spPr>
          <a:xfrm>
            <a:off x="0" y="0"/>
            <a:ext cx="9144000" cy="34290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任意多边形: 形状 13"/>
          <p:cNvSpPr>
            <a:spLocks noGrp="1"/>
          </p:cNvSpPr>
          <p:nvPr>
            <p:ph type="pic" sz="quarter" idx="11"/>
          </p:nvPr>
        </p:nvSpPr>
        <p:spPr>
          <a:xfrm>
            <a:off x="2818504" y="2515796"/>
            <a:ext cx="1369806" cy="1826408"/>
          </a:xfrm>
          <a:custGeom>
            <a:gdLst>
              <a:gd name="connsiteX0" fmla="*/ 817582 w 1635164"/>
              <a:gd name="connsiteY0" fmla="*/ 0 h 1635164"/>
              <a:gd name="connsiteX1" fmla="*/ 1635164 w 1635164"/>
              <a:gd name="connsiteY1" fmla="*/ 817582 h 1635164"/>
              <a:gd name="connsiteX2" fmla="*/ 817582 w 1635164"/>
              <a:gd name="connsiteY2" fmla="*/ 1635164 h 1635164"/>
              <a:gd name="connsiteX3" fmla="*/ 0 w 1635164"/>
              <a:gd name="connsiteY3" fmla="*/ 817582 h 1635164"/>
              <a:gd name="connsiteX4" fmla="*/ 817582 w 1635164"/>
              <a:gd name="connsiteY4" fmla="*/ 0 h 16351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35164" h="1635164">
                <a:moveTo>
                  <a:pt x="817582" y="0"/>
                </a:moveTo>
                <a:cubicBezTo>
                  <a:pt x="1269120" y="0"/>
                  <a:pt x="1635164" y="366044"/>
                  <a:pt x="1635164" y="817582"/>
                </a:cubicBezTo>
                <a:cubicBezTo>
                  <a:pt x="1635164" y="1269120"/>
                  <a:pt x="1269120" y="1635164"/>
                  <a:pt x="817582" y="1635164"/>
                </a:cubicBezTo>
                <a:cubicBezTo>
                  <a:pt x="366044" y="1635164"/>
                  <a:pt x="0" y="1269120"/>
                  <a:pt x="0" y="817582"/>
                </a:cubicBezTo>
                <a:cubicBezTo>
                  <a:pt x="0" y="366044"/>
                  <a:pt x="366044" y="0"/>
                  <a:pt x="817582"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7092877" y="2515796"/>
            <a:ext cx="1369806" cy="1826408"/>
          </a:xfrm>
          <a:custGeom>
            <a:gdLst>
              <a:gd name="connsiteX0" fmla="*/ 817582 w 1635164"/>
              <a:gd name="connsiteY0" fmla="*/ 0 h 1635164"/>
              <a:gd name="connsiteX1" fmla="*/ 1635164 w 1635164"/>
              <a:gd name="connsiteY1" fmla="*/ 817582 h 1635164"/>
              <a:gd name="connsiteX2" fmla="*/ 817582 w 1635164"/>
              <a:gd name="connsiteY2" fmla="*/ 1635164 h 1635164"/>
              <a:gd name="connsiteX3" fmla="*/ 0 w 1635164"/>
              <a:gd name="connsiteY3" fmla="*/ 817582 h 1635164"/>
              <a:gd name="connsiteX4" fmla="*/ 817582 w 1635164"/>
              <a:gd name="connsiteY4" fmla="*/ 0 h 16351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35164" h="1635164">
                <a:moveTo>
                  <a:pt x="817582" y="0"/>
                </a:moveTo>
                <a:cubicBezTo>
                  <a:pt x="1269120" y="0"/>
                  <a:pt x="1635164" y="366044"/>
                  <a:pt x="1635164" y="817582"/>
                </a:cubicBezTo>
                <a:cubicBezTo>
                  <a:pt x="1635164" y="1269120"/>
                  <a:pt x="1269120" y="1635164"/>
                  <a:pt x="817582" y="1635164"/>
                </a:cubicBezTo>
                <a:cubicBezTo>
                  <a:pt x="366044" y="1635164"/>
                  <a:pt x="0" y="1269120"/>
                  <a:pt x="0" y="817582"/>
                </a:cubicBezTo>
                <a:cubicBezTo>
                  <a:pt x="0" y="366044"/>
                  <a:pt x="366044" y="0"/>
                  <a:pt x="817582"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0"/>
          </p:nvPr>
        </p:nvSpPr>
        <p:spPr>
          <a:xfrm>
            <a:off x="681317" y="2515796"/>
            <a:ext cx="1369806" cy="1826408"/>
          </a:xfrm>
          <a:custGeom>
            <a:gdLst>
              <a:gd name="connsiteX0" fmla="*/ 817582 w 1635164"/>
              <a:gd name="connsiteY0" fmla="*/ 0 h 1635164"/>
              <a:gd name="connsiteX1" fmla="*/ 1635164 w 1635164"/>
              <a:gd name="connsiteY1" fmla="*/ 817582 h 1635164"/>
              <a:gd name="connsiteX2" fmla="*/ 817582 w 1635164"/>
              <a:gd name="connsiteY2" fmla="*/ 1635164 h 1635164"/>
              <a:gd name="connsiteX3" fmla="*/ 0 w 1635164"/>
              <a:gd name="connsiteY3" fmla="*/ 817582 h 1635164"/>
              <a:gd name="connsiteX4" fmla="*/ 817582 w 1635164"/>
              <a:gd name="connsiteY4" fmla="*/ 0 h 16351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35164" h="1635164">
                <a:moveTo>
                  <a:pt x="817582" y="0"/>
                </a:moveTo>
                <a:cubicBezTo>
                  <a:pt x="1269120" y="0"/>
                  <a:pt x="1635164" y="366044"/>
                  <a:pt x="1635164" y="817582"/>
                </a:cubicBezTo>
                <a:cubicBezTo>
                  <a:pt x="1635164" y="1269120"/>
                  <a:pt x="1269120" y="1635164"/>
                  <a:pt x="817582" y="1635164"/>
                </a:cubicBezTo>
                <a:cubicBezTo>
                  <a:pt x="366044" y="1635164"/>
                  <a:pt x="0" y="1269120"/>
                  <a:pt x="0" y="817582"/>
                </a:cubicBezTo>
                <a:cubicBezTo>
                  <a:pt x="0" y="366044"/>
                  <a:pt x="366044" y="0"/>
                  <a:pt x="817582" y="0"/>
                </a:cubicBezTo>
                <a:close/>
              </a:path>
            </a:pathLst>
          </a:custGeom>
        </p:spPr>
        <p:txBody>
          <a:bodyPr wrap="square">
            <a:noAutofit/>
          </a:bodyPr>
          <a:lstStyle/>
          <a:p>
            <a:endParaRPr lang="zh-CN" altLang="en-US"/>
          </a:p>
        </p:txBody>
      </p:sp>
      <p:sp>
        <p:nvSpPr>
          <p:cNvPr id="17" name="标题 16"/>
          <p:cNvSpPr>
            <a:spLocks noGrp="1"/>
          </p:cNvSpPr>
          <p:nvPr>
            <p:ph type="title"/>
          </p:nvPr>
        </p:nvSpPr>
        <p:spPr/>
        <p:txBody>
          <a:bodyPr/>
          <a:lstStyle/>
          <a:p>
            <a:r>
              <a:rPr lang="zh-CN" altLang="en-US"/>
              <a:t>单击此处编辑母版标题样式</a:t>
            </a:r>
          </a:p>
        </p:txBody>
      </p:sp>
      <p:sp>
        <p:nvSpPr>
          <p:cNvPr id="18" name="任意多边形: 形状 17"/>
          <p:cNvSpPr>
            <a:spLocks noGrp="1"/>
          </p:cNvSpPr>
          <p:nvPr>
            <p:ph type="pic" sz="quarter" idx="13"/>
          </p:nvPr>
        </p:nvSpPr>
        <p:spPr>
          <a:xfrm>
            <a:off x="4955690" y="2515796"/>
            <a:ext cx="1369806" cy="1826408"/>
          </a:xfrm>
          <a:custGeom>
            <a:gdLst>
              <a:gd name="connsiteX0" fmla="*/ 817582 w 1635164"/>
              <a:gd name="connsiteY0" fmla="*/ 0 h 1635164"/>
              <a:gd name="connsiteX1" fmla="*/ 1635164 w 1635164"/>
              <a:gd name="connsiteY1" fmla="*/ 817582 h 1635164"/>
              <a:gd name="connsiteX2" fmla="*/ 817582 w 1635164"/>
              <a:gd name="connsiteY2" fmla="*/ 1635164 h 1635164"/>
              <a:gd name="connsiteX3" fmla="*/ 0 w 1635164"/>
              <a:gd name="connsiteY3" fmla="*/ 817582 h 1635164"/>
              <a:gd name="connsiteX4" fmla="*/ 817582 w 1635164"/>
              <a:gd name="connsiteY4" fmla="*/ 0 h 16351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35164" h="1635164">
                <a:moveTo>
                  <a:pt x="817582" y="0"/>
                </a:moveTo>
                <a:cubicBezTo>
                  <a:pt x="1269120" y="0"/>
                  <a:pt x="1635164" y="366044"/>
                  <a:pt x="1635164" y="817582"/>
                </a:cubicBezTo>
                <a:cubicBezTo>
                  <a:pt x="1635164" y="1269120"/>
                  <a:pt x="1269120" y="1635164"/>
                  <a:pt x="817582" y="1635164"/>
                </a:cubicBezTo>
                <a:cubicBezTo>
                  <a:pt x="366044" y="1635164"/>
                  <a:pt x="0" y="1269120"/>
                  <a:pt x="0" y="817582"/>
                </a:cubicBezTo>
                <a:cubicBezTo>
                  <a:pt x="0" y="366044"/>
                  <a:pt x="366044" y="0"/>
                  <a:pt x="817582" y="0"/>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F8CF8B6-43D3-492A-8AE8-84634B6FE8B4}"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415780-5B2D-4791-9E27-4E8950C47D03}"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节标题">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2" name="矩形 1"/>
          <p:cNvSpPr/>
          <p:nvPr userDrawn="1"/>
        </p:nvSpPr>
        <p:spPr>
          <a:xfrm>
            <a:off x="690263" y="634385"/>
            <a:ext cx="691215" cy="523220"/>
          </a:xfrm>
          <a:prstGeom prst="rect">
            <a:avLst/>
          </a:prstGeom>
        </p:spPr>
        <p:txBody>
          <a:bodyPr wrap="none">
            <a:spAutoFit/>
          </a:bodyPr>
          <a:lstStyle/>
          <a:p>
            <a:r>
              <a:rPr lang="en-US" altLang="zh-CN" sz="2800" spc="0">
                <a:solidFill>
                  <a:srgbClr val="FFC000"/>
                </a:solidFill>
                <a:latin typeface="微软雅黑" panose="020b0503020204020204" pitchFamily="34" charset="-122"/>
                <a:ea typeface="微软雅黑" panose="020b0503020204020204" pitchFamily="34" charset="-122"/>
                <a:cs typeface="OPPOSans R" panose="00020600040101010101" pitchFamily="18" charset="-122"/>
              </a:rPr>
              <a:t>0.3</a:t>
            </a:r>
            <a:endParaRPr lang="zh-CN" altLang="en-US" sz="2800" spc="0">
              <a:solidFill>
                <a:srgbClr val="FFC000"/>
              </a:solidFill>
              <a:latin typeface="微软雅黑" panose="020b0503020204020204" pitchFamily="34" charset="-122"/>
              <a:ea typeface="微软雅黑" panose="020b0503020204020204" pitchFamily="34" charset="-122"/>
              <a:cs typeface="OPPOSans R" panose="00020600040101010101" pitchFamily="18" charset="-122"/>
            </a:endParaRPr>
          </a:p>
        </p:txBody>
      </p:sp>
      <p:sp>
        <p:nvSpPr>
          <p:cNvPr id="3" name="矩形 2"/>
          <p:cNvSpPr/>
          <p:nvPr userDrawn="1"/>
        </p:nvSpPr>
        <p:spPr>
          <a:xfrm>
            <a:off x="1283766" y="680552"/>
            <a:ext cx="2954655" cy="430887"/>
          </a:xfrm>
          <a:prstGeom prst="rect">
            <a:avLst/>
          </a:prstGeom>
        </p:spPr>
        <p:txBody>
          <a:bodyPr wrap="none">
            <a:spAutoFit/>
          </a:bodyPr>
          <a:lstStyle/>
          <a:p>
            <a:r>
              <a:rPr lang="zh-CN" altLang="en-US" sz="2200" b="0" strike="noStrike" kern="1200" spc="200" baseline="0">
                <a:solidFill>
                  <a:srgbClr val="FF3333"/>
                </a:solidFill>
                <a:latin typeface="微软雅黑" panose="020b0503020204020204" pitchFamily="34" charset="-122"/>
                <a:ea typeface="微软雅黑" panose="020b0503020204020204" pitchFamily="34" charset="-122"/>
                <a:cs typeface="OPPOSans R" panose="00020600040101010101" pitchFamily="18" charset="-122"/>
              </a:rPr>
              <a:t>徽标、漫画习题练习</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08" y="0"/>
            <a:ext cx="9142984" cy="6858000"/>
          </a:xfrm>
          <a:prstGeom prst="rect">
            <a:avLst/>
          </a:prstGeom>
        </p:spPr>
      </p:pic>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两栏内容">
    <p:spTree>
      <p:nvGrpSpPr>
        <p:cNvPr id="1" name=""/>
        <p:cNvGrpSpPr/>
        <p:nvPr/>
      </p:nvGrpSpPr>
      <p:grpSpPr>
        <a:xfrm>
          <a:off x="0" y="0"/>
          <a:ext cx="0" cy="0"/>
        </a:xfrm>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08" y="0"/>
            <a:ext cx="9142984" cy="685800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30075248-E786-468E-8774-430802D20984}" type="datetimeFigureOut">
              <a:rPr lang="zh-CN" altLang="en-US" smtClean="0"/>
              <a:t>2021/9/22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5A2AD99-8140-4672-85FE-983E59C7A158}"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image" Target="../media/image7.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slideLayout" Target="../slideLayouts/slideLayout25.xml" /><Relationship Id="rId11" Type="http://schemas.openxmlformats.org/officeDocument/2006/relationships/slideLayout" Target="../slideLayouts/slideLayout26.xml" /><Relationship Id="rId12" Type="http://schemas.openxmlformats.org/officeDocument/2006/relationships/slideLayout" Target="../slideLayouts/slideLayout27.xml" /><Relationship Id="rId13" Type="http://schemas.openxmlformats.org/officeDocument/2006/relationships/slideLayout" Target="../slideLayouts/slideLayout28.xml" /><Relationship Id="rId14" Type="http://schemas.openxmlformats.org/officeDocument/2006/relationships/slideLayout" Target="../slideLayouts/slideLayout29.xml" /><Relationship Id="rId15" Type="http://schemas.openxmlformats.org/officeDocument/2006/relationships/slideLayout" Target="../slideLayouts/slideLayout30.xml" /><Relationship Id="rId16" Type="http://schemas.openxmlformats.org/officeDocument/2006/relationships/image" Target="../media/image8.png" /><Relationship Id="rId17" Type="http://schemas.openxmlformats.org/officeDocument/2006/relationships/image" Target="../media/image12.png" /><Relationship Id="rId18" Type="http://schemas.openxmlformats.org/officeDocument/2006/relationships/image" Target="../media/image7.png" /><Relationship Id="rId19" Type="http://schemas.openxmlformats.org/officeDocument/2006/relationships/theme" Target="../theme/theme2.xml" /><Relationship Id="rId2" Type="http://schemas.openxmlformats.org/officeDocument/2006/relationships/slideLayout" Target="../slideLayouts/slideLayout17.xml" /><Relationship Id="rId3" Type="http://schemas.openxmlformats.org/officeDocument/2006/relationships/slideLayout" Target="../slideLayouts/slideLayout18.xml" /><Relationship Id="rId4" Type="http://schemas.openxmlformats.org/officeDocument/2006/relationships/slideLayout" Target="../slideLayouts/slideLayout19.xml" /><Relationship Id="rId5" Type="http://schemas.openxmlformats.org/officeDocument/2006/relationships/slideLayout" Target="../slideLayouts/slideLayout20.xml" /><Relationship Id="rId6" Type="http://schemas.openxmlformats.org/officeDocument/2006/relationships/slideLayout" Target="../slideLayouts/slideLayout21.xml" /><Relationship Id="rId7" Type="http://schemas.openxmlformats.org/officeDocument/2006/relationships/slideLayout" Target="../slideLayouts/slideLayout22.xml" /><Relationship Id="rId8" Type="http://schemas.openxmlformats.org/officeDocument/2006/relationships/slideLayout" Target="../slideLayouts/slideLayout23.xml" /><Relationship Id="rId9" Type="http://schemas.openxmlformats.org/officeDocument/2006/relationships/slideLayout" Target="../slideLayouts/slideLayout24.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1.xml" /><Relationship Id="rId10" Type="http://schemas.openxmlformats.org/officeDocument/2006/relationships/slideLayout" Target="../slideLayouts/slideLayout40.xml" /><Relationship Id="rId11" Type="http://schemas.openxmlformats.org/officeDocument/2006/relationships/slideLayout" Target="../slideLayouts/slideLayout41.xml" /><Relationship Id="rId12" Type="http://schemas.openxmlformats.org/officeDocument/2006/relationships/slideLayout" Target="../slideLayouts/slideLayout42.xml" /><Relationship Id="rId13" Type="http://schemas.openxmlformats.org/officeDocument/2006/relationships/slideLayout" Target="../slideLayouts/slideLayout43.xml" /><Relationship Id="rId14" Type="http://schemas.openxmlformats.org/officeDocument/2006/relationships/slideLayout" Target="../slideLayouts/slideLayout44.xml" /><Relationship Id="rId15" Type="http://schemas.openxmlformats.org/officeDocument/2006/relationships/slideLayout" Target="../slideLayouts/slideLayout45.xml" /><Relationship Id="rId16" Type="http://schemas.openxmlformats.org/officeDocument/2006/relationships/image" Target="../media/image7.png" /><Relationship Id="rId17" Type="http://schemas.openxmlformats.org/officeDocument/2006/relationships/theme" Target="../theme/theme3.xml" /><Relationship Id="rId2" Type="http://schemas.openxmlformats.org/officeDocument/2006/relationships/slideLayout" Target="../slideLayouts/slideLayout32.xml" /><Relationship Id="rId3" Type="http://schemas.openxmlformats.org/officeDocument/2006/relationships/slideLayout" Target="../slideLayouts/slideLayout33.xml" /><Relationship Id="rId4" Type="http://schemas.openxmlformats.org/officeDocument/2006/relationships/slideLayout" Target="../slideLayouts/slideLayout34.xml" /><Relationship Id="rId5" Type="http://schemas.openxmlformats.org/officeDocument/2006/relationships/slideLayout" Target="../slideLayouts/slideLayout35.xml" /><Relationship Id="rId6" Type="http://schemas.openxmlformats.org/officeDocument/2006/relationships/slideLayout" Target="../slideLayouts/slideLayout36.xml" /><Relationship Id="rId7" Type="http://schemas.openxmlformats.org/officeDocument/2006/relationships/slideLayout" Target="../slideLayouts/slideLayout37.xml" /><Relationship Id="rId8" Type="http://schemas.openxmlformats.org/officeDocument/2006/relationships/slideLayout" Target="../slideLayouts/slideLayout38.xml" /><Relationship Id="rId9" Type="http://schemas.openxmlformats.org/officeDocument/2006/relationships/slideLayout" Target="../slideLayouts/slideLayout3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6"/>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二级</a:t>
            </a:r>
          </a:p>
          <a:p>
            <a:pPr lvl="0"/>
            <a:r>
              <a:rPr lang="zh-CN" altLang="en-US"/>
              <a:t>三级</a:t>
            </a:r>
          </a:p>
          <a:p>
            <a:pPr lvl="0"/>
            <a:r>
              <a:rPr lang="zh-CN" altLang="en-US"/>
              <a:t>四级</a:t>
            </a:r>
          </a:p>
          <a:p>
            <a:pPr lvl="0"/>
            <a:r>
              <a:rPr lang="zh-CN" altLang="en-US"/>
              <a:t>五级</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85650B-0A03-4170-9B25-6FCF161BD66A}" type="datetimeFigureOut">
              <a:rPr lang="zh-CN" altLang="en-US" smtClean="0"/>
              <a:t>2021/9/22</a:t>
            </a:fld>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493FC-7457-410E-A535-3A01242CE44A}" type="slidenum">
              <a:rPr lang="zh-CN" altLang="en-US" smtClean="0"/>
              <a:t>‹#›</a:t>
            </a:fl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二级</a:t>
            </a:r>
          </a:p>
          <a:p>
            <a:pPr lvl="0"/>
            <a:r>
              <a:rPr lang="zh-CN" altLang="en-US"/>
              <a:t>三级</a:t>
            </a:r>
          </a:p>
          <a:p>
            <a:pPr lvl="0"/>
            <a:r>
              <a:rPr lang="zh-CN" altLang="en-US"/>
              <a:t>四级</a:t>
            </a:r>
          </a:p>
          <a:p>
            <a:pPr lvl="0"/>
            <a:r>
              <a:rPr lang="zh-CN" altLang="en-US"/>
              <a:t>五级</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E0F157-6A81-428A-A584-CB6074507C11}" type="datetimeFigureOut">
              <a:rPr lang="zh-CN" altLang="en-US" smtClean="0"/>
              <a:t>2021/9/22</a:t>
            </a:fld>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35B7D2-C531-42F3-8263-3169E5409F74}" type="slidenum">
              <a:rPr lang="zh-CN" altLang="en-US" smtClean="0"/>
              <a:t>‹#›</a:t>
            </a:fld>
          </a:p>
        </p:txBody>
      </p:sp>
      <p:pic>
        <p:nvPicPr>
          <p:cNvPr id="7" name="图片 6"/>
          <p:cNvPicPr>
            <a:picLocks noChangeAspect="1"/>
          </p:cNvPicPr>
          <p:nvPr userDrawn="1"/>
        </p:nvPicPr>
        <p:blipFill>
          <a:blip r:embed="rId16"/>
          <a:srcRect r="30916" b="-10276"/>
          <a:stretch>
            <a:fillRect/>
          </a:stretch>
        </p:blipFill>
        <p:spPr>
          <a:xfrm>
            <a:off x="7486650" y="369155"/>
            <a:ext cx="1252322" cy="336307"/>
          </a:xfrm>
          <a:prstGeom prst="rect">
            <a:avLst/>
          </a:prstGeom>
        </p:spPr>
      </p:pic>
      <p:pic>
        <p:nvPicPr>
          <p:cNvPr id="9" name="图片 8"/>
          <p:cNvPicPr>
            <a:picLocks noChangeAspect="1"/>
          </p:cNvPicPr>
          <p:nvPr userDrawn="1"/>
        </p:nvPicPr>
        <p:blipFill>
          <a:blip r:embed="rId17"/>
          <a:stretch>
            <a:fillRect/>
          </a:stretch>
        </p:blipFill>
        <p:spPr>
          <a:xfrm>
            <a:off x="4119562" y="3095625"/>
            <a:ext cx="904875" cy="666750"/>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mc:AlternateContent>
    <mc:Choice xmlns:p15="http://schemas.microsoft.com/office/powerpoint/2012/main" Requires="p15">
      <p:transition spd="slow" p14:dur="1250">
        <p15:prstTrans prst="pageCurlDouble"/>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6"/>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二级</a:t>
            </a:r>
          </a:p>
          <a:p>
            <a:pPr lvl="0"/>
            <a:r>
              <a:rPr lang="zh-CN" altLang="en-US"/>
              <a:t>三级</a:t>
            </a:r>
          </a:p>
          <a:p>
            <a:pPr lvl="0"/>
            <a:r>
              <a:rPr lang="zh-CN" altLang="en-US"/>
              <a:t>四级</a:t>
            </a:r>
          </a:p>
          <a:p>
            <a:pPr lvl="0"/>
            <a:r>
              <a:rPr lang="zh-CN" altLang="en-US"/>
              <a:t>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843A2B-FD33-435A-BB39-EBB776B13340}" type="datetimeFigureOut">
              <a:rPr lang="zh-CN" altLang="en-US" smtClean="0"/>
              <a:t>2021/9/22</a:t>
            </a:fld>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B5D591-5E70-4992-93B9-5FC0F9ACB429}" type="slidenum">
              <a:rPr lang="zh-CN" altLang="en-US" smtClean="0"/>
              <a:t>‹#›</a:t>
            </a:fld>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4.xml" /><Relationship Id="rId3" Type="http://schemas.openxmlformats.org/officeDocument/2006/relationships/image" Target="../media/image2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5.xml" /><Relationship Id="rId3" Type="http://schemas.openxmlformats.org/officeDocument/2006/relationships/image" Target="../media/image2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6.xml" /><Relationship Id="rId3" Type="http://schemas.openxmlformats.org/officeDocument/2006/relationships/image" Target="../media/image26.png" /><Relationship Id="rId4" Type="http://schemas.openxmlformats.org/officeDocument/2006/relationships/image" Target="../media/image1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6.png" /><Relationship Id="rId3"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4.jpeg" /><Relationship Id="rId3" Type="http://schemas.openxmlformats.org/officeDocument/2006/relationships/image" Target="../media/image1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1.xml" /><Relationship Id="rId3" Type="http://schemas.openxmlformats.org/officeDocument/2006/relationships/image" Target="../media/image1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4.jpeg" /><Relationship Id="rId3" Type="http://schemas.openxmlformats.org/officeDocument/2006/relationships/image" Target="../media/image1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7.jpeg" /><Relationship Id="rId3" Type="http://schemas.openxmlformats.org/officeDocument/2006/relationships/image" Target="../media/image1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7.xml" /><Relationship Id="rId3" Type="http://schemas.openxmlformats.org/officeDocument/2006/relationships/image" Target="../media/image2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8.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8.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4.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2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3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30.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8.xml" /><Relationship Id="rId3" Type="http://schemas.openxmlformats.org/officeDocument/2006/relationships/image" Target="../media/image30.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6.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31.png" /><Relationship Id="rId3" Type="http://schemas.openxmlformats.org/officeDocument/2006/relationships/image" Target="../media/image32.png" /><Relationship Id="rId4" Type="http://schemas.openxmlformats.org/officeDocument/2006/relationships/image" Target="../media/image33.png" /><Relationship Id="rId5" Type="http://schemas.openxmlformats.org/officeDocument/2006/relationships/image" Target="../media/image34.png" /><Relationship Id="rId6" Type="http://schemas.openxmlformats.org/officeDocument/2006/relationships/image" Target="../media/image35.png" /><Relationship Id="rId7" Type="http://schemas.openxmlformats.org/officeDocument/2006/relationships/image" Target="../media/image36.png" /><Relationship Id="rId8" Type="http://schemas.openxmlformats.org/officeDocument/2006/relationships/image" Target="../media/image37.png" /><Relationship Id="rId9" Type="http://schemas.openxmlformats.org/officeDocument/2006/relationships/image" Target="../media/image38.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39.png" /><Relationship Id="rId3" Type="http://schemas.openxmlformats.org/officeDocument/2006/relationships/image" Target="../media/image40.png" /><Relationship Id="rId4" Type="http://schemas.openxmlformats.org/officeDocument/2006/relationships/image" Target="../media/image4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image" Target="../media/image19.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9.xml" /><Relationship Id="rId3" Type="http://schemas.openxmlformats.org/officeDocument/2006/relationships/image" Target="../media/image42.png" /><Relationship Id="rId4" Type="http://schemas.openxmlformats.org/officeDocument/2006/relationships/image" Target="../media/image43.jpeg" /><Relationship Id="rId5" Type="http://schemas.openxmlformats.org/officeDocument/2006/relationships/image" Target="../media/image44.png" /><Relationship Id="rId6" Type="http://schemas.openxmlformats.org/officeDocument/2006/relationships/image" Target="../media/image45.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10.xml" /><Relationship Id="rId3" Type="http://schemas.openxmlformats.org/officeDocument/2006/relationships/image" Target="../media/image46.jpeg" /><Relationship Id="rId4" Type="http://schemas.openxmlformats.org/officeDocument/2006/relationships/image" Target="../media/image47.wmf" /><Relationship Id="rId5" Type="http://schemas.openxmlformats.org/officeDocument/2006/relationships/image" Target="../media/image48.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11.xml" /><Relationship Id="rId3" Type="http://schemas.openxmlformats.org/officeDocument/2006/relationships/image" Target="../media/image49.jpeg" /><Relationship Id="rId4" Type="http://schemas.openxmlformats.org/officeDocument/2006/relationships/image" Target="../media/image50.jpeg" /><Relationship Id="rId5" Type="http://schemas.openxmlformats.org/officeDocument/2006/relationships/image" Target="../media/image51.png" /><Relationship Id="rId6" Type="http://schemas.openxmlformats.org/officeDocument/2006/relationships/image" Target="../media/image5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12.xml" /><Relationship Id="rId3" Type="http://schemas.openxmlformats.org/officeDocument/2006/relationships/image" Target="../media/image53.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54.png" /><Relationship Id="rId3" Type="http://schemas.openxmlformats.org/officeDocument/2006/relationships/image" Target="../media/image55.png" /><Relationship Id="rId4" Type="http://schemas.openxmlformats.org/officeDocument/2006/relationships/image" Target="../media/image56.png" /><Relationship Id="rId5" Type="http://schemas.openxmlformats.org/officeDocument/2006/relationships/image" Target="../media/image57.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40.png" /><Relationship Id="rId3" Type="http://schemas.openxmlformats.org/officeDocument/2006/relationships/image" Target="../media/image39.png" /><Relationship Id="rId4" Type="http://schemas.openxmlformats.org/officeDocument/2006/relationships/image" Target="../media/image41.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41.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41.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41.png" /><Relationship Id="rId3" Type="http://schemas.openxmlformats.org/officeDocument/2006/relationships/image" Target="../media/image5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0.png" /><Relationship Id="rId3" Type="http://schemas.openxmlformats.org/officeDocument/2006/relationships/image" Target="../media/image17.png" /><Relationship Id="rId4" Type="http://schemas.openxmlformats.org/officeDocument/2006/relationships/image" Target="../media/image18.sv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13.xml" /><Relationship Id="rId3" Type="http://schemas.openxmlformats.org/officeDocument/2006/relationships/image" Target="../media/image41.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14.xml" /><Relationship Id="rId3" Type="http://schemas.openxmlformats.org/officeDocument/2006/relationships/image" Target="../media/image39.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15.xml" /><Relationship Id="rId3" Type="http://schemas.openxmlformats.org/officeDocument/2006/relationships/image" Target="../media/image59.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59.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0.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0.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0.pn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1.png" /><Relationship Id="rId3" Type="http://schemas.openxmlformats.org/officeDocument/2006/relationships/tags" Target="../tags/tag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6.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2.xml" /><Relationship Id="rId3" Type="http://schemas.openxmlformats.org/officeDocument/2006/relationships/image" Target="../media/image17.png" /><Relationship Id="rId4" Type="http://schemas.openxmlformats.org/officeDocument/2006/relationships/image" Target="../media/image18.svg" /><Relationship Id="rId5" Type="http://schemas.openxmlformats.org/officeDocument/2006/relationships/image" Target="../media/image21.png" /><Relationship Id="rId6" Type="http://schemas.openxmlformats.org/officeDocument/2006/relationships/tags" Target="../tags/tag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2.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3.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3.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4.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5.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5.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6.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6.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7.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image" Target="../media/image22.png" /><Relationship Id="rId5" Type="http://schemas.openxmlformats.org/officeDocument/2006/relationships/image" Target="../media/image23.pn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7.pn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7.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8.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8.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8.pn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68.png" /><Relationship Id="rId3" Type="http://schemas.openxmlformats.org/officeDocument/2006/relationships/image" Target="../media/image6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xml" /><Relationship Id="rId3" Type="http://schemas.openxmlformats.org/officeDocument/2006/relationships/image" Target="../media/image17.png" /><Relationship Id="rId4" Type="http://schemas.openxmlformats.org/officeDocument/2006/relationships/image" Target="../media/image18.sv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7.png" /><Relationship Id="rId3" Type="http://schemas.openxmlformats.org/officeDocument/2006/relationships/image" Target="../media/image18.sv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0" y="0"/>
            <a:ext cx="9144000" cy="6858635"/>
          </a:xfrm>
          <a:prstGeom prst="rect">
            <a:avLst/>
          </a:prstGeom>
        </p:spPr>
      </p:pic>
      <p:sp>
        <p:nvSpPr>
          <p:cNvPr id="2" name="标题 1"/>
          <p:cNvSpPr>
            <a:spLocks noGrp="1"/>
          </p:cNvSpPr>
          <p:nvPr>
            <p:ph type="ctrTitle"/>
          </p:nvPr>
        </p:nvSpPr>
        <p:spPr>
          <a:xfrm>
            <a:off x="1224915" y="2377440"/>
            <a:ext cx="6858000" cy="2468880"/>
          </a:xfrm>
          <a:solidFill>
            <a:schemeClr val="bg1">
              <a:alpha val="77000"/>
            </a:schemeClr>
          </a:solidFill>
        </p:spPr>
        <p:txBody>
          <a:bodyPr>
            <a:noAutofit/>
          </a:bodyPr>
          <a:lstStyle/>
          <a:p>
            <a:pPr fontAlgn="auto">
              <a:lnSpc>
                <a:spcPct val="100000"/>
              </a:lnSpc>
            </a:pPr>
            <a: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t>         综合性学习之</a:t>
            </a:r>
            <a:b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br>
            <a: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t>          徽标/漫画</a:t>
            </a:r>
            <a:b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br>
            <a: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t> </a:t>
            </a:r>
            <a:br>
              <a:rPr lang="en-US" altLang="zh-CN" sz="4800">
                <a:solidFill>
                  <a:schemeClr val="tx1"/>
                </a:solidFill>
                <a:latin typeface="华文中宋" panose="02010600040101010101" charset="-122"/>
                <a:ea typeface="华文中宋" panose="02010600040101010101" charset="-122"/>
                <a:cs typeface="华文中宋" panose="02010600040101010101" charset="-122"/>
                <a:sym typeface="+mn-ea"/>
              </a:rPr>
            </a:b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0778" y="89008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697990"/>
            <a:ext cx="8024495" cy="1005840"/>
          </a:xfrm>
          <a:prstGeom prst="rect">
            <a:avLst/>
          </a:prstGeom>
          <a:noFill/>
        </p:spPr>
        <p:txBody>
          <a:bodyPr wrap="square" rtlCol="0">
            <a:spAutoFit/>
          </a:bodyPr>
          <a:lstStyle/>
          <a:p>
            <a:pPr>
              <a:lnSpc>
                <a:spcPct val="150000"/>
              </a:lnSpc>
            </a:pPr>
            <a:r>
              <a:rPr lang="en-US" sz="2000">
                <a:solidFill>
                  <a:srgbClr val="FF0000"/>
                </a:solidFill>
                <a:latin typeface="汉仪劲楷简" panose="00020600040101010101" charset="-122"/>
                <a:ea typeface="汉仪劲楷简" panose="00020600040101010101" charset="-122"/>
              </a:rPr>
              <a:t>1.读题干，圈画出重点。</a:t>
            </a:r>
          </a:p>
          <a:p>
            <a:pPr>
              <a:lnSpc>
                <a:spcPct val="150000"/>
              </a:lnSpc>
            </a:pPr>
            <a:r>
              <a:rPr lang="en-US" sz="2000">
                <a:solidFill>
                  <a:srgbClr val="FF0000"/>
                </a:solidFill>
                <a:latin typeface="汉仪劲楷简" panose="00020600040101010101" charset="-122"/>
                <a:ea typeface="汉仪劲楷简" panose="00020600040101010101" charset="-122"/>
              </a:rPr>
              <a:t>重点包括：地点、时间、类型（行业）、涉及对象、届次等背景信息。</a:t>
            </a:r>
          </a:p>
        </p:txBody>
      </p:sp>
      <p:sp>
        <p:nvSpPr>
          <p:cNvPr id="6" name="文本框 5"/>
          <p:cNvSpPr txBox="1"/>
          <p:nvPr/>
        </p:nvSpPr>
        <p:spPr>
          <a:xfrm>
            <a:off x="560070" y="2807335"/>
            <a:ext cx="8024495" cy="1463040"/>
          </a:xfrm>
          <a:prstGeom prst="rect">
            <a:avLst/>
          </a:prstGeom>
          <a:noFill/>
        </p:spPr>
        <p:txBody>
          <a:bodyPr wrap="square" rtlCol="0" anchor="t">
            <a:spAutoFit/>
          </a:bodyPr>
          <a:lstStyle/>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【讲义1页例题1】（2019·山东滨州中考）</a:t>
            </a:r>
          </a:p>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下面是某省文物研究所征集的徽标。</a:t>
            </a:r>
          </a:p>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（1）写出徽标的构图要素。（2分）</a:t>
            </a:r>
          </a:p>
        </p:txBody>
      </p:sp>
      <p:sp>
        <p:nvSpPr>
          <p:cNvPr id="4" name="文本框 3"/>
          <p:cNvSpPr txBox="1"/>
          <p:nvPr/>
        </p:nvSpPr>
        <p:spPr>
          <a:xfrm>
            <a:off x="560070" y="1353820"/>
            <a:ext cx="3482340" cy="396240"/>
          </a:xfrm>
          <a:prstGeom prst="rect">
            <a:avLst/>
          </a:prstGeom>
          <a:noFill/>
        </p:spPr>
        <p:txBody>
          <a:bodyPr wrap="square" rtlCol="0">
            <a:spAutoFit/>
          </a:bodyPr>
          <a:lstStyle/>
          <a:p>
            <a:endParaRPr lang="zh-CN" altLang="en-US" sz="2000" b="1">
              <a:solidFill>
                <a:schemeClr val="accent5">
                  <a:lumMod val="50000"/>
                </a:schemeClr>
              </a:solidFill>
              <a:latin typeface="华文中宋" panose="02010600040101010101" charset="-122"/>
              <a:ea typeface="华文中宋" panose="02010600040101010101" charset="-122"/>
              <a:cs typeface="华文中宋" panose="02010600040101010101" charset="-122"/>
            </a:endParaRPr>
          </a:p>
        </p:txBody>
      </p:sp>
      <p:pic>
        <p:nvPicPr>
          <p:cNvPr id="1073742851" name="图片 1073742850"/>
          <p:cNvPicPr/>
          <p:nvPr/>
        </p:nvPicPr>
        <p:blipFill>
          <a:blip r:embed="rId2"/>
          <a:stretch>
            <a:fillRect/>
          </a:stretch>
        </p:blipFill>
        <p:spPr>
          <a:xfrm>
            <a:off x="5997893" y="3598863"/>
            <a:ext cx="1635125" cy="1326515"/>
          </a:xfrm>
          <a:prstGeom prst="rect">
            <a:avLst/>
          </a:prstGeom>
          <a:noFill/>
          <a:ln w="9525">
            <a:noFill/>
          </a:ln>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0778" y="89008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697990"/>
            <a:ext cx="8024495" cy="1005840"/>
          </a:xfrm>
          <a:prstGeom prst="rect">
            <a:avLst/>
          </a:prstGeom>
          <a:noFill/>
        </p:spPr>
        <p:txBody>
          <a:bodyPr wrap="square" rtlCol="0">
            <a:spAutoFit/>
          </a:bodyPr>
          <a:lstStyle/>
          <a:p>
            <a:pPr>
              <a:lnSpc>
                <a:spcPct val="150000"/>
              </a:lnSpc>
            </a:pPr>
            <a:r>
              <a:rPr lang="en-US" sz="2000">
                <a:solidFill>
                  <a:srgbClr val="FF0000"/>
                </a:solidFill>
                <a:latin typeface="汉仪劲楷简" panose="00020600040101010101" charset="-122"/>
                <a:ea typeface="汉仪劲楷简" panose="00020600040101010101" charset="-122"/>
              </a:rPr>
              <a:t>1.读题干，圈画出重点。</a:t>
            </a:r>
          </a:p>
          <a:p>
            <a:pPr>
              <a:lnSpc>
                <a:spcPct val="150000"/>
              </a:lnSpc>
            </a:pPr>
            <a:r>
              <a:rPr lang="en-US" sz="2000">
                <a:solidFill>
                  <a:srgbClr val="FF0000"/>
                </a:solidFill>
                <a:latin typeface="汉仪劲楷简" panose="00020600040101010101" charset="-122"/>
                <a:ea typeface="汉仪劲楷简" panose="00020600040101010101" charset="-122"/>
              </a:rPr>
              <a:t>重点包括：地点、时间、类型（行业）、涉及对象、届次等背景信息。</a:t>
            </a:r>
          </a:p>
        </p:txBody>
      </p:sp>
      <p:sp>
        <p:nvSpPr>
          <p:cNvPr id="6" name="文本框 5"/>
          <p:cNvSpPr txBox="1"/>
          <p:nvPr/>
        </p:nvSpPr>
        <p:spPr>
          <a:xfrm>
            <a:off x="560070" y="2807335"/>
            <a:ext cx="8024495" cy="1920240"/>
          </a:xfrm>
          <a:prstGeom prst="rect">
            <a:avLst/>
          </a:prstGeom>
          <a:noFill/>
        </p:spPr>
        <p:txBody>
          <a:bodyPr wrap="square" rtlCol="0" anchor="t">
            <a:spAutoFit/>
          </a:bodyPr>
          <a:lstStyle/>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【讲义2页第4题】（2020云南中考）</a:t>
            </a:r>
          </a:p>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联合国《生物多样性公约》（简称CBD）是一项保护地球生物资源的国际公约，主题为“共建地球生命共同体”的CBD第十五次缔约方大会将在中国云南昆明召开。</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0778" y="89008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697990"/>
            <a:ext cx="8024495" cy="1005840"/>
          </a:xfrm>
          <a:prstGeom prst="rect">
            <a:avLst/>
          </a:prstGeom>
          <a:noFill/>
        </p:spPr>
        <p:txBody>
          <a:bodyPr wrap="square" rtlCol="0">
            <a:spAutoFit/>
          </a:bodyPr>
          <a:lstStyle/>
          <a:p>
            <a:pPr>
              <a:lnSpc>
                <a:spcPct val="150000"/>
              </a:lnSpc>
            </a:pPr>
            <a:r>
              <a:rPr lang="en-US" sz="2000">
                <a:solidFill>
                  <a:srgbClr val="FF0000"/>
                </a:solidFill>
                <a:latin typeface="汉仪劲楷简" panose="00020600040101010101" charset="-122"/>
                <a:ea typeface="汉仪劲楷简" panose="00020600040101010101" charset="-122"/>
              </a:rPr>
              <a:t>1.读题干，圈画出重点。</a:t>
            </a:r>
          </a:p>
          <a:p>
            <a:pPr>
              <a:lnSpc>
                <a:spcPct val="150000"/>
              </a:lnSpc>
            </a:pPr>
            <a:r>
              <a:rPr lang="en-US" sz="2000">
                <a:solidFill>
                  <a:srgbClr val="FF0000"/>
                </a:solidFill>
                <a:latin typeface="汉仪劲楷简" panose="00020600040101010101" charset="-122"/>
                <a:ea typeface="汉仪劲楷简" panose="00020600040101010101" charset="-122"/>
              </a:rPr>
              <a:t>重点包括：地点、时间、类型（行业）、涉及对象、届次等背景信息。</a:t>
            </a:r>
          </a:p>
        </p:txBody>
      </p:sp>
      <p:sp>
        <p:nvSpPr>
          <p:cNvPr id="6" name="文本框 5"/>
          <p:cNvSpPr txBox="1"/>
          <p:nvPr/>
        </p:nvSpPr>
        <p:spPr>
          <a:xfrm>
            <a:off x="560070" y="2807335"/>
            <a:ext cx="8024495" cy="2377440"/>
          </a:xfrm>
          <a:prstGeom prst="rect">
            <a:avLst/>
          </a:prstGeom>
          <a:noFill/>
        </p:spPr>
        <p:txBody>
          <a:bodyPr wrap="square" rtlCol="0" anchor="t">
            <a:spAutoFit/>
          </a:bodyPr>
          <a:lstStyle/>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（2019·湖南邵阳中考）</a:t>
            </a:r>
          </a:p>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3.材料二是湖南省第13届运动会的会徽，其主题为“衡邵同运，三湘共赢”，仔细观察，请选择介绍会徽的一个构图要素，并简要说明其寓意。（2分）【属于背景信息的有哪些？】</a:t>
            </a:r>
          </a:p>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sym typeface="+mn-ea"/>
              </a:rPr>
              <a:t>A 第13届	B 运动会	C 衡邵同运      D 构图要素</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9033" y="55353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328420"/>
            <a:ext cx="8024495" cy="1005840"/>
          </a:xfrm>
          <a:prstGeom prst="rect">
            <a:avLst/>
          </a:prstGeom>
          <a:noFill/>
        </p:spPr>
        <p:txBody>
          <a:bodyPr wrap="square" rtlCol="0">
            <a:spAutoFit/>
          </a:bodyPr>
          <a:lstStyle/>
          <a:p>
            <a:pPr>
              <a:lnSpc>
                <a:spcPct val="150000"/>
              </a:lnSpc>
            </a:pPr>
            <a:r>
              <a:rPr lang="en-US" sz="2000">
                <a:solidFill>
                  <a:schemeClr val="tx1"/>
                </a:solidFill>
                <a:latin typeface="汉仪劲楷简" panose="00020600040101010101" charset="-122"/>
                <a:ea typeface="汉仪劲楷简" panose="00020600040101010101" charset="-122"/>
              </a:rPr>
              <a:t>1.读题干，圈画出重点。</a:t>
            </a:r>
          </a:p>
          <a:p>
            <a:pPr>
              <a:lnSpc>
                <a:spcPct val="150000"/>
              </a:lnSpc>
            </a:pPr>
            <a:r>
              <a:rPr lang="en-US" sz="2000">
                <a:solidFill>
                  <a:schemeClr val="tx1"/>
                </a:solidFill>
                <a:latin typeface="汉仪劲楷简" panose="00020600040101010101" charset="-122"/>
                <a:ea typeface="汉仪劲楷简" panose="00020600040101010101" charset="-122"/>
              </a:rPr>
              <a:t>重点包括：地点、时间、类型（行业）、涉及对象、届次等背景信息。</a:t>
            </a:r>
          </a:p>
        </p:txBody>
      </p:sp>
      <p:sp>
        <p:nvSpPr>
          <p:cNvPr id="4" name="文本框 3"/>
          <p:cNvSpPr txBox="1"/>
          <p:nvPr/>
        </p:nvSpPr>
        <p:spPr>
          <a:xfrm>
            <a:off x="559435" y="2343150"/>
            <a:ext cx="8024495" cy="2377440"/>
          </a:xfrm>
          <a:prstGeom prst="rect">
            <a:avLst/>
          </a:prstGeom>
          <a:noFill/>
        </p:spPr>
        <p:txBody>
          <a:bodyPr wrap="square" rtlCol="0">
            <a:spAutoFit/>
          </a:bodyPr>
          <a:lstStyle/>
          <a:p>
            <a:pPr>
              <a:lnSpc>
                <a:spcPct val="150000"/>
              </a:lnSpc>
            </a:pPr>
            <a:r>
              <a:rPr lang="en-US" sz="2000">
                <a:latin typeface="汉仪劲楷简" panose="00020600040101010101" charset="-122"/>
                <a:ea typeface="汉仪劲楷简" panose="00020600040101010101" charset="-122"/>
              </a:rPr>
              <a:t> 2.读图，画出徽标中的要素。</a:t>
            </a:r>
          </a:p>
          <a:p>
            <a:pPr>
              <a:lnSpc>
                <a:spcPct val="150000"/>
              </a:lnSpc>
            </a:pPr>
            <a:r>
              <a:rPr lang="en-US" sz="2000">
                <a:latin typeface="汉仪劲楷简" panose="00020600040101010101" charset="-122"/>
                <a:ea typeface="汉仪劲楷简" panose="00020600040101010101" charset="-122"/>
              </a:rPr>
              <a:t>要素包括：</a:t>
            </a:r>
          </a:p>
          <a:p>
            <a:pPr>
              <a:lnSpc>
                <a:spcPct val="150000"/>
              </a:lnSpc>
            </a:pPr>
            <a:r>
              <a:rPr lang="en-US" sz="2000">
                <a:latin typeface="汉仪劲楷简" panose="00020600040101010101" charset="-122"/>
                <a:ea typeface="汉仪劲楷简" panose="00020600040101010101" charset="-122"/>
              </a:rPr>
              <a:t>（1）汉字、拼音、英文字母</a:t>
            </a:r>
          </a:p>
          <a:p>
            <a:pPr>
              <a:lnSpc>
                <a:spcPct val="150000"/>
              </a:lnSpc>
            </a:pPr>
            <a:r>
              <a:rPr lang="en-US" sz="2000">
                <a:latin typeface="汉仪劲楷简" panose="00020600040101010101" charset="-122"/>
                <a:ea typeface="汉仪劲楷简" panose="00020600040101010101" charset="-122"/>
              </a:rPr>
              <a:t>（2）数字（年份、届次等）</a:t>
            </a:r>
          </a:p>
          <a:p>
            <a:pPr>
              <a:lnSpc>
                <a:spcPct val="150000"/>
              </a:lnSpc>
            </a:pPr>
            <a:r>
              <a:rPr lang="en-US" sz="2000">
                <a:latin typeface="汉仪劲楷简" panose="00020600040101010101" charset="-122"/>
                <a:ea typeface="汉仪劲楷简" panose="00020600040101010101" charset="-122"/>
              </a:rPr>
              <a:t>（3）图案【颜色，数量，有无变形（数字、汉字、字母等）】</a:t>
            </a:r>
          </a:p>
        </p:txBody>
      </p:sp>
      <p:pic>
        <p:nvPicPr>
          <p:cNvPr id="17" name="图片 16"/>
          <p:cNvPicPr/>
          <p:nvPr/>
        </p:nvPicPr>
        <p:blipFill>
          <a:blip r:embed="rId3">
            <a:extLst>
              <a:ext uri="{28A0092B-C50C-407E-A947-70E740481C1C}">
                <a14:useLocalDpi xmlns:a14="http://schemas.microsoft.com/office/drawing/2010/main" val="0"/>
              </a:ext>
            </a:extLst>
          </a:blip>
          <a:stretch>
            <a:fillRect/>
          </a:stretch>
        </p:blipFill>
        <p:spPr>
          <a:xfrm>
            <a:off x="885825" y="4895850"/>
            <a:ext cx="1362710" cy="1305560"/>
          </a:xfrm>
          <a:prstGeom prst="rect">
            <a:avLst/>
          </a:prstGeom>
          <a:noFill/>
          <a:ln>
            <a:noFill/>
          </a:ln>
        </p:spPr>
      </p:pic>
      <p:sp>
        <p:nvSpPr>
          <p:cNvPr id="7" name="文本框 6"/>
          <p:cNvSpPr txBox="1"/>
          <p:nvPr/>
        </p:nvSpPr>
        <p:spPr>
          <a:xfrm>
            <a:off x="2707640" y="4742815"/>
            <a:ext cx="4306570" cy="1737360"/>
          </a:xfrm>
          <a:prstGeom prst="rect">
            <a:avLst/>
          </a:prstGeom>
          <a:noFill/>
        </p:spPr>
        <p:txBody>
          <a:bodyPr wrap="square" rtlCol="0">
            <a:spAutoFit/>
          </a:bodyPr>
          <a:lstStyle/>
          <a:p>
            <a:pPr>
              <a:lnSpc>
                <a:spcPct val="150000"/>
              </a:lnSpc>
            </a:pPr>
            <a:r>
              <a:rPr lang="zh-CN" altLang="en-US">
                <a:latin typeface="汉仪新人文宋简" panose="00020600040101010101" charset="-122"/>
                <a:ea typeface="汉仪新人文宋简" panose="00020600040101010101" charset="-122"/>
                <a:cs typeface="汉仪新人文宋简" panose="00020600040101010101" charset="-122"/>
                <a:sym typeface="+mn-ea"/>
              </a:rPr>
              <a:t>下面是某省文物研究所征集的徽标。</a:t>
            </a:r>
          </a:p>
          <a:p>
            <a:pPr>
              <a:lnSpc>
                <a:spcPct val="150000"/>
              </a:lnSpc>
            </a:pPr>
            <a:r>
              <a:rPr lang="zh-CN" altLang="en-US">
                <a:latin typeface="汉仪新人文宋简" panose="00020600040101010101" charset="-122"/>
                <a:ea typeface="汉仪新人文宋简" panose="00020600040101010101" charset="-122"/>
                <a:cs typeface="汉仪新人文宋简" panose="00020600040101010101" charset="-122"/>
                <a:sym typeface="+mn-ea"/>
              </a:rPr>
              <a:t>请问该徽标有几个要素组成的？</a:t>
            </a:r>
          </a:p>
          <a:p>
            <a:pPr>
              <a:lnSpc>
                <a:spcPct val="150000"/>
              </a:lnSpc>
            </a:pPr>
            <a:r>
              <a:rPr lang="zh-CN" altLang="en-US">
                <a:latin typeface="汉仪新人文宋简" panose="00020600040101010101" charset="-122"/>
                <a:ea typeface="汉仪新人文宋简" panose="00020600040101010101" charset="-122"/>
                <a:cs typeface="汉仪新人文宋简" panose="00020600040101010101" charset="-122"/>
                <a:sym typeface="+mn-ea"/>
              </a:rPr>
              <a:t>A 一个		B 两个</a:t>
            </a:r>
          </a:p>
          <a:p>
            <a:pPr>
              <a:lnSpc>
                <a:spcPct val="150000"/>
              </a:lnSpc>
            </a:pPr>
            <a:r>
              <a:rPr lang="zh-CN" altLang="en-US">
                <a:latin typeface="汉仪新人文宋简" panose="00020600040101010101" charset="-122"/>
                <a:ea typeface="汉仪新人文宋简" panose="00020600040101010101" charset="-122"/>
                <a:cs typeface="汉仪新人文宋简" panose="00020600040101010101" charset="-122"/>
                <a:sym typeface="+mn-ea"/>
              </a:rPr>
              <a:t>C 三个		D 四个</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9033" y="55353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328420"/>
            <a:ext cx="8024495" cy="1005840"/>
          </a:xfrm>
          <a:prstGeom prst="rect">
            <a:avLst/>
          </a:prstGeom>
          <a:noFill/>
        </p:spPr>
        <p:txBody>
          <a:bodyPr wrap="square" rtlCol="0">
            <a:spAutoFit/>
          </a:bodyPr>
          <a:lstStyle/>
          <a:p>
            <a:pPr>
              <a:lnSpc>
                <a:spcPct val="150000"/>
              </a:lnSpc>
            </a:pPr>
            <a:r>
              <a:rPr lang="en-US" sz="2000">
                <a:solidFill>
                  <a:schemeClr val="tx1"/>
                </a:solidFill>
                <a:latin typeface="汉仪劲楷简" panose="00020600040101010101" charset="-122"/>
                <a:ea typeface="汉仪劲楷简" panose="00020600040101010101" charset="-122"/>
              </a:rPr>
              <a:t>1.读题干，圈画出重点。</a:t>
            </a:r>
          </a:p>
          <a:p>
            <a:pPr>
              <a:lnSpc>
                <a:spcPct val="150000"/>
              </a:lnSpc>
            </a:pPr>
            <a:r>
              <a:rPr lang="en-US" sz="2000">
                <a:solidFill>
                  <a:schemeClr val="tx1"/>
                </a:solidFill>
                <a:latin typeface="汉仪劲楷简" panose="00020600040101010101" charset="-122"/>
                <a:ea typeface="汉仪劲楷简" panose="00020600040101010101" charset="-122"/>
              </a:rPr>
              <a:t>重点包括：地点、时间、类型（行业）、涉及对象、届次等背景信息。</a:t>
            </a:r>
          </a:p>
        </p:txBody>
      </p:sp>
      <p:sp>
        <p:nvSpPr>
          <p:cNvPr id="4" name="文本框 3"/>
          <p:cNvSpPr txBox="1"/>
          <p:nvPr/>
        </p:nvSpPr>
        <p:spPr>
          <a:xfrm>
            <a:off x="559435" y="2343150"/>
            <a:ext cx="5037455" cy="2834640"/>
          </a:xfrm>
          <a:prstGeom prst="rect">
            <a:avLst/>
          </a:prstGeom>
          <a:noFill/>
        </p:spPr>
        <p:txBody>
          <a:bodyPr wrap="square" rtlCol="0">
            <a:spAutoFit/>
          </a:bodyPr>
          <a:lstStyle/>
          <a:p>
            <a:pPr>
              <a:lnSpc>
                <a:spcPct val="150000"/>
              </a:lnSpc>
            </a:pPr>
            <a:r>
              <a:rPr lang="en-US" sz="2000">
                <a:latin typeface="汉仪劲楷简" panose="00020600040101010101" charset="-122"/>
                <a:ea typeface="汉仪劲楷简" panose="00020600040101010101" charset="-122"/>
              </a:rPr>
              <a:t> 2.读图，画出徽标中的要素。</a:t>
            </a:r>
          </a:p>
          <a:p>
            <a:pPr>
              <a:lnSpc>
                <a:spcPct val="150000"/>
              </a:lnSpc>
            </a:pPr>
            <a:r>
              <a:rPr lang="en-US" sz="2000">
                <a:latin typeface="汉仪劲楷简" panose="00020600040101010101" charset="-122"/>
                <a:ea typeface="汉仪劲楷简" panose="00020600040101010101" charset="-122"/>
              </a:rPr>
              <a:t>要素包括：</a:t>
            </a:r>
          </a:p>
          <a:p>
            <a:pPr>
              <a:lnSpc>
                <a:spcPct val="150000"/>
              </a:lnSpc>
            </a:pPr>
            <a:r>
              <a:rPr lang="en-US" sz="2000">
                <a:latin typeface="汉仪劲楷简" panose="00020600040101010101" charset="-122"/>
                <a:ea typeface="汉仪劲楷简" panose="00020600040101010101" charset="-122"/>
              </a:rPr>
              <a:t>（1）汉字、拼音、英文字母</a:t>
            </a:r>
          </a:p>
          <a:p>
            <a:pPr>
              <a:lnSpc>
                <a:spcPct val="150000"/>
              </a:lnSpc>
            </a:pPr>
            <a:r>
              <a:rPr lang="en-US" sz="2000">
                <a:latin typeface="汉仪劲楷简" panose="00020600040101010101" charset="-122"/>
                <a:ea typeface="汉仪劲楷简" panose="00020600040101010101" charset="-122"/>
              </a:rPr>
              <a:t>（2）数字（年份、届次等）</a:t>
            </a:r>
          </a:p>
          <a:p>
            <a:pPr>
              <a:lnSpc>
                <a:spcPct val="150000"/>
              </a:lnSpc>
            </a:pPr>
            <a:r>
              <a:rPr lang="en-US" sz="2000">
                <a:latin typeface="汉仪劲楷简" panose="00020600040101010101" charset="-122"/>
                <a:ea typeface="汉仪劲楷简" panose="00020600040101010101" charset="-122"/>
              </a:rPr>
              <a:t>（3）图案【颜色，数量，有无变形（数字、汉字、字母等）】</a:t>
            </a:r>
          </a:p>
        </p:txBody>
      </p:sp>
      <p:pic>
        <p:nvPicPr>
          <p:cNvPr id="21" name="图片 20"/>
          <p:cNvPicPr/>
          <p:nvPr/>
        </p:nvPicPr>
        <p:blipFill>
          <a:blip r:embed="rId2">
            <a:clrChange>
              <a:clrFrom>
                <a:srgbClr val="EBEBEB">
                  <a:alpha val="100000"/>
                </a:srgbClr>
              </a:clrFrom>
              <a:clrTo>
                <a:srgbClr val="EBEBEB">
                  <a:alpha val="100000"/>
                  <a:alpha val="0"/>
                </a:srgbClr>
              </a:clrTo>
            </a:clrChange>
            <a:extLst>
              <a:ext uri="{28A0092B-C50C-407E-A947-70E740481C1C}">
                <a14:useLocalDpi xmlns:a14="http://schemas.microsoft.com/office/drawing/2010/main" val="0"/>
              </a:ext>
            </a:extLst>
          </a:blip>
          <a:srcRect l="20820" t="14025" r="22472" b="29179"/>
          <a:stretch>
            <a:fillRect/>
          </a:stretch>
        </p:blipFill>
        <p:spPr>
          <a:xfrm>
            <a:off x="5676900" y="2516505"/>
            <a:ext cx="3116580" cy="3186430"/>
          </a:xfrm>
          <a:prstGeom prst="rect">
            <a:avLst/>
          </a:prstGeom>
          <a:noFill/>
          <a:ln>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9033" y="55353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7" name="文本框 6"/>
          <p:cNvSpPr txBox="1"/>
          <p:nvPr/>
        </p:nvSpPr>
        <p:spPr>
          <a:xfrm>
            <a:off x="560070" y="1450340"/>
            <a:ext cx="8024495" cy="1920240"/>
          </a:xfrm>
          <a:prstGeom prst="rect">
            <a:avLst/>
          </a:prstGeom>
          <a:noFill/>
        </p:spPr>
        <p:txBody>
          <a:bodyPr wrap="square" rtlCol="0">
            <a:spAutoFit/>
          </a:bodyPr>
          <a:lstStyle/>
          <a:p>
            <a:pPr>
              <a:lnSpc>
                <a:spcPct val="150000"/>
              </a:lnSpc>
            </a:pPr>
            <a:r>
              <a:rPr lang="en-US" sz="2000">
                <a:solidFill>
                  <a:schemeClr val="tx1"/>
                </a:solidFill>
                <a:latin typeface="汉仪劲楷简" panose="00020600040101010101" charset="-122"/>
                <a:ea typeface="汉仪劲楷简" panose="00020600040101010101" charset="-122"/>
              </a:rPr>
              <a:t>1.读题，圈画出重点。</a:t>
            </a:r>
          </a:p>
          <a:p>
            <a:pPr>
              <a:lnSpc>
                <a:spcPct val="150000"/>
              </a:lnSpc>
            </a:pPr>
            <a:r>
              <a:rPr lang="en-US" sz="2000">
                <a:solidFill>
                  <a:schemeClr val="tx1"/>
                </a:solidFill>
                <a:latin typeface="汉仪劲楷简" panose="00020600040101010101" charset="-122"/>
                <a:ea typeface="汉仪劲楷简" panose="00020600040101010101" charset="-122"/>
              </a:rPr>
              <a:t>2.读图，画出徽标中的要素。</a:t>
            </a:r>
          </a:p>
          <a:p>
            <a:pPr>
              <a:lnSpc>
                <a:spcPct val="150000"/>
              </a:lnSpc>
            </a:pPr>
            <a:r>
              <a:rPr lang="en-US" sz="2000">
                <a:solidFill>
                  <a:schemeClr val="tx1"/>
                </a:solidFill>
                <a:latin typeface="汉仪劲楷简" panose="00020600040101010101" charset="-122"/>
                <a:ea typeface="汉仪劲楷简" panose="00020600040101010101" charset="-122"/>
              </a:rPr>
              <a:t>3.选择介绍的说明顺序</a:t>
            </a:r>
          </a:p>
          <a:p>
            <a:pPr>
              <a:lnSpc>
                <a:spcPct val="150000"/>
              </a:lnSpc>
            </a:pPr>
            <a:r>
              <a:rPr lang="en-US" sz="2000">
                <a:solidFill>
                  <a:schemeClr val="tx1"/>
                </a:solidFill>
                <a:latin typeface="汉仪劲楷简" panose="00020600040101010101" charset="-122"/>
                <a:ea typeface="汉仪劲楷简" panose="00020600040101010101" charset="-122"/>
              </a:rPr>
              <a:t>总体原则是先整体后细节、由大到小、由上到下、由左到右。</a:t>
            </a:r>
          </a:p>
        </p:txBody>
      </p:sp>
      <p:pic>
        <p:nvPicPr>
          <p:cNvPr id="8" name="图片 7"/>
          <p:cNvPicPr/>
          <p:nvPr/>
        </p:nvPicPr>
        <p:blipFill>
          <a:blip r:embed="rId3">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l="20820" t="14025" r="22472" b="29179"/>
          <a:stretch>
            <a:fillRect/>
          </a:stretch>
        </p:blipFill>
        <p:spPr>
          <a:xfrm>
            <a:off x="560070" y="3659505"/>
            <a:ext cx="1866900" cy="2508250"/>
          </a:xfrm>
          <a:prstGeom prst="rect">
            <a:avLst/>
          </a:prstGeom>
          <a:noFill/>
          <a:ln>
            <a:noFill/>
          </a:ln>
        </p:spPr>
      </p:pic>
      <p:sp>
        <p:nvSpPr>
          <p:cNvPr id="10" name="文本框 9"/>
          <p:cNvSpPr txBox="1"/>
          <p:nvPr/>
        </p:nvSpPr>
        <p:spPr>
          <a:xfrm>
            <a:off x="2762250" y="3944620"/>
            <a:ext cx="5668645" cy="1920240"/>
          </a:xfrm>
          <a:prstGeom prst="rect">
            <a:avLst/>
          </a:prstGeom>
          <a:noFill/>
        </p:spPr>
        <p:txBody>
          <a:bodyPr wrap="square" rtlCol="0">
            <a:spAutoFit/>
          </a:bodyPr>
          <a:lstStyle/>
          <a:p>
            <a:pPr algn="l">
              <a:lnSpc>
                <a:spcPct val="150000"/>
              </a:lnSpc>
            </a:pPr>
            <a:r>
              <a:rPr lang="en-US" altLang="zh-CN" sz="2000">
                <a:latin typeface="汉仪新人文宋简" panose="00020600040101010101" charset="-122"/>
                <a:ea typeface="汉仪新人文宋简" panose="00020600040101010101" charset="-122"/>
                <a:cs typeface="汉仪新人文宋简" panose="00020600040101010101" charset="-122"/>
              </a:rPr>
              <a:t>2020联合国生物多样性大会会标图案</a:t>
            </a:r>
          </a:p>
          <a:p>
            <a:pPr algn="l">
              <a:lnSpc>
                <a:spcPct val="150000"/>
              </a:lnSpc>
            </a:pPr>
            <a:r>
              <a:rPr lang="en-US" altLang="zh-CN" sz="2000">
                <a:latin typeface="汉仪新人文宋简" panose="00020600040101010101" charset="-122"/>
                <a:ea typeface="汉仪新人文宋简" panose="00020600040101010101" charset="-122"/>
                <a:cs typeface="汉仪新人文宋简" panose="00020600040101010101" charset="-122"/>
              </a:rPr>
              <a:t>【思考】整体看是什么形状？</a:t>
            </a:r>
          </a:p>
          <a:p>
            <a:pPr algn="l">
              <a:lnSpc>
                <a:spcPct val="150000"/>
              </a:lnSpc>
            </a:pPr>
            <a:r>
              <a:rPr lang="en-US" altLang="zh-CN" sz="2000">
                <a:latin typeface="汉仪新人文宋简" panose="00020600040101010101" charset="-122"/>
                <a:ea typeface="汉仪新人文宋简" panose="00020600040101010101" charset="-122"/>
                <a:cs typeface="汉仪新人文宋简" panose="00020600040101010101" charset="-122"/>
              </a:rPr>
              <a:t>A 看不出来	B 水滴形</a:t>
            </a:r>
          </a:p>
          <a:p>
            <a:pPr algn="l">
              <a:lnSpc>
                <a:spcPct val="150000"/>
              </a:lnSpc>
            </a:pPr>
            <a:r>
              <a:rPr lang="en-US" altLang="zh-CN" sz="2000">
                <a:latin typeface="汉仪新人文宋简" panose="00020600040101010101" charset="-122"/>
                <a:ea typeface="汉仪新人文宋简" panose="00020600040101010101" charset="-122"/>
                <a:cs typeface="汉仪新人文宋简" panose="00020600040101010101" charset="-122"/>
              </a:rPr>
              <a:t>C 半圆形	D 长方形</a:t>
            </a:r>
          </a:p>
        </p:txBody>
      </p:sp>
      <p:sp>
        <p:nvSpPr>
          <p:cNvPr id="9" name="文本框 8"/>
          <p:cNvSpPr txBox="1"/>
          <p:nvPr/>
        </p:nvSpPr>
        <p:spPr>
          <a:xfrm>
            <a:off x="560070" y="1238885"/>
            <a:ext cx="3482340" cy="396240"/>
          </a:xfrm>
          <a:prstGeom prst="rect">
            <a:avLst/>
          </a:prstGeom>
          <a:noFill/>
        </p:spPr>
        <p:txBody>
          <a:bodyPr wrap="square" rtlCol="0">
            <a:spAutoFit/>
          </a:bodyPr>
          <a:lstStyle/>
          <a:p>
            <a:r>
              <a:rPr lang="zh-CN" altLang="en-US" sz="2000" b="1">
                <a:solidFill>
                  <a:schemeClr val="accent5">
                    <a:lumMod val="50000"/>
                  </a:schemeClr>
                </a:solidFill>
                <a:latin typeface="华文中宋" panose="02010600040101010101" charset="-122"/>
                <a:ea typeface="华文中宋" panose="02010600040101010101" charset="-122"/>
                <a:cs typeface="华文中宋" panose="02010600040101010101" charset="-122"/>
              </a:rPr>
              <a:t>记在讲义1页</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769033" y="553530"/>
            <a:ext cx="8024256" cy="1188720"/>
          </a:xfrm>
          <a:prstGeom prst="rect">
            <a:avLst/>
          </a:prstGeom>
          <a:noFill/>
        </p:spPr>
        <p:txBody>
          <a:bodyPr wrap="square" rtlCol="0">
            <a:spAutoFit/>
          </a:bodyPr>
          <a:lstStyle/>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题型一：介绍描述徽标内容</a:t>
            </a:r>
          </a:p>
          <a:p>
            <a:pPr fontAlgn="auto">
              <a:lnSpc>
                <a:spcPct val="150000"/>
              </a:lnSpc>
            </a:pPr>
            <a:r>
              <a:rPr lang="en-US" altLang="zh-CN" sz="2400">
                <a:solidFill>
                  <a:srgbClr val="C00000"/>
                </a:solidFill>
                <a:latin typeface="微软雅黑" panose="020b0503020204020204" pitchFamily="34" charset="-122"/>
                <a:ea typeface="微软雅黑" panose="020b0503020204020204" pitchFamily="34" charset="-122"/>
              </a:rPr>
              <a:t> </a:t>
            </a:r>
          </a:p>
        </p:txBody>
      </p:sp>
      <p:sp>
        <p:nvSpPr>
          <p:cNvPr id="2" name="文本框 1"/>
          <p:cNvSpPr txBox="1"/>
          <p:nvPr/>
        </p:nvSpPr>
        <p:spPr>
          <a:xfrm>
            <a:off x="560070" y="1721485"/>
            <a:ext cx="8024495" cy="3291840"/>
          </a:xfrm>
          <a:prstGeom prst="rect">
            <a:avLst/>
          </a:prstGeom>
          <a:noFill/>
        </p:spPr>
        <p:txBody>
          <a:bodyPr wrap="square" rtlCol="0">
            <a:spAutoFit/>
          </a:bodyPr>
          <a:lstStyle/>
          <a:p>
            <a:pPr>
              <a:lnSpc>
                <a:spcPct val="150000"/>
              </a:lnSpc>
            </a:pPr>
            <a:r>
              <a:rPr lang="en-US" sz="2000">
                <a:solidFill>
                  <a:schemeClr val="tx1"/>
                </a:solidFill>
                <a:latin typeface="汉仪劲楷简" panose="00020600040101010101" charset="-122"/>
                <a:ea typeface="汉仪劲楷简" panose="00020600040101010101" charset="-122"/>
              </a:rPr>
              <a:t>1.读题，圈画出重点。</a:t>
            </a:r>
          </a:p>
          <a:p>
            <a:pPr>
              <a:lnSpc>
                <a:spcPct val="150000"/>
              </a:lnSpc>
            </a:pPr>
            <a:r>
              <a:rPr lang="en-US" sz="2000">
                <a:solidFill>
                  <a:schemeClr val="tx1"/>
                </a:solidFill>
                <a:latin typeface="汉仪劲楷简" panose="00020600040101010101" charset="-122"/>
                <a:ea typeface="汉仪劲楷简" panose="00020600040101010101" charset="-122"/>
              </a:rPr>
              <a:t>2.读图，画出徽标中的要素。</a:t>
            </a:r>
          </a:p>
          <a:p>
            <a:pPr>
              <a:lnSpc>
                <a:spcPct val="150000"/>
              </a:lnSpc>
            </a:pPr>
            <a:r>
              <a:rPr lang="en-US" sz="2000">
                <a:solidFill>
                  <a:schemeClr val="tx1"/>
                </a:solidFill>
                <a:latin typeface="汉仪劲楷简" panose="00020600040101010101" charset="-122"/>
                <a:ea typeface="汉仪劲楷简" panose="00020600040101010101" charset="-122"/>
              </a:rPr>
              <a:t>3.选择介绍的说明顺序</a:t>
            </a:r>
          </a:p>
          <a:p>
            <a:pPr>
              <a:lnSpc>
                <a:spcPct val="150000"/>
              </a:lnSpc>
            </a:pPr>
            <a:r>
              <a:rPr lang="en-US" sz="2000">
                <a:solidFill>
                  <a:schemeClr val="tx1"/>
                </a:solidFill>
                <a:latin typeface="汉仪劲楷简" panose="00020600040101010101" charset="-122"/>
                <a:ea typeface="汉仪劲楷简" panose="00020600040101010101" charset="-122"/>
              </a:rPr>
              <a:t>4.使用答题套路回答构图要素题</a:t>
            </a:r>
          </a:p>
          <a:p>
            <a:pPr>
              <a:lnSpc>
                <a:spcPct val="150000"/>
              </a:lnSpc>
            </a:pPr>
            <a:r>
              <a:rPr lang="en-US" sz="2000">
                <a:solidFill>
                  <a:schemeClr val="tx1"/>
                </a:solidFill>
                <a:latin typeface="汉仪劲楷简" panose="00020600040101010101" charset="-122"/>
                <a:ea typeface="汉仪劲楷简" panose="00020600040101010101" charset="-122"/>
              </a:rPr>
              <a:t>这是一幅题为“……”的图标（徽标）。</a:t>
            </a:r>
          </a:p>
          <a:p>
            <a:pPr>
              <a:lnSpc>
                <a:spcPct val="150000"/>
              </a:lnSpc>
            </a:pPr>
            <a:r>
              <a:rPr lang="en-US" sz="2000">
                <a:solidFill>
                  <a:schemeClr val="tx1"/>
                </a:solidFill>
                <a:latin typeface="汉仪劲楷简" panose="00020600040101010101" charset="-122"/>
                <a:ea typeface="汉仪劲楷简" panose="00020600040101010101" charset="-122"/>
              </a:rPr>
              <a:t>画面的中间/画面的主体是……，画面左面是……，右面是……，上方是……，下方是……。</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1" name="图片 20"/>
          <p:cNvPicPr>
            <a:picLocks noChangeAspect="1"/>
          </p:cNvPicPr>
          <p:nvPr/>
        </p:nvPicPr>
        <p:blipFill>
          <a:blip r:embed="rId3"/>
          <a:stretch>
            <a:fillRect/>
          </a:stretch>
        </p:blipFill>
        <p:spPr>
          <a:xfrm>
            <a:off x="1919605" y="1075690"/>
            <a:ext cx="5678170" cy="3305175"/>
          </a:xfrm>
          <a:prstGeom prst="rect">
            <a:avLst/>
          </a:prstGeom>
        </p:spPr>
      </p:pic>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4"/>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
        <p:nvSpPr>
          <p:cNvPr id="2" name="文本框 1"/>
          <p:cNvSpPr txBox="1"/>
          <p:nvPr/>
        </p:nvSpPr>
        <p:spPr>
          <a:xfrm>
            <a:off x="724535" y="4758690"/>
            <a:ext cx="8067675" cy="1737360"/>
          </a:xfrm>
          <a:prstGeom prst="rect">
            <a:avLst/>
          </a:prstGeom>
          <a:noFill/>
        </p:spPr>
        <p:txBody>
          <a:bodyPr wrap="square" rtlCol="0">
            <a:spAutoFit/>
          </a:bodyPr>
          <a:lstStyle/>
          <a:p>
            <a:pPr algn="ctr">
              <a:lnSpc>
                <a:spcPct val="150000"/>
              </a:lnSpc>
            </a:pPr>
            <a:r>
              <a:rPr lang="zh-CN" altLang="en-US" sz="2400">
                <a:latin typeface="汉仪新人文宋简" panose="00020600040101010101" charset="-122"/>
                <a:ea typeface="汉仪新人文宋简" panose="00020600040101010101" charset="-122"/>
                <a:cs typeface="汉仪新人文宋简" panose="00020600040101010101" charset="-122"/>
              </a:rPr>
              <a:t>请问建党一百周年活动活动标识的图案有几个要素组成的？</a:t>
            </a:r>
          </a:p>
          <a:p>
            <a:pPr algn="ctr">
              <a:lnSpc>
                <a:spcPct val="150000"/>
              </a:lnSpc>
            </a:pPr>
            <a:r>
              <a:rPr lang="zh-CN" altLang="en-US" sz="2400">
                <a:latin typeface="汉仪新人文宋简" panose="00020600040101010101" charset="-122"/>
                <a:ea typeface="汉仪新人文宋简" panose="00020600040101010101" charset="-122"/>
                <a:cs typeface="汉仪新人文宋简" panose="00020600040101010101" charset="-122"/>
              </a:rPr>
              <a:t>A 三个	B 四个	C 五个 	D 六个</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1" name="图片 20"/>
          <p:cNvPicPr>
            <a:picLocks noChangeAspect="1"/>
          </p:cNvPicPr>
          <p:nvPr/>
        </p:nvPicPr>
        <p:blipFill>
          <a:blip r:embed="rId2"/>
          <a:stretch>
            <a:fillRect/>
          </a:stretch>
        </p:blipFill>
        <p:spPr>
          <a:xfrm>
            <a:off x="1732915" y="566420"/>
            <a:ext cx="5678170" cy="3305175"/>
          </a:xfrm>
          <a:prstGeom prst="rect">
            <a:avLst/>
          </a:prstGeom>
        </p:spPr>
      </p:pic>
      <p:sp>
        <p:nvSpPr>
          <p:cNvPr id="23" name="文本框 22"/>
          <p:cNvSpPr txBox="1"/>
          <p:nvPr/>
        </p:nvSpPr>
        <p:spPr>
          <a:xfrm>
            <a:off x="536575" y="4163695"/>
            <a:ext cx="8070850" cy="1554480"/>
          </a:xfrm>
          <a:prstGeom prst="rect">
            <a:avLst/>
          </a:prstGeom>
          <a:noFill/>
        </p:spPr>
        <p:txBody>
          <a:bodyPr wrap="square" rtlCol="0">
            <a:spAutoFit/>
          </a:bodyPr>
          <a:lstStyle/>
          <a:p>
            <a:pPr algn="l"/>
            <a:r>
              <a:rPr lang="en-US" altLang="zh-CN" sz="2400">
                <a:latin typeface="华文中宋" panose="02010600040101010101" charset="-122"/>
                <a:ea typeface="华文中宋" panose="02010600040101010101" charset="-122"/>
                <a:cs typeface="华文中宋" panose="02010600040101010101" charset="-122"/>
              </a:rPr>
              <a:t>     中宣部24日发布中国共产党成立100周年庆祝活动标识。标识由党徽、数字“100”“1921”“2021”和56根光芒线组成，生动展现中国共产党团结带领中国人民不忘初心、牢记使命、艰苦奋斗的百年光辉历程。</a:t>
            </a:r>
          </a:p>
        </p:txBody>
      </p:sp>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p:cNvSpPr txBox="1"/>
          <p:nvPr/>
        </p:nvSpPr>
        <p:spPr>
          <a:xfrm>
            <a:off x="530860" y="1530985"/>
            <a:ext cx="8082280" cy="1600200"/>
          </a:xfrm>
          <a:prstGeom prst="rect">
            <a:avLst/>
          </a:prstGeom>
          <a:noFill/>
        </p:spPr>
        <p:txBody>
          <a:bodyPr wrap="square" rtlCol="0">
            <a:spAutoFit/>
          </a:bodyPr>
          <a:lstStyle/>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（2019·山东滨州中考）下面是某省文物研究所征集的徽标。</a:t>
            </a:r>
          </a:p>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（1）写出徽标的构图要素。（2分）</a:t>
            </a:r>
          </a:p>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 </a:t>
            </a:r>
          </a:p>
        </p:txBody>
      </p:sp>
      <p:pic>
        <p:nvPicPr>
          <p:cNvPr id="17" name="图片 16"/>
          <p:cNvPicPr/>
          <p:nvPr/>
        </p:nvPicPr>
        <p:blipFill>
          <a:blip r:embed="rId2">
            <a:extLst>
              <a:ext uri="{28A0092B-C50C-407E-A947-70E740481C1C}">
                <a14:useLocalDpi xmlns:a14="http://schemas.microsoft.com/office/drawing/2010/main" val="0"/>
              </a:ext>
            </a:extLst>
          </a:blip>
          <a:stretch>
            <a:fillRect/>
          </a:stretch>
        </p:blipFill>
        <p:spPr>
          <a:xfrm>
            <a:off x="6607810" y="3740785"/>
            <a:ext cx="2090420" cy="2236470"/>
          </a:xfrm>
          <a:prstGeom prst="rect">
            <a:avLst/>
          </a:prstGeom>
          <a:noFill/>
          <a:ln>
            <a:noFill/>
          </a:ln>
        </p:spPr>
      </p:pic>
      <p:sp>
        <p:nvSpPr>
          <p:cNvPr id="2" name="文本框 1"/>
          <p:cNvSpPr txBox="1"/>
          <p:nvPr/>
        </p:nvSpPr>
        <p:spPr>
          <a:xfrm>
            <a:off x="1061085" y="3100705"/>
            <a:ext cx="6282690" cy="2377440"/>
          </a:xfrm>
          <a:prstGeom prst="rect">
            <a:avLst/>
          </a:prstGeom>
          <a:noFill/>
        </p:spPr>
        <p:txBody>
          <a:bodyPr wrap="square" rtlCol="0" anchor="t">
            <a:spAutoFit/>
          </a:bodyPr>
          <a:lstStyle/>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这是某省文物研究所的徽标。</a:t>
            </a:r>
          </a:p>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徽标的主体是___________________，</a:t>
            </a:r>
          </a:p>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 “文”字上面的点_______________________。</a:t>
            </a:r>
          </a:p>
        </p:txBody>
      </p:sp>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7" name="图片 6"/>
          <p:cNvPicPr>
            <a:picLocks noChangeAspect="1"/>
          </p:cNvPicPr>
          <p:nvPr/>
        </p:nvPicPr>
        <p:blipFill>
          <a:blip r:embed="rId3"/>
          <a:stretch>
            <a:fillRect/>
          </a:stretch>
        </p:blipFill>
        <p:spPr>
          <a:xfrm>
            <a:off x="277146" y="298048"/>
            <a:ext cx="8589708" cy="6261904"/>
          </a:xfrm>
          <a:prstGeom prst="rect">
            <a:avLst/>
          </a:prstGeom>
        </p:spPr>
      </p:pic>
      <p:sp>
        <p:nvSpPr>
          <p:cNvPr id="4" name="圆角矩形 18"/>
          <p:cNvSpPr/>
          <p:nvPr/>
        </p:nvSpPr>
        <p:spPr>
          <a:xfrm>
            <a:off x="755805" y="729350"/>
            <a:ext cx="1562852" cy="493246"/>
          </a:xfrm>
          <a:prstGeom prst="roundRect">
            <a:avLst/>
          </a:prstGeom>
          <a:solidFill>
            <a:srgbClr val="54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a:solidFill>
                  <a:srgbClr val="FFFFFF"/>
                </a:solidFill>
                <a:latin typeface="Aa榴莲爸爸" panose="03000502000000000000" charset="-122"/>
                <a:ea typeface="Aa榴莲爸爸" panose="03000502000000000000" charset="-122"/>
                <a:cs typeface="汉仪意宋W" panose="00020600040101010101" pitchFamily="18" charset="-122"/>
              </a:rPr>
              <a:t>考情概览</a:t>
            </a:r>
          </a:p>
        </p:txBody>
      </p:sp>
      <p:sp>
        <p:nvSpPr>
          <p:cNvPr id="21" name="箭头: 右 20"/>
          <p:cNvSpPr/>
          <p:nvPr/>
        </p:nvSpPr>
        <p:spPr>
          <a:xfrm rot="21134658" flipH="1">
            <a:off x="1878944" y="5318951"/>
            <a:ext cx="2266336" cy="434448"/>
          </a:xfrm>
          <a:prstGeom prst="rightArrow">
            <a:avLst>
              <a:gd name="adj1" fmla="val 57265"/>
              <a:gd name="adj2" fmla="val 50000"/>
            </a:avLst>
          </a:prstGeom>
          <a:solidFill>
            <a:srgbClr val="8CB1C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a:solidFill>
                  <a:schemeClr val="bg1"/>
                </a:solidFill>
                <a:latin typeface="汉仪大圣体简" panose="00020600040101010101" pitchFamily="18" charset="-122"/>
                <a:ea typeface="汉仪大圣体简" panose="00020600040101010101" pitchFamily="18" charset="-122"/>
              </a:rPr>
              <a:t>今天我们学这个</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p:cNvSpPr txBox="1"/>
          <p:nvPr/>
        </p:nvSpPr>
        <p:spPr>
          <a:xfrm>
            <a:off x="530860" y="1530985"/>
            <a:ext cx="8082280" cy="1600200"/>
          </a:xfrm>
          <a:prstGeom prst="rect">
            <a:avLst/>
          </a:prstGeom>
          <a:noFill/>
        </p:spPr>
        <p:txBody>
          <a:bodyPr wrap="square" rtlCol="0">
            <a:spAutoFit/>
          </a:bodyPr>
          <a:lstStyle/>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（2019·山东滨州中考）下面是某省文物研究所征集的徽标。</a:t>
            </a:r>
          </a:p>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（1）写出徽标的构图要素。（2分）</a:t>
            </a:r>
          </a:p>
          <a:p>
            <a:pPr>
              <a:lnSpc>
                <a:spcPct val="150000"/>
              </a:lnSpc>
            </a:pPr>
            <a:r>
              <a:rPr lang="zh-CN" altLang="en-US" sz="2200">
                <a:latin typeface="华文中宋" panose="02010600040101010101" charset="-122"/>
                <a:ea typeface="华文中宋" panose="02010600040101010101" charset="-122"/>
                <a:cs typeface="华文中宋" panose="02010600040101010101" charset="-122"/>
              </a:rPr>
              <a:t> </a:t>
            </a:r>
          </a:p>
        </p:txBody>
      </p:sp>
      <p:pic>
        <p:nvPicPr>
          <p:cNvPr id="17" name="图片 16"/>
          <p:cNvPicPr/>
          <p:nvPr/>
        </p:nvPicPr>
        <p:blipFill>
          <a:blip r:embed="rId2">
            <a:extLst>
              <a:ext uri="{28A0092B-C50C-407E-A947-70E740481C1C}">
                <a14:useLocalDpi xmlns:a14="http://schemas.microsoft.com/office/drawing/2010/main" val="0"/>
              </a:ext>
            </a:extLst>
          </a:blip>
          <a:stretch>
            <a:fillRect/>
          </a:stretch>
        </p:blipFill>
        <p:spPr>
          <a:xfrm>
            <a:off x="6607810" y="3740785"/>
            <a:ext cx="2090420" cy="2236470"/>
          </a:xfrm>
          <a:prstGeom prst="rect">
            <a:avLst/>
          </a:prstGeom>
          <a:noFill/>
          <a:ln>
            <a:noFill/>
          </a:ln>
        </p:spPr>
      </p:pic>
      <p:sp>
        <p:nvSpPr>
          <p:cNvPr id="2" name="文本框 1"/>
          <p:cNvSpPr txBox="1"/>
          <p:nvPr/>
        </p:nvSpPr>
        <p:spPr>
          <a:xfrm>
            <a:off x="248285" y="2677160"/>
            <a:ext cx="6282690" cy="4663440"/>
          </a:xfrm>
          <a:prstGeom prst="rect">
            <a:avLst/>
          </a:prstGeom>
          <a:noFill/>
        </p:spPr>
        <p:txBody>
          <a:bodyPr wrap="square" rtlCol="0" anchor="t">
            <a:spAutoFit/>
          </a:bodyPr>
          <a:lstStyle/>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这是某省文物研究所的徽标。</a:t>
            </a:r>
          </a:p>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徽标的主体是两只抽象化的手托着一个幻化成古钱币样式的“文”字，</a:t>
            </a:r>
          </a:p>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“文”字上面的点 用一只最具年代感的铜鼎表示，意蕴深远。</a:t>
            </a:r>
          </a:p>
          <a:p>
            <a:pPr>
              <a:lnSpc>
                <a:spcPct val="250000"/>
              </a:lnSpc>
            </a:pPr>
            <a:r>
              <a:rPr lang="zh-CN" altLang="en-US" sz="2000">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a:t>
            </a:r>
          </a:p>
        </p:txBody>
      </p:sp>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8" name="图片 7"/>
          <p:cNvPicPr/>
          <p:nvPr/>
        </p:nvPicPr>
        <p:blipFill>
          <a:blip r:embed="rId2"/>
          <a:stretch>
            <a:fillRect/>
          </a:stretch>
        </p:blipFill>
        <p:spPr>
          <a:xfrm>
            <a:off x="1066092" y="3992241"/>
            <a:ext cx="2486657" cy="2236212"/>
          </a:xfrm>
          <a:prstGeom prst="rect">
            <a:avLst/>
          </a:prstGeom>
          <a:noFill/>
          <a:ln w="9525">
            <a:noFill/>
          </a:ln>
        </p:spPr>
      </p:pic>
      <p:sp>
        <p:nvSpPr>
          <p:cNvPr id="24" name="文本框 23"/>
          <p:cNvSpPr txBox="1"/>
          <p:nvPr/>
        </p:nvSpPr>
        <p:spPr>
          <a:xfrm>
            <a:off x="2612390" y="1592580"/>
            <a:ext cx="6287770" cy="2377440"/>
          </a:xfrm>
          <a:prstGeom prst="rect">
            <a:avLst/>
          </a:prstGeom>
          <a:noFill/>
        </p:spPr>
        <p:txBody>
          <a:bodyPr wrap="square" rtlCol="0">
            <a:spAutoFit/>
          </a:bodyPr>
          <a:lstStyle/>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（2019·河南中考真题）</a:t>
            </a:r>
          </a:p>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如图是中华人民共和国第十一届少数民族传统体育运动会会徽。请你以志愿者的身份，向来自五湖四海的朋友介绍该会徽主体图形的构图要素及寓意。（介绍时注意要素齐全，顺序合理，语言简明得体。）（6分）</a:t>
            </a:r>
          </a:p>
        </p:txBody>
      </p:sp>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24" name="文本框 23"/>
          <p:cNvSpPr txBox="1"/>
          <p:nvPr/>
        </p:nvSpPr>
        <p:spPr>
          <a:xfrm>
            <a:off x="549275" y="1582420"/>
            <a:ext cx="5618480" cy="2148840"/>
          </a:xfrm>
          <a:prstGeom prst="rect">
            <a:avLst/>
          </a:prstGeom>
          <a:noFill/>
        </p:spPr>
        <p:txBody>
          <a:bodyPr wrap="square" rtlCol="0">
            <a:spAutoFit/>
          </a:bodyPr>
          <a:lstStyle/>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（2019·河南中考真题）</a:t>
            </a:r>
          </a:p>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如图是中华人民共和国第十一届少数民族传统体育运动会会徽。请你以志愿者的身份，向来自五湖四海的朋友介绍该会徽主体图形的构图要素及寓意。（介绍时注意要素齐全，顺序合理，语言简明得体。）（6分）</a:t>
            </a:r>
          </a:p>
        </p:txBody>
      </p:sp>
      <p:pic>
        <p:nvPicPr>
          <p:cNvPr id="2" name="图片 1"/>
          <p:cNvPicPr/>
          <p:nvPr/>
        </p:nvPicPr>
        <p:blipFill>
          <a:blip r:embed="rId2"/>
          <a:stretch>
            <a:fillRect/>
          </a:stretch>
        </p:blipFill>
        <p:spPr>
          <a:xfrm>
            <a:off x="6040120" y="1202690"/>
            <a:ext cx="2795270" cy="2600960"/>
          </a:xfrm>
          <a:prstGeom prst="rect">
            <a:avLst/>
          </a:prstGeom>
          <a:noFill/>
          <a:ln w="9525">
            <a:noFill/>
          </a:ln>
        </p:spPr>
      </p:pic>
      <p:sp>
        <p:nvSpPr>
          <p:cNvPr id="3" name="文本框 2"/>
          <p:cNvSpPr txBox="1"/>
          <p:nvPr/>
        </p:nvSpPr>
        <p:spPr>
          <a:xfrm>
            <a:off x="375920" y="3803650"/>
            <a:ext cx="8597900" cy="2286000"/>
          </a:xfrm>
          <a:prstGeom prst="rect">
            <a:avLst/>
          </a:prstGeom>
          <a:noFill/>
        </p:spPr>
        <p:txBody>
          <a:bodyPr wrap="square" rtlCol="0" anchor="t">
            <a:spAutoFit/>
          </a:bodyPr>
          <a:lstStyle/>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各位朋友，大家好！这是中国第十一届少数民族传统体育运动会会徽。该会徽图形主体是由请看会徽的文体图形，它由龙、凤及两侧的弧形图案（飘带）构成。</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龙、凤___________________________________________________________；</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弧形彩条（飘带）上的“2019”“郑州”____________________________；</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飘带和龙凤______________________________________________________。</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欢迎您来此参加盛会！</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453390" y="803275"/>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24" name="文本框 23"/>
          <p:cNvSpPr txBox="1"/>
          <p:nvPr/>
        </p:nvSpPr>
        <p:spPr>
          <a:xfrm>
            <a:off x="549275" y="1582420"/>
            <a:ext cx="5618480" cy="2148840"/>
          </a:xfrm>
          <a:prstGeom prst="rect">
            <a:avLst/>
          </a:prstGeom>
          <a:noFill/>
        </p:spPr>
        <p:txBody>
          <a:bodyPr wrap="square" rtlCol="0">
            <a:spAutoFit/>
          </a:bodyPr>
          <a:lstStyle/>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（2019·河南中考真题）</a:t>
            </a:r>
          </a:p>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如图是中华人民共和国第十一届少数民族传统体育运动会会徽。请你以志愿者的身份，向来自五湖四海的朋友介绍该会徽主体图形的构图要素及寓意。（介绍时注意要素齐全，顺序合理，语言简明得体。）（6分）</a:t>
            </a:r>
          </a:p>
        </p:txBody>
      </p:sp>
      <p:pic>
        <p:nvPicPr>
          <p:cNvPr id="2" name="图片 1"/>
          <p:cNvPicPr/>
          <p:nvPr/>
        </p:nvPicPr>
        <p:blipFill>
          <a:blip r:embed="rId2"/>
          <a:stretch>
            <a:fillRect/>
          </a:stretch>
        </p:blipFill>
        <p:spPr>
          <a:xfrm>
            <a:off x="6040120" y="1202690"/>
            <a:ext cx="2795270" cy="2600960"/>
          </a:xfrm>
          <a:prstGeom prst="rect">
            <a:avLst/>
          </a:prstGeom>
          <a:noFill/>
          <a:ln w="9525">
            <a:noFill/>
          </a:ln>
        </p:spPr>
      </p:pic>
      <p:sp>
        <p:nvSpPr>
          <p:cNvPr id="3" name="文本框 2"/>
          <p:cNvSpPr txBox="1"/>
          <p:nvPr/>
        </p:nvSpPr>
        <p:spPr>
          <a:xfrm>
            <a:off x="316865" y="3803650"/>
            <a:ext cx="8597900" cy="2286000"/>
          </a:xfrm>
          <a:prstGeom prst="rect">
            <a:avLst/>
          </a:prstGeom>
          <a:noFill/>
        </p:spPr>
        <p:txBody>
          <a:bodyPr wrap="square" rtlCol="0" anchor="t">
            <a:spAutoFit/>
          </a:bodyPr>
          <a:lstStyle/>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各位朋友，大家好！这是中国第十一届少数民族传统体育运动会会徽。请看该会徽图形主体由龙、凤及两侧的弧形图案（飘带）构成。</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龙、凤形似阿拉伯数字“11”，恰为本届运动会的届次，又寓意龙凤呈祥；</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弧形彩条（飘带）上的“2019”“郑州”标明举办时间和地点。 </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飘带和龙凤与“中”轮廓相似，寓意“中华民族”或“中原” 。</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欢迎您来此参加盛会！</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60070" y="1635760"/>
            <a:ext cx="8024495" cy="3794760"/>
          </a:xfrm>
          <a:prstGeom prst="rect">
            <a:avLst/>
          </a:prstGeom>
          <a:noFill/>
        </p:spPr>
        <p:txBody>
          <a:bodyPr wrap="square" rtlCol="0">
            <a:spAutoFit/>
          </a:bodyPr>
          <a:lstStyle/>
          <a:p>
            <a:pPr>
              <a:lnSpc>
                <a:spcPct val="150000"/>
              </a:lnSpc>
            </a:pPr>
            <a:r>
              <a:rPr lang="en-US">
                <a:latin typeface="汉仪劲楷简" panose="00020600040101010101" charset="-122"/>
                <a:ea typeface="汉仪劲楷简" panose="00020600040101010101" charset="-122"/>
                <a:sym typeface="+mn-ea"/>
              </a:rPr>
              <a:t>1.读题，圈画出重点。</a:t>
            </a:r>
          </a:p>
          <a:p>
            <a:pPr>
              <a:lnSpc>
                <a:spcPct val="150000"/>
              </a:lnSpc>
            </a:pPr>
            <a:r>
              <a:rPr lang="en-US">
                <a:latin typeface="汉仪劲楷简" panose="00020600040101010101" charset="-122"/>
                <a:ea typeface="汉仪劲楷简" panose="00020600040101010101" charset="-122"/>
                <a:sym typeface="+mn-ea"/>
              </a:rPr>
              <a:t>重点包括：活动的地点、活动时间、活动类型、活动涉及对象、届次等背景信息。</a:t>
            </a:r>
          </a:p>
          <a:p>
            <a:pPr>
              <a:lnSpc>
                <a:spcPct val="150000"/>
              </a:lnSpc>
            </a:pPr>
            <a:r>
              <a:rPr lang="en-US">
                <a:latin typeface="汉仪劲楷简" panose="00020600040101010101" charset="-122"/>
                <a:ea typeface="汉仪劲楷简" panose="00020600040101010101" charset="-122"/>
                <a:sym typeface="+mn-ea"/>
              </a:rPr>
              <a:t>2.读图，画出徽标中的要素。</a:t>
            </a:r>
          </a:p>
          <a:p>
            <a:pPr>
              <a:lnSpc>
                <a:spcPct val="150000"/>
              </a:lnSpc>
            </a:pPr>
            <a:r>
              <a:rPr lang="en-US">
                <a:latin typeface="汉仪劲楷简" panose="00020600040101010101" charset="-122"/>
                <a:ea typeface="汉仪劲楷简" panose="00020600040101010101" charset="-122"/>
                <a:sym typeface="+mn-ea"/>
              </a:rPr>
              <a:t>要素包括：（1）汉字、拼音、英文字母</a:t>
            </a:r>
          </a:p>
          <a:p>
            <a:pPr>
              <a:lnSpc>
                <a:spcPct val="150000"/>
              </a:lnSpc>
            </a:pPr>
            <a:r>
              <a:rPr lang="en-US">
                <a:latin typeface="汉仪劲楷简" panose="00020600040101010101" charset="-122"/>
                <a:ea typeface="汉仪劲楷简" panose="00020600040101010101" charset="-122"/>
                <a:sym typeface="+mn-ea"/>
              </a:rPr>
              <a:t>（2）数字（年份、届次等）</a:t>
            </a:r>
          </a:p>
          <a:p>
            <a:pPr>
              <a:lnSpc>
                <a:spcPct val="150000"/>
              </a:lnSpc>
            </a:pPr>
            <a:r>
              <a:rPr lang="en-US">
                <a:latin typeface="汉仪劲楷简" panose="00020600040101010101" charset="-122"/>
                <a:ea typeface="汉仪劲楷简" panose="00020600040101010101" charset="-122"/>
                <a:sym typeface="+mn-ea"/>
              </a:rPr>
              <a:t>（3）图案（颜色，数量，有无变形之后成为数字、汉字、字母等）</a:t>
            </a:r>
          </a:p>
          <a:p>
            <a:pPr>
              <a:lnSpc>
                <a:spcPct val="150000"/>
              </a:lnSpc>
            </a:pPr>
            <a:r>
              <a:rPr lang="en-US">
                <a:latin typeface="汉仪劲楷简" panose="00020600040101010101" charset="-122"/>
                <a:ea typeface="汉仪劲楷简" panose="00020600040101010101" charset="-122"/>
                <a:sym typeface="+mn-ea"/>
              </a:rPr>
              <a:t>3.思考要素与活动的对应关系（联系）</a:t>
            </a:r>
          </a:p>
          <a:p>
            <a:pPr>
              <a:lnSpc>
                <a:spcPct val="150000"/>
              </a:lnSpc>
            </a:pPr>
            <a:r>
              <a:rPr lang="en-US">
                <a:latin typeface="汉仪劲楷简" panose="00020600040101010101" charset="-122"/>
                <a:ea typeface="汉仪劲楷简" panose="00020600040101010101" charset="-122"/>
                <a:sym typeface="+mn-ea"/>
              </a:rPr>
              <a:t> </a:t>
            </a:r>
          </a:p>
        </p:txBody>
      </p:sp>
      <p:sp>
        <p:nvSpPr>
          <p:cNvPr id="9" name="文本框 8"/>
          <p:cNvSpPr txBox="1"/>
          <p:nvPr/>
        </p:nvSpPr>
        <p:spPr>
          <a:xfrm>
            <a:off x="560070" y="1136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560070" y="1263650"/>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60070" y="1635760"/>
            <a:ext cx="5348605" cy="4206241"/>
          </a:xfrm>
          <a:prstGeom prst="rect">
            <a:avLst/>
          </a:prstGeom>
          <a:noFill/>
        </p:spPr>
        <p:txBody>
          <a:bodyPr wrap="square" rtlCol="0">
            <a:spAutoFit/>
          </a:bodyPr>
          <a:lstStyle/>
          <a:p>
            <a:pPr>
              <a:lnSpc>
                <a:spcPct val="150000"/>
              </a:lnSpc>
            </a:pPr>
            <a:r>
              <a:rPr lang="en-US">
                <a:latin typeface="汉仪劲楷简" panose="00020600040101010101" charset="-122"/>
                <a:ea typeface="汉仪劲楷简" panose="00020600040101010101" charset="-122"/>
                <a:sym typeface="+mn-ea"/>
              </a:rPr>
              <a:t>1.读题，圈画出重点。</a:t>
            </a:r>
          </a:p>
          <a:p>
            <a:pPr>
              <a:lnSpc>
                <a:spcPct val="150000"/>
              </a:lnSpc>
            </a:pPr>
            <a:r>
              <a:rPr lang="en-US">
                <a:latin typeface="汉仪劲楷简" panose="00020600040101010101" charset="-122"/>
                <a:ea typeface="汉仪劲楷简" panose="00020600040101010101" charset="-122"/>
                <a:sym typeface="+mn-ea"/>
              </a:rPr>
              <a:t>重点包括：活动的地点、活动时间、活动类型、活动涉及对象、届次等背景信息。</a:t>
            </a:r>
          </a:p>
          <a:p>
            <a:pPr>
              <a:lnSpc>
                <a:spcPct val="150000"/>
              </a:lnSpc>
            </a:pPr>
            <a:r>
              <a:rPr lang="en-US">
                <a:latin typeface="汉仪劲楷简" panose="00020600040101010101" charset="-122"/>
                <a:ea typeface="汉仪劲楷简" panose="00020600040101010101" charset="-122"/>
                <a:sym typeface="+mn-ea"/>
              </a:rPr>
              <a:t>2.读图，画出徽标中的要素。</a:t>
            </a:r>
          </a:p>
          <a:p>
            <a:pPr>
              <a:lnSpc>
                <a:spcPct val="150000"/>
              </a:lnSpc>
            </a:pPr>
            <a:r>
              <a:rPr lang="en-US">
                <a:latin typeface="汉仪劲楷简" panose="00020600040101010101" charset="-122"/>
                <a:ea typeface="汉仪劲楷简" panose="00020600040101010101" charset="-122"/>
                <a:sym typeface="+mn-ea"/>
              </a:rPr>
              <a:t>要素包括：（1）汉字、拼音、英文字母</a:t>
            </a:r>
          </a:p>
          <a:p>
            <a:pPr>
              <a:lnSpc>
                <a:spcPct val="150000"/>
              </a:lnSpc>
            </a:pPr>
            <a:r>
              <a:rPr lang="en-US">
                <a:latin typeface="汉仪劲楷简" panose="00020600040101010101" charset="-122"/>
                <a:ea typeface="汉仪劲楷简" panose="00020600040101010101" charset="-122"/>
                <a:sym typeface="+mn-ea"/>
              </a:rPr>
              <a:t>（2）数字（年份、届次等）</a:t>
            </a:r>
          </a:p>
          <a:p>
            <a:pPr>
              <a:lnSpc>
                <a:spcPct val="150000"/>
              </a:lnSpc>
            </a:pPr>
            <a:r>
              <a:rPr lang="en-US">
                <a:latin typeface="汉仪劲楷简" panose="00020600040101010101" charset="-122"/>
                <a:ea typeface="汉仪劲楷简" panose="00020600040101010101" charset="-122"/>
                <a:sym typeface="+mn-ea"/>
              </a:rPr>
              <a:t>（3）图案（颜色，数量，有无变形之后成为数字、汉字、字母等）</a:t>
            </a:r>
          </a:p>
          <a:p>
            <a:pPr>
              <a:lnSpc>
                <a:spcPct val="150000"/>
              </a:lnSpc>
            </a:pPr>
            <a:r>
              <a:rPr lang="en-US">
                <a:latin typeface="汉仪劲楷简" panose="00020600040101010101" charset="-122"/>
                <a:ea typeface="汉仪劲楷简" panose="00020600040101010101" charset="-122"/>
                <a:sym typeface="+mn-ea"/>
              </a:rPr>
              <a:t>3.思考要素与活动的对应关系（联系）</a:t>
            </a:r>
          </a:p>
          <a:p>
            <a:pPr>
              <a:lnSpc>
                <a:spcPct val="150000"/>
              </a:lnSpc>
            </a:pPr>
            <a:r>
              <a:rPr lang="en-US">
                <a:latin typeface="汉仪劲楷简" panose="00020600040101010101" charset="-122"/>
                <a:ea typeface="汉仪劲楷简" panose="00020600040101010101" charset="-122"/>
                <a:sym typeface="+mn-ea"/>
              </a:rPr>
              <a:t> </a:t>
            </a:r>
          </a:p>
        </p:txBody>
      </p:sp>
      <p:sp>
        <p:nvSpPr>
          <p:cNvPr id="9" name="文本框 8"/>
          <p:cNvSpPr txBox="1"/>
          <p:nvPr/>
        </p:nvSpPr>
        <p:spPr>
          <a:xfrm>
            <a:off x="560070" y="1136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560070" y="1263650"/>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pic>
        <p:nvPicPr>
          <p:cNvPr id="3" name="图片 2"/>
          <p:cNvPicPr/>
          <p:nvPr/>
        </p:nvPicPr>
        <p:blipFill>
          <a:blip r:embed="rId3">
            <a:clrChange>
              <a:clrFrom>
                <a:srgbClr val="FEFEFE">
                  <a:alpha val="100000"/>
                </a:srgbClr>
              </a:clrFrom>
              <a:clrTo>
                <a:srgbClr val="FEFEFE">
                  <a:alpha val="100000"/>
                  <a:alpha val="0"/>
                </a:srgbClr>
              </a:clrTo>
            </a:clrChange>
          </a:blip>
          <a:stretch>
            <a:fillRect/>
          </a:stretch>
        </p:blipFill>
        <p:spPr>
          <a:xfrm>
            <a:off x="6179185" y="1210310"/>
            <a:ext cx="2204720" cy="2066290"/>
          </a:xfrm>
          <a:prstGeom prst="rect">
            <a:avLst/>
          </a:prstGeom>
          <a:noFill/>
          <a:ln w="9525">
            <a:noFill/>
          </a:ln>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453390" y="803275"/>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24" name="文本框 23"/>
          <p:cNvSpPr txBox="1"/>
          <p:nvPr/>
        </p:nvSpPr>
        <p:spPr>
          <a:xfrm>
            <a:off x="549275" y="1582420"/>
            <a:ext cx="5618480" cy="2148840"/>
          </a:xfrm>
          <a:prstGeom prst="rect">
            <a:avLst/>
          </a:prstGeom>
          <a:noFill/>
        </p:spPr>
        <p:txBody>
          <a:bodyPr wrap="square" rtlCol="0">
            <a:spAutoFit/>
          </a:bodyPr>
          <a:lstStyle/>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（2019·河南中考真题）</a:t>
            </a:r>
          </a:p>
          <a:p>
            <a:pPr>
              <a:lnSpc>
                <a:spcPct val="150000"/>
              </a:lnSpc>
            </a:pPr>
            <a:r>
              <a:rPr lang="zh-CN" altLang="en-US">
                <a:solidFill>
                  <a:schemeClr val="accent1"/>
                </a:solidFill>
                <a:latin typeface="汉仪新人文宋简" panose="00020600040101010101" charset="-122"/>
                <a:ea typeface="汉仪新人文宋简" panose="00020600040101010101" charset="-122"/>
                <a:cs typeface="汉仪新人文宋简" panose="00020600040101010101" charset="-122"/>
              </a:rPr>
              <a:t>如图是中华人民共和国第十一届少数民族传统体育运动会会徽。请你以志愿者的身份，向来自五湖四海的朋友介绍该会徽主体图形的构图要素及寓意。（介绍时注意要素齐全，顺序合理，语言简明得体。）（6分）</a:t>
            </a:r>
          </a:p>
        </p:txBody>
      </p:sp>
      <p:pic>
        <p:nvPicPr>
          <p:cNvPr id="2" name="图片 1"/>
          <p:cNvPicPr/>
          <p:nvPr/>
        </p:nvPicPr>
        <p:blipFill>
          <a:blip r:embed="rId2"/>
          <a:stretch>
            <a:fillRect/>
          </a:stretch>
        </p:blipFill>
        <p:spPr>
          <a:xfrm>
            <a:off x="6040120" y="1202690"/>
            <a:ext cx="2795270" cy="2600960"/>
          </a:xfrm>
          <a:prstGeom prst="rect">
            <a:avLst/>
          </a:prstGeom>
          <a:noFill/>
          <a:ln w="9525">
            <a:noFill/>
          </a:ln>
        </p:spPr>
      </p:pic>
      <p:sp>
        <p:nvSpPr>
          <p:cNvPr id="3" name="文本框 2"/>
          <p:cNvSpPr txBox="1"/>
          <p:nvPr/>
        </p:nvSpPr>
        <p:spPr>
          <a:xfrm>
            <a:off x="316865" y="3803650"/>
            <a:ext cx="8597900" cy="2286000"/>
          </a:xfrm>
          <a:prstGeom prst="rect">
            <a:avLst/>
          </a:prstGeom>
          <a:noFill/>
        </p:spPr>
        <p:txBody>
          <a:bodyPr wrap="square" rtlCol="0" anchor="t">
            <a:spAutoFit/>
          </a:bodyPr>
          <a:lstStyle/>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各位朋友，大家好！这是中国第十一届少数民族传统体育运动会会徽。该会徽图形主体是由请看会徽的文体图形，它由龙、凤及两侧的弧形图案（飘带）构成。</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龙、凤形似阿拉伯数字“11”，恰为本届运动会的届次，又寓意     ；</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弧形彩条（飘带）上的“2019”“郑州”标明举办时间和地点。 </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飘带和龙凤与“中”轮廓相似，寓意     。</a:t>
            </a:r>
          </a:p>
          <a:p>
            <a:pPr>
              <a:lnSpc>
                <a:spcPct val="150000"/>
              </a:lnSpc>
            </a:pPr>
            <a:r>
              <a:rPr lang="zh-CN" altLang="en-US" sz="1600">
                <a:solidFill>
                  <a:schemeClr val="tx1"/>
                </a:solidFill>
                <a:latin typeface="汉仪新人文宋简" panose="00020600040101010101" charset="-122"/>
                <a:ea typeface="汉仪新人文宋简" panose="00020600040101010101" charset="-122"/>
                <a:cs typeface="汉仪新人文宋简" panose="00020600040101010101" charset="-122"/>
                <a:sym typeface="+mn-ea"/>
              </a:rPr>
              <a:t>欢迎您来此参加盛会！</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7" name="文本框 6"/>
          <p:cNvSpPr txBox="1"/>
          <p:nvPr/>
        </p:nvSpPr>
        <p:spPr>
          <a:xfrm>
            <a:off x="503555" y="1499870"/>
            <a:ext cx="8211820" cy="914400"/>
          </a:xfrm>
          <a:prstGeom prst="rect">
            <a:avLst/>
          </a:prstGeom>
          <a:noFill/>
        </p:spPr>
        <p:txBody>
          <a:bodyPr wrap="square" rtlCol="0" anchor="t">
            <a:spAutoFit/>
          </a:bodyPr>
          <a:lstStyle/>
          <a:p>
            <a:pPr fontAlgn="auto">
              <a:lnSpc>
                <a:spcPct val="150000"/>
              </a:lnSpc>
            </a:pPr>
            <a:r>
              <a:rPr lang="en-US" altLang="zh-CN"/>
              <a:t>    下图是2022年北京冬奥会申办标志“星舞冬奥”，请你用说明的表达方式介绍该标志的主要内容。</a:t>
            </a:r>
          </a:p>
        </p:txBody>
      </p:sp>
      <p:pic>
        <p:nvPicPr>
          <p:cNvPr id="8" name="图片 7"/>
          <p:cNvPicPr>
            <a:picLocks noChangeAspect="1"/>
          </p:cNvPicPr>
          <p:nvPr/>
        </p:nvPicPr>
        <p:blipFill>
          <a:blip r:embed="rId2"/>
          <a:stretch>
            <a:fillRect/>
          </a:stretch>
        </p:blipFill>
        <p:spPr>
          <a:xfrm>
            <a:off x="503555" y="2855595"/>
            <a:ext cx="2425065" cy="2304415"/>
          </a:xfrm>
          <a:prstGeom prst="rect">
            <a:avLst/>
          </a:prstGeom>
        </p:spPr>
      </p:pic>
      <p:sp>
        <p:nvSpPr>
          <p:cNvPr id="2" name="文本框 1"/>
          <p:cNvSpPr txBox="1"/>
          <p:nvPr/>
        </p:nvSpPr>
        <p:spPr>
          <a:xfrm>
            <a:off x="3035300" y="2602865"/>
            <a:ext cx="5177155" cy="502920"/>
          </a:xfrm>
          <a:prstGeom prst="rect">
            <a:avLst/>
          </a:prstGeom>
          <a:noFill/>
        </p:spPr>
        <p:txBody>
          <a:bodyPr wrap="square" rtlCol="0">
            <a:spAutoFit/>
          </a:bodyPr>
          <a:lstStyle/>
          <a:p>
            <a:pPr algn="l" fontAlgn="auto">
              <a:lnSpc>
                <a:spcPct val="150000"/>
              </a:lnSpc>
            </a:pPr>
            <a:endPar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7" name="文本框 6"/>
          <p:cNvSpPr txBox="1"/>
          <p:nvPr/>
        </p:nvSpPr>
        <p:spPr>
          <a:xfrm>
            <a:off x="503555" y="1499870"/>
            <a:ext cx="8211820" cy="914400"/>
          </a:xfrm>
          <a:prstGeom prst="rect">
            <a:avLst/>
          </a:prstGeom>
          <a:noFill/>
        </p:spPr>
        <p:txBody>
          <a:bodyPr wrap="square" rtlCol="0" anchor="t">
            <a:spAutoFit/>
          </a:bodyPr>
          <a:lstStyle/>
          <a:p>
            <a:pPr fontAlgn="auto">
              <a:lnSpc>
                <a:spcPct val="150000"/>
              </a:lnSpc>
            </a:pPr>
            <a:r>
              <a:rPr lang="en-US" altLang="zh-CN"/>
              <a:t>    下图是2022年北京冬奥会申办标志“星舞冬奥”，请你用说明的表达方式介绍该标志的主要内容。</a:t>
            </a:r>
          </a:p>
        </p:txBody>
      </p:sp>
      <p:pic>
        <p:nvPicPr>
          <p:cNvPr id="8" name="图片 7"/>
          <p:cNvPicPr>
            <a:picLocks noChangeAspect="1"/>
          </p:cNvPicPr>
          <p:nvPr/>
        </p:nvPicPr>
        <p:blipFill>
          <a:blip r:embed="rId2"/>
          <a:stretch>
            <a:fillRect/>
          </a:stretch>
        </p:blipFill>
        <p:spPr>
          <a:xfrm>
            <a:off x="503555" y="2855595"/>
            <a:ext cx="2425065" cy="2304415"/>
          </a:xfrm>
          <a:prstGeom prst="rect">
            <a:avLst/>
          </a:prstGeom>
        </p:spPr>
      </p:pic>
      <p:sp>
        <p:nvSpPr>
          <p:cNvPr id="2" name="文本框 1"/>
          <p:cNvSpPr txBox="1"/>
          <p:nvPr/>
        </p:nvSpPr>
        <p:spPr>
          <a:xfrm>
            <a:off x="3035300" y="2602865"/>
            <a:ext cx="5177155" cy="2971800"/>
          </a:xfrm>
          <a:prstGeom prst="rect">
            <a:avLst/>
          </a:prstGeom>
          <a:noFill/>
        </p:spPr>
        <p:txBody>
          <a:bodyPr wrap="square" rtlCol="0">
            <a:spAutoFit/>
          </a:bodyPr>
          <a:lstStyle/>
          <a:p>
            <a:pPr algn="l" fontAlgn="auto">
              <a:lnSpc>
                <a:spcPct val="150000"/>
              </a:lnSpc>
            </a:pPr>
            <a:r>
              <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rPr>
              <a:t>该标志为上下结构，上半部分以中国书法--“冬”字为主体，将抽象的滑道、冰雪运动形态与书法巧妙结合（或像一个滑雪运动员顺着“冬”字笔画形成的滑道飞驰而下）；冬字下方的两点与后面的数字顺势融为“2022”；“冬”字左下方是上下排列的英文“BEIJING”和“Candidate City”；最下面是象征奥运的五环标志。</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453390" y="803275"/>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8" name="文本框 7"/>
          <p:cNvSpPr txBox="1"/>
          <p:nvPr/>
        </p:nvSpPr>
        <p:spPr>
          <a:xfrm>
            <a:off x="562610" y="1454150"/>
            <a:ext cx="8352155" cy="3749040"/>
          </a:xfrm>
          <a:prstGeom prst="rect">
            <a:avLst/>
          </a:prstGeom>
          <a:noFill/>
        </p:spPr>
        <p:txBody>
          <a:bodyPr wrap="square" rtlCol="0">
            <a:spAutoFit/>
          </a:bodyPr>
          <a:lstStyle/>
          <a:p>
            <a:pPr>
              <a:lnSpc>
                <a:spcPct val="150000"/>
              </a:lnSpc>
            </a:pPr>
            <a:r>
              <a:rPr lang="en-US" sz="1600">
                <a:solidFill>
                  <a:schemeClr val="tx1"/>
                </a:solidFill>
                <a:latin typeface="汉仪劲楷简" panose="00020600040101010101" charset="-122"/>
                <a:ea typeface="汉仪劲楷简" panose="00020600040101010101" charset="-122"/>
                <a:sym typeface="+mn-ea"/>
              </a:rPr>
              <a:t>1.读题，圈画出重点。</a:t>
            </a:r>
          </a:p>
          <a:p>
            <a:pPr>
              <a:lnSpc>
                <a:spcPct val="150000"/>
              </a:lnSpc>
            </a:pPr>
            <a:r>
              <a:rPr lang="en-US" sz="1600">
                <a:solidFill>
                  <a:schemeClr val="tx1"/>
                </a:solidFill>
                <a:latin typeface="汉仪劲楷简" panose="00020600040101010101" charset="-122"/>
                <a:ea typeface="汉仪劲楷简" panose="00020600040101010101" charset="-122"/>
                <a:sym typeface="+mn-ea"/>
              </a:rPr>
              <a:t>重点包括：活动的地点、活动时间、活动类型、活动涉及对象、届次等背景信息。</a:t>
            </a:r>
          </a:p>
          <a:p>
            <a:pPr>
              <a:lnSpc>
                <a:spcPct val="150000"/>
              </a:lnSpc>
            </a:pPr>
            <a:r>
              <a:rPr lang="en-US" sz="1600">
                <a:solidFill>
                  <a:schemeClr val="tx1"/>
                </a:solidFill>
                <a:latin typeface="汉仪劲楷简" panose="00020600040101010101" charset="-122"/>
                <a:ea typeface="汉仪劲楷简" panose="00020600040101010101" charset="-122"/>
                <a:sym typeface="+mn-ea"/>
              </a:rPr>
              <a:t>2.读图，画出徽标中的要素。</a:t>
            </a:r>
          </a:p>
          <a:p>
            <a:pPr>
              <a:lnSpc>
                <a:spcPct val="150000"/>
              </a:lnSpc>
            </a:pPr>
            <a:r>
              <a:rPr lang="en-US" sz="1600">
                <a:solidFill>
                  <a:schemeClr val="tx1"/>
                </a:solidFill>
                <a:latin typeface="汉仪劲楷简" panose="00020600040101010101" charset="-122"/>
                <a:ea typeface="汉仪劲楷简" panose="00020600040101010101" charset="-122"/>
                <a:sym typeface="+mn-ea"/>
              </a:rPr>
              <a:t>要素包括：（1）汉字、拼音、英文字母</a:t>
            </a:r>
          </a:p>
          <a:p>
            <a:pPr>
              <a:lnSpc>
                <a:spcPct val="150000"/>
              </a:lnSpc>
            </a:pPr>
            <a:r>
              <a:rPr lang="en-US" sz="1600">
                <a:solidFill>
                  <a:schemeClr val="tx1"/>
                </a:solidFill>
                <a:latin typeface="汉仪劲楷简" panose="00020600040101010101" charset="-122"/>
                <a:ea typeface="汉仪劲楷简" panose="00020600040101010101" charset="-122"/>
                <a:sym typeface="+mn-ea"/>
              </a:rPr>
              <a:t>（2）数字（年份、届次等）</a:t>
            </a:r>
          </a:p>
          <a:p>
            <a:pPr>
              <a:lnSpc>
                <a:spcPct val="150000"/>
              </a:lnSpc>
            </a:pPr>
            <a:r>
              <a:rPr lang="en-US" sz="1600">
                <a:solidFill>
                  <a:schemeClr val="tx1"/>
                </a:solidFill>
                <a:latin typeface="汉仪劲楷简" panose="00020600040101010101" charset="-122"/>
                <a:ea typeface="汉仪劲楷简" panose="00020600040101010101" charset="-122"/>
                <a:sym typeface="+mn-ea"/>
              </a:rPr>
              <a:t>（3）图案（颜色、数量、有无变形之后成为数字、汉字、字母等）</a:t>
            </a:r>
          </a:p>
          <a:p>
            <a:pPr>
              <a:lnSpc>
                <a:spcPct val="150000"/>
              </a:lnSpc>
            </a:pPr>
            <a:r>
              <a:rPr lang="en-US" sz="1600">
                <a:solidFill>
                  <a:schemeClr val="tx1"/>
                </a:solidFill>
                <a:latin typeface="汉仪劲楷简" panose="00020600040101010101" charset="-122"/>
                <a:ea typeface="汉仪劲楷简" panose="00020600040101010101" charset="-122"/>
                <a:sym typeface="+mn-ea"/>
              </a:rPr>
              <a:t>3.思考要素与活动的对应关系（联系）</a:t>
            </a:r>
          </a:p>
          <a:p>
            <a:pPr>
              <a:lnSpc>
                <a:spcPct val="150000"/>
              </a:lnSpc>
            </a:pPr>
            <a:r>
              <a:rPr lang="en-US" sz="1600">
                <a:solidFill>
                  <a:schemeClr val="tx1"/>
                </a:solidFill>
                <a:latin typeface="汉仪劲楷简" panose="00020600040101010101" charset="-122"/>
                <a:ea typeface="汉仪劲楷简" panose="00020600040101010101" charset="-122"/>
                <a:sym typeface="+mn-ea"/>
              </a:rPr>
              <a:t>4.使用答题套路回答“徽标寓意题”</a:t>
            </a:r>
          </a:p>
          <a:p>
            <a:pPr>
              <a:lnSpc>
                <a:spcPct val="150000"/>
              </a:lnSpc>
            </a:pPr>
            <a:r>
              <a:rPr lang="en-US" sz="1600">
                <a:solidFill>
                  <a:schemeClr val="tx1"/>
                </a:solidFill>
                <a:latin typeface="汉仪劲楷简" panose="00020600040101010101" charset="-122"/>
                <a:ea typeface="汉仪劲楷简" panose="00020600040101010101" charset="-122"/>
                <a:sym typeface="+mn-ea"/>
              </a:rPr>
              <a:t>某物代表……，有……寓意（寓意着……）</a:t>
            </a:r>
          </a:p>
          <a:p>
            <a:pPr>
              <a:lnSpc>
                <a:spcPct val="150000"/>
              </a:lnSpc>
            </a:pPr>
            <a:r>
              <a:rPr lang="en-US" sz="1600">
                <a:solidFill>
                  <a:schemeClr val="tx1"/>
                </a:solidFill>
                <a:latin typeface="汉仪劲楷简" panose="00020600040101010101" charset="-122"/>
                <a:ea typeface="汉仪劲楷简" panose="00020600040101010101" charset="-122"/>
                <a:sym typeface="+mn-ea"/>
              </a:rPr>
              <a:t>【总体上表达对活动的祝愿或美好的期待】</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0" y="0"/>
            <a:ext cx="9144000" cy="6858635"/>
          </a:xfrm>
          <a:prstGeom prst="rect">
            <a:avLst/>
          </a:prstGeom>
        </p:spPr>
      </p:pic>
      <p:sp>
        <p:nvSpPr>
          <p:cNvPr id="7" name="圆角矩形 6"/>
          <p:cNvSpPr/>
          <p:nvPr/>
        </p:nvSpPr>
        <p:spPr>
          <a:xfrm>
            <a:off x="483429" y="2432150"/>
            <a:ext cx="8177136" cy="1993691"/>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625018" y="2767275"/>
            <a:ext cx="7893957" cy="1310640"/>
          </a:xfrm>
          <a:prstGeom prst="rect">
            <a:avLst/>
          </a:prstGeom>
          <a:noFill/>
        </p:spPr>
        <p:txBody>
          <a:bodyPr wrap="square" rtlCol="0">
            <a:spAutoFit/>
          </a:bodyPr>
          <a:lstStyle/>
          <a:p>
            <a:pPr algn="ctr"/>
            <a:r>
              <a:rPr kumimoji="1" lang="zh-CN" altLang="en-US" sz="8000">
                <a:latin typeface="汉仪大圣体简" panose="00020600040101010101" pitchFamily="18" charset="-122"/>
                <a:ea typeface="汉仪大圣体简" panose="00020600040101010101" pitchFamily="18" charset="-122"/>
                <a:cs typeface="zihun138hao-baranshoushu" charset="0"/>
              </a:rPr>
              <a:t>徽标</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pic>
        <p:nvPicPr>
          <p:cNvPr id="17" name="图片 16"/>
          <p:cNvPicPr/>
          <p:nvPr/>
        </p:nvPicPr>
        <p:blipFill>
          <a:blip r:embed="rId2">
            <a:extLst>
              <a:ext uri="{28A0092B-C50C-407E-A947-70E740481C1C}">
                <a14:useLocalDpi xmlns:a14="http://schemas.microsoft.com/office/drawing/2010/main" val="0"/>
              </a:ext>
            </a:extLst>
          </a:blip>
          <a:stretch>
            <a:fillRect/>
          </a:stretch>
        </p:blipFill>
        <p:spPr>
          <a:xfrm>
            <a:off x="120650" y="2666365"/>
            <a:ext cx="2514600" cy="2453640"/>
          </a:xfrm>
          <a:prstGeom prst="rect">
            <a:avLst/>
          </a:prstGeom>
          <a:noFill/>
          <a:ln>
            <a:noFill/>
          </a:ln>
        </p:spPr>
      </p:pic>
      <p:sp>
        <p:nvSpPr>
          <p:cNvPr id="2" name="文本框 1"/>
          <p:cNvSpPr txBox="1"/>
          <p:nvPr/>
        </p:nvSpPr>
        <p:spPr>
          <a:xfrm>
            <a:off x="2549525" y="1777365"/>
            <a:ext cx="6590665" cy="1005840"/>
          </a:xfrm>
          <a:prstGeom prst="rect">
            <a:avLst/>
          </a:prstGeom>
          <a:noFill/>
        </p:spPr>
        <p:txBody>
          <a:bodyPr wrap="square" rtlCol="0">
            <a:spAutoFit/>
          </a:bodyPr>
          <a:lstStyle/>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rPr>
              <a:t>（2019·山东滨州中考）下面是某省文物研究所征集的徽标。（2）请任选一个构图要素说说它的寓意。（2分）</a:t>
            </a:r>
          </a:p>
        </p:txBody>
      </p:sp>
      <p:sp>
        <p:nvSpPr>
          <p:cNvPr id="7" name="文本框 6"/>
          <p:cNvSpPr txBox="1"/>
          <p:nvPr/>
        </p:nvSpPr>
        <p:spPr>
          <a:xfrm>
            <a:off x="2549525" y="2967990"/>
            <a:ext cx="6282690" cy="3749040"/>
          </a:xfrm>
          <a:prstGeom prst="rect">
            <a:avLst/>
          </a:prstGeom>
          <a:noFill/>
        </p:spPr>
        <p:txBody>
          <a:bodyPr wrap="square" rtlCol="0" anchor="t">
            <a:spAutoFit/>
          </a:bodyPr>
          <a:lstStyle/>
          <a:p>
            <a:pPr>
              <a:lnSpc>
                <a:spcPct val="200000"/>
              </a:lnSpc>
            </a:pPr>
            <a:r>
              <a:rPr lang="en-US" altLang="zh-CN" sz="2400" kern="10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“托举状的两手”的寓意是</a:t>
            </a:r>
          </a:p>
          <a:p>
            <a:pPr>
              <a:lnSpc>
                <a:spcPct val="200000"/>
              </a:lnSpc>
            </a:pPr>
            <a:r>
              <a:rPr lang="en-US" altLang="zh-CN" sz="2400" kern="10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______________________________________</a:t>
            </a:r>
          </a:p>
          <a:p>
            <a:pPr>
              <a:lnSpc>
                <a:spcPct val="200000"/>
              </a:lnSpc>
            </a:pPr>
            <a:r>
              <a:rPr lang="en-US" altLang="zh-CN" sz="2400" kern="10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______________________________________</a:t>
            </a:r>
          </a:p>
        </p:txBody>
      </p:sp>
      <p:grpSp>
        <p:nvGrpSpPr>
          <p:cNvPr id="8" name="组合 7"/>
          <p:cNvGrpSpPr/>
          <p:nvPr/>
        </p:nvGrpSpPr>
        <p:grpSpPr>
          <a:xfrm>
            <a:off x="529590" y="1202690"/>
            <a:ext cx="1465580" cy="460375"/>
            <a:chOff x="309" y="1797"/>
            <a:chExt cx="2308" cy="725"/>
          </a:xfrm>
        </p:grpSpPr>
        <p:sp>
          <p:nvSpPr>
            <p:cNvPr id="33" name="矩形: 单圆角 32"/>
            <p:cNvSpPr/>
            <p:nvPr/>
          </p:nvSpPr>
          <p:spPr>
            <a:xfrm>
              <a:off x="309" y="1797"/>
              <a:ext cx="2308"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09" y="1797"/>
              <a:ext cx="2307"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真题演练</a:t>
              </a:r>
            </a:p>
          </p:txBody>
        </p:sp>
      </p:gr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pic>
        <p:nvPicPr>
          <p:cNvPr id="17" name="图片 16"/>
          <p:cNvPicPr/>
          <p:nvPr/>
        </p:nvPicPr>
        <p:blipFill>
          <a:blip r:embed="rId2">
            <a:extLst>
              <a:ext uri="{28A0092B-C50C-407E-A947-70E740481C1C}">
                <a14:useLocalDpi xmlns:a14="http://schemas.microsoft.com/office/drawing/2010/main" val="0"/>
              </a:ext>
            </a:extLst>
          </a:blip>
          <a:stretch>
            <a:fillRect/>
          </a:stretch>
        </p:blipFill>
        <p:spPr>
          <a:xfrm>
            <a:off x="120650" y="2666365"/>
            <a:ext cx="2514600" cy="2453640"/>
          </a:xfrm>
          <a:prstGeom prst="rect">
            <a:avLst/>
          </a:prstGeom>
          <a:noFill/>
          <a:ln>
            <a:noFill/>
          </a:ln>
        </p:spPr>
      </p:pic>
      <p:sp>
        <p:nvSpPr>
          <p:cNvPr id="2" name="文本框 1"/>
          <p:cNvSpPr txBox="1"/>
          <p:nvPr/>
        </p:nvSpPr>
        <p:spPr>
          <a:xfrm>
            <a:off x="2549525" y="1777365"/>
            <a:ext cx="6590665" cy="1005840"/>
          </a:xfrm>
          <a:prstGeom prst="rect">
            <a:avLst/>
          </a:prstGeom>
          <a:noFill/>
        </p:spPr>
        <p:txBody>
          <a:bodyPr wrap="square" rtlCol="0">
            <a:spAutoFit/>
          </a:bodyPr>
          <a:lstStyle/>
          <a:p>
            <a:pPr>
              <a:lnSpc>
                <a:spcPct val="150000"/>
              </a:lnSpc>
            </a:pPr>
            <a:r>
              <a:rPr lang="zh-CN" altLang="en-US" sz="2000">
                <a:latin typeface="汉仪新人文宋简" panose="00020600040101010101" charset="-122"/>
                <a:ea typeface="汉仪新人文宋简" panose="00020600040101010101" charset="-122"/>
                <a:cs typeface="汉仪新人文宋简" panose="00020600040101010101" charset="-122"/>
              </a:rPr>
              <a:t>（2019·山东滨州中考）下面是某省文物研究所征集的徽标。（2）请任选一个构图要素说说它的寓意。（2分）</a:t>
            </a:r>
          </a:p>
        </p:txBody>
      </p:sp>
      <p:sp>
        <p:nvSpPr>
          <p:cNvPr id="7" name="文本框 6"/>
          <p:cNvSpPr txBox="1"/>
          <p:nvPr/>
        </p:nvSpPr>
        <p:spPr>
          <a:xfrm>
            <a:off x="2549525" y="2666365"/>
            <a:ext cx="6282690" cy="3749040"/>
          </a:xfrm>
          <a:prstGeom prst="rect">
            <a:avLst/>
          </a:prstGeom>
          <a:noFill/>
        </p:spPr>
        <p:txBody>
          <a:bodyPr wrap="square" rtlCol="0" anchor="t">
            <a:spAutoFit/>
          </a:bodyPr>
          <a:lstStyle/>
          <a:p>
            <a:pPr>
              <a:lnSpc>
                <a:spcPct val="200000"/>
              </a:lnSpc>
            </a:pPr>
            <a:r>
              <a:rPr lang="en-US" altLang="zh-CN" sz="2400" kern="10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托举状的两手”的寓意是“文”字既是中国文化的象征，又具有极强的图形效果，体现了文物这一主题；两手呵护的造型，寓意人人参与，大家共同保护文物。鼎是中国古代文物的典型代表，能鲜明展现文物保护的主题。</a:t>
            </a:r>
          </a:p>
        </p:txBody>
      </p:sp>
      <p:grpSp>
        <p:nvGrpSpPr>
          <p:cNvPr id="8" name="组合 7"/>
          <p:cNvGrpSpPr/>
          <p:nvPr/>
        </p:nvGrpSpPr>
        <p:grpSpPr>
          <a:xfrm>
            <a:off x="529590" y="1202690"/>
            <a:ext cx="1465580" cy="460375"/>
            <a:chOff x="309" y="1797"/>
            <a:chExt cx="2308" cy="725"/>
          </a:xfrm>
        </p:grpSpPr>
        <p:sp>
          <p:nvSpPr>
            <p:cNvPr id="33" name="矩形: 单圆角 32"/>
            <p:cNvSpPr/>
            <p:nvPr/>
          </p:nvSpPr>
          <p:spPr>
            <a:xfrm>
              <a:off x="309" y="1797"/>
              <a:ext cx="2308"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09" y="1797"/>
              <a:ext cx="2307"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真题演练</a:t>
              </a:r>
            </a:p>
          </p:txBody>
        </p:sp>
      </p:grpSp>
      <p:sp>
        <p:nvSpPr>
          <p:cNvPr id="11" name="文本框 10"/>
          <p:cNvSpPr txBox="1"/>
          <p:nvPr/>
        </p:nvSpPr>
        <p:spPr>
          <a:xfrm>
            <a:off x="2153920" y="1202690"/>
            <a:ext cx="3482340" cy="396240"/>
          </a:xfrm>
          <a:prstGeom prst="rect">
            <a:avLst/>
          </a:prstGeom>
          <a:noFill/>
        </p:spPr>
        <p:txBody>
          <a:bodyPr wrap="square" rtlCol="0">
            <a:spAutoFit/>
          </a:bodyPr>
          <a:lstStyle/>
          <a:p>
            <a:endParaRPr lang="zh-CN" altLang="en-US" sz="2000">
              <a:latin typeface="汉仪劲楷简" panose="00020600040101010101" charset="-122"/>
              <a:ea typeface="汉仪劲楷简" panose="00020600040101010101" charset="-122"/>
              <a:cs typeface="汉仪劲楷简" panose="00020600040101010101"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687070" y="126365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6" name="文本框 5"/>
          <p:cNvSpPr txBox="1"/>
          <p:nvPr/>
        </p:nvSpPr>
        <p:spPr>
          <a:xfrm>
            <a:off x="453390" y="803275"/>
            <a:ext cx="2955914" cy="457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pic>
        <p:nvPicPr>
          <p:cNvPr id="3" name="图片 2"/>
          <p:cNvPicPr>
            <a:picLocks noChangeAspect="1"/>
          </p:cNvPicPr>
          <p:nvPr/>
        </p:nvPicPr>
        <p:blipFill>
          <a:blip r:embed="rId2"/>
          <a:stretch>
            <a:fillRect/>
          </a:stretch>
        </p:blipFill>
        <p:spPr>
          <a:xfrm>
            <a:off x="80645" y="2004695"/>
            <a:ext cx="3019425" cy="3076575"/>
          </a:xfrm>
          <a:prstGeom prst="rect">
            <a:avLst/>
          </a:prstGeom>
        </p:spPr>
      </p:pic>
      <p:sp>
        <p:nvSpPr>
          <p:cNvPr id="10" name="文本框 9"/>
          <p:cNvSpPr txBox="1"/>
          <p:nvPr/>
        </p:nvSpPr>
        <p:spPr>
          <a:xfrm>
            <a:off x="3338195" y="1731010"/>
            <a:ext cx="5104765" cy="4206240"/>
          </a:xfrm>
          <a:prstGeom prst="rect">
            <a:avLst/>
          </a:prstGeom>
          <a:noFill/>
        </p:spPr>
        <p:txBody>
          <a:bodyPr wrap="square" rtlCol="0">
            <a:spAutoFit/>
          </a:bodyPr>
          <a:lstStyle/>
          <a:p>
            <a:pPr algn="l" fontAlgn="auto">
              <a:lnSpc>
                <a:spcPct val="150000"/>
              </a:lnSpc>
            </a:pPr>
            <a:r>
              <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rPr>
              <a:t>北京冬奥会吉祥物“冰墩墩”以熊猫为原型进行设计创作。将熊猫形象与富有超能量的冰晶外壳相结合，体现了冬季冰雪运动和现代科技特点。头部外壳造型取自冰雪运动头盔，装饰彩色光环，其灵感源自于北京冬奥会的国家速滑馆——“冰丝带”，流动的明亮色彩线条象征着冰雪运动的赛道和5G高科技；左手掌心的心形图案，代表着主办国对全世界朋友的热情欢迎。整体形象酷似航天员，寓意创造非凡、探索未来，体现了追求卓越、引领时代，以及面向未来的无限可能。</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715645" y="61214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grpSp>
        <p:nvGrpSpPr>
          <p:cNvPr id="8" name="组合 7"/>
          <p:cNvGrpSpPr/>
          <p:nvPr/>
        </p:nvGrpSpPr>
        <p:grpSpPr>
          <a:xfrm>
            <a:off x="453390" y="612140"/>
            <a:ext cx="1465580" cy="460375"/>
            <a:chOff x="309" y="1797"/>
            <a:chExt cx="2308" cy="725"/>
          </a:xfrm>
        </p:grpSpPr>
        <p:sp>
          <p:nvSpPr>
            <p:cNvPr id="33" name="矩形: 单圆角 32"/>
            <p:cNvSpPr/>
            <p:nvPr/>
          </p:nvSpPr>
          <p:spPr>
            <a:xfrm>
              <a:off x="309" y="1797"/>
              <a:ext cx="2308"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09" y="1797"/>
              <a:ext cx="2307"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真题演练</a:t>
              </a:r>
            </a:p>
          </p:txBody>
        </p:sp>
      </p:grpSp>
      <p:sp>
        <p:nvSpPr>
          <p:cNvPr id="11" name="文本框 10"/>
          <p:cNvSpPr txBox="1"/>
          <p:nvPr/>
        </p:nvSpPr>
        <p:spPr>
          <a:xfrm>
            <a:off x="2172970" y="673735"/>
            <a:ext cx="3482340" cy="396240"/>
          </a:xfrm>
          <a:prstGeom prst="rect">
            <a:avLst/>
          </a:prstGeom>
          <a:noFill/>
        </p:spPr>
        <p:txBody>
          <a:bodyPr wrap="square" rtlCol="0">
            <a:spAutoFit/>
          </a:bodyPr>
          <a:lstStyle/>
          <a:p>
            <a:endParaRPr lang="zh-CN" altLang="en-US" sz="2000">
              <a:latin typeface="汉仪劲楷简" panose="00020600040101010101" charset="-122"/>
              <a:ea typeface="汉仪劲楷简" panose="00020600040101010101" charset="-122"/>
              <a:cs typeface="汉仪劲楷简" panose="00020600040101010101" charset="-122"/>
            </a:endParaRPr>
          </a:p>
        </p:txBody>
      </p:sp>
      <p:sp>
        <p:nvSpPr>
          <p:cNvPr id="24" name="文本框 23"/>
          <p:cNvSpPr txBox="1"/>
          <p:nvPr/>
        </p:nvSpPr>
        <p:spPr>
          <a:xfrm>
            <a:off x="453587" y="1400602"/>
            <a:ext cx="8003145" cy="2834640"/>
          </a:xfrm>
          <a:prstGeom prst="rect">
            <a:avLst/>
          </a:prstGeom>
          <a:noFill/>
        </p:spPr>
        <p:txBody>
          <a:bodyPr wrap="square" rtlCol="0">
            <a:spAutoFit/>
          </a:bodyPr>
          <a:lstStyle/>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（2020云南中考真题）</a:t>
            </a:r>
          </a:p>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联合国《生物多样性公约》（简称CBD）是一项保护地球生物资源的国际公约，主题为“共建地球生命共同体”的CBD第十五次缔约方大会将在中国云南昆明召开。</a:t>
            </a:r>
          </a:p>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请用简洁的语言对材料三的图案进行解说。（2分）</a:t>
            </a:r>
          </a:p>
          <a:p>
            <a:pPr>
              <a:lnSpc>
                <a:spcPct val="150000"/>
              </a:lnSpc>
            </a:pPr>
            <a:r>
              <a:rPr lang="zh-CN" altLang="en-US" sz="2000">
                <a:solidFill>
                  <a:schemeClr val="accent1"/>
                </a:solidFill>
                <a:latin typeface="汉仪新人文宋简" panose="00020600040101010101" charset="-122"/>
                <a:ea typeface="汉仪新人文宋简" panose="00020600040101010101" charset="-122"/>
                <a:cs typeface="汉仪新人文宋简" panose="00020600040101010101" charset="-122"/>
              </a:rPr>
              <a:t>解说是什么意思？</a:t>
            </a:r>
          </a:p>
        </p:txBody>
      </p:sp>
      <p:sp>
        <p:nvSpPr>
          <p:cNvPr id="3" name="文本框 2"/>
          <p:cNvSpPr txBox="1"/>
          <p:nvPr/>
        </p:nvSpPr>
        <p:spPr>
          <a:xfrm>
            <a:off x="3185160" y="3945255"/>
            <a:ext cx="2540000" cy="2560320"/>
          </a:xfrm>
          <a:prstGeom prst="rect">
            <a:avLst/>
          </a:prstGeom>
          <a:noFill/>
        </p:spPr>
        <p:txBody>
          <a:bodyPr wrap="square" rtlCol="0" anchor="t">
            <a:spAutoFit/>
          </a:bodyPr>
          <a:lstStyle/>
          <a:p>
            <a:pPr>
              <a:lnSpc>
                <a:spcPct val="150000"/>
              </a:lnSpc>
            </a:pPr>
            <a:r>
              <a:rPr lang="zh-CN" altLang="en-US">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回答徽标要素和寓意的步骤：</a:t>
            </a:r>
          </a:p>
          <a:p>
            <a:pPr>
              <a:lnSpc>
                <a:spcPct val="150000"/>
              </a:lnSpc>
            </a:pPr>
            <a:r>
              <a:rPr lang="zh-CN" altLang="en-US">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1.读题干</a:t>
            </a:r>
          </a:p>
          <a:p>
            <a:pPr>
              <a:lnSpc>
                <a:spcPct val="150000"/>
              </a:lnSpc>
            </a:pPr>
            <a:r>
              <a:rPr lang="zh-CN" altLang="en-US">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2.读图</a:t>
            </a:r>
          </a:p>
          <a:p>
            <a:pPr>
              <a:lnSpc>
                <a:spcPct val="150000"/>
              </a:lnSpc>
            </a:pPr>
            <a:r>
              <a:rPr lang="zh-CN" altLang="en-US">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3.对应联系</a:t>
            </a:r>
          </a:p>
          <a:p>
            <a:pPr>
              <a:lnSpc>
                <a:spcPct val="150000"/>
              </a:lnSpc>
            </a:pPr>
            <a:r>
              <a:rPr lang="zh-CN" altLang="en-US">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4.按套路作答</a:t>
            </a:r>
          </a:p>
        </p:txBody>
      </p:sp>
      <p:pic>
        <p:nvPicPr>
          <p:cNvPr id="10" name="图片 9"/>
          <p:cNvPicPr>
            <a:picLocks noChangeAspect="1"/>
          </p:cNvPicPr>
          <p:nvPr/>
        </p:nvPicPr>
        <p:blipFill>
          <a:blip r:embed="rId2"/>
          <a:stretch>
            <a:fillRect/>
          </a:stretch>
        </p:blipFill>
        <p:spPr>
          <a:xfrm>
            <a:off x="6083935" y="3054350"/>
            <a:ext cx="2830830" cy="2416810"/>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715645" y="61214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grpSp>
        <p:nvGrpSpPr>
          <p:cNvPr id="8" name="组合 7"/>
          <p:cNvGrpSpPr/>
          <p:nvPr/>
        </p:nvGrpSpPr>
        <p:grpSpPr>
          <a:xfrm>
            <a:off x="453390" y="612140"/>
            <a:ext cx="1465580" cy="460375"/>
            <a:chOff x="309" y="1797"/>
            <a:chExt cx="2308" cy="725"/>
          </a:xfrm>
        </p:grpSpPr>
        <p:sp>
          <p:nvSpPr>
            <p:cNvPr id="33" name="矩形: 单圆角 32"/>
            <p:cNvSpPr/>
            <p:nvPr/>
          </p:nvSpPr>
          <p:spPr>
            <a:xfrm>
              <a:off x="309" y="1797"/>
              <a:ext cx="2308"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09" y="1797"/>
              <a:ext cx="2307"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真题演练</a:t>
              </a:r>
            </a:p>
          </p:txBody>
        </p:sp>
      </p:grpSp>
      <p:sp>
        <p:nvSpPr>
          <p:cNvPr id="11" name="文本框 10"/>
          <p:cNvSpPr txBox="1"/>
          <p:nvPr/>
        </p:nvSpPr>
        <p:spPr>
          <a:xfrm>
            <a:off x="2172970" y="673735"/>
            <a:ext cx="3482340" cy="396240"/>
          </a:xfrm>
          <a:prstGeom prst="rect">
            <a:avLst/>
          </a:prstGeom>
          <a:noFill/>
        </p:spPr>
        <p:txBody>
          <a:bodyPr wrap="square" rtlCol="0">
            <a:spAutoFit/>
          </a:bodyPr>
          <a:lstStyle/>
          <a:p>
            <a:endParaRPr lang="zh-CN" altLang="en-US" sz="2000">
              <a:latin typeface="汉仪劲楷简" panose="00020600040101010101" charset="-122"/>
              <a:ea typeface="汉仪劲楷简" panose="00020600040101010101" charset="-122"/>
              <a:cs typeface="汉仪劲楷简" panose="00020600040101010101" charset="-122"/>
            </a:endParaRPr>
          </a:p>
        </p:txBody>
      </p:sp>
      <p:sp>
        <p:nvSpPr>
          <p:cNvPr id="2" name="文本框 1"/>
          <p:cNvSpPr txBox="1"/>
          <p:nvPr/>
        </p:nvSpPr>
        <p:spPr>
          <a:xfrm>
            <a:off x="2920365" y="1063625"/>
            <a:ext cx="5937250" cy="5577841"/>
          </a:xfrm>
          <a:prstGeom prst="rect">
            <a:avLst/>
          </a:prstGeom>
          <a:noFill/>
        </p:spPr>
        <p:txBody>
          <a:bodyPr wrap="square" rtlCol="0" anchor="t">
            <a:spAutoFit/>
          </a:bodyPr>
          <a:lstStyle/>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这是一幅联合国生物多样性大会会标。</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画面的主体是水滴(种子)型图案，        ；</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图案包含人、鸟、鱼、兽、虫、花、水等元素，                                 ；</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图中的小女孩身着民族服装，意指             ；图案设计理念来源于                   ；图案右下方的印章                    ，图案背景布满甲骨文，彰显中国文化特色。（答2点可得满分）</a:t>
            </a:r>
          </a:p>
        </p:txBody>
      </p:sp>
      <p:sp>
        <p:nvSpPr>
          <p:cNvPr id="7" name="文本框 6"/>
          <p:cNvSpPr txBox="1"/>
          <p:nvPr/>
        </p:nvSpPr>
        <p:spPr>
          <a:xfrm>
            <a:off x="822325" y="4749800"/>
            <a:ext cx="182880" cy="365760"/>
          </a:xfrm>
          <a:prstGeom prst="rect">
            <a:avLst/>
          </a:prstGeom>
          <a:noFill/>
        </p:spPr>
        <p:txBody>
          <a:bodyPr wrap="none" rtlCol="0" anchor="t">
            <a:spAutoFit/>
          </a:bodyPr>
          <a:lstStyle/>
          <a:p>
            <a:endParaRPr lang="zh-CN" altLang="en-US">
              <a:solidFill>
                <a:srgbClr val="37989F"/>
              </a:solidFill>
              <a:latin typeface="汉仪新人文宋简" panose="00020600040101010101" charset="-122"/>
              <a:ea typeface="汉仪新人文宋简" panose="00020600040101010101" charset="-122"/>
              <a:cs typeface="汉仪新人文宋简" panose="00020600040101010101" charset="-122"/>
              <a:sym typeface="+mn-ea"/>
            </a:endParaRPr>
          </a:p>
        </p:txBody>
      </p:sp>
      <p:pic>
        <p:nvPicPr>
          <p:cNvPr id="10" name="图片 9"/>
          <p:cNvPicPr>
            <a:picLocks noChangeAspect="1"/>
          </p:cNvPicPr>
          <p:nvPr/>
        </p:nvPicPr>
        <p:blipFill>
          <a:blip r:embed="rId2"/>
          <a:stretch>
            <a:fillRect/>
          </a:stretch>
        </p:blipFill>
        <p:spPr>
          <a:xfrm>
            <a:off x="89535" y="1525270"/>
            <a:ext cx="2830830" cy="2416810"/>
          </a:xfrm>
          <a:prstGeom prst="rect">
            <a:avLst/>
          </a:prstGeom>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文本框 8"/>
          <p:cNvSpPr txBox="1"/>
          <p:nvPr/>
        </p:nvSpPr>
        <p:spPr>
          <a:xfrm>
            <a:off x="453390" y="742315"/>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sp>
        <p:nvSpPr>
          <p:cNvPr id="4" name="文本框 3"/>
          <p:cNvSpPr txBox="1"/>
          <p:nvPr/>
        </p:nvSpPr>
        <p:spPr>
          <a:xfrm>
            <a:off x="715645" y="612140"/>
            <a:ext cx="2955914" cy="45720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徽标寓意题答题思路</a:t>
            </a:r>
          </a:p>
        </p:txBody>
      </p:sp>
      <p:grpSp>
        <p:nvGrpSpPr>
          <p:cNvPr id="8" name="组合 7"/>
          <p:cNvGrpSpPr/>
          <p:nvPr/>
        </p:nvGrpSpPr>
        <p:grpSpPr>
          <a:xfrm>
            <a:off x="453390" y="612140"/>
            <a:ext cx="1465580" cy="460375"/>
            <a:chOff x="309" y="1797"/>
            <a:chExt cx="2308" cy="725"/>
          </a:xfrm>
        </p:grpSpPr>
        <p:sp>
          <p:nvSpPr>
            <p:cNvPr id="33" name="矩形: 单圆角 32"/>
            <p:cNvSpPr/>
            <p:nvPr/>
          </p:nvSpPr>
          <p:spPr>
            <a:xfrm>
              <a:off x="309" y="1797"/>
              <a:ext cx="2308"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09" y="1797"/>
              <a:ext cx="2307"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真题演练</a:t>
              </a:r>
            </a:p>
          </p:txBody>
        </p:sp>
      </p:grpSp>
      <p:sp>
        <p:nvSpPr>
          <p:cNvPr id="2" name="文本框 1"/>
          <p:cNvSpPr txBox="1"/>
          <p:nvPr/>
        </p:nvSpPr>
        <p:spPr>
          <a:xfrm>
            <a:off x="2698115" y="612140"/>
            <a:ext cx="5937250" cy="4968241"/>
          </a:xfrm>
          <a:prstGeom prst="rect">
            <a:avLst/>
          </a:prstGeom>
          <a:noFill/>
        </p:spPr>
        <p:txBody>
          <a:bodyPr wrap="square" rtlCol="0" anchor="t">
            <a:spAutoFit/>
          </a:bodyPr>
          <a:lstStyle/>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这是一幅联合国生物多样性大会会标。</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画面的主体是水滴(种子)型图案，生命之源；</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图案包含人、鸟、鱼、兽、虫、花、水等元素，寓意人与大自然动植物和谐共生；</a:t>
            </a:r>
          </a:p>
          <a:p>
            <a:pPr>
              <a:lnSpc>
                <a:spcPct val="200000"/>
              </a:lnSpc>
            </a:pPr>
            <a:r>
              <a:rPr lang="zh-CN" altLang="en-US" sz="2000" spc="40">
                <a:solidFill>
                  <a:srgbClr val="FF0000"/>
                </a:solidFill>
                <a:effectLst/>
                <a:latin typeface="汉仪新人文宋简" panose="00020600040101010101" charset="-122"/>
                <a:ea typeface="汉仪新人文宋简" panose="00020600040101010101" charset="-122"/>
                <a:cs typeface="汉仪新人文宋简" panose="00020600040101010101" charset="-122"/>
                <a:sym typeface="+mn-ea"/>
              </a:rPr>
              <a:t>图中的小女孩身着民族服装，意指云南是一个多民族融合的省份；图案设计理念来源于中国剪纸艺术，体现中国文化魅力图案右下方的印章说明大会将在中国昆明举行。</a:t>
            </a:r>
          </a:p>
        </p:txBody>
      </p:sp>
      <p:pic>
        <p:nvPicPr>
          <p:cNvPr id="10" name="图片 9"/>
          <p:cNvPicPr>
            <a:picLocks noChangeAspect="1"/>
          </p:cNvPicPr>
          <p:nvPr/>
        </p:nvPicPr>
        <p:blipFill>
          <a:blip r:embed="rId3"/>
          <a:stretch>
            <a:fillRect/>
          </a:stretch>
        </p:blipFill>
        <p:spPr>
          <a:xfrm>
            <a:off x="-229235" y="1611630"/>
            <a:ext cx="2830830" cy="2772410"/>
          </a:xfrm>
          <a:prstGeom prst="rect">
            <a:avLst/>
          </a:prstGeom>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0" y="0"/>
            <a:ext cx="9144000" cy="6858635"/>
          </a:xfrm>
          <a:prstGeom prst="rect">
            <a:avLst/>
          </a:prstGeom>
        </p:spPr>
      </p:pic>
      <p:sp>
        <p:nvSpPr>
          <p:cNvPr id="7" name="圆角矩形 6"/>
          <p:cNvSpPr/>
          <p:nvPr/>
        </p:nvSpPr>
        <p:spPr>
          <a:xfrm>
            <a:off x="483429" y="2432150"/>
            <a:ext cx="8177136" cy="1993691"/>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625018" y="2767275"/>
            <a:ext cx="7893957" cy="1310640"/>
          </a:xfrm>
          <a:prstGeom prst="rect">
            <a:avLst/>
          </a:prstGeom>
          <a:noFill/>
        </p:spPr>
        <p:txBody>
          <a:bodyPr wrap="square" rtlCol="0">
            <a:spAutoFit/>
          </a:bodyPr>
          <a:lstStyle/>
          <a:p>
            <a:pPr algn="ctr"/>
            <a:r>
              <a:rPr kumimoji="1" lang="zh-CN" altLang="en-US" sz="8000">
                <a:latin typeface="汉仪大圣体简" panose="00020600040101010101" pitchFamily="18" charset="-122"/>
                <a:ea typeface="汉仪大圣体简" panose="00020600040101010101" pitchFamily="18" charset="-122"/>
                <a:cs typeface="zihun138hao-baranshoushu" charset="0"/>
              </a:rPr>
              <a:t>漫画</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015365" y="1276350"/>
            <a:ext cx="1657985" cy="2350770"/>
          </a:xfrm>
          <a:prstGeom prst="rect">
            <a:avLst/>
          </a:prstGeom>
        </p:spPr>
      </p:pic>
      <p:pic>
        <p:nvPicPr>
          <p:cNvPr id="7" name="图片 6"/>
          <p:cNvPicPr>
            <a:picLocks noChangeAspect="1"/>
          </p:cNvPicPr>
          <p:nvPr/>
        </p:nvPicPr>
        <p:blipFill>
          <a:blip r:embed="rId3"/>
          <a:stretch>
            <a:fillRect/>
          </a:stretch>
        </p:blipFill>
        <p:spPr>
          <a:xfrm>
            <a:off x="2823845" y="1276350"/>
            <a:ext cx="1721485" cy="2350770"/>
          </a:xfrm>
          <a:prstGeom prst="rect">
            <a:avLst/>
          </a:prstGeom>
        </p:spPr>
      </p:pic>
      <p:pic>
        <p:nvPicPr>
          <p:cNvPr id="9" name="图片 8"/>
          <p:cNvPicPr>
            <a:picLocks noChangeAspect="1"/>
          </p:cNvPicPr>
          <p:nvPr/>
        </p:nvPicPr>
        <p:blipFill>
          <a:blip r:embed="rId4"/>
          <a:stretch>
            <a:fillRect/>
          </a:stretch>
        </p:blipFill>
        <p:spPr>
          <a:xfrm>
            <a:off x="4734560" y="1275715"/>
            <a:ext cx="1588135" cy="2350770"/>
          </a:xfrm>
          <a:prstGeom prst="rect">
            <a:avLst/>
          </a:prstGeom>
        </p:spPr>
      </p:pic>
      <p:pic>
        <p:nvPicPr>
          <p:cNvPr id="8" name="图片 7"/>
          <p:cNvPicPr>
            <a:picLocks noChangeAspect="1"/>
          </p:cNvPicPr>
          <p:nvPr/>
        </p:nvPicPr>
        <p:blipFill>
          <a:blip r:embed="rId5"/>
          <a:stretch>
            <a:fillRect/>
          </a:stretch>
        </p:blipFill>
        <p:spPr>
          <a:xfrm>
            <a:off x="6463030" y="1275715"/>
            <a:ext cx="1618615" cy="2351405"/>
          </a:xfrm>
          <a:prstGeom prst="rect">
            <a:avLst/>
          </a:prstGeom>
        </p:spPr>
      </p:pic>
      <p:pic>
        <p:nvPicPr>
          <p:cNvPr id="10" name="图片 9"/>
          <p:cNvPicPr>
            <a:picLocks noChangeAspect="1"/>
          </p:cNvPicPr>
          <p:nvPr/>
        </p:nvPicPr>
        <p:blipFill>
          <a:blip r:embed="rId6"/>
          <a:stretch>
            <a:fillRect/>
          </a:stretch>
        </p:blipFill>
        <p:spPr>
          <a:xfrm>
            <a:off x="1015365" y="3833495"/>
            <a:ext cx="1657985" cy="2315845"/>
          </a:xfrm>
          <a:prstGeom prst="rect">
            <a:avLst/>
          </a:prstGeom>
        </p:spPr>
      </p:pic>
      <p:pic>
        <p:nvPicPr>
          <p:cNvPr id="11" name="图片 10"/>
          <p:cNvPicPr>
            <a:picLocks noChangeAspect="1"/>
          </p:cNvPicPr>
          <p:nvPr/>
        </p:nvPicPr>
        <p:blipFill>
          <a:blip r:embed="rId7"/>
          <a:stretch>
            <a:fillRect/>
          </a:stretch>
        </p:blipFill>
        <p:spPr>
          <a:xfrm>
            <a:off x="2833370" y="3833495"/>
            <a:ext cx="1702435" cy="2315210"/>
          </a:xfrm>
          <a:prstGeom prst="rect">
            <a:avLst/>
          </a:prstGeom>
        </p:spPr>
      </p:pic>
      <p:pic>
        <p:nvPicPr>
          <p:cNvPr id="12" name="图片 11"/>
          <p:cNvPicPr>
            <a:picLocks noChangeAspect="1"/>
          </p:cNvPicPr>
          <p:nvPr/>
        </p:nvPicPr>
        <p:blipFill>
          <a:blip r:embed="rId8"/>
          <a:stretch>
            <a:fillRect/>
          </a:stretch>
        </p:blipFill>
        <p:spPr>
          <a:xfrm>
            <a:off x="4695825" y="3833495"/>
            <a:ext cx="1626870" cy="2315210"/>
          </a:xfrm>
          <a:prstGeom prst="rect">
            <a:avLst/>
          </a:prstGeom>
        </p:spPr>
      </p:pic>
      <p:pic>
        <p:nvPicPr>
          <p:cNvPr id="13" name="图片 12"/>
          <p:cNvPicPr>
            <a:picLocks noChangeAspect="1"/>
          </p:cNvPicPr>
          <p:nvPr/>
        </p:nvPicPr>
        <p:blipFill>
          <a:blip r:embed="rId9"/>
          <a:stretch>
            <a:fillRect/>
          </a:stretch>
        </p:blipFill>
        <p:spPr>
          <a:xfrm>
            <a:off x="6465570" y="3833495"/>
            <a:ext cx="1616075" cy="2356485"/>
          </a:xfrm>
          <a:prstGeom prst="rect">
            <a:avLst/>
          </a:prstGeom>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3261360" y="366395"/>
            <a:ext cx="2621280" cy="457200"/>
          </a:xfrm>
          <a:prstGeom prst="rect">
            <a:avLst/>
          </a:prstGeom>
          <a:noFill/>
        </p:spPr>
        <p:txBody>
          <a:bodyPr wrap="none" rtlCol="0">
            <a:spAutoFit/>
          </a:bodyPr>
          <a:lstStyle/>
          <a:p>
            <a:r>
              <a:rPr lang="zh-CN" altLang="en-US" sz="2400">
                <a:latin typeface="华文中宋" panose="02010600040101010101" charset="-122"/>
                <a:ea typeface="华文中宋" panose="02010600040101010101" charset="-122"/>
              </a:rPr>
              <a:t>近三年漫画题统计</a:t>
            </a:r>
          </a:p>
        </p:txBody>
      </p:sp>
      <p:graphicFrame>
        <p:nvGraphicFramePr>
          <p:cNvPr id="2" name="表格 1"/>
          <p:cNvGraphicFramePr>
            <a:graphicFrameLocks noGrp="1"/>
          </p:cNvGraphicFramePr>
          <p:nvPr>
            <p:custDataLst>
              <p:tags r:id="rId2"/>
            </p:custDataLst>
          </p:nvPr>
        </p:nvGraphicFramePr>
        <p:xfrm>
          <a:off x="1131350" y="902873"/>
          <a:ext cx="6436995" cy="5408930"/>
        </p:xfrm>
        <a:graphic>
          <a:graphicData uri="http://schemas.openxmlformats.org/drawingml/2006/table">
            <a:tbl>
              <a:tblPr firstRow="1" bandRow="1">
                <a:tableStyleId>{5C22544A-7EE6-4342-B048-85BDC9FD1C3A}</a:tableStyleId>
              </a:tblPr>
              <a:tblGrid>
                <a:gridCol w="2005330"/>
                <a:gridCol w="4431665"/>
              </a:tblGrid>
              <a:tr h="635000">
                <a:tc>
                  <a:txBody>
                    <a:bodyPr vert="horz" wrap="square"/>
                    <a:lstStyle/>
                    <a:p>
                      <a:pPr indent="0" algn="ctr">
                        <a:lnSpc>
                          <a:spcPct val="120000"/>
                        </a:lnSpc>
                        <a:spcBef>
                          <a:spcPct val="0"/>
                        </a:spcBef>
                        <a:spcAft>
                          <a:spcPct val="0"/>
                        </a:spcAft>
                        <a:buNone/>
                      </a:pPr>
                      <a:r>
                        <a:rPr lang="zh-CN" altLang="en-US" sz="19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时间·地点</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vert="horz" wrap="square"/>
                    <a:lstStyle/>
                    <a:p>
                      <a:pPr indent="0" algn="ctr">
                        <a:lnSpc>
                          <a:spcPct val="120000"/>
                        </a:lnSpc>
                        <a:spcBef>
                          <a:spcPct val="0"/>
                        </a:spcBef>
                        <a:spcAft>
                          <a:spcPct val="0"/>
                        </a:spcAft>
                        <a:buNone/>
                      </a:pPr>
                      <a:r>
                        <a:rPr lang="zh-CN" altLang="en-US" sz="1900" b="1" spc="130">
                          <a:solidFill>
                            <a:srgbClr val="646464"/>
                          </a:solidFill>
                          <a:latin typeface="微软雅黑" panose="020b0503020204020204" pitchFamily="34" charset="-122"/>
                          <a:ea typeface="微软雅黑" panose="020b0503020204020204" pitchFamily="34" charset="-122"/>
                        </a:rPr>
                        <a:t>主题</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2020·黄冈</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隔辈教育、学生独立</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596265">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2020·苏州</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如此解决问题</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2020·滨州</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包懒 家庭教育，学生独立</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2020·绍兴</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读书重要性</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2020·遵义</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划龙舟、包粽子</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596265">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2020·河北</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乱中有序</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2020·包头</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rPr>
                        <a:t>都是手机惹的祸（学生视力）</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596900">
                <a:tc>
                  <a:txBody>
                    <a:bodyPr vert="horz" wrap="square"/>
                    <a:lstStyle/>
                    <a:p>
                      <a:pPr indent="0" algn="ctr">
                        <a:lnSpc>
                          <a:spcPct val="120000"/>
                        </a:lnSpc>
                        <a:spcBef>
                          <a:spcPct val="0"/>
                        </a:spcBef>
                        <a:spcAft>
                          <a:spcPct val="0"/>
                        </a:spcAft>
                        <a:buNone/>
                      </a:pPr>
                      <a:r>
                        <a:rPr lang="en-US" altLang="zh-CN" sz="17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2020·新疆</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vert="horz" wrap="square"/>
                    <a:lstStyle/>
                    <a:p>
                      <a:pPr indent="0" algn="l">
                        <a:lnSpc>
                          <a:spcPct val="120000"/>
                        </a:lnSpc>
                        <a:spcBef>
                          <a:spcPct val="0"/>
                        </a:spcBef>
                        <a:spcAft>
                          <a:spcPct val="0"/>
                        </a:spcAft>
                        <a:buNone/>
                      </a:pPr>
                      <a:r>
                        <a:rPr lang="zh-CN" altLang="en-US" sz="17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如此“微信家族”</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r>
            </a:tbl>
          </a:graphicData>
        </a:graphic>
      </p:graphicFrame>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446818" y="698465"/>
            <a:ext cx="8249094" cy="2103120"/>
          </a:xfrm>
          <a:prstGeom prst="rect">
            <a:avLst/>
          </a:prstGeom>
        </p:spPr>
        <p:txBody>
          <a:bodyPr wrap="square">
            <a:spAutoFit/>
          </a:bodyPr>
          <a:lstStyle/>
          <a:p>
            <a:pPr>
              <a:lnSpc>
                <a:spcPct val="150000"/>
              </a:lnSpc>
            </a:pPr>
            <a:r>
              <a:rPr lang="en-US" altLang="zh-CN" sz="2200" b="1" smtClean="0">
                <a:latin typeface="黑体" panose="02010609060101010101" charset="-122"/>
                <a:ea typeface="黑体" panose="02010609060101010101" charset="-122"/>
              </a:rPr>
              <a:t>    漫画的概念</a:t>
            </a:r>
          </a:p>
          <a:p>
            <a:pPr>
              <a:lnSpc>
                <a:spcPct val="150000"/>
              </a:lnSpc>
            </a:pPr>
            <a:r>
              <a:rPr lang="en-US" altLang="zh-CN" sz="2200" b="1" smtClean="0">
                <a:latin typeface="黑体" panose="02010609060101010101" charset="-122"/>
                <a:ea typeface="黑体" panose="02010609060101010101" charset="-122"/>
              </a:rPr>
              <a:t>    漫画多从生活现象和政治事件中取材，通过夸张、比喻等手法，借以讽刺、批评或颂扬某些人或事。漫画一般主要由标题、注释文字、画面三部分组成。</a:t>
            </a: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82240" y="3668395"/>
            <a:ext cx="3133725" cy="213487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1994" y="3430285"/>
            <a:ext cx="2374538" cy="229424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3579495" y="5979813"/>
            <a:ext cx="1173480" cy="36576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CN" smtClean="0"/>
              <a:t>2019·枣庄</a:t>
            </a:r>
          </a:p>
        </p:txBody>
      </p:sp>
      <p:sp>
        <p:nvSpPr>
          <p:cNvPr id="12" name="文本框 11"/>
          <p:cNvSpPr txBox="1"/>
          <p:nvPr/>
        </p:nvSpPr>
        <p:spPr>
          <a:xfrm>
            <a:off x="829069" y="5979731"/>
            <a:ext cx="1173480" cy="36576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CN" smtClean="0"/>
              <a:t>2018·河南</a:t>
            </a:r>
          </a:p>
        </p:txBody>
      </p:sp>
      <p:pic>
        <p:nvPicPr>
          <p:cNvPr id="76" name="图片 75"/>
          <p:cNvPicPr>
            <a:picLocks noChangeAspect="1"/>
          </p:cNvPicPr>
          <p:nvPr/>
        </p:nvPicPr>
        <p:blipFill>
          <a:blip r:embed="rId4"/>
          <a:stretch>
            <a:fillRect/>
          </a:stretch>
        </p:blipFill>
        <p:spPr>
          <a:xfrm>
            <a:off x="6043930" y="3590925"/>
            <a:ext cx="2723515" cy="2244090"/>
          </a:xfrm>
          <a:prstGeom prst="rect">
            <a:avLst/>
          </a:prstGeom>
          <a:noFill/>
          <a:ln>
            <a:noFill/>
          </a:ln>
        </p:spPr>
      </p:pic>
      <p:sp>
        <p:nvSpPr>
          <p:cNvPr id="2" name="文本框 1"/>
          <p:cNvSpPr txBox="1"/>
          <p:nvPr/>
        </p:nvSpPr>
        <p:spPr>
          <a:xfrm>
            <a:off x="6736080" y="5979813"/>
            <a:ext cx="1173480" cy="36576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CN" smtClean="0"/>
              <a:t>2020·滨州</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083" y="3098"/>
              <a:ext cx="3676" cy="1517"/>
            </a:xfrm>
            <a:prstGeom prst="rect">
              <a:avLst/>
            </a:prstGeom>
          </p:spPr>
        </p:pic>
        <p:sp>
          <p:nvSpPr>
            <p:cNvPr id="19" name="文本框 18"/>
            <p:cNvSpPr txBox="1"/>
            <p:nvPr/>
          </p:nvSpPr>
          <p:spPr>
            <a:xfrm>
              <a:off x="3697" y="3421"/>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pic>
        <p:nvPicPr>
          <p:cNvPr id="6" name="图片 5"/>
          <p:cNvPicPr>
            <a:picLocks noChangeAspect="1"/>
          </p:cNvPicPr>
          <p:nvPr/>
        </p:nvPicPr>
        <p:blipFill>
          <a:blip r:embed="rId4"/>
          <a:stretch>
            <a:fillRect/>
          </a:stretch>
        </p:blipFill>
        <p:spPr>
          <a:xfrm>
            <a:off x="388620" y="1027430"/>
            <a:ext cx="8050530" cy="3835400"/>
          </a:xfrm>
          <a:prstGeom prst="rect">
            <a:avLst/>
          </a:prstGeom>
        </p:spPr>
      </p:pic>
      <p:sp>
        <p:nvSpPr>
          <p:cNvPr id="9" name="文本框 8"/>
          <p:cNvSpPr txBox="1"/>
          <p:nvPr/>
        </p:nvSpPr>
        <p:spPr>
          <a:xfrm>
            <a:off x="1782445" y="5071109"/>
            <a:ext cx="5262880" cy="701040"/>
          </a:xfrm>
          <a:prstGeom prst="rect">
            <a:avLst/>
          </a:prstGeom>
          <a:noFill/>
        </p:spPr>
        <p:txBody>
          <a:bodyPr wrap="none" rtlCol="0">
            <a:spAutoFit/>
          </a:bodyPr>
          <a:lstStyle/>
          <a:p>
            <a:r>
              <a:rPr lang="zh-CN" altLang="en-US" sz="4000">
                <a:solidFill>
                  <a:srgbClr val="FF0000"/>
                </a:solidFill>
                <a:latin typeface="方正小标宋简体" panose="02000000000000000000" charset="-122"/>
                <a:ea typeface="方正小标宋简体" panose="02000000000000000000" charset="-122"/>
              </a:rPr>
              <a:t>这两百万花的值不值？</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6010" y="371334"/>
            <a:ext cx="4171680" cy="2954941"/>
          </a:xfrm>
          <a:prstGeom prst="rect">
            <a:avLst/>
          </a:prstGeom>
        </p:spPr>
      </p:pic>
      <p:pic>
        <p:nvPicPr>
          <p:cNvPr id="8" name="图片 31949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25631" y="3429000"/>
            <a:ext cx="3872437" cy="294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265" y="3923818"/>
            <a:ext cx="4159164" cy="2562848"/>
          </a:xfrm>
          <a:prstGeom prst="rect">
            <a:avLst/>
          </a:prstGeom>
        </p:spPr>
      </p:pic>
      <p:sp>
        <p:nvSpPr>
          <p:cNvPr id="10" name="圆角矩形 18"/>
          <p:cNvSpPr/>
          <p:nvPr/>
        </p:nvSpPr>
        <p:spPr>
          <a:xfrm>
            <a:off x="3295396" y="3429001"/>
            <a:ext cx="2045948" cy="49481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a:solidFill>
                  <a:srgbClr val="FFFFFF"/>
                </a:solidFill>
                <a:latin typeface="Aa榴莲爸爸" panose="03000502000000000000" charset="-122"/>
                <a:ea typeface="Aa榴莲爸爸" panose="03000502000000000000" charset="-122"/>
                <a:cs typeface="汉仪意宋W" panose="00020600040101010101" pitchFamily="18" charset="-122"/>
              </a:rPr>
              <a:t>家庭教育类</a:t>
            </a: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58329" y="371334"/>
            <a:ext cx="4229100" cy="30576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1" name="Picture 7"/>
          <p:cNvPicPr>
            <a:picLocks noChangeAspect="1" noChangeArrowheads="1"/>
          </p:cNvPicPr>
          <p:nvPr/>
        </p:nvPicPr>
        <p:blipFill>
          <a:blip r:embed="rId3">
            <a:grayscl/>
            <a:extLst>
              <a:ext uri="{28A0092B-C50C-407E-A947-70E740481C1C}">
                <a14:useLocalDpi xmlns:a14="http://schemas.microsoft.com/office/drawing/2010/main" val="0"/>
              </a:ext>
            </a:extLst>
          </a:blip>
          <a:stretch>
            <a:fillRect/>
          </a:stretch>
        </p:blipFill>
        <p:spPr>
          <a:xfrm>
            <a:off x="4572000" y="636609"/>
            <a:ext cx="4193889" cy="5761182"/>
          </a:xfrm>
          <a:prstGeom prst="rect">
            <a:avLst/>
          </a:prstGeom>
        </p:spPr>
      </p:pic>
      <p:pic>
        <p:nvPicPr>
          <p:cNvPr id="9"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568379" y="3643383"/>
            <a:ext cx="3336061" cy="2887631"/>
          </a:xfrm>
          <a:prstGeom prst="rect">
            <a:avLst/>
          </a:prstGeom>
          <a:solidFill>
            <a:srgbClr val="000000"/>
          </a:solidFill>
        </p:spPr>
      </p:pic>
      <p:pic>
        <p:nvPicPr>
          <p:cNvPr id="6" name="Picture 7"/>
          <p:cNvPicPr>
            <a:picLocks noChangeAspect="1" noChangeArrowheads="1"/>
          </p:cNvPicPr>
          <p:nvPr/>
        </p:nvPicPr>
        <p:blipFill>
          <a:blip r:embed="rId5">
            <a:extLst>
              <a:ext uri="{28A0092B-C50C-407E-A947-70E740481C1C}">
                <a14:useLocalDpi xmlns:a14="http://schemas.microsoft.com/office/drawing/2010/main" val="0"/>
              </a:ext>
            </a:extLst>
          </a:blip>
          <a:srcRect l="-999" t="4047" r="999" b="6694"/>
          <a:stretch>
            <a:fillRect/>
          </a:stretch>
        </p:blipFill>
        <p:spPr>
          <a:xfrm>
            <a:off x="378111" y="442734"/>
            <a:ext cx="3973970" cy="3102014"/>
          </a:xfrm>
          <a:prstGeom prst="rect">
            <a:avLst/>
          </a:prstGeom>
        </p:spPr>
      </p:pic>
      <p:sp>
        <p:nvSpPr>
          <p:cNvPr id="13" name="圆角矩形 18"/>
          <p:cNvSpPr/>
          <p:nvPr/>
        </p:nvSpPr>
        <p:spPr>
          <a:xfrm>
            <a:off x="3295396" y="3429001"/>
            <a:ext cx="2045948" cy="49481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a:solidFill>
                  <a:srgbClr val="FFFFFF"/>
                </a:solidFill>
                <a:latin typeface="Aa榴莲爸爸" panose="03000502000000000000" charset="-122"/>
                <a:ea typeface="Aa榴莲爸爸" panose="03000502000000000000" charset="-122"/>
                <a:cs typeface="汉仪意宋W" panose="00020600040101010101" pitchFamily="18" charset="-122"/>
              </a:rPr>
              <a:t>环境保护类</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 name="Picture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370508" y="3090441"/>
            <a:ext cx="4201492" cy="3367319"/>
          </a:xfrm>
          <a:prstGeom prst="rect">
            <a:avLst/>
          </a:prstGeom>
          <a:ln>
            <a:solidFill>
              <a:srgbClr val="000000"/>
            </a:solidFill>
            <a:miter lim="800000"/>
          </a:ln>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rcRect b="12261"/>
          <a:stretch>
            <a:fillRect/>
          </a:stretch>
        </p:blipFill>
        <p:spPr>
          <a:xfrm>
            <a:off x="370507" y="492326"/>
            <a:ext cx="4074171" cy="2505518"/>
          </a:xfrm>
          <a:prstGeom prst="rect">
            <a:avLst/>
          </a:prstGeom>
        </p:spPr>
      </p:pic>
      <p:pic>
        <p:nvPicPr>
          <p:cNvPr id="13" name="图片 12"/>
          <p:cNvPicPr>
            <a:picLocks noChangeAspect="1"/>
          </p:cNvPicPr>
          <p:nvPr/>
        </p:nvPicPr>
        <p:blipFill>
          <a:blip r:embed="rId5"/>
          <a:stretch>
            <a:fillRect/>
          </a:stretch>
        </p:blipFill>
        <p:spPr>
          <a:xfrm>
            <a:off x="5056012" y="3090441"/>
            <a:ext cx="3717480" cy="3275231"/>
          </a:xfrm>
          <a:prstGeom prst="rect">
            <a:avLst/>
          </a:prstGeom>
          <a:noFill/>
          <a:ln w="9525">
            <a:noFill/>
          </a:ln>
        </p:spPr>
      </p:pic>
      <p:sp>
        <p:nvSpPr>
          <p:cNvPr id="16" name="圆角矩形 18"/>
          <p:cNvSpPr/>
          <p:nvPr/>
        </p:nvSpPr>
        <p:spPr>
          <a:xfrm>
            <a:off x="3295396" y="3429001"/>
            <a:ext cx="2045948" cy="49481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a:solidFill>
                  <a:srgbClr val="FFFFFF"/>
                </a:solidFill>
                <a:latin typeface="Aa榴莲爸爸" panose="03000502000000000000" charset="-122"/>
                <a:ea typeface="Aa榴莲爸爸" panose="03000502000000000000" charset="-122"/>
                <a:cs typeface="汉仪意宋W" panose="00020600040101010101" pitchFamily="18" charset="-122"/>
              </a:rPr>
              <a:t>道理伦理类</a:t>
            </a:r>
          </a:p>
        </p:txBody>
      </p:sp>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7764" y="363155"/>
            <a:ext cx="3973975" cy="250551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圆角矩形 18"/>
          <p:cNvSpPr/>
          <p:nvPr/>
        </p:nvSpPr>
        <p:spPr>
          <a:xfrm>
            <a:off x="755805" y="729350"/>
            <a:ext cx="1562852" cy="493246"/>
          </a:xfrm>
          <a:prstGeom prst="roundRect">
            <a:avLst/>
          </a:prstGeom>
          <a:solidFill>
            <a:srgbClr val="54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a:solidFill>
                  <a:srgbClr val="FFFFFF"/>
                </a:solidFill>
                <a:latin typeface="Aa榴莲爸爸" panose="03000502000000000000" charset="-122"/>
                <a:ea typeface="Aa榴莲爸爸" panose="03000502000000000000" charset="-122"/>
                <a:cs typeface="汉仪意宋W" panose="00020600040101010101" pitchFamily="18" charset="-122"/>
              </a:rPr>
              <a:t>真题展示</a:t>
            </a:r>
          </a:p>
        </p:txBody>
      </p:sp>
      <p:sp>
        <p:nvSpPr>
          <p:cNvPr id="6" name="圆角矩形 18"/>
          <p:cNvSpPr/>
          <p:nvPr/>
        </p:nvSpPr>
        <p:spPr>
          <a:xfrm>
            <a:off x="4676009" y="729350"/>
            <a:ext cx="2651548" cy="493246"/>
          </a:xfrm>
          <a:prstGeom prst="roundRect">
            <a:avLst/>
          </a:prstGeom>
          <a:solidFill>
            <a:srgbClr val="54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a:solidFill>
                  <a:srgbClr val="FFFFFF"/>
                </a:solidFill>
                <a:latin typeface="Aa榴莲爸爸" panose="03000502000000000000" charset="-122"/>
                <a:ea typeface="Aa榴莲爸爸" panose="03000502000000000000" charset="-122"/>
                <a:cs typeface="汉仪意宋W" panose="00020600040101010101" pitchFamily="18" charset="-122"/>
              </a:rPr>
              <a:t>丰子恺漫画</a:t>
            </a:r>
          </a:p>
        </p:txBody>
      </p:sp>
      <p:sp>
        <p:nvSpPr>
          <p:cNvPr id="2" name="文本框 1"/>
          <p:cNvSpPr txBox="1"/>
          <p:nvPr/>
        </p:nvSpPr>
        <p:spPr>
          <a:xfrm>
            <a:off x="5012001" y="1900889"/>
            <a:ext cx="3541853" cy="3931920"/>
          </a:xfrm>
          <a:prstGeom prst="rect">
            <a:avLst/>
          </a:prstGeom>
          <a:noFill/>
        </p:spPr>
        <p:txBody>
          <a:bodyPr wrap="square" rtlCol="0">
            <a:spAutoFit/>
          </a:bodyPr>
          <a:lstStyle/>
          <a:p>
            <a:pPr>
              <a:lnSpc>
                <a:spcPct val="150000"/>
              </a:lnSpc>
            </a:pPr>
            <a:r>
              <a:rPr lang="zh-CN" altLang="en-US" sz="2400">
                <a:latin typeface="汉仪大圣体简" panose="00020600040101010101" pitchFamily="18" charset="-122"/>
                <a:ea typeface="汉仪大圣体简" panose="00020600040101010101" pitchFamily="18" charset="-122"/>
              </a:rPr>
              <a:t>    丰子恺，中国漫画的一代大师。他在谈论自己的漫画时说道：“我希望我的绘画中有人情味和社会问题，我希望我的绘画是文学方式的另一种表态。”</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146" y="1476489"/>
            <a:ext cx="3905250" cy="47625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419100" y="828675"/>
            <a:ext cx="5688330" cy="365760"/>
          </a:xfrm>
          <a:prstGeom prst="rect">
            <a:avLst/>
          </a:prstGeom>
          <a:noFill/>
        </p:spPr>
        <p:txBody>
          <a:bodyPr wrap="none" rtlCol="0">
            <a:spAutoFit/>
          </a:bodyPr>
          <a:lstStyle/>
          <a:p>
            <a:r>
              <a:rPr lang="zh-CN" altLang="en-US"/>
              <a:t>【互动题】找出下面哪张照片是在颂扬人和事的（    ）</a:t>
            </a:r>
          </a:p>
        </p:txBody>
      </p:sp>
      <p:pic>
        <p:nvPicPr>
          <p:cNvPr id="3" name="图片 2"/>
          <p:cNvPicPr>
            <a:picLocks noChangeAspect="1"/>
          </p:cNvPicPr>
          <p:nvPr/>
        </p:nvPicPr>
        <p:blipFill>
          <a:blip r:embed="rId2"/>
          <a:stretch>
            <a:fillRect/>
          </a:stretch>
        </p:blipFill>
        <p:spPr>
          <a:xfrm>
            <a:off x="2107565" y="1452245"/>
            <a:ext cx="2315210" cy="2137410"/>
          </a:xfrm>
          <a:prstGeom prst="rect">
            <a:avLst/>
          </a:prstGeom>
        </p:spPr>
      </p:pic>
      <p:pic>
        <p:nvPicPr>
          <p:cNvPr id="4" name="图片 3"/>
          <p:cNvPicPr>
            <a:picLocks noChangeAspect="1"/>
          </p:cNvPicPr>
          <p:nvPr/>
        </p:nvPicPr>
        <p:blipFill>
          <a:blip r:embed="rId3"/>
          <a:stretch>
            <a:fillRect/>
          </a:stretch>
        </p:blipFill>
        <p:spPr>
          <a:xfrm>
            <a:off x="4652645" y="1482725"/>
            <a:ext cx="2640330" cy="2077085"/>
          </a:xfrm>
          <a:prstGeom prst="rect">
            <a:avLst/>
          </a:prstGeom>
        </p:spPr>
      </p:pic>
      <p:pic>
        <p:nvPicPr>
          <p:cNvPr id="5" name="图片 4"/>
          <p:cNvPicPr>
            <a:picLocks noChangeAspect="1"/>
          </p:cNvPicPr>
          <p:nvPr/>
        </p:nvPicPr>
        <p:blipFill>
          <a:blip r:embed="rId4"/>
          <a:stretch>
            <a:fillRect/>
          </a:stretch>
        </p:blipFill>
        <p:spPr>
          <a:xfrm>
            <a:off x="2116455" y="3705860"/>
            <a:ext cx="2306320" cy="2390140"/>
          </a:xfrm>
          <a:prstGeom prst="rect">
            <a:avLst/>
          </a:prstGeom>
        </p:spPr>
      </p:pic>
      <p:pic>
        <p:nvPicPr>
          <p:cNvPr id="6" name="图片 5"/>
          <p:cNvPicPr>
            <a:picLocks noChangeAspect="1"/>
          </p:cNvPicPr>
          <p:nvPr/>
        </p:nvPicPr>
        <p:blipFill>
          <a:blip r:embed="rId5"/>
          <a:stretch>
            <a:fillRect/>
          </a:stretch>
        </p:blipFill>
        <p:spPr>
          <a:xfrm>
            <a:off x="4730115" y="3724910"/>
            <a:ext cx="2486025" cy="2352040"/>
          </a:xfrm>
          <a:prstGeom prst="rect">
            <a:avLst/>
          </a:prstGeom>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555584" y="857271"/>
            <a:ext cx="8079127" cy="3108960"/>
          </a:xfrm>
          <a:prstGeom prst="rect">
            <a:avLst/>
          </a:prstGeom>
        </p:spPr>
        <p:txBody>
          <a:bodyPr wrap="square">
            <a:spAutoFit/>
          </a:bodyPr>
          <a:lstStyle/>
          <a:p>
            <a:pPr>
              <a:lnSpc>
                <a:spcPct val="150000"/>
              </a:lnSpc>
            </a:pPr>
            <a:r>
              <a:rPr lang="zh-CN" sz="2200" b="1" smtClean="0">
                <a:latin typeface="黑体" panose="02010609060101010101" charset="-122"/>
                <a:ea typeface="黑体" panose="02010609060101010101" charset="-122"/>
              </a:rPr>
              <a:t>漫画设题形式    </a:t>
            </a:r>
          </a:p>
          <a:p>
            <a:pPr>
              <a:lnSpc>
                <a:spcPct val="150000"/>
              </a:lnSpc>
            </a:pPr>
            <a:r>
              <a:rPr lang="zh-CN" sz="2200" b="1" smtClean="0">
                <a:latin typeface="黑体" panose="02010609060101010101" charset="-122"/>
                <a:ea typeface="黑体" panose="02010609060101010101" charset="-122"/>
              </a:rPr>
              <a:t> 概括漫画内容；</a:t>
            </a:r>
          </a:p>
          <a:p>
            <a:pPr>
              <a:lnSpc>
                <a:spcPct val="150000"/>
              </a:lnSpc>
            </a:pPr>
            <a:r>
              <a:rPr lang="zh-CN" sz="2200" b="1" smtClean="0">
                <a:latin typeface="黑体" panose="02010609060101010101" charset="-122"/>
                <a:ea typeface="黑体" panose="02010609060101010101" charset="-122"/>
              </a:rPr>
              <a:t> 揭示漫画寓意/主题；</a:t>
            </a:r>
          </a:p>
          <a:p>
            <a:pPr>
              <a:lnSpc>
                <a:spcPct val="150000"/>
              </a:lnSpc>
            </a:pPr>
            <a:r>
              <a:rPr lang="zh-CN" sz="2200" b="1" smtClean="0">
                <a:latin typeface="黑体" panose="02010609060101010101" charset="-122"/>
                <a:ea typeface="黑体" panose="02010609060101010101" charset="-122"/>
              </a:rPr>
              <a:t> 拟写漫画标题；</a:t>
            </a:r>
          </a:p>
          <a:p>
            <a:pPr>
              <a:lnSpc>
                <a:spcPct val="150000"/>
              </a:lnSpc>
            </a:pPr>
            <a:r>
              <a:rPr lang="zh-CN" sz="2200" b="1" smtClean="0">
                <a:latin typeface="黑体" panose="02010609060101010101" charset="-122"/>
                <a:ea typeface="黑体" panose="02010609060101010101" charset="-122"/>
              </a:rPr>
              <a:t> 获得漫画启示/感受；</a:t>
            </a:r>
          </a:p>
          <a:p>
            <a:pPr>
              <a:lnSpc>
                <a:spcPct val="150000"/>
              </a:lnSpc>
            </a:pPr>
            <a:r>
              <a:rPr lang="zh-CN" sz="2200" b="1" smtClean="0">
                <a:latin typeface="黑体" panose="02010609060101010101" charset="-122"/>
                <a:ea typeface="黑体" panose="02010609060101010101" charset="-122"/>
              </a:rPr>
              <a:t>         </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654050" y="654685"/>
            <a:ext cx="6834505" cy="3931920"/>
          </a:xfrm>
          <a:prstGeom prst="rect">
            <a:avLst/>
          </a:prstGeom>
          <a:noFill/>
        </p:spPr>
        <p:txBody>
          <a:bodyPr wrap="square" rtlCol="0" anchor="t">
            <a:spAutoFit/>
          </a:bodyPr>
          <a:lstStyle/>
          <a:p>
            <a:pPr>
              <a:lnSpc>
                <a:spcPct val="150000"/>
              </a:lnSpc>
            </a:pPr>
            <a:r>
              <a:rPr lang="zh-CN" altLang="en-US" sz="2400" smtClean="0">
                <a:solidFill>
                  <a:srgbClr val="FF0000"/>
                </a:solidFill>
                <a:latin typeface="黑体" panose="02010609060101010101" charset="-122"/>
                <a:ea typeface="黑体" panose="02010609060101010101" charset="-122"/>
                <a:sym typeface="+mn-ea"/>
              </a:rPr>
              <a:t>读图四看分析法</a:t>
            </a:r>
          </a:p>
          <a:p>
            <a:pPr>
              <a:lnSpc>
                <a:spcPct val="150000"/>
              </a:lnSpc>
            </a:pPr>
            <a:r>
              <a:rPr lang="zh-CN" altLang="en-US" sz="2400" smtClean="0">
                <a:solidFill>
                  <a:srgbClr val="FF0000"/>
                </a:solidFill>
                <a:latin typeface="黑体" panose="02010609060101010101" charset="-122"/>
                <a:ea typeface="黑体" panose="02010609060101010101" charset="-122"/>
                <a:sym typeface="+mn-ea"/>
              </a:rPr>
              <a:t>（1）看题型，确定表达方式（描写or说明）；</a:t>
            </a:r>
          </a:p>
          <a:p>
            <a:pPr>
              <a:lnSpc>
                <a:spcPct val="150000"/>
              </a:lnSpc>
            </a:pPr>
            <a:r>
              <a:rPr lang="zh-CN" altLang="en-US" sz="2400" smtClean="0">
                <a:solidFill>
                  <a:srgbClr val="FF0000"/>
                </a:solidFill>
                <a:latin typeface="黑体" panose="02010609060101010101" charset="-122"/>
                <a:ea typeface="黑体" panose="02010609060101010101" charset="-122"/>
                <a:sym typeface="+mn-ea"/>
              </a:rPr>
              <a:t>（2）看文字：看标题，看注释文字。</a:t>
            </a:r>
          </a:p>
          <a:p>
            <a:pPr>
              <a:lnSpc>
                <a:spcPct val="150000"/>
              </a:lnSpc>
            </a:pPr>
            <a:r>
              <a:rPr lang="zh-CN" altLang="en-US" sz="2400" smtClean="0">
                <a:solidFill>
                  <a:srgbClr val="FF0000"/>
                </a:solidFill>
                <a:latin typeface="黑体" panose="02010609060101010101" charset="-122"/>
                <a:ea typeface="黑体" panose="02010609060101010101" charset="-122"/>
                <a:sym typeface="+mn-ea"/>
              </a:rPr>
              <a:t>（3）看人物：人物身份、彼此人物关系、人物细节描写</a:t>
            </a:r>
          </a:p>
          <a:p>
            <a:pPr>
              <a:lnSpc>
                <a:spcPct val="150000"/>
              </a:lnSpc>
            </a:pPr>
            <a:r>
              <a:rPr lang="zh-CN" altLang="en-US" sz="2400" smtClean="0">
                <a:solidFill>
                  <a:srgbClr val="FF0000"/>
                </a:solidFill>
                <a:latin typeface="黑体" panose="02010609060101010101" charset="-122"/>
                <a:ea typeface="黑体" panose="02010609060101010101" charset="-122"/>
                <a:sym typeface="+mn-ea"/>
              </a:rPr>
              <a:t>（4）看手法（夸张、对比等），思考弦外之音。</a:t>
            </a:r>
          </a:p>
          <a:p>
            <a:pPr>
              <a:lnSpc>
                <a:spcPct val="150000"/>
              </a:lnSpc>
            </a:pPr>
            <a:r>
              <a:rPr lang="zh-CN" altLang="en-US" sz="2400" smtClean="0">
                <a:solidFill>
                  <a:srgbClr val="FF0000"/>
                </a:solidFill>
                <a:latin typeface="黑体" panose="02010609060101010101" charset="-122"/>
                <a:ea typeface="黑体" panose="02010609060101010101" charset="-122"/>
                <a:sym typeface="+mn-ea"/>
              </a:rPr>
              <a:t>     </a:t>
            </a:r>
          </a:p>
        </p:txBody>
      </p:sp>
      <p:pic>
        <p:nvPicPr>
          <p:cNvPr id="5126"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1994" y="3430285"/>
            <a:ext cx="2374538" cy="229424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82240" y="3668395"/>
            <a:ext cx="3133725" cy="2134870"/>
          </a:xfrm>
          <a:prstGeom prst="rect">
            <a:avLst/>
          </a:prstGeom>
          <a:noFill/>
          <a:extLst>
            <a:ext uri="{909E8E84-426E-40DD-AFC4-6F175D3DCCD1}">
              <a14:hiddenFill xmlns:a14="http://schemas.microsoft.com/office/drawing/2010/main">
                <a:solidFill>
                  <a:srgbClr val="FFFFFF"/>
                </a:solidFill>
              </a14:hiddenFill>
            </a:ext>
          </a:extLst>
        </p:spPr>
      </p:pic>
      <p:pic>
        <p:nvPicPr>
          <p:cNvPr id="76" name="图片 75"/>
          <p:cNvPicPr>
            <a:picLocks noChangeAspect="1"/>
          </p:cNvPicPr>
          <p:nvPr/>
        </p:nvPicPr>
        <p:blipFill>
          <a:blip r:embed="rId4"/>
          <a:stretch>
            <a:fillRect/>
          </a:stretch>
        </p:blipFill>
        <p:spPr>
          <a:xfrm>
            <a:off x="6043930" y="3590925"/>
            <a:ext cx="2723515" cy="2244090"/>
          </a:xfrm>
          <a:prstGeom prst="rect">
            <a:avLst/>
          </a:prstGeom>
          <a:noFill/>
          <a:ln>
            <a:noFill/>
          </a:ln>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654050" y="654685"/>
            <a:ext cx="8110855" cy="4572000"/>
          </a:xfrm>
          <a:prstGeom prst="rect">
            <a:avLst/>
          </a:prstGeom>
          <a:noFill/>
        </p:spPr>
        <p:txBody>
          <a:bodyPr wrap="square" rtlCol="0" anchor="t">
            <a:spAutoFit/>
          </a:bodyPr>
          <a:lstStyle/>
          <a:p>
            <a:pPr>
              <a:lnSpc>
                <a:spcPct val="150000"/>
              </a:lnSpc>
            </a:pPr>
            <a:r>
              <a:rPr lang="zh-CN" altLang="en-US" sz="2800" b="1" smtClean="0">
                <a:latin typeface="黑体" panose="02010609060101010101" charset="-122"/>
                <a:ea typeface="黑体" panose="02010609060101010101" charset="-122"/>
                <a:sym typeface="+mn-ea"/>
              </a:rPr>
              <a:t>答题术语</a:t>
            </a:r>
          </a:p>
          <a:p>
            <a:pPr>
              <a:lnSpc>
                <a:spcPct val="150000"/>
              </a:lnSpc>
            </a:pPr>
            <a:r>
              <a:rPr lang="zh-CN" altLang="en-US" sz="2800" b="1" smtClean="0">
                <a:latin typeface="黑体" panose="02010609060101010101" charset="-122"/>
                <a:ea typeface="黑体" panose="02010609060101010101" charset="-122"/>
                <a:sym typeface="+mn-ea"/>
              </a:rPr>
              <a:t>【题型一】画面内容描述答题方式；</a:t>
            </a:r>
          </a:p>
          <a:p>
            <a:pPr>
              <a:lnSpc>
                <a:spcPct val="150000"/>
              </a:lnSpc>
            </a:pPr>
            <a:r>
              <a:rPr lang="zh-CN" altLang="en-US" sz="2800" b="1" smtClean="0">
                <a:latin typeface="黑体" panose="02010609060101010101" charset="-122"/>
                <a:ea typeface="黑体" panose="02010609060101010101" charset="-122"/>
                <a:sym typeface="+mn-ea"/>
              </a:rPr>
              <a:t>①有标题，要先写 “这是一幅标题为‘……’的画。</a:t>
            </a:r>
          </a:p>
          <a:p>
            <a:pPr>
              <a:lnSpc>
                <a:spcPct val="150000"/>
              </a:lnSpc>
            </a:pPr>
            <a:r>
              <a:rPr lang="zh-CN" altLang="en-US" sz="2800" b="1" smtClean="0">
                <a:latin typeface="黑体" panose="02010609060101010101" charset="-122"/>
                <a:ea typeface="黑体" panose="02010609060101010101" charset="-122"/>
                <a:sym typeface="+mn-ea"/>
              </a:rPr>
              <a:t>②再依照顺序介绍画面内容：先背景后人物，先主角再配角，或先中心再四周，从上到下等。</a:t>
            </a:r>
          </a:p>
          <a:p>
            <a:pPr>
              <a:lnSpc>
                <a:spcPct val="150000"/>
              </a:lnSpc>
            </a:pPr>
            <a:r>
              <a:rPr lang="zh-CN" altLang="en-US" sz="2800" b="1" smtClean="0">
                <a:latin typeface="黑体" panose="02010609060101010101" charset="-122"/>
                <a:ea typeface="黑体" panose="02010609060101010101" charset="-122"/>
                <a:sym typeface="+mn-ea"/>
              </a:rPr>
              <a:t>     </a:t>
            </a:r>
          </a:p>
        </p:txBody>
      </p:sp>
      <p:pic>
        <p:nvPicPr>
          <p:cNvPr id="76" name="图片 75"/>
          <p:cNvPicPr>
            <a:picLocks noChangeAspect="1"/>
          </p:cNvPicPr>
          <p:nvPr/>
        </p:nvPicPr>
        <p:blipFill>
          <a:blip r:embed="rId2"/>
          <a:stretch>
            <a:fillRect/>
          </a:stretch>
        </p:blipFill>
        <p:spPr>
          <a:xfrm>
            <a:off x="654050" y="3409950"/>
            <a:ext cx="2723515" cy="2244090"/>
          </a:xfrm>
          <a:prstGeom prst="rect">
            <a:avLst/>
          </a:prstGeom>
          <a:noFill/>
          <a:ln>
            <a:noFill/>
          </a:ln>
        </p:spPr>
      </p:pic>
      <p:sp>
        <p:nvSpPr>
          <p:cNvPr id="3" name="文本框 2"/>
          <p:cNvSpPr txBox="1"/>
          <p:nvPr/>
        </p:nvSpPr>
        <p:spPr>
          <a:xfrm>
            <a:off x="3720465" y="3796030"/>
            <a:ext cx="4778375" cy="914400"/>
          </a:xfrm>
          <a:prstGeom prst="rect">
            <a:avLst/>
          </a:prstGeom>
          <a:noFill/>
        </p:spPr>
        <p:txBody>
          <a:bodyPr wrap="square" rtlCol="0">
            <a:spAutoFit/>
          </a:bodyPr>
          <a:lstStyle/>
          <a:p>
            <a:pPr algn="l" fontAlgn="auto">
              <a:lnSpc>
                <a:spcPct val="150000"/>
              </a:lnSpc>
            </a:pPr>
            <a:r>
              <a:rPr>
                <a:latin typeface="汉仪意宋W" panose="00020600040101010101" pitchFamily="18" charset="-122"/>
                <a:ea typeface="汉仪意宋W" panose="00020600040101010101" pitchFamily="18" charset="-122"/>
                <a:sym typeface="+mn-ea"/>
              </a:rPr>
              <a:t>（2020·山东滨州中考）（1）用生动的语言描绘画面内容。（3分）</a:t>
            </a: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654050" y="654685"/>
            <a:ext cx="8110855" cy="914400"/>
          </a:xfrm>
          <a:prstGeom prst="rect">
            <a:avLst/>
          </a:prstGeom>
          <a:noFill/>
        </p:spPr>
        <p:txBody>
          <a:bodyPr wrap="square" rtlCol="0" anchor="t">
            <a:spAutoFit/>
          </a:bodyPr>
          <a:lstStyle/>
          <a:p>
            <a:pPr>
              <a:lnSpc>
                <a:spcPct val="150000"/>
              </a:lnSpc>
            </a:pPr>
            <a:r>
              <a:rPr lang="zh-CN" altLang="en-US" b="1" smtClean="0">
                <a:latin typeface="黑体" panose="02010609060101010101" charset="-122"/>
                <a:ea typeface="黑体" panose="02010609060101010101" charset="-122"/>
                <a:sym typeface="+mn-ea"/>
              </a:rPr>
              <a:t>三、解题思路</a:t>
            </a:r>
          </a:p>
          <a:p>
            <a:pPr>
              <a:lnSpc>
                <a:spcPct val="150000"/>
              </a:lnSpc>
            </a:pPr>
            <a:r>
              <a:rPr lang="zh-CN" altLang="en-US" b="1" smtClean="0">
                <a:latin typeface="黑体" panose="02010609060101010101" charset="-122"/>
                <a:ea typeface="黑体" panose="02010609060101010101" charset="-122"/>
                <a:sym typeface="+mn-ea"/>
              </a:rPr>
              <a:t>     </a:t>
            </a:r>
          </a:p>
        </p:txBody>
      </p:sp>
      <p:pic>
        <p:nvPicPr>
          <p:cNvPr id="76" name="图片 75"/>
          <p:cNvPicPr>
            <a:picLocks noChangeAspect="1"/>
          </p:cNvPicPr>
          <p:nvPr/>
        </p:nvPicPr>
        <p:blipFill>
          <a:blip r:embed="rId2"/>
          <a:stretch>
            <a:fillRect/>
          </a:stretch>
        </p:blipFill>
        <p:spPr>
          <a:xfrm>
            <a:off x="375920" y="1687195"/>
            <a:ext cx="2723515" cy="2244090"/>
          </a:xfrm>
          <a:prstGeom prst="rect">
            <a:avLst/>
          </a:prstGeom>
          <a:noFill/>
          <a:ln>
            <a:noFill/>
          </a:ln>
        </p:spPr>
      </p:pic>
      <p:sp>
        <p:nvSpPr>
          <p:cNvPr id="3" name="文本框 2"/>
          <p:cNvSpPr txBox="1"/>
          <p:nvPr/>
        </p:nvSpPr>
        <p:spPr>
          <a:xfrm>
            <a:off x="3493135" y="479425"/>
            <a:ext cx="4778375" cy="914400"/>
          </a:xfrm>
          <a:prstGeom prst="rect">
            <a:avLst/>
          </a:prstGeom>
          <a:noFill/>
        </p:spPr>
        <p:txBody>
          <a:bodyPr wrap="square" rtlCol="0">
            <a:spAutoFit/>
          </a:bodyPr>
          <a:lstStyle/>
          <a:p>
            <a:pPr algn="l" fontAlgn="auto">
              <a:lnSpc>
                <a:spcPct val="150000"/>
              </a:lnSpc>
            </a:pPr>
            <a:r>
              <a:rPr>
                <a:latin typeface="汉仪意宋W" panose="00020600040101010101" pitchFamily="18" charset="-122"/>
                <a:ea typeface="汉仪意宋W" panose="00020600040101010101" pitchFamily="18" charset="-122"/>
                <a:sym typeface="+mn-ea"/>
              </a:rPr>
              <a:t>（2020·山东滨州中考）（1）用生动的语言描绘画面内容。（3分）</a:t>
            </a:r>
          </a:p>
        </p:txBody>
      </p:sp>
      <p:sp>
        <p:nvSpPr>
          <p:cNvPr id="4" name="文本框 3"/>
          <p:cNvSpPr txBox="1"/>
          <p:nvPr/>
        </p:nvSpPr>
        <p:spPr>
          <a:xfrm>
            <a:off x="3503295" y="1401445"/>
            <a:ext cx="5261610" cy="4206240"/>
          </a:xfrm>
          <a:prstGeom prst="rect">
            <a:avLst/>
          </a:prstGeom>
          <a:noFill/>
        </p:spPr>
        <p:txBody>
          <a:bodyPr wrap="square" rtlCol="0">
            <a:spAutoFit/>
          </a:bodyPr>
          <a:lstStyle/>
          <a:p>
            <a:pPr fontAlgn="auto">
              <a:lnSpc>
                <a:spcPct val="150000"/>
              </a:lnSpc>
            </a:pPr>
            <a:r>
              <a:rPr lang="zh-CN" altLang="en-US" sz="2000">
                <a:latin typeface="华文中宋" panose="02010600040101010101" charset="-122"/>
                <a:ea typeface="华文中宋" panose="02010600040101010101" charset="-122"/>
                <a:cs typeface="华文中宋" panose="02010600040101010101" charset="-122"/>
              </a:rPr>
              <a:t>【互动题】这位同学的答案值得了1分，请问问题在于哪 。（多选）</a:t>
            </a:r>
          </a:p>
          <a:p>
            <a:pPr fontAlgn="auto">
              <a:lnSpc>
                <a:spcPct val="150000"/>
              </a:lnSpc>
            </a:pPr>
            <a:r>
              <a:rPr lang="zh-CN" altLang="en-US" sz="2000">
                <a:latin typeface="华文中宋" panose="02010600040101010101" charset="-122"/>
                <a:ea typeface="华文中宋" panose="02010600040101010101" charset="-122"/>
                <a:cs typeface="华文中宋" panose="02010600040101010101" charset="-122"/>
              </a:rPr>
              <a:t>   画面由5个人组成，中间的是坐在沙发上的孩子，妈妈说“喂饭我包了”，爸爸说“穿衣我包了“，爷爷说“穿袜子我包了”，奶奶说”系鞋带我包了“。</a:t>
            </a:r>
          </a:p>
          <a:p>
            <a:pPr fontAlgn="auto">
              <a:lnSpc>
                <a:spcPct val="150000"/>
              </a:lnSpc>
            </a:pPr>
            <a:r>
              <a:rPr lang="zh-CN" altLang="en-US" sz="2000">
                <a:latin typeface="华文中宋" panose="02010600040101010101" charset="-122"/>
                <a:ea typeface="华文中宋" panose="02010600040101010101" charset="-122"/>
                <a:cs typeface="华文中宋" panose="02010600040101010101" charset="-122"/>
              </a:rPr>
              <a:t>  A.不够生动</a:t>
            </a:r>
          </a:p>
          <a:p>
            <a:pPr fontAlgn="auto">
              <a:lnSpc>
                <a:spcPct val="150000"/>
              </a:lnSpc>
            </a:pPr>
            <a:r>
              <a:rPr lang="zh-CN" altLang="en-US" sz="2000">
                <a:latin typeface="华文中宋" panose="02010600040101010101" charset="-122"/>
                <a:ea typeface="华文中宋" panose="02010600040101010101" charset="-122"/>
                <a:cs typeface="华文中宋" panose="02010600040101010101" charset="-122"/>
              </a:rPr>
              <a:t>  B.没有写出人物细节的神态动作</a:t>
            </a:r>
          </a:p>
          <a:p>
            <a:pPr fontAlgn="auto">
              <a:lnSpc>
                <a:spcPct val="150000"/>
              </a:lnSpc>
            </a:pPr>
            <a:r>
              <a:rPr lang="zh-CN" altLang="en-US" sz="2000">
                <a:latin typeface="华文中宋" panose="02010600040101010101" charset="-122"/>
                <a:ea typeface="华文中宋" panose="02010600040101010101" charset="-122"/>
                <a:cs typeface="华文中宋" panose="02010600040101010101" charset="-122"/>
              </a:rPr>
              <a:t>  C.对中心人物孩子描写过少</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654050" y="654685"/>
            <a:ext cx="8110855" cy="914400"/>
          </a:xfrm>
          <a:prstGeom prst="rect">
            <a:avLst/>
          </a:prstGeom>
          <a:noFill/>
        </p:spPr>
        <p:txBody>
          <a:bodyPr wrap="square" rtlCol="0" anchor="t">
            <a:spAutoFit/>
          </a:bodyPr>
          <a:lstStyle/>
          <a:p>
            <a:pPr>
              <a:lnSpc>
                <a:spcPct val="150000"/>
              </a:lnSpc>
            </a:pPr>
            <a:r>
              <a:rPr lang="zh-CN" altLang="en-US" b="1" smtClean="0">
                <a:latin typeface="黑体" panose="02010609060101010101" charset="-122"/>
                <a:ea typeface="黑体" panose="02010609060101010101" charset="-122"/>
                <a:sym typeface="+mn-ea"/>
              </a:rPr>
              <a:t>三、解题思路</a:t>
            </a:r>
          </a:p>
          <a:p>
            <a:pPr>
              <a:lnSpc>
                <a:spcPct val="150000"/>
              </a:lnSpc>
            </a:pPr>
            <a:r>
              <a:rPr lang="zh-CN" altLang="en-US" b="1" smtClean="0">
                <a:latin typeface="黑体" panose="02010609060101010101" charset="-122"/>
                <a:ea typeface="黑体" panose="02010609060101010101" charset="-122"/>
                <a:sym typeface="+mn-ea"/>
              </a:rPr>
              <a:t>     </a:t>
            </a:r>
          </a:p>
        </p:txBody>
      </p:sp>
      <p:pic>
        <p:nvPicPr>
          <p:cNvPr id="76" name="图片 75"/>
          <p:cNvPicPr>
            <a:picLocks noChangeAspect="1"/>
          </p:cNvPicPr>
          <p:nvPr/>
        </p:nvPicPr>
        <p:blipFill>
          <a:blip r:embed="rId2"/>
          <a:stretch>
            <a:fillRect/>
          </a:stretch>
        </p:blipFill>
        <p:spPr>
          <a:xfrm>
            <a:off x="365760" y="1823085"/>
            <a:ext cx="2967355" cy="3211830"/>
          </a:xfrm>
          <a:prstGeom prst="rect">
            <a:avLst/>
          </a:prstGeom>
          <a:noFill/>
          <a:ln>
            <a:noFill/>
          </a:ln>
        </p:spPr>
      </p:pic>
      <p:sp>
        <p:nvSpPr>
          <p:cNvPr id="3" name="文本框 2"/>
          <p:cNvSpPr txBox="1"/>
          <p:nvPr/>
        </p:nvSpPr>
        <p:spPr>
          <a:xfrm>
            <a:off x="3493135" y="479425"/>
            <a:ext cx="4778375" cy="914400"/>
          </a:xfrm>
          <a:prstGeom prst="rect">
            <a:avLst/>
          </a:prstGeom>
          <a:noFill/>
        </p:spPr>
        <p:txBody>
          <a:bodyPr wrap="square" rtlCol="0">
            <a:spAutoFit/>
          </a:bodyPr>
          <a:lstStyle/>
          <a:p>
            <a:pPr algn="l" fontAlgn="auto">
              <a:lnSpc>
                <a:spcPct val="150000"/>
              </a:lnSpc>
            </a:pPr>
            <a:r>
              <a:rPr>
                <a:latin typeface="汉仪意宋W" panose="00020600040101010101" pitchFamily="18" charset="-122"/>
                <a:ea typeface="汉仪意宋W" panose="00020600040101010101" pitchFamily="18" charset="-122"/>
                <a:sym typeface="+mn-ea"/>
              </a:rPr>
              <a:t>（2020·山东滨州中考）（1）用生动的语言描绘画面内容。（3分）</a:t>
            </a:r>
          </a:p>
        </p:txBody>
      </p:sp>
      <p:sp>
        <p:nvSpPr>
          <p:cNvPr id="4" name="文本框 3"/>
          <p:cNvSpPr txBox="1"/>
          <p:nvPr/>
        </p:nvSpPr>
        <p:spPr>
          <a:xfrm>
            <a:off x="3493135" y="1576705"/>
            <a:ext cx="5261610" cy="4206240"/>
          </a:xfrm>
          <a:prstGeom prst="rect">
            <a:avLst/>
          </a:prstGeom>
          <a:noFill/>
        </p:spPr>
        <p:txBody>
          <a:bodyPr wrap="square" rtlCol="0">
            <a:spAutoFit/>
          </a:bodyPr>
          <a:lstStyle/>
          <a:p>
            <a:pPr fontAlgn="auto">
              <a:lnSpc>
                <a:spcPct val="150000"/>
              </a:lnSpc>
            </a:pPr>
            <a:r>
              <a:rPr lang="en-US" altLang="zh-CN" sz="2000">
                <a:latin typeface="华文中宋" panose="02010600040101010101" charset="-122"/>
                <a:ea typeface="华文中宋" panose="02010600040101010101" charset="-122"/>
                <a:cs typeface="华文中宋" panose="02010600040101010101" charset="-122"/>
              </a:rPr>
              <a:t>   画面中心是一个坐靠在沙发上的小孩，他张大嘴巴不满地朝向左边，妈妈一边用勺子舀着饭送到他的嘴边一边笑着承诺：“喂饭，我包了！”爸爸一边拎起衣服一边说：“穿衣，我包了！”于是，小孩懒洋洋地将右臂伸向爸爸。爷爷边跑过来边喊：“穿袜子，我包了！”小孩便抬起右脚伸向爷爷。奶奶坐在小板凳上，一边帮小孩系鞋带一边颤巍巍地说：“系鞋带，我包了！”</a:t>
            </a:r>
          </a:p>
        </p:txBody>
      </p:sp>
      <p:pic>
        <p:nvPicPr>
          <p:cNvPr id="5" name="图片 4"/>
          <p:cNvPicPr>
            <a:picLocks noChangeAspect="1"/>
          </p:cNvPicPr>
          <p:nvPr/>
        </p:nvPicPr>
        <p:blipFill>
          <a:blip r:embed="rId3"/>
          <a:stretch>
            <a:fillRect/>
          </a:stretch>
        </p:blipFill>
        <p:spPr>
          <a:xfrm>
            <a:off x="7268210" y="5438775"/>
            <a:ext cx="1085215" cy="108521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2" name="文本框 21"/>
          <p:cNvSpPr txBox="1"/>
          <p:nvPr/>
        </p:nvSpPr>
        <p:spPr>
          <a:xfrm>
            <a:off x="2861945" y="1500505"/>
            <a:ext cx="5434330" cy="1188720"/>
          </a:xfrm>
          <a:prstGeom prst="rect">
            <a:avLst/>
          </a:prstGeom>
          <a:noFill/>
        </p:spPr>
        <p:txBody>
          <a:bodyPr wrap="square" rtlCol="0">
            <a:spAutoFit/>
          </a:bodyPr>
          <a:lstStyle/>
          <a:p>
            <a:pPr indent="15240">
              <a:lnSpc>
                <a:spcPct val="150000"/>
              </a:lnSpc>
            </a:pPr>
            <a:r>
              <a:rPr lang="zh-CN" altLang="en-US" sz="2400">
                <a:latin typeface="汉仪劲楷简" panose="00020600040101010101" charset="-122"/>
                <a:ea typeface="汉仪劲楷简" panose="00020600040101010101" charset="-122"/>
              </a:rPr>
              <a:t>什么是徽标？</a:t>
            </a:r>
          </a:p>
          <a:p>
            <a:pPr indent="15240">
              <a:lnSpc>
                <a:spcPct val="150000"/>
              </a:lnSpc>
            </a:pPr>
            <a:r>
              <a:rPr lang="zh-CN" altLang="en-US" sz="2400">
                <a:latin typeface="汉仪劲楷简" panose="00020600040101010101" charset="-122"/>
                <a:ea typeface="汉仪劲楷简" panose="00020600040101010101" charset="-122"/>
              </a:rPr>
              <a:t>你印象中的徽标有哪些？</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 y="1380490"/>
            <a:ext cx="2646045" cy="3308985"/>
          </a:xfrm>
          <a:prstGeom prst="rect">
            <a:avLst/>
          </a:prstGeom>
        </p:spPr>
      </p:pic>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083" y="3098"/>
              <a:ext cx="3676" cy="1517"/>
            </a:xfrm>
            <a:prstGeom prst="rect">
              <a:avLst/>
            </a:prstGeom>
          </p:spPr>
        </p:pic>
        <p:sp>
          <p:nvSpPr>
            <p:cNvPr id="19" name="文本框 18"/>
            <p:cNvSpPr txBox="1"/>
            <p:nvPr/>
          </p:nvSpPr>
          <p:spPr>
            <a:xfrm>
              <a:off x="3697" y="3421"/>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654050" y="654685"/>
            <a:ext cx="8110855" cy="1737360"/>
          </a:xfrm>
          <a:prstGeom prst="rect">
            <a:avLst/>
          </a:prstGeom>
          <a:noFill/>
        </p:spPr>
        <p:txBody>
          <a:bodyPr wrap="square" rtlCol="0" anchor="t">
            <a:spAutoFit/>
          </a:bodyPr>
          <a:lstStyle/>
          <a:p>
            <a:pPr>
              <a:lnSpc>
                <a:spcPct val="150000"/>
              </a:lnSpc>
            </a:pPr>
            <a:r>
              <a:rPr lang="zh-CN" altLang="en-US" b="1" smtClean="0">
                <a:latin typeface="黑体" panose="02010609060101010101" charset="-122"/>
                <a:ea typeface="黑体" panose="02010609060101010101" charset="-122"/>
                <a:sym typeface="+mn-ea"/>
              </a:rPr>
              <a:t>三、解题思路</a:t>
            </a:r>
          </a:p>
          <a:p>
            <a:pPr>
              <a:lnSpc>
                <a:spcPct val="150000"/>
              </a:lnSpc>
            </a:pPr>
            <a:r>
              <a:rPr lang="zh-CN" altLang="en-US" b="1" smtClean="0">
                <a:latin typeface="黑体" panose="02010609060101010101" charset="-122"/>
                <a:ea typeface="黑体" panose="02010609060101010101" charset="-122"/>
                <a:sym typeface="+mn-ea"/>
              </a:rPr>
              <a:t>【题型二】寓意启示；</a:t>
            </a:r>
          </a:p>
          <a:p>
            <a:pPr>
              <a:lnSpc>
                <a:spcPct val="150000"/>
              </a:lnSpc>
            </a:pPr>
            <a:r>
              <a:rPr lang="zh-CN" altLang="en-US" b="1" smtClean="0">
                <a:latin typeface="黑体" panose="02010609060101010101" charset="-122"/>
                <a:ea typeface="黑体" panose="02010609060101010101" charset="-122"/>
                <a:sym typeface="+mn-ea"/>
              </a:rPr>
              <a:t>该漫画反映/讽刺/揭露/批评/赞扬了……的现象+告诉我们应该……</a:t>
            </a:r>
          </a:p>
          <a:p>
            <a:pPr>
              <a:lnSpc>
                <a:spcPct val="150000"/>
              </a:lnSpc>
            </a:pPr>
            <a:r>
              <a:rPr lang="zh-CN" altLang="en-US" b="1" smtClean="0">
                <a:latin typeface="黑体" panose="02010609060101010101" charset="-122"/>
                <a:ea typeface="黑体" panose="02010609060101010101" charset="-122"/>
                <a:sym typeface="+mn-ea"/>
              </a:rPr>
              <a:t>     </a:t>
            </a:r>
          </a:p>
        </p:txBody>
      </p:sp>
      <p:pic>
        <p:nvPicPr>
          <p:cNvPr id="76" name="图片 75"/>
          <p:cNvPicPr>
            <a:picLocks noChangeAspect="1"/>
          </p:cNvPicPr>
          <p:nvPr/>
        </p:nvPicPr>
        <p:blipFill>
          <a:blip r:embed="rId3"/>
          <a:stretch>
            <a:fillRect/>
          </a:stretch>
        </p:blipFill>
        <p:spPr>
          <a:xfrm>
            <a:off x="654050" y="2563495"/>
            <a:ext cx="2723515" cy="2244090"/>
          </a:xfrm>
          <a:prstGeom prst="rect">
            <a:avLst/>
          </a:prstGeom>
          <a:noFill/>
          <a:ln>
            <a:noFill/>
          </a:ln>
        </p:spPr>
      </p:pic>
      <p:sp>
        <p:nvSpPr>
          <p:cNvPr id="3" name="文本框 2"/>
          <p:cNvSpPr txBox="1"/>
          <p:nvPr/>
        </p:nvSpPr>
        <p:spPr>
          <a:xfrm>
            <a:off x="3465830" y="2725420"/>
            <a:ext cx="4778375" cy="914400"/>
          </a:xfrm>
          <a:prstGeom prst="rect">
            <a:avLst/>
          </a:prstGeom>
          <a:noFill/>
        </p:spPr>
        <p:txBody>
          <a:bodyPr wrap="square" rtlCol="0">
            <a:spAutoFit/>
          </a:bodyPr>
          <a:lstStyle/>
          <a:p>
            <a:pPr>
              <a:lnSpc>
                <a:spcPct val="150000"/>
              </a:lnSpc>
            </a:pPr>
            <a:r>
              <a:rPr>
                <a:latin typeface="汉仪意宋W" panose="00020600040101010101" pitchFamily="18" charset="-122"/>
                <a:ea typeface="汉仪意宋W" panose="00020600040101010101" pitchFamily="18" charset="-122"/>
                <a:sym typeface="+mn-ea"/>
              </a:rPr>
              <a:t>（2）漫画批评了        的社会现象。（1分）</a:t>
            </a:r>
          </a:p>
        </p:txBody>
      </p:sp>
      <p:sp>
        <p:nvSpPr>
          <p:cNvPr id="4" name="文本框 3"/>
          <p:cNvSpPr txBox="1"/>
          <p:nvPr/>
        </p:nvSpPr>
        <p:spPr>
          <a:xfrm>
            <a:off x="4107180" y="3448684"/>
            <a:ext cx="2483167" cy="1463040"/>
          </a:xfrm>
          <a:prstGeom prst="rect">
            <a:avLst/>
          </a:prstGeom>
          <a:noFill/>
        </p:spPr>
        <p:txBody>
          <a:bodyPr wrap="none" rtlCol="0">
            <a:spAutoFit/>
          </a:bodyPr>
          <a:lstStyle/>
          <a:p>
            <a:pPr fontAlgn="auto">
              <a:lnSpc>
                <a:spcPct val="150000"/>
              </a:lnSpc>
            </a:pPr>
            <a:r>
              <a:rPr lang="en-US" altLang="zh-CN" sz="2000">
                <a:latin typeface="华文中宋" panose="02010600040101010101" charset="-122"/>
                <a:ea typeface="华文中宋" panose="02010600040101010101" charset="-122"/>
                <a:cs typeface="华文中宋" panose="02010600040101010101" charset="-122"/>
              </a:rPr>
              <a:t>A.孩子不能独立自主</a:t>
            </a:r>
          </a:p>
          <a:p>
            <a:pPr fontAlgn="auto">
              <a:lnSpc>
                <a:spcPct val="150000"/>
              </a:lnSpc>
            </a:pPr>
            <a:r>
              <a:rPr lang="en-US" altLang="zh-CN" sz="2000">
                <a:latin typeface="华文中宋" panose="02010600040101010101" charset="-122"/>
                <a:ea typeface="华文中宋" panose="02010600040101010101" charset="-122"/>
                <a:cs typeface="华文中宋" panose="02010600040101010101" charset="-122"/>
              </a:rPr>
              <a:t>B.家长过度溺爱孩子</a:t>
            </a:r>
          </a:p>
          <a:p>
            <a:pPr fontAlgn="auto">
              <a:lnSpc>
                <a:spcPct val="150000"/>
              </a:lnSpc>
            </a:pPr>
            <a:r>
              <a:rPr lang="en-US" altLang="zh-CN" sz="2000">
                <a:latin typeface="华文中宋" panose="02010600040101010101" charset="-122"/>
                <a:ea typeface="华文中宋" panose="02010600040101010101" charset="-122"/>
                <a:cs typeface="华文中宋" panose="02010600040101010101" charset="-122"/>
              </a:rPr>
              <a:t>C.家长溺爱孩子</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532724" y="571521"/>
            <a:ext cx="8079127" cy="5120641"/>
          </a:xfrm>
          <a:prstGeom prst="rect">
            <a:avLst/>
          </a:prstGeom>
        </p:spPr>
        <p:txBody>
          <a:bodyPr wrap="square">
            <a:spAutoFit/>
          </a:bodyPr>
          <a:lstStyle/>
          <a:p>
            <a:pPr>
              <a:lnSpc>
                <a:spcPct val="150000"/>
              </a:lnSpc>
            </a:pPr>
            <a:r>
              <a:rPr lang="en-US" altLang="zh-CN" sz="2200" smtClean="0">
                <a:solidFill>
                  <a:prstClr val="black"/>
                </a:solidFill>
                <a:latin typeface="黑体" panose="02010609060101010101" charset="-122"/>
                <a:ea typeface="黑体" panose="02010609060101010101" charset="-122"/>
              </a:rPr>
              <a:t> 《孔夫子讲学》这一漫画的艺术效果不包括（  ）</a:t>
            </a:r>
            <a:br>
              <a:rPr lang="en-US" altLang="zh-CN" sz="2200" smtClean="0">
                <a:solidFill>
                  <a:prstClr val="black"/>
                </a:solidFill>
                <a:latin typeface="黑体" panose="02010609060101010101" charset="-122"/>
                <a:ea typeface="黑体" panose="02010609060101010101" charset="-122"/>
              </a:rPr>
            </a:br>
          </a:p>
          <a:p>
            <a:pPr>
              <a:lnSpc>
                <a:spcPct val="150000"/>
              </a:lnSpc>
            </a:pPr>
            <a:endParaRPr lang="en-US" altLang="zh-CN" sz="2200" smtClean="0">
              <a:solidFill>
                <a:prstClr val="black"/>
              </a:solidFill>
              <a:latin typeface="黑体" panose="02010609060101010101" charset="-122"/>
              <a:ea typeface="黑体" panose="02010609060101010101" charset="-122"/>
            </a:endParaRPr>
          </a:p>
          <a:p>
            <a:pPr>
              <a:lnSpc>
                <a:spcPct val="150000"/>
              </a:lnSpc>
            </a:pPr>
            <a:endParaRPr lang="en-US" altLang="zh-CN" sz="2200" smtClean="0">
              <a:solidFill>
                <a:prstClr val="black"/>
              </a:solidFill>
              <a:latin typeface="黑体" panose="02010609060101010101" charset="-122"/>
              <a:ea typeface="黑体" panose="02010609060101010101" charset="-122"/>
            </a:endParaRPr>
          </a:p>
          <a:p>
            <a:pPr>
              <a:lnSpc>
                <a:spcPct val="150000"/>
              </a:lnSpc>
            </a:pPr>
            <a:endParaRPr lang="en-US" altLang="zh-CN" sz="2200" smtClean="0">
              <a:solidFill>
                <a:prstClr val="black"/>
              </a:solidFill>
              <a:latin typeface="黑体" panose="02010609060101010101" charset="-122"/>
              <a:ea typeface="黑体" panose="02010609060101010101" charset="-122"/>
            </a:endParaRPr>
          </a:p>
          <a:p>
            <a:pPr>
              <a:lnSpc>
                <a:spcPct val="150000"/>
              </a:lnSpc>
            </a:pPr>
            <a:endParaRPr lang="en-US" altLang="zh-CN" sz="2200" smtClean="0">
              <a:solidFill>
                <a:prstClr val="black"/>
              </a:solidFill>
              <a:latin typeface="黑体" panose="02010609060101010101" charset="-122"/>
              <a:ea typeface="黑体" panose="02010609060101010101" charset="-122"/>
            </a:endParaRPr>
          </a:p>
          <a:p>
            <a:pPr>
              <a:lnSpc>
                <a:spcPct val="150000"/>
              </a:lnSpc>
            </a:pPr>
            <a:r>
              <a:rPr lang="en-US" altLang="zh-CN" sz="2200" smtClean="0">
                <a:solidFill>
                  <a:prstClr val="black"/>
                </a:solidFill>
                <a:latin typeface="黑体" panose="02010609060101010101" charset="-122"/>
                <a:ea typeface="黑体" panose="02010609060101010101" charset="-122"/>
              </a:rPr>
              <a:t>借古喻今</a:t>
            </a:r>
          </a:p>
          <a:p>
            <a:pPr>
              <a:lnSpc>
                <a:spcPct val="150000"/>
              </a:lnSpc>
            </a:pPr>
            <a:r>
              <a:rPr lang="en-US" altLang="zh-CN" sz="2200" smtClean="0">
                <a:solidFill>
                  <a:prstClr val="black"/>
                </a:solidFill>
                <a:latin typeface="黑体" panose="02010609060101010101" charset="-122"/>
                <a:ea typeface="黑体" panose="02010609060101010101" charset="-122"/>
              </a:rPr>
              <a:t>引人深思</a:t>
            </a:r>
          </a:p>
          <a:p>
            <a:pPr>
              <a:lnSpc>
                <a:spcPct val="150000"/>
              </a:lnSpc>
            </a:pPr>
            <a:r>
              <a:rPr lang="en-US" altLang="zh-CN" sz="2200" smtClean="0">
                <a:solidFill>
                  <a:prstClr val="black"/>
                </a:solidFill>
                <a:latin typeface="黑体" panose="02010609060101010101" charset="-122"/>
                <a:ea typeface="黑体" panose="02010609060101010101" charset="-122"/>
              </a:rPr>
              <a:t>幽默讽刺</a:t>
            </a:r>
          </a:p>
          <a:p>
            <a:pPr>
              <a:lnSpc>
                <a:spcPct val="150000"/>
              </a:lnSpc>
            </a:pPr>
            <a:r>
              <a:rPr lang="en-US" altLang="zh-CN" sz="2200" smtClean="0">
                <a:solidFill>
                  <a:prstClr val="black"/>
                </a:solidFill>
                <a:latin typeface="黑体" panose="02010609060101010101" charset="-122"/>
                <a:ea typeface="黑体" panose="02010609060101010101" charset="-122"/>
              </a:rPr>
              <a:t>简洁清晰</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2950" y="1324051"/>
            <a:ext cx="3327400" cy="226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555584" y="857271"/>
            <a:ext cx="8079127" cy="4617720"/>
          </a:xfrm>
          <a:prstGeom prst="rect">
            <a:avLst/>
          </a:prstGeom>
        </p:spPr>
        <p:txBody>
          <a:bodyPr wrap="square">
            <a:spAutoFit/>
          </a:bodyPr>
          <a:lstStyle/>
          <a:p>
            <a:pPr>
              <a:lnSpc>
                <a:spcPct val="150000"/>
              </a:lnSpc>
            </a:pPr>
            <a:r>
              <a:rPr lang="zh-CN" altLang="en-US" sz="2200" smtClean="0">
                <a:latin typeface="黑体" panose="02010609060101010101" charset="-122"/>
                <a:ea typeface="黑体" panose="02010609060101010101" charset="-122"/>
              </a:rPr>
              <a:t>阅读如图这幅漫画，对它的寓意理解最贴切的一项是（  ）</a:t>
            </a:r>
            <a:br>
              <a:rPr lang="zh-CN" altLang="en-US" sz="2200" smtClean="0">
                <a:latin typeface="黑体" panose="02010609060101010101" charset="-122"/>
                <a:ea typeface="黑体" panose="02010609060101010101" charset="-122"/>
              </a:rPr>
            </a:br>
          </a:p>
          <a:p>
            <a:pPr>
              <a:lnSpc>
                <a:spcPct val="150000"/>
              </a:lnSpc>
            </a:pPr>
            <a:endParaRPr lang="zh-CN" altLang="en-US" sz="2200" smtClean="0">
              <a:latin typeface="黑体" panose="02010609060101010101" charset="-122"/>
              <a:ea typeface="黑体" panose="02010609060101010101" charset="-122"/>
            </a:endParaRPr>
          </a:p>
          <a:p>
            <a:pPr>
              <a:lnSpc>
                <a:spcPct val="150000"/>
              </a:lnSpc>
            </a:pPr>
            <a:endParaRPr lang="zh-CN" altLang="en-US" sz="2200" smtClean="0">
              <a:latin typeface="黑体" panose="02010609060101010101" charset="-122"/>
              <a:ea typeface="黑体" panose="02010609060101010101" charset="-122"/>
            </a:endParaRPr>
          </a:p>
          <a:p>
            <a:pPr>
              <a:lnSpc>
                <a:spcPct val="150000"/>
              </a:lnSpc>
            </a:pPr>
            <a:endParaRPr lang="zh-CN" altLang="en-US" sz="2200" smtClean="0">
              <a:latin typeface="黑体" panose="02010609060101010101" charset="-122"/>
              <a:ea typeface="黑体" panose="02010609060101010101" charset="-122"/>
            </a:endParaRPr>
          </a:p>
          <a:p>
            <a:pPr>
              <a:lnSpc>
                <a:spcPct val="150000"/>
              </a:lnSpc>
            </a:pPr>
            <a:r>
              <a:rPr lang="zh-CN" altLang="en-US" sz="2200" smtClean="0">
                <a:latin typeface="黑体" panose="02010609060101010101" charset="-122"/>
                <a:ea typeface="黑体" panose="02010609060101010101" charset="-122"/>
              </a:rPr>
              <a:t>A. 要做成一件事，不能光靠使用蛮力气，还必须掌握科学规律。</a:t>
            </a:r>
          </a:p>
          <a:p>
            <a:pPr>
              <a:lnSpc>
                <a:spcPct val="150000"/>
              </a:lnSpc>
            </a:pPr>
            <a:r>
              <a:rPr lang="zh-CN" altLang="en-US" sz="2200" smtClean="0">
                <a:latin typeface="黑体" panose="02010609060101010101" charset="-122"/>
                <a:ea typeface="黑体" panose="02010609060101010101" charset="-122"/>
              </a:rPr>
              <a:t>B. 要做成一件事，仅靠自身努力是不够的，还要借助外在条件。</a:t>
            </a:r>
          </a:p>
          <a:p>
            <a:pPr>
              <a:lnSpc>
                <a:spcPct val="150000"/>
              </a:lnSpc>
            </a:pPr>
            <a:r>
              <a:rPr lang="zh-CN" altLang="en-US" sz="2200" smtClean="0">
                <a:latin typeface="黑体" panose="02010609060101010101" charset="-122"/>
                <a:ea typeface="黑体" panose="02010609060101010101" charset="-122"/>
              </a:rPr>
              <a:t>C. 做任何事情不能自不量力，超出自己能力极限的事无法做成。</a:t>
            </a:r>
          </a:p>
          <a:p>
            <a:pPr>
              <a:lnSpc>
                <a:spcPct val="150000"/>
              </a:lnSpc>
            </a:pPr>
            <a:r>
              <a:rPr lang="zh-CN" altLang="en-US" sz="2200" smtClean="0">
                <a:latin typeface="黑体" panose="02010609060101010101" charset="-122"/>
                <a:ea typeface="黑体" panose="02010609060101010101" charset="-122"/>
              </a:rPr>
              <a:t>D. 自己和自己闹别扭是最愚蠢的行为，人应该追求内心的和谐。</a:t>
            </a:r>
          </a:p>
        </p:txBody>
      </p:sp>
      <p:pic>
        <p:nvPicPr>
          <p:cNvPr id="10" name="图片 9"/>
          <p:cNvPicPr/>
          <p:nvPr/>
        </p:nvPicPr>
        <p:blipFill>
          <a:blip r:embed="rId3">
            <a:extLst>
              <a:ext uri="{28A0092B-C50C-407E-A947-70E740481C1C}">
                <a14:useLocalDpi xmlns:a14="http://schemas.microsoft.com/office/drawing/2010/main" val="0"/>
              </a:ext>
            </a:extLst>
          </a:blip>
          <a:stretch>
            <a:fillRect/>
          </a:stretch>
        </p:blipFill>
        <p:spPr>
          <a:xfrm>
            <a:off x="3580431" y="1448872"/>
            <a:ext cx="1508125" cy="1917700"/>
          </a:xfrm>
          <a:prstGeom prst="rect">
            <a:avLst/>
          </a:prstGeom>
          <a:noFill/>
          <a:ln>
            <a:noFill/>
          </a:ln>
        </p:spPr>
      </p:pic>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555584" y="857271"/>
            <a:ext cx="8079127" cy="4617720"/>
          </a:xfrm>
          <a:prstGeom prst="rect">
            <a:avLst/>
          </a:prstGeom>
        </p:spPr>
        <p:txBody>
          <a:bodyPr wrap="square">
            <a:spAutoFit/>
          </a:bodyPr>
          <a:lstStyle/>
          <a:p>
            <a:pPr>
              <a:lnSpc>
                <a:spcPct val="150000"/>
              </a:lnSpc>
            </a:pPr>
            <a:r>
              <a:rPr lang="zh-CN" altLang="en-US" sz="2200" smtClean="0">
                <a:latin typeface="黑体" panose="02010609060101010101" charset="-122"/>
                <a:ea typeface="黑体" panose="02010609060101010101" charset="-122"/>
              </a:rPr>
              <a:t>阅读如图这幅漫画，对它的寓意理解最贴切的一项是（ A ）</a:t>
            </a:r>
            <a:br>
              <a:rPr lang="zh-CN" altLang="en-US" sz="2200" smtClean="0">
                <a:latin typeface="黑体" panose="02010609060101010101" charset="-122"/>
                <a:ea typeface="黑体" panose="02010609060101010101" charset="-122"/>
              </a:rPr>
            </a:br>
          </a:p>
          <a:p>
            <a:pPr>
              <a:lnSpc>
                <a:spcPct val="150000"/>
              </a:lnSpc>
            </a:pPr>
            <a:endParaRPr lang="zh-CN" altLang="en-US" sz="2200" smtClean="0">
              <a:latin typeface="黑体" panose="02010609060101010101" charset="-122"/>
              <a:ea typeface="黑体" panose="02010609060101010101" charset="-122"/>
            </a:endParaRPr>
          </a:p>
          <a:p>
            <a:pPr>
              <a:lnSpc>
                <a:spcPct val="150000"/>
              </a:lnSpc>
            </a:pPr>
            <a:endParaRPr lang="zh-CN" altLang="en-US" sz="2200" smtClean="0">
              <a:latin typeface="黑体" panose="02010609060101010101" charset="-122"/>
              <a:ea typeface="黑体" panose="02010609060101010101" charset="-122"/>
            </a:endParaRPr>
          </a:p>
          <a:p>
            <a:pPr>
              <a:lnSpc>
                <a:spcPct val="150000"/>
              </a:lnSpc>
            </a:pPr>
            <a:endParaRPr lang="zh-CN" altLang="en-US" sz="2200" smtClean="0">
              <a:latin typeface="黑体" panose="02010609060101010101" charset="-122"/>
              <a:ea typeface="黑体" panose="02010609060101010101" charset="-122"/>
            </a:endParaRPr>
          </a:p>
          <a:p>
            <a:pPr>
              <a:lnSpc>
                <a:spcPct val="150000"/>
              </a:lnSpc>
            </a:pPr>
            <a:r>
              <a:rPr lang="zh-CN" altLang="en-US" sz="2200" smtClean="0">
                <a:latin typeface="黑体" panose="02010609060101010101" charset="-122"/>
                <a:ea typeface="黑体" panose="02010609060101010101" charset="-122"/>
              </a:rPr>
              <a:t>A. 要做成一件事，不能光靠使用蛮力气，还必须掌握科学规律。</a:t>
            </a:r>
          </a:p>
          <a:p>
            <a:pPr>
              <a:lnSpc>
                <a:spcPct val="150000"/>
              </a:lnSpc>
            </a:pPr>
            <a:r>
              <a:rPr lang="zh-CN" altLang="en-US" sz="2200" smtClean="0">
                <a:latin typeface="黑体" panose="02010609060101010101" charset="-122"/>
                <a:ea typeface="黑体" panose="02010609060101010101" charset="-122"/>
              </a:rPr>
              <a:t>B. 要做成一件事，仅靠自身努力是不够的，还要借助外在条件。</a:t>
            </a:r>
          </a:p>
          <a:p>
            <a:pPr>
              <a:lnSpc>
                <a:spcPct val="150000"/>
              </a:lnSpc>
            </a:pPr>
            <a:r>
              <a:rPr lang="zh-CN" altLang="en-US" sz="2200" smtClean="0">
                <a:latin typeface="黑体" panose="02010609060101010101" charset="-122"/>
                <a:ea typeface="黑体" panose="02010609060101010101" charset="-122"/>
              </a:rPr>
              <a:t>C. 做任何事情不能自不量力，超出自己能力极限的事无法做成。</a:t>
            </a:r>
          </a:p>
          <a:p>
            <a:pPr>
              <a:lnSpc>
                <a:spcPct val="150000"/>
              </a:lnSpc>
            </a:pPr>
            <a:r>
              <a:rPr lang="zh-CN" altLang="en-US" sz="2200" smtClean="0">
                <a:latin typeface="黑体" panose="02010609060101010101" charset="-122"/>
                <a:ea typeface="黑体" panose="02010609060101010101" charset="-122"/>
              </a:rPr>
              <a:t>D. 自己和自己闹别扭是最愚蠢的行为，人应该追求内心的和谐。</a:t>
            </a:r>
          </a:p>
        </p:txBody>
      </p:sp>
      <p:pic>
        <p:nvPicPr>
          <p:cNvPr id="10" name="图片 9"/>
          <p:cNvPicPr/>
          <p:nvPr/>
        </p:nvPicPr>
        <p:blipFill>
          <a:blip r:embed="rId2">
            <a:extLst>
              <a:ext uri="{28A0092B-C50C-407E-A947-70E740481C1C}">
                <a14:useLocalDpi xmlns:a14="http://schemas.microsoft.com/office/drawing/2010/main" val="0"/>
              </a:ext>
            </a:extLst>
          </a:blip>
          <a:stretch>
            <a:fillRect/>
          </a:stretch>
        </p:blipFill>
        <p:spPr>
          <a:xfrm>
            <a:off x="3580431" y="1448872"/>
            <a:ext cx="1508125" cy="1917700"/>
          </a:xfrm>
          <a:prstGeom prst="rect">
            <a:avLst/>
          </a:prstGeom>
          <a:noFill/>
          <a:ln>
            <a:noFill/>
          </a:ln>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文本框 6"/>
          <p:cNvSpPr txBox="1"/>
          <p:nvPr/>
        </p:nvSpPr>
        <p:spPr>
          <a:xfrm>
            <a:off x="599440" y="1466850"/>
            <a:ext cx="4572635" cy="3799840"/>
          </a:xfrm>
          <a:prstGeom prst="rect">
            <a:avLst/>
          </a:prstGeom>
          <a:noFill/>
        </p:spPr>
        <p:txBody>
          <a:bodyPr wrap="square" rtlCol="0">
            <a:spAutoFit/>
          </a:bodyPr>
          <a:lstStyle/>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3.（2020· 江苏扬州中考）</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（1）简要说明画面内容。（3分）</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（2）解释漫画含义。（3分）</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a:t>
            </a:r>
          </a:p>
        </p:txBody>
      </p:sp>
      <p:pic>
        <p:nvPicPr>
          <p:cNvPr id="2" name="图片 1"/>
          <p:cNvPicPr>
            <a:picLocks noChangeAspect="1"/>
          </p:cNvPicPr>
          <p:nvPr/>
        </p:nvPicPr>
        <p:blipFill>
          <a:blip r:embed="rId2"/>
          <a:stretch>
            <a:fillRect/>
          </a:stretch>
        </p:blipFill>
        <p:spPr>
          <a:xfrm>
            <a:off x="5172075" y="1928495"/>
            <a:ext cx="3721100" cy="3001645"/>
          </a:xfrm>
          <a:prstGeom prst="rect">
            <a:avLst/>
          </a:prstGeom>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文本框 6"/>
          <p:cNvSpPr txBox="1"/>
          <p:nvPr/>
        </p:nvSpPr>
        <p:spPr>
          <a:xfrm>
            <a:off x="599440" y="1466850"/>
            <a:ext cx="4572635" cy="3088640"/>
          </a:xfrm>
          <a:prstGeom prst="rect">
            <a:avLst/>
          </a:prstGeom>
          <a:noFill/>
        </p:spPr>
        <p:txBody>
          <a:bodyPr wrap="square" rtlCol="0">
            <a:spAutoFit/>
          </a:bodyPr>
          <a:lstStyle/>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3.（2020· 江苏扬州中考）</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（1）简要说明画面内容。（3分）</a:t>
            </a:r>
          </a:p>
          <a:p>
            <a:pPr indent="266700" algn="just">
              <a:lnSpc>
                <a:spcPct val="150000"/>
              </a:lnSpc>
              <a:spcAft>
                <a:spcPts val="1000"/>
              </a:spcAft>
            </a:pPr>
            <a:r>
              <a:rPr sz="2000">
                <a:latin typeface="汉仪意宋W" panose="00020600040101010101" pitchFamily="18" charset="-122"/>
                <a:ea typeface="汉仪意宋W" panose="00020600040101010101" pitchFamily="18" charset="-122"/>
              </a:rPr>
              <a:t>漫画的题目为“拉”，画面中的一个少年拼命地想要钻进网络游戏的电子产品中，但他的四肢被标有“家庭”“学校”“技术”“法律”的手紧紧拉着。</a:t>
            </a:r>
          </a:p>
        </p:txBody>
      </p:sp>
      <p:pic>
        <p:nvPicPr>
          <p:cNvPr id="2" name="图片 1"/>
          <p:cNvPicPr>
            <a:picLocks noChangeAspect="1"/>
          </p:cNvPicPr>
          <p:nvPr/>
        </p:nvPicPr>
        <p:blipFill>
          <a:blip r:embed="rId2"/>
          <a:stretch>
            <a:fillRect/>
          </a:stretch>
        </p:blipFill>
        <p:spPr>
          <a:xfrm>
            <a:off x="5172075" y="1928495"/>
            <a:ext cx="3721100" cy="3001645"/>
          </a:xfrm>
          <a:prstGeom prst="rect">
            <a:avLst/>
          </a:prstGeom>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5172075" y="1928495"/>
            <a:ext cx="3721100" cy="3001645"/>
          </a:xfrm>
          <a:prstGeom prst="rect">
            <a:avLst/>
          </a:prstGeom>
        </p:spPr>
      </p:pic>
      <p:sp>
        <p:nvSpPr>
          <p:cNvPr id="8" name="文本框 7"/>
          <p:cNvSpPr txBox="1"/>
          <p:nvPr/>
        </p:nvSpPr>
        <p:spPr>
          <a:xfrm>
            <a:off x="600278" y="2340403"/>
            <a:ext cx="4572000" cy="1325880"/>
          </a:xfrm>
          <a:prstGeom prst="rect">
            <a:avLst/>
          </a:prstGeom>
          <a:noFill/>
        </p:spPr>
        <p:txBody>
          <a:bodyPr wrap="square">
            <a:spAutoFit/>
          </a:bodyPr>
          <a:lstStyle/>
          <a:p>
            <a:pPr indent="0">
              <a:lnSpc>
                <a:spcPct val="150000"/>
              </a:lnSpc>
            </a:pPr>
            <a:r>
              <a:rPr lang="en-US" altLang="zh-CN">
                <a:solidFill>
                  <a:srgbClr val="FF0000"/>
                </a:solidFill>
                <a:latin typeface="汉仪新人文宋简" panose="00020600040101010101" charset="-122"/>
                <a:ea typeface="汉仪新人文宋简" panose="00020600040101010101" charset="-122"/>
                <a:cs typeface="汉仪新人文宋简" panose="00020600040101010101" charset="-122"/>
                <a:sym typeface="+mn-ea"/>
              </a:rPr>
              <a:t>   网络游戏对青少年的影响巨大，想要避免青少年沉迷网络游戏，需要家庭、学校、技术、法律等各方面的努力。</a:t>
            </a:r>
          </a:p>
        </p:txBody>
      </p:sp>
      <p:sp>
        <p:nvSpPr>
          <p:cNvPr id="3" name="文本框 2"/>
          <p:cNvSpPr txBox="1"/>
          <p:nvPr/>
        </p:nvSpPr>
        <p:spPr>
          <a:xfrm>
            <a:off x="619125" y="1529715"/>
            <a:ext cx="3738880" cy="396240"/>
          </a:xfrm>
          <a:prstGeom prst="rect">
            <a:avLst/>
          </a:prstGeom>
          <a:noFill/>
        </p:spPr>
        <p:txBody>
          <a:bodyPr wrap="none" rtlCol="0" anchor="t">
            <a:spAutoFit/>
          </a:bodyPr>
          <a:lstStyle/>
          <a:p>
            <a:r>
              <a:rPr lang="zh-CN" altLang="en-US" sz="2000">
                <a:latin typeface="楷体" panose="02010609060101010101" pitchFamily="49" charset="-122"/>
                <a:ea typeface="楷体" panose="02010609060101010101" pitchFamily="49" charset="-122"/>
                <a:sym typeface="+mn-ea"/>
              </a:rPr>
              <a:t>（2）解释漫画的含义。（3分）</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2001520" y="632460"/>
            <a:ext cx="3897630" cy="4741545"/>
          </a:xfrm>
          <a:prstGeom prst="rect">
            <a:avLst/>
          </a:prstGeom>
        </p:spPr>
      </p:pic>
      <p:sp>
        <p:nvSpPr>
          <p:cNvPr id="4" name="文本框 3"/>
          <p:cNvSpPr txBox="1"/>
          <p:nvPr/>
        </p:nvSpPr>
        <p:spPr>
          <a:xfrm>
            <a:off x="3230880" y="5528309"/>
            <a:ext cx="1808480" cy="579120"/>
          </a:xfrm>
          <a:prstGeom prst="rect">
            <a:avLst/>
          </a:prstGeom>
          <a:noFill/>
        </p:spPr>
        <p:txBody>
          <a:bodyPr wrap="none" rtlCol="0">
            <a:spAutoFit/>
          </a:bodyPr>
          <a:lstStyle/>
          <a:p>
            <a:r>
              <a:rPr lang="zh-CN" altLang="en-US" sz="3200"/>
              <a:t>《傀儡》</a:t>
            </a:r>
          </a:p>
        </p:txBody>
      </p:sp>
      <p:sp>
        <p:nvSpPr>
          <p:cNvPr id="5" name="文本框 4"/>
          <p:cNvSpPr txBox="1"/>
          <p:nvPr/>
        </p:nvSpPr>
        <p:spPr>
          <a:xfrm>
            <a:off x="1242695" y="5942330"/>
            <a:ext cx="6421755" cy="365760"/>
          </a:xfrm>
          <a:prstGeom prst="rect">
            <a:avLst/>
          </a:prstGeom>
          <a:noFill/>
        </p:spPr>
        <p:txBody>
          <a:bodyPr wrap="none" rtlCol="0">
            <a:spAutoFit/>
          </a:bodyPr>
          <a:lstStyle/>
          <a:p>
            <a:pPr algn="l"/>
            <a:r>
              <a:rPr lang="zh-CN" altLang="en-US"/>
              <a:t>注：瑞士良好棉花发展协会（Better Cotton Initiative,简称BCI）</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0" y="0"/>
            <a:ext cx="9144000" cy="6858635"/>
          </a:xfrm>
          <a:prstGeom prst="rect">
            <a:avLst/>
          </a:prstGeom>
        </p:spPr>
      </p:pic>
      <p:sp>
        <p:nvSpPr>
          <p:cNvPr id="7" name="圆角矩形 6"/>
          <p:cNvSpPr/>
          <p:nvPr/>
        </p:nvSpPr>
        <p:spPr>
          <a:xfrm>
            <a:off x="483429" y="2432150"/>
            <a:ext cx="8177136" cy="1993691"/>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625018" y="2767275"/>
            <a:ext cx="7893957" cy="1310640"/>
          </a:xfrm>
          <a:prstGeom prst="rect">
            <a:avLst/>
          </a:prstGeom>
          <a:noFill/>
        </p:spPr>
        <p:txBody>
          <a:bodyPr wrap="square" rtlCol="0">
            <a:spAutoFit/>
          </a:bodyPr>
          <a:lstStyle/>
          <a:p>
            <a:pPr algn="ctr"/>
            <a:r>
              <a:rPr kumimoji="1" lang="zh-CN" altLang="en-US" sz="8000">
                <a:latin typeface="汉仪大圣体简" panose="00020600040101010101" pitchFamily="18" charset="-122"/>
                <a:ea typeface="汉仪大圣体简" panose="00020600040101010101" pitchFamily="18" charset="-122"/>
                <a:cs typeface="zihun138hao-baranshoushu" charset="0"/>
              </a:rPr>
              <a:t>巩固提升</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9" name="图片 8"/>
          <p:cNvPicPr/>
          <p:nvPr/>
        </p:nvPicPr>
        <p:blipFill>
          <a:blip r:embed="rId2"/>
          <a:srcRect l="62279" t="12714" b="21920"/>
          <a:stretch>
            <a:fillRect/>
          </a:stretch>
        </p:blipFill>
        <p:spPr>
          <a:xfrm>
            <a:off x="5758157" y="4214882"/>
            <a:ext cx="2721271" cy="2342114"/>
          </a:xfrm>
          <a:prstGeom prst="rect">
            <a:avLst/>
          </a:prstGeom>
          <a:noFill/>
          <a:ln w="9525">
            <a:noFill/>
          </a:ln>
        </p:spPr>
      </p:pic>
      <p:sp>
        <p:nvSpPr>
          <p:cNvPr id="26" name="文本框 25"/>
          <p:cNvSpPr txBox="1"/>
          <p:nvPr/>
        </p:nvSpPr>
        <p:spPr>
          <a:xfrm>
            <a:off x="570427" y="749092"/>
            <a:ext cx="8003145" cy="42062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（2018·四川中考真题）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1.回望历史，为了中华民族的伟大复兴，多少仁人志士共赴国难，浴血坚持，留下了气壮山河的英雄事迹、传唱不衰的壮丽诗篇和可歌可泣的革命精神。为了庆祝建国69周年，某中学拟开展有关“革命文化”的系列活动，请你完成下列相关任务。</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艺术展览】为了激励同学们踏着先辈的足迹，砥砺前行，艺术社举办了“红色艺术作品”展览活动。这次活动展出了“延安红色文化旅游季”徽标，该徽标主体用宝塔、白鸽、红色的宝塔山和延河等要素构成。请你解读这一徽标的整体寓意。（2分）</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083" y="3098"/>
              <a:ext cx="3676" cy="1517"/>
            </a:xfrm>
            <a:prstGeom prst="rect">
              <a:avLst/>
            </a:prstGeom>
          </p:spPr>
        </p:pic>
        <p:sp>
          <p:nvSpPr>
            <p:cNvPr id="19" name="文本框 18"/>
            <p:cNvSpPr txBox="1"/>
            <p:nvPr/>
          </p:nvSpPr>
          <p:spPr>
            <a:xfrm>
              <a:off x="3697" y="3421"/>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
        <p:nvSpPr>
          <p:cNvPr id="6" name="文本框 5"/>
          <p:cNvSpPr txBox="1"/>
          <p:nvPr/>
        </p:nvSpPr>
        <p:spPr>
          <a:xfrm>
            <a:off x="959485" y="1276985"/>
            <a:ext cx="5888990" cy="4041648"/>
          </a:xfrm>
          <a:prstGeom prst="rect">
            <a:avLst/>
          </a:prstGeom>
          <a:noFill/>
        </p:spPr>
        <p:txBody>
          <a:bodyPr wrap="square" rtlCol="0">
            <a:spAutoFit/>
          </a:bodyPr>
          <a:lstStyle/>
          <a:p>
            <a:pPr>
              <a:lnSpc>
                <a:spcPct val="180000"/>
              </a:lnSpc>
            </a:pPr>
            <a:r>
              <a:rPr lang="zh-CN" altLang="en-US" sz="2400">
                <a:latin typeface="汉仪新人文宋简" panose="00020600040101010101" charset="-122"/>
                <a:ea typeface="汉仪新人文宋简" panose="00020600040101010101" charset="-122"/>
                <a:cs typeface="汉仪新人文宋简" panose="00020600040101010101" charset="-122"/>
              </a:rPr>
              <a:t>北大的校徽最早由谁设计而成？（         ）</a:t>
            </a:r>
          </a:p>
          <a:p>
            <a:pPr>
              <a:lnSpc>
                <a:spcPct val="180000"/>
              </a:lnSpc>
            </a:pPr>
            <a:r>
              <a:rPr lang="zh-CN" altLang="en-US" sz="2400">
                <a:latin typeface="汉仪新人文宋简" panose="00020600040101010101" charset="-122"/>
                <a:ea typeface="汉仪新人文宋简" panose="00020600040101010101" charset="-122"/>
                <a:cs typeface="汉仪新人文宋简" panose="00020600040101010101" charset="-122"/>
              </a:rPr>
              <a:t>A.蔡元培</a:t>
            </a:r>
          </a:p>
          <a:p>
            <a:pPr>
              <a:lnSpc>
                <a:spcPct val="180000"/>
              </a:lnSpc>
            </a:pPr>
            <a:r>
              <a:rPr lang="zh-CN" altLang="en-US" sz="2400">
                <a:latin typeface="汉仪新人文宋简" panose="00020600040101010101" charset="-122"/>
                <a:ea typeface="汉仪新人文宋简" panose="00020600040101010101" charset="-122"/>
                <a:cs typeface="汉仪新人文宋简" panose="00020600040101010101" charset="-122"/>
              </a:rPr>
              <a:t>B.朱自清</a:t>
            </a:r>
          </a:p>
          <a:p>
            <a:pPr>
              <a:lnSpc>
                <a:spcPct val="180000"/>
              </a:lnSpc>
            </a:pPr>
            <a:r>
              <a:rPr lang="zh-CN" altLang="en-US" sz="2400">
                <a:latin typeface="汉仪新人文宋简" panose="00020600040101010101" charset="-122"/>
                <a:ea typeface="汉仪新人文宋简" panose="00020600040101010101" charset="-122"/>
                <a:cs typeface="汉仪新人文宋简" panose="00020600040101010101" charset="-122"/>
              </a:rPr>
              <a:t>C.鲁迅</a:t>
            </a:r>
          </a:p>
          <a:p>
            <a:pPr>
              <a:lnSpc>
                <a:spcPct val="180000"/>
              </a:lnSpc>
            </a:pPr>
            <a:r>
              <a:rPr lang="zh-CN" altLang="en-US" sz="2400">
                <a:latin typeface="汉仪新人文宋简" panose="00020600040101010101" charset="-122"/>
                <a:ea typeface="汉仪新人文宋简" panose="00020600040101010101" charset="-122"/>
                <a:cs typeface="汉仪新人文宋简" panose="00020600040101010101" charset="-122"/>
              </a:rPr>
              <a:t>D.毛主席</a:t>
            </a:r>
          </a:p>
        </p:txBody>
      </p:sp>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4286250" y="2227580"/>
            <a:ext cx="3256915" cy="3256915"/>
          </a:xfrm>
          <a:prstGeom prst="rect">
            <a:avLst/>
          </a:prstGeom>
        </p:spPr>
      </p:pic>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9" name="图片 8"/>
          <p:cNvPicPr/>
          <p:nvPr/>
        </p:nvPicPr>
        <p:blipFill>
          <a:blip r:embed="rId2"/>
          <a:srcRect l="62279" t="12714" b="21920"/>
          <a:stretch>
            <a:fillRect/>
          </a:stretch>
        </p:blipFill>
        <p:spPr>
          <a:xfrm>
            <a:off x="5758157" y="4214882"/>
            <a:ext cx="2721271" cy="2342114"/>
          </a:xfrm>
          <a:prstGeom prst="rect">
            <a:avLst/>
          </a:prstGeom>
          <a:noFill/>
          <a:ln w="9525">
            <a:noFill/>
          </a:ln>
        </p:spPr>
      </p:pic>
      <p:sp>
        <p:nvSpPr>
          <p:cNvPr id="26" name="文本框 25"/>
          <p:cNvSpPr txBox="1"/>
          <p:nvPr/>
        </p:nvSpPr>
        <p:spPr>
          <a:xfrm>
            <a:off x="570427" y="749092"/>
            <a:ext cx="8003145" cy="42062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（2018·四川中考真题）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1.回望历史，为了中华民族的伟大复兴，多少仁人志士共赴国难，浴血坚持，留下了气壮山河的英雄事迹、传唱不衰的壮丽诗篇和可歌可泣的革命精神。为了庆祝建国69周年，某中学拟开展有关“革命文化”的系列活动，请你完成下列相关任务。</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艺术展览】为了激励同学们踏着先辈的足迹，砥砺前行，艺术社举办了“红色艺术作品”展览活动。这次活动展出了“延安红色文化旅游季”徽标，该徽标主体用宝塔、白鸽、红色的宝塔山和延河等要素构成。请你解读这一徽标的整体寓意。（2分）</a:t>
            </a:r>
          </a:p>
        </p:txBody>
      </p:sp>
      <p:sp>
        <p:nvSpPr>
          <p:cNvPr id="8" name="文本框 7"/>
          <p:cNvSpPr txBox="1"/>
          <p:nvPr/>
        </p:nvSpPr>
        <p:spPr>
          <a:xfrm>
            <a:off x="569957" y="5143076"/>
            <a:ext cx="5563894" cy="1005840"/>
          </a:xfrm>
          <a:prstGeom prst="rect">
            <a:avLst/>
          </a:prstGeom>
          <a:noFill/>
        </p:spPr>
        <p:txBody>
          <a:bodyPr wrap="square">
            <a:spAutoFit/>
          </a:bodyPr>
          <a:lstStyle/>
          <a:p>
            <a:pPr indent="457200">
              <a:lnSpc>
                <a:spcPct val="150000"/>
              </a:lnSpc>
            </a:pPr>
            <a:r>
              <a:rPr lang="zh-CN" sz="2000" kern="100">
                <a:solidFill>
                  <a:srgbClr val="7030A0"/>
                </a:solidFill>
                <a:effectLst/>
                <a:latin typeface="楷体" panose="02010609060101010101" pitchFamily="49" charset="-122"/>
                <a:ea typeface="楷体" panose="02010609060101010101" pitchFamily="49" charset="-122"/>
                <a:cs typeface="Times New Roman" panose="02020603050405020304" pitchFamily="18" charset="0"/>
              </a:rPr>
              <a:t>这一徽标的主体构成要素象征了延安的红色精神绵远流长，激励着人们为和平奋勇前行。</a:t>
            </a: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3291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（2019·湖北孝感·中考真题）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2. 4月28日，2019年中国北京世界园艺博览会开幕。这场“长城脚下的世园会”，以植物为媒介，以园艺为信使，向世界播撒生态文明的种子。班上开展以“绿色生活，美丽家园”为主题的综合性学习活动。</a:t>
            </a:r>
          </a:p>
          <a:p>
            <a:pPr>
              <a:lnSpc>
                <a:spcPct val="150000"/>
              </a:lnSpc>
            </a:pPr>
            <a:endParaRPr lang="zh-CN" altLang="en-US" sz="2000">
              <a:solidFill>
                <a:schemeClr val="accent1"/>
              </a:solidFill>
              <a:latin typeface="楷体" panose="02010609060101010101" pitchFamily="49" charset="-122"/>
              <a:ea typeface="楷体" panose="02010609060101010101" pitchFamily="49" charset="-122"/>
            </a:endParaRP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（1）此次世园会会徽名为“长城之花”，请仔细观察它，解读其设计的巧妙之处。（2分）</a:t>
            </a:r>
          </a:p>
        </p:txBody>
      </p:sp>
      <p:pic>
        <p:nvPicPr>
          <p:cNvPr id="7" name="图片 6"/>
          <p:cNvPicPr/>
          <p:nvPr/>
        </p:nvPicPr>
        <p:blipFill>
          <a:blip r:embed="rId2">
            <a:extLst>
              <a:ext uri="{28A0092B-C50C-407E-A947-70E740481C1C}">
                <a14:useLocalDpi xmlns:a14="http://schemas.microsoft.com/office/drawing/2010/main" val="0"/>
              </a:ext>
            </a:extLst>
          </a:blip>
          <a:stretch>
            <a:fillRect/>
          </a:stretch>
        </p:blipFill>
        <p:spPr>
          <a:xfrm>
            <a:off x="6176010" y="3989705"/>
            <a:ext cx="2523490" cy="2296160"/>
          </a:xfrm>
          <a:prstGeom prst="rect">
            <a:avLst/>
          </a:prstGeom>
          <a:noFill/>
          <a:ln>
            <a:noFill/>
          </a:ln>
        </p:spPr>
      </p:pic>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28346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（2019·湖北孝感·中考真题）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2. 4月28日，2019年中国北京世界园艺博览会开幕。这场“长城脚下的世园会”，以植物为媒介，以园艺为信使，向世界播撒生态文明的种子。班上开展以“绿色生活，美丽家园”为主题的综合性学习活动。</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（1）此次世园会会徽名为“长城之花”，请仔细观察它，解读其设计的巧妙之处。（2分）</a:t>
            </a:r>
          </a:p>
        </p:txBody>
      </p:sp>
      <p:pic>
        <p:nvPicPr>
          <p:cNvPr id="7" name="图片 6"/>
          <p:cNvPicPr/>
          <p:nvPr/>
        </p:nvPicPr>
        <p:blipFill>
          <a:blip r:embed="rId2">
            <a:extLst>
              <a:ext uri="{28A0092B-C50C-407E-A947-70E740481C1C}">
                <a14:useLocalDpi xmlns:a14="http://schemas.microsoft.com/office/drawing/2010/main" val="0"/>
              </a:ext>
            </a:extLst>
          </a:blip>
          <a:stretch>
            <a:fillRect/>
          </a:stretch>
        </p:blipFill>
        <p:spPr>
          <a:xfrm>
            <a:off x="7153275" y="4225290"/>
            <a:ext cx="1990725" cy="2051685"/>
          </a:xfrm>
          <a:prstGeom prst="rect">
            <a:avLst/>
          </a:prstGeom>
          <a:noFill/>
          <a:ln>
            <a:noFill/>
          </a:ln>
        </p:spPr>
      </p:pic>
      <p:sp>
        <p:nvSpPr>
          <p:cNvPr id="8" name="文本框 7"/>
          <p:cNvSpPr txBox="1"/>
          <p:nvPr/>
        </p:nvSpPr>
        <p:spPr>
          <a:xfrm>
            <a:off x="370886" y="3603536"/>
            <a:ext cx="6858000" cy="2560320"/>
          </a:xfrm>
          <a:prstGeom prst="rect">
            <a:avLst/>
          </a:prstGeom>
          <a:noFill/>
        </p:spPr>
        <p:txBody>
          <a:bodyPr wrap="square">
            <a:spAutoFit/>
          </a:bodyPr>
          <a:lstStyle/>
          <a:p>
            <a:pPr algn="l" fontAlgn="ctr">
              <a:lnSpc>
                <a:spcPct val="150000"/>
              </a:lnSpc>
            </a:pPr>
            <a:r>
              <a:rPr lang="zh-CN" altLang="zh-CN" sz="1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①整体来看，会徽以花为主体，六片花瓣翩翩起舞，与园艺博览会的主题吻合。②中心部分既是花蕊的形态，同时似起伏的古老长城，又像现代都市林立的高楼。交代了世园会举办地点，也暗示了此届世园会是在中国快速发展社会不断进步的背景下举办的。③六瓣的和平花，承载着哲学观念，六合常用于指上下和四方，泛指天地或宇宙，象征和平和谐，召示了此次世园会宗旨。</a:t>
            </a: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 name="文本框 25"/>
          <p:cNvSpPr txBox="1"/>
          <p:nvPr/>
        </p:nvSpPr>
        <p:spPr>
          <a:xfrm>
            <a:off x="570427" y="738932"/>
            <a:ext cx="8003145" cy="19202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（2019·湖南双清中考）</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3.材料二是湖南省第13届运动会的会徴，其主题为“衡邵同运，三湘共赢”，仔细观察，请选择介绍会的一个构图要素，并简要说明其寓意。（2分）</a:t>
            </a:r>
          </a:p>
        </p:txBody>
      </p:sp>
      <p:pic>
        <p:nvPicPr>
          <p:cNvPr id="3" name="图片 2"/>
          <p:cNvPicPr/>
          <p:nvPr/>
        </p:nvPicPr>
        <p:blipFill>
          <a:blip r:embed="rId2"/>
          <a:stretch>
            <a:fillRect/>
          </a:stretch>
        </p:blipFill>
        <p:spPr>
          <a:xfrm>
            <a:off x="6035040" y="2501900"/>
            <a:ext cx="3321050" cy="3809365"/>
          </a:xfrm>
          <a:prstGeom prst="rect">
            <a:avLst/>
          </a:prstGeom>
          <a:noFill/>
          <a:ln w="9525">
            <a:noFill/>
          </a:ln>
        </p:spPr>
      </p:pic>
      <p:sp>
        <p:nvSpPr>
          <p:cNvPr id="4" name="文本框 3"/>
          <p:cNvSpPr txBox="1"/>
          <p:nvPr/>
        </p:nvSpPr>
        <p:spPr>
          <a:xfrm>
            <a:off x="472773" y="2938539"/>
            <a:ext cx="6287573" cy="2971800"/>
          </a:xfrm>
          <a:prstGeom prst="rect">
            <a:avLst/>
          </a:prstGeom>
          <a:noFill/>
        </p:spPr>
        <p:txBody>
          <a:bodyPr wrap="square">
            <a:spAutoFit/>
          </a:bodyPr>
          <a:lstStyle/>
          <a:p>
            <a:pPr indent="457200">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整个构图由三个元素组成：红色的体育圣火，寓意湖南体育事业的红红火火；展翅飞翔的大雁，构成数字1，代表行稳致远、奋勇争先，全力打造名副其实省域副中心、最美地级市的衡阳；奔跑造型的邵阳首拼字母S，构成了数字3，代表正加快对外开放，加速建设“两中心一枢纽”的邵阳。会徽整体寓意为吉祥圣火照耀下的衡阳、邵阳，同办省运，共铸辉煌。</a:t>
            </a: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4630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（2020年湖南省湘西州）</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4.请从下列三幅吉祥图案中找出一个相同元素，并依据对文章内容的理解说出这一元素的寓意。（4分）</a:t>
            </a:r>
          </a:p>
        </p:txBody>
      </p:sp>
      <p:pic>
        <p:nvPicPr>
          <p:cNvPr id="9" name="图片 8"/>
          <p:cNvPicPr/>
          <p:nvPr/>
        </p:nvPicPr>
        <p:blipFill>
          <a:blip r:embed="rId2"/>
          <a:stretch>
            <a:fillRect/>
          </a:stretch>
        </p:blipFill>
        <p:spPr>
          <a:xfrm>
            <a:off x="1318407" y="2479782"/>
            <a:ext cx="6507185" cy="2820187"/>
          </a:xfrm>
          <a:prstGeom prst="rect">
            <a:avLst/>
          </a:prstGeom>
          <a:noFill/>
          <a:ln w="9525">
            <a:noFill/>
          </a:ln>
        </p:spPr>
      </p:pic>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4630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（2020年湖南省湘西州）</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4.请从下列三幅吉祥图案中找出一个相同元素，并依据对文章内容的理解说出这一元素的寓意。（4分）</a:t>
            </a:r>
          </a:p>
        </p:txBody>
      </p:sp>
      <p:pic>
        <p:nvPicPr>
          <p:cNvPr id="9" name="图片 8"/>
          <p:cNvPicPr/>
          <p:nvPr/>
        </p:nvPicPr>
        <p:blipFill>
          <a:blip r:embed="rId2"/>
          <a:stretch>
            <a:fillRect/>
          </a:stretch>
        </p:blipFill>
        <p:spPr>
          <a:xfrm>
            <a:off x="1318260" y="2479675"/>
            <a:ext cx="6507480" cy="1983740"/>
          </a:xfrm>
          <a:prstGeom prst="rect">
            <a:avLst/>
          </a:prstGeom>
          <a:noFill/>
          <a:ln w="9525">
            <a:noFill/>
          </a:ln>
        </p:spPr>
      </p:pic>
      <p:sp>
        <p:nvSpPr>
          <p:cNvPr id="8" name="文本框 7"/>
          <p:cNvSpPr txBox="1"/>
          <p:nvPr/>
        </p:nvSpPr>
        <p:spPr>
          <a:xfrm>
            <a:off x="656588" y="4859368"/>
            <a:ext cx="7830822" cy="1325880"/>
          </a:xfrm>
          <a:prstGeom prst="rect">
            <a:avLst/>
          </a:prstGeom>
          <a:noFill/>
        </p:spPr>
        <p:txBody>
          <a:bodyPr wrap="square">
            <a:spAutoFit/>
          </a:bodyPr>
          <a:lstStyle/>
          <a:p>
            <a:pPr indent="266700" algn="l" fontAlgn="ctr">
              <a:lnSpc>
                <a:spcPct val="150000"/>
              </a:lnSpc>
            </a:pPr>
            <a:r>
              <a:rPr lang="zh-CN" altLang="zh-CN"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相同的元素是：祥云、鹤、松。（2分）古人习惯用云色察吉凶，用祥云这一元素可以体现华夏儿女对幸福的向往和对美善的向往，对吉祥如意的追求。（2 分，言之有理即可。）（共4分）</a:t>
            </a: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 name="文本框 25"/>
          <p:cNvSpPr txBox="1"/>
          <p:nvPr/>
        </p:nvSpPr>
        <p:spPr>
          <a:xfrm>
            <a:off x="570427" y="749092"/>
            <a:ext cx="8003145" cy="14630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（2019·江苏省宿迁市）</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5. 为了取得更好的宣传效果，同学们在宣传手册上选用了一幅漫画（见图）。请你简介漫画内容，并写出寓意。（3分）</a:t>
            </a:r>
          </a:p>
        </p:txBody>
      </p:sp>
      <p:pic>
        <p:nvPicPr>
          <p:cNvPr id="10" name="图片 9"/>
          <p:cNvPicPr/>
          <p:nvPr/>
        </p:nvPicPr>
        <p:blipFill>
          <a:blip r:embed="rId2"/>
          <a:stretch>
            <a:fillRect/>
          </a:stretch>
        </p:blipFill>
        <p:spPr>
          <a:xfrm>
            <a:off x="3143250" y="2514600"/>
            <a:ext cx="2857500" cy="1828800"/>
          </a:xfrm>
          <a:prstGeom prst="rect">
            <a:avLst/>
          </a:prstGeom>
        </p:spPr>
      </p:pic>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 name="文本框 25"/>
          <p:cNvSpPr txBox="1"/>
          <p:nvPr/>
        </p:nvSpPr>
        <p:spPr>
          <a:xfrm>
            <a:off x="570427" y="749092"/>
            <a:ext cx="8003145" cy="14630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（2019·江苏省宿迁市）</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5. 为了取得更好的宣传效果，同学们在宣传手册上选用了一幅漫画（见图）。请你简介漫画内容，并写出寓意。（3分）</a:t>
            </a:r>
          </a:p>
        </p:txBody>
      </p:sp>
      <p:pic>
        <p:nvPicPr>
          <p:cNvPr id="10" name="图片 9"/>
          <p:cNvPicPr/>
          <p:nvPr/>
        </p:nvPicPr>
        <p:blipFill>
          <a:blip r:embed="rId2"/>
          <a:stretch>
            <a:fillRect/>
          </a:stretch>
        </p:blipFill>
        <p:spPr>
          <a:xfrm>
            <a:off x="3143250" y="2514600"/>
            <a:ext cx="2857500" cy="1828800"/>
          </a:xfrm>
          <a:prstGeom prst="rect">
            <a:avLst/>
          </a:prstGeom>
        </p:spPr>
      </p:pic>
      <p:sp>
        <p:nvSpPr>
          <p:cNvPr id="8" name="文本框 7"/>
          <p:cNvSpPr txBox="1"/>
          <p:nvPr/>
        </p:nvSpPr>
        <p:spPr>
          <a:xfrm>
            <a:off x="656588" y="4859369"/>
            <a:ext cx="7830822" cy="1737360"/>
          </a:xfrm>
          <a:prstGeom prst="rect">
            <a:avLst/>
          </a:prstGeom>
          <a:noFill/>
        </p:spPr>
        <p:txBody>
          <a:bodyPr wrap="square">
            <a:spAutoFit/>
          </a:bodyPr>
          <a:lstStyle/>
          <a:p>
            <a:pPr indent="266700" algn="l" fontAlgn="ctr">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漫画的主体部分是三个水龙头，分别显示了不同的水流；龙头的下面从左至右依次是昨天、今天和明天，说明人们浪费水资源的状况。其寓意是：如果还在肆意的浪费水资源，那么水资源将会越来越少，直至枯竭，告诫人们要“节约用水”。</a:t>
            </a: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（2020·内蒙古中考真题）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6.根据漫画（如下图），完成下面两题。</a:t>
            </a:r>
          </a:p>
        </p:txBody>
      </p:sp>
      <p:sp>
        <p:nvSpPr>
          <p:cNvPr id="11" name="文本框 10"/>
          <p:cNvSpPr txBox="1"/>
          <p:nvPr/>
        </p:nvSpPr>
        <p:spPr>
          <a:xfrm>
            <a:off x="618659" y="2048700"/>
            <a:ext cx="4572000" cy="548640"/>
          </a:xfrm>
          <a:prstGeom prst="rect">
            <a:avLst/>
          </a:prstGeom>
          <a:noFill/>
        </p:spPr>
        <p:txBody>
          <a:bodyPr wrap="square">
            <a:spAutoFit/>
          </a:bodyPr>
          <a:lstStyle/>
          <a:p>
            <a:pPr algn="l" fontAlgn="ctr">
              <a:lnSpc>
                <a:spcPct val="150000"/>
              </a:lnSpc>
            </a:pPr>
            <a:r>
              <a:rPr lang="zh-CN" altLang="zh-CN" sz="2000">
                <a:latin typeface="楷体" panose="02010609060101010101" pitchFamily="49" charset="-122"/>
                <a:ea typeface="楷体" panose="02010609060101010101" pitchFamily="49" charset="-122"/>
              </a:rPr>
              <a:t>（1）为这幅漫画拟一个标题。</a:t>
            </a:r>
          </a:p>
        </p:txBody>
      </p:sp>
      <p:pic>
        <p:nvPicPr>
          <p:cNvPr id="9" name="图片 8"/>
          <p:cNvPicPr/>
          <p:nvPr/>
        </p:nvPicPr>
        <p:blipFill>
          <a:blip r:embed="rId2"/>
          <a:stretch>
            <a:fillRect/>
          </a:stretch>
        </p:blipFill>
        <p:spPr>
          <a:xfrm>
            <a:off x="4875851" y="1898607"/>
            <a:ext cx="3697721" cy="2435357"/>
          </a:xfrm>
          <a:prstGeom prst="rect">
            <a:avLst/>
          </a:prstGeom>
        </p:spPr>
      </p:pic>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（2020·内蒙古中考真题）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6.根据漫画（如下图），完成下面两题。</a:t>
            </a:r>
          </a:p>
        </p:txBody>
      </p:sp>
      <p:sp>
        <p:nvSpPr>
          <p:cNvPr id="11" name="文本框 10"/>
          <p:cNvSpPr txBox="1"/>
          <p:nvPr/>
        </p:nvSpPr>
        <p:spPr>
          <a:xfrm>
            <a:off x="618659" y="2048700"/>
            <a:ext cx="4572000" cy="548640"/>
          </a:xfrm>
          <a:prstGeom prst="rect">
            <a:avLst/>
          </a:prstGeom>
          <a:noFill/>
        </p:spPr>
        <p:txBody>
          <a:bodyPr wrap="square">
            <a:spAutoFit/>
          </a:bodyPr>
          <a:lstStyle/>
          <a:p>
            <a:pPr algn="l" fontAlgn="ctr">
              <a:lnSpc>
                <a:spcPct val="150000"/>
              </a:lnSpc>
            </a:pPr>
            <a:r>
              <a:rPr lang="zh-CN" altLang="zh-CN" sz="2000">
                <a:latin typeface="楷体" panose="02010609060101010101" pitchFamily="49" charset="-122"/>
                <a:ea typeface="楷体" panose="02010609060101010101" pitchFamily="49" charset="-122"/>
              </a:rPr>
              <a:t>（1）为这幅漫画拟一个标题。</a:t>
            </a:r>
          </a:p>
        </p:txBody>
      </p:sp>
      <p:pic>
        <p:nvPicPr>
          <p:cNvPr id="9" name="图片 8"/>
          <p:cNvPicPr/>
          <p:nvPr/>
        </p:nvPicPr>
        <p:blipFill>
          <a:blip r:embed="rId2"/>
          <a:stretch>
            <a:fillRect/>
          </a:stretch>
        </p:blipFill>
        <p:spPr>
          <a:xfrm>
            <a:off x="4875851" y="1898607"/>
            <a:ext cx="3697721" cy="2435357"/>
          </a:xfrm>
          <a:prstGeom prst="rect">
            <a:avLst/>
          </a:prstGeom>
        </p:spPr>
      </p:pic>
      <p:sp>
        <p:nvSpPr>
          <p:cNvPr id="8" name="文本框 7"/>
          <p:cNvSpPr txBox="1"/>
          <p:nvPr/>
        </p:nvSpPr>
        <p:spPr>
          <a:xfrm>
            <a:off x="960440" y="2838315"/>
            <a:ext cx="7830822" cy="1325880"/>
          </a:xfrm>
          <a:prstGeom prst="rect">
            <a:avLst/>
          </a:prstGeom>
          <a:noFill/>
        </p:spPr>
        <p:txBody>
          <a:bodyPr wrap="square">
            <a:spAutoFit/>
          </a:bodyPr>
          <a:lstStyle/>
          <a:p>
            <a:pPr indent="266700" algn="l" fontAlgn="ctr">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手机之祸；</a:t>
            </a:r>
          </a:p>
          <a:p>
            <a:pPr indent="266700" algn="l" fontAlgn="ctr">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保护视力，远离手机；</a:t>
            </a:r>
          </a:p>
          <a:p>
            <a:pPr indent="266700" algn="l" fontAlgn="ctr">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约束自己，控制用手机等。</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2" name="文本框 21"/>
          <p:cNvSpPr txBox="1"/>
          <p:nvPr/>
        </p:nvSpPr>
        <p:spPr>
          <a:xfrm>
            <a:off x="637540" y="906145"/>
            <a:ext cx="8124190" cy="1737360"/>
          </a:xfrm>
          <a:prstGeom prst="rect">
            <a:avLst/>
          </a:prstGeom>
          <a:noFill/>
        </p:spPr>
        <p:txBody>
          <a:bodyPr wrap="square" rtlCol="0">
            <a:spAutoFit/>
          </a:bodyPr>
          <a:lstStyle/>
          <a:p>
            <a:pPr indent="457200">
              <a:lnSpc>
                <a:spcPct val="150000"/>
              </a:lnSpc>
            </a:pPr>
            <a:r>
              <a:rPr lang="zh-CN" altLang="en-US" sz="2400">
                <a:latin typeface="方正小标宋简体" panose="02000000000000000000" charset="-122"/>
                <a:ea typeface="方正小标宋简体" panose="02000000000000000000" charset="-122"/>
                <a:cs typeface="方正小标宋简体" panose="02000000000000000000" charset="-122"/>
              </a:rPr>
              <a:t>徽标是用图画来表现的标志，往往“言简意赅”，高度凝练，蕴含着丰富的寓意。主要有徽章、会徽、标志、警示牌等类别。</a:t>
            </a:r>
          </a:p>
        </p:txBody>
      </p:sp>
      <p:grpSp>
        <p:nvGrpSpPr>
          <p:cNvPr id="3" name="汉仪旗黑-55简"/>
          <p:cNvGrpSpPr/>
          <p:nvPr/>
        </p:nvGrpSpPr>
        <p:grpSpPr>
          <a:xfrm>
            <a:off x="-330835" y="49530"/>
            <a:ext cx="2230120" cy="796925"/>
            <a:chOff x="3697" y="3098"/>
            <a:chExt cx="6448" cy="1517"/>
          </a:xfrm>
        </p:grpSpPr>
        <p:pic>
          <p:nvPicPr>
            <p:cNvPr id="4" name="图片 3" descr="C:\Users\juziuu\Desktop\文本框Q4-一橙\旧版 横11+竖8（总结计划）\旧版预览图_画板 1.svg旧版预览图_画板 1"/>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pic>
        <p:nvPicPr>
          <p:cNvPr id="2" name="图片 1"/>
          <p:cNvPicPr>
            <a:picLocks noChangeAspect="1"/>
          </p:cNvPicPr>
          <p:nvPr/>
        </p:nvPicPr>
        <p:blipFill>
          <a:blip r:embed="rId4"/>
          <a:stretch>
            <a:fillRect/>
          </a:stretch>
        </p:blipFill>
        <p:spPr>
          <a:xfrm>
            <a:off x="484505" y="3210560"/>
            <a:ext cx="2704465" cy="2667635"/>
          </a:xfrm>
          <a:prstGeom prst="rect">
            <a:avLst/>
          </a:prstGeom>
        </p:spPr>
      </p:pic>
      <p:pic>
        <p:nvPicPr>
          <p:cNvPr id="6" name="图片 5"/>
          <p:cNvPicPr>
            <a:picLocks noChangeAspect="1"/>
          </p:cNvPicPr>
          <p:nvPr/>
        </p:nvPicPr>
        <p:blipFill>
          <a:blip r:embed="rId5"/>
          <a:stretch>
            <a:fillRect/>
          </a:stretch>
        </p:blipFill>
        <p:spPr>
          <a:xfrm>
            <a:off x="3771900" y="2925445"/>
            <a:ext cx="4432935" cy="3689985"/>
          </a:xfrm>
          <a:prstGeom prst="rect">
            <a:avLst/>
          </a:prstGeom>
        </p:spPr>
      </p:pic>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（2020·内蒙古中考真题）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6.根据漫画（如下图），完成下面两题。</a:t>
            </a:r>
          </a:p>
        </p:txBody>
      </p:sp>
      <p:pic>
        <p:nvPicPr>
          <p:cNvPr id="9" name="图片 8"/>
          <p:cNvPicPr/>
          <p:nvPr/>
        </p:nvPicPr>
        <p:blipFill>
          <a:blip r:embed="rId2"/>
          <a:stretch>
            <a:fillRect/>
          </a:stretch>
        </p:blipFill>
        <p:spPr>
          <a:xfrm>
            <a:off x="4875851" y="1898607"/>
            <a:ext cx="3697721" cy="2435357"/>
          </a:xfrm>
          <a:prstGeom prst="rect">
            <a:avLst/>
          </a:prstGeom>
        </p:spPr>
      </p:pic>
      <p:sp>
        <p:nvSpPr>
          <p:cNvPr id="3" name="文本框 2"/>
          <p:cNvSpPr txBox="1"/>
          <p:nvPr/>
        </p:nvSpPr>
        <p:spPr>
          <a:xfrm>
            <a:off x="655487" y="1933307"/>
            <a:ext cx="4572000" cy="1920240"/>
          </a:xfrm>
          <a:prstGeom prst="rect">
            <a:avLst/>
          </a:prstGeom>
          <a:noFill/>
        </p:spPr>
        <p:txBody>
          <a:bodyPr wrap="square">
            <a:spAutoFit/>
          </a:bodyPr>
          <a:lstStyle/>
          <a:p>
            <a:pPr algn="l" fontAlgn="ctr">
              <a:lnSpc>
                <a:spcPct val="150000"/>
              </a:lnSpc>
            </a:pPr>
            <a:r>
              <a:rPr lang="zh-CN" altLang="zh-CN" sz="2000">
                <a:latin typeface="楷体" panose="02010609060101010101" pitchFamily="49" charset="-122"/>
                <a:ea typeface="楷体" panose="02010609060101010101" pitchFamily="49" charset="-122"/>
              </a:rPr>
              <a:t>（2）写一段话解说漫画的创作意图。</a:t>
            </a:r>
          </a:p>
          <a:p>
            <a:pPr algn="l" fontAlgn="ctr">
              <a:lnSpc>
                <a:spcPct val="150000"/>
              </a:lnSpc>
            </a:pPr>
            <a:r>
              <a:rPr lang="zh-CN" altLang="zh-CN" sz="2000">
                <a:latin typeface="楷体" panose="02010609060101010101" pitchFamily="49" charset="-122"/>
                <a:ea typeface="楷体" panose="02010609060101010101" pitchFamily="49" charset="-122"/>
              </a:rPr>
              <a:t>要求：不能以“都是手机惹的祸”为标题；解说的字数不少于150字，文中不得出现真实的人名、校名、地名等。</a:t>
            </a: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70427" y="749092"/>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（2020·内蒙古中考真题）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6.根据漫画（如下图），完成下面两题。</a:t>
            </a:r>
          </a:p>
        </p:txBody>
      </p:sp>
      <p:pic>
        <p:nvPicPr>
          <p:cNvPr id="9" name="图片 8"/>
          <p:cNvPicPr/>
          <p:nvPr/>
        </p:nvPicPr>
        <p:blipFill>
          <a:blip r:embed="rId2"/>
          <a:stretch>
            <a:fillRect/>
          </a:stretch>
        </p:blipFill>
        <p:spPr>
          <a:xfrm>
            <a:off x="4875851" y="1898607"/>
            <a:ext cx="3697721" cy="2435357"/>
          </a:xfrm>
          <a:prstGeom prst="rect">
            <a:avLst/>
          </a:prstGeom>
        </p:spPr>
      </p:pic>
      <p:sp>
        <p:nvSpPr>
          <p:cNvPr id="3" name="文本框 2"/>
          <p:cNvSpPr txBox="1"/>
          <p:nvPr/>
        </p:nvSpPr>
        <p:spPr>
          <a:xfrm>
            <a:off x="655487" y="1933307"/>
            <a:ext cx="4572000" cy="1920240"/>
          </a:xfrm>
          <a:prstGeom prst="rect">
            <a:avLst/>
          </a:prstGeom>
          <a:noFill/>
        </p:spPr>
        <p:txBody>
          <a:bodyPr wrap="square">
            <a:spAutoFit/>
          </a:bodyPr>
          <a:lstStyle/>
          <a:p>
            <a:pPr algn="l" fontAlgn="ctr">
              <a:lnSpc>
                <a:spcPct val="150000"/>
              </a:lnSpc>
            </a:pPr>
            <a:r>
              <a:rPr lang="zh-CN" altLang="zh-CN" sz="2000">
                <a:latin typeface="楷体" panose="02010609060101010101" pitchFamily="49" charset="-122"/>
                <a:ea typeface="楷体" panose="02010609060101010101" pitchFamily="49" charset="-122"/>
              </a:rPr>
              <a:t>（2）写一段话解说漫画的创作意图。</a:t>
            </a:r>
          </a:p>
          <a:p>
            <a:pPr algn="l" fontAlgn="ctr">
              <a:lnSpc>
                <a:spcPct val="150000"/>
              </a:lnSpc>
            </a:pPr>
            <a:r>
              <a:rPr lang="zh-CN" altLang="zh-CN" sz="2000">
                <a:latin typeface="楷体" panose="02010609060101010101" pitchFamily="49" charset="-122"/>
                <a:ea typeface="楷体" panose="02010609060101010101" pitchFamily="49" charset="-122"/>
              </a:rPr>
              <a:t>要求：不能以“都是手机惹的祸”为标题；解说的字数不少于150字，文中不得出现真实的人名、校名、地名等。</a:t>
            </a:r>
          </a:p>
        </p:txBody>
      </p:sp>
      <p:sp>
        <p:nvSpPr>
          <p:cNvPr id="8" name="文本框 7"/>
          <p:cNvSpPr txBox="1"/>
          <p:nvPr/>
        </p:nvSpPr>
        <p:spPr>
          <a:xfrm>
            <a:off x="570427" y="3866906"/>
            <a:ext cx="7830822" cy="2560320"/>
          </a:xfrm>
          <a:prstGeom prst="rect">
            <a:avLst/>
          </a:prstGeom>
          <a:noFill/>
        </p:spPr>
        <p:txBody>
          <a:bodyPr wrap="square">
            <a:spAutoFit/>
          </a:bodyPr>
          <a:lstStyle/>
          <a:p>
            <a:pPr indent="266700" algn="l" fontAlgn="ctr">
              <a:lnSpc>
                <a:spcPct val="150000"/>
              </a:lnSpc>
            </a:pPr>
            <a:r>
              <a:rPr lang="zh-CN" altLang="en-US"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画面有一大一小两只老鼠，每只老鼠手里拿着一部手机，说明手机已经在生活中普遍应用。两只老鼠的中间，是一幅视力检测表。上边有清晰醒目的大大的“E”。大老鼠手拿指示棒，指向最大的“E”，测试小老鼠的视力，小老鼠则前倾着身体，努力识别，却依旧吃力。说明小老鼠的视力已经很差。画面上方是一行文字“都是手机惹的祸”。此漫画意在告诉我们：保护视力，远离手机，已经成为孩子和家长都要认真对待和努力去做的事。</a:t>
            </a: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文本框 3"/>
          <p:cNvSpPr txBox="1"/>
          <p:nvPr/>
        </p:nvSpPr>
        <p:spPr>
          <a:xfrm>
            <a:off x="570427" y="754807"/>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下面是漫画《镣铐》和《问号》，请选择其中一幅，简要概括其主题。</a:t>
            </a:r>
          </a:p>
        </p:txBody>
      </p:sp>
      <p:pic>
        <p:nvPicPr>
          <p:cNvPr id="10" name="图片 9"/>
          <p:cNvPicPr/>
          <p:nvPr/>
        </p:nvPicPr>
        <p:blipFill>
          <a:blip r:embed="rId2"/>
          <a:stretch>
            <a:fillRect/>
          </a:stretch>
        </p:blipFill>
        <p:spPr>
          <a:xfrm>
            <a:off x="1632032" y="1925413"/>
            <a:ext cx="5872573" cy="2841009"/>
          </a:xfrm>
          <a:prstGeom prst="rect">
            <a:avLst/>
          </a:prstGeom>
        </p:spPr>
      </p:pic>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文本框 3"/>
          <p:cNvSpPr txBox="1"/>
          <p:nvPr/>
        </p:nvSpPr>
        <p:spPr>
          <a:xfrm>
            <a:off x="570427" y="754807"/>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下面是漫画《镣铐》和《问号》，请选择其中一幅，简要概括其主题。</a:t>
            </a:r>
          </a:p>
        </p:txBody>
      </p:sp>
      <p:pic>
        <p:nvPicPr>
          <p:cNvPr id="10" name="图片 9"/>
          <p:cNvPicPr/>
          <p:nvPr/>
        </p:nvPicPr>
        <p:blipFill>
          <a:blip r:embed="rId2"/>
          <a:stretch>
            <a:fillRect/>
          </a:stretch>
        </p:blipFill>
        <p:spPr>
          <a:xfrm>
            <a:off x="1632032" y="1925413"/>
            <a:ext cx="5872573" cy="2841009"/>
          </a:xfrm>
          <a:prstGeom prst="rect">
            <a:avLst/>
          </a:prstGeom>
        </p:spPr>
      </p:pic>
      <p:sp>
        <p:nvSpPr>
          <p:cNvPr id="11" name="文本框 10"/>
          <p:cNvSpPr txBox="1"/>
          <p:nvPr/>
        </p:nvSpPr>
        <p:spPr>
          <a:xfrm>
            <a:off x="667311" y="4993403"/>
            <a:ext cx="4572000" cy="1005840"/>
          </a:xfrm>
          <a:prstGeom prst="rect">
            <a:avLst/>
          </a:prstGeom>
          <a:noFill/>
        </p:spPr>
        <p:txBody>
          <a:bodyPr wrap="square">
            <a:spAutoFit/>
          </a:bodyPr>
          <a:lstStyle/>
          <a:p>
            <a:pPr algn="l" fontAlgn="ctr">
              <a:lnSpc>
                <a:spcPct val="150000"/>
              </a:lnSpc>
            </a:pPr>
            <a:r>
              <a:rPr lang="zh-CN" altLang="en-US" sz="2000">
                <a:latin typeface="楷体" panose="02010609060101010101" pitchFamily="49" charset="-122"/>
                <a:ea typeface="楷体" panose="02010609060101010101" pitchFamily="49" charset="-122"/>
              </a:rPr>
              <a:t>我选择的漫画是《____________》</a:t>
            </a:r>
          </a:p>
          <a:p>
            <a:pPr algn="l" fontAlgn="ctr">
              <a:lnSpc>
                <a:spcPct val="150000"/>
              </a:lnSpc>
            </a:pPr>
            <a:r>
              <a:rPr lang="zh-CN" altLang="en-US" sz="2000">
                <a:latin typeface="楷体" panose="02010609060101010101" pitchFamily="49" charset="-122"/>
                <a:ea typeface="楷体" panose="02010609060101010101" pitchFamily="49" charset="-122"/>
              </a:rPr>
              <a:t>主题：____________</a:t>
            </a: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文本框 3"/>
          <p:cNvSpPr txBox="1"/>
          <p:nvPr/>
        </p:nvSpPr>
        <p:spPr>
          <a:xfrm>
            <a:off x="570427" y="754807"/>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下面是漫画《镣铐》和《问号》，请选择其中一幅，简要概括其主题。</a:t>
            </a:r>
          </a:p>
        </p:txBody>
      </p:sp>
      <p:pic>
        <p:nvPicPr>
          <p:cNvPr id="10" name="图片 9"/>
          <p:cNvPicPr/>
          <p:nvPr/>
        </p:nvPicPr>
        <p:blipFill>
          <a:blip r:embed="rId2"/>
          <a:stretch>
            <a:fillRect/>
          </a:stretch>
        </p:blipFill>
        <p:spPr>
          <a:xfrm>
            <a:off x="1632032" y="1925413"/>
            <a:ext cx="5872573" cy="2841009"/>
          </a:xfrm>
          <a:prstGeom prst="rect">
            <a:avLst/>
          </a:prstGeom>
        </p:spPr>
      </p:pic>
      <p:sp>
        <p:nvSpPr>
          <p:cNvPr id="11" name="文本框 10"/>
          <p:cNvSpPr txBox="1"/>
          <p:nvPr/>
        </p:nvSpPr>
        <p:spPr>
          <a:xfrm>
            <a:off x="667311" y="4993403"/>
            <a:ext cx="4572000" cy="1005840"/>
          </a:xfrm>
          <a:prstGeom prst="rect">
            <a:avLst/>
          </a:prstGeom>
          <a:noFill/>
        </p:spPr>
        <p:txBody>
          <a:bodyPr wrap="square">
            <a:spAutoFit/>
          </a:bodyPr>
          <a:lstStyle/>
          <a:p>
            <a:pPr algn="l" fontAlgn="ctr">
              <a:lnSpc>
                <a:spcPct val="150000"/>
              </a:lnSpc>
            </a:pPr>
            <a:r>
              <a:rPr lang="zh-CN" altLang="en-US" sz="2000">
                <a:latin typeface="楷体" panose="02010609060101010101" pitchFamily="49" charset="-122"/>
                <a:ea typeface="楷体" panose="02010609060101010101" pitchFamily="49" charset="-122"/>
              </a:rPr>
              <a:t>我选择的漫画是《___镣铐_________》</a:t>
            </a:r>
          </a:p>
          <a:p>
            <a:pPr algn="l" fontAlgn="ctr">
              <a:lnSpc>
                <a:spcPct val="150000"/>
              </a:lnSpc>
            </a:pPr>
            <a:r>
              <a:rPr lang="zh-CN" altLang="en-US" sz="2000">
                <a:latin typeface="楷体" panose="02010609060101010101" pitchFamily="49" charset="-122"/>
                <a:ea typeface="楷体" panose="02010609060101010101" pitchFamily="49" charset="-122"/>
              </a:rPr>
              <a:t>主题：傲慢和偏见阻挡了人前进的步伐 </a:t>
            </a: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文本框 3"/>
          <p:cNvSpPr txBox="1"/>
          <p:nvPr/>
        </p:nvSpPr>
        <p:spPr>
          <a:xfrm>
            <a:off x="570427" y="754807"/>
            <a:ext cx="8003145" cy="1005840"/>
          </a:xfrm>
          <a:prstGeom prst="rect">
            <a:avLst/>
          </a:prstGeom>
          <a:noFill/>
        </p:spPr>
        <p:txBody>
          <a:bodyPr wrap="square" rtlCol="0">
            <a:spAutoFit/>
          </a:bodyPr>
          <a:lstStyle/>
          <a:p>
            <a:pPr>
              <a:lnSpc>
                <a:spcPct val="150000"/>
              </a:lnSpc>
            </a:pPr>
            <a:r>
              <a:rPr lang="zh-CN" altLang="en-US" sz="2000">
                <a:solidFill>
                  <a:schemeClr val="accent1"/>
                </a:solidFill>
                <a:latin typeface="楷体" panose="02010609060101010101" pitchFamily="49" charset="-122"/>
                <a:ea typeface="楷体" panose="02010609060101010101" pitchFamily="49" charset="-122"/>
              </a:rPr>
              <a:t>（2019·江苏中考真题）</a:t>
            </a:r>
          </a:p>
          <a:p>
            <a:pPr>
              <a:lnSpc>
                <a:spcPct val="150000"/>
              </a:lnSpc>
            </a:pPr>
            <a:r>
              <a:rPr lang="zh-CN" altLang="en-US" sz="2000">
                <a:solidFill>
                  <a:schemeClr val="accent1"/>
                </a:solidFill>
                <a:latin typeface="楷体" panose="02010609060101010101" pitchFamily="49" charset="-122"/>
                <a:ea typeface="楷体" panose="02010609060101010101" pitchFamily="49" charset="-122"/>
              </a:rPr>
              <a:t>下面是漫画《镣铐》和《问号》，请选择其中一幅，简要概括其主题。</a:t>
            </a:r>
          </a:p>
        </p:txBody>
      </p:sp>
      <p:pic>
        <p:nvPicPr>
          <p:cNvPr id="10" name="图片 9"/>
          <p:cNvPicPr/>
          <p:nvPr/>
        </p:nvPicPr>
        <p:blipFill>
          <a:blip r:embed="rId2"/>
          <a:stretch>
            <a:fillRect/>
          </a:stretch>
        </p:blipFill>
        <p:spPr>
          <a:xfrm>
            <a:off x="1632032" y="1925413"/>
            <a:ext cx="5872573" cy="2841009"/>
          </a:xfrm>
          <a:prstGeom prst="rect">
            <a:avLst/>
          </a:prstGeom>
        </p:spPr>
      </p:pic>
      <p:sp>
        <p:nvSpPr>
          <p:cNvPr id="11" name="文本框 10"/>
          <p:cNvSpPr txBox="1"/>
          <p:nvPr/>
        </p:nvSpPr>
        <p:spPr>
          <a:xfrm>
            <a:off x="667311" y="4993403"/>
            <a:ext cx="4572000" cy="1005840"/>
          </a:xfrm>
          <a:prstGeom prst="rect">
            <a:avLst/>
          </a:prstGeom>
          <a:noFill/>
        </p:spPr>
        <p:txBody>
          <a:bodyPr wrap="square">
            <a:spAutoFit/>
          </a:bodyPr>
          <a:lstStyle/>
          <a:p>
            <a:pPr algn="l" fontAlgn="ctr">
              <a:lnSpc>
                <a:spcPct val="150000"/>
              </a:lnSpc>
            </a:pPr>
            <a:r>
              <a:rPr lang="zh-CN" altLang="en-US" sz="2000">
                <a:latin typeface="楷体" panose="02010609060101010101" pitchFamily="49" charset="-122"/>
                <a:ea typeface="楷体" panose="02010609060101010101" pitchFamily="49" charset="-122"/>
              </a:rPr>
              <a:t>我选择的漫画是《___镣铐_________》</a:t>
            </a:r>
          </a:p>
          <a:p>
            <a:pPr algn="l" fontAlgn="ctr">
              <a:lnSpc>
                <a:spcPct val="150000"/>
              </a:lnSpc>
            </a:pPr>
            <a:r>
              <a:rPr lang="zh-CN" altLang="en-US" sz="2000">
                <a:latin typeface="楷体" panose="02010609060101010101" pitchFamily="49" charset="-122"/>
                <a:ea typeface="楷体" panose="02010609060101010101" pitchFamily="49" charset="-122"/>
              </a:rPr>
              <a:t>主题：傲慢和偏见阻挡了人前进的步伐 </a:t>
            </a:r>
          </a:p>
        </p:txBody>
      </p:sp>
      <p:pic>
        <p:nvPicPr>
          <p:cNvPr id="12" name="New picture"/>
          <p:cNvPicPr/>
          <p:nvPr/>
        </p:nvPicPr>
        <p:blipFill>
          <a:blip r:embed="rId3"/>
          <a:stretch>
            <a:fillRect/>
          </a:stretch>
        </p:blipFill>
        <p:spPr>
          <a:xfrm>
            <a:off x="11849100" y="12293600"/>
            <a:ext cx="342900" cy="254000"/>
          </a:xfrm>
          <a:prstGeom prst="cube">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3137535" y="533400"/>
            <a:ext cx="2621280" cy="457200"/>
          </a:xfrm>
          <a:prstGeom prst="rect">
            <a:avLst/>
          </a:prstGeom>
          <a:noFill/>
        </p:spPr>
        <p:txBody>
          <a:bodyPr wrap="none" rtlCol="0">
            <a:spAutoFit/>
          </a:bodyPr>
          <a:lstStyle/>
          <a:p>
            <a:r>
              <a:rPr lang="zh-CN" altLang="en-US" sz="2400">
                <a:latin typeface="华文中宋" panose="02010600040101010101" charset="-122"/>
                <a:ea typeface="华文中宋" panose="02010600040101010101" charset="-122"/>
              </a:rPr>
              <a:t>近三年徽标题统计</a:t>
            </a:r>
          </a:p>
        </p:txBody>
      </p:sp>
      <p:graphicFrame>
        <p:nvGraphicFramePr>
          <p:cNvPr id="4" name="表格 3"/>
          <p:cNvGraphicFramePr>
            <a:graphicFrameLocks noGrp="1"/>
          </p:cNvGraphicFramePr>
          <p:nvPr>
            <p:custDataLst>
              <p:tags r:id="rId2"/>
            </p:custDataLst>
          </p:nvPr>
        </p:nvGraphicFramePr>
        <p:xfrm>
          <a:off x="583662" y="1375948"/>
          <a:ext cx="6809740" cy="4968240"/>
        </p:xfrm>
        <a:graphic>
          <a:graphicData uri="http://schemas.openxmlformats.org/drawingml/2006/table">
            <a:tbl>
              <a:tblPr firstRow="1" bandRow="1">
                <a:tableStyleId>{5C22544A-7EE6-4342-B048-85BDC9FD1C3A}</a:tableStyleId>
              </a:tblPr>
              <a:tblGrid>
                <a:gridCol w="1845310"/>
                <a:gridCol w="4964430"/>
              </a:tblGrid>
              <a:tr h="797560">
                <a:tc>
                  <a:txBody>
                    <a:bodyPr vert="horz" wrap="square"/>
                    <a:lstStyle/>
                    <a:p>
                      <a:pPr indent="0" algn="ctr">
                        <a:lnSpc>
                          <a:spcPct val="120000"/>
                        </a:lnSpc>
                        <a:spcBef>
                          <a:spcPct val="0"/>
                        </a:spcBef>
                        <a:spcAft>
                          <a:spcPct val="0"/>
                        </a:spcAft>
                        <a:buNone/>
                      </a:pPr>
                      <a:r>
                        <a:rPr lang="zh-CN" altLang="en-US" sz="20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时间·地点</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vert="horz" wrap="square"/>
                    <a:lstStyle/>
                    <a:p>
                      <a:pPr indent="0" algn="ctr">
                        <a:lnSpc>
                          <a:spcPct val="120000"/>
                        </a:lnSpc>
                        <a:spcBef>
                          <a:spcPct val="0"/>
                        </a:spcBef>
                        <a:spcAft>
                          <a:spcPct val="0"/>
                        </a:spcAft>
                        <a:buNone/>
                      </a:pPr>
                      <a:r>
                        <a:rPr lang="zh-CN" altLang="en-US" sz="2000" b="1" spc="130">
                          <a:solidFill>
                            <a:srgbClr val="646464"/>
                          </a:solidFill>
                          <a:latin typeface="微软雅黑" panose="020b0503020204020204" pitchFamily="34" charset="-122"/>
                          <a:ea typeface="微软雅黑" panose="020b0503020204020204" pitchFamily="34" charset="-122"/>
                        </a:rPr>
                        <a:t>类型</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760730">
                <a:tc>
                  <a:txBody>
                    <a:bodyPr vert="horz" wrap="square"/>
                    <a:lstStyle/>
                    <a:p>
                      <a:pPr indent="0" algn="ctr">
                        <a:lnSpc>
                          <a:spcPct val="120000"/>
                        </a:lnSpc>
                        <a:spcBef>
                          <a:spcPct val="0"/>
                        </a:spcBef>
                        <a:spcAft>
                          <a:spcPct val="0"/>
                        </a:spcAft>
                        <a:buNone/>
                      </a:pPr>
                      <a:r>
                        <a:rPr lang="en-US" altLang="zh-CN" sz="18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2020·山西</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lang="zh-CN" altLang="en-US" sz="1800" b="0" spc="130">
                          <a:solidFill>
                            <a:srgbClr val="404040"/>
                          </a:solidFill>
                          <a:latin typeface="微软雅黑" panose="020b0503020204020204" pitchFamily="34" charset="-122"/>
                          <a:ea typeface="微软雅黑" panose="020b0503020204020204" pitchFamily="34" charset="-122"/>
                        </a:rPr>
                        <a:t>公勺公筷海报设计解读</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760730">
                <a:tc>
                  <a:txBody>
                    <a:bodyPr vert="horz" wrap="square"/>
                    <a:lstStyle/>
                    <a:p>
                      <a:pPr indent="0" algn="ctr">
                        <a:lnSpc>
                          <a:spcPct val="120000"/>
                        </a:lnSpc>
                        <a:spcBef>
                          <a:spcPct val="0"/>
                        </a:spcBef>
                        <a:spcAft>
                          <a:spcPct val="0"/>
                        </a:spcAft>
                        <a:buNone/>
                      </a:pPr>
                      <a:r>
                        <a:rPr lang="en-US" altLang="zh-CN" sz="18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2020·德阳</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buNone/>
                      </a:pPr>
                      <a:r>
                        <a:rPr lang="zh-CN" altLang="en-US" sz="1800" b="0" spc="130">
                          <a:solidFill>
                            <a:srgbClr val="404040"/>
                          </a:solidFill>
                          <a:latin typeface="微软雅黑" panose="020b0503020204020204" pitchFamily="34" charset="-122"/>
                          <a:ea typeface="微软雅黑" panose="020b0503020204020204" pitchFamily="34" charset="-122"/>
                        </a:rPr>
                        <a:t>骆驼祥子封面解读</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760730">
                <a:tc>
                  <a:txBody>
                    <a:bodyPr vert="horz" wrap="square"/>
                    <a:lstStyle/>
                    <a:p>
                      <a:pPr indent="0" algn="ctr">
                        <a:lnSpc>
                          <a:spcPct val="120000"/>
                        </a:lnSpc>
                        <a:spcBef>
                          <a:spcPct val="0"/>
                        </a:spcBef>
                        <a:spcAft>
                          <a:spcPct val="0"/>
                        </a:spcAft>
                        <a:buNone/>
                      </a:pPr>
                      <a:r>
                        <a:rPr lang="en-US" altLang="zh-CN" sz="18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2020·遂宁</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buNone/>
                      </a:pPr>
                      <a:r>
                        <a:rPr sz="1800" b="0" spc="130">
                          <a:solidFill>
                            <a:srgbClr val="404040"/>
                          </a:solidFill>
                          <a:latin typeface="微软雅黑" panose="020b0503020204020204" pitchFamily="34" charset="-122"/>
                          <a:ea typeface="微软雅黑" panose="020b0503020204020204" pitchFamily="34" charset="-122"/>
                        </a:rPr>
                        <a:t>北斗导航系统图标</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760730">
                <a:tc>
                  <a:txBody>
                    <a:bodyPr vert="horz" wrap="square"/>
                    <a:lstStyle/>
                    <a:p>
                      <a:pPr indent="0" algn="ctr">
                        <a:lnSpc>
                          <a:spcPct val="120000"/>
                        </a:lnSpc>
                        <a:spcBef>
                          <a:spcPct val="0"/>
                        </a:spcBef>
                        <a:spcAft>
                          <a:spcPct val="0"/>
                        </a:spcAft>
                        <a:buNone/>
                      </a:pPr>
                      <a:r>
                        <a:rPr lang="en-US" sz="18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2020·云南</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buNone/>
                      </a:pPr>
                      <a:r>
                        <a:rPr lang="zh-CN" altLang="en-US" sz="18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2020年联合国生物多样性大会会标图案</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760730">
                <a:tc>
                  <a:txBody>
                    <a:bodyPr vert="horz" wrap="square"/>
                    <a:lstStyle/>
                    <a:p>
                      <a:pPr indent="0" algn="ctr">
                        <a:lnSpc>
                          <a:spcPct val="120000"/>
                        </a:lnSpc>
                        <a:spcBef>
                          <a:spcPct val="0"/>
                        </a:spcBef>
                        <a:spcAft>
                          <a:spcPct val="0"/>
                        </a:spcAft>
                        <a:buNone/>
                      </a:pPr>
                      <a:r>
                        <a:rPr lang="en-US" altLang="zh-CN" sz="18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2020·杭州</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vert="horz" wrap="square"/>
                    <a:lstStyle/>
                    <a:p>
                      <a:pPr indent="0" algn="l">
                        <a:lnSpc>
                          <a:spcPct val="120000"/>
                        </a:lnSpc>
                        <a:spcBef>
                          <a:spcPct val="0"/>
                        </a:spcBef>
                        <a:spcAft>
                          <a:spcPct val="0"/>
                        </a:spcAft>
                        <a:buNone/>
                      </a:pPr>
                      <a:r>
                        <a:rPr lang="zh-CN" altLang="en-US" sz="1800" b="0" spc="130">
                          <a:solidFill>
                            <a:srgbClr val="404040"/>
                          </a:solidFill>
                          <a:latin typeface="微软雅黑" panose="020b0503020204020204" pitchFamily="34" charset="-122"/>
                          <a:ea typeface="微软雅黑" panose="020b0503020204020204" pitchFamily="34" charset="-122"/>
                        </a:rPr>
                        <a:t>杭州城标</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r>
            </a:tbl>
          </a:graphicData>
        </a:graphic>
      </p:graphicFrame>
      <p:grpSp>
        <p:nvGrpSpPr>
          <p:cNvPr id="2" name="汉仪旗黑-55简"/>
          <p:cNvGrpSpPr/>
          <p:nvPr/>
        </p:nvGrpSpPr>
        <p:grpSpPr>
          <a:xfrm>
            <a:off x="-330835" y="49530"/>
            <a:ext cx="2230120" cy="796925"/>
            <a:chOff x="3697" y="3098"/>
            <a:chExt cx="6448" cy="1517"/>
          </a:xfrm>
        </p:grpSpPr>
        <p:pic>
          <p:nvPicPr>
            <p:cNvPr id="6" name="图片 5" descr="C:\Users\juziuu\Desktop\文本框Q4-一橙\旧版 横11+竖8（总结计划）\旧版预览图_画板 1.svg旧版预览图_画板 1"/>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083" y="3098"/>
              <a:ext cx="3676" cy="1517"/>
            </a:xfrm>
            <a:prstGeom prst="rect">
              <a:avLst/>
            </a:prstGeom>
          </p:spPr>
        </p:pic>
        <p:sp>
          <p:nvSpPr>
            <p:cNvPr id="19" name="文本框 1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814070" y="1750695"/>
            <a:ext cx="7433945" cy="3749040"/>
          </a:xfrm>
          <a:prstGeom prst="rect">
            <a:avLst/>
          </a:prstGeom>
          <a:noFill/>
        </p:spPr>
        <p:txBody>
          <a:bodyPr wrap="square" rtlCol="0">
            <a:spAutoFit/>
          </a:bodyPr>
          <a:lstStyle/>
          <a:p>
            <a:pPr algn="l">
              <a:lnSpc>
                <a:spcPct val="150000"/>
              </a:lnSpc>
            </a:pPr>
            <a:r>
              <a:rPr sz="2000">
                <a:latin typeface="汉仪新人文宋简" panose="00020600040101010101" charset="-122"/>
                <a:ea typeface="汉仪新人文宋简" panose="00020600040101010101" charset="-122"/>
                <a:cs typeface="汉仪新人文宋简" panose="00020600040101010101" charset="-122"/>
                <a:sym typeface="+mn-ea"/>
              </a:rPr>
              <a:t>（2019·湖南邵阳中考）</a:t>
            </a:r>
          </a:p>
          <a:p>
            <a:pPr algn="l">
              <a:lnSpc>
                <a:spcPct val="150000"/>
              </a:lnSpc>
            </a:pPr>
            <a:r>
              <a:rPr sz="2000">
                <a:latin typeface="汉仪新人文宋简" panose="00020600040101010101" charset="-122"/>
                <a:ea typeface="汉仪新人文宋简" panose="00020600040101010101" charset="-122"/>
                <a:cs typeface="汉仪新人文宋简" panose="00020600040101010101" charset="-122"/>
                <a:sym typeface="+mn-ea"/>
              </a:rPr>
              <a:t>1.【讲义第4页第3题】材料二是湖南省第13届运动会的会徽，其主题为“衡邵同运，三湘共赢”，仔细观察，请选择介绍会徽的一个构图要素，并简要说明其寓意。（2分）</a:t>
            </a:r>
          </a:p>
          <a:p>
            <a:pPr algn="l">
              <a:lnSpc>
                <a:spcPct val="150000"/>
              </a:lnSpc>
            </a:pPr>
            <a:r>
              <a:rPr sz="2000">
                <a:latin typeface="汉仪新人文宋简" panose="00020600040101010101" charset="-122"/>
                <a:ea typeface="汉仪新人文宋简" panose="00020600040101010101" charset="-122"/>
                <a:cs typeface="汉仪新人文宋简" panose="00020600040101010101" charset="-122"/>
                <a:sym typeface="+mn-ea"/>
              </a:rPr>
              <a:t>2.【讲义第2页第4题】请用简洁的语言对材料三的图案进行解说。（2分）</a:t>
            </a:r>
          </a:p>
          <a:p>
            <a:pPr algn="l">
              <a:lnSpc>
                <a:spcPct val="150000"/>
              </a:lnSpc>
            </a:pPr>
            <a:r>
              <a:rPr sz="2000">
                <a:latin typeface="汉仪新人文宋简" panose="00020600040101010101" charset="-122"/>
                <a:ea typeface="汉仪新人文宋简" panose="00020600040101010101" charset="-122"/>
                <a:cs typeface="汉仪新人文宋简" panose="00020600040101010101" charset="-122"/>
                <a:sym typeface="+mn-ea"/>
              </a:rPr>
              <a:t>3.【讲义第4页第二题】请仔细观察它，解读其设计的巧妙之处。（2分）</a:t>
            </a:r>
          </a:p>
        </p:txBody>
      </p:sp>
      <p:sp>
        <p:nvSpPr>
          <p:cNvPr id="19" name="文本框 18"/>
          <p:cNvSpPr txBox="1"/>
          <p:nvPr/>
        </p:nvSpPr>
        <p:spPr>
          <a:xfrm>
            <a:off x="-330835" y="171406"/>
            <a:ext cx="2230120" cy="548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nvGrpSpPr>
          <p:cNvPr id="6" name="汉仪旗黑-55简"/>
          <p:cNvGrpSpPr/>
          <p:nvPr/>
        </p:nvGrpSpPr>
        <p:grpSpPr>
          <a:xfrm>
            <a:off x="-330835" y="49530"/>
            <a:ext cx="2230120" cy="796925"/>
            <a:chOff x="3697" y="3098"/>
            <a:chExt cx="6448" cy="1517"/>
          </a:xfrm>
        </p:grpSpPr>
        <p:pic>
          <p:nvPicPr>
            <p:cNvPr id="8" name="图片 7" descr="C:\Users\juziuu\Desktop\文本框Q4-一橙\旧版 横11+竖8（总结计划）\旧版预览图_画板 1.svg旧版预览图_画板 1"/>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083" y="3098"/>
              <a:ext cx="3676" cy="1517"/>
            </a:xfrm>
            <a:prstGeom prst="rect">
              <a:avLst/>
            </a:prstGeom>
          </p:spPr>
        </p:pic>
        <p:sp>
          <p:nvSpPr>
            <p:cNvPr id="9" name="文本框 8"/>
            <p:cNvSpPr txBox="1"/>
            <p:nvPr/>
          </p:nvSpPr>
          <p:spPr>
            <a:xfrm>
              <a:off x="3697" y="3330"/>
              <a:ext cx="6448" cy="10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a:solidFill>
                    <a:schemeClr val="tx1">
                      <a:lumMod val="50000"/>
                      <a:lumOff val="50000"/>
                    </a:schemeClr>
                  </a:solidFill>
                  <a:latin typeface="汉仪旗黑-55简" panose="00020600040101010101" charset="-128"/>
                  <a:ea typeface="汉仪旗黑-55简" panose="00020600040101010101" charset="-128"/>
                </a:rPr>
                <a:t>徽标</a:t>
              </a:r>
            </a:p>
          </p:txBody>
        </p:sp>
      </p:grpSp>
      <p:grpSp>
        <p:nvGrpSpPr>
          <p:cNvPr id="10" name="组合 9"/>
          <p:cNvGrpSpPr/>
          <p:nvPr/>
        </p:nvGrpSpPr>
        <p:grpSpPr>
          <a:xfrm>
            <a:off x="814070" y="1141095"/>
            <a:ext cx="3049270" cy="459740"/>
            <a:chOff x="1282" y="1797"/>
            <a:chExt cx="4802" cy="724"/>
          </a:xfrm>
        </p:grpSpPr>
        <p:sp>
          <p:nvSpPr>
            <p:cNvPr id="33" name="矩形: 单圆角 32"/>
            <p:cNvSpPr/>
            <p:nvPr/>
          </p:nvSpPr>
          <p:spPr>
            <a:xfrm>
              <a:off x="1282" y="1797"/>
              <a:ext cx="4802" cy="711"/>
            </a:xfrm>
            <a:prstGeom prst="round1Rect">
              <a:avLst>
                <a:gd name="adj" fmla="val 50000"/>
              </a:avLst>
            </a:prstGeom>
            <a:solidFill>
              <a:srgbClr val="ED81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282" y="1797"/>
              <a:ext cx="4612" cy="720"/>
            </a:xfrm>
            <a:prstGeom prst="rect">
              <a:avLst/>
            </a:prstGeom>
            <a:noFill/>
          </p:spPr>
          <p:txBody>
            <a:bodyPr wrap="square">
              <a:spAutoFit/>
            </a:bodyPr>
            <a:lstStyle/>
            <a:p>
              <a:pPr algn="just"/>
              <a:r>
                <a:rPr lang="zh-CN" altLang="zh-CN" sz="2400" kern="100">
                  <a:solidFill>
                    <a:schemeClr val="bg1"/>
                  </a:solidFill>
                  <a:effectLst/>
                  <a:latin typeface="汉仪劲楷简" panose="00020600040101010101" charset="-122"/>
                  <a:ea typeface="汉仪劲楷简" panose="00020600040101010101" charset="-122"/>
                  <a:cs typeface="阿里巴巴普惠体 B" panose="00020600040101010101" pitchFamily="18" charset="-122"/>
                </a:rPr>
                <a:t>考情分析·设题形式</a:t>
              </a:r>
            </a:p>
          </p:txBody>
        </p:sp>
      </p:grpSp>
    </p:spTree>
  </p:cSld>
  <p:clrMapOvr>
    <a:masterClrMapping/>
  </p:clrMapOvr>
  <p:transition/>
  <p:timing/>
</p:sld>
</file>

<file path=ppt/tags/tag1.xml><?xml version="1.0" encoding="utf-8"?>
<p:tagLst xmlns:p="http://schemas.openxmlformats.org/presentationml/2006/main">
  <p:tag name="KSO_WM_UNIT_PLACING_PICTURE_USER_VIEWPORT" val="{&quot;height&quot;:5129,&quot;width&quot;:5129}"/>
</p:tagLst>
</file>

<file path=ppt/tags/tag2.xml><?xml version="1.0" encoding="utf-8"?>
<p:tagLst xmlns:p="http://schemas.openxmlformats.org/presentationml/2006/main">
  <p:tag name="KSO_WM_UNIT_TABLE_BEAUTIFY" val="smartTable{0ee9ef4a-119d-4996-ab50-7c54035ad16a}"/>
  <p:tag name="TABLE_COLORIDX" val="l"/>
  <p:tag name="TABLE_EMPHASIZE_COLOR" val="6579300"/>
  <p:tag name="TABLE_ONEKEY_SKIN_IDX" val="0"/>
  <p:tag name="TABLE_RECT" val="74.4077*102.892*536.2*362.3"/>
  <p:tag name="TABLE_SKINIDX" val="-1"/>
</p:tagLst>
</file>

<file path=ppt/tags/tag3.xml><?xml version="1.0" encoding="utf-8"?>
<p:tagLst xmlns:p="http://schemas.openxmlformats.org/presentationml/2006/main">
  <p:tag name="KSO_WM_UNIT_TABLE_BEAUTIFY" val="smartTable{0ee9ef4a-119d-4996-ab50-7c54035ad16a}"/>
  <p:tag name="TABLE_COLORIDX" val="l"/>
  <p:tag name="TABLE_EMPHASIZE_COLOR" val="6579300"/>
  <p:tag name="TABLE_ONEKEY_SKIN_IDX" val="0"/>
  <p:tag name="TABLE_RECT" val="89.0827*71.0923*506.85*425.9"/>
  <p:tag name="TABLE_SKINIDX" val="-1"/>
</p:tagLst>
</file>

<file path=ppt/tags/tag4.xml><?xml version="1.0" encoding="utf-8"?>
<p:tagLst xmlns:p="http://schemas.openxmlformats.org/presentationml/2006/main">
  <p:tag name="KSO_WM_UNIT_PLACING_PICTURE_USER_VIEWPORT" val="{&quot;height&quot;:11295,&quot;width&quot;:9285}"/>
</p:tagLst>
</file>

<file path=ppt/tags/tag5.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362</Paragraphs>
  <Slides>75</Slides>
  <Notes>15</Notes>
  <TotalTime>0</TotalTime>
  <HiddenSlides>0</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75</vt:i4>
      </vt:variant>
    </vt:vector>
  </HeadingPairs>
  <TitlesOfParts>
    <vt:vector baseType="lpstr" size="98">
      <vt:lpstr>Arial</vt:lpstr>
      <vt:lpstr>Calibri Light</vt:lpstr>
      <vt:lpstr>Calibri</vt:lpstr>
      <vt:lpstr>微软雅黑</vt:lpstr>
      <vt:lpstr>OPPOSans R</vt:lpstr>
      <vt:lpstr>等线 Light</vt:lpstr>
      <vt:lpstr>等线</vt:lpstr>
      <vt:lpstr>华文中宋</vt:lpstr>
      <vt:lpstr>Aa榴莲爸爸</vt:lpstr>
      <vt:lpstr>汉仪意宋W</vt:lpstr>
      <vt:lpstr>汉仪大圣体简</vt:lpstr>
      <vt:lpstr>宋体</vt:lpstr>
      <vt:lpstr>Courier New</vt:lpstr>
      <vt:lpstr>zihun138hao-baranshoushu</vt:lpstr>
      <vt:lpstr>汉仪旗黑-55简</vt:lpstr>
      <vt:lpstr>方正小标宋简体</vt:lpstr>
      <vt:lpstr>汉仪劲楷简</vt:lpstr>
      <vt:lpstr>汉仪新人文宋简</vt:lpstr>
      <vt:lpstr>阿里巴巴普惠体 B</vt:lpstr>
      <vt:lpstr>楷体</vt:lpstr>
      <vt:lpstr>黑体</vt:lpstr>
      <vt:lpstr>Times New Roman</vt:lpstr>
      <vt:lpstr>Office 主题​​</vt:lpstr>
      <vt:lpstr>         综合性学习之          徽标/漫画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2021-09-22T11:58:15.747</cp:lastPrinted>
  <dcterms:created xsi:type="dcterms:W3CDTF">2021-09-22T11:58:15Z</dcterms:created>
  <dcterms:modified xsi:type="dcterms:W3CDTF">2021-09-22T03:58:19Z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