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32"/>
  </p:handoutMasterIdLst>
  <p:sldIdLst>
    <p:sldId id="678" r:id="rId3"/>
    <p:sldId id="292" r:id="rId4"/>
    <p:sldId id="293" r:id="rId5"/>
    <p:sldId id="294" r:id="rId6"/>
    <p:sldId id="538" r:id="rId7"/>
    <p:sldId id="416" r:id="rId8"/>
    <p:sldId id="380" r:id="rId9"/>
    <p:sldId id="417" r:id="rId10"/>
    <p:sldId id="594" r:id="rId11"/>
    <p:sldId id="572" r:id="rId12"/>
    <p:sldId id="617" r:id="rId13"/>
    <p:sldId id="298" r:id="rId14"/>
    <p:sldId id="644" r:id="rId15"/>
    <p:sldId id="640" r:id="rId16"/>
    <p:sldId id="665" r:id="rId17"/>
    <p:sldId id="666" r:id="rId18"/>
    <p:sldId id="683" r:id="rId19"/>
    <p:sldId id="668" r:id="rId21"/>
    <p:sldId id="680" r:id="rId22"/>
    <p:sldId id="681" r:id="rId23"/>
    <p:sldId id="682" r:id="rId24"/>
    <p:sldId id="686" r:id="rId25"/>
    <p:sldId id="684" r:id="rId26"/>
    <p:sldId id="685" r:id="rId27"/>
    <p:sldId id="313" r:id="rId28"/>
    <p:sldId id="708" r:id="rId29"/>
    <p:sldId id="709" r:id="rId30"/>
    <p:sldId id="332" r:id="rId31"/>
  </p:sldIdLst>
  <p:sldSz cx="12192000" cy="6858000"/>
  <p:notesSz cx="7103745" cy="10234295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0DE"/>
    <a:srgbClr val="007370"/>
    <a:srgbClr val="FBE5D6"/>
    <a:srgbClr val="009999"/>
    <a:srgbClr val="4F855D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330" y="-108"/>
      </p:cViewPr>
      <p:guideLst>
        <p:guide orient="horz" pos="2095"/>
        <p:guide pos="379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34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11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9114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5180" indent="-30988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38250" indent="-2476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33550" indent="-2476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29485" indent="-2476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8E855E55-3238-4391-AE01-353AF79D3B2B}" type="slidenum">
              <a:rPr lang="zh-CN" altLang="en-US" b="0" smtClean="0"/>
            </a:fld>
            <a:endParaRPr lang="en-US" altLang="zh-CN" b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5.jpeg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7409" name="图片 65537" descr="黄叶1"/>
          <p:cNvPicPr>
            <a:picLocks noChangeAspect="1"/>
          </p:cNvPicPr>
          <p:nvPr/>
        </p:nvPicPr>
        <p:blipFill>
          <a:blip r:embed="rId1">
            <a:clrChange>
              <a:clrFrom>
                <a:srgbClr val="CDD796"/>
              </a:clrFrom>
              <a:clrTo>
                <a:srgbClr val="CDD796">
                  <a:alpha val="0"/>
                </a:srgbClr>
              </a:clrTo>
            </a:clrChange>
          </a:blip>
          <a:srcRect b="209"/>
          <a:stretch>
            <a:fillRect/>
          </a:stretch>
        </p:blipFill>
        <p:spPr>
          <a:xfrm>
            <a:off x="621030" y="0"/>
            <a:ext cx="1092962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图片 65538" descr="day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762000"/>
            <a:ext cx="1066800" cy="903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65539" descr="day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8800" y="228600"/>
            <a:ext cx="609600" cy="515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65540" descr="day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0" y="609600"/>
            <a:ext cx="838200" cy="709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65541" descr="day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381000"/>
            <a:ext cx="685800" cy="58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65542" descr="yzd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953000"/>
            <a:ext cx="5334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65543" descr="yzd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52578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65544" descr="yzd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2895600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图片 65545" descr="yzd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5867400"/>
            <a:ext cx="68580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8" name="图片 65546" descr="yzd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3200400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9" name="图片 65547" descr="yzd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209800"/>
            <a:ext cx="8382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9" name="矩形 65548"/>
          <p:cNvSpPr/>
          <p:nvPr/>
        </p:nvSpPr>
        <p:spPr>
          <a:xfrm>
            <a:off x="2362200" y="2286000"/>
            <a:ext cx="7086600" cy="177165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9875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仿宋_GB2312" charset="0"/>
                <a:ea typeface="仿宋_GB2312" charset="0"/>
              </a:rPr>
              <a:t>秋天的怀念</a:t>
            </a:r>
            <a:endParaRPr lang="zh-CN" altLang="en-US" sz="5400" b="1">
              <a:ln w="19050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80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仿宋_GB2312" charset="0"/>
              <a:ea typeface="仿宋_GB2312" charset="0"/>
            </a:endParaRPr>
          </a:p>
        </p:txBody>
      </p:sp>
      <p:sp>
        <p:nvSpPr>
          <p:cNvPr id="17421" name="Rectangle 3"/>
          <p:cNvSpPr>
            <a:spLocks noGrp="1"/>
          </p:cNvSpPr>
          <p:nvPr/>
        </p:nvSpPr>
        <p:spPr>
          <a:xfrm>
            <a:off x="7405688" y="3963988"/>
            <a:ext cx="2224087" cy="647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/>
            <a:r>
              <a:rPr lang="zh-CN" altLang="en-US" sz="4400">
                <a:latin typeface="Arial" panose="020B0604020202020204" pitchFamily="34" charset="0"/>
                <a:ea typeface="楷体_GB2312" pitchFamily="49" charset="-122"/>
              </a:rPr>
              <a:t>史铁生</a:t>
            </a:r>
            <a:endParaRPr lang="zh-CN" altLang="en-US" sz="440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3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3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3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199925" s="0" l="0"/>
                                      </p:by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339725" y="341630"/>
            <a:ext cx="11231880" cy="10166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摘录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母亲扑过来抓住我的手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忍住哭声说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咱娘儿俩在一块儿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好好儿活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好好儿活……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Grp="1" noRot="1" noChangeArrowheads="1"/>
          </p:cNvSpPr>
          <p:nvPr/>
        </p:nvSpPr>
        <p:spPr>
          <a:xfrm>
            <a:off x="340360" y="1358265"/>
            <a:ext cx="11231245" cy="24307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朗读设计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朗读时重音落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</a:rPr>
              <a:t>“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扑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</a:rPr>
              <a:t>”“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忍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</a:rPr>
              <a:t>”上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读出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母亲对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“我”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的疼爱超过了对自己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奋不顾身的情态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  <a:sym typeface="+mn-ea"/>
              </a:rPr>
              <a:t>“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忍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  <a:sym typeface="+mn-ea"/>
              </a:rPr>
              <a:t>”字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体现出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母亲的隐忍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她要在儿子面前坚强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要给儿子活下去的勇气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  <a:sym typeface="+mn-ea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好好儿活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  <a:sym typeface="+mn-ea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要连读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体现出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母亲的希望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母亲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用自己的努力生活来给儿子活下去的希望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Rectangle 3"/>
          <p:cNvSpPr>
            <a:spLocks noGrp="1" noRot="1" noChangeArrowheads="1"/>
          </p:cNvSpPr>
          <p:nvPr/>
        </p:nvSpPr>
        <p:spPr>
          <a:xfrm>
            <a:off x="340360" y="4201795"/>
            <a:ext cx="11231880" cy="830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摘录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还记得那回我带你去北海吗？你偏说那杨树花是毛毛虫,跑着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一脚踩扁一个……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>
            <a:spLocks noGrp="1" noRot="1" noChangeArrowheads="1"/>
          </p:cNvSpPr>
          <p:nvPr/>
        </p:nvSpPr>
        <p:spPr>
          <a:xfrm>
            <a:off x="339725" y="5193665"/>
            <a:ext cx="11231245" cy="1456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朗读设计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:用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轻快愉悦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的语气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朗读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充满期待之情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因为此时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微软雅黑" panose="020B0503020204020204" charset="-122"/>
              </a:rPr>
              <a:t>“我”终于答应去看菊花了。但结尾“一脚踩扁一个”需停顿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微软雅黑" panose="020B0503020204020204" charset="-122"/>
              </a:rPr>
              <a:t>声音语调下降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微软雅黑" panose="020B0503020204020204" charset="-122"/>
              </a:rPr>
              <a:t>因为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微软雅黑" panose="020B0503020204020204" charset="-122"/>
              </a:rPr>
              <a:t>母亲怕引起“我”的回忆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微软雅黑" panose="020B0503020204020204" charset="-122"/>
              </a:rPr>
              <a:t>引发“我”的悲伤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 build="p"/>
      <p:bldP spid="6" grpId="0" autoUpdateAnimBg="0" build="p"/>
      <p:bldP spid="24578" grpId="0" autoUpdateAnimBg="0" build="p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6085" y="2823845"/>
            <a:ext cx="110559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5450D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我觉得散文不是小说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450D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没有主角一说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450D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散文是表达作者独特的所见所闻、所思所感的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450D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这篇散文肯定表达了史铁生的情感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450D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比如对母亲的怀念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450D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还有他对母亲深深的忏悔。</a:t>
            </a:r>
            <a:endParaRPr lang="zh-CN" altLang="en-US" sz="3200" b="1">
              <a:solidFill>
                <a:srgbClr val="5450D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339725" y="1694180"/>
            <a:ext cx="11231880" cy="10166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读完这篇散文后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同学们就文章主角和情感内容进行了讨论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你的看法是什么？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2900" y="657860"/>
            <a:ext cx="2383155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梳理内容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Rectangle 3"/>
          <p:cNvSpPr>
            <a:spLocks noGrp="1" noRot="1" noChangeArrowheads="1"/>
          </p:cNvSpPr>
          <p:nvPr/>
        </p:nvSpPr>
        <p:spPr>
          <a:xfrm>
            <a:off x="2916555" y="297180"/>
            <a:ext cx="9114155" cy="101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课文三次写到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</a:rPr>
              <a:t>“看花”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朗读课文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梳理每次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  <a:sym typeface="+mn-ea"/>
              </a:rPr>
              <a:t>“看花”时“我”的态度和母亲的状态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  <a:sym typeface="+mn-ea"/>
              </a:rPr>
              <a:t>“我”的情感变化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buNone/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1155700" y="2476500"/>
            <a:ext cx="9152255" cy="190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1155700" y="5438140"/>
            <a:ext cx="9303385" cy="2667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0589895" y="1938655"/>
            <a:ext cx="1046480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>
                <a:ln>
                  <a:solidFill>
                    <a:schemeClr val="tx1"/>
                  </a:solidFill>
                </a:ln>
                <a:latin typeface="宋体" panose="02010600030101010101" pitchFamily="2" charset="-122"/>
                <a:ea typeface="宋体" panose="02010600030101010101" pitchFamily="2" charset="-122"/>
              </a:rPr>
              <a:t>我的态度</a:t>
            </a:r>
            <a:endParaRPr lang="zh-CN" altLang="en-US" sz="3200">
              <a:ln>
                <a:solidFill>
                  <a:schemeClr val="tx1"/>
                </a:solidFill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89895" y="4926330"/>
            <a:ext cx="1046480" cy="1076325"/>
          </a:xfrm>
          <a:prstGeom prst="rect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square" rtlCol="0">
            <a:spAutoFit/>
          </a:bodyPr>
          <a:p>
            <a:r>
              <a:rPr lang="zh-CN" altLang="en-US" sz="3200">
                <a:ln>
                  <a:solidFill>
                    <a:schemeClr val="tx1"/>
                  </a:solidFill>
                </a:ln>
                <a:latin typeface="宋体" panose="02010600030101010101" pitchFamily="2" charset="-122"/>
                <a:ea typeface="宋体" panose="02010600030101010101" pitchFamily="2" charset="-122"/>
              </a:rPr>
              <a:t>母亲状态</a:t>
            </a:r>
            <a:endParaRPr lang="zh-CN" altLang="en-US" sz="3200">
              <a:ln>
                <a:solidFill>
                  <a:schemeClr val="tx1"/>
                </a:solidFill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95070" y="1809115"/>
            <a:ext cx="202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24375" y="1809115"/>
            <a:ext cx="202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同意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94295" y="1768475"/>
            <a:ext cx="202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383520" y="3353435"/>
            <a:ext cx="1459230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>
                <a:ln>
                  <a:solidFill>
                    <a:schemeClr val="tx1"/>
                  </a:solidFill>
                </a:ln>
                <a:latin typeface="宋体" panose="02010600030101010101" pitchFamily="2" charset="-122"/>
                <a:ea typeface="宋体" panose="02010600030101010101" pitchFamily="2" charset="-122"/>
              </a:rPr>
              <a:t>我的感情变化</a:t>
            </a:r>
            <a:endParaRPr lang="zh-CN" altLang="en-US" sz="3200">
              <a:ln>
                <a:solidFill>
                  <a:schemeClr val="tx1"/>
                </a:solidFill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2900" y="3353435"/>
            <a:ext cx="1057275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>
                <a:ln>
                  <a:noFill/>
                </a:ln>
              </a:rPr>
              <a:t>三次看花</a:t>
            </a:r>
            <a:endParaRPr lang="zh-CN" altLang="en-US" sz="3200">
              <a:ln>
                <a:noFill/>
              </a:ln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95070" y="5464810"/>
            <a:ext cx="18186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第一次  整宿肝疼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11345" y="5464810"/>
            <a:ext cx="18186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第二次  ③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74965" y="5438140"/>
            <a:ext cx="18186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第三次  ④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51000" y="4423410"/>
            <a:ext cx="202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11345" y="2893695"/>
            <a:ext cx="202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平静接受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69860" y="2846070"/>
            <a:ext cx="2023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1758950" y="1740218"/>
            <a:ext cx="115728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拒绝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"/>
          <p:cNvSpPr txBox="1"/>
          <p:nvPr/>
        </p:nvSpPr>
        <p:spPr>
          <a:xfrm>
            <a:off x="8155305" y="1706880"/>
            <a:ext cx="23034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动前往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3"/>
          <p:cNvSpPr txBox="1"/>
          <p:nvPr/>
        </p:nvSpPr>
        <p:spPr>
          <a:xfrm>
            <a:off x="4838383" y="5895658"/>
            <a:ext cx="23399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病入膏肓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3"/>
          <p:cNvSpPr txBox="1"/>
          <p:nvPr/>
        </p:nvSpPr>
        <p:spPr>
          <a:xfrm>
            <a:off x="8373745" y="5895658"/>
            <a:ext cx="23399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离开人世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17090" y="4361815"/>
            <a:ext cx="20923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愤怒悲观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19440" y="2812415"/>
            <a:ext cx="21761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/>
      <p:bldP spid="25" grpId="0" bldLvl="0"/>
      <p:bldP spid="27" grpId="0" bldLvl="0"/>
      <p:bldP spid="28" grpId="0" bldLvl="0"/>
      <p:bldP spid="29" grpId="0"/>
      <p:bldP spid="29" grpId="1"/>
      <p:bldP spid="30" grpId="0"/>
      <p:bldP spid="3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469900" y="466725"/>
            <a:ext cx="2778125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品味细节</a:t>
              </a:r>
              <a:endParaRPr lang="zh-CN" altLang="en-US" sz="3200" b="1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3411220" y="318135"/>
            <a:ext cx="8103235" cy="101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[语句之精]从母亲细微的动作、神态和小心翼翼的举止中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你看到了一位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怎样的母亲？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buNone/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469900" y="1443355"/>
            <a:ext cx="10897235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母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亲进来了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挡在窗前：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北海的菊花开了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Arial" panose="020B0604020202020204" pitchFamily="34" charset="0"/>
              </a:rPr>
              <a:t>我推着你去看看吧。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她憔悴的脸上现出央求般的神色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18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469900" y="2334895"/>
            <a:ext cx="10753090" cy="958850"/>
          </a:xfrm>
        </p:spPr>
        <p:txBody>
          <a:bodyPr>
            <a:noAutofit/>
          </a:bodyPr>
          <a:p>
            <a:pPr algn="just" eaLnBrk="1" hangingPunct="1">
              <a:lnSpc>
                <a:spcPct val="90000"/>
              </a:lnSpc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她忽然不说了。对于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跑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和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踩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一类的字眼儿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她比我还敏感。她又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悄悄地出去了。</a:t>
            </a:r>
            <a:endParaRPr lang="zh-CN" altLang="en-US" sz="3200" b="1" dirty="0" smtClean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0535" y="3272790"/>
            <a:ext cx="11043285" cy="1026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trike="noStrike" noProof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从</a:t>
            </a:r>
            <a:r>
              <a:rPr lang="en-US" altLang="zh-CN" sz="3200" b="1" strike="noStrike" noProof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2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挡</a:t>
            </a:r>
            <a:r>
              <a:rPr lang="en-US" altLang="zh-CN" sz="3200" b="1" strike="noStrike" noProof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200" b="1" strike="noStrike" noProof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字中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宋体" panose="02010600030101010101" pitchFamily="2" charset="-122"/>
              </a:rPr>
              <a:t>我看到了一位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细心呵护</a:t>
            </a:r>
            <a:r>
              <a:rPr lang="zh-CN" altLang="en-US" sz="3200" b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的</a:t>
            </a:r>
            <a:r>
              <a:rPr lang="zh-CN" altLang="en-US" sz="3200" b="1" strike="noStrike" noProof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母</a:t>
            </a:r>
            <a:r>
              <a:rPr lang="zh-CN" altLang="en-US" sz="3200" b="1" strike="noStrike" noProof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亲</a:t>
            </a:r>
            <a:r>
              <a:rPr lang="zh-CN" altLang="zh-CN" sz="3200" b="1" strike="noStrike" noProof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,她怕</a:t>
            </a:r>
            <a:r>
              <a:rPr lang="en-US" altLang="zh-CN" sz="3200" b="1" strike="noStrike" noProof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200" b="1" strike="noStrike" noProof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我</a:t>
            </a:r>
            <a:r>
              <a:rPr lang="en-US" altLang="zh-CN" sz="3200" b="1" strike="noStrike" noProof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200" b="1" strike="noStrike" noProof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看到</a:t>
            </a:r>
            <a:r>
              <a:rPr lang="zh-CN" altLang="en-US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落叶</a:t>
            </a:r>
            <a:r>
              <a:rPr lang="zh-CN" altLang="en-US" sz="3200" b="1" strike="noStrike" noProof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凋零的萧条景象而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触景伤情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伤感痛苦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丧失生活的信心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altLang="en-US" sz="3200" b="1" strike="noStrike" noProof="1" dirty="0">
              <a:solidFill>
                <a:srgbClr val="5450DE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469900" y="4208780"/>
            <a:ext cx="11438890" cy="1026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从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憔悴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的神色</a:t>
            </a:r>
            <a:r>
              <a:rPr lang="zh-CN" altLang="en-US" sz="3200" b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中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我看到了一位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悲苦</a:t>
            </a:r>
            <a:r>
              <a:rPr lang="zh-CN" altLang="en-US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母亲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她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承受着病痛和心理的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折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磨</a:t>
            </a:r>
            <a:r>
              <a:rPr lang="zh-CN" altLang="en-US" sz="3200" b="1" dirty="0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</a:rPr>
              <a:t>；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从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央求般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的神色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中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看到了一位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耐心慈祥</a:t>
            </a:r>
            <a:r>
              <a:rPr lang="zh-CN" altLang="en-US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母亲；</a:t>
            </a:r>
            <a:endParaRPr lang="zh-CN" altLang="en-US" sz="3200" b="1" dirty="0">
              <a:solidFill>
                <a:srgbClr val="5450DE"/>
              </a:solidFill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396875" y="5234940"/>
            <a:ext cx="11043920" cy="1493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从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她比我还敏感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中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450DE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我看到了一位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小心翼翼</a:t>
            </a:r>
            <a:r>
              <a:rPr lang="zh-CN" altLang="en-US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母亲</a:t>
            </a:r>
            <a:r>
              <a:rPr lang="zh-CN" altLang="zh-CN" sz="3200" b="1" dirty="0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她内心</a:t>
            </a:r>
            <a:r>
              <a:rPr 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沉重</a:t>
            </a:r>
            <a:r>
              <a:rPr lang="zh-CN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；从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她又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悄悄地出去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”的行动中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5450D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看到一位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关爱儿子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的母亲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提到令儿子感到悲伤的字眼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她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自责不已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5450D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0117" name="矩形 90116"/>
          <p:cNvSpPr/>
          <p:nvPr/>
        </p:nvSpPr>
        <p:spPr>
          <a:xfrm>
            <a:off x="1519555" y="1802448"/>
            <a:ext cx="950341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母亲</a:t>
            </a:r>
            <a:r>
              <a:rPr lang="zh-CN" altLang="zh-CN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所做的所有的事都是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源于对儿子无私的爱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这是一种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深沉的爱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理解的爱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包容的爱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不舍的爱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忘己的爱</a:t>
            </a:r>
            <a:r>
              <a:rPr lang="zh-CN" altLang="en-US" sz="3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err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坚强的爱</a:t>
            </a:r>
            <a:r>
              <a:rPr lang="zh-CN" altLang="en-US" sz="3600" b="1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1" err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8879418" y="476251"/>
            <a:ext cx="331258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0"/>
              <a:t>  </a:t>
            </a:r>
            <a:endParaRPr lang="zh-CN" altLang="en-US" sz="4000"/>
          </a:p>
        </p:txBody>
      </p: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596265" y="835660"/>
            <a:ext cx="10549890" cy="525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[副词之妙]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说说加点的副词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蕴含了作者怎样的感情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69" name="矩形 59395"/>
          <p:cNvSpPr/>
          <p:nvPr/>
        </p:nvSpPr>
        <p:spPr>
          <a:xfrm>
            <a:off x="701040" y="1415415"/>
            <a:ext cx="10340340" cy="3413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可我却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一直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都不知道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她的病已经到了那步田地。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她出去了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就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再也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没回来。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看着三轮车远去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也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没有想到那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竟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是永远的诀别。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7" name="矩形 59396"/>
          <p:cNvSpPr/>
          <p:nvPr/>
        </p:nvSpPr>
        <p:spPr>
          <a:xfrm>
            <a:off x="1036955" y="1998980"/>
            <a:ext cx="100037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3000" b="1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“一直”</a:t>
            </a:r>
            <a:r>
              <a:rPr lang="zh-CN" altLang="en-US" sz="3000" b="1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表达了作者对于当时</a:t>
            </a:r>
            <a:r>
              <a:rPr lang="zh-CN" altLang="en-US" sz="30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完全沉浸在自己的悲苦中</a:t>
            </a:r>
            <a:r>
              <a:rPr lang="en-US" altLang="zh-CN" sz="30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根本没有注意到母亲严重病情的悔恨</a:t>
            </a:r>
            <a:r>
              <a:rPr lang="zh-CN" altLang="en-US" sz="3000" b="1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000" b="1" noProof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8" name="矩形 59397"/>
          <p:cNvSpPr/>
          <p:nvPr/>
        </p:nvSpPr>
        <p:spPr>
          <a:xfrm>
            <a:off x="1036955" y="3683635"/>
            <a:ext cx="103847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3000" b="1" strike="noStrike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“再也”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表达了作者对母亲永远离去的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无比痛苦和遗恨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的心情。</a:t>
            </a:r>
            <a:endParaRPr lang="zh-CN" altLang="en-US" sz="3000" b="1" strike="noStrike" noProof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9" name="矩形 59398"/>
          <p:cNvSpPr/>
          <p:nvPr/>
        </p:nvSpPr>
        <p:spPr>
          <a:xfrm>
            <a:off x="1141730" y="4828540"/>
            <a:ext cx="101085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3000" b="1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“绝”和“竟”</a:t>
            </a:r>
            <a:r>
              <a:rPr lang="zh-CN" altLang="en-US" sz="3000" b="1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说明作者</a:t>
            </a:r>
            <a:r>
              <a:rPr lang="zh-CN" altLang="en-US" sz="30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对母亲的病重和离世毫无准备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表达了作者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无比悔恨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的心情。</a:t>
            </a:r>
            <a:endParaRPr lang="zh-CN" altLang="en-US" sz="3000" b="1" noProof="1" dirty="0">
              <a:solidFill>
                <a:srgbClr val="5450DE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7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7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8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8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2769" name="矩形 59395"/>
          <p:cNvSpPr/>
          <p:nvPr/>
        </p:nvSpPr>
        <p:spPr>
          <a:xfrm>
            <a:off x="1097915" y="2612390"/>
            <a:ext cx="935672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没想到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她已经病成那样。看着三轮车远去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也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绝没有想到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那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竟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是永远的诀别。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1189355" y="1839595"/>
            <a:ext cx="9568815" cy="5848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品味下列语句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说说加点的词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表现了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怎样的心理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399" name="矩形 59398"/>
          <p:cNvSpPr/>
          <p:nvPr/>
        </p:nvSpPr>
        <p:spPr>
          <a:xfrm>
            <a:off x="969010" y="3884930"/>
            <a:ext cx="94856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en-US" altLang="zh-CN" sz="3200" b="1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       </a:t>
            </a:r>
            <a:r>
              <a:rPr lang="zh-CN" altLang="en-US" sz="3200" b="1" noProof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表现了“我”</a:t>
            </a:r>
            <a:r>
              <a:rPr lang="zh-CN" altLang="en-US" sz="3200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感到意外和不安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为自己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只顾自己的痛苦而没有想到母亲的身体状况而深深自责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noProof="1" dirty="0">
              <a:solidFill>
                <a:srgbClr val="5450DE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AutoShape 2"/>
          <p:cNvSpPr/>
          <p:nvPr/>
        </p:nvSpPr>
        <p:spPr>
          <a:xfrm>
            <a:off x="420370" y="321310"/>
            <a:ext cx="2478405" cy="85598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 anchorCtr="0"/>
          <a:p>
            <a:r>
              <a:rPr lang="zh-CN" altLang="zh-CN" sz="3600" b="1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charset="-122"/>
              </a:rPr>
              <a:t>板书设计</a:t>
            </a:r>
            <a:endParaRPr lang="en-US" altLang="zh-CN" sz="3600" b="1">
              <a:solidFill>
                <a:schemeClr val="tx1"/>
              </a:solidFill>
              <a:latin typeface="Calibri" panose="020F0502020204030204" pitchFamily="34" charset="0"/>
              <a:ea typeface="黑体" panose="02010609060101010101" charset="-122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 flipH="1">
            <a:off x="2437130" y="2065020"/>
            <a:ext cx="22860" cy="3002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32710" y="2065020"/>
            <a:ext cx="572706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段：激动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段：低沉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段：略有点儿轻松愉快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段：缓慢、沉重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段：沉重、痛心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段：沉着、淡定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7661910" y="2065020"/>
            <a:ext cx="22860" cy="3002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269365" y="2556510"/>
            <a:ext cx="1167765" cy="23253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感情基调：深沉而忧伤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84770" y="2495550"/>
            <a:ext cx="1167765" cy="2141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追悔悲痛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豁然达观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9285" y="1317625"/>
            <a:ext cx="2496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秋天的怀念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WordArt 5"/>
          <p:cNvSpPr>
            <a:spLocks noChangeArrowheads="1" noChangeShapeType="1" noTextEdit="1"/>
          </p:cNvSpPr>
          <p:nvPr/>
        </p:nvSpPr>
        <p:spPr bwMode="auto">
          <a:xfrm>
            <a:off x="3345625" y="2614107"/>
            <a:ext cx="5335795" cy="173198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3600" b="1" kern="10" dirty="0">
              <a:solidFill>
                <a:srgbClr val="8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2446867" y="3644900"/>
            <a:ext cx="8737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/>
              <a:t>  </a:t>
            </a:r>
            <a:endParaRPr lang="zh-CN" altLang="en-US" sz="4400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909955" y="1471930"/>
            <a:ext cx="1012507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又是秋天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妹妹推我去北海看了菊花。黄色的花淡雅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白色的花高洁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紫红色的花热烈而深沉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泼泼洒洒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秋风中正开得烂漫。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1099820" y="466725"/>
            <a:ext cx="10678795" cy="8051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5000"/>
              </a:lnSpc>
              <a:spcAft>
                <a:spcPts val="0"/>
              </a:spcAft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[景物之美]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这一段关于</a:t>
            </a:r>
            <a:r>
              <a:rPr lang="en-US" alt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菊花</a:t>
            </a:r>
            <a:r>
              <a:rPr lang="en-US" alt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的描写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有什么深意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2" name="文本框 9"/>
          <p:cNvSpPr txBox="1"/>
          <p:nvPr/>
        </p:nvSpPr>
        <p:spPr>
          <a:xfrm>
            <a:off x="1258570" y="3240405"/>
            <a:ext cx="76771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菊花的淡雅和高洁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是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亲品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的写照；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013" name="文本框 10"/>
          <p:cNvSpPr txBox="1"/>
          <p:nvPr/>
        </p:nvSpPr>
        <p:spPr>
          <a:xfrm>
            <a:off x="1258253" y="3884930"/>
            <a:ext cx="67341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菊花的热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烈深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沉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是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母爱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的写照；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014" name="文本框 11"/>
          <p:cNvSpPr txBox="1"/>
          <p:nvPr/>
        </p:nvSpPr>
        <p:spPr>
          <a:xfrm>
            <a:off x="1258570" y="4529455"/>
            <a:ext cx="100171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绚丽多彩的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菊花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,也象征着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“我”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终于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如母亲所愿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坚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磨难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出自我生命的个性与美丽。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102785" y="549276"/>
            <a:ext cx="3168649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b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45490" y="1611574"/>
            <a:ext cx="10700646" cy="3634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继续学习朗读</a:t>
            </a:r>
            <a:r>
              <a:rPr lang="zh-CN" altLang="en-US" sz="3200">
                <a:sym typeface="微软雅黑" panose="020B0503020204020204" charset="-122"/>
              </a:rPr>
              <a:t>:</a:t>
            </a:r>
            <a:r>
              <a:rPr lang="zh-CN" altLang="en-US" sz="32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在语句的朗读中揣摩合适的语气</a:t>
            </a:r>
            <a:r>
              <a:rPr lang="en-US" altLang="zh-CN" sz="3200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在全文的朗读中把握感情基调的变化。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深入理解作者的复杂情感</a:t>
            </a:r>
            <a:r>
              <a:rPr lang="zh-CN" altLang="en-US" sz="3200">
                <a:sym typeface="微软雅黑" panose="020B0503020204020204" charset="-122"/>
              </a:rPr>
              <a:t>:</a:t>
            </a:r>
            <a:r>
              <a:rPr lang="zh-CN" altLang="en-US" sz="32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对母亲深切的怀念</a:t>
            </a:r>
            <a:r>
              <a:rPr lang="en-US" altLang="zh-CN" sz="3200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自己的悔恨与愧疚</a:t>
            </a:r>
            <a:r>
              <a:rPr lang="en-US" altLang="zh-CN" sz="3200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对于生存困境中</a:t>
            </a:r>
            <a:r>
              <a:rPr lang="zh-CN" altLang="en-US" sz="3200" dirty="0"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“好好儿活”</a:t>
            </a:r>
            <a:r>
              <a:rPr lang="zh-CN" altLang="en-US" sz="32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的领悟</a:t>
            </a: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dirty="0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引导学生思考和讨论</a:t>
            </a:r>
            <a:r>
              <a:rPr lang="zh-CN" altLang="en-US" sz="3200">
                <a:sym typeface="微软雅黑" panose="020B0503020204020204" charset="-122"/>
              </a:rPr>
              <a:t>: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本文唤起了你对母爱和生命的哪些感悟。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469900" y="466725"/>
            <a:ext cx="2778125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探究主题</a:t>
              </a:r>
              <a:endParaRPr lang="zh-CN" altLang="en-US" sz="3200" b="1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3395345" y="266065"/>
            <a:ext cx="8509000" cy="1115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“好好儿活”是课文的一个关键词语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在文中圈画出含有这个词语的相关语句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结合课文内容和相关材料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阐述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“好好儿活”背后所蕴含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的深意。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361" name="内容占位符 2"/>
          <p:cNvSpPr/>
          <p:nvPr/>
        </p:nvSpPr>
        <p:spPr>
          <a:xfrm>
            <a:off x="700405" y="2147570"/>
            <a:ext cx="10640060" cy="65532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fontAlgn="auto"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咱娘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俩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在一块儿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好儿活</a:t>
            </a: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好儿活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0285" y="202692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1" name="矩形 22540"/>
          <p:cNvSpPr/>
          <p:nvPr/>
        </p:nvSpPr>
        <p:spPr>
          <a:xfrm>
            <a:off x="3017520" y="2487295"/>
            <a:ext cx="138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97020" y="214757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～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矩形 22540"/>
          <p:cNvSpPr/>
          <p:nvPr/>
        </p:nvSpPr>
        <p:spPr>
          <a:xfrm>
            <a:off x="4694555" y="2487295"/>
            <a:ext cx="18865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" name="矩形 22540"/>
          <p:cNvSpPr/>
          <p:nvPr/>
        </p:nvSpPr>
        <p:spPr>
          <a:xfrm>
            <a:off x="6383020" y="2487295"/>
            <a:ext cx="18865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16240" y="214757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～～</a:t>
            </a:r>
            <a:endParaRPr lang="zh-CN" altLang="en-US" sz="3200"/>
          </a:p>
        </p:txBody>
      </p:sp>
      <p:sp>
        <p:nvSpPr>
          <p:cNvPr id="12" name="文本框 11"/>
          <p:cNvSpPr txBox="1"/>
          <p:nvPr/>
        </p:nvSpPr>
        <p:spPr>
          <a:xfrm>
            <a:off x="700405" y="3187700"/>
            <a:ext cx="1087310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不一样。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第一段中的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“好好儿活”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是母亲说的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蕴含着母亲对儿子重拾信心的恳求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也是她对自己的鼓励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最后一段中的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“好好儿活”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体现了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和妹妹领悟母亲的话后的达观和释然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7" grpId="0"/>
      <p:bldP spid="19461" grpId="0"/>
      <p:bldP spid="6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876935" y="2466975"/>
            <a:ext cx="1005078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/>
              <a:t>3.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面对生活的不易和疾病的折磨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人更应懂得对健全美好的生命的珍惜与感恩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任何时候都把自己看作一个幸运者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用坚忍的意志和乐观的精神战胜生活中的一切苦痛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顺境时笑迎春风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逆境时乐对风霜。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Rectangle 3"/>
          <p:cNvSpPr>
            <a:spLocks noGrp="1" noRot="1" noChangeArrowheads="1"/>
          </p:cNvSpPr>
          <p:nvPr/>
        </p:nvSpPr>
        <p:spPr>
          <a:xfrm>
            <a:off x="1224915" y="1452880"/>
            <a:ext cx="8509000" cy="628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“我”和妹妹究竟懂得了什么？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996" name="矩形 41995"/>
          <p:cNvSpPr/>
          <p:nvPr/>
        </p:nvSpPr>
        <p:spPr>
          <a:xfrm>
            <a:off x="1153795" y="2327275"/>
            <a:ext cx="97536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en-US" altLang="zh-CN" sz="3200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       </a:t>
            </a:r>
            <a:r>
              <a:rPr lang="zh-CN" altLang="en-US" sz="3200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“我”</a:t>
            </a:r>
            <a:r>
              <a:rPr lang="zh-CN" altLang="en-US" sz="3200" b="1" noProof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和妹妹要一起互相扶持着积极地去面对生活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,坚强地活下去</a:t>
            </a:r>
            <a:r>
              <a:rPr lang="en-US" altLang="zh-CN" sz="3200" b="1" noProof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——</a:t>
            </a:r>
            <a:r>
              <a:rPr lang="zh-CN" altLang="en-US" sz="3200" b="1" noProof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这是母亲最后的</a:t>
            </a:r>
            <a:r>
              <a:rPr lang="zh-CN" altLang="zh-CN" sz="32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也是最大的心愿</a:t>
            </a:r>
            <a:r>
              <a:rPr lang="zh-CN" altLang="zh-CN" sz="32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更是对母亲最深切的怀念</a:t>
            </a:r>
            <a:r>
              <a:rPr lang="zh-CN" altLang="en-US" sz="3200" b="1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200" b="1" noProof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0525" y="574040"/>
            <a:ext cx="2197735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课后拓展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2756535" y="172085"/>
            <a:ext cx="9107170" cy="1115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请找出上述语段中有关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“心绪对应四季”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的一些文字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用《秋天的怀念》中的相关内容来解说这些文字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并分析它们之间的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“暗合（呼应）之处”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9499" name="表格 19498"/>
          <p:cNvGraphicFramePr/>
          <p:nvPr>
            <p:custDataLst>
              <p:tags r:id="rId1"/>
            </p:custDataLst>
          </p:nvPr>
        </p:nvGraphicFramePr>
        <p:xfrm>
          <a:off x="507365" y="1554480"/>
          <a:ext cx="11478260" cy="4490720"/>
        </p:xfrm>
        <a:graphic>
          <a:graphicData uri="http://schemas.openxmlformats.org/drawingml/2006/table">
            <a:tbl>
              <a:tblPr/>
              <a:tblGrid>
                <a:gridCol w="2708910"/>
                <a:gridCol w="4242435"/>
                <a:gridCol w="4526915"/>
              </a:tblGrid>
              <a:tr h="103632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</a:t>
                      </a: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季节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篇名                   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春季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60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charset="-122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endParaRPr lang="en-US" altLang="zh-CN" sz="1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《我与地坛》</a:t>
                      </a:r>
                      <a:endParaRPr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春天是卧病的季节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黑体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否则人们不易发觉春天的残忍与渴望。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6080"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《秋天的怀念》</a:t>
                      </a:r>
                      <a:endParaRPr lang="zh-CN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507365" y="1554480"/>
            <a:ext cx="2693035" cy="10217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089265" y="155448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①秋季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0615" y="2576195"/>
            <a:ext cx="4525010" cy="1889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②秋天是从外面买一棵盆花回家的时候</a:t>
            </a:r>
            <a:r>
              <a:rPr lang="zh-CN" altLang="en-US" sz="2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把花搁在阔别了的家中</a:t>
            </a:r>
            <a:r>
              <a:rPr lang="zh-CN" altLang="en-US" sz="2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并且打开窗户把阳光也放进屋里</a:t>
            </a:r>
            <a:r>
              <a:rPr lang="zh-CN" altLang="en-US" sz="2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慢慢回忆慢慢整理一些发过霉的东西。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00400" y="4354195"/>
            <a:ext cx="4322445" cy="2331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雁阵北归</a:t>
            </a:r>
            <a:r>
              <a:rPr lang="zh-CN" altLang="en-US" sz="2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北海春花开放</a:t>
            </a:r>
            <a:r>
              <a:rPr lang="zh-CN" altLang="en-US" sz="2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2600" b="1"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6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en-US" sz="26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却深陷在双腿残疾的悲痛之中</a:t>
            </a:r>
            <a:r>
              <a:rPr lang="zh-CN" altLang="en-US" sz="2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春天来了</a:t>
            </a:r>
            <a:r>
              <a:rPr lang="zh-CN" altLang="en-US" sz="2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lang="zh-CN" altLang="en-US" sz="26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只能坐在轮椅之上</a:t>
            </a:r>
            <a:r>
              <a:rPr lang="zh-CN" altLang="en-US" sz="2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一切美好的事物</a:t>
            </a:r>
            <a:r>
              <a:rPr lang="zh-CN" altLang="en-US" sz="2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lang="zh-CN" altLang="en-US" sz="26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lang="zh-CN" altLang="en-US" sz="26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都是一种残忍，而这种残忍</a:t>
            </a:r>
            <a:r>
              <a:rPr lang="zh-CN" altLang="en-US" sz="26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正是源于对美好春天、对健全身体的渴望。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22845" y="4465955"/>
            <a:ext cx="4401820" cy="1468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④在秋季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和妹妹去北海看花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整理了关于母亲的回忆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领悟了母亲让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坚强面对生活的用意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808990" y="740410"/>
            <a:ext cx="9765665" cy="1115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en-US" altLang="zh-CN" sz="3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课文题目为</a:t>
            </a:r>
            <a:r>
              <a:rPr lang="zh-CN" altLang="en-US" sz="3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《秋天的怀念》</a:t>
            </a:r>
            <a:r>
              <a:rPr lang="zh-CN" altLang="en-US" sz="3000" b="1">
                <a:uFillTx/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“秋天”作为特定</a:t>
            </a:r>
            <a:r>
              <a:rPr lang="zh-CN" altLang="en-US" sz="3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的时间符号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隐喻了许多内容。结合选文内容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与同学一起探究。</a:t>
            </a:r>
            <a:endParaRPr lang="zh-CN" altLang="en-US" sz="3000" b="1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5063" name="矩形 45062"/>
          <p:cNvSpPr/>
          <p:nvPr/>
        </p:nvSpPr>
        <p:spPr>
          <a:xfrm>
            <a:off x="835025" y="1918335"/>
            <a:ext cx="97396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en-US" altLang="zh-CN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0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“秋天”往往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隐喻着生命的成熟、思想感情的沉淀。</a:t>
            </a:r>
            <a:endParaRPr lang="zh-CN" altLang="en-US" sz="3000" b="1" strike="noStrike" noProof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5" name="矩形 45064"/>
          <p:cNvSpPr/>
          <p:nvPr/>
        </p:nvSpPr>
        <p:spPr>
          <a:xfrm>
            <a:off x="808990" y="2533650"/>
            <a:ext cx="9577705" cy="1045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0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“秋天”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暗示着作者经受过命运残酷的打击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经历了从暴躁绝望到达观释然的一种心理上的成熟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6305" y="3578860"/>
            <a:ext cx="9577705" cy="1506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0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“秋天”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也隐喻着在母亲去世后的秋天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在菊花绽放的季节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作者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真正体会到母亲的坚忍和伟大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懂得了母亲的期望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悟出了生命存在的意义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000" b="1" strike="noStrike" noProof="1" dirty="0"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3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3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1871134" y="256540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45490" y="594360"/>
            <a:ext cx="2778125" cy="713740"/>
            <a:chOff x="2356" y="64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再读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感</a:t>
              </a:r>
              <a:r>
                <a:rPr lang="zh-CN" altLang="en-US" sz="3200" b="1" dirty="0" smtClean="0">
                  <a:solidFill>
                    <a:schemeClr val="bg1"/>
                  </a:solidFill>
                  <a:uFillTx/>
                  <a:latin typeface="Arial" panose="020B0604020202020204" pitchFamily="34" charset="0"/>
                  <a:ea typeface="SimSun-ExtB" panose="02010609060101010101" charset="-122"/>
                  <a:cs typeface="Arial" panose="020B0604020202020204" pitchFamily="34" charset="0"/>
                </a:rPr>
                <a:t>“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思源宋体 CN SemiBold" panose="02020600000000000000" charset="-122"/>
                  <a:cs typeface="Arial" panose="020B0604020202020204" pitchFamily="34" charset="0"/>
                </a:rPr>
                <a:t>爱</a:t>
              </a:r>
              <a:r>
                <a:rPr lang="zh-CN" altLang="en-US" sz="3200" b="1" dirty="0" smtClean="0">
                  <a:solidFill>
                    <a:schemeClr val="bg1"/>
                  </a:solidFill>
                  <a:uFillTx/>
                  <a:latin typeface="Arial" panose="020B0604020202020204" pitchFamily="34" charset="0"/>
                  <a:ea typeface="SimSun-ExtB" panose="02010609060101010101" charset="-122"/>
                  <a:cs typeface="Arial" panose="020B0604020202020204" pitchFamily="34" charset="0"/>
                </a:rPr>
                <a:t>”</a:t>
              </a:r>
              <a:endParaRPr lang="zh-CN" altLang="en-US" sz="3200" b="1" dirty="0" smtClean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Rectangle 3"/>
          <p:cNvSpPr>
            <a:spLocks noGrp="1" noRot="1" noChangeArrowheads="1"/>
          </p:cNvSpPr>
          <p:nvPr/>
        </p:nvSpPr>
        <p:spPr>
          <a:xfrm>
            <a:off x="1111885" y="1676400"/>
            <a:ext cx="10135870" cy="101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朗读第1段和第3段</a:t>
            </a:r>
            <a:r>
              <a:rPr lang="en-US" alt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</a:t>
            </a:r>
            <a:r>
              <a:rPr lang="en-US" altLang="zh-CN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与母亲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的对话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揣摩人物说话的语气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体会</a:t>
            </a:r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和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母亲在两次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对话中不同的心情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buNone/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611" name="矩形 68610"/>
          <p:cNvSpPr/>
          <p:nvPr/>
        </p:nvSpPr>
        <p:spPr>
          <a:xfrm>
            <a:off x="1216025" y="2890520"/>
            <a:ext cx="9759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第一段对话中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我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痛苦、绝望、暴怒</a:t>
            </a:r>
            <a:r>
              <a:rPr lang="zh-CN" altLang="en-US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2" name="矩形 68611"/>
          <p:cNvSpPr/>
          <p:nvPr/>
        </p:nvSpPr>
        <p:spPr>
          <a:xfrm>
            <a:off x="1307465" y="4255770"/>
            <a:ext cx="10032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第三段对话中</a:t>
            </a:r>
            <a:r>
              <a:rPr lang="en-US" altLang="zh-CN" sz="3200" b="1">
                <a:solidFill>
                  <a:srgbClr val="5450DE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我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不耐烦、勉强应付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16025" y="3474085"/>
            <a:ext cx="9759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母亲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强忍悲痛、好语相慰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7465" y="4844415"/>
            <a:ext cx="10032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母亲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喜出望外、激动难耐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651510" y="1671955"/>
            <a:ext cx="11119485" cy="452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那时她的儿子还太年轻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还来不及为母亲着想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他被命运击昏了头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一心以为自己是世上最不幸的一个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不知道儿子的不幸在母亲那儿总是加倍的。她有一个长到二十岁上忽然截瘫了的儿子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这是她唯一的儿子；她情愿截瘫的是她自己而不是儿子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可事实无法代替；她想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只要儿子能活下去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哪怕自己去死也行呢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可她又确信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一个人不能仅仅是活着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儿子得有一条路走向自己的幸福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而这条路呢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没有谁能保证她的儿子终于找到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这样一个母亲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注定是活得最苦的母亲。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                               </a:t>
            </a:r>
            <a:r>
              <a:rPr lang="en-US" altLang="zh-CN" sz="3200" dirty="0" smtClean="0"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史铁生</a:t>
            </a:r>
            <a:r>
              <a:rPr lang="en-US" altLang="zh-CN" sz="3200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200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我与地坛</a:t>
            </a:r>
            <a:r>
              <a:rPr lang="en-US" altLang="zh-CN" sz="3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2900" y="657860"/>
            <a:ext cx="2383155" cy="713740"/>
            <a:chOff x="2356" y="64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Text Box 3"/>
          <p:cNvSpPr txBox="1">
            <a:spLocks noGrp="1" noChangeArrowheads="1"/>
          </p:cNvSpPr>
          <p:nvPr>
            <p:ph type="body" idx="1"/>
          </p:nvPr>
        </p:nvSpPr>
        <p:spPr>
          <a:xfrm>
            <a:off x="814705" y="1524000"/>
            <a:ext cx="10877550" cy="41846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 fontScale="72500"/>
          </a:bodyPr>
          <a:lstStyle/>
          <a:p>
            <a:pPr marL="0" indent="0" algn="just"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sz="448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摇着轮椅在园中慢慢走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又是雾罩的清晨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又是骄阳高悬的白昼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我只想着一件事：母亲已经不在了。在老柏树旁停下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在草地上在颓墙边停下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又是处处虫鸣的午后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又是鸟儿归巢的傍晚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我心里只默念着一句话：可是母亲已经不在了。把椅背放倒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躺下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似睡非睡挨到日没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坐起来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心神恍惚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呆呆地直坐到古祭坛上落满黑暗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然后再渐渐浮起月光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心里才有点明白</a:t>
            </a:r>
            <a:r>
              <a:rPr lang="zh-CN" altLang="en-US" sz="4415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母亲不能再来这园中找我了。</a:t>
            </a:r>
            <a:endParaRPr lang="zh-CN" altLang="en-US" sz="4415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r" eaLnBrk="1" hangingPunct="1">
              <a:lnSpc>
                <a:spcPct val="100000"/>
              </a:lnSpc>
              <a:buNone/>
              <a:defRPr/>
            </a:pP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</a:t>
            </a:r>
            <a:r>
              <a:rPr lang="en-US" altLang="zh-CN" sz="4415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lang="en-US" altLang="zh-CN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史铁生《</a:t>
            </a:r>
            <a:r>
              <a:rPr lang="zh-CN" altLang="en-US" sz="4415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我与地坛</a:t>
            </a:r>
            <a:r>
              <a:rPr lang="en-US" altLang="zh-CN" sz="4415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en-US" altLang="zh-CN" sz="4415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731096" y="2012391"/>
            <a:ext cx="10354733" cy="2614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我坐在小公园安静的树林里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闭上眼睛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想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上帝为什么早早地召母亲回去呢？很久很久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迷迷糊糊的我听见了回答：“她心里太苦了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上帝看她受不住了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就召她回去。”我似乎得了一点安慰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睁开眼睛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看见风正从树林里穿过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。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                                                  ——史铁生《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合欢树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》</a:t>
            </a:r>
            <a:endParaRPr lang="en-US" altLang="zh-CN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717550" y="1530985"/>
            <a:ext cx="1075690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史铁生</a:t>
            </a:r>
            <a:r>
              <a:rPr lang="en-US" altLang="zh-CN" sz="32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当代名作家。他双腿瘫痪</a:t>
            </a:r>
            <a:r>
              <a:rPr lang="en-US" altLang="zh-CN" sz="32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靠轮椅出行</a:t>
            </a:r>
            <a:r>
              <a:rPr lang="en-US" altLang="zh-CN" sz="32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又常年患病</a:t>
            </a:r>
            <a:r>
              <a:rPr lang="en-US" altLang="zh-CN" sz="32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却一直在和病魔抗争</a:t>
            </a:r>
            <a:r>
              <a:rPr lang="en-US" altLang="zh-CN" sz="32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ea typeface="SimSun-ExtB" panose="02010609060101010101" charset="-122"/>
                <a:sym typeface="宋体" panose="02010600030101010101" pitchFamily="2" charset="-122"/>
              </a:rPr>
              <a:t>这种生存状况使他的作品带有一种独特的气质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316" name="Picture 4" descr="sts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205" y="2939415"/>
            <a:ext cx="4484370" cy="2673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745490" y="3246120"/>
            <a:ext cx="6242050" cy="255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代表作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小说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我的遥远的清平湾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命若琴弦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务虚笔记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3200" b="0" dirty="0">
              <a:latin typeface="黑体" panose="02010609060101010101" charset="-122"/>
              <a:ea typeface="黑体" panose="02010609060101010101" charset="-122"/>
            </a:endParaRPr>
          </a:p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散文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我与地坛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合欢树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病隙碎笔</a:t>
            </a: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等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 autoUpdateAnimBg="0"/>
      <p:bldP spid="133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907415" y="963930"/>
            <a:ext cx="1018603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latin typeface="宋体" panose="02010600030101010101" pitchFamily="2" charset="-122"/>
              </a:rPr>
              <a:t>   </a:t>
            </a:r>
            <a:r>
              <a:rPr lang="zh-CN" altLang="en-US" sz="3600" dirty="0" smtClean="0">
                <a:latin typeface="宋体" panose="02010600030101010101" pitchFamily="2" charset="-122"/>
              </a:rPr>
              <a:t> 他</a:t>
            </a:r>
            <a:r>
              <a:rPr lang="zh-CN" altLang="en-US" sz="3600" dirty="0">
                <a:latin typeface="宋体" panose="02010600030101010101" pitchFamily="2" charset="-122"/>
              </a:rPr>
              <a:t>写的</a:t>
            </a:r>
            <a:r>
              <a:rPr lang="en-US" altLang="zh-CN" sz="3600" dirty="0">
                <a:latin typeface="宋体" panose="02010600030101010101" pitchFamily="2" charset="-122"/>
              </a:rPr>
              <a:t>《</a:t>
            </a:r>
            <a:r>
              <a:rPr lang="zh-CN" altLang="en-US" sz="3600" dirty="0">
                <a:latin typeface="宋体" panose="02010600030101010101" pitchFamily="2" charset="-122"/>
              </a:rPr>
              <a:t>我与地坛</a:t>
            </a:r>
            <a:r>
              <a:rPr lang="en-US" altLang="zh-CN" sz="3600" dirty="0">
                <a:latin typeface="宋体" panose="02010600030101010101" pitchFamily="2" charset="-122"/>
              </a:rPr>
              <a:t>》</a:t>
            </a:r>
            <a:r>
              <a:rPr lang="zh-CN" altLang="en-US" sz="3600" dirty="0">
                <a:latin typeface="宋体" panose="02010600030101010101" pitchFamily="2" charset="-122"/>
              </a:rPr>
              <a:t>被公认为是中国近</a:t>
            </a:r>
            <a:r>
              <a:rPr lang="en-US" altLang="zh-CN" sz="3600" dirty="0">
                <a:latin typeface="宋体" panose="02010600030101010101" pitchFamily="2" charset="-122"/>
              </a:rPr>
              <a:t>50</a:t>
            </a:r>
            <a:r>
              <a:rPr lang="zh-CN" altLang="en-US" sz="3600" dirty="0">
                <a:latin typeface="宋体" panose="02010600030101010101" pitchFamily="2" charset="-122"/>
              </a:rPr>
              <a:t>年最优秀的散文之一。</a:t>
            </a:r>
            <a:endParaRPr lang="zh-CN" altLang="en-US" sz="3600" dirty="0">
              <a:latin typeface="宋体" panose="02010600030101010101" pitchFamily="2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505" y="2655935"/>
            <a:ext cx="2379794" cy="3520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493" y="2544583"/>
            <a:ext cx="4286250" cy="37433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WordArt 5"/>
          <p:cNvSpPr>
            <a:spLocks noChangeArrowheads="1" noChangeShapeType="1" noTextEdit="1"/>
          </p:cNvSpPr>
          <p:nvPr/>
        </p:nvSpPr>
        <p:spPr bwMode="auto">
          <a:xfrm>
            <a:off x="3345625" y="2614107"/>
            <a:ext cx="5335795" cy="173198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solidFill>
                  <a:srgbClr val="800000"/>
                </a:solidFill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3600" b="1" kern="10" dirty="0">
              <a:solidFill>
                <a:srgbClr val="8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425450" y="28384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课前预学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内容占位符 6"/>
          <p:cNvSpPr>
            <a:spLocks noGrp="1"/>
          </p:cNvSpPr>
          <p:nvPr/>
        </p:nvSpPr>
        <p:spPr>
          <a:xfrm>
            <a:off x="351790" y="2315845"/>
            <a:ext cx="11435715" cy="16173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91440" tIns="45720" rIns="91440" bIns="45720" anchor="t" anchorCtr="0"/>
          <a:p>
            <a:pPr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小贴士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  </a:t>
            </a:r>
            <a:endParaRPr lang="en-US" altLang="zh-CN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形声字的特点是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形旁表示字义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声旁表示字音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。根据它们不同的形旁和声旁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我们可以对它们的字义和字音进行辨析。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351790" y="1158240"/>
            <a:ext cx="112109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请辨析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决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和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并填空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  ①</a:t>
            </a:r>
            <a:r>
              <a:rPr lang="en-US" altLang="zh-CN" sz="3200" b="1" u="sng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犹豫不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③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断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④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窍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2865" y="165100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诀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9360" y="165100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40245" y="165100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决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98330" y="158242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诀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481" name="Rectangle 2"/>
          <p:cNvSpPr>
            <a:spLocks noGrp="1"/>
          </p:cNvSpPr>
          <p:nvPr/>
        </p:nvSpPr>
        <p:spPr>
          <a:xfrm>
            <a:off x="650875" y="4014470"/>
            <a:ext cx="11627485" cy="182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根据拼音写汉字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x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ù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d</a:t>
            </a:r>
            <a:r>
              <a:rPr lang="zh-CN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o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)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w</a:t>
            </a:r>
            <a:r>
              <a:rPr lang="zh-CN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ā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)豆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沉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ì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)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shì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)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烂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m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)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翻来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fù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)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去</a:t>
            </a:r>
            <a:endParaRPr lang="zh-CN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t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hu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)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　        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qi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o cuì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    )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　   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742315" y="4589145"/>
            <a:ext cx="100368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絮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叨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豌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寂</a:t>
            </a:r>
            <a:endParaRPr lang="zh-CN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侍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漫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覆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瘫痪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憔悴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</a:t>
            </a:r>
            <a:endParaRPr lang="zh-CN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" name="Text Box 1027"/>
          <p:cNvSpPr txBox="1"/>
          <p:nvPr/>
        </p:nvSpPr>
        <p:spPr>
          <a:xfrm>
            <a:off x="512445" y="1022985"/>
            <a:ext cx="1152334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通过辨析不同义项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将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宿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字在词语中的正确读音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填在括号里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  ①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将（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星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整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   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PMingLiU-ExtB" panose="02020500000000000000" charset="-120"/>
                <a:sym typeface="微软雅黑" panose="020B0503020204020204" charset="-122"/>
              </a:rPr>
              <a:t>④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2674620" y="1699895"/>
            <a:ext cx="7683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sù</a:t>
            </a:r>
            <a:r>
              <a:rPr lang="en-US" altLang="zh-CN" sz="3200" dirty="0" err="1" smtClean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586990" y="2315845"/>
            <a:ext cx="9442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xiù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6990" y="2899410"/>
            <a:ext cx="7023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xiǔ</a:t>
            </a:r>
            <a:endParaRPr lang="en-US" altLang="zh-CN" sz="3200" dirty="0" err="1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674620" y="3608705"/>
            <a:ext cx="7683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sù</a:t>
            </a:r>
            <a:r>
              <a:rPr lang="en-US" altLang="zh-CN" sz="3200" dirty="0" err="1" smtClean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3688080" y="1699895"/>
            <a:ext cx="816546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  <a:sym typeface="+mn-ea"/>
              </a:rPr>
              <a:t>形容词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dirty="0">
                <a:latin typeface="宋体" panose="02010600030101010101" pitchFamily="2" charset="-122"/>
              </a:rPr>
              <a:t>年老的；有经验的；长久从事某事的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789045" y="2315845"/>
            <a:ext cx="47453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</a:rPr>
              <a:t>名词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dirty="0">
                <a:latin typeface="宋体" panose="02010600030101010101" pitchFamily="2" charset="-122"/>
              </a:rPr>
              <a:t>星座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870325" y="2899410"/>
            <a:ext cx="31699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  <a:sym typeface="+mn-ea"/>
              </a:rPr>
              <a:t>量词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dirty="0">
                <a:latin typeface="宋体" panose="02010600030101010101" pitchFamily="2" charset="-122"/>
              </a:rPr>
              <a:t>夜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870325" y="3539490"/>
            <a:ext cx="40373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  <a:sym typeface="+mn-ea"/>
              </a:rPr>
              <a:t>动词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dirty="0">
                <a:latin typeface="宋体" panose="02010600030101010101" pitchFamily="2" charset="-122"/>
                <a:sym typeface="+mn-ea"/>
              </a:rPr>
              <a:t>夜里睡觉；</a:t>
            </a:r>
            <a:r>
              <a:rPr lang="zh-CN" sz="3200" dirty="0">
                <a:latin typeface="宋体" panose="02010600030101010101" pitchFamily="2" charset="-122"/>
              </a:rPr>
              <a:t>过夜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109345" y="4180205"/>
            <a:ext cx="3657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宿</a:t>
            </a:r>
            <a:r>
              <a:rPr lang="zh-CN" altLang="en-US" sz="32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疾、</a:t>
            </a:r>
            <a:r>
              <a:rPr lang="zh-CN" altLang="en-US" sz="32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宿</a:t>
            </a:r>
            <a:r>
              <a:rPr lang="zh-CN" altLang="en-US" sz="32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怨（</a:t>
            </a:r>
            <a:r>
              <a:rPr lang="en-US" altLang="zh-CN" sz="32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     </a:t>
            </a:r>
            <a:r>
              <a:rPr lang="zh-CN" altLang="en-US" sz="32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）</a:t>
            </a:r>
            <a:r>
              <a:rPr lang="en-US" altLang="zh-CN" sz="3200" dirty="0" err="1" smtClean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615180" y="4180205"/>
            <a:ext cx="56191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sz="3200" dirty="0">
                <a:latin typeface="宋体" panose="02010600030101010101" pitchFamily="2" charset="-122"/>
              </a:rPr>
              <a:t>形容词</a:t>
            </a:r>
            <a:r>
              <a:rPr lang="zh-CN" altLang="en-US" sz="3200"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dirty="0">
                <a:latin typeface="宋体" panose="02010600030101010101" pitchFamily="2" charset="-122"/>
              </a:rPr>
              <a:t>旧有的；一向有的</a:t>
            </a:r>
            <a:endParaRPr lang="zh-CN" sz="3200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3880" y="5578475"/>
            <a:ext cx="23641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jué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)别</a:t>
            </a:r>
            <a:endParaRPr lang="zh-CN" altLang="en-US" sz="320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592830" y="4180205"/>
            <a:ext cx="6870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0" dirty="0" err="1" smtClean="0">
                <a:solidFill>
                  <a:srgbClr val="FF3300"/>
                </a:solidFill>
                <a:cs typeface="Arial" panose="020B0604020202020204" pitchFamily="34" charset="0"/>
              </a:rPr>
              <a:t>sù</a:t>
            </a:r>
            <a:r>
              <a:rPr lang="en-US" altLang="zh-CN" sz="3200" dirty="0" err="1" smtClean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</a:t>
            </a:r>
            <a:endParaRPr lang="en-US" altLang="zh-CN" sz="3200" b="0" dirty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34515" y="4901565"/>
            <a:ext cx="23641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jué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)择</a:t>
            </a:r>
            <a:endParaRPr lang="zh-CN" altLang="en-US" sz="3200"/>
          </a:p>
        </p:txBody>
      </p:sp>
      <p:sp>
        <p:nvSpPr>
          <p:cNvPr id="12" name="文本框 11"/>
          <p:cNvSpPr txBox="1"/>
          <p:nvPr/>
        </p:nvSpPr>
        <p:spPr>
          <a:xfrm>
            <a:off x="925195" y="5273675"/>
            <a:ext cx="7251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jué</a:t>
            </a:r>
            <a:endParaRPr lang="zh-CN" altLang="en-US" sz="3200"/>
          </a:p>
        </p:txBody>
      </p:sp>
      <p:sp>
        <p:nvSpPr>
          <p:cNvPr id="11270" name="AutoShape 10"/>
          <p:cNvSpPr/>
          <p:nvPr/>
        </p:nvSpPr>
        <p:spPr>
          <a:xfrm>
            <a:off x="1704340" y="5027930"/>
            <a:ext cx="76200" cy="1075055"/>
          </a:xfrm>
          <a:prstGeom prst="leftBrace">
            <a:avLst>
              <a:gd name="adj1" fmla="val 17862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62885" y="4901565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抉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62885" y="5588635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诀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  <p:bldP spid="13" grpId="0" autoUpdateAnimBg="0"/>
      <p:bldP spid="15" grpId="0" autoUpdateAnimBg="0"/>
      <p:bldP spid="45059" grpId="0" bldLvl="0" animBg="1"/>
      <p:bldP spid="2" grpId="0" bldLvl="0" animBg="1"/>
      <p:bldP spid="4" grpId="0" animBg="1"/>
      <p:bldP spid="14" grpId="0"/>
      <p:bldP spid="5" grpId="0" bldLvl="0" animBg="1"/>
      <p:bldP spid="7" grpId="0" bldLvl="0" animBg="1"/>
      <p:bldP spid="9" grpId="0" autoUpdateAnimBg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0481" name="Rectangle 2"/>
          <p:cNvSpPr>
            <a:spLocks noGrp="1"/>
          </p:cNvSpPr>
          <p:nvPr/>
        </p:nvSpPr>
        <p:spPr>
          <a:xfrm>
            <a:off x="247650" y="1619885"/>
            <a:ext cx="11573510" cy="56261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请同学朗读课文中最打动自己的语段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并仿照示例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做朗读设计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Rectangle 3"/>
          <p:cNvSpPr>
            <a:spLocks noGrp="1" noRot="1" noChangeArrowheads="1"/>
          </p:cNvSpPr>
          <p:nvPr/>
        </p:nvSpPr>
        <p:spPr>
          <a:xfrm>
            <a:off x="418465" y="2258695"/>
            <a:ext cx="11231880" cy="9518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示例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那天我又独自坐在屋里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看着窗外的树叶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“唰唰啦啦”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地飘落。母亲进来了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挡在窗前。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>
            <a:spLocks noGrp="1" noRot="1" noChangeArrowheads="1"/>
          </p:cNvSpPr>
          <p:nvPr/>
        </p:nvSpPr>
        <p:spPr>
          <a:xfrm>
            <a:off x="418465" y="3286760"/>
            <a:ext cx="11231245" cy="1456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朗读设计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:用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低沉缓慢的语气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朗读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重音落在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微软雅黑" panose="020B0503020204020204" charset="-122"/>
              </a:rPr>
              <a:t>“唰唰啦啦”和“挡”上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微软雅黑" panose="020B0503020204020204" charset="-122"/>
              </a:rPr>
              <a:t>前者用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微软雅黑" panose="020B0503020204020204" charset="-122"/>
              </a:rPr>
              <a:t>虚化或叹息的声音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微软雅黑" panose="020B0503020204020204" charset="-122"/>
              </a:rPr>
              <a:t>来读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微软雅黑" panose="020B0503020204020204" charset="-122"/>
              </a:rPr>
              <a:t>以展示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微软雅黑" panose="020B0503020204020204" charset="-122"/>
              </a:rPr>
              <a:t>“我”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内心的失落和悲伤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后者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语气延长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以突出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母亲的关爱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4578" name="Rectangle 3"/>
          <p:cNvSpPr>
            <a:spLocks noGrp="1" noRot="1" noChangeArrowheads="1"/>
          </p:cNvSpPr>
          <p:nvPr/>
        </p:nvSpPr>
        <p:spPr>
          <a:xfrm>
            <a:off x="480060" y="1026795"/>
            <a:ext cx="11231880" cy="8305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摘录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母亲就悄悄地躲出去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在我看不见的地方偷偷地听着我的动静。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>
            <a:spLocks noGrp="1" noRot="1" noChangeArrowheads="1"/>
          </p:cNvSpPr>
          <p:nvPr/>
        </p:nvSpPr>
        <p:spPr>
          <a:xfrm>
            <a:off x="481330" y="2030095"/>
            <a:ext cx="11231245" cy="10109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朗读设计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朗读时重音落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</a:rPr>
              <a:t>“悄悄地”“偷偷地”上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放低声音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放缓语速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读出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母亲的宽容、牵挂和小心翼翼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buNone/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Grp="1" noRot="1" noChangeArrowheads="1"/>
          </p:cNvSpPr>
          <p:nvPr/>
        </p:nvSpPr>
        <p:spPr>
          <a:xfrm>
            <a:off x="480695" y="3710940"/>
            <a:ext cx="11231880" cy="8045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摘录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“不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我不去！”我狠命地捶打这两条可恨的腿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喊着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“我可活什么劲儿！”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5" name="Rectangle 3"/>
          <p:cNvSpPr>
            <a:spLocks noGrp="1" noRot="1" noChangeArrowheads="1"/>
          </p:cNvSpPr>
          <p:nvPr/>
        </p:nvSpPr>
        <p:spPr>
          <a:xfrm>
            <a:off x="481330" y="4698365"/>
            <a:ext cx="11231245" cy="1020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朗读设计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朗读时重音落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</a:rPr>
              <a:t>“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lt"/>
              </a:rPr>
              <a:t>”“可恨”上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读出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作者当时那种绝望、痛苦的心情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以及拒绝改变的倔强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buNone/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 build="p"/>
      <p:bldP spid="2" grpId="0" autoUpdateAnimBg="0" build="p"/>
      <p:bldP spid="3" grpId="0" autoUpdateAnimBg="0" build="p"/>
      <p:bldP spid="5" grpId="0" autoUpdateAnimBg="0" build="p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UNIT_TABLE_BEAUTIFY" val="smartTable{70a3ef36-d07a-4c83-b732-30000ab1f2cf}"/>
  <p:tag name="TABLE_ENDDRAG_ORIGIN_RECT" val="903*669"/>
  <p:tag name="TABLE_ENDDRAG_RECT" val="45*155*903*669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DOCER_TEMPLATE_OPEN_ONCE_MARK" val="1"/>
  <p:tag name="COMMONDATA" val="eyJoZGlkIjoiMWMwYTBlYmU0MDQyYTQzYTBlM2QyNjIwZDM4N2FkMjQifQ=="/>
  <p:tag name="KSO_WPP_MARK_KEY" val="c449b0b5-76de-45e1-b366-4d339bf13aa6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UNIT_PLACING_PICTURE_USER_VIEWPORT" val="{&quot;height&quot;:3886.11811023622,&quot;width&quot;:7926.422047244095}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vert="horz" lIns="91440" tIns="45720" rIns="91440" bIns="45720" rtlCol="0">
        <a:noAutofit/>
      </a:bodyPr>
      <a:lstStyle>
        <a:defPPr marL="0" indent="0" algn="just" fontAlgn="auto">
          <a:lnSpc>
            <a:spcPct val="100000"/>
          </a:lnSpc>
          <a:buNone/>
          <a:defRPr lang="zh-CN" altLang="en-US" sz="3200" b="1" dirty="0" smtClean="0">
            <a:solidFill>
              <a:schemeClr val="tx1"/>
            </a:solidFill>
            <a:latin typeface="宋体" panose="02010600030101010101" pitchFamily="2" charset="-122"/>
            <a:ea typeface="宋体" panose="0201060003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4473</Words>
  <Application>WPS 演示</Application>
  <PresentationFormat>自定义</PresentationFormat>
  <Paragraphs>319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Arial</vt:lpstr>
      <vt:lpstr>宋体</vt:lpstr>
      <vt:lpstr>Wingdings</vt:lpstr>
      <vt:lpstr>仿宋_GB2312</vt:lpstr>
      <vt:lpstr>仿宋</vt:lpstr>
      <vt:lpstr>楷体_GB2312</vt:lpstr>
      <vt:lpstr>微软雅黑</vt:lpstr>
      <vt:lpstr>SimSun-ExtB</vt:lpstr>
      <vt:lpstr>Calibri</vt:lpstr>
      <vt:lpstr>思源宋体 CN SemiBold</vt:lpstr>
      <vt:lpstr>黑体</vt:lpstr>
      <vt:lpstr>PMingLiU-ExtB</vt:lpstr>
      <vt:lpstr>新宋体</vt:lpstr>
      <vt:lpstr>Arial Unicode MS</vt:lpstr>
      <vt:lpstr>等线</vt:lpstr>
      <vt:lpstr>楷体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Administrator</cp:lastModifiedBy>
  <cp:revision>518</cp:revision>
  <dcterms:created xsi:type="dcterms:W3CDTF">2017-08-03T09:01:00Z</dcterms:created>
  <dcterms:modified xsi:type="dcterms:W3CDTF">2022-09-27T03:35:20Z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2052-11.1.0.12019</vt:lpwstr>
  </property>
  <property fmtid="{D5CDD505-2E9C-101B-9397-08002B2CF9AE}" pid="3" name="ICV">
    <vt:lpwstr>A1925905A122491988DA0E2DF82F5EBF</vt:lpwstr>
  </property>
</Properties>
</file>