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409" r:id="rId2"/>
    <p:sldId id="410" r:id="rId3"/>
    <p:sldId id="411" r:id="rId4"/>
    <p:sldId id="419" r:id="rId5"/>
    <p:sldId id="420" r:id="rId6"/>
    <p:sldId id="422" r:id="rId7"/>
    <p:sldId id="421" r:id="rId8"/>
    <p:sldId id="432" r:id="rId9"/>
    <p:sldId id="435" r:id="rId10"/>
    <p:sldId id="463" r:id="rId11"/>
    <p:sldId id="464" r:id="rId12"/>
    <p:sldId id="465" r:id="rId13"/>
    <p:sldId id="466" r:id="rId14"/>
    <p:sldId id="467" r:id="rId15"/>
    <p:sldId id="468" r:id="rId16"/>
    <p:sldId id="469" r:id="rId17"/>
    <p:sldId id="470" r:id="rId18"/>
    <p:sldId id="471" r:id="rId19"/>
    <p:sldId id="472" r:id="rId20"/>
    <p:sldId id="473" r:id="rId21"/>
    <p:sldId id="427" r:id="rId22"/>
    <p:sldId id="475" r:id="rId23"/>
    <p:sldId id="476" r:id="rId24"/>
    <p:sldId id="477" r:id="rId25"/>
    <p:sldId id="495" r:id="rId26"/>
    <p:sldId id="428" r:id="rId27"/>
    <p:sldId id="496" r:id="rId28"/>
    <p:sldId id="497" r:id="rId29"/>
    <p:sldId id="498" r:id="rId30"/>
    <p:sldId id="499" r:id="rId31"/>
    <p:sldId id="500" r:id="rId32"/>
    <p:sldId id="501" r:id="rId33"/>
    <p:sldId id="502" r:id="rId34"/>
    <p:sldId id="503" r:id="rId35"/>
    <p:sldId id="504" r:id="rId36"/>
    <p:sldId id="505" r:id="rId37"/>
    <p:sldId id="506" r:id="rId38"/>
    <p:sldId id="507" r:id="rId39"/>
    <p:sldId id="508" r:id="rId40"/>
    <p:sldId id="509" r:id="rId41"/>
    <p:sldId id="510" r:id="rId42"/>
    <p:sldId id="511" r:id="rId43"/>
    <p:sldId id="512" r:id="rId44"/>
    <p:sldId id="513" r:id="rId45"/>
    <p:sldId id="514" r:id="rId46"/>
    <p:sldId id="515" r:id="rId47"/>
    <p:sldId id="516" r:id="rId48"/>
    <p:sldId id="517" r:id="rId49"/>
    <p:sldId id="518" r:id="rId50"/>
    <p:sldId id="519" r:id="rId51"/>
    <p:sldId id="520" r:id="rId52"/>
    <p:sldId id="521" r:id="rId53"/>
    <p:sldId id="522" r:id="rId54"/>
    <p:sldId id="523" r:id="rId55"/>
    <p:sldId id="524" r:id="rId56"/>
    <p:sldId id="525" r:id="rId57"/>
    <p:sldId id="526" r:id="rId58"/>
    <p:sldId id="527" r:id="rId59"/>
    <p:sldId id="528" r:id="rId60"/>
    <p:sldId id="529" r:id="rId61"/>
    <p:sldId id="530" r:id="rId62"/>
    <p:sldId id="531" r:id="rId63"/>
    <p:sldId id="532" r:id="rId64"/>
    <p:sldId id="533" r:id="rId65"/>
    <p:sldId id="534" r:id="rId66"/>
    <p:sldId id="535" r:id="rId67"/>
    <p:sldId id="536" r:id="rId68"/>
    <p:sldId id="537" r:id="rId69"/>
    <p:sldId id="538" r:id="rId70"/>
    <p:sldId id="539" r:id="rId71"/>
    <p:sldId id="540" r:id="rId72"/>
    <p:sldId id="541" r:id="rId73"/>
    <p:sldId id="542" r:id="rId74"/>
    <p:sldId id="543" r:id="rId75"/>
    <p:sldId id="544" r:id="rId76"/>
    <p:sldId id="545" r:id="rId77"/>
    <p:sldId id="546" r:id="rId78"/>
    <p:sldId id="547" r:id="rId79"/>
    <p:sldId id="548" r:id="rId80"/>
    <p:sldId id="549" r:id="rId81"/>
    <p:sldId id="550" r:id="rId82"/>
    <p:sldId id="551" r:id="rId83"/>
    <p:sldId id="552" r:id="rId84"/>
    <p:sldId id="553" r:id="rId85"/>
    <p:sldId id="554" r:id="rId86"/>
    <p:sldId id="555" r:id="rId87"/>
    <p:sldId id="556" r:id="rId88"/>
    <p:sldId id="557" r:id="rId89"/>
    <p:sldId id="558" r:id="rId90"/>
    <p:sldId id="429" r:id="rId91"/>
    <p:sldId id="576" r:id="rId92"/>
    <p:sldId id="577" r:id="rId93"/>
    <p:sldId id="578" r:id="rId94"/>
    <p:sldId id="579" r:id="rId95"/>
    <p:sldId id="430" r:id="rId96"/>
    <p:sldId id="431" r:id="rId97"/>
    <p:sldId id="424" r:id="rId98"/>
    <p:sldId id="416" r:id="rId99"/>
    <p:sldId id="417" r:id="rId100"/>
    <p:sldId id="423" r:id="rId101"/>
    <p:sldId id="455" r:id="rId102"/>
    <p:sldId id="418" r:id="rId103"/>
    <p:sldId id="456" r:id="rId104"/>
    <p:sldId id="457" r:id="rId105"/>
    <p:sldId id="458" r:id="rId106"/>
    <p:sldId id="459" r:id="rId107"/>
    <p:sldId id="460" r:id="rId108"/>
    <p:sldId id="461" r:id="rId109"/>
    <p:sldId id="462" r:id="rId110"/>
  </p:sldIdLst>
  <p:sldSz cx="12192000" cy="6858000"/>
  <p:notesSz cx="6858000" cy="9144000"/>
  <p:custDataLst>
    <p:tags r:id="rId1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5" d="100"/>
          <a:sy n="85" d="100"/>
        </p:scale>
        <p:origin x="648" y="72"/>
      </p:cViewPr>
      <p:guideLst>
        <p:guide orient="horz" pos="2160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00" Type="http://schemas.openxmlformats.org/officeDocument/2006/relationships/slide" Target="slides/slide99.xml" /><Relationship Id="rId101" Type="http://schemas.openxmlformats.org/officeDocument/2006/relationships/slide" Target="slides/slide100.xml" /><Relationship Id="rId102" Type="http://schemas.openxmlformats.org/officeDocument/2006/relationships/slide" Target="slides/slide101.xml" /><Relationship Id="rId103" Type="http://schemas.openxmlformats.org/officeDocument/2006/relationships/slide" Target="slides/slide102.xml" /><Relationship Id="rId104" Type="http://schemas.openxmlformats.org/officeDocument/2006/relationships/slide" Target="slides/slide103.xml" /><Relationship Id="rId105" Type="http://schemas.openxmlformats.org/officeDocument/2006/relationships/slide" Target="slides/slide104.xml" /><Relationship Id="rId106" Type="http://schemas.openxmlformats.org/officeDocument/2006/relationships/slide" Target="slides/slide105.xml" /><Relationship Id="rId107" Type="http://schemas.openxmlformats.org/officeDocument/2006/relationships/slide" Target="slides/slide106.xml" /><Relationship Id="rId108" Type="http://schemas.openxmlformats.org/officeDocument/2006/relationships/slide" Target="slides/slide107.xml" /><Relationship Id="rId109" Type="http://schemas.openxmlformats.org/officeDocument/2006/relationships/slide" Target="slides/slide108.xml" /><Relationship Id="rId11" Type="http://schemas.openxmlformats.org/officeDocument/2006/relationships/slide" Target="slides/slide10.xml" /><Relationship Id="rId110" Type="http://schemas.openxmlformats.org/officeDocument/2006/relationships/slide" Target="slides/slide109.xml" /><Relationship Id="rId111" Type="http://schemas.openxmlformats.org/officeDocument/2006/relationships/tags" Target="tags/tag282.xml" /><Relationship Id="rId112" Type="http://schemas.openxmlformats.org/officeDocument/2006/relationships/presProps" Target="presProps.xml" /><Relationship Id="rId113" Type="http://schemas.openxmlformats.org/officeDocument/2006/relationships/viewProps" Target="viewProps.xml" /><Relationship Id="rId114" Type="http://schemas.openxmlformats.org/officeDocument/2006/relationships/theme" Target="theme/theme1.xml" /><Relationship Id="rId115" Type="http://schemas.openxmlformats.org/officeDocument/2006/relationships/tableStyles" Target="tableStyles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slide" Target="slides/slide62.xml" /><Relationship Id="rId64" Type="http://schemas.openxmlformats.org/officeDocument/2006/relationships/slide" Target="slides/slide63.xml" /><Relationship Id="rId65" Type="http://schemas.openxmlformats.org/officeDocument/2006/relationships/slide" Target="slides/slide64.xml" /><Relationship Id="rId66" Type="http://schemas.openxmlformats.org/officeDocument/2006/relationships/slide" Target="slides/slide65.xml" /><Relationship Id="rId67" Type="http://schemas.openxmlformats.org/officeDocument/2006/relationships/slide" Target="slides/slide66.xml" /><Relationship Id="rId68" Type="http://schemas.openxmlformats.org/officeDocument/2006/relationships/slide" Target="slides/slide67.xml" /><Relationship Id="rId69" Type="http://schemas.openxmlformats.org/officeDocument/2006/relationships/slide" Target="slides/slide68.xml" /><Relationship Id="rId7" Type="http://schemas.openxmlformats.org/officeDocument/2006/relationships/slide" Target="slides/slide6.xml" /><Relationship Id="rId70" Type="http://schemas.openxmlformats.org/officeDocument/2006/relationships/slide" Target="slides/slide69.xml" /><Relationship Id="rId71" Type="http://schemas.openxmlformats.org/officeDocument/2006/relationships/slide" Target="slides/slide70.xml" /><Relationship Id="rId72" Type="http://schemas.openxmlformats.org/officeDocument/2006/relationships/slide" Target="slides/slide71.xml" /><Relationship Id="rId73" Type="http://schemas.openxmlformats.org/officeDocument/2006/relationships/slide" Target="slides/slide72.xml" /><Relationship Id="rId74" Type="http://schemas.openxmlformats.org/officeDocument/2006/relationships/slide" Target="slides/slide73.xml" /><Relationship Id="rId75" Type="http://schemas.openxmlformats.org/officeDocument/2006/relationships/slide" Target="slides/slide74.xml" /><Relationship Id="rId76" Type="http://schemas.openxmlformats.org/officeDocument/2006/relationships/slide" Target="slides/slide75.xml" /><Relationship Id="rId77" Type="http://schemas.openxmlformats.org/officeDocument/2006/relationships/slide" Target="slides/slide76.xml" /><Relationship Id="rId78" Type="http://schemas.openxmlformats.org/officeDocument/2006/relationships/slide" Target="slides/slide77.xml" /><Relationship Id="rId79" Type="http://schemas.openxmlformats.org/officeDocument/2006/relationships/slide" Target="slides/slide78.xml" /><Relationship Id="rId8" Type="http://schemas.openxmlformats.org/officeDocument/2006/relationships/slide" Target="slides/slide7.xml" /><Relationship Id="rId80" Type="http://schemas.openxmlformats.org/officeDocument/2006/relationships/slide" Target="slides/slide79.xml" /><Relationship Id="rId81" Type="http://schemas.openxmlformats.org/officeDocument/2006/relationships/slide" Target="slides/slide80.xml" /><Relationship Id="rId82" Type="http://schemas.openxmlformats.org/officeDocument/2006/relationships/slide" Target="slides/slide81.xml" /><Relationship Id="rId83" Type="http://schemas.openxmlformats.org/officeDocument/2006/relationships/slide" Target="slides/slide82.xml" /><Relationship Id="rId84" Type="http://schemas.openxmlformats.org/officeDocument/2006/relationships/slide" Target="slides/slide83.xml" /><Relationship Id="rId85" Type="http://schemas.openxmlformats.org/officeDocument/2006/relationships/slide" Target="slides/slide84.xml" /><Relationship Id="rId86" Type="http://schemas.openxmlformats.org/officeDocument/2006/relationships/slide" Target="slides/slide85.xml" /><Relationship Id="rId87" Type="http://schemas.openxmlformats.org/officeDocument/2006/relationships/slide" Target="slides/slide86.xml" /><Relationship Id="rId88" Type="http://schemas.openxmlformats.org/officeDocument/2006/relationships/slide" Target="slides/slide87.xml" /><Relationship Id="rId89" Type="http://schemas.openxmlformats.org/officeDocument/2006/relationships/slide" Target="slides/slide88.xml" /><Relationship Id="rId9" Type="http://schemas.openxmlformats.org/officeDocument/2006/relationships/slide" Target="slides/slide8.xml" /><Relationship Id="rId90" Type="http://schemas.openxmlformats.org/officeDocument/2006/relationships/slide" Target="slides/slide89.xml" /><Relationship Id="rId91" Type="http://schemas.openxmlformats.org/officeDocument/2006/relationships/slide" Target="slides/slide90.xml" /><Relationship Id="rId92" Type="http://schemas.openxmlformats.org/officeDocument/2006/relationships/slide" Target="slides/slide91.xml" /><Relationship Id="rId93" Type="http://schemas.openxmlformats.org/officeDocument/2006/relationships/slide" Target="slides/slide92.xml" /><Relationship Id="rId94" Type="http://schemas.openxmlformats.org/officeDocument/2006/relationships/slide" Target="slides/slide93.xml" /><Relationship Id="rId95" Type="http://schemas.openxmlformats.org/officeDocument/2006/relationships/slide" Target="slides/slide94.xml" /><Relationship Id="rId96" Type="http://schemas.openxmlformats.org/officeDocument/2006/relationships/slide" Target="slides/slide95.xml" /><Relationship Id="rId97" Type="http://schemas.openxmlformats.org/officeDocument/2006/relationships/slide" Target="slides/slide96.xml" /><Relationship Id="rId98" Type="http://schemas.openxmlformats.org/officeDocument/2006/relationships/slide" Target="slides/slide97.xml" /><Relationship Id="rId99" Type="http://schemas.openxmlformats.org/officeDocument/2006/relationships/slide" Target="slides/slide98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wmf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3.xml" /></Relationships>
</file>

<file path=ppt/slides/_rels/slide10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35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tags" Target="../tags/tag238.xml" /></Relationships>
</file>

<file path=ppt/slides/_rels/slide10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/Relationships>
</file>

<file path=ppt/slides/_rels/slide10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/Relationships>
</file>

<file path=ppt/slides/_rels/slide10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47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/Relationships>
</file>

<file path=ppt/slides/_rels/slide10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52.xml" /><Relationship Id="rId3" Type="http://schemas.openxmlformats.org/officeDocument/2006/relationships/tags" Target="../tags/tag253.xml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/Relationships>
</file>

<file path=ppt/slides/_rels/slide10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57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tags" Target="../tags/tag260.xml" /><Relationship Id="rId6" Type="http://schemas.openxmlformats.org/officeDocument/2006/relationships/tags" Target="../tags/tag261.xml" /></Relationships>
</file>

<file path=ppt/slides/_rels/slide10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62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/Relationships>
</file>

<file path=ppt/slides/_rels/slide10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/Relationships>
</file>

<file path=ppt/slides/_rels/slide10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72.xml" /><Relationship Id="rId3" Type="http://schemas.openxmlformats.org/officeDocument/2006/relationships/tags" Target="../tags/tag273.xml" /><Relationship Id="rId4" Type="http://schemas.openxmlformats.org/officeDocument/2006/relationships/tags" Target="../tags/tag274.xml" /><Relationship Id="rId5" Type="http://schemas.openxmlformats.org/officeDocument/2006/relationships/tags" Target="../tags/tag275.xml" /><Relationship Id="rId6" Type="http://schemas.openxmlformats.org/officeDocument/2006/relationships/tags" Target="../tags/tag276.xml" /></Relationships>
</file>

<file path=ppt/slides/_rels/slide10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77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image" Target="../media/image67.png" /><Relationship Id="rId7" Type="http://schemas.openxmlformats.org/officeDocument/2006/relationships/tags" Target="../tags/tag28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2.xml" /><Relationship Id="rId11" Type="http://schemas.openxmlformats.org/officeDocument/2006/relationships/tags" Target="../tags/tag73.xml" /><Relationship Id="rId12" Type="http://schemas.openxmlformats.org/officeDocument/2006/relationships/tags" Target="../tags/tag74.xml" /><Relationship Id="rId13" Type="http://schemas.openxmlformats.org/officeDocument/2006/relationships/slide" Target="slide7.xml" TargetMode="Internal" /><Relationship Id="rId14" Type="http://schemas.openxmlformats.org/officeDocument/2006/relationships/tags" Target="../tags/tag75.xml" /><Relationship Id="rId15" Type="http://schemas.openxmlformats.org/officeDocument/2006/relationships/tags" Target="../tags/tag76.xml" /><Relationship Id="rId16" Type="http://schemas.openxmlformats.org/officeDocument/2006/relationships/tags" Target="../tags/tag77.xml" /><Relationship Id="rId17" Type="http://schemas.openxmlformats.org/officeDocument/2006/relationships/tags" Target="../tags/tag78.xml" /><Relationship Id="rId18" Type="http://schemas.openxmlformats.org/officeDocument/2006/relationships/tags" Target="../tags/tag79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slide" Target="slide3.xml" TargetMode="Interna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14.xml" /><Relationship Id="rId3" Type="http://schemas.openxmlformats.org/officeDocument/2006/relationships/tags" Target="../tags/tag11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16.xml" /><Relationship Id="rId3" Type="http://schemas.openxmlformats.org/officeDocument/2006/relationships/tags" Target="../tags/tag11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18.xml" /><Relationship Id="rId3" Type="http://schemas.openxmlformats.org/officeDocument/2006/relationships/tags" Target="../tags/tag11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20.xml" /><Relationship Id="rId3" Type="http://schemas.openxmlformats.org/officeDocument/2006/relationships/tags" Target="../tags/tag12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22.xml" /><Relationship Id="rId3" Type="http://schemas.openxmlformats.org/officeDocument/2006/relationships/tags" Target="../tags/tag12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wmf" /><Relationship Id="rId3" Type="http://schemas.openxmlformats.org/officeDocument/2006/relationships/tags" Target="../tags/tag12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wmf" /><Relationship Id="rId3" Type="http://schemas.openxmlformats.org/officeDocument/2006/relationships/tags" Target="../tags/tag12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wmf" /><Relationship Id="rId3" Type="http://schemas.openxmlformats.org/officeDocument/2006/relationships/tags" Target="../tags/tag12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wmf" /><Relationship Id="rId3" Type="http://schemas.openxmlformats.org/officeDocument/2006/relationships/tags" Target="../tags/tag12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oleObject" Target="../embeddings/oleObject1.bin" TargetMode="Internal" /><Relationship Id="rId7" Type="http://schemas.openxmlformats.org/officeDocument/2006/relationships/image" Target="../media/image2.wmf" /><Relationship Id="rId8" Type="http://schemas.openxmlformats.org/officeDocument/2006/relationships/tags" Target="../tags/tag84.xml" /><Relationship Id="rId9" Type="http://schemas.openxmlformats.org/officeDocument/2006/relationships/vmlDrawing" Target="../drawings/vmlDrawing1.v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wmf" /><Relationship Id="rId3" Type="http://schemas.openxmlformats.org/officeDocument/2006/relationships/tags" Target="../tags/tag12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wmf" /><Relationship Id="rId3" Type="http://schemas.openxmlformats.org/officeDocument/2006/relationships/tags" Target="../tags/tag12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wmf" /><Relationship Id="rId3" Type="http://schemas.openxmlformats.org/officeDocument/2006/relationships/tags" Target="../tags/tag13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wmf" /><Relationship Id="rId3" Type="http://schemas.openxmlformats.org/officeDocument/2006/relationships/tags" Target="../tags/tag13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wmf" /><Relationship Id="rId3" Type="http://schemas.openxmlformats.org/officeDocument/2006/relationships/tags" Target="../tags/tag13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wmf" /><Relationship Id="rId3" Type="http://schemas.openxmlformats.org/officeDocument/2006/relationships/tags" Target="../tags/tag13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3.wmf" /><Relationship Id="rId3" Type="http://schemas.openxmlformats.org/officeDocument/2006/relationships/tags" Target="../tags/tag13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4.wmf" /><Relationship Id="rId3" Type="http://schemas.openxmlformats.org/officeDocument/2006/relationships/tags" Target="../tags/tag13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5.wmf" /><Relationship Id="rId3" Type="http://schemas.openxmlformats.org/officeDocument/2006/relationships/tags" Target="../tags/tag13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6.wmf" /><Relationship Id="rId3" Type="http://schemas.openxmlformats.org/officeDocument/2006/relationships/tags" Target="../tags/tag13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7.wmf" /><Relationship Id="rId3" Type="http://schemas.openxmlformats.org/officeDocument/2006/relationships/tags" Target="../tags/tag13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8.wmf" /><Relationship Id="rId3" Type="http://schemas.openxmlformats.org/officeDocument/2006/relationships/tags" Target="../tags/tag139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9.wmf" /><Relationship Id="rId3" Type="http://schemas.openxmlformats.org/officeDocument/2006/relationships/tags" Target="../tags/tag140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0.wmf" /><Relationship Id="rId3" Type="http://schemas.openxmlformats.org/officeDocument/2006/relationships/tags" Target="../tags/tag14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1.wmf" /><Relationship Id="rId3" Type="http://schemas.openxmlformats.org/officeDocument/2006/relationships/tags" Target="../tags/tag14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2.wmf" /><Relationship Id="rId3" Type="http://schemas.openxmlformats.org/officeDocument/2006/relationships/tags" Target="../tags/tag143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3.wmf" /><Relationship Id="rId3" Type="http://schemas.openxmlformats.org/officeDocument/2006/relationships/tags" Target="../tags/tag144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4.wmf" /><Relationship Id="rId3" Type="http://schemas.openxmlformats.org/officeDocument/2006/relationships/tags" Target="../tags/tag145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5.wmf" /><Relationship Id="rId3" Type="http://schemas.openxmlformats.org/officeDocument/2006/relationships/tags" Target="../tags/tag146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6.wmf" /><Relationship Id="rId3" Type="http://schemas.openxmlformats.org/officeDocument/2006/relationships/tags" Target="../tags/tag14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7.wmf" /><Relationship Id="rId3" Type="http://schemas.openxmlformats.org/officeDocument/2006/relationships/tags" Target="../tags/tag148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8.wmf" /><Relationship Id="rId3" Type="http://schemas.openxmlformats.org/officeDocument/2006/relationships/tags" Target="../tags/tag149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9.wmf" /><Relationship Id="rId3" Type="http://schemas.openxmlformats.org/officeDocument/2006/relationships/tags" Target="../tags/tag150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0.wmf" /><Relationship Id="rId3" Type="http://schemas.openxmlformats.org/officeDocument/2006/relationships/tags" Target="../tags/tag151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1.wmf" /><Relationship Id="rId3" Type="http://schemas.openxmlformats.org/officeDocument/2006/relationships/tags" Target="../tags/tag15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2.wmf" /><Relationship Id="rId3" Type="http://schemas.openxmlformats.org/officeDocument/2006/relationships/tags" Target="../tags/tag153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3.wmf" /><Relationship Id="rId3" Type="http://schemas.openxmlformats.org/officeDocument/2006/relationships/tags" Target="../tags/tag154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4.wmf" /><Relationship Id="rId3" Type="http://schemas.openxmlformats.org/officeDocument/2006/relationships/tags" Target="../tags/tag155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5.wmf" /><Relationship Id="rId3" Type="http://schemas.openxmlformats.org/officeDocument/2006/relationships/tags" Target="../tags/tag156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6.wmf" /><Relationship Id="rId3" Type="http://schemas.openxmlformats.org/officeDocument/2006/relationships/tags" Target="../tags/tag15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7.wmf" /><Relationship Id="rId3" Type="http://schemas.openxmlformats.org/officeDocument/2006/relationships/tags" Target="../tags/tag158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8.wmf" /><Relationship Id="rId3" Type="http://schemas.openxmlformats.org/officeDocument/2006/relationships/tags" Target="../tags/tag159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9.wmf" /><Relationship Id="rId3" Type="http://schemas.openxmlformats.org/officeDocument/2006/relationships/tags" Target="../tags/tag160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0.wmf" /><Relationship Id="rId3" Type="http://schemas.openxmlformats.org/officeDocument/2006/relationships/tags" Target="../tags/tag161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1.wmf" /><Relationship Id="rId3" Type="http://schemas.openxmlformats.org/officeDocument/2006/relationships/tags" Target="../tags/tag16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2.wmf" /><Relationship Id="rId3" Type="http://schemas.openxmlformats.org/officeDocument/2006/relationships/tags" Target="../tags/tag163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3.wmf" /><Relationship Id="rId3" Type="http://schemas.openxmlformats.org/officeDocument/2006/relationships/tags" Target="../tags/tag164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4.wmf" /><Relationship Id="rId3" Type="http://schemas.openxmlformats.org/officeDocument/2006/relationships/tags" Target="../tags/tag165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5.wmf" /><Relationship Id="rId3" Type="http://schemas.openxmlformats.org/officeDocument/2006/relationships/tags" Target="../tags/tag166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6.wmf" /><Relationship Id="rId3" Type="http://schemas.openxmlformats.org/officeDocument/2006/relationships/tags" Target="../tags/tag16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8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7.wmf" /><Relationship Id="rId3" Type="http://schemas.openxmlformats.org/officeDocument/2006/relationships/tags" Target="../tags/tag168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8.wmf" /><Relationship Id="rId3" Type="http://schemas.openxmlformats.org/officeDocument/2006/relationships/tags" Target="../tags/tag169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9.wmf" /><Relationship Id="rId3" Type="http://schemas.openxmlformats.org/officeDocument/2006/relationships/tags" Target="../tags/tag170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0.wmf" /><Relationship Id="rId3" Type="http://schemas.openxmlformats.org/officeDocument/2006/relationships/tags" Target="../tags/tag171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1.wmf" /><Relationship Id="rId3" Type="http://schemas.openxmlformats.org/officeDocument/2006/relationships/tags" Target="../tags/tag172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2.wmf" /><Relationship Id="rId3" Type="http://schemas.openxmlformats.org/officeDocument/2006/relationships/tags" Target="../tags/tag173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3.wmf" /><Relationship Id="rId3" Type="http://schemas.openxmlformats.org/officeDocument/2006/relationships/tags" Target="../tags/tag174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4.wmf" /><Relationship Id="rId3" Type="http://schemas.openxmlformats.org/officeDocument/2006/relationships/tags" Target="../tags/tag175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5.wmf" /><Relationship Id="rId3" Type="http://schemas.openxmlformats.org/officeDocument/2006/relationships/tags" Target="../tags/tag176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6.wmf" /><Relationship Id="rId3" Type="http://schemas.openxmlformats.org/officeDocument/2006/relationships/tags" Target="../tags/tag17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7.wmf" /><Relationship Id="rId3" Type="http://schemas.openxmlformats.org/officeDocument/2006/relationships/tags" Target="../tags/tag178.xml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8.wmf" /><Relationship Id="rId3" Type="http://schemas.openxmlformats.org/officeDocument/2006/relationships/tags" Target="../tags/tag179.xml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9.wmf" /><Relationship Id="rId3" Type="http://schemas.openxmlformats.org/officeDocument/2006/relationships/tags" Target="../tags/tag180.xml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0.wmf" /><Relationship Id="rId3" Type="http://schemas.openxmlformats.org/officeDocument/2006/relationships/tags" Target="../tags/tag181.xml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1.wmf" /><Relationship Id="rId3" Type="http://schemas.openxmlformats.org/officeDocument/2006/relationships/tags" Target="../tags/tag182.xml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2.wmf" /><Relationship Id="rId3" Type="http://schemas.openxmlformats.org/officeDocument/2006/relationships/tags" Target="../tags/tag183.xml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3.wmf" /><Relationship Id="rId3" Type="http://schemas.openxmlformats.org/officeDocument/2006/relationships/tags" Target="../tags/tag184.xml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4.wmf" /><Relationship Id="rId3" Type="http://schemas.openxmlformats.org/officeDocument/2006/relationships/tags" Target="../tags/tag185.xml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5.wmf" /><Relationship Id="rId3" Type="http://schemas.openxmlformats.org/officeDocument/2006/relationships/tags" Target="../tags/tag186.xml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6.wmf" /><Relationship Id="rId3" Type="http://schemas.openxmlformats.org/officeDocument/2006/relationships/tags" Target="../tags/tag18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2.xml" /></Relationships>
</file>

<file path=ppt/slides/_rels/slide9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tags" Target="../tags/tag192.xml" /></Relationships>
</file>

<file path=ppt/slides/_rels/slide9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/Relationships>
</file>

<file path=ppt/slides/_rels/slide9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98.xml" /><Relationship Id="rId3" Type="http://schemas.openxmlformats.org/officeDocument/2006/relationships/tags" Target="../tags/tag199.xml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/Relationships>
</file>

<file path=ppt/slides/_rels/slide9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03.xml" /><Relationship Id="rId3" Type="http://schemas.openxmlformats.org/officeDocument/2006/relationships/tags" Target="../tags/tag204.xml" /><Relationship Id="rId4" Type="http://schemas.openxmlformats.org/officeDocument/2006/relationships/tags" Target="../tags/tag205.xml" /><Relationship Id="rId5" Type="http://schemas.openxmlformats.org/officeDocument/2006/relationships/tags" Target="../tags/tag206.xml" /><Relationship Id="rId6" Type="http://schemas.openxmlformats.org/officeDocument/2006/relationships/tags" Target="../tags/tag207.xml" /></Relationships>
</file>

<file path=ppt/slides/_rels/slide9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/Relationships>
</file>

<file path=ppt/slides/_rels/slide9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/Relationships>
</file>

<file path=ppt/slides/_rels/slide9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18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/Relationships>
</file>

<file path=ppt/slides/_rels/slide9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tags" Target="../tags/tag225.xml" /></Relationships>
</file>

<file path=ppt/slides/_rels/slide9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/Relationships>
</file>

<file path=ppt/slides/_rels/slide9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>
                <a:latin typeface="方正小标宋简体" panose="02010601030101010101" charset="-122"/>
                <a:ea typeface="方正小标宋简体" panose="02010601030101010101" charset="-122"/>
              </a:rPr>
              <a:t>初中语文文言文阅读</a:t>
            </a:r>
            <a:endParaRPr lang="zh-CN" altLang="zh-CN">
              <a:latin typeface="方正小标宋简体" panose="02010601030101010101" charset="-122"/>
              <a:ea typeface="方正小标宋简体" panose="0201060103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80" y="4003040"/>
            <a:ext cx="9799320" cy="1029970"/>
          </a:xfrm>
        </p:spPr>
        <p:txBody>
          <a:bodyPr/>
          <a:lstStyle/>
          <a:p>
            <a:r>
              <a:rPr lang="zh-CN" altLang="en-US" sz="3200"/>
              <a:t>高天奕</a:t>
            </a:r>
            <a:endParaRPr lang="zh-CN" altLang="en-US" sz="3200"/>
          </a:p>
        </p:txBody>
      </p:sp>
    </p:spTree>
    <p:custDataLst>
      <p:tags r:id="rId4"/>
    </p:custDataLst>
  </p:cSld>
  <p:clrMapOvr>
    <a:masterClrMapping/>
  </p:clrMapOvr>
  <mc:AlternateContent>
    <mc:Choice xmlns:p15="http://schemas.microsoft.com/office/powerpoint/2012/main" Requires="p15">
      <p:transition spd="slow" p14:dur="6000">
        <p15:prstTrans prst="curtains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课内文言文方面文学常识（七上）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《聊斋志异》作者蒲松龄，字留仙，世称聊斋先生，淄川（今山东淄博）人，清代文学家。著有小说文集《聊斋志异》等。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《吕氏春秋》又称《吕览》，先秦杂家代表著作。战国末秦相吕不韦（？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-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前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235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）集合门客共同编写而成。全书二十六卷，分为十二纪、八览、六论，共一百六十篇。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《列子》，旧题为列御寇著。据后人考证，可能是晋代人的作品。今本八篇，内容多为民间故事、寓言和神话传说。列御寇，相传是战国时的道家人物，郑国人。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330" y="313690"/>
            <a:ext cx="5320030" cy="4748530"/>
          </a:xfrm>
        </p:spPr>
        <p:txBody>
          <a:bodyPr>
            <a:noAutofit/>
          </a:bodyPr>
          <a:lstStyle/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子犯请击之，公曰：“不可。微夫人之力不及此。因人之力而敝之，不仁；失其所与，不知；以乱易整，不武。吾其还也。”亦去之。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313750"/>
            <a:ext cx="5176800" cy="4748400"/>
          </a:xfrm>
        </p:spPr>
        <p:txBody>
          <a:bodyPr/>
          <a:lstStyle/>
          <a:p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微</a:t>
            </a:r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夫人之力不及此</a:t>
            </a:r>
            <a:endParaRPr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不</a:t>
            </a:r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知</a:t>
            </a:r>
            <a:endParaRPr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以乱</a:t>
            </a:r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易</a:t>
            </a:r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整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H="1">
            <a:off x="6098400" y="31375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5076190" y="44958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93490" y="138938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076190" y="138938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>
    <mc:Choice xmlns:p15="http://schemas.microsoft.com/office/powerpoint/2012/main" Requires="p15">
      <p:transition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2" grpId="0"/>
      <p:bldP spid="5" grpId="0"/>
      <p:bldP spid="6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/>
              <a:t>对比阅读解题技巧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80" y="4003040"/>
            <a:ext cx="9799320" cy="1029970"/>
          </a:xfrm>
        </p:spPr>
        <p:txBody>
          <a:bodyPr/>
          <a:lstStyle/>
          <a:p>
            <a:r>
              <a:rPr lang="zh-CN" altLang="en-US" sz="3200"/>
              <a:t>单击输入您的封面副标题</a:t>
            </a:r>
            <a:endParaRPr lang="zh-CN" altLang="en-US" sz="3200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/>
</p:sld>
</file>

<file path=ppt/slides/slide10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/>
</p:sld>
</file>

<file path=ppt/slides/slide10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81330" y="741045"/>
            <a:ext cx="5617210" cy="4935855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spcAft>
                <a:spcPct val="0"/>
              </a:spcAft>
              <a:buNone/>
            </a:pPr>
            <a:r>
              <a:rPr lang="en-US" altLang="zh-CN" sz="2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r>
              <a:rPr lang="zh-CN" altLang="en-US" sz="2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【甲】山不在高，有仙则名。水不在深，有龙则灵。斯是陋室，惟吾德馨。苔痕上阶绿，草色入帘青。谈笑有鸿儒，往来无白丁。可以调素琴，阅金经。无丝竹之乱耳，无案牍之劳形。南阳诸葛庐，西蜀子云亭。孔子云：何陋之有？</a:t>
            </a:r>
            <a:endParaRPr lang="zh-CN" altLang="en-US" sz="2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lnSpc>
                <a:spcPct val="90000"/>
              </a:lnSpc>
              <a:spcAft>
                <a:spcPct val="0"/>
              </a:spcAft>
              <a:buNone/>
            </a:pPr>
            <a:r>
              <a:rPr lang="zh-CN" altLang="en-US" sz="2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【乙】陶渊明，字元亮。或云潜，字渊明。浔阳柴桑人也。江州刺史檀道济往候之，偃卧瘠馁有日矣。道济谓曰：“贤者处世，天下无道则隐，有道则至；今子生文明之世，奈何</a:t>
            </a:r>
            <a:r>
              <a:rPr lang="zh-CN" altLang="en-US" sz="2000" baseline="30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</a:t>
            </a:r>
            <a:r>
              <a:rPr lang="zh-CN" altLang="en-US" sz="2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自苦如此？”对曰：“潜也何敢望贤，志不及也。”道济馈</a:t>
            </a:r>
            <a:r>
              <a:rPr lang="zh-CN" altLang="en-US" sz="2000" baseline="30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</a:t>
            </a:r>
            <a:r>
              <a:rPr lang="zh-CN" altLang="en-US" sz="2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以粱肉，麾而去之。</a:t>
            </a:r>
            <a:endParaRPr lang="zh-CN" altLang="en-US" sz="2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lnSpc>
                <a:spcPct val="90000"/>
              </a:lnSpc>
              <a:spcAft>
                <a:spcPct val="0"/>
              </a:spcAft>
              <a:buNone/>
            </a:pPr>
            <a:r>
              <a:rPr lang="zh-CN" altLang="en-US" sz="2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公田悉令吏种秫，曰：“吾常得醉于酒足矣!”</a:t>
            </a:r>
            <a:r>
              <a:rPr lang="zh-CN" altLang="en-US" sz="2000" u="sng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妻子固请种粳乃使二顷五十亩种秫五十亩种粳</a:t>
            </a:r>
            <a:r>
              <a:rPr lang="zh-CN" altLang="en-US" sz="2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。岁终，会郡遣督邮至，县吏请曰：“应束带见之。”渊明喟然叹曰：“我岂能为五斗米，折腰向乡里小儿？”即日解绶去职，赋《归去来》。征著作郎，不就</a:t>
            </a:r>
            <a:r>
              <a:rPr lang="zh-CN" altLang="en-US" sz="2000" baseline="30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</a:t>
            </a:r>
            <a:r>
              <a:rPr lang="zh-CN" altLang="en-US" sz="2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2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lnSpc>
                <a:spcPct val="90000"/>
              </a:lnSpc>
              <a:spcAft>
                <a:spcPct val="0"/>
              </a:spcAft>
              <a:buNone/>
            </a:pPr>
            <a:r>
              <a:rPr lang="zh-CN" altLang="en-US" sz="2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——节选自《昭明文选》，有删改</a:t>
            </a:r>
            <a:endParaRPr lang="zh-CN" altLang="en-US" sz="2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lnSpc>
                <a:spcPct val="90000"/>
              </a:lnSpc>
              <a:spcAft>
                <a:spcPct val="0"/>
              </a:spcAft>
              <a:buNone/>
            </a:pPr>
            <a:r>
              <a:rPr lang="zh-CN" altLang="en-US" sz="2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【注释】①奈何：为什么。②馈：送。③不就：没有接受。</a:t>
            </a:r>
            <a:endParaRPr lang="zh-CN" altLang="en-US" sz="2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9175" y="741045"/>
            <a:ext cx="5840730" cy="500570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1. 下面句子中加点词意思或用法相同的一组是（    ）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A. </a:t>
            </a:r>
            <a:r>
              <a:rPr lang="zh-CN" altLang="en-US">
                <a:solidFill>
                  <a:srgbClr val="FF0000"/>
                </a:solidFill>
              </a:rPr>
              <a:t>贤</a:t>
            </a:r>
            <a:r>
              <a:rPr lang="zh-CN" altLang="en-US">
                <a:solidFill>
                  <a:schemeClr val="tx1"/>
                </a:solidFill>
              </a:rPr>
              <a:t>者处世         见</a:t>
            </a:r>
            <a:r>
              <a:rPr lang="zh-CN" altLang="en-US">
                <a:solidFill>
                  <a:srgbClr val="FF0000"/>
                </a:solidFill>
              </a:rPr>
              <a:t>贤</a:t>
            </a:r>
            <a:r>
              <a:rPr lang="zh-CN" altLang="en-US">
                <a:solidFill>
                  <a:schemeClr val="tx1"/>
                </a:solidFill>
              </a:rPr>
              <a:t>思齐焉（《论语》）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B. 应束带见</a:t>
            </a:r>
            <a:r>
              <a:rPr lang="zh-CN" altLang="en-US">
                <a:solidFill>
                  <a:srgbClr val="FF0000"/>
                </a:solidFill>
              </a:rPr>
              <a:t>之</a:t>
            </a:r>
            <a:r>
              <a:rPr lang="zh-CN" altLang="en-US">
                <a:solidFill>
                  <a:schemeClr val="tx1"/>
                </a:solidFill>
              </a:rPr>
              <a:t>      忘路</a:t>
            </a:r>
            <a:r>
              <a:rPr lang="zh-CN" altLang="en-US">
                <a:solidFill>
                  <a:srgbClr val="FF0000"/>
                </a:solidFill>
              </a:rPr>
              <a:t>之</a:t>
            </a:r>
            <a:r>
              <a:rPr lang="zh-CN" altLang="en-US">
                <a:solidFill>
                  <a:schemeClr val="tx1"/>
                </a:solidFill>
              </a:rPr>
              <a:t>远近（《桃花源记》）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C. 麾</a:t>
            </a:r>
            <a:r>
              <a:rPr lang="zh-CN" altLang="en-US">
                <a:solidFill>
                  <a:srgbClr val="FF0000"/>
                </a:solidFill>
              </a:rPr>
              <a:t>而</a:t>
            </a:r>
            <a:r>
              <a:rPr lang="zh-CN" altLang="en-US">
                <a:solidFill>
                  <a:schemeClr val="tx1"/>
                </a:solidFill>
              </a:rPr>
              <a:t>去之        予独爱莲之出淤泥</a:t>
            </a:r>
            <a:r>
              <a:rPr lang="zh-CN" altLang="en-US">
                <a:solidFill>
                  <a:srgbClr val="FF0000"/>
                </a:solidFill>
              </a:rPr>
              <a:t>而</a:t>
            </a:r>
            <a:r>
              <a:rPr lang="zh-CN" altLang="en-US">
                <a:solidFill>
                  <a:schemeClr val="tx1"/>
                </a:solidFill>
              </a:rPr>
              <a:t>不染（《爱莲说》）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D. 渊明喟</a:t>
            </a:r>
            <a:r>
              <a:rPr lang="zh-CN" altLang="en-US">
                <a:solidFill>
                  <a:srgbClr val="FF0000"/>
                </a:solidFill>
              </a:rPr>
              <a:t>然</a:t>
            </a:r>
            <a:r>
              <a:rPr lang="zh-CN" altLang="en-US">
                <a:solidFill>
                  <a:schemeClr val="tx1"/>
                </a:solidFill>
              </a:rPr>
              <a:t>叹曰   </a:t>
            </a:r>
            <a:r>
              <a:rPr lang="zh-CN" altLang="en-US">
                <a:solidFill>
                  <a:srgbClr val="FF0000"/>
                </a:solidFill>
              </a:rPr>
              <a:t>然</a:t>
            </a:r>
            <a:r>
              <a:rPr lang="zh-CN" altLang="en-US">
                <a:solidFill>
                  <a:schemeClr val="tx1"/>
                </a:solidFill>
              </a:rPr>
              <a:t>则北通巫峡（《曹判论战》）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2. 请用现代汉语翻译下面句子。（5分）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（1）今子生文明之世，奈何自苦如此？                                                                          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（2）我岂能为五斗米，折腰向乡里小儿？                                                      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3. 请用“/”给下面的句子断句。（断两处）（2分）</a:t>
            </a:r>
            <a:endParaRPr lang="zh-CN" altLang="en-US">
              <a:solidFill>
                <a:schemeClr val="tx1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妻子固请种粳乃使二顷五十亩种秫五十亩种粳</a:t>
            </a:r>
            <a:endParaRPr lang="zh-CN" altLang="en-US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4. 请依据选文，回答问题。（4分）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chemeClr val="tx1"/>
                </a:solidFill>
              </a:rPr>
              <a:t>【甲】【乙】两文，都描写了两位安贫乐道的文学家。【甲】文中侧重于表现室主人刘禹锡室内生活的句子是</a:t>
            </a:r>
            <a:r>
              <a:rPr lang="zh-CN" altLang="en-US" u="sng">
                <a:solidFill>
                  <a:schemeClr val="tx1"/>
                </a:solidFill>
              </a:rPr>
              <a:t>                                       </a:t>
            </a:r>
            <a:r>
              <a:rPr lang="zh-CN" altLang="en-US">
                <a:solidFill>
                  <a:schemeClr val="tx1"/>
                </a:solidFill>
              </a:rPr>
              <a:t>；【乙】文陶渊明隐居的标志是</a:t>
            </a:r>
            <a:r>
              <a:rPr lang="zh-CN" altLang="en-US" u="sng">
                <a:solidFill>
                  <a:schemeClr val="tx1"/>
                </a:solidFill>
                <a:sym typeface="+mn-ea"/>
              </a:rPr>
              <a:t>                                       </a:t>
            </a:r>
            <a:r>
              <a:rPr lang="zh-CN" altLang="en-US">
                <a:solidFill>
                  <a:schemeClr val="tx1"/>
                </a:solidFill>
              </a:rPr>
              <a:t>（用自己的话概括）。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24580" y="105480"/>
            <a:ext cx="10969200" cy="705600"/>
          </a:xfrm>
        </p:spPr>
        <p:txBody>
          <a:bodyPr/>
          <a:lstStyle/>
          <a:p>
            <a:r>
              <a:rPr lang="zh-CN" altLang="en-US" sz="3200"/>
              <a:t>原创例题分析</a:t>
            </a:r>
            <a:endParaRPr lang="zh-CN" altLang="en-US" sz="3200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540" y="732790"/>
            <a:ext cx="0" cy="601218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3627120" y="3513455"/>
            <a:ext cx="18910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4510" y="3768090"/>
            <a:ext cx="18910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826635" y="5178425"/>
            <a:ext cx="9455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50240" y="5460365"/>
            <a:ext cx="32594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  <p:bldP spid="5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/>
</p:sld>
</file>

<file path=ppt/slides/slide10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/>
</p:sld>
</file>

<file path=ppt/slides/slide10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/>
</p:sld>
</file>

<file path=ppt/slides/slide10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/>
</p:sld>
</file>

<file path=ppt/slides/slide10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/>
</p:sld>
</file>

<file path=ppt/slides/slide10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972800" y="12293600"/>
            <a:ext cx="304800" cy="2286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课内文言文方面文学常识（七下）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《孙权劝学》选自《资治通鉴》，孙权，字仲谋，吴郡富春（今浙江富阳）人，三国时吴国的创建者。《资治通鉴》，北宋司马光主持编纂的一部编年体通史，记载了从战国到五代共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1362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年间的史事。司马光（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1019-1086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），字君实，陕州夏县（今属山西）人。北宋政治家、史学家。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《木兰诗》选自《乐府诗集》，北宋郭茂倩编，是南北朝时的北方民歌。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《卖油翁》选自《归田录》，作者欧阳修，字永叔，号醉翁，晚号六一居士，谥号文忠，吉州永丰（今属江西）人，北宋政治家、文学家，唐宋八大家之一。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《陋室铭》选自《刘禹锡集》。铭，古代刻在器物上用来警诫自己或者称述功德的文字，后来成为一种文体。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课内文言文方面文学常识（七下）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《爱莲说》选自《周敦颐集》，周敦颐，字茂叔，道州营道人，北宋哲学家。著有《太极图说》《通书》等。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《河中石兽》选自《阅微草堂笔记》，作者纪昀（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1724-1805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），字晓岚，直隶献县人，清代学者、文学家。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课内文言文方面文学常识（八上）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三峡》节选自《水经注校证》。郦道元，字善长，范阳涿县人，北魏地理学家。所撰《水经注》，名为注释《水经》，实则以《水经》为纲，广为补充发展，自成巨著。全书详细记载了一千多条大小河流及有关的历史遗迹、人物掌故、神话传说等，是我国地理名著，并具有较高的文学价值。由于当时南北分裂，此书记北方河流，综合运用了文献资料与作者实地考察的成果；涉及南方江河，则博采他人记述，精心选择，细致加工，融汇成文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《答谢中书书》选自《全上古三代秦汉三国六朝文》，作者陶弘景，字通明，自号华阳隐居，丹阳秣陵人，南朝齐梁时思想家。有《陶隐居集》。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《记承天寺夜游》选自《苏轼文集》，苏轼（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1037-1101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），字子瞻，号东坡居士，眉山人，北宋文学家。此文写于作者贬官黄州期间。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课内文言文方面文学常识（八上）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《与朱元思书》选自《吴均集校注》。吴均（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469-520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），字书庠，吴兴故鄣人，南朝梁文学家。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《孟子》是记录孟子及其弟子言行的著作，共七篇，一般认为是孟子及其弟子万章、公孙丑等人共同编著的。孟子，名轲，邹人，战国时期思想家，儒家学派代表人物之一。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《愚公移山》选自《列子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·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汤问》。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课内文言文方面文学常识（八上）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《周亚夫军细柳》节选自《史记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·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绛侯周勃世家》。司马迁，字子长，夏阳人，西汉历史学家。他撰写的《史记》记述了从传说中的黄帝到汉武帝共三千余年的史事，全书一百三十篇，包括十二本纪、十表、八书、三十世家、七十列传。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 marL="0" indent="0">
              <a:buNone/>
            </a:pP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课内文言文方面文学常识（八下）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0968990" cy="513969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《桃花源记》选自《陶渊明集》。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《小石潭记》选自《柳河东集》，原题为《至小丘西小石潭记》。柳宗元，字子厚，河东人，唐代文学家，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“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唐宋八大家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”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之一。参加永贞元年王叔文领导的政治革新运动，失败后被贬。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《核舟记》选自《虞初新志》，略有删节。魏学洢，字子敬，明末嘉善人。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《庄子》一书是庄子及其后学的著作，现存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33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篇，包括内篇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7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篇，外篇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15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篇，杂篇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11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篇。庄子，名周，宋国蒙人，战国时哲学家，道家学派代表人物。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课内文言文方面文学常识（八下）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0968990" cy="513969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《礼记两则》选自《礼记正义》，《礼记》是战国至秦汉间儒家论著的汇编，相传是西汉经学家戴圣编纂的。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《马说》选自《韩昌黎文集校注》，这是作者《杂说》四篇中的第四篇。韩愈，字退之，河阳人，自谓郡望昌黎，世称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“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韩昌黎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”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，唐代文学家、思想家、教育家。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课内文言文方面文学常识（九上）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0968990" cy="513969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《岳阳楼记》选自《范仲淹全集》，范仲淹，字希文，谥号文正，苏州吴县人，北宋政治家、文学家。有《范文正公集》传世。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《醉翁亭记》选自《欧阳修全集》，作者欧阳修，字永叔，号醉翁，晚号六一居士，谥号文忠，吉州永丰（今属江西）人，北宋政治家、文学家，唐宋八大家之一。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《湖心亭看雪》选自《陶庵梦忆》，作者张岱，字宗子，号陶庵，山阴人，明末清初文学家。著有《陶庵梦忆》《西湖梦寻》等。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课内文言文方面文学常识（九下）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0968990" cy="513969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《鱼我所欲也》选自《孟子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·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告子上》。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《唐雎不辱使命》选自《战国策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·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魏策四》，唐雎，战国末期人。《战国策》是西汉刘向根据战国时期史料整理编辑的，共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33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篇，分国编次。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《送东阳马生序》（节选）选自《宋濂全集》，东阳，今属浙江。宋濂，字景濂，号潜溪，浦江人，元末明初文学家。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《曹刿论战》选自《左传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·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庄公十年》。《左传》，即《春秋左氏传》，又称《左氏春秋》，儒家经典之一，是中国古代的史学和文学名著。旧传为春秋时期鲁国史官左丘明所著，近人认为是战国时人编。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《邹忌讽齐王纳谏》选自《战国策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·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齐策一》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5768975" y="860423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01.</a:t>
            </a:r>
            <a:endParaRPr lang="en-US" altLang="zh-CN" sz="4400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文本框 17">
            <a:hlinkClick r:id="rId4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6878955" y="860423"/>
            <a:ext cx="4246245" cy="770400"/>
          </a:xfrm>
          <a:prstGeom prst="rect">
            <a:avLst/>
          </a:prstGeom>
          <a:noFill/>
        </p:spPr>
        <p:txBody>
          <a:bodyPr wrap="square" bIns="46990" rtlCol="0" anchor="ctr" anchorCtr="0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方正小标宋简体" panose="02010601030101010101" charset="-122"/>
                <a:ea typeface="方正小标宋简体" panose="0201060103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中考真题展示</a:t>
            </a:r>
            <a:endParaRPr lang="zh-CN" altLang="en-US" sz="3200">
              <a:solidFill>
                <a:schemeClr val="tx1"/>
              </a:solidFill>
              <a:latin typeface="方正小标宋简体" panose="02010601030101010101" charset="-122"/>
              <a:ea typeface="方正小标宋简体" panose="0201060103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5768975" y="187261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02.</a:t>
            </a:r>
            <a:endParaRPr lang="en-US" altLang="zh-CN" sz="4400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6"/>
            </p:custDataLst>
          </p:nvPr>
        </p:nvSpPr>
        <p:spPr>
          <a:xfrm>
            <a:off x="5768975" y="2884804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03.</a:t>
            </a:r>
            <a:endParaRPr lang="en-US" altLang="zh-CN" sz="4400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>
          <a:xfrm>
            <a:off x="5768975" y="389699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04.</a:t>
            </a:r>
            <a:endParaRPr lang="en-US" altLang="zh-CN" sz="4400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>
            <p:custDataLst>
              <p:tags r:id="rId8"/>
            </p:custDataLst>
          </p:nvPr>
        </p:nvCxnSpPr>
        <p:spPr>
          <a:xfrm>
            <a:off x="5876925" y="760730"/>
            <a:ext cx="5248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887096" y="1393190"/>
            <a:ext cx="1851660" cy="76835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r"/>
            <a:r>
              <a:rPr lang="zh-CN" altLang="en-US" sz="4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44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887095" y="2161540"/>
            <a:ext cx="1851660" cy="3683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altLang="zh-CN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CONTENTS</a:t>
            </a:r>
            <a:endParaRPr lang="en-US" altLang="zh-CN" spc="3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2897505" y="1515110"/>
            <a:ext cx="76200" cy="9226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>
            <a:hlinkClick r:id="rId13" action="ppaction://hlinksldjump"/>
          </p:cNvPr>
          <p:cNvSpPr txBox="1"/>
          <p:nvPr>
            <p:custDataLst>
              <p:tags r:id="rId12"/>
            </p:custDataLst>
          </p:nvPr>
        </p:nvSpPr>
        <p:spPr>
          <a:xfrm>
            <a:off x="6878955" y="1872615"/>
            <a:ext cx="4246245" cy="770400"/>
          </a:xfrm>
          <a:prstGeom prst="rect">
            <a:avLst/>
          </a:prstGeom>
          <a:noFill/>
        </p:spPr>
        <p:txBody>
          <a:bodyPr wrap="square" bIns="46990" rtlCol="0" anchor="ctr" anchorCtr="0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方正小标宋简体" panose="02010601030101010101" charset="-122"/>
                <a:ea typeface="方正小标宋简体" panose="0201060103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文言文命题趋势</a:t>
            </a:r>
            <a:endParaRPr lang="zh-CN" altLang="en-US" sz="3200">
              <a:solidFill>
                <a:schemeClr val="tx1"/>
              </a:solidFill>
              <a:latin typeface="方正小标宋简体" panose="02010601030101010101" charset="-122"/>
              <a:ea typeface="方正小标宋简体" panose="0201060103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4"/>
            </p:custDataLst>
          </p:nvPr>
        </p:nvSpPr>
        <p:spPr>
          <a:xfrm>
            <a:off x="6878955" y="2884804"/>
            <a:ext cx="4246245" cy="770400"/>
          </a:xfrm>
          <a:prstGeom prst="rect">
            <a:avLst/>
          </a:prstGeom>
          <a:noFill/>
        </p:spPr>
        <p:txBody>
          <a:bodyPr wrap="square" bIns="46990" rtlCol="0" anchor="ctr" anchorCtr="0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方正小标宋简体" panose="02010601030101010101" charset="-122"/>
                <a:ea typeface="方正小标宋简体" panose="0201060103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课内文言文阅读技巧</a:t>
            </a:r>
            <a:endParaRPr lang="zh-CN" altLang="en-US" sz="3200">
              <a:solidFill>
                <a:schemeClr val="tx1"/>
              </a:solidFill>
              <a:latin typeface="方正小标宋简体" panose="02010601030101010101" charset="-122"/>
              <a:ea typeface="方正小标宋简体" panose="0201060103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>
            <a:off x="6878955" y="3896995"/>
            <a:ext cx="4246245" cy="770400"/>
          </a:xfrm>
          <a:prstGeom prst="rect">
            <a:avLst/>
          </a:prstGeom>
          <a:noFill/>
        </p:spPr>
        <p:txBody>
          <a:bodyPr wrap="square" bIns="46990" rtlCol="0" anchor="ctr" anchorCtr="0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>
                <a:latin typeface="方正小标宋简体" panose="02010601030101010101" charset="-122"/>
                <a:ea typeface="方正小标宋简体" panose="0201060103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课外文言文阅读技巧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方正小标宋简体" panose="02010601030101010101" charset="-122"/>
              <a:ea typeface="方正小标宋简体" panose="0201060103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6"/>
            </p:custDataLst>
          </p:nvPr>
        </p:nvSpPr>
        <p:spPr>
          <a:xfrm>
            <a:off x="5768975" y="4899660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05.</a:t>
            </a:r>
            <a:endParaRPr lang="en-US" altLang="zh-CN" sz="4400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6878955" y="4899660"/>
            <a:ext cx="4246245" cy="770400"/>
          </a:xfrm>
          <a:prstGeom prst="rect">
            <a:avLst/>
          </a:prstGeom>
          <a:noFill/>
        </p:spPr>
        <p:txBody>
          <a:bodyPr wrap="square" bIns="46990" rtlCol="0" anchor="ctr" anchorCtr="0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方正小标宋简体" panose="02010601030101010101" charset="-122"/>
                <a:ea typeface="方正小标宋简体" panose="0201060103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对比阅读技巧</a:t>
            </a:r>
            <a:endParaRPr lang="zh-CN" altLang="en-US" sz="3200">
              <a:solidFill>
                <a:schemeClr val="tx1"/>
              </a:solidFill>
              <a:latin typeface="方正小标宋简体" panose="02010601030101010101" charset="-122"/>
              <a:ea typeface="方正小标宋简体" panose="0201060103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8"/>
    </p:custDataLst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课内文言文方面文学常识（九下）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0968990" cy="513969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《陈涉世家》选自《史记》，有删节。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《出师表》选自《诸葛亮集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·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文集》，公元</a:t>
            </a:r>
            <a:r>
              <a:rPr lang="en-US" altLang="zh-CN"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227</a:t>
            </a: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年，诸葛亮率军驻汉中，准备北上伐魏。临行前，感到刘禅暗弱，颇有内顾之忧，故上表劝诫。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  <a:sym typeface="+mn-ea"/>
              </a:rPr>
              <a:t>《伯牙善鼓琴》选自《列子集释》。列御寇，相传是战国时的道家学派代表人物之一。郑国人。</a:t>
            </a: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pPr>
              <a:lnSpc>
                <a:spcPct val="100000"/>
              </a:lnSpc>
            </a:pPr>
            <a:endParaRPr sz="28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t>虚词用法</a:t>
            </a:r>
            <a:r>
              <a:rPr lang="en-US" altLang="zh-CN"/>
              <a:t>——</a:t>
            </a:r>
            <a:r>
              <a:rPr lang="en-US" altLang="zh-CN">
                <a:sym typeface="+mn-ea"/>
              </a:rPr>
              <a:t>“</a:t>
            </a:r>
            <a:r>
              <a:rPr>
                <a:sym typeface="+mn-ea"/>
              </a:rPr>
              <a:t>之</a:t>
            </a:r>
            <a:r>
              <a:rPr lang="en-US" altLang="zh-CN">
                <a:sym typeface="+mn-ea"/>
              </a:rPr>
              <a:t>”</a:t>
            </a:r>
            <a:r>
              <a:rPr>
                <a:sym typeface="+mn-ea"/>
              </a:rPr>
              <a:t>字用法回顾</a:t>
            </a:r>
            <a:endParaRPr>
              <a:sym typeface="+mn-ea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1"/>
          </p:nvPr>
        </p:nvSpPr>
        <p:spPr>
          <a:xfrm>
            <a:off x="608330" y="1501140"/>
            <a:ext cx="7513320" cy="474853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何陋之有                       （刘禹锡《陋室铭》）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肉食者谋之                         （《曹刿论战》）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予独爱莲之出淤泥而不染          （周敦颐《爱莲说》）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马之千里者                         （韩愈《马说》）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公将驰之                           （《曹刿论战》）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送杜少府之任蜀州        （王勃《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送杜少府之任蜀州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8190230" y="1319530"/>
            <a:ext cx="4001770" cy="474853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0070C0"/>
                </a:solidFill>
              </a:rPr>
              <a:t>宾语前置的标志</a:t>
            </a:r>
            <a:endParaRPr lang="zh-CN" altLang="en-US" sz="200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0070C0"/>
                </a:solidFill>
              </a:rPr>
              <a:t>代词</a:t>
            </a:r>
            <a:endParaRPr lang="zh-CN" altLang="en-US" sz="200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0070C0"/>
                </a:solidFill>
              </a:rPr>
              <a:t>主谓之间，取消句子的独立性</a:t>
            </a:r>
            <a:endParaRPr lang="zh-CN" altLang="en-US" sz="200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0070C0"/>
                </a:solidFill>
              </a:rPr>
              <a:t>定语后置的标志</a:t>
            </a:r>
            <a:endParaRPr lang="zh-CN" altLang="en-US" sz="200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0070C0"/>
                </a:solidFill>
              </a:rPr>
              <a:t>补充音节，不译</a:t>
            </a:r>
            <a:endParaRPr lang="zh-CN" altLang="en-US" sz="200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0070C0"/>
                </a:solidFill>
              </a:rPr>
              <a:t>去、往、到</a:t>
            </a:r>
            <a:endParaRPr lang="zh-CN" altLang="en-US" sz="2000">
              <a:solidFill>
                <a:srgbClr val="0070C0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t>虚词用法</a:t>
            </a:r>
            <a:r>
              <a:rPr lang="en-US" altLang="zh-CN"/>
              <a:t>——</a:t>
            </a:r>
            <a:r>
              <a:rPr lang="en-US" altLang="zh-CN">
                <a:sym typeface="+mn-ea"/>
              </a:rPr>
              <a:t>“</a:t>
            </a:r>
            <a:r>
              <a:rPr>
                <a:sym typeface="+mn-ea"/>
              </a:rPr>
              <a:t>而</a:t>
            </a:r>
            <a:r>
              <a:rPr lang="en-US" altLang="zh-CN">
                <a:sym typeface="+mn-ea"/>
              </a:rPr>
              <a:t>”</a:t>
            </a:r>
            <a:r>
              <a:rPr>
                <a:sym typeface="+mn-ea"/>
              </a:rPr>
              <a:t>字用法回顾</a:t>
            </a:r>
            <a:endParaRPr>
              <a:sym typeface="+mn-ea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1"/>
          </p:nvPr>
        </p:nvSpPr>
        <p:spPr>
          <a:xfrm>
            <a:off x="608330" y="1501140"/>
            <a:ext cx="5523865" cy="4748530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得之心而寓之酒也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蔚然而深秀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而年又最高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临溪而渔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朝而往暮而归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生于忧患而死于安乐也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7"/>
          <p:cNvSpPr>
            <a:spLocks noGrp="1"/>
          </p:cNvSpPr>
          <p:nvPr/>
        </p:nvSpPr>
        <p:spPr>
          <a:xfrm>
            <a:off x="6238875" y="1501140"/>
            <a:ext cx="5523865" cy="474853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560185" y="1501140"/>
            <a:ext cx="4001770" cy="474853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表顺承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表并列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表转折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表修饰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表并列</a:t>
            </a:r>
            <a:endParaRPr lang="zh-CN" altLang="en-US" sz="2400">
              <a:solidFill>
                <a:srgbClr val="0070C0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6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t>虚词用法</a:t>
            </a:r>
            <a:r>
              <a:rPr lang="en-US" altLang="zh-CN"/>
              <a:t>——</a:t>
            </a:r>
            <a:r>
              <a:rPr lang="en-US" altLang="zh-CN">
                <a:sym typeface="+mn-ea"/>
              </a:rPr>
              <a:t>“</a:t>
            </a:r>
            <a:r>
              <a:rPr>
                <a:sym typeface="+mn-ea"/>
              </a:rPr>
              <a:t>而</a:t>
            </a:r>
            <a:r>
              <a:rPr lang="en-US" altLang="zh-CN">
                <a:sym typeface="+mn-ea"/>
              </a:rPr>
              <a:t>”</a:t>
            </a:r>
            <a:r>
              <a:rPr>
                <a:sym typeface="+mn-ea"/>
              </a:rPr>
              <a:t>字用法回顾</a:t>
            </a:r>
            <a:endParaRPr>
              <a:sym typeface="+mn-ea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1"/>
          </p:nvPr>
        </p:nvSpPr>
        <p:spPr>
          <a:xfrm>
            <a:off x="608330" y="1501140"/>
            <a:ext cx="5523865" cy="4748530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而年又最高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溪深而鱼肥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泉香而酒洌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已而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6132195" y="1668145"/>
            <a:ext cx="4001770" cy="474853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0070C0"/>
                </a:solidFill>
              </a:rPr>
              <a:t>表递进</a:t>
            </a:r>
            <a:endParaRPr lang="zh-CN" altLang="en-US" sz="240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0070C0"/>
                </a:solidFill>
              </a:rPr>
              <a:t>表因果</a:t>
            </a:r>
            <a:endParaRPr lang="zh-CN" altLang="en-US" sz="240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0070C0"/>
                </a:solidFill>
              </a:rPr>
              <a:t>不久</a:t>
            </a:r>
            <a:endParaRPr lang="zh-CN" altLang="en-US" sz="2400">
              <a:solidFill>
                <a:srgbClr val="0070C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t>虚词用法</a:t>
            </a:r>
            <a:r>
              <a:rPr lang="en-US" altLang="zh-CN"/>
              <a:t>——</a:t>
            </a:r>
            <a:r>
              <a:rPr lang="en-US" altLang="zh-CN">
                <a:sym typeface="+mn-ea"/>
              </a:rPr>
              <a:t>“</a:t>
            </a:r>
            <a:r>
              <a:rPr>
                <a:sym typeface="+mn-ea"/>
              </a:rPr>
              <a:t>焉</a:t>
            </a:r>
            <a:r>
              <a:rPr lang="en-US" altLang="zh-CN">
                <a:sym typeface="+mn-ea"/>
              </a:rPr>
              <a:t>”</a:t>
            </a:r>
            <a:r>
              <a:rPr>
                <a:sym typeface="+mn-ea"/>
              </a:rPr>
              <a:t>字用法回顾</a:t>
            </a:r>
            <a:endParaRPr>
              <a:sym typeface="+mn-ea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1"/>
          </p:nvPr>
        </p:nvSpPr>
        <p:spPr>
          <a:xfrm>
            <a:off x="608330" y="1501140"/>
            <a:ext cx="5523865" cy="4748530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风雨兴焉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且焉置土石（《愚公移山》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（俟其欣悦）则又请焉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湖中焉得更有此人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可远观而不可亵玩焉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7"/>
          <p:cNvSpPr>
            <a:spLocks noGrp="1"/>
          </p:cNvSpPr>
          <p:nvPr/>
        </p:nvSpPr>
        <p:spPr>
          <a:xfrm>
            <a:off x="6238875" y="1501140"/>
            <a:ext cx="5523865" cy="474853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560185" y="1501140"/>
            <a:ext cx="4001770" cy="474853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兼词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于之，在这里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于何，在哪里？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代词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代词哪里，怎么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句末语气词，不译</a:t>
            </a:r>
            <a:endParaRPr lang="zh-CN" sz="24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6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 sz="5400">
                <a:latin typeface="方正小标宋_GBK" panose="02000000000000000000" charset="-122"/>
                <a:ea typeface="方正小标宋_GBK" panose="02000000000000000000" charset="-122"/>
              </a:rPr>
              <a:t>中考文言文实虚词知识点汇总</a:t>
            </a:r>
            <a:endParaRPr lang="zh-CN" altLang="zh-CN" sz="5400"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sp>
        <p:nvSpPr>
          <p:cNvPr id="7" name="副标题 6"/>
          <p:cNvSpPr/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540" y="771525"/>
            <a:ext cx="12463780" cy="36817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1141730"/>
            <a:ext cx="11557635" cy="22815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025" y="809625"/>
            <a:ext cx="10514330" cy="25908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754380"/>
            <a:ext cx="10938510" cy="5359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330" y="803275"/>
            <a:ext cx="3637915" cy="4748530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【甲】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山不在高，有仙则名。水不在深，有龙则灵。斯是陋室，惟吾德馨。苔痕上阶绿，草色入帘青。谈笑有鸿儒，往来无白了。可以调素琴，阅金经。无丝竹之乱耳，无案牍之劳形。南阳诸葛庐，西蜀子云亭。孔子云：何陋之有？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51375" y="803275"/>
            <a:ext cx="7208520" cy="339471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【乙】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匡庐①奇秀，甲天下山。山北峰曰香炉，峰北寺曰遗爱寺，介峰寺间，其境胜绝，又甲庐山。元和十一年秋，太原人白乐天见而爱之，若远行客过故乡，恋恋不能去。因面峰腋寺作为草堂。明年春，草堂成。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乐天既来为主，仰观山俯听泉傍睨竹树云石，自辰及酉，应接不暇。俄而物诱气随，外适内和，一宿体宁，再宿心恬，三宿后颓然嗒然②。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一旦蹇剥③，来佐江郡，郡守以优容抚我，庐山以灵胜待我。是天与我时，地与我所，卒获所好，又何以求焉？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                              （选自《白居易集·草堂记》，有删改）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1575" y="186125"/>
            <a:ext cx="10969200" cy="705600"/>
          </a:xfrm>
        </p:spPr>
        <p:txBody>
          <a:bodyPr/>
          <a:lstStyle/>
          <a:p>
            <a:r>
              <a:rPr lang="en-US" altLang="zh-CN"/>
              <a:t>2020</a:t>
            </a:r>
            <a:r>
              <a:t>年</a:t>
            </a: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4532490" y="120783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67665" y="4013200"/>
            <a:ext cx="1145603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buNone/>
            </a:pPr>
            <a:r>
              <a:rPr lang="zh-CN" altLang="en-US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【注释】①匡庐：即庐山。②颓然：松弛的样子。嗒（tà）然：物我两忘的样子。③（jiǎn）剥：指时运不济。</a:t>
            </a:r>
            <a:endParaRPr lang="zh-CN" altLang="en-US"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6095" y="4453890"/>
            <a:ext cx="110744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7.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下面句子中加点词意思或用法相同的一组是（    ）（</a:t>
            </a:r>
            <a:r>
              <a:rPr 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3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分）</a:t>
            </a:r>
            <a:endParaRPr lang="en-US" sz="2400" b="1">
              <a:solidFill>
                <a:srgbClr val="333333"/>
              </a:solidFill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A.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匡庐奇</a:t>
            </a:r>
            <a:r>
              <a:rPr lang="zh-CN" sz="24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秀</a:t>
            </a:r>
            <a:r>
              <a:rPr 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                                  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佳木</a:t>
            </a:r>
            <a:r>
              <a:rPr lang="zh-CN" sz="24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秀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而繁阴（《醉翁亭记》）</a:t>
            </a:r>
            <a:endParaRPr lang="en-US" sz="2400" b="1">
              <a:solidFill>
                <a:srgbClr val="333333"/>
              </a:solidFill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B.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太原人白乐天见而爱</a:t>
            </a:r>
            <a:r>
              <a:rPr lang="zh-CN" sz="24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之</a:t>
            </a:r>
            <a:r>
              <a:rPr 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          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忘路</a:t>
            </a:r>
            <a:r>
              <a:rPr lang="zh-CN" sz="24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之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远近（《桃花源记》）</a:t>
            </a:r>
            <a:endParaRPr lang="en-US" sz="2400" b="1">
              <a:solidFill>
                <a:srgbClr val="333333"/>
              </a:solidFill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C.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因</a:t>
            </a:r>
            <a:r>
              <a:rPr lang="zh-CN" sz="24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面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峰腋寺作为草堂</a:t>
            </a:r>
            <a:r>
              <a:rPr 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              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群臣吏民能</a:t>
            </a:r>
            <a:r>
              <a:rPr lang="zh-CN" sz="24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面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刺寡人之过者（《邹忌讽齐王纳谏》）</a:t>
            </a:r>
            <a:endParaRPr lang="en-US" sz="2400" b="1">
              <a:solidFill>
                <a:srgbClr val="333333"/>
              </a:solidFill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D.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乐天</a:t>
            </a:r>
            <a:r>
              <a:rPr lang="zh-CN" sz="24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既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来为主</a:t>
            </a:r>
            <a:r>
              <a:rPr 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                          </a:t>
            </a:r>
            <a:r>
              <a:rPr lang="zh-CN" sz="24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既</a:t>
            </a:r>
            <a:r>
              <a:rPr lang="zh-CN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克，公问其故（《曹判论战》）</a:t>
            </a:r>
            <a:endParaRPr lang="zh-CN" altLang="en-US" sz="2400" b="1">
              <a:solidFill>
                <a:srgbClr val="333333"/>
              </a:solidFill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</p:txBody>
      </p:sp>
      <p:graphicFrame>
        <p:nvGraphicFramePr>
          <p:cNvPr id="6" name="对象 5">
            <a:hlinkClick action="ppaction://ole?verb=0"/>
          </p:cNvPr>
          <p:cNvGraphicFramePr>
            <a:graphicFrameLocks noChangeAspect="1"/>
          </p:cNvGraphicFramePr>
          <p:nvPr/>
        </p:nvGraphicFramePr>
        <p:xfrm>
          <a:off x="6910070" y="4381500"/>
          <a:ext cx="400685" cy="47371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6" imgW="139700" imgH="165100" progId="Equation.KSEE3">
                  <p:embed/>
                </p:oleObj>
              </mc:Choice>
              <mc:Fallback>
                <p:oleObj r:id="rId6" imgW="1397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10070" y="4381500"/>
                        <a:ext cx="400685" cy="473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" y="510540"/>
            <a:ext cx="10608945" cy="51974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585" y="1205230"/>
            <a:ext cx="11544935" cy="28448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659765"/>
            <a:ext cx="8999220" cy="57315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45" y="905510"/>
            <a:ext cx="12532360" cy="43160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585" y="672465"/>
            <a:ext cx="11885295" cy="40932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5" y="691515"/>
            <a:ext cx="10878820" cy="47967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580" y="934085"/>
            <a:ext cx="10645140" cy="46939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725805"/>
            <a:ext cx="10048240" cy="54152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65" y="1005205"/>
            <a:ext cx="9681845" cy="42691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095375"/>
            <a:ext cx="10415905" cy="40373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330" y="803275"/>
            <a:ext cx="3637915" cy="4748530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【甲】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山不在高，有仙则名。水不在深，有龙则灵。斯是陋室，惟吾德馨。苔痕上阶绿，草色入帘青。谈笑有鸿儒，往来无白了。可以调素琴，阅金经。无丝竹之乱耳，无案牍之劳形。南阳诸葛庐，西蜀子云亭。孔子云：何陋之有？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51375" y="803275"/>
            <a:ext cx="7208520" cy="339471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【乙】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匡庐①奇秀，甲天下山。山北峰曰香炉，峰北寺曰遗爱寺，介峰寺间，其境胜绝，又甲庐山。元和十一年秋，太原人白乐天见而爱之，</a:t>
            </a:r>
            <a:r>
              <a:rPr lang="zh-CN" altLang="en-US" sz="1700" b="1" u="sng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若远行客过故乡，恋恋不能去</a:t>
            </a: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。因面峰腋寺作为草堂。明年春，草堂成。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乐天既来为主，</a:t>
            </a:r>
            <a:r>
              <a:rPr lang="zh-CN" altLang="en-US" sz="1700" b="1" u="sng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仰观山俯听泉傍睨竹树云石</a:t>
            </a: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，自辰及酉，应接不暇。俄而物诱气随，外适内和，一宿体宁，再宿心恬，三宿后颓然嗒然②。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一旦蹇剥③，来佐江郡，郡守以优容抚我，庐山以灵胜待我。是天与我时，地与我所，</a:t>
            </a:r>
            <a:r>
              <a:rPr lang="zh-CN" altLang="en-US" sz="1700" b="1" u="sng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卒获所好，又何以求焉</a:t>
            </a: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？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                              （选自《白居易集·草堂记》，有删改）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1575" y="186125"/>
            <a:ext cx="10969200" cy="705600"/>
          </a:xfrm>
        </p:spPr>
        <p:txBody>
          <a:bodyPr/>
          <a:lstStyle/>
          <a:p>
            <a:r>
              <a:rPr lang="en-US" altLang="zh-CN"/>
              <a:t>2020</a:t>
            </a:r>
            <a:r>
              <a:t>年</a:t>
            </a: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4532490" y="120783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67665" y="4013200"/>
            <a:ext cx="1145603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buNone/>
            </a:pPr>
            <a:r>
              <a:rPr lang="zh-CN" altLang="en-US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【注释】①匡庐：即庐山。②颓然：松弛的样子。嗒（tà）然：物我两忘的样子。③（jiǎn）剥：指时运不济。</a:t>
            </a:r>
            <a:endParaRPr lang="zh-CN" altLang="en-US"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6095" y="4453890"/>
            <a:ext cx="110744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8.请用现代汉语翻译下面句子。（5分）</a:t>
            </a:r>
            <a:endParaRPr lang="zh-CN" altLang="en-US" sz="2400" b="1">
              <a:solidFill>
                <a:srgbClr val="333333"/>
              </a:solidFill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endParaRPr lang="zh-CN" altLang="en-US" sz="2400" b="1">
              <a:solidFill>
                <a:srgbClr val="333333"/>
              </a:solidFill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lang="zh-CN" altLang="en-US" sz="2400" b="1">
                <a:solidFill>
                  <a:srgbClr val="333333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9.请用“/”给下面的句子断句。（断两处）（2分）</a:t>
            </a:r>
            <a:endParaRPr lang="zh-CN" altLang="en-US" sz="2400" b="1">
              <a:solidFill>
                <a:srgbClr val="333333"/>
              </a:solidFill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lang="zh-CN" altLang="en-US" sz="2400" b="1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                     </a:t>
            </a:r>
            <a:endParaRPr lang="zh-CN" altLang="en-US" sz="2400" b="1"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pPr indent="0" algn="ctr"/>
            <a:r>
              <a:rPr lang="zh-CN" altLang="en-US" sz="2400" b="1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仰  观  山  俯  听  泉  傍  睨  竹  树  云  石</a:t>
            </a:r>
            <a:endParaRPr lang="zh-CN" altLang="en-US" sz="2400" b="1">
              <a:solidFill>
                <a:srgbClr val="333333"/>
              </a:solidFill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</p:txBody>
      </p:sp>
    </p:spTree>
    <p:custDataLst>
      <p:tags r:id="rId6"/>
    </p:custDataLst>
  </p:cSld>
  <p:clrMapOvr>
    <a:masterClrMapping/>
  </p:clrMapOvr>
  <p:transition>
    <p:wipe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677545"/>
            <a:ext cx="10186035" cy="598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985" y="608965"/>
            <a:ext cx="9587865" cy="61067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85" y="660400"/>
            <a:ext cx="12969875" cy="57188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" y="723900"/>
            <a:ext cx="11106150" cy="54413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" y="756920"/>
            <a:ext cx="10086975" cy="54362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685800"/>
            <a:ext cx="9672320" cy="52127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" y="735965"/>
            <a:ext cx="10086975" cy="54362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20" y="610870"/>
            <a:ext cx="8895080" cy="61010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05" y="507365"/>
            <a:ext cx="9508490" cy="60559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515620"/>
            <a:ext cx="9911715" cy="58273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330" y="803275"/>
            <a:ext cx="3637915" cy="4748530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【甲】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山不在高，有仙则名。水不在深，有龙则灵。斯是陋室，惟吾德馨。苔痕上阶绿，草色入帘青。谈笑有鸿儒，往来无白了。可以调素琴，阅金经。无丝竹之乱耳，无案牍之劳形。南阳诸葛庐，西蜀子云亭。孔子云：何陋之有？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51375" y="803275"/>
            <a:ext cx="7208520" cy="339471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【乙】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匡庐①奇秀，甲天下山。山北峰曰香炉，峰北寺曰遗爱寺，介峰寺间，其境胜绝，又甲庐山。元和十一年秋，太原人白乐天见而爱之，若远行客过故乡，恋恋不能去。因面峰腋寺作为草堂。明年春，草堂成。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乐天既来为主，仰观山俯听泉傍睨竹树云石，自辰及酉，应接不暇。俄而物诱气随，外适内和，一宿体宁，再宿心恬，三宿后颓然嗒然②。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一旦蹇剥③，来佐江郡，郡守以优容抚我，庐山以灵胜待我。是天与我时，地与我所，卒获所好，又何以求焉？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7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                              （选自《白居易集·草堂记》，有删改）</a:t>
            </a:r>
            <a:endParaRPr lang="zh-CN" altLang="en-US" sz="17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1575" y="186125"/>
            <a:ext cx="10969200" cy="705600"/>
          </a:xfrm>
        </p:spPr>
        <p:txBody>
          <a:bodyPr/>
          <a:lstStyle/>
          <a:p>
            <a:r>
              <a:rPr lang="en-US" altLang="zh-CN"/>
              <a:t>2020</a:t>
            </a:r>
            <a:r>
              <a:t>年</a:t>
            </a: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4532490" y="120783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67665" y="4013200"/>
            <a:ext cx="1145603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buNone/>
            </a:pPr>
            <a:r>
              <a:rPr lang="zh-CN" altLang="en-US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【注释】①匡庐：即庐山。②颓然：松弛的样子。嗒（tà）然：物我两忘的样子。③（jiǎn）剥：指时运不济。</a:t>
            </a:r>
            <a:endParaRPr lang="zh-CN" altLang="en-US"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6095" y="4453890"/>
            <a:ext cx="110744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10.请依据选文，回答问题。（4分）</a:t>
            </a:r>
            <a:endParaRPr sz="2400"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sz="240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【甲】文写出陋室外部环境的句子是</a:t>
            </a:r>
            <a:r>
              <a:rPr sz="2400" u="sng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   A   </a:t>
            </a:r>
            <a:r>
              <a:rPr sz="240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，【乙】文写出草堂选址原因的句子是     </a:t>
            </a:r>
            <a:endParaRPr sz="2400"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sz="2400" u="sng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     B    </a:t>
            </a:r>
            <a:r>
              <a:rPr sz="240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。居室主人身处其间，心情愉悦，从中可以看出他们不同的精神追求：【甲】文体现了刘禹锡的</a:t>
            </a:r>
            <a:r>
              <a:rPr sz="2400" u="sng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   C   </a:t>
            </a:r>
            <a:r>
              <a:rPr sz="240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，【乙】文体现了白居易的</a:t>
            </a:r>
            <a:r>
              <a:rPr sz="2400" u="sng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   D   </a:t>
            </a:r>
            <a:r>
              <a:rPr sz="240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。（A、B两处请用原文回答，C、D两处请用自己的话概括。）</a:t>
            </a:r>
            <a:endParaRPr sz="2400"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</p:txBody>
      </p:sp>
    </p:spTree>
    <p:custDataLst>
      <p:tags r:id="rId6"/>
    </p:custDataLst>
  </p:cSld>
  <p:clrMapOvr>
    <a:masterClrMapping/>
  </p:clrMapOvr>
  <p:transition>
    <p:wheel spokes="8"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791845"/>
            <a:ext cx="11083290" cy="48869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" y="728345"/>
            <a:ext cx="9726295" cy="57175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662940"/>
            <a:ext cx="11374755" cy="55727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541020"/>
            <a:ext cx="10980420" cy="53797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791845"/>
            <a:ext cx="11743690" cy="34690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921385"/>
            <a:ext cx="12040235" cy="29667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" y="853440"/>
            <a:ext cx="10692765" cy="47148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" y="767080"/>
            <a:ext cx="10236835" cy="55168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545" y="713105"/>
            <a:ext cx="10442575" cy="51161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45" y="703580"/>
            <a:ext cx="11189335" cy="54819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330" y="788670"/>
            <a:ext cx="11139805" cy="3524250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【甲】嗟夫！予尝求古仁人之心，或异二者之为，何哉?不以物喜，不以己悲；居庙堂之高则忧其民；处江湖之远则忧其君。是进亦忧，退亦忧。然则何时而乐耶?其必曰“先天下之忧而忧，后天下之乐而乐”乎。嘻！微斯人，吾谁与归?</a:t>
            </a:r>
            <a:endParaRPr lang="zh-CN" altLang="en-US" sz="18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【乙】皇佑二年，吴中大饥，殍殣枕路，是时范文正领浙西，发粟及募民存饷，为术甚备，吴人喜竞渡，好为佛事。希文乃纵民竞渡，太守日出宴于湖上，自春至夏，居民空巷出游。又召诸佛寺主首，谕之曰：“饥岁工价至贱，可以大兴土木之役。”于是诸寺工作鼎兴。又新敖仓吏舍，日役千夫。</a:t>
            </a:r>
            <a:endParaRPr lang="zh-CN" altLang="en-US" sz="18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      监司奏劾杭州不恤荒政，嬉游不节，及公私兴造，伤耗民力，文正乃自条叙所以宴游及兴造，皆欲以发有余之财，以惠贫者。贸易、饮食、工技、服力之人，仰食于公私者，日无虑数万人。荒政之施，莫此为大。是岁，两浙唯杭州晏然，民不流徙，皆文正之惠也。岁饥发司农之粟，募民兴利，近岁遂着为令。既已恤饥因之以成就民利此先生之美泽也。（选自《梦溪笔谈》，有删改）</a:t>
            </a:r>
            <a:endParaRPr lang="zh-CN" altLang="en-US" sz="18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【注释】①殍殣（piáo jǐn）：饿死的人。②募民存饷：指招募灾民服役，使服役者有饭吃。③敖仓：粮仓。④晏然：安宁的样子。</a:t>
            </a:r>
            <a:endParaRPr lang="zh-CN" altLang="en-US" sz="18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79445"/>
            <a:ext cx="10969200" cy="705600"/>
          </a:xfrm>
        </p:spPr>
        <p:txBody>
          <a:bodyPr/>
          <a:lstStyle/>
          <a:p>
            <a:r>
              <a:rPr lang="en-US" altLang="zh-CN"/>
              <a:t>2019</a:t>
            </a:r>
            <a:r>
              <a:t>年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08330" y="4192905"/>
            <a:ext cx="1048829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7.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下面句子中加点词意思或用法相同的一组是（     ）（</a:t>
            </a:r>
            <a:r>
              <a:rPr lang="en-US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3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分）</a:t>
            </a:r>
            <a:endParaRPr lang="en-US" sz="2000" b="0"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lang="en-US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A. </a:t>
            </a:r>
            <a:r>
              <a:rPr lang="zh-CN" sz="20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是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时范文正领浙西                           问今</a:t>
            </a:r>
            <a:r>
              <a:rPr lang="zh-CN" sz="20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是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何世（《桃花源记》）</a:t>
            </a:r>
            <a:endParaRPr lang="en-US" sz="2000" b="0"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lang="en-US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B. 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为术</a:t>
            </a:r>
            <a:r>
              <a:rPr lang="zh-CN" sz="20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甚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备                                           世人</a:t>
            </a:r>
            <a:r>
              <a:rPr lang="zh-CN" sz="20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甚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爱牡丹（《爱莲说》）</a:t>
            </a:r>
            <a:endParaRPr lang="en-US" sz="2000" b="0"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lang="en-US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C. 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及公</a:t>
            </a:r>
            <a:r>
              <a:rPr lang="zh-CN" sz="20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私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兴造                                       宫妇左右莫不</a:t>
            </a:r>
            <a:r>
              <a:rPr lang="zh-CN" sz="20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私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王（《邹忌讽齐王纳谏》）</a:t>
            </a:r>
            <a:endParaRPr lang="en-US" sz="2000" b="0"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  <a:p>
            <a:pPr indent="0"/>
            <a:r>
              <a:rPr lang="en-US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D. </a:t>
            </a:r>
            <a:r>
              <a:rPr lang="zh-CN" sz="20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发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司农之粟                                       </a:t>
            </a:r>
            <a:r>
              <a:rPr lang="zh-CN" sz="2000" b="1">
                <a:solidFill>
                  <a:srgbClr val="FF0000"/>
                </a:solidFill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发</a:t>
            </a:r>
            <a:r>
              <a:rPr lang="zh-CN" sz="2000" b="0">
                <a:latin typeface="方正书宋_GBK" panose="03000509000000000000" charset="-122"/>
                <a:ea typeface="方正书宋_GBK" panose="03000509000000000000" charset="-122"/>
                <a:cs typeface="方正书宋_GBK" panose="03000509000000000000" charset="-122"/>
              </a:rPr>
              <a:t>于畎亩之中（《生于忧患，死于安乐》）</a:t>
            </a:r>
            <a:endParaRPr lang="zh-CN" altLang="en-US" sz="2000" b="0">
              <a:latin typeface="方正书宋_GBK" panose="03000509000000000000" charset="-122"/>
              <a:ea typeface="方正书宋_GBK" panose="03000509000000000000" charset="-122"/>
              <a:cs typeface="方正书宋_GBK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5706110"/>
            <a:ext cx="11452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【答案】</a:t>
            </a:r>
            <a:r>
              <a:rPr lang="en-US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7.B      </a:t>
            </a:r>
            <a:r>
              <a:rPr lang="zh-CN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【解析】</a:t>
            </a:r>
            <a:r>
              <a:rPr lang="en-US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7</a:t>
            </a:r>
            <a:r>
              <a:rPr lang="zh-CN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．考查一词多义。文言文中有一些词是一词多义，要确定它在句子中的意思，就要根据上下文的内容来考虑。在平时文言文的学习中，要特别重视并掌握这类一词多义的单音节词。</a:t>
            </a:r>
            <a:r>
              <a:rPr lang="en-US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A</a:t>
            </a:r>
            <a:r>
              <a:rPr lang="zh-CN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．代词，这／判断动词，是；</a:t>
            </a:r>
            <a:r>
              <a:rPr lang="en-US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C</a:t>
            </a:r>
            <a:r>
              <a:rPr lang="zh-CN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．暗地，私自／形容词作动词</a:t>
            </a:r>
            <a:r>
              <a:rPr lang="en-US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,</a:t>
            </a:r>
            <a:r>
              <a:rPr lang="zh-CN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偏爱；</a:t>
            </a:r>
            <a:r>
              <a:rPr lang="en-US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D</a:t>
            </a:r>
            <a:r>
              <a:rPr lang="zh-CN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．发放／指被任用；</a:t>
            </a:r>
            <a:r>
              <a:rPr lang="en-US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B</a:t>
            </a:r>
            <a:r>
              <a:rPr lang="zh-CN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．都是“很，非常‘十分”的意思。所以答案选</a:t>
            </a:r>
            <a:r>
              <a:rPr lang="en-US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B</a:t>
            </a:r>
            <a:r>
              <a:rPr lang="zh-CN"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。</a:t>
            </a:r>
            <a:endParaRPr lang="zh-CN" altLang="en-US"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</p:txBody>
      </p:sp>
    </p:spTree>
    <p:custDataLst>
      <p:tags r:id="rId4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635000"/>
            <a:ext cx="10782300" cy="58108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85" y="499745"/>
            <a:ext cx="10689590" cy="6223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591820"/>
            <a:ext cx="10215880" cy="50050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345" y="1519555"/>
            <a:ext cx="12117070" cy="29857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05" y="998855"/>
            <a:ext cx="11577320" cy="45542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785" y="701040"/>
            <a:ext cx="11219815" cy="49472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" y="775335"/>
            <a:ext cx="11021695" cy="54000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05" y="1971675"/>
            <a:ext cx="13896339" cy="20624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5" y="786130"/>
            <a:ext cx="11528425" cy="45351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40" y="1103630"/>
            <a:ext cx="10883265" cy="44380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中考文言文命题趋势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</a:rPr>
              <a:t>近年分析来看，沈阳中考文言文以比较阅读为主。【甲】文为课内文章，【乙】文为课外阅读，但语段内容与课内文章相似。</a:t>
            </a:r>
            <a:endParaRPr lang="zh-CN" altLang="en-US" sz="24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</a:rPr>
              <a:t>初中必背文言文篇目大体上分为游记、史传文、记叙类表文（序文）等。</a:t>
            </a:r>
            <a:endParaRPr lang="zh-CN" altLang="en-US" sz="24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sz="24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sym typeface="+mn-ea"/>
              </a:rPr>
              <a:t>史传文、记叙类表文（序文）通常与高中文言文内容有相关衔接性。训练时应注意与高中知识点的衔接。</a:t>
            </a:r>
            <a:endParaRPr sz="24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sym typeface="+mn-ea"/>
            </a:endParaRPr>
          </a:p>
          <a:p>
            <a:r>
              <a:rPr sz="24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sym typeface="+mn-ea"/>
              </a:rPr>
              <a:t>重点需要抓的知识点：①实词；②虚词（之、而、于、焉、乃等）；③注意课内篇对课外阅读的引导性、关联性</a:t>
            </a:r>
            <a:endParaRPr sz="24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sym typeface="+mn-ea"/>
            </a:endParaRPr>
          </a:p>
          <a:p>
            <a:r>
              <a:rPr sz="2400" b="1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sym typeface="+mn-ea"/>
              </a:rPr>
              <a:t>题型巩固：实词、虚词的含义、课内外句子翻译、断句、文章简要理解</a:t>
            </a:r>
            <a:endParaRPr lang="zh-CN" altLang="en-US" sz="24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endParaRPr lang="zh-CN" altLang="en-US" sz="2400" b="1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5="http://schemas.microsoft.com/office/powerpoint/2012/main" Requires="p15">
      <p:transition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734060"/>
            <a:ext cx="11934825" cy="58470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" y="452120"/>
            <a:ext cx="11498580" cy="61969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484505"/>
            <a:ext cx="10704830" cy="62934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85" y="705485"/>
            <a:ext cx="9955530" cy="53651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624840"/>
            <a:ext cx="10725785" cy="57804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05" y="1327150"/>
            <a:ext cx="11254105" cy="27730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472440"/>
            <a:ext cx="11498580" cy="61969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" y="571500"/>
            <a:ext cx="11230610" cy="55022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660" y="1047750"/>
            <a:ext cx="12209780" cy="42049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45" y="1156970"/>
            <a:ext cx="11709400" cy="34588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/>
              <a:t>课内文言文阅读技巧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80" y="4003040"/>
            <a:ext cx="9799320" cy="1029970"/>
          </a:xfrm>
        </p:spPr>
        <p:txBody>
          <a:bodyPr/>
          <a:lstStyle/>
          <a:p>
            <a:r>
              <a:rPr lang="zh-CN" altLang="en-US" sz="3200"/>
              <a:t>背诵、应用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3200400" y="5488940"/>
            <a:ext cx="1552575" cy="6210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文化常识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1460" y="5488940"/>
            <a:ext cx="1552575" cy="6210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实虚词用法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9670" y="5488940"/>
            <a:ext cx="1552575" cy="6210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/>
              <a:t>文章脉络</a:t>
            </a:r>
            <a:endParaRPr lang="zh-CN" altLang="zh-CN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635000"/>
            <a:ext cx="10294620" cy="55479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684530"/>
            <a:ext cx="11602720" cy="45643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940" y="847090"/>
            <a:ext cx="10883265" cy="42811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85" y="772160"/>
            <a:ext cx="11888470" cy="52419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85" y="598805"/>
            <a:ext cx="9364980" cy="59645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40" y="786130"/>
            <a:ext cx="12687935" cy="49911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" y="650240"/>
            <a:ext cx="10880090" cy="58007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8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45" y="721360"/>
            <a:ext cx="10509885" cy="46342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8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193165"/>
            <a:ext cx="13557886" cy="26765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8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614045"/>
            <a:ext cx="10274300" cy="55372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heel spokes="1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课内文言文方面文学常识（七上）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《世说新语》，南朝宋临川王刘义庆组织编写的志人小说集，主要记载汉末至东晋士大夫的言谈、逸事。《咏雪》出自《言语》篇，《陈太丘与友期行》出自《方正》篇。</a:t>
            </a:r>
            <a:endParaRPr lang="zh-CN" altLang="en-US"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《论语》，儒家经典著作，是记录孔子及其弟子言行的一部书。共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20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篇，东汉列为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“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七经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”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之一，宋代把它与《大学》《中庸》《孟子》合称为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“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四书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”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。孔子，名丘，字仲尼，鲁国陬邑人。春秋末期思想家、政治家、教育家。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  <a:p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《诫子书》选自《诸葛亮集》卷一。诫，告诫，劝勉。子，一般认为是诸葛亮的儿子诸葛瞻。书，书信。诸葛亮（</a:t>
            </a:r>
            <a:r>
              <a:rPr lang="en-US" altLang="zh-CN"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181~234</a:t>
            </a:r>
            <a:r>
              <a:rPr sz="2400">
                <a:solidFill>
                  <a:schemeClr val="tx1"/>
                </a:solidFill>
                <a:latin typeface="方正书宋简体" panose="03000509000000000000" charset="-122"/>
                <a:ea typeface="方正书宋简体" panose="03000509000000000000" charset="-122"/>
                <a:cs typeface="方正书宋简体" panose="03000509000000000000" charset="-122"/>
              </a:rPr>
              <a:t>），字孔明，琅琊阳都人，三国时蜀汉政治家、军事家。</a:t>
            </a:r>
            <a:endParaRPr sz="2400">
              <a:solidFill>
                <a:schemeClr val="tx1"/>
              </a:solidFill>
              <a:latin typeface="方正书宋简体" panose="03000509000000000000" charset="-122"/>
              <a:ea typeface="方正书宋简体" panose="03000509000000000000" charset="-122"/>
              <a:cs typeface="方正书宋简体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《木兰诗》中木兰的品格：木兰既是奇女子又是普通人，既是巾帼英雄也是平民少女，既是矫健的勇士又是娇美的女儿。她勤劳善良又坚毅勇敢，淳厚质朴又灵敏活泼，热爱亲人又报效国家，不慕高官厚禄而热爱和平生活。千百年来，木兰代父从军的故事在我国家喻户晓，木兰的形象一直深受人们喜爱。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《陋室铭》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1.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结尾引用孔子的话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何陋之有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有什么用意？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一方面暗含作者以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君子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自居的意思，另一方面巧妙地回应了开头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惟吾德馨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一句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——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陋室不陋关键在于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君子居之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。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2.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中心思想：本文通过对居室情景的描绘，极力形容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陋室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不陋。表达了一种高洁傲岸的情操和安贫乐道的情趣。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</a:rPr>
              <a:t>常考篇目中心主旨</a:t>
            </a:r>
            <a:endParaRPr lang="zh-CN" altLang="en-US"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uiExpand="1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《爱莲说》作者人生态度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既不愿像陶渊明那样消极避世，又不愿像世人那样追逐功名富贵，他要在污浊的世间独立不移，永远保持清白的操守和正直的品德。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爱莲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即爱君子之德。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595" y="380365"/>
            <a:ext cx="5176520" cy="6141720"/>
          </a:xfrm>
        </p:spPr>
        <p:txBody>
          <a:bodyPr>
            <a:normAutofit fontScale="90000"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《河中石兽》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1.关于如何寻找石兽，从事情的结局来看，寺僧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、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讲学家都不及老河兵有见识。你从中悟出了怎样的道理？</a:t>
            </a:r>
            <a:endParaRPr lang="en-US" altLang="zh-CN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寺僧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和讲学家都犯了脱离实际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、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主观臆断的错误。老河兵有丰富的实践经验，综合考虑了各方面因素，因此能提出正确的看法。由此可知，实践出真知实践也是检验真理的标准。</a:t>
            </a:r>
            <a:endParaRPr lang="en-US" altLang="zh-CN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2.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寺僧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、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讲学家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、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老河兵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人物特点？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  <a:sym typeface="+mn-ea"/>
            </a:endParaRPr>
          </a:p>
          <a:p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在打捞石兽一事上，寺僧显得考虑不周，忽而原地打捞，忽而沿河而下，代表的是不深思熟虑而盲目行动的态度。讲学家空谈事理，不切合实际代表的正是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据理臆断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的态度。唯有老河兵能综合考虑各种因素，提出符合实际的结论，代表的是实事求是的作风。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</a:rPr>
              <a:t>常考篇目中心主旨</a:t>
            </a:r>
            <a:endParaRPr lang="zh-CN" altLang="en-US"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《三峡》不同季节景物特征？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夏天江水满溢，一泻千里，给人以惊心动魄之感。春冬季水流和缓，潭深水碧，优美雅致。秋季万物萧条，凄清哀婉，引人悲伤垂泪。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595" y="755015"/>
            <a:ext cx="5176520" cy="5668010"/>
          </a:xfrm>
        </p:spPr>
        <p:txBody>
          <a:bodyPr>
            <a:norm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《答谢中书书》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1.</a:t>
            </a:r>
            <a:r>
              <a:rPr 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有何景物特征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？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《答谢中书书》中的景物非常秀美，山高水净，绚烂多彩，充满无穷生机。</a:t>
            </a:r>
            <a:endParaRPr lang="en-US" altLang="zh-CN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2.</a:t>
            </a:r>
            <a:r>
              <a:rPr 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结尾一句有何深意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sym typeface="+mn-ea"/>
              </a:rPr>
              <a:t>？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  <a:sym typeface="+mn-ea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结尾一句含有三层，言外之意，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其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一康乐是能“与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其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奇者”。表现出作者对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谢灵运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的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钦慕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。其二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自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谢灵运以后不再有人能“与其奇”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，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惋惜于世人对秀美山水的无动于衷。其三，“我”是继谢灵运之后，又一“与其奇者”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，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为自己的审美情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趣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而自许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，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期与谢公比肩之意溢于言表。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</a:rPr>
              <a:t>常考篇目中心主旨</a:t>
            </a:r>
            <a:endParaRPr lang="zh-CN" altLang="en-US"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1.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《与朱元思书》中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“</a:t>
            </a:r>
            <a:r>
              <a:rPr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山水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”</a:t>
            </a:r>
            <a:r>
              <a:rPr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独绝在哪里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？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这一段山水，山奇水异，水静处，清澈透明，千丈见底，水急处，如箭如奔马。山势连绵陡峭，直插云天，山中万物欣荣，天籁动听，光影多变。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595" y="755015"/>
            <a:ext cx="5176520" cy="56953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2.面对富春江的奇山异水，作者有什么样的感想？你如何理解这种感想？</a:t>
            </a:r>
            <a:endParaRPr 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pPr marL="0" indent="0">
              <a:buNone/>
            </a:pPr>
            <a:r>
              <a:rPr 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美丽的自然美景往往有心灵净化的作用，所以，面对这奇山异水，作者感慨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鸢飞戾天者</a:t>
            </a:r>
            <a:r>
              <a:rPr 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，望峰息心，经纶世务者，窥谷忘反。这两句由景而生，慨叹符合我们见到美景时的自然反应，反衬出景物质疑人。当然，这里或许有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自述心事的味道，表现出归隐林泉享受美景的愿望，也有可能是在劝说朱元思</a:t>
            </a:r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——</a:t>
            </a:r>
            <a:r>
              <a:rPr lang="zh-CN" altLang="en-US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不妨放下繁杂公务，一同来欣赏这美景。</a:t>
            </a: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</a:rPr>
              <a:t>常考篇目中心主旨</a:t>
            </a:r>
            <a:endParaRPr lang="zh-CN" altLang="en-US"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en-US" altLang="zh-CN"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《</a:t>
            </a:r>
            <a:r>
              <a:rPr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得道多助，失道寡助》这一章讲述以民为本，推行仁政是孟子最重要的政治主张，也是我国传统政治思想中一笔宝贵的财富。这一章借探讨战争来论述推行仁政，赢得民心的重要性。</a:t>
            </a:r>
            <a:endParaRPr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《富贵不能淫》孟子的观点为人们广泛认同，后代无数仁人志士都可视为孟子这一观点的践行者。</a:t>
            </a:r>
            <a:endParaRPr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  <a:p>
            <a:r>
              <a:rPr sz="2000" b="1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</a:rPr>
              <a:t>《生于忧患，死于安乐》常处忧愁祸患之中，可以使人生存，常处安逸享乐之中，可以使人灭亡。</a:t>
            </a:r>
            <a:endParaRPr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595" y="755015"/>
            <a:ext cx="5176520" cy="569531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sz="2000" b="1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</a:rPr>
              <a:t>常考篇目中心主旨</a:t>
            </a:r>
            <a:endParaRPr lang="zh-CN" altLang="en-US"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/>
</p:sld>
</file>

<file path=ppt/slides/slide9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单击此处添加正文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50120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/>
  <p:timing/>
</p:sld>
</file>

<file path=ppt/slides/slide9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/>
              <a:t>课外文言文简析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80" y="4003040"/>
            <a:ext cx="9799320" cy="1029970"/>
          </a:xfrm>
        </p:spPr>
        <p:txBody>
          <a:bodyPr/>
          <a:lstStyle/>
          <a:p>
            <a:r>
              <a:rPr lang="zh-CN" altLang="en-US" sz="3200"/>
              <a:t>《烛之武退秦师》</a:t>
            </a:r>
            <a:endParaRPr lang="zh-CN" altLang="en-US" sz="3200"/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/>
</p:sld>
</file>

<file path=ppt/slides/slide9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090990"/>
            <a:ext cx="5176800" cy="4748400"/>
          </a:xfrm>
        </p:spPr>
        <p:txBody>
          <a:bodyPr>
            <a:no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晋侯、秦伯围郑，以其无礼于晋，且贰于楚也。晋军函陵，秦军氾南。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佚之狐言于郑伯曰：“国危矣，若使烛之武见秦君，师必退。”公从之。辞曰：“臣之壮也，犹不如人；今老矣，无能为也已。”公曰：“吾不能早用子，今急而求子，是寡人之过也。然郑亡，子亦有不利焉。”许之。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090990"/>
            <a:ext cx="5176800" cy="4748400"/>
          </a:xfrm>
        </p:spPr>
        <p:txBody>
          <a:bodyPr/>
          <a:lstStyle/>
          <a:p>
            <a:r>
              <a:rPr lang="zh-CN" altLang="en-US"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以</a:t>
            </a:r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其无礼于晋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晋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军</a:t>
            </a:r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函陵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若</a:t>
            </a:r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使烛之武见秦君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今急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而</a:t>
            </a:r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求子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是寡人之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过</a:t>
            </a:r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也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然</a:t>
            </a:r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郑亡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许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之</a:t>
            </a:r>
            <a:endParaRPr lang="zh-CN" altLang="en-US" sz="2400" b="1">
              <a:solidFill>
                <a:srgbClr val="FF0000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8400" y="198190"/>
            <a:ext cx="10969200" cy="705600"/>
          </a:xfrm>
        </p:spPr>
        <p:txBody>
          <a:bodyPr/>
          <a:lstStyle/>
          <a:p>
            <a:r>
              <a:t>《烛之武退秦师》实词</a:t>
            </a:r>
            <a:r>
              <a:rPr lang="en-US" altLang="zh-CN"/>
              <a:t>/</a:t>
            </a:r>
            <a:r>
              <a:t>虚词</a:t>
            </a: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6098400" y="109099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3488690" y="121158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158490" y="166878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97890" y="322834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076190" y="456184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158490" y="503174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136390" y="506984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793490" y="556514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  <p:bldP spid="5" grpId="0"/>
      <p:bldP spid="2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330" y="313690"/>
            <a:ext cx="5320030" cy="4748530"/>
          </a:xfrm>
        </p:spPr>
        <p:txBody>
          <a:bodyPr>
            <a:noAutofit/>
          </a:bodyPr>
          <a:lstStyle/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夜缒而出，见秦伯，曰：“秦、晋围郑，郑既知亡矣。若亡郑而有益于君，敢以烦执事。越国以鄙远，君知其难也。焉用亡郑以陪邻？邻之厚，君之薄也。若舍郑以为东道主，行李之往来，共其乏困，君亦无所害。且君尝为晋君赐矣，许君焦、瑕，朝济而夕设版焉，君之所知也。夫晋，何厌之有？既东封郑，又欲肆其西封，若不阙秦，将焉取之？阙秦以利晋，唯君图之。”秦伯说，与郑人盟。使杞子、逢孙、杨孙戍之，乃还。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313750"/>
            <a:ext cx="5176800" cy="4748400"/>
          </a:xfrm>
        </p:spPr>
        <p:txBody>
          <a:bodyPr>
            <a:noAutofit/>
          </a:bodyPr>
          <a:lstStyle/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夜缒</a:t>
            </a:r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而</a:t>
            </a:r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出</a:t>
            </a:r>
            <a:endParaRPr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亡郑</a:t>
            </a:r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而</a:t>
            </a:r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有益于君</a:t>
            </a:r>
            <a:endParaRPr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越国</a:t>
            </a:r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以</a:t>
            </a:r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鄙远</a:t>
            </a:r>
            <a:endParaRPr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焉用亡郑</a:t>
            </a:r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以</a:t>
            </a:r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陪邻</a:t>
            </a:r>
            <a:endParaRPr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若舍郑</a:t>
            </a:r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以为</a:t>
            </a:r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东道主</a:t>
            </a:r>
            <a:endParaRPr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共</a:t>
            </a:r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其乏困</a:t>
            </a:r>
            <a:endParaRPr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且君</a:t>
            </a:r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尝</a:t>
            </a:r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为晋君赐矣</a:t>
            </a:r>
            <a:endParaRPr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又欲肆</a:t>
            </a:r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其</a:t>
            </a:r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西封</a:t>
            </a:r>
            <a:endParaRPr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秦伯</a:t>
            </a:r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说</a:t>
            </a:r>
            <a:endParaRPr sz="2400" b="1">
              <a:solidFill>
                <a:srgbClr val="FF0000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与郑人</a:t>
            </a:r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盟</a:t>
            </a:r>
            <a:endParaRPr sz="2400" b="1">
              <a:solidFill>
                <a:srgbClr val="FF0000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  <a:p>
            <a:r>
              <a:rPr sz="2400" b="1">
                <a:solidFill>
                  <a:srgbClr val="FF0000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乃</a:t>
            </a:r>
            <a:r>
              <a:rPr sz="2400">
                <a:solidFill>
                  <a:schemeClr val="tx1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  <a:sym typeface="+mn-ea"/>
              </a:rPr>
              <a:t>还</a:t>
            </a:r>
            <a:endParaRPr lang="zh-CN" altLang="en-US" sz="2400">
              <a:solidFill>
                <a:schemeClr val="tx1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H="1">
            <a:off x="6098400" y="313750"/>
            <a:ext cx="0" cy="4748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570990" y="42418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796790" y="90678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453890" y="137668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149090" y="184658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453890" y="2316480"/>
            <a:ext cx="7181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488690" y="2824480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53690" y="3254375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863090" y="4699635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95705" y="5664835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853690" y="5664835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478405" y="6122035"/>
            <a:ext cx="375285" cy="375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10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115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11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119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121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12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4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25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26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2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28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29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31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32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33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34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35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36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3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38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39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41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42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43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44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45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46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4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48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49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51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52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53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54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55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56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5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58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59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61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62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63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64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65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66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6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68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69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71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72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73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74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75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76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7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78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79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81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82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83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84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85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86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8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19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0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1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22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22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28.xml><?xml version="1.0" encoding="utf-8"?>
<p:tagLst xmlns:p="http://schemas.openxmlformats.org/presentationml/2006/main">
  <p:tag name="KSO_WM_BEAUTIFY_FLAG" val="#wm#"/>
  <p:tag name="KSO_WM_DYNAMICNUM_SPEED" val="3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custom20205176_15*a*1"/>
  <p:tag name="KSO_WM_UNIT_INDEX" val="1597114588995_1_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ζ_h_f"/>
  <p:tag name="KSO_WM_UNIT_VALUE" val="26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24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61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66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28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l_h_i*1_1_1"/>
  <p:tag name="KSO_WM_UNIT_INDEX" val="1_1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0"/>
</p:tagLst>
</file>

<file path=ppt/tags/tag6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l_h_f*1_1_1"/>
  <p:tag name="KSO_WM_UNIT_INDEX" val="1_1_1"/>
  <p:tag name="KSO_WM_UNIT_ISCONTENTSTITLE" val="0"/>
  <p:tag name="KSO_WM_UNIT_LAYERLEVEL" val="1_1_1"/>
  <p:tag name="KSO_WM_UNIT_NOCLEAR" val="0"/>
  <p:tag name="KSO_WM_UNIT_PRESET_TEXT" val="单击输入章节标题......"/>
  <p:tag name="KSO_WM_UNIT_SHOW_EDIT_AREA_INDICATION" val="1"/>
  <p:tag name="KSO_WM_UNIT_TEXT_FILL_FORE_SCHEMECOLOR_INDEX" val="13"/>
  <p:tag name="KSO_WM_UNIT_TEXT_FILL_TYPE" val="1"/>
  <p:tag name="KSO_WM_UNIT_TYPE" val="l_h_f"/>
  <p:tag name="KSO_WM_UNIT_USESOURCEFORMAT_APPLY" val="0"/>
  <p:tag name="KSO_WM_UNIT_VALUE" val="30"/>
</p:tagLst>
</file>

<file path=ppt/tags/tag6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l_h_i*1_2_1"/>
  <p:tag name="KSO_WM_UNIT_INDEX" val="1_2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0"/>
</p:tagLst>
</file>

<file path=ppt/tags/tag6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l_h_i*1_3_1"/>
  <p:tag name="KSO_WM_UNIT_INDEX" val="1_3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0"/>
</p:tagLst>
</file>

<file path=ppt/tags/tag6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l_h_i*1_4_1"/>
  <p:tag name="KSO_WM_UNIT_INDEX" val="1_4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0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i*2"/>
  <p:tag name="KSO_WM_UNIT_INDEX" val="2"/>
  <p:tag name="KSO_WM_UNIT_LAYERLEVEL" val="1"/>
  <p:tag name="KSO_WM_UNIT_LINE_FILL_TYPE" val="2"/>
  <p:tag name="KSO_WM_UNIT_LINE_FORE_SCHEMECOLOR_INDEX" val="14"/>
  <p:tag name="KSO_WM_UNIT_TYPE" val="i"/>
  <p:tag name="KSO_WM_UNIT_USESOURCEFORMAT_APPLY" val="0"/>
</p:tagLst>
</file>

<file path=ppt/tags/tag7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a*1"/>
  <p:tag name="KSO_WM_UNIT_INDEX" val="1"/>
  <p:tag name="KSO_WM_UNIT_ISCONTENTSTITLE" val="1"/>
  <p:tag name="KSO_WM_UNIT_ISNUMDGMTITLE" val="0"/>
  <p:tag name="KSO_WM_UNIT_LAYERLEVEL" val="1"/>
  <p:tag name="KSO_WM_UNIT_NOCLEAR" val="1"/>
  <p:tag name="KSO_WM_UNIT_PRESET_TEXT" val="目录"/>
  <p:tag name="KSO_WM_UNIT_TEXT_FILL_FORE_SCHEMECOLOR_INDEX" val="13"/>
  <p:tag name="KSO_WM_UNIT_TEXT_FILL_TYPE" val="1"/>
  <p:tag name="KSO_WM_UNIT_TYPE" val="a"/>
  <p:tag name="KSO_WM_UNIT_USESOURCEFORMAT_APPLY" val="0"/>
  <p:tag name="KSO_WM_UNIT_VALUE" val="2"/>
</p:tagLst>
</file>

<file path=ppt/tags/tag7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b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CONTENTS"/>
  <p:tag name="KSO_WM_UNIT_TEXT_FILL_FORE_SCHEMECOLOR_INDEX" val="13"/>
  <p:tag name="KSO_WM_UNIT_TEXT_FILL_TYPE" val="1"/>
  <p:tag name="KSO_WM_UNIT_TYPE" val="b"/>
  <p:tag name="KSO_WM_UNIT_USESOURCEFORMAT_APPLY" val="0"/>
  <p:tag name="KSO_WM_UNIT_VALUE" val="7"/>
</p:tagLst>
</file>

<file path=ppt/tags/tag7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FILL_FORE_SCHEMECOLOR_INDEX" val="13"/>
  <p:tag name="KSO_WM_UNIT_FILL_TYPE" val="1"/>
  <p:tag name="KSO_WM_UNIT_HIGHLIGHT" val="0"/>
  <p:tag name="KSO_WM_UNIT_ID" val="custom20205176_4*i*1"/>
  <p:tag name="KSO_WM_UNIT_INDEX" val="1"/>
  <p:tag name="KSO_WM_UNIT_LAYERLEVEL" val="1"/>
  <p:tag name="KSO_WM_UNIT_TEXT_FILL_FORE_SCHEMECOLOR_INDEX" val="2"/>
  <p:tag name="KSO_WM_UNIT_TEXT_FILL_TYPE" val="1"/>
  <p:tag name="KSO_WM_UNIT_TYPE" val="i"/>
  <p:tag name="KSO_WM_UNIT_USESOURCEFORMAT_APPLY" val="0"/>
</p:tagLst>
</file>

<file path=ppt/tags/tag7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l_h_f*1_2_1"/>
  <p:tag name="KSO_WM_UNIT_INDEX" val="1_2_1"/>
  <p:tag name="KSO_WM_UNIT_ISCONTENTSTITLE" val="0"/>
  <p:tag name="KSO_WM_UNIT_LAYERLEVEL" val="1_1_1"/>
  <p:tag name="KSO_WM_UNIT_NOCLEAR" val="0"/>
  <p:tag name="KSO_WM_UNIT_PRESET_TEXT" val="单击输入章节标题......"/>
  <p:tag name="KSO_WM_UNIT_SHOW_EDIT_AREA_INDICATION" val="1"/>
  <p:tag name="KSO_WM_UNIT_TEXT_FILL_FORE_SCHEMECOLOR_INDEX" val="13"/>
  <p:tag name="KSO_WM_UNIT_TEXT_FILL_TYPE" val="1"/>
  <p:tag name="KSO_WM_UNIT_TYPE" val="l_h_f"/>
  <p:tag name="KSO_WM_UNIT_USESOURCEFORMAT_APPLY" val="0"/>
  <p:tag name="KSO_WM_UNIT_VALUE" val="30"/>
</p:tagLst>
</file>

<file path=ppt/tags/tag7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l_h_f*1_3_1"/>
  <p:tag name="KSO_WM_UNIT_INDEX" val="1_3_1"/>
  <p:tag name="KSO_WM_UNIT_ISCONTENTSTITLE" val="0"/>
  <p:tag name="KSO_WM_UNIT_LAYERLEVEL" val="1_1_1"/>
  <p:tag name="KSO_WM_UNIT_NOCLEAR" val="0"/>
  <p:tag name="KSO_WM_UNIT_PRESET_TEXT" val="单击输入章节标题......"/>
  <p:tag name="KSO_WM_UNIT_SHOW_EDIT_AREA_INDICATION" val="1"/>
  <p:tag name="KSO_WM_UNIT_TEXT_FILL_FORE_SCHEMECOLOR_INDEX" val="13"/>
  <p:tag name="KSO_WM_UNIT_TEXT_FILL_TYPE" val="1"/>
  <p:tag name="KSO_WM_UNIT_TYPE" val="l_h_f"/>
  <p:tag name="KSO_WM_UNIT_USESOURCEFORMAT_APPLY" val="0"/>
  <p:tag name="KSO_WM_UNIT_VALUE" val="30"/>
</p:tagLst>
</file>

<file path=ppt/tags/tag7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l_h_f*1_4_1"/>
  <p:tag name="KSO_WM_UNIT_INDEX" val="1_4_1"/>
  <p:tag name="KSO_WM_UNIT_ISCONTENTSTITLE" val="0"/>
  <p:tag name="KSO_WM_UNIT_LAYERLEVEL" val="1_1_1"/>
  <p:tag name="KSO_WM_UNIT_NOCLEAR" val="0"/>
  <p:tag name="KSO_WM_UNIT_PRESET_TEXT" val="单击输入章节标题......"/>
  <p:tag name="KSO_WM_UNIT_SHOW_EDIT_AREA_INDICATION" val="1"/>
  <p:tag name="KSO_WM_UNIT_TEXT_FILL_FORE_SCHEMECOLOR_INDEX" val="13"/>
  <p:tag name="KSO_WM_UNIT_TEXT_FILL_TYPE" val="1"/>
  <p:tag name="KSO_WM_UNIT_TYPE" val="l_h_f"/>
  <p:tag name="KSO_WM_UNIT_USESOURCEFORMAT_APPLY" val="0"/>
  <p:tag name="KSO_WM_UNIT_VALUE" val="30"/>
</p:tagLst>
</file>

<file path=ppt/tags/tag7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l_h_i*1_4_1"/>
  <p:tag name="KSO_WM_UNIT_INDEX" val="1_4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0"/>
</p:tagLst>
</file>

<file path=ppt/tags/tag7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4*l_h_f*1_4_1"/>
  <p:tag name="KSO_WM_UNIT_INDEX" val="1_4_1"/>
  <p:tag name="KSO_WM_UNIT_ISCONTENTSTITLE" val="0"/>
  <p:tag name="KSO_WM_UNIT_LAYERLEVEL" val="1_1_1"/>
  <p:tag name="KSO_WM_UNIT_NOCLEAR" val="0"/>
  <p:tag name="KSO_WM_UNIT_PRESET_TEXT" val="单击输入章节标题......"/>
  <p:tag name="KSO_WM_UNIT_SHOW_EDIT_AREA_INDICATION" val="1"/>
  <p:tag name="KSO_WM_UNIT_TEXT_FILL_FORE_SCHEMECOLOR_INDEX" val="13"/>
  <p:tag name="KSO_WM_UNIT_TEXT_FILL_TYPE" val="1"/>
  <p:tag name="KSO_WM_UNIT_TYPE" val="l_h_f"/>
  <p:tag name="KSO_WM_UNIT_USESOURCEFORMAT_APPLY" val="0"/>
  <p:tag name="KSO_WM_UNIT_VALUE" val="30"/>
</p:tagLst>
</file>

<file path=ppt/tags/tag79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5176_4"/>
  <p:tag name="KSO_WM_SLIDE_INDEX" val="4"/>
  <p:tag name="KSO_WM_SLIDE_ITEM_CNT" val="4"/>
  <p:tag name="KSO_WM_SLIDE_LAYOUT" val="a_b_l"/>
  <p:tag name="KSO_WM_SLIDE_LAYOUT_CNT" val="1_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2"/>
  <p:tag name="KSO_WM_UNIT_INDEX" val="2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i*1"/>
  <p:tag name="KSO_WM_UNIT_INDEX" val="1"/>
  <p:tag name="KSO_WM_UNIT_LAYERLEVEL" val="1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336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5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97.xml><?xml version="1.0" encoding="utf-8"?>
<p:tagLst xmlns:p="http://schemas.openxmlformats.org/presentationml/2006/main">
  <p:tag name="KSO_WM_BEAUTIFY_FLAG" val="#wm#"/>
  <p:tag name="KSO_WM_SLIDE_ID" val="custom20205176_15"/>
  <p:tag name="KSO_WM_SLIDE_INDEX" val="15"/>
  <p:tag name="KSO_WM_SLIDE_ITEM_CNT" val="0"/>
  <p:tag name="KSO_WM_SLIDE_LAYOUT" val="a_f"/>
  <p:tag name="KSO_WM_SLIDE_LAYOUT_CNT" val="1_2"/>
  <p:tag name="KSO_WM_SLIDE_POSITION" val="47*47"/>
  <p:tag name="KSO_WM_SLIDE_SIZE" val="864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272</Paragraphs>
  <Slides>109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109</vt:i4>
      </vt:variant>
    </vt:vector>
  </HeadingPairs>
  <TitlesOfParts>
    <vt:vector baseType="lpstr" size="121">
      <vt:lpstr>Arial</vt:lpstr>
      <vt:lpstr>微软雅黑</vt:lpstr>
      <vt:lpstr>Wingdings</vt:lpstr>
      <vt:lpstr>方正小标宋简体</vt:lpstr>
      <vt:lpstr>方正楷体简体</vt:lpstr>
      <vt:lpstr>方正书宋_GBK</vt:lpstr>
      <vt:lpstr>方正书宋简体</vt:lpstr>
      <vt:lpstr>宋体</vt:lpstr>
      <vt:lpstr>方正小标宋_GBK</vt:lpstr>
      <vt:lpstr>方正仿宋_GBK</vt:lpstr>
      <vt:lpstr>华文楷体</vt:lpstr>
      <vt:lpstr>Office 主题​​</vt:lpstr>
      <vt:lpstr>初中语文文言文阅读</vt:lpstr>
      <vt:lpstr>PowerPoint Presentation</vt:lpstr>
      <vt:lpstr>2020年</vt:lpstr>
      <vt:lpstr>2020年</vt:lpstr>
      <vt:lpstr>2020年</vt:lpstr>
      <vt:lpstr>2019年</vt:lpstr>
      <vt:lpstr>中考文言文命题趋势</vt:lpstr>
      <vt:lpstr>课内文言文阅读技巧</vt:lpstr>
      <vt:lpstr>课内文言文方面文学常识（七上）</vt:lpstr>
      <vt:lpstr>课内文言文方面文学常识（七上）</vt:lpstr>
      <vt:lpstr>课内文言文方面文学常识（七下）</vt:lpstr>
      <vt:lpstr>课内文言文方面文学常识（七下）</vt:lpstr>
      <vt:lpstr>课内文言文方面文学常识（八上）</vt:lpstr>
      <vt:lpstr>课内文言文方面文学常识（八上）</vt:lpstr>
      <vt:lpstr>课内文言文方面文学常识（八上）</vt:lpstr>
      <vt:lpstr>课内文言文方面文学常识（八下）</vt:lpstr>
      <vt:lpstr>课内文言文方面文学常识（八下）</vt:lpstr>
      <vt:lpstr>课内文言文方面文学常识（九上）</vt:lpstr>
      <vt:lpstr>课内文言文方面文学常识（九下）</vt:lpstr>
      <vt:lpstr>课内文言文方面文学常识（九下）</vt:lpstr>
      <vt:lpstr>虚词用法——“之”字用法回顾</vt:lpstr>
      <vt:lpstr>虚词用法——“而”字用法回顾</vt:lpstr>
      <vt:lpstr>虚词用法——“而”字用法回顾</vt:lpstr>
      <vt:lpstr>虚词用法——“焉”字用法回顾</vt:lpstr>
      <vt:lpstr>中考文言文实虚词知识点汇总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常考篇目中心主旨</vt:lpstr>
      <vt:lpstr>常考篇目中心主旨</vt:lpstr>
      <vt:lpstr>常考篇目中心主旨</vt:lpstr>
      <vt:lpstr>常考篇目中心主旨</vt:lpstr>
      <vt:lpstr>常考篇目中心主旨</vt:lpstr>
      <vt:lpstr>单击此处添加标题</vt:lpstr>
      <vt:lpstr>单击此处添加标题</vt:lpstr>
      <vt:lpstr>课外文言文简析</vt:lpstr>
      <vt:lpstr>《烛之武退秦师》实词/虚词</vt:lpstr>
      <vt:lpstr>PowerPoint Presentation</vt:lpstr>
      <vt:lpstr>PowerPoint Presentation</vt:lpstr>
      <vt:lpstr>对比阅读解题技巧</vt:lpstr>
      <vt:lpstr>单击此处添加标题</vt:lpstr>
      <vt:lpstr>原创例题分析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2022-03-02T14:12:51.558</cp:lastPrinted>
  <dcterms:created xsi:type="dcterms:W3CDTF">2022-03-02T14:12:51Z</dcterms:created>
  <dcterms:modified xsi:type="dcterms:W3CDTF">2022-03-02T06:12:55Z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