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85"/>
  </p:handoutMasterIdLst>
  <p:sldIdLst>
    <p:sldId id="265" r:id="rId3"/>
    <p:sldId id="267" r:id="rId4"/>
    <p:sldId id="836" r:id="rId5"/>
    <p:sldId id="832" r:id="rId6"/>
    <p:sldId id="865" r:id="rId8"/>
    <p:sldId id="866" r:id="rId9"/>
    <p:sldId id="864" r:id="rId10"/>
    <p:sldId id="833" r:id="rId11"/>
    <p:sldId id="834" r:id="rId12"/>
    <p:sldId id="837" r:id="rId13"/>
    <p:sldId id="268" r:id="rId14"/>
    <p:sldId id="767" r:id="rId15"/>
    <p:sldId id="635" r:id="rId16"/>
    <p:sldId id="272" r:id="rId17"/>
    <p:sldId id="734" r:id="rId18"/>
    <p:sldId id="735" r:id="rId19"/>
    <p:sldId id="507" r:id="rId20"/>
    <p:sldId id="839" r:id="rId21"/>
    <p:sldId id="280" r:id="rId22"/>
    <p:sldId id="281" r:id="rId23"/>
    <p:sldId id="741" r:id="rId24"/>
    <p:sldId id="510" r:id="rId25"/>
    <p:sldId id="841" r:id="rId26"/>
    <p:sldId id="768" r:id="rId27"/>
    <p:sldId id="769" r:id="rId28"/>
    <p:sldId id="770" r:id="rId29"/>
    <p:sldId id="771" r:id="rId30"/>
    <p:sldId id="806" r:id="rId31"/>
    <p:sldId id="807" r:id="rId32"/>
    <p:sldId id="808" r:id="rId33"/>
    <p:sldId id="844" r:id="rId34"/>
    <p:sldId id="773" r:id="rId35"/>
    <p:sldId id="845" r:id="rId36"/>
    <p:sldId id="846" r:id="rId37"/>
    <p:sldId id="774" r:id="rId38"/>
    <p:sldId id="775" r:id="rId39"/>
    <p:sldId id="776" r:id="rId40"/>
    <p:sldId id="847" r:id="rId41"/>
    <p:sldId id="777" r:id="rId42"/>
    <p:sldId id="848" r:id="rId43"/>
    <p:sldId id="849" r:id="rId44"/>
    <p:sldId id="778" r:id="rId45"/>
    <p:sldId id="850" r:id="rId46"/>
    <p:sldId id="812" r:id="rId47"/>
    <p:sldId id="813" r:id="rId48"/>
    <p:sldId id="851" r:id="rId49"/>
    <p:sldId id="815" r:id="rId50"/>
    <p:sldId id="852" r:id="rId51"/>
    <p:sldId id="853" r:id="rId52"/>
    <p:sldId id="780" r:id="rId53"/>
    <p:sldId id="854" r:id="rId54"/>
    <p:sldId id="781" r:id="rId55"/>
    <p:sldId id="782" r:id="rId56"/>
    <p:sldId id="855" r:id="rId57"/>
    <p:sldId id="817" r:id="rId58"/>
    <p:sldId id="783" r:id="rId59"/>
    <p:sldId id="856" r:id="rId60"/>
    <p:sldId id="784" r:id="rId61"/>
    <p:sldId id="819" r:id="rId62"/>
    <p:sldId id="820" r:id="rId63"/>
    <p:sldId id="857" r:id="rId64"/>
    <p:sldId id="821" r:id="rId65"/>
    <p:sldId id="822" r:id="rId66"/>
    <p:sldId id="786" r:id="rId67"/>
    <p:sldId id="787" r:id="rId68"/>
    <p:sldId id="824" r:id="rId69"/>
    <p:sldId id="858" r:id="rId70"/>
    <p:sldId id="788" r:id="rId71"/>
    <p:sldId id="859" r:id="rId72"/>
    <p:sldId id="826" r:id="rId73"/>
    <p:sldId id="860" r:id="rId74"/>
    <p:sldId id="861" r:id="rId75"/>
    <p:sldId id="790" r:id="rId76"/>
    <p:sldId id="828" r:id="rId77"/>
    <p:sldId id="862" r:id="rId78"/>
    <p:sldId id="829" r:id="rId79"/>
    <p:sldId id="863" r:id="rId80"/>
    <p:sldId id="794" r:id="rId81"/>
    <p:sldId id="796" r:id="rId82"/>
    <p:sldId id="799" r:id="rId83"/>
    <p:sldId id="831" r:id="rId84"/>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74" autoAdjust="0"/>
    <p:restoredTop sz="94660" autoAdjust="0"/>
  </p:normalViewPr>
  <p:slideViewPr>
    <p:cSldViewPr>
      <p:cViewPr varScale="1">
        <p:scale>
          <a:sx n="44" d="100"/>
          <a:sy n="44" d="100"/>
        </p:scale>
        <p:origin x="114" y="78"/>
      </p:cViewPr>
      <p:guideLst>
        <p:guide orient="horz" pos="4196"/>
        <p:guide pos="74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24"/>
    </p:cViewPr>
  </p:sorterViewPr>
  <p:notesViewPr>
    <p:cSldViewPr>
      <p:cViewPr varScale="1">
        <p:scale>
          <a:sx n="64" d="100"/>
          <a:sy n="64" d="100"/>
        </p:scale>
        <p:origin x="2676" y="6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handoutMaster" Target="handoutMasters/handoutMaster1.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notesMaster" Target="notesMasters/notesMaster1.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2336536" y="1776307"/>
            <a:ext cx="19099253" cy="4993240"/>
          </a:xfrm>
        </p:spPr>
        <p:txBody>
          <a:bodyPr lIns="90000" tIns="46800" rIns="90000" bIns="46800" anchor="b" anchorCtr="0">
            <a:normAutofit/>
          </a:bodyPr>
          <a:lstStyle>
            <a:lvl1pPr algn="ctr">
              <a:defRPr sz="11655"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2336536" y="6916407"/>
            <a:ext cx="19099253" cy="2860273"/>
          </a:xfrm>
        </p:spPr>
        <p:txBody>
          <a:bodyPr lIns="90000" tIns="46800" rIns="90000" bIns="46800">
            <a:normAutofit/>
          </a:bodyPr>
          <a:lstStyle>
            <a:lvl1pPr marL="0" indent="0" algn="ctr" eaLnBrk="1" fontAlgn="auto" latinLnBrk="0" hangingPunct="1">
              <a:lnSpc>
                <a:spcPct val="110000"/>
              </a:lnSpc>
              <a:buNone/>
              <a:defRPr sz="4660" u="none" strike="noStrike" kern="1200" cap="none" spc="200" normalizeH="0" baseline="0">
                <a:solidFill>
                  <a:schemeClr val="tx1">
                    <a:lumMod val="65000"/>
                    <a:lumOff val="35000"/>
                  </a:schemeClr>
                </a:solidFill>
                <a:uFillTx/>
              </a:defRPr>
            </a:lvl1pPr>
            <a:lvl2pPr marL="888365" indent="0" algn="ctr">
              <a:buNone/>
              <a:defRPr sz="3885"/>
            </a:lvl2pPr>
            <a:lvl3pPr marL="1776095" indent="0" algn="ctr">
              <a:buNone/>
              <a:defRPr sz="3495"/>
            </a:lvl3pPr>
            <a:lvl4pPr marL="2664460" indent="0" algn="ctr">
              <a:buNone/>
              <a:defRPr sz="3110"/>
            </a:lvl4pPr>
            <a:lvl5pPr marL="3552825" indent="0" algn="ctr">
              <a:buNone/>
              <a:defRPr sz="3110"/>
            </a:lvl5pPr>
            <a:lvl6pPr marL="4440555" indent="0" algn="ctr">
              <a:buNone/>
              <a:defRPr sz="3110"/>
            </a:lvl6pPr>
            <a:lvl7pPr marL="5328920" indent="0" algn="ctr">
              <a:buNone/>
              <a:defRPr sz="3110"/>
            </a:lvl7pPr>
            <a:lvl8pPr marL="6217285" indent="0" algn="ctr">
              <a:buNone/>
              <a:defRPr sz="3110"/>
            </a:lvl8pPr>
            <a:lvl9pPr marL="7105015" indent="0" algn="ctr">
              <a:buNone/>
              <a:defRPr sz="311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1185810" y="1503567"/>
            <a:ext cx="21386673" cy="10650847"/>
          </a:xfrm>
        </p:spPr>
        <p:txBody>
          <a:bodyPr/>
          <a:lstStyle>
            <a:lvl1pPr marL="443865" indent="-443865">
              <a:lnSpc>
                <a:spcPct val="130000"/>
              </a:lnSpc>
              <a:buFont typeface="Wingdings" panose="05000000000000000000" pitchFamily="2" charset="2"/>
              <a:buChar char="l"/>
              <a:defRPr spc="150" baseline="0">
                <a:solidFill>
                  <a:schemeClr val="tx1">
                    <a:lumMod val="65000"/>
                    <a:lumOff val="35000"/>
                  </a:schemeClr>
                </a:solidFill>
              </a:defRPr>
            </a:lvl1pPr>
            <a:lvl2pPr marL="1332230" indent="-443865">
              <a:lnSpc>
                <a:spcPct val="130000"/>
              </a:lnSpc>
              <a:buFont typeface="Wingdings" panose="05000000000000000000" pitchFamily="2" charset="2"/>
              <a:buChar char="l"/>
              <a:defRPr spc="150" baseline="0">
                <a:solidFill>
                  <a:schemeClr val="tx1">
                    <a:lumMod val="65000"/>
                    <a:lumOff val="35000"/>
                  </a:schemeClr>
                </a:solidFill>
              </a:defRPr>
            </a:lvl2pPr>
            <a:lvl3pPr marL="2220595" indent="-443865">
              <a:lnSpc>
                <a:spcPct val="130000"/>
              </a:lnSpc>
              <a:buFont typeface="Wingdings" panose="05000000000000000000" pitchFamily="2" charset="2"/>
              <a:buChar char="l"/>
              <a:defRPr spc="150" baseline="0">
                <a:solidFill>
                  <a:schemeClr val="tx1">
                    <a:lumMod val="65000"/>
                    <a:lumOff val="35000"/>
                  </a:schemeClr>
                </a:solidFill>
              </a:defRPr>
            </a:lvl3pPr>
            <a:lvl4pPr marL="3108325" indent="-443865">
              <a:lnSpc>
                <a:spcPct val="130000"/>
              </a:lnSpc>
              <a:buFont typeface="Wingdings" panose="05000000000000000000" pitchFamily="2" charset="2"/>
              <a:buChar char="l"/>
              <a:defRPr spc="150" baseline="0">
                <a:solidFill>
                  <a:schemeClr val="tx1">
                    <a:lumMod val="65000"/>
                    <a:lumOff val="35000"/>
                  </a:schemeClr>
                </a:solidFill>
              </a:defRPr>
            </a:lvl4pPr>
            <a:lvl5pPr marL="3996690" indent="-443865">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2336536" y="4825400"/>
            <a:ext cx="19099253" cy="1979113"/>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11655"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2336536" y="6916407"/>
            <a:ext cx="19099253" cy="916127"/>
          </a:xfrm>
        </p:spPr>
        <p:txBody>
          <a:bodyPr lIns="90000" tIns="46800" rIns="90000" bIns="46800">
            <a:normAutofit/>
          </a:bodyPr>
          <a:lstStyle>
            <a:lvl1pPr marL="0" indent="0" algn="ctr">
              <a:lnSpc>
                <a:spcPct val="110000"/>
              </a:lnSpc>
              <a:buNone/>
              <a:defRPr sz="466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1185810" y="2895240"/>
            <a:ext cx="21379656" cy="9245187"/>
          </a:xfrm>
        </p:spPr>
        <p:txBody>
          <a:bodyPr vert="horz" lIns="90000" tIns="46800" rIns="90000" bIns="46800" rtlCol="0">
            <a:normAutofit/>
          </a:bodyPr>
          <a:lstStyle>
            <a:lvl1pPr marL="0" marR="0" lvl="0"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888365" marR="0" lvl="1" indent="0" algn="l" defTabSz="914400" rtl="0" eaLnBrk="1" fontAlgn="auto" latinLnBrk="0" hangingPunct="1">
              <a:lnSpc>
                <a:spcPct val="130000"/>
              </a:lnSpc>
              <a:spcBef>
                <a:spcPct val="1000"/>
              </a:spcBef>
              <a:spcAft>
                <a:spcPts val="1000"/>
              </a:spcAft>
              <a:buFont typeface="Arial" panose="020B0604020202020204" pitchFamily="34" charset="0"/>
              <a:buNone/>
              <a:tabLst>
                <a:tab pos="1609725" algn="l"/>
              </a:tabLst>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776095" marR="0" lvl="2"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2664460" marR="0" lvl="3"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3552825" marR="0" lvl="4"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3880194" y="7475873"/>
            <a:ext cx="15141877" cy="1489580"/>
          </a:xfrm>
        </p:spPr>
        <p:txBody>
          <a:bodyPr lIns="90000" tIns="46800" rIns="90000" bIns="46800" anchor="b" anchorCtr="0">
            <a:normAutofit/>
          </a:bodyPr>
          <a:lstStyle>
            <a:lvl1pPr>
              <a:defRPr sz="8545"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3880194" y="8965453"/>
            <a:ext cx="15141877" cy="1685393"/>
          </a:xfrm>
        </p:spPr>
        <p:txBody>
          <a:bodyPr lIns="90000" tIns="46800" rIns="90000" bIns="46800">
            <a:normAutofit/>
          </a:bodyPr>
          <a:lstStyle>
            <a:lvl1pPr marL="0" indent="0" eaLnBrk="1" fontAlgn="auto" latinLnBrk="0" hangingPunct="1">
              <a:lnSpc>
                <a:spcPct val="130000"/>
              </a:lnSpc>
              <a:buNone/>
              <a:defRPr kumimoji="0" lang="zh-CN" altLang="en-US" sz="3495"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888365" indent="0">
              <a:buNone/>
              <a:defRPr sz="3885">
                <a:solidFill>
                  <a:schemeClr val="tx1">
                    <a:tint val="75000"/>
                  </a:schemeClr>
                </a:solidFill>
              </a:defRPr>
            </a:lvl2pPr>
            <a:lvl3pPr marL="1776095" indent="0">
              <a:buNone/>
              <a:defRPr sz="3495">
                <a:solidFill>
                  <a:schemeClr val="tx1">
                    <a:tint val="75000"/>
                  </a:schemeClr>
                </a:solidFill>
              </a:defRPr>
            </a:lvl3pPr>
            <a:lvl4pPr marL="2664460" indent="0">
              <a:buNone/>
              <a:defRPr sz="3110">
                <a:solidFill>
                  <a:schemeClr val="tx1">
                    <a:tint val="75000"/>
                  </a:schemeClr>
                </a:solidFill>
              </a:defRPr>
            </a:lvl4pPr>
            <a:lvl5pPr marL="3552825" indent="0">
              <a:buNone/>
              <a:defRPr sz="3110">
                <a:solidFill>
                  <a:schemeClr val="tx1">
                    <a:tint val="75000"/>
                  </a:schemeClr>
                </a:solidFill>
              </a:defRPr>
            </a:lvl5pPr>
            <a:lvl6pPr marL="4440555" indent="0">
              <a:buNone/>
              <a:defRPr sz="3110">
                <a:solidFill>
                  <a:schemeClr val="tx1">
                    <a:tint val="75000"/>
                  </a:schemeClr>
                </a:solidFill>
              </a:defRPr>
            </a:lvl6pPr>
            <a:lvl7pPr marL="5328920" indent="0">
              <a:buNone/>
              <a:defRPr sz="3110">
                <a:solidFill>
                  <a:schemeClr val="tx1">
                    <a:tint val="75000"/>
                  </a:schemeClr>
                </a:solidFill>
              </a:defRPr>
            </a:lvl7pPr>
            <a:lvl8pPr marL="6217285" indent="0">
              <a:buNone/>
              <a:defRPr sz="3110">
                <a:solidFill>
                  <a:schemeClr val="tx1">
                    <a:tint val="75000"/>
                  </a:schemeClr>
                </a:solidFill>
              </a:defRPr>
            </a:lvl8pPr>
            <a:lvl9pPr marL="7105015" indent="0">
              <a:buNone/>
              <a:defRPr sz="311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1185810" y="2916220"/>
            <a:ext cx="10089907" cy="9224207"/>
          </a:xfrm>
        </p:spPr>
        <p:txBody>
          <a:bodyPr vert="horz" lIns="90000" tIns="46800" rIns="90000" bIns="4680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12496609" y="2916220"/>
            <a:ext cx="10089907" cy="9224207"/>
          </a:xfrm>
        </p:spPr>
        <p:txBody>
          <a:bodyPr lIns="90000" tIns="46800" rIns="90000" bIns="46800">
            <a:normAutofit/>
          </a:bodyPr>
          <a:lstStyle>
            <a:lvl1pPr marL="44386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1332230"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222059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310832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311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1185810" y="2776353"/>
            <a:ext cx="10412672" cy="741293"/>
          </a:xfrm>
        </p:spPr>
        <p:txBody>
          <a:bodyPr lIns="101600" tIns="38100" rIns="76200" bIns="38100" anchor="t" anchorCtr="0">
            <a:normAutofit/>
          </a:bodyPr>
          <a:lstStyle>
            <a:lvl1pPr marL="0" indent="0" eaLnBrk="1" fontAlgn="auto" latinLnBrk="0" hangingPunct="1">
              <a:lnSpc>
                <a:spcPct val="100000"/>
              </a:lnSpc>
              <a:spcAft>
                <a:spcPts val="0"/>
              </a:spcAft>
              <a:buNone/>
              <a:defRPr sz="3885"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888365" indent="0">
              <a:buNone/>
              <a:defRPr sz="3885" b="1"/>
            </a:lvl2pPr>
            <a:lvl3pPr marL="1776095" indent="0">
              <a:buNone/>
              <a:defRPr sz="3495" b="1"/>
            </a:lvl3pPr>
            <a:lvl4pPr marL="2664460" indent="0">
              <a:buNone/>
              <a:defRPr sz="3110" b="1"/>
            </a:lvl4pPr>
            <a:lvl5pPr marL="3552825" indent="0">
              <a:buNone/>
              <a:defRPr sz="3110" b="1"/>
            </a:lvl5pPr>
            <a:lvl6pPr marL="4440555" indent="0">
              <a:buNone/>
              <a:defRPr sz="3110" b="1"/>
            </a:lvl6pPr>
            <a:lvl7pPr marL="5328920" indent="0">
              <a:buNone/>
              <a:defRPr sz="3110" b="1"/>
            </a:lvl7pPr>
            <a:lvl8pPr marL="6217285" indent="0">
              <a:buNone/>
              <a:defRPr sz="3110" b="1"/>
            </a:lvl8pPr>
            <a:lvl9pPr marL="7105015" indent="0">
              <a:buNone/>
              <a:defRPr sz="311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1185810" y="3601567"/>
            <a:ext cx="10412672" cy="8538860"/>
          </a:xfrm>
        </p:spPr>
        <p:txBody>
          <a:bodyPr vert="horz" lIns="101600" tIns="0" rIns="82550" bIns="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12153866" y="2761840"/>
            <a:ext cx="10412672" cy="74129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1000"/>
              </a:spcBef>
              <a:spcAft>
                <a:spcPts val="0"/>
              </a:spcAft>
              <a:buFont typeface="Arial" panose="020B0604020202020204" pitchFamily="34" charset="0"/>
              <a:buNone/>
              <a:defRPr kumimoji="0" lang="zh-CN" altLang="en-US" sz="3885"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888365" indent="0">
              <a:buNone/>
              <a:defRPr sz="3885" b="1"/>
            </a:lvl2pPr>
            <a:lvl3pPr marL="1776095" indent="0">
              <a:buNone/>
              <a:defRPr sz="3495" b="1"/>
            </a:lvl3pPr>
            <a:lvl4pPr marL="2664460" indent="0">
              <a:buNone/>
              <a:defRPr sz="3110" b="1"/>
            </a:lvl4pPr>
            <a:lvl5pPr marL="3552825" indent="0">
              <a:buNone/>
              <a:defRPr sz="3110" b="1"/>
            </a:lvl5pPr>
            <a:lvl6pPr marL="4440555" indent="0">
              <a:buNone/>
              <a:defRPr sz="3110" b="1"/>
            </a:lvl6pPr>
            <a:lvl7pPr marL="5328920" indent="0">
              <a:buNone/>
              <a:defRPr sz="3110" b="1"/>
            </a:lvl7pPr>
            <a:lvl8pPr marL="6217285" indent="0">
              <a:buNone/>
              <a:defRPr sz="3110" b="1"/>
            </a:lvl8pPr>
            <a:lvl9pPr marL="7105015" indent="0">
              <a:buNone/>
              <a:defRPr sz="311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12153866" y="3601567"/>
            <a:ext cx="10412672" cy="8538860"/>
          </a:xfrm>
        </p:spPr>
        <p:txBody>
          <a:bodyPr vert="horz" lIns="101600" tIns="0" rIns="82550" bIns="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6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6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6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1185810" y="3021120"/>
            <a:ext cx="9991674" cy="8951467"/>
          </a:xfrm>
        </p:spPr>
        <p:txBody>
          <a:bodyPr vert="horz" lIns="90000" tIns="46800" rIns="90000" bIns="46800" rtlCol="0">
            <a:normAutofit/>
          </a:bodyPr>
          <a:lstStyle>
            <a:lvl1pPr marL="0" marR="0" lvl="0"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Arial" panose="020B0604020202020204" pitchFamily="34" charset="0"/>
              <a:buChar char="•"/>
              <a:tabLst>
                <a:tab pos="1609725" algn="l"/>
              </a:tabLst>
              <a:defRPr kumimoji="0" lang="zh-CN" altLang="en-US" sz="3110" b="0" i="0" u="none" strike="noStrike" kern="1200" cap="none" spc="150" normalizeH="0" baseline="0" noProof="1" dirty="0">
                <a:solidFill>
                  <a:schemeClr val="tx1"/>
                </a:solidFill>
                <a:uFillTx/>
                <a:latin typeface="+mn-lt"/>
                <a:ea typeface="+mn-ea"/>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12377327" y="3021120"/>
            <a:ext cx="10188140" cy="8951467"/>
          </a:xfrm>
        </p:spPr>
        <p:txBody>
          <a:bodyPr vert="horz" lIns="90000" tIns="46800" rIns="90000" bIns="46800" rtlCol="0">
            <a:normAutofit/>
          </a:bodyPr>
          <a:lstStyle>
            <a:lvl1pPr marL="0" marR="0" lvl="0" indent="0" algn="l" defTabSz="914400" rtl="0" eaLnBrk="1" fontAlgn="auto" latinLnBrk="0" hangingPunct="1">
              <a:lnSpc>
                <a:spcPct val="14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6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6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7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7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7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7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7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7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7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7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9948265" y="1776307"/>
            <a:ext cx="2034821" cy="976968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544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1782223" y="1776307"/>
            <a:ext cx="17871344" cy="9769687"/>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7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7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8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8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8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9" Type="http://schemas.openxmlformats.org/officeDocument/2006/relationships/tags" Target="../tags/tag61.xml"/><Relationship Id="rId98" Type="http://schemas.openxmlformats.org/officeDocument/2006/relationships/tags" Target="../tags/tag60.xml"/><Relationship Id="rId97" Type="http://schemas.openxmlformats.org/officeDocument/2006/relationships/tags" Target="../tags/tag59.xml"/><Relationship Id="rId96" Type="http://schemas.openxmlformats.org/officeDocument/2006/relationships/tags" Target="../tags/tag58.xml"/><Relationship Id="rId95" Type="http://schemas.openxmlformats.org/officeDocument/2006/relationships/tags" Target="../tags/tag57.xml"/><Relationship Id="rId94" Type="http://schemas.openxmlformats.org/officeDocument/2006/relationships/slideLayout" Target="../slideLayouts/slideLayout94.xml"/><Relationship Id="rId93" Type="http://schemas.openxmlformats.org/officeDocument/2006/relationships/slideLayout" Target="../slideLayouts/slideLayout93.xml"/><Relationship Id="rId92" Type="http://schemas.openxmlformats.org/officeDocument/2006/relationships/slideLayout" Target="../slideLayouts/slideLayout92.xml"/><Relationship Id="rId91" Type="http://schemas.openxmlformats.org/officeDocument/2006/relationships/slideLayout" Target="../slideLayouts/slideLayout91.xml"/><Relationship Id="rId90" Type="http://schemas.openxmlformats.org/officeDocument/2006/relationships/slideLayout" Target="../slideLayouts/slideLayout90.xml"/><Relationship Id="rId9" Type="http://schemas.openxmlformats.org/officeDocument/2006/relationships/slideLayout" Target="../slideLayouts/slideLayout9.xml"/><Relationship Id="rId89" Type="http://schemas.openxmlformats.org/officeDocument/2006/relationships/slideLayout" Target="../slideLayouts/slideLayout89.xml"/><Relationship Id="rId88" Type="http://schemas.openxmlformats.org/officeDocument/2006/relationships/slideLayout" Target="../slideLayouts/slideLayout88.xml"/><Relationship Id="rId87" Type="http://schemas.openxmlformats.org/officeDocument/2006/relationships/slideLayout" Target="../slideLayouts/slideLayout87.xml"/><Relationship Id="rId86" Type="http://schemas.openxmlformats.org/officeDocument/2006/relationships/slideLayout" Target="../slideLayouts/slideLayout86.xml"/><Relationship Id="rId85" Type="http://schemas.openxmlformats.org/officeDocument/2006/relationships/slideLayout" Target="../slideLayouts/slideLayout85.xml"/><Relationship Id="rId84" Type="http://schemas.openxmlformats.org/officeDocument/2006/relationships/slideLayout" Target="../slideLayouts/slideLayout84.xml"/><Relationship Id="rId83" Type="http://schemas.openxmlformats.org/officeDocument/2006/relationships/slideLayout" Target="../slideLayouts/slideLayout83.xml"/><Relationship Id="rId82" Type="http://schemas.openxmlformats.org/officeDocument/2006/relationships/slideLayout" Target="../slideLayouts/slideLayout82.xml"/><Relationship Id="rId81" Type="http://schemas.openxmlformats.org/officeDocument/2006/relationships/slideLayout" Target="../slideLayouts/slideLayout81.xml"/><Relationship Id="rId80" Type="http://schemas.openxmlformats.org/officeDocument/2006/relationships/slideLayout" Target="../slideLayouts/slideLayout80.xml"/><Relationship Id="rId8" Type="http://schemas.openxmlformats.org/officeDocument/2006/relationships/slideLayout" Target="../slideLayouts/slideLayout8.xml"/><Relationship Id="rId79" Type="http://schemas.openxmlformats.org/officeDocument/2006/relationships/slideLayout" Target="../slideLayouts/slideLayout79.xml"/><Relationship Id="rId78" Type="http://schemas.openxmlformats.org/officeDocument/2006/relationships/slideLayout" Target="../slideLayouts/slideLayout78.xml"/><Relationship Id="rId77" Type="http://schemas.openxmlformats.org/officeDocument/2006/relationships/slideLayout" Target="../slideLayouts/slideLayout77.xml"/><Relationship Id="rId76" Type="http://schemas.openxmlformats.org/officeDocument/2006/relationships/slideLayout" Target="../slideLayouts/slideLayout76.xml"/><Relationship Id="rId75" Type="http://schemas.openxmlformats.org/officeDocument/2006/relationships/slideLayout" Target="../slideLayouts/slideLayout75.xml"/><Relationship Id="rId74" Type="http://schemas.openxmlformats.org/officeDocument/2006/relationships/slideLayout" Target="../slideLayouts/slideLayout74.xml"/><Relationship Id="rId73" Type="http://schemas.openxmlformats.org/officeDocument/2006/relationships/slideLayout" Target="../slideLayouts/slideLayout73.xml"/><Relationship Id="rId72" Type="http://schemas.openxmlformats.org/officeDocument/2006/relationships/slideLayout" Target="../slideLayouts/slideLayout72.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1" Type="http://schemas.openxmlformats.org/officeDocument/2006/relationships/theme" Target="../theme/theme1.xml"/><Relationship Id="rId100" Type="http://schemas.openxmlformats.org/officeDocument/2006/relationships/tags" Target="../tags/tag62.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95"/>
            </p:custDataLst>
          </p:nvPr>
        </p:nvSpPr>
        <p:spPr>
          <a:xfrm>
            <a:off x="1185810" y="1181873"/>
            <a:ext cx="21379656" cy="125880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96"/>
            </p:custDataLst>
          </p:nvPr>
        </p:nvSpPr>
        <p:spPr>
          <a:xfrm>
            <a:off x="1185810" y="2944193"/>
            <a:ext cx="21379656" cy="9201828"/>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97"/>
            </p:custDataLst>
          </p:nvPr>
        </p:nvSpPr>
        <p:spPr>
          <a:xfrm>
            <a:off x="1192826" y="12266307"/>
            <a:ext cx="5262469" cy="615413"/>
          </a:xfrm>
          <a:prstGeom prst="rect">
            <a:avLst/>
          </a:prstGeom>
        </p:spPr>
        <p:txBody>
          <a:bodyPr vert="horz" lIns="91440" tIns="45720" rIns="91440" bIns="45720" rtlCol="0" anchor="ctr">
            <a:normAutofit/>
          </a:bodyPr>
          <a:lstStyle>
            <a:lvl1pPr algn="l">
              <a:defRPr sz="1945"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98"/>
            </p:custDataLst>
          </p:nvPr>
        </p:nvSpPr>
        <p:spPr>
          <a:xfrm>
            <a:off x="8022341" y="12266307"/>
            <a:ext cx="7718288" cy="615413"/>
          </a:xfrm>
          <a:prstGeom prst="rect">
            <a:avLst/>
          </a:prstGeom>
        </p:spPr>
        <p:txBody>
          <a:bodyPr vert="horz" lIns="91440" tIns="45720" rIns="91440" bIns="45720" rtlCol="0" anchor="ctr">
            <a:normAutofit/>
          </a:bodyPr>
          <a:lstStyle>
            <a:lvl1pPr algn="ctr">
              <a:defRPr sz="1945"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99"/>
            </p:custDataLst>
          </p:nvPr>
        </p:nvSpPr>
        <p:spPr>
          <a:xfrm>
            <a:off x="17302997" y="12266307"/>
            <a:ext cx="5262469" cy="615413"/>
          </a:xfrm>
          <a:prstGeom prst="rect">
            <a:avLst/>
          </a:prstGeom>
        </p:spPr>
        <p:txBody>
          <a:bodyPr vert="horz" lIns="91440" tIns="45720" rIns="91440" bIns="45720" rtlCol="0" anchor="ctr">
            <a:normAutofit/>
          </a:bodyPr>
          <a:lstStyle>
            <a:lvl1pPr algn="r">
              <a:defRPr sz="1945"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0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16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Lst>
  <p:txStyles>
    <p:titleStyle>
      <a:lvl1pPr algn="l" defTabSz="1776095" rtl="0" eaLnBrk="1" fontAlgn="auto" latinLnBrk="0" hangingPunct="1">
        <a:lnSpc>
          <a:spcPct val="100000"/>
        </a:lnSpc>
        <a:spcBef>
          <a:spcPct val="0"/>
        </a:spcBef>
        <a:buNone/>
        <a:defRPr sz="6995"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44386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1332230" indent="-443865" algn="l" defTabSz="1776095" rtl="0" eaLnBrk="1" fontAlgn="auto" latinLnBrk="0" hangingPunct="1">
        <a:lnSpc>
          <a:spcPct val="130000"/>
        </a:lnSpc>
        <a:spcBef>
          <a:spcPct val="1000"/>
        </a:spcBef>
        <a:spcAft>
          <a:spcPts val="1000"/>
        </a:spcAft>
        <a:buFont typeface="Arial" panose="020B0604020202020204" pitchFamily="34" charset="0"/>
        <a:buChar char="•"/>
        <a:tabLst>
          <a:tab pos="3126740" algn="l"/>
        </a:tabLst>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222059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310832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3996690"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488505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6pPr>
      <a:lvl7pPr marL="577278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7pPr>
      <a:lvl8pPr marL="6661150"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8pPr>
      <a:lvl9pPr marL="754951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9pPr>
    </p:bodyStyle>
    <p:otherStyle>
      <a:defPPr>
        <a:defRPr lang="zh-CN"/>
      </a:defPPr>
      <a:lvl1pPr marL="0" algn="l" defTabSz="1776095" rtl="0" eaLnBrk="1" latinLnBrk="0" hangingPunct="1">
        <a:defRPr sz="3495" kern="1200">
          <a:solidFill>
            <a:schemeClr val="tx1"/>
          </a:solidFill>
          <a:latin typeface="+mn-lt"/>
          <a:ea typeface="+mn-ea"/>
          <a:cs typeface="+mn-cs"/>
        </a:defRPr>
      </a:lvl1pPr>
      <a:lvl2pPr marL="888365" algn="l" defTabSz="1776095" rtl="0" eaLnBrk="1" latinLnBrk="0" hangingPunct="1">
        <a:defRPr sz="3495" kern="1200">
          <a:solidFill>
            <a:schemeClr val="tx1"/>
          </a:solidFill>
          <a:latin typeface="+mn-lt"/>
          <a:ea typeface="+mn-ea"/>
          <a:cs typeface="+mn-cs"/>
        </a:defRPr>
      </a:lvl2pPr>
      <a:lvl3pPr marL="1776095" algn="l" defTabSz="1776095" rtl="0" eaLnBrk="1" latinLnBrk="0" hangingPunct="1">
        <a:defRPr sz="3495" kern="1200">
          <a:solidFill>
            <a:schemeClr val="tx1"/>
          </a:solidFill>
          <a:latin typeface="+mn-lt"/>
          <a:ea typeface="+mn-ea"/>
          <a:cs typeface="+mn-cs"/>
        </a:defRPr>
      </a:lvl3pPr>
      <a:lvl4pPr marL="2664460" algn="l" defTabSz="1776095" rtl="0" eaLnBrk="1" latinLnBrk="0" hangingPunct="1">
        <a:defRPr sz="3495" kern="1200">
          <a:solidFill>
            <a:schemeClr val="tx1"/>
          </a:solidFill>
          <a:latin typeface="+mn-lt"/>
          <a:ea typeface="+mn-ea"/>
          <a:cs typeface="+mn-cs"/>
        </a:defRPr>
      </a:lvl4pPr>
      <a:lvl5pPr marL="3552825" algn="l" defTabSz="1776095" rtl="0" eaLnBrk="1" latinLnBrk="0" hangingPunct="1">
        <a:defRPr sz="3495" kern="1200">
          <a:solidFill>
            <a:schemeClr val="tx1"/>
          </a:solidFill>
          <a:latin typeface="+mn-lt"/>
          <a:ea typeface="+mn-ea"/>
          <a:cs typeface="+mn-cs"/>
        </a:defRPr>
      </a:lvl5pPr>
      <a:lvl6pPr marL="4440555" algn="l" defTabSz="1776095" rtl="0" eaLnBrk="1" latinLnBrk="0" hangingPunct="1">
        <a:defRPr sz="3495" kern="1200">
          <a:solidFill>
            <a:schemeClr val="tx1"/>
          </a:solidFill>
          <a:latin typeface="+mn-lt"/>
          <a:ea typeface="+mn-ea"/>
          <a:cs typeface="+mn-cs"/>
        </a:defRPr>
      </a:lvl6pPr>
      <a:lvl7pPr marL="5328920" algn="l" defTabSz="1776095" rtl="0" eaLnBrk="1" latinLnBrk="0" hangingPunct="1">
        <a:defRPr sz="3495" kern="1200">
          <a:solidFill>
            <a:schemeClr val="tx1"/>
          </a:solidFill>
          <a:latin typeface="+mn-lt"/>
          <a:ea typeface="+mn-ea"/>
          <a:cs typeface="+mn-cs"/>
        </a:defRPr>
      </a:lvl7pPr>
      <a:lvl8pPr marL="6217285" algn="l" defTabSz="1776095" rtl="0" eaLnBrk="1" latinLnBrk="0" hangingPunct="1">
        <a:defRPr sz="3495" kern="1200">
          <a:solidFill>
            <a:schemeClr val="tx1"/>
          </a:solidFill>
          <a:latin typeface="+mn-lt"/>
          <a:ea typeface="+mn-ea"/>
          <a:cs typeface="+mn-cs"/>
        </a:defRPr>
      </a:lvl8pPr>
      <a:lvl9pPr marL="7105015" algn="l" defTabSz="1776095" rtl="0" eaLnBrk="1" latinLnBrk="0" hangingPunct="1">
        <a:defRPr sz="349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 Target="slide19.xml"/><Relationship Id="rId1" Type="http://schemas.openxmlformats.org/officeDocument/2006/relationships/slide" Target="slide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4.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1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1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12.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55.xml"/><Relationship Id="rId1" Type="http://schemas.openxmlformats.org/officeDocument/2006/relationships/image" Target="../media/image13.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image" Target="../media/image14.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15.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67.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2.xml"/><Relationship Id="rId1" Type="http://schemas.openxmlformats.org/officeDocument/2006/relationships/image" Target="../media/image1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6.xml"/><Relationship Id="rId1" Type="http://schemas.openxmlformats.org/officeDocument/2006/relationships/image" Target="../media/image20.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7.xml"/><Relationship Id="rId1" Type="http://schemas.openxmlformats.org/officeDocument/2006/relationships/image" Target="../media/image21.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9.xml"/><Relationship Id="rId1" Type="http://schemas.openxmlformats.org/officeDocument/2006/relationships/image" Target="../media/image22.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82.xml"/><Relationship Id="rId1"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image" Target="../media/image2.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86.xml"/><Relationship Id="rId1" Type="http://schemas.openxmlformats.org/officeDocument/2006/relationships/image" Target="../media/image24.jpe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89.xml"/><Relationship Id="rId1" Type="http://schemas.openxmlformats.org/officeDocument/2006/relationships/image" Target="../media/image25.jpe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image" Target="../media/image2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13097962" y="6138733"/>
            <a:ext cx="10520578" cy="2468794"/>
            <a:chOff x="12815919" y="5875332"/>
            <a:chExt cx="10520578" cy="2468794"/>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a:solidFill>
                    <a:srgbClr val="EF8340"/>
                  </a:solidFill>
                  <a:latin typeface="微软雅黑" panose="020B0503020204020204" pitchFamily="34" charset="-122"/>
                  <a:ea typeface="微软雅黑" panose="020B0503020204020204" pitchFamily="34" charset="-122"/>
                </a:rPr>
                <a:t>专题六    </a:t>
              </a:r>
              <a:r>
                <a:rPr lang="en-US" altLang="zh-CN" sz="5500" b="1" dirty="0">
                  <a:solidFill>
                    <a:srgbClr val="EF8340"/>
                  </a:solidFill>
                  <a:latin typeface="微软雅黑" panose="020B0503020204020204" pitchFamily="34" charset="-122"/>
                  <a:ea typeface="微软雅黑" panose="020B0503020204020204" pitchFamily="34" charset="-122"/>
                </a:rPr>
                <a:t>PART 06 </a:t>
              </a:r>
              <a:r>
                <a:rPr lang="zh-CN" altLang="en-US" sz="5500" b="1" dirty="0">
                  <a:solidFill>
                    <a:srgbClr val="EF8340"/>
                  </a:solidFill>
                  <a:latin typeface="微软雅黑" panose="020B0503020204020204" pitchFamily="34" charset="-122"/>
                  <a:ea typeface="微软雅黑" panose="020B0503020204020204" pitchFamily="34" charset="-122"/>
                </a:rPr>
                <a:t>　</a:t>
              </a:r>
              <a:endParaRPr lang="zh-CN" altLang="en-US" sz="5500" b="1" dirty="0">
                <a:solidFill>
                  <a:srgbClr val="EF834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2815919" y="6789854"/>
              <a:ext cx="10520578" cy="1554272"/>
            </a:xfrm>
            <a:prstGeom prst="rect">
              <a:avLst/>
            </a:prstGeom>
            <a:noFill/>
          </p:spPr>
          <p:txBody>
            <a:bodyPr wrap="square" rtlCol="0">
              <a:spAutoFit/>
            </a:bodyPr>
            <a:lstStyle/>
            <a:p>
              <a:r>
                <a:rPr lang="zh-CN" altLang="en-US" sz="9500" b="1" dirty="0">
                  <a:latin typeface="微软雅黑" panose="020B0503020204020204" pitchFamily="34" charset="-122"/>
                  <a:ea typeface="微软雅黑" panose="020B0503020204020204" pitchFamily="34" charset="-122"/>
                </a:rPr>
                <a:t>图文转换</a:t>
              </a:r>
              <a:endParaRPr lang="zh-CN" altLang="en-US" sz="9500" b="1" dirty="0">
                <a:latin typeface="微软雅黑" panose="020B0503020204020204" pitchFamily="34" charset="-122"/>
                <a:ea typeface="微软雅黑" panose="020B0503020204020204" pitchFamily="34" charset="-122"/>
              </a:endParaRP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12935580" y="8742746"/>
            <a:ext cx="10144196" cy="692497"/>
          </a:xfrm>
          <a:prstGeom prst="rect">
            <a:avLst/>
          </a:prstGeom>
          <a:noFill/>
        </p:spPr>
        <p:txBody>
          <a:bodyPr wrap="square" rtlCol="0">
            <a:spAutoFit/>
          </a:bodyPr>
          <a:lstStyle/>
          <a:p>
            <a:pPr algn="ctr"/>
            <a:r>
              <a:rPr lang="zh-CN" altLang="en-US" sz="3900" dirty="0">
                <a:latin typeface="微软雅黑" panose="020B0503020204020204" pitchFamily="34" charset="-122"/>
                <a:ea typeface="微软雅黑" panose="020B0503020204020204" pitchFamily="34" charset="-122"/>
                <a:hlinkClick r:id="rId1" action="ppaction://hlinksldjump"/>
              </a:rPr>
              <a:t>高考真题体验</a:t>
            </a:r>
            <a:r>
              <a:rPr lang="zh-CN" altLang="en-US" sz="3900" dirty="0">
                <a:latin typeface="微软雅黑" panose="020B0503020204020204" pitchFamily="34" charset="-122"/>
                <a:ea typeface="微软雅黑" panose="020B0503020204020204" pitchFamily="34" charset="-122"/>
              </a:rPr>
              <a:t>│</a:t>
            </a:r>
            <a:r>
              <a:rPr lang="zh-CN" altLang="en-US" sz="3900" dirty="0">
                <a:latin typeface="微软雅黑" panose="020B0503020204020204" pitchFamily="34" charset="-122"/>
                <a:ea typeface="微软雅黑" panose="020B0503020204020204" pitchFamily="34" charset="-122"/>
                <a:hlinkClick r:id="rId2" action="ppaction://hlinksldjump"/>
              </a:rPr>
              <a:t>考点技法精讲</a:t>
            </a:r>
            <a:r>
              <a:rPr lang="zh-CN" altLang="en-US" sz="3900" dirty="0">
                <a:latin typeface="微软雅黑" panose="020B0503020204020204" pitchFamily="34" charset="-122"/>
                <a:ea typeface="微软雅黑" panose="020B0503020204020204" pitchFamily="34" charset="-122"/>
              </a:rPr>
              <a:t> </a:t>
            </a:r>
            <a:endParaRPr lang="zh-CN" altLang="en-US" sz="39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276774"/>
            <a:ext cx="20074078" cy="52565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8919" y="3276774"/>
            <a:ext cx="19716888" cy="4407745"/>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面对拒绝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有人会说“算了”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然后结束这件事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另做打算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有人会说“好吧”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心中闷闷不乐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感觉挫败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有人会问“凭什么”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随后不断怀疑、批判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有人会问“为什么”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接着分析原因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再做尝试。</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本题重点考查考生语言表达简明、连贯、得体的能力。每一种方式要分别列举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分析当时的心理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揣度将要做什么样的尝试。</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2023200" y="3136916"/>
            <a:ext cx="18930882" cy="7048468"/>
            <a:chOff x="1951762" y="2874936"/>
            <a:chExt cx="18930882" cy="7048468"/>
          </a:xfrm>
        </p:grpSpPr>
        <p:sp>
          <p:nvSpPr>
            <p:cNvPr id="69" name="TextBox 68"/>
            <p:cNvSpPr txBox="1"/>
            <p:nvPr/>
          </p:nvSpPr>
          <p:spPr>
            <a:xfrm>
              <a:off x="1951762" y="2874936"/>
              <a:ext cx="9929882" cy="7048468"/>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[2016·</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Ⅰ]  </a:t>
              </a:r>
              <a:r>
                <a:rPr lang="zh-CN" altLang="en-US" sz="4400" dirty="0">
                  <a:latin typeface="微软雅黑" panose="020B0503020204020204" pitchFamily="34" charset="-122"/>
                  <a:ea typeface="微软雅黑" panose="020B0503020204020204" pitchFamily="34" charset="-122"/>
                </a:rPr>
                <a:t>下面是某校“中华文化体验”计划的初步构思框架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请把这个构思写成一段话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要求内容完整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表述准确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语言连贯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85</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(6</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p:txBody>
        </p:sp>
        <p:pic>
          <p:nvPicPr>
            <p:cNvPr id="10" name="YYQG1-1.eps" descr="id:2147500547;FounderCES"/>
            <p:cNvPicPr/>
            <p:nvPr/>
          </p:nvPicPr>
          <p:blipFill>
            <a:blip r:embed="rId1" cstate="print"/>
            <a:stretch>
              <a:fillRect/>
            </a:stretch>
          </p:blipFill>
          <p:spPr>
            <a:xfrm>
              <a:off x="12457708" y="2874936"/>
              <a:ext cx="8424936" cy="6696649"/>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276773"/>
            <a:ext cx="20074078" cy="77842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8919" y="3276774"/>
            <a:ext cx="19716888" cy="7784247"/>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本次“中华文化体验”计划开设旗袍、围棋、国画三个讲座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并开展三项活动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利用体育课体验太极拳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利用手工课体验中国结和剪纸艺术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年终举行太极拳表演和作品展示。</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首先要把握框架图的结构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这幅框架图是由四个层次组成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注意各层次之间的关系。先确定活动主题为“中华文化体验”计划</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包含了以旗袍、围棋和国画为主题内容的三个讲座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还包括以太极拳为内容的体育课和以中国结和剪纸为内容的手工课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以及年终举办太极拳的表演和中国结、剪纸等作品展示活动。这样组织信息即可。</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951762" y="2988742"/>
            <a:ext cx="19002890" cy="6248416"/>
            <a:chOff x="1951762" y="2988742"/>
            <a:chExt cx="19002890" cy="6248416"/>
          </a:xfrm>
        </p:grpSpPr>
        <p:sp>
          <p:nvSpPr>
            <p:cNvPr id="69" name="TextBox 68"/>
            <p:cNvSpPr txBox="1"/>
            <p:nvPr/>
          </p:nvSpPr>
          <p:spPr>
            <a:xfrm>
              <a:off x="1951762" y="2988742"/>
              <a:ext cx="8921770" cy="6016006"/>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[2015·</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Ⅰ] </a:t>
              </a:r>
              <a:r>
                <a:rPr lang="zh-CN" altLang="en-US" sz="4400" dirty="0">
                  <a:latin typeface="微软雅黑" panose="020B0503020204020204" pitchFamily="34" charset="-122"/>
                  <a:ea typeface="微软雅黑" panose="020B0503020204020204" pitchFamily="34" charset="-122"/>
                </a:rPr>
                <a:t>下面是中国邮政为保护地球水环境发行的邮票中的主体图形。请写出构图要素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并说明图形寓意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要求语意简明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句子通顺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80</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(6</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____________________________________________________________________________</a:t>
              </a: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3074" name="Picture 2" descr="0新Ⅰ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1521604" y="2997977"/>
              <a:ext cx="9433048" cy="6239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1880324" y="3060750"/>
            <a:ext cx="19859764" cy="74888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06312" y="3060750"/>
            <a:ext cx="19716888" cy="6904006"/>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该图由地球、清流、鱼、手和浊流构成。地球上各种鱼在清澈的水流里游动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人类之手正在阻挡排向清流中的污水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整个图形表达了人类保护水环境、拒绝水污染的决心。</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本题考查语言表达简明、准确及图文转换的能力。解答此题分三步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第一步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观察图形的构成要素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这里主要是地球、清流、鱼、手和浊流等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第二步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思考构图要素之间的联系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这里的关键是“人类之手正在阻挡排向清流中的污水”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第三步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提取寓意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即“表达了人类保护水环境、拒绝水污染的决心”。</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594572" y="2960272"/>
            <a:ext cx="18452465" cy="7159002"/>
            <a:chOff x="1951762" y="2846466"/>
            <a:chExt cx="18452465" cy="7159002"/>
          </a:xfrm>
        </p:grpSpPr>
        <p:sp>
          <p:nvSpPr>
            <p:cNvPr id="69" name="TextBox 68"/>
            <p:cNvSpPr txBox="1"/>
            <p:nvPr/>
          </p:nvSpPr>
          <p:spPr>
            <a:xfrm>
              <a:off x="1951762" y="2874936"/>
              <a:ext cx="12015264" cy="7048468"/>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6.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[2015·</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Ⅱ] </a:t>
              </a:r>
              <a:r>
                <a:rPr lang="zh-CN" altLang="en-US" sz="4400" dirty="0">
                  <a:latin typeface="微软雅黑" panose="020B0503020204020204" pitchFamily="34" charset="-122"/>
                  <a:ea typeface="微软雅黑" panose="020B0503020204020204" pitchFamily="34" charset="-122"/>
                </a:rPr>
                <a:t>下面是联合国发行的“联合我们的力量”邮票中的主体图形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请写出构图要素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并说明图形寓意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要求语意简明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句子通顺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85</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(6</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p:txBody>
        </p:sp>
        <p:pic>
          <p:nvPicPr>
            <p:cNvPr id="4098" name="Picture 2" descr="6新II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4471082" y="2846466"/>
              <a:ext cx="5933145" cy="7159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94638" y="2916734"/>
            <a:ext cx="19645450" cy="8745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46534" y="2916734"/>
            <a:ext cx="19693554" cy="8808950"/>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图形由橄榄枝和多面旗帜组成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这些旗帜又巧妙地构成一只飞翔的鸽子。旗帜代表不同国家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鸽子代表和平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飞鸽衔着橄榄枝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强化了和平寓意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整个图形表示各国应齐心协力维护和平。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答出构图要素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答出寓意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句子通顺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分。如有其他答案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只要符合要求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可酌情给分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字数不合要求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酌情扣分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本题考查图文转换和语言表达简明、连贯、鲜明、生动的能力。题干中有两个要求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写出构图要素和说明图形寓意。解答此题要注意以下两点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一是要抓住图案的细节构成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二是要将图案内容和主题名称有机结合起来。本题的图形整体上是一只鸽子衔着橄榄枝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鸽子是由各种旗帜构成的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然后再结合联合国发行的邮票名称“联合我们的力量”、鸽子、橄榄枝可知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寓意应该是联合国希望联合各国维护世界和平。</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951762" y="2874936"/>
            <a:ext cx="17994778" cy="9136860"/>
            <a:chOff x="1951762" y="2874936"/>
            <a:chExt cx="17994778" cy="9136860"/>
          </a:xfrm>
        </p:grpSpPr>
        <p:sp>
          <p:nvSpPr>
            <p:cNvPr id="69" name="TextBox 68"/>
            <p:cNvSpPr txBox="1"/>
            <p:nvPr/>
          </p:nvSpPr>
          <p:spPr>
            <a:xfrm>
              <a:off x="1951762" y="2874936"/>
              <a:ext cx="10289922" cy="9136860"/>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7.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[2013·</a:t>
              </a:r>
              <a:r>
                <a:rPr lang="zh-CN" altLang="en-US" sz="4400" dirty="0">
                  <a:latin typeface="微软雅黑" panose="020B0503020204020204" pitchFamily="34" charset="-122"/>
                  <a:ea typeface="微软雅黑" panose="020B0503020204020204" pitchFamily="34" charset="-122"/>
                </a:rPr>
                <a:t>新课标全国卷</a:t>
              </a:r>
              <a:r>
                <a:rPr lang="en-US" altLang="zh-CN" sz="4400" dirty="0">
                  <a:latin typeface="微软雅黑" panose="020B0503020204020204" pitchFamily="34" charset="-122"/>
                  <a:ea typeface="微软雅黑" panose="020B0503020204020204" pitchFamily="34" charset="-122"/>
                </a:rPr>
                <a:t>Ⅰ] </a:t>
              </a:r>
              <a:r>
                <a:rPr lang="zh-CN" altLang="en-US" sz="4400" dirty="0">
                  <a:latin typeface="微软雅黑" panose="020B0503020204020204" pitchFamily="34" charset="-122"/>
                  <a:ea typeface="微软雅黑" panose="020B0503020204020204" pitchFamily="34" charset="-122"/>
                </a:rPr>
                <a:t>下面是我国颁布的“中国环境标志”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请写出该标志中除文字以外的构图要素及其寓意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要求语意简明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句子通顺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70</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(5</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____________________________________________________________________________________________________________________________________________________________________________________________________________________________ </a:t>
              </a: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 name="qg1.jpg" descr="id:2147500582;FounderCES"/>
            <p:cNvPicPr/>
            <p:nvPr/>
          </p:nvPicPr>
          <p:blipFill>
            <a:blip r:embed="rId1" cstate="print"/>
            <a:stretch>
              <a:fillRect/>
            </a:stretch>
          </p:blipFill>
          <p:spPr>
            <a:xfrm>
              <a:off x="12817748" y="3168764"/>
              <a:ext cx="7128792" cy="6984771"/>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880324" y="2916733"/>
            <a:ext cx="19859764" cy="87129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46534" y="2916734"/>
            <a:ext cx="19693554" cy="7928709"/>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中国环境标志”图形由中心的青山、绿水、太阳及周围的十个环组成。图形的中心结构表示人类赖以生存的环境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外围的十个环紧密结合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环环紧扣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表示公众参与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共同保护环境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同时十个环的“环”字与环境的“环”同字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其寓意为“全民团结起来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共同保护人类赖以生存的环境”。</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本题考查图文转换的能力。解答图文转换试题要注意以下几点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一是把握住徽标的名称及基本目的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二是要抓住图案的细节构成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三是要将图案内容和主题名称有机结合起来。该标志是“中国环境标志”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其组成外部是十个环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中间是太阳、山、水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这恰恰是我们生存的环境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也是我们保护的对象。“十个环”不仅暗合环境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更突出我们要手拉手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共同承担起保护环境的责任这一内涵。</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6790" y="2916734"/>
            <a:ext cx="3268963" cy="1245777"/>
            <a:chOff x="2074961" y="4329310"/>
            <a:chExt cx="2677891" cy="597458"/>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03699" y="4414011"/>
              <a:ext cx="2420414" cy="428056"/>
            </a:xfrm>
            <a:prstGeom prst="rect">
              <a:avLst/>
            </a:prstGeom>
          </p:spPr>
          <p:txBody>
            <a:bodyPr wrap="none">
              <a:spAutoFit/>
            </a:bodyPr>
            <a:lstStyle/>
            <a:p>
              <a:r>
                <a:rPr lang="zh-CN" altLang="en-US" sz="5200" b="1" spc="200" dirty="0">
                  <a:solidFill>
                    <a:schemeClr val="bg1"/>
                  </a:solidFill>
                  <a:latin typeface="微软雅黑" panose="020B0503020204020204" pitchFamily="34" charset="-122"/>
                  <a:ea typeface="微软雅黑" panose="020B0503020204020204" pitchFamily="34" charset="-122"/>
                </a:rPr>
                <a:t>考点精讲</a:t>
              </a:r>
              <a:endParaRPr lang="zh-CN" altLang="en-US" sz="5200" b="1" spc="200"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1825078" y="4490913"/>
            <a:ext cx="20002640" cy="5287986"/>
          </a:xfrm>
          <a:prstGeom prst="rect">
            <a:avLst/>
          </a:prstGeom>
          <a:noFill/>
        </p:spPr>
        <p:txBody>
          <a:bodyPr wrap="square" rtlCol="0">
            <a:spAutoFit/>
          </a:bodyPr>
          <a:lstStyle/>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高考考查的图文转换</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主要有结构图</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流程图</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、图表、徽标、漫画和图片这几种类型。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题型一　结构图</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流程图</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此类题采用结构式图表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将事物或某些概念连接起来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要求答题者根据这种结构关系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特别是箭头方向所表达的意思</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用语言将所示内容表现出来。结构图</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流程图</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类题解题主要有以下步骤</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56508" y="2412678"/>
            <a:ext cx="20522280" cy="66967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4423327"/>
          </a:xfrm>
          <a:prstGeom prst="rect">
            <a:avLst/>
          </a:prstGeom>
          <a:noFill/>
        </p:spPr>
        <p:txBody>
          <a:bodyPr wrap="square" rtlCol="0">
            <a:spAutoFit/>
          </a:bodyPr>
          <a:lstStyle/>
          <a:p>
            <a:pPr>
              <a:lnSpc>
                <a:spcPct val="130000"/>
              </a:lnSpc>
            </a:pPr>
            <a:r>
              <a:rPr lang="zh-CN" altLang="en-US" sz="5200" b="1" dirty="0">
                <a:solidFill>
                  <a:srgbClr val="EF8340"/>
                </a:solidFill>
                <a:latin typeface="微软雅黑" panose="020B0503020204020204" pitchFamily="34" charset="-122"/>
                <a:ea typeface="微软雅黑" panose="020B0503020204020204" pitchFamily="34" charset="-122"/>
              </a:rPr>
              <a:t>考纲解读   </a:t>
            </a:r>
            <a:r>
              <a:rPr lang="zh-CN" altLang="en-US" sz="4400" dirty="0">
                <a:latin typeface="微软雅黑" panose="020B0503020204020204" pitchFamily="34" charset="-122"/>
                <a:ea typeface="微软雅黑" panose="020B0503020204020204" pitchFamily="34" charset="-122"/>
              </a:rPr>
              <a:t>“图文转换”在近几年高考中有多套卷涉及。高考语文要求考查考生识记、理解、分析综合、鉴赏评价、表达应用和探究的能力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图文转换”则是把这六种能力综合起来考查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其载体为“表格”“图画”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核心为“转换”。这类题目综合性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技巧性强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具有创新特色</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1844525" y="3116072"/>
          <a:ext cx="19978675" cy="8377428"/>
        </p:xfrm>
        <a:graphic>
          <a:graphicData uri="http://schemas.openxmlformats.org/drawingml/2006/table">
            <a:tbl>
              <a:tblPr firstRow="1" firstCol="1" bandRow="1">
                <a:tableStyleId>{5940675A-B579-460E-94D1-54222C63F5DA}</a:tableStyleId>
              </a:tblPr>
              <a:tblGrid>
                <a:gridCol w="3045460"/>
                <a:gridCol w="16933215"/>
              </a:tblGrid>
              <a:tr h="0">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步骤</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释义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第一步</a:t>
                      </a:r>
                      <a:r>
                        <a:rPr lang="en-US" sz="4400" kern="100" dirty="0">
                          <a:effectLst/>
                          <a:latin typeface="微软雅黑" panose="020B0503020204020204" pitchFamily="34" charset="-122"/>
                          <a:ea typeface="微软雅黑" panose="020B0503020204020204" pitchFamily="34" charset="-122"/>
                        </a:rPr>
                        <a:t>:</a:t>
                      </a:r>
                      <a:endParaRPr lang="en-US" sz="4400" kern="100" dirty="0">
                        <a:effectLst/>
                        <a:latin typeface="微软雅黑" panose="020B0503020204020204" pitchFamily="34" charset="-122"/>
                        <a:ea typeface="微软雅黑" panose="020B0503020204020204" pitchFamily="34" charset="-122"/>
                      </a:endParaRPr>
                    </a:p>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读题明对象</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看清楚题目要求</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明确陈述对象是什么</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第二步</a:t>
                      </a:r>
                      <a:r>
                        <a:rPr lang="en-US" sz="4400" kern="100" dirty="0">
                          <a:effectLst/>
                          <a:latin typeface="微软雅黑" panose="020B0503020204020204" pitchFamily="34" charset="-122"/>
                          <a:ea typeface="微软雅黑" panose="020B0503020204020204" pitchFamily="34" charset="-122"/>
                        </a:rPr>
                        <a:t>:</a:t>
                      </a:r>
                      <a:endParaRPr lang="en-US" sz="4400" kern="100" dirty="0">
                        <a:effectLst/>
                        <a:latin typeface="微软雅黑" panose="020B0503020204020204" pitchFamily="34" charset="-122"/>
                        <a:ea typeface="微软雅黑" panose="020B0503020204020204" pitchFamily="34" charset="-122"/>
                      </a:endParaRPr>
                    </a:p>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读图抓关键</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a:effectLst/>
                          <a:latin typeface="微软雅黑" panose="020B0503020204020204" pitchFamily="34" charset="-122"/>
                          <a:ea typeface="微软雅黑" panose="020B0503020204020204" pitchFamily="34" charset="-122"/>
                        </a:rPr>
                        <a:t>　读懂框架关系及流程</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要尽量把它们体现在答案中。即要准确把握概念间的关系</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图里的词语属于关键概念</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是结构图中的关键环节</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不能遗漏</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。箭头展示着事件发展的趋势或动作行为的走向。线上的词语</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属于概念间</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环节间</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发生关系的方式</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起过渡和连贯作用</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第三步</a:t>
                      </a:r>
                      <a:r>
                        <a:rPr lang="en-US" sz="4400" kern="100" dirty="0">
                          <a:effectLst/>
                          <a:latin typeface="微软雅黑" panose="020B0503020204020204" pitchFamily="34" charset="-122"/>
                          <a:ea typeface="微软雅黑" panose="020B0503020204020204" pitchFamily="34" charset="-122"/>
                        </a:rPr>
                        <a:t>:</a:t>
                      </a:r>
                      <a:endParaRPr lang="en-US" sz="4400" kern="100" dirty="0">
                        <a:effectLst/>
                        <a:latin typeface="微软雅黑" panose="020B0503020204020204" pitchFamily="34" charset="-122"/>
                        <a:ea typeface="微软雅黑" panose="020B0503020204020204" pitchFamily="34" charset="-122"/>
                      </a:endParaRPr>
                    </a:p>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表述巧连缀</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分析几个概念在整个事件或行为过程中的地位及作用</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分析其间的关系</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看是否属于因果、条件、递进、并列、转折、承接等关系。据此来选定过渡词语或关联词语实施连缀</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51205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047867" y="3132758"/>
            <a:ext cx="18283380" cy="6168227"/>
            <a:chOff x="2023200" y="2874936"/>
            <a:chExt cx="18283380" cy="6168227"/>
          </a:xfrm>
        </p:grpSpPr>
        <p:sp>
          <p:nvSpPr>
            <p:cNvPr id="69" name="TextBox 68"/>
            <p:cNvSpPr txBox="1"/>
            <p:nvPr/>
          </p:nvSpPr>
          <p:spPr>
            <a:xfrm>
              <a:off x="2023200" y="2874936"/>
              <a:ext cx="10866556" cy="6168227"/>
            </a:xfrm>
            <a:prstGeom prst="rect">
              <a:avLst/>
            </a:prstGeom>
            <a:noFill/>
          </p:spPr>
          <p:txBody>
            <a:bodyPr wrap="square" rtlCol="0">
              <a:spAutoFit/>
            </a:bodyPr>
            <a:lstStyle/>
            <a:p>
              <a:pPr>
                <a:lnSpc>
                  <a:spcPct val="130000"/>
                </a:lnSpc>
              </a:pPr>
              <a:r>
                <a:rPr lang="zh-CN" altLang="en-US" sz="4400" b="1" dirty="0">
                  <a:solidFill>
                    <a:srgbClr val="EF8340"/>
                  </a:solidFill>
                  <a:latin typeface="微软雅黑" panose="020B0503020204020204" pitchFamily="34" charset="-122"/>
                  <a:ea typeface="微软雅黑" panose="020B0503020204020204" pitchFamily="34" charset="-122"/>
                </a:rPr>
                <a:t>例</a:t>
              </a:r>
              <a:r>
                <a:rPr lang="en-US" altLang="zh-CN" sz="4400" b="1" dirty="0">
                  <a:solidFill>
                    <a:srgbClr val="EF8340"/>
                  </a:solidFill>
                  <a:latin typeface="微软雅黑" panose="020B0503020204020204" pitchFamily="34" charset="-122"/>
                  <a:ea typeface="微软雅黑" panose="020B0503020204020204" pitchFamily="34" charset="-122"/>
                </a:rPr>
                <a:t>1</a:t>
              </a:r>
              <a:r>
                <a:rPr lang="en-US" altLang="zh-CN" sz="4400" b="1"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下面是某中学暑期瑶族村考察的初步构思框架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请把这个构思写成一段话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要求内容完整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表述准确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语言连贯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75</a:t>
              </a:r>
              <a:r>
                <a:rPr lang="zh-CN" altLang="en-US" sz="4400" dirty="0">
                  <a:latin typeface="微软雅黑" panose="020B0503020204020204" pitchFamily="34" charset="-122"/>
                  <a:ea typeface="微软雅黑" panose="020B0503020204020204" pitchFamily="34" charset="-122"/>
                </a:rPr>
                <a:t>个字。</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p:txBody>
        </p:sp>
        <p:pic>
          <p:nvPicPr>
            <p:cNvPr id="11" name="W3.EPS" descr="id:2147500618;FounderCES"/>
            <p:cNvPicPr/>
            <p:nvPr/>
          </p:nvPicPr>
          <p:blipFill>
            <a:blip r:embed="rId1" cstate="print"/>
            <a:stretch>
              <a:fillRect/>
            </a:stretch>
          </p:blipFill>
          <p:spPr>
            <a:xfrm>
              <a:off x="13321804" y="3204765"/>
              <a:ext cx="6984776" cy="5688604"/>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2" name="内容占位符 2"/>
          <p:cNvSpPr/>
          <p:nvPr/>
        </p:nvSpPr>
        <p:spPr bwMode="auto">
          <a:xfrm>
            <a:off x="1808886" y="3187759"/>
            <a:ext cx="1980000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答题演练</a:t>
            </a:r>
            <a:r>
              <a:rPr lang="en-US" altLang="zh-CN" sz="4400" b="1" dirty="0">
                <a:latin typeface="微软雅黑" panose="020B0503020204020204" pitchFamily="34" charset="-122"/>
                <a:ea typeface="微软雅黑" panose="020B0503020204020204" pitchFamily="34" charset="-122"/>
              </a:rPr>
              <a:t>】</a:t>
            </a:r>
            <a:endParaRPr lang="zh-CN" altLang="en-US" sz="4400" b="1"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2088801" y="4656846"/>
          <a:ext cx="19668798" cy="5227779"/>
        </p:xfrm>
        <a:graphic>
          <a:graphicData uri="http://schemas.openxmlformats.org/drawingml/2006/table">
            <a:tbl>
              <a:tblPr firstRow="1" firstCol="1" bandRow="1">
                <a:tableStyleId>{5940675A-B579-460E-94D1-54222C63F5DA}</a:tableStyleId>
              </a:tblPr>
              <a:tblGrid>
                <a:gridCol w="3073971"/>
                <a:gridCol w="16594827"/>
              </a:tblGrid>
              <a:tr h="826661">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步骤</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释义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742593">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第一步</a:t>
                      </a:r>
                      <a:r>
                        <a:rPr lang="en-US" sz="4400" kern="100" dirty="0">
                          <a:effectLst/>
                          <a:latin typeface="微软雅黑" panose="020B0503020204020204" pitchFamily="34" charset="-122"/>
                          <a:ea typeface="微软雅黑" panose="020B0503020204020204" pitchFamily="34" charset="-122"/>
                        </a:rPr>
                        <a:t>:</a:t>
                      </a:r>
                      <a:endParaRPr lang="en-US" sz="4400" kern="100" dirty="0">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读题明对象</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l">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陈述对象是瑶族村考察的初步构思</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题目要求是“请把这个构思写成一段话</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要求内容完整</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表述准确</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语言连贯</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不超过</a:t>
                      </a:r>
                      <a:r>
                        <a:rPr lang="en-US" sz="4400" kern="100" dirty="0">
                          <a:effectLst/>
                          <a:latin typeface="微软雅黑" panose="020B0503020204020204" pitchFamily="34" charset="-122"/>
                          <a:ea typeface="微软雅黑" panose="020B0503020204020204" pitchFamily="34" charset="-122"/>
                        </a:rPr>
                        <a:t>75</a:t>
                      </a:r>
                      <a:r>
                        <a:rPr lang="zh-CN" sz="4400" kern="100" dirty="0">
                          <a:effectLst/>
                          <a:latin typeface="微软雅黑" panose="020B0503020204020204" pitchFamily="34" charset="-122"/>
                          <a:ea typeface="微软雅黑" panose="020B0503020204020204" pitchFamily="34" charset="-122"/>
                        </a:rPr>
                        <a:t>个字”</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2658525">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第二步</a:t>
                      </a:r>
                      <a:r>
                        <a:rPr lang="en-US" sz="4400" kern="100" dirty="0">
                          <a:effectLst/>
                          <a:latin typeface="微软雅黑" panose="020B0503020204020204" pitchFamily="34" charset="-122"/>
                          <a:ea typeface="微软雅黑" panose="020B0503020204020204" pitchFamily="34" charset="-122"/>
                        </a:rPr>
                        <a:t>:</a:t>
                      </a:r>
                      <a:endParaRPr lang="en-US" sz="4400" kern="100" dirty="0">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读图抓关键</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要注意厘清思维框架的层次。最低端是整个框架的中心——“瑶族村</a:t>
                      </a:r>
                      <a:r>
                        <a:rPr lang="en-US" sz="4400" kern="100" dirty="0">
                          <a:effectLst/>
                          <a:latin typeface="微软雅黑" panose="020B0503020204020204" pitchFamily="34" charset="-122"/>
                          <a:ea typeface="微软雅黑" panose="020B0503020204020204" pitchFamily="34" charset="-122"/>
                        </a:rPr>
                        <a:t>3</a:t>
                      </a:r>
                      <a:r>
                        <a:rPr lang="zh-CN" sz="4400" kern="100" dirty="0">
                          <a:effectLst/>
                          <a:latin typeface="微软雅黑" panose="020B0503020204020204" pitchFamily="34" charset="-122"/>
                          <a:ea typeface="微软雅黑" panose="020B0503020204020204" pitchFamily="34" charset="-122"/>
                        </a:rPr>
                        <a:t>日行”。下级节点分为两个方面——“准备”和“实施”</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每个方面又包含新的子节点</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子节点内部又有内容要做</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36600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2" name="内容占位符 2"/>
          <p:cNvSpPr/>
          <p:nvPr/>
        </p:nvSpPr>
        <p:spPr bwMode="auto">
          <a:xfrm>
            <a:off x="2231570" y="2770563"/>
            <a:ext cx="1980000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2201707" y="3852838"/>
          <a:ext cx="19668798" cy="6600403"/>
        </p:xfrm>
        <a:graphic>
          <a:graphicData uri="http://schemas.openxmlformats.org/drawingml/2006/table">
            <a:tbl>
              <a:tblPr firstRow="1" firstCol="1" bandRow="1">
                <a:tableStyleId>{5940675A-B579-460E-94D1-54222C63F5DA}</a:tableStyleId>
              </a:tblPr>
              <a:tblGrid>
                <a:gridCol w="3073971"/>
                <a:gridCol w="16594827"/>
              </a:tblGrid>
              <a:tr h="867292">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步骤</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释义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828242">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第三步</a:t>
                      </a:r>
                      <a:r>
                        <a:rPr lang="en-US" sz="4400" kern="100" dirty="0">
                          <a:effectLst/>
                          <a:latin typeface="微软雅黑" panose="020B0503020204020204" pitchFamily="34" charset="-122"/>
                          <a:ea typeface="微软雅黑" panose="020B0503020204020204" pitchFamily="34" charset="-122"/>
                        </a:rPr>
                        <a:t>:</a:t>
                      </a:r>
                      <a:endParaRPr lang="en-US" sz="4400" kern="100" dirty="0">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表述巧连缀</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根据第二步的层次</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组织语言连缀答案</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3569156">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我来答题</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l">
                        <a:lnSpc>
                          <a:spcPct val="150000"/>
                        </a:lnSpc>
                        <a:spcAft>
                          <a:spcPts val="0"/>
                        </a:spcAft>
                      </a:pPr>
                      <a:r>
                        <a:rPr lang="en-US" sz="4400" kern="100" dirty="0">
                          <a:effectLst/>
                          <a:latin typeface="微软雅黑" panose="020B0503020204020204" pitchFamily="34" charset="-122"/>
                          <a:ea typeface="微软雅黑" panose="020B0503020204020204" pitchFamily="34" charset="-122"/>
                        </a:rPr>
                        <a:t>____________________________________________________________________</a:t>
                      </a:r>
                      <a:r>
                        <a:rPr lang="en-US" altLang="zh-CN" sz="4400" kern="100" dirty="0">
                          <a:effectLst/>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________________________________________________________________________________________________________________________________________________________________________________________________                   </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36600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3" name="内容占位符 2"/>
          <p:cNvSpPr/>
          <p:nvPr/>
        </p:nvSpPr>
        <p:spPr bwMode="auto">
          <a:xfrm>
            <a:off x="5245152" y="6389439"/>
            <a:ext cx="1663830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本次瑶族村三日行考察要求参加人员事先查阅资料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了解瑶族概况</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备好所需行装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考察期间的主要活动有参观、访谈以及与村民联谊</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每人需写日记记录考察情况。</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023200" y="2874936"/>
            <a:ext cx="18211372" cy="7967228"/>
            <a:chOff x="2023200" y="2874936"/>
            <a:chExt cx="18211372" cy="7967228"/>
          </a:xfrm>
        </p:grpSpPr>
        <p:sp>
          <p:nvSpPr>
            <p:cNvPr id="69" name="TextBox 68"/>
            <p:cNvSpPr txBox="1"/>
            <p:nvPr/>
          </p:nvSpPr>
          <p:spPr>
            <a:xfrm>
              <a:off x="2023200" y="2874936"/>
              <a:ext cx="11802660" cy="7928709"/>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en-US" altLang="zh-CN" sz="4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[2016·</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Ⅲ] </a:t>
              </a:r>
              <a:r>
                <a:rPr lang="zh-CN" altLang="en-US" sz="4400" dirty="0">
                  <a:latin typeface="微软雅黑" panose="020B0503020204020204" pitchFamily="34" charset="-122"/>
                  <a:ea typeface="微软雅黑" panose="020B0503020204020204" pitchFamily="34" charset="-122"/>
                </a:rPr>
                <a:t>下面是某高中举办迎新生晚会的构思框架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请把这个构思写成一段话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要求内容完整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表述准确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语言连贯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80</a:t>
              </a:r>
              <a:r>
                <a:rPr lang="zh-CN" altLang="en-US" sz="4400" dirty="0">
                  <a:latin typeface="微软雅黑" panose="020B0503020204020204" pitchFamily="34" charset="-122"/>
                  <a:ea typeface="微软雅黑" panose="020B0503020204020204" pitchFamily="34" charset="-122"/>
                </a:rPr>
                <a:t>个字。</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p:txBody>
        </p:sp>
        <p:pic>
          <p:nvPicPr>
            <p:cNvPr id="10" name="6QGY3-1.EPS" descr="id:2147500633;FounderCES"/>
            <p:cNvPicPr/>
            <p:nvPr/>
          </p:nvPicPr>
          <p:blipFill>
            <a:blip r:embed="rId1" cstate="print"/>
            <a:stretch>
              <a:fillRect/>
            </a:stretch>
          </p:blipFill>
          <p:spPr>
            <a:xfrm>
              <a:off x="14401924" y="3624413"/>
              <a:ext cx="5832648" cy="7217751"/>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1880324" y="3060751"/>
            <a:ext cx="20288392" cy="6912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p:nvPr/>
        </p:nvSpPr>
        <p:spPr bwMode="auto">
          <a:xfrm>
            <a:off x="2023200" y="3060750"/>
            <a:ext cx="1980000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本次迎新生晚会由高二、高三同学排练演出节目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节目内容以反映中学生学习生活为主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形式不限。要提前通知各年级并动员相关同学积极参加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演出后进行评奖。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内容完整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表述准确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语言连贯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本题考查图文转换和语言表达准确、简明、连贯、得体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能力层级为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。要求从图形中获得信息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并把构思写成一段话。表述时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一要有顺序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本题中是时间顺序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如演出前、后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二要明确组成部分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有排练演出单位、节目内容、节目形式、参加人员、进行评奖等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三要注意语言连贯、得体。</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1526" y="3160688"/>
            <a:ext cx="19800000" cy="5287986"/>
          </a:xfrm>
          <a:prstGeom prst="rect">
            <a:avLst/>
          </a:prstGeom>
          <a:noFill/>
        </p:spPr>
        <p:txBody>
          <a:bodyPr wrap="square" rtlCol="0">
            <a:spAutoFit/>
          </a:bodyPr>
          <a:lstStyle/>
          <a:p>
            <a:pPr algn="just">
              <a:lnSpc>
                <a:spcPct val="130000"/>
              </a:lnSpc>
              <a:spcAft>
                <a:spcPts val="0"/>
              </a:spcAft>
            </a:pP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题型二　图表</a:t>
            </a:r>
            <a:endPar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所谓“图表”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是指表示各种情况和注明各种数字的图和表的总称。高考卷中出现的图表类材料有流程图</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见前</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、表格、柱状图、曲线图、饼状图等。这种题型一般是提供一个或多个图或表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然后设置一到两个题目</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题目内容或者是描述某种情况</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或者是得出一个结论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或者是提出一条建议</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等等。阅读图表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要注意以下几点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1701729" y="3464700"/>
          <a:ext cx="20121471" cy="7505700"/>
        </p:xfrm>
        <a:graphic>
          <a:graphicData uri="http://schemas.openxmlformats.org/drawingml/2006/table">
            <a:tbl>
              <a:tblPr firstRow="1" firstCol="1" bandRow="1">
                <a:tableStyleId>{5940675A-B579-460E-94D1-54222C63F5DA}</a:tableStyleId>
              </a:tblPr>
              <a:tblGrid>
                <a:gridCol w="2403051"/>
                <a:gridCol w="17718420"/>
              </a:tblGrid>
              <a:tr h="0">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注重整</a:t>
                      </a:r>
                      <a:endParaRPr lang="zh-CN" sz="4400" kern="100">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体阅读</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应当先对材料或图表资料等有一个整体的了解</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把握其大主题或大方向。要通过整体阅读</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搜集有效信息</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区别不</a:t>
                      </a:r>
                      <a:endParaRPr lang="zh-CN" sz="4400" kern="100">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同图表</a:t>
                      </a:r>
                      <a:endParaRPr lang="zh-CN" sz="4400" kern="100">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的特点</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a:effectLst/>
                          <a:latin typeface="微软雅黑" panose="020B0503020204020204" pitchFamily="34" charset="-122"/>
                          <a:ea typeface="微软雅黑" panose="020B0503020204020204" pitchFamily="34" charset="-122"/>
                        </a:rPr>
                        <a:t>　图表式的要兼顾图表的各个要素</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曲线图要抓住曲线变化的规律</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饼状图要抓住各要素的比例分配及变化情况</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流程图要抓住事理的时空、先后逻辑顺序等。不能顾此失彼</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更不能遗漏信息</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重视数</a:t>
                      </a:r>
                      <a:endParaRPr lang="zh-CN" sz="4400" kern="100">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据变化</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a:effectLst/>
                          <a:latin typeface="微软雅黑" panose="020B0503020204020204" pitchFamily="34" charset="-122"/>
                          <a:ea typeface="微软雅黑" panose="020B0503020204020204" pitchFamily="34" charset="-122"/>
                        </a:rPr>
                        <a:t>　要重视图表中的数据变化</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数据的变化往往说明了某个问题</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而这可能正是材料的重要之处</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这也是得出观点的源头</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注意图</a:t>
                      </a:r>
                      <a:endParaRPr lang="zh-CN" sz="4400" kern="100">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表细节</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一些细节不可忽视</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它们往往起提示作用。如图表下面的“注”等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3160688"/>
            <a:ext cx="20002640" cy="4335546"/>
          </a:xfrm>
          <a:prstGeom prst="rect">
            <a:avLst/>
          </a:prstGeom>
          <a:noFill/>
        </p:spPr>
        <p:txBody>
          <a:bodyPr wrap="square" rtlCol="0">
            <a:spAutoFit/>
          </a:bodyPr>
          <a:lstStyle/>
          <a:p>
            <a:pPr algn="just">
              <a:lnSpc>
                <a:spcPct val="130000"/>
              </a:lnSpc>
              <a:spcAft>
                <a:spcPts val="0"/>
              </a:spcAft>
            </a:pP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图表类转换题有以下几种类型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1.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表格</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这类题将相关数据以表格的形式列出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做题时要认真研究</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读出它们的规律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依照题目要求用文字准确地把规律表述出来。</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3160688"/>
            <a:ext cx="20002640" cy="4335546"/>
          </a:xfrm>
          <a:prstGeom prst="rect">
            <a:avLst/>
          </a:prstGeom>
          <a:noFill/>
        </p:spPr>
        <p:txBody>
          <a:bodyPr wrap="square" rtlCol="0">
            <a:spAutoFit/>
          </a:bodyPr>
          <a:lstStyle/>
          <a:p>
            <a:pPr algn="just">
              <a:lnSpc>
                <a:spcPct val="130000"/>
              </a:lnSpc>
              <a:spcAft>
                <a:spcPts val="0"/>
              </a:spcAft>
            </a:pPr>
            <a:r>
              <a:rPr lang="zh-CN" altLang="en-US" sz="4400" b="1" dirty="0">
                <a:solidFill>
                  <a:srgbClr val="EF8340"/>
                </a:solidFill>
                <a:latin typeface="微软雅黑" panose="020B0503020204020204" pitchFamily="34" charset="-122"/>
                <a:ea typeface="微软雅黑" panose="020B0503020204020204" pitchFamily="34" charset="-122"/>
              </a:rPr>
              <a:t>例</a:t>
            </a:r>
            <a:r>
              <a:rPr lang="en-US" altLang="zh-CN" sz="4400" b="1" dirty="0">
                <a:solidFill>
                  <a:srgbClr val="EF8340"/>
                </a:solidFill>
                <a:latin typeface="微软雅黑" panose="020B0503020204020204" pitchFamily="34" charset="-122"/>
                <a:ea typeface="微软雅黑" panose="020B0503020204020204" pitchFamily="34" charset="-122"/>
              </a:rPr>
              <a:t>2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阅读下面的问卷调查统计表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根据其中反映的情况</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补充下面文段中空缺的内容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不得出现数字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使上下文语意连贯。</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您希望开设礼仪教育的课程吗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非常希望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B.</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希望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C.</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不希望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D.</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无所谓</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4" name="表格 3"/>
          <p:cNvGraphicFramePr>
            <a:graphicFrameLocks noGrp="1"/>
          </p:cNvGraphicFramePr>
          <p:nvPr/>
        </p:nvGraphicFramePr>
        <p:xfrm>
          <a:off x="3096668" y="6939869"/>
          <a:ext cx="12166850" cy="4805553"/>
        </p:xfrm>
        <a:graphic>
          <a:graphicData uri="http://schemas.openxmlformats.org/drawingml/2006/table">
            <a:tbl>
              <a:tblPr firstRow="1" firstCol="1" bandRow="1">
                <a:tableStyleId>{5940675A-B579-460E-94D1-54222C63F5DA}</a:tableStyleId>
              </a:tblPr>
              <a:tblGrid>
                <a:gridCol w="4866740"/>
                <a:gridCol w="3650055"/>
                <a:gridCol w="3650055"/>
              </a:tblGrid>
              <a:tr h="0">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a:t>
                      </a:r>
                      <a:r>
                        <a:rPr lang="en-US" altLang="zh-CN" sz="4400" kern="100" dirty="0">
                          <a:effectLst/>
                          <a:latin typeface="微软雅黑" panose="020B0503020204020204" pitchFamily="34" charset="-122"/>
                          <a:ea typeface="微软雅黑" panose="020B0503020204020204" pitchFamily="34" charset="-122"/>
                        </a:rPr>
                        <a:t>      </a:t>
                      </a:r>
                      <a:r>
                        <a:rPr lang="zh-CN" sz="4400" kern="100" dirty="0">
                          <a:effectLst/>
                          <a:latin typeface="微软雅黑" panose="020B0503020204020204" pitchFamily="34" charset="-122"/>
                          <a:ea typeface="微软雅黑" panose="020B0503020204020204" pitchFamily="34" charset="-122"/>
                        </a:rPr>
                        <a:t>调查对象</a:t>
                      </a:r>
                      <a:endParaRPr lang="en-US" altLang="zh-CN" sz="4400" kern="100" dirty="0">
                        <a:effectLst/>
                        <a:latin typeface="微软雅黑" panose="020B0503020204020204" pitchFamily="34" charset="-122"/>
                        <a:ea typeface="微软雅黑" panose="020B0503020204020204" pitchFamily="34" charset="-122"/>
                      </a:endParaRPr>
                    </a:p>
                    <a:p>
                      <a:pPr algn="l">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选项　　</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学生</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市民</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r h="0">
                <a:tc>
                  <a:txBody>
                    <a:bodyPr/>
                    <a:lstStyle/>
                    <a:p>
                      <a:pPr algn="ctr">
                        <a:lnSpc>
                          <a:spcPct val="130000"/>
                        </a:lnSpc>
                        <a:spcAft>
                          <a:spcPts val="0"/>
                        </a:spcAft>
                      </a:pPr>
                      <a:r>
                        <a:rPr lang="en-US" sz="4400" kern="100" dirty="0">
                          <a:effectLst/>
                          <a:latin typeface="微软雅黑" panose="020B0503020204020204" pitchFamily="34" charset="-122"/>
                          <a:ea typeface="微软雅黑" panose="020B0503020204020204" pitchFamily="34" charset="-122"/>
                        </a:rPr>
                        <a:t>A</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tcPr>
                </a:tc>
                <a:tc>
                  <a:txBody>
                    <a:bodyPr/>
                    <a:lstStyle/>
                    <a:p>
                      <a:pPr algn="ctr">
                        <a:lnSpc>
                          <a:spcPct val="130000"/>
                        </a:lnSpc>
                        <a:spcAft>
                          <a:spcPts val="0"/>
                        </a:spcAft>
                      </a:pPr>
                      <a:r>
                        <a:rPr lang="en-US" sz="4400" kern="100">
                          <a:effectLst/>
                          <a:latin typeface="微软雅黑" panose="020B0503020204020204" pitchFamily="34" charset="-122"/>
                          <a:ea typeface="微软雅黑" panose="020B0503020204020204" pitchFamily="34" charset="-122"/>
                        </a:rPr>
                        <a:t>19.08%</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tcPr>
                </a:tc>
                <a:tc>
                  <a:txBody>
                    <a:bodyPr/>
                    <a:lstStyle/>
                    <a:p>
                      <a:pPr algn="ctr">
                        <a:lnSpc>
                          <a:spcPct val="130000"/>
                        </a:lnSpc>
                        <a:spcAft>
                          <a:spcPts val="0"/>
                        </a:spcAft>
                      </a:pPr>
                      <a:r>
                        <a:rPr lang="en-US" sz="4400" kern="100">
                          <a:effectLst/>
                          <a:latin typeface="微软雅黑" panose="020B0503020204020204" pitchFamily="34" charset="-122"/>
                          <a:ea typeface="微软雅黑" panose="020B0503020204020204" pitchFamily="34" charset="-122"/>
                        </a:rPr>
                        <a:t>11.90%</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r h="0">
                <a:tc>
                  <a:txBody>
                    <a:bodyPr/>
                    <a:lstStyle/>
                    <a:p>
                      <a:pPr algn="ctr">
                        <a:lnSpc>
                          <a:spcPct val="130000"/>
                        </a:lnSpc>
                        <a:spcAft>
                          <a:spcPts val="0"/>
                        </a:spcAft>
                      </a:pPr>
                      <a:r>
                        <a:rPr lang="en-US" sz="4400" kern="100">
                          <a:effectLst/>
                          <a:latin typeface="微软雅黑" panose="020B0503020204020204" pitchFamily="34" charset="-122"/>
                          <a:ea typeface="微软雅黑" panose="020B0503020204020204" pitchFamily="34" charset="-122"/>
                        </a:rPr>
                        <a:t>B</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en-US" sz="4400" kern="100">
                          <a:effectLst/>
                          <a:latin typeface="微软雅黑" panose="020B0503020204020204" pitchFamily="34" charset="-122"/>
                          <a:ea typeface="微软雅黑" panose="020B0503020204020204" pitchFamily="34" charset="-122"/>
                        </a:rPr>
                        <a:t>68.79%</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en-US" sz="4400" kern="100">
                          <a:effectLst/>
                          <a:latin typeface="微软雅黑" panose="020B0503020204020204" pitchFamily="34" charset="-122"/>
                          <a:ea typeface="微软雅黑" panose="020B0503020204020204" pitchFamily="34" charset="-122"/>
                        </a:rPr>
                        <a:t>59.52%</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r h="0">
                <a:tc>
                  <a:txBody>
                    <a:bodyPr/>
                    <a:lstStyle/>
                    <a:p>
                      <a:pPr algn="ctr">
                        <a:lnSpc>
                          <a:spcPct val="130000"/>
                        </a:lnSpc>
                        <a:spcAft>
                          <a:spcPts val="0"/>
                        </a:spcAft>
                      </a:pPr>
                      <a:r>
                        <a:rPr lang="en-US" sz="4400" kern="100">
                          <a:effectLst/>
                          <a:latin typeface="微软雅黑" panose="020B0503020204020204" pitchFamily="34" charset="-122"/>
                          <a:ea typeface="微软雅黑" panose="020B0503020204020204" pitchFamily="34" charset="-122"/>
                        </a:rPr>
                        <a:t>C</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en-US" sz="4400" kern="100">
                          <a:effectLst/>
                          <a:latin typeface="微软雅黑" panose="020B0503020204020204" pitchFamily="34" charset="-122"/>
                          <a:ea typeface="微软雅黑" panose="020B0503020204020204" pitchFamily="34" charset="-122"/>
                        </a:rPr>
                        <a:t>5.20%</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en-US" sz="4400" kern="100">
                          <a:effectLst/>
                          <a:latin typeface="微软雅黑" panose="020B0503020204020204" pitchFamily="34" charset="-122"/>
                          <a:ea typeface="微软雅黑" panose="020B0503020204020204" pitchFamily="34" charset="-122"/>
                        </a:rPr>
                        <a:t>5.95%</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r h="0">
                <a:tc>
                  <a:txBody>
                    <a:bodyPr/>
                    <a:lstStyle/>
                    <a:p>
                      <a:pPr algn="ctr">
                        <a:lnSpc>
                          <a:spcPct val="130000"/>
                        </a:lnSpc>
                        <a:spcAft>
                          <a:spcPts val="0"/>
                        </a:spcAft>
                      </a:pPr>
                      <a:r>
                        <a:rPr lang="en-US" sz="4400" kern="100">
                          <a:effectLst/>
                          <a:latin typeface="微软雅黑" panose="020B0503020204020204" pitchFamily="34" charset="-122"/>
                          <a:ea typeface="微软雅黑" panose="020B0503020204020204" pitchFamily="34" charset="-122"/>
                        </a:rPr>
                        <a:t>D</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en-US" sz="4400" kern="100" dirty="0">
                          <a:effectLst/>
                          <a:latin typeface="微软雅黑" panose="020B0503020204020204" pitchFamily="34" charset="-122"/>
                          <a:ea typeface="微软雅黑" panose="020B0503020204020204" pitchFamily="34" charset="-122"/>
                        </a:rPr>
                        <a:t>6.94%</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en-US" sz="4400" kern="100" dirty="0">
                          <a:effectLst/>
                          <a:latin typeface="微软雅黑" panose="020B0503020204020204" pitchFamily="34" charset="-122"/>
                          <a:ea typeface="微软雅黑" panose="020B0503020204020204" pitchFamily="34" charset="-122"/>
                        </a:rPr>
                        <a:t>22.62%</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bl>
          </a:graphicData>
        </a:graphic>
      </p:graphicFrame>
      <p:cxnSp>
        <p:nvCxnSpPr>
          <p:cNvPr id="9" name="直接连接符 8"/>
          <p:cNvCxnSpPr/>
          <p:nvPr/>
        </p:nvCxnSpPr>
        <p:spPr>
          <a:xfrm>
            <a:off x="3096668" y="6939869"/>
            <a:ext cx="4824536" cy="16189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56508" y="2412678"/>
            <a:ext cx="20522280" cy="7972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5448030"/>
          </a:xfrm>
          <a:prstGeom prst="rect">
            <a:avLst/>
          </a:prstGeom>
          <a:noFill/>
        </p:spPr>
        <p:txBody>
          <a:bodyPr wrap="square" rtlCol="0">
            <a:spAutoFit/>
          </a:bodyPr>
          <a:lstStyle/>
          <a:p>
            <a:pPr>
              <a:lnSpc>
                <a:spcPct val="130000"/>
              </a:lnSpc>
            </a:pPr>
            <a:r>
              <a:rPr lang="zh-CN" altLang="en-US" sz="5200" b="1" dirty="0">
                <a:solidFill>
                  <a:srgbClr val="EF8340"/>
                </a:solidFill>
                <a:latin typeface="微软雅黑" panose="020B0503020204020204" pitchFamily="34" charset="-122"/>
                <a:ea typeface="微软雅黑" panose="020B0503020204020204" pitchFamily="34" charset="-122"/>
              </a:rPr>
              <a:t>考情透析   </a:t>
            </a:r>
            <a:r>
              <a:rPr lang="zh-CN" altLang="en-US" sz="4400" dirty="0">
                <a:latin typeface="微软雅黑" panose="020B0503020204020204" pitchFamily="34" charset="-122"/>
                <a:ea typeface="微软雅黑" panose="020B0503020204020204" pitchFamily="34" charset="-122"/>
              </a:rPr>
              <a:t>“图文转换”这一题型热度很高。</a:t>
            </a:r>
            <a:r>
              <a:rPr lang="en-US" altLang="zh-CN" sz="4400" dirty="0">
                <a:latin typeface="微软雅黑" panose="020B0503020204020204" pitchFamily="34" charset="-122"/>
                <a:ea typeface="微软雅黑" panose="020B0503020204020204" pitchFamily="34" charset="-122"/>
              </a:rPr>
              <a:t>2013</a:t>
            </a:r>
            <a:r>
              <a:rPr lang="zh-CN" altLang="en-US" sz="4400" dirty="0">
                <a:latin typeface="微软雅黑" panose="020B0503020204020204" pitchFamily="34" charset="-122"/>
                <a:ea typeface="微软雅黑" panose="020B0503020204020204" pitchFamily="34" charset="-122"/>
              </a:rPr>
              <a:t>年至</a:t>
            </a:r>
            <a:r>
              <a:rPr lang="en-US" altLang="zh-CN" sz="4400" dirty="0">
                <a:latin typeface="微软雅黑" panose="020B0503020204020204" pitchFamily="34" charset="-122"/>
                <a:ea typeface="微软雅黑" panose="020B0503020204020204" pitchFamily="34" charset="-122"/>
              </a:rPr>
              <a:t>2016</a:t>
            </a:r>
            <a:r>
              <a:rPr lang="zh-CN" altLang="en-US" sz="4400" dirty="0">
                <a:latin typeface="微软雅黑" panose="020B0503020204020204" pitchFamily="34" charset="-122"/>
                <a:ea typeface="微软雅黑" panose="020B0503020204020204" pitchFamily="34" charset="-122"/>
              </a:rPr>
              <a:t>年的全国卷</a:t>
            </a:r>
            <a:r>
              <a:rPr lang="en-US" altLang="zh-CN" sz="4400" dirty="0">
                <a:latin typeface="微软雅黑" panose="020B0503020204020204" pitchFamily="34" charset="-122"/>
                <a:ea typeface="微软雅黑" panose="020B0503020204020204" pitchFamily="34" charset="-122"/>
              </a:rPr>
              <a:t>Ⅰ</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Ⅱ</a:t>
            </a:r>
            <a:r>
              <a:rPr lang="zh-CN" altLang="en-US" sz="4400" dirty="0">
                <a:latin typeface="微软雅黑" panose="020B0503020204020204" pitchFamily="34" charset="-122"/>
                <a:ea typeface="微软雅黑" panose="020B0503020204020204" pitchFamily="34" charset="-122"/>
              </a:rPr>
              <a:t>和</a:t>
            </a:r>
            <a:r>
              <a:rPr lang="en-US" altLang="zh-CN" sz="4400" dirty="0">
                <a:latin typeface="微软雅黑" panose="020B0503020204020204" pitchFamily="34" charset="-122"/>
                <a:ea typeface="微软雅黑" panose="020B0503020204020204" pitchFamily="34" charset="-122"/>
              </a:rPr>
              <a:t>2018</a:t>
            </a:r>
            <a:r>
              <a:rPr lang="zh-CN" altLang="en-US" sz="4400" dirty="0">
                <a:latin typeface="微软雅黑" panose="020B0503020204020204" pitchFamily="34" charset="-122"/>
                <a:ea typeface="微软雅黑" panose="020B0503020204020204" pitchFamily="34" charset="-122"/>
              </a:rPr>
              <a:t>年的全国卷</a:t>
            </a:r>
            <a:r>
              <a:rPr lang="en-US" altLang="zh-CN" sz="4400" dirty="0">
                <a:latin typeface="微软雅黑" panose="020B0503020204020204" pitchFamily="34" charset="-122"/>
                <a:ea typeface="微软雅黑" panose="020B0503020204020204" pitchFamily="34" charset="-122"/>
              </a:rPr>
              <a:t>Ⅰ</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Ⅲ,</a:t>
            </a:r>
            <a:r>
              <a:rPr lang="zh-CN" altLang="en-US" sz="4400" dirty="0">
                <a:latin typeface="微软雅黑" panose="020B0503020204020204" pitchFamily="34" charset="-122"/>
                <a:ea typeface="微软雅黑" panose="020B0503020204020204" pitchFamily="34" charset="-122"/>
              </a:rPr>
              <a:t>都考查了此题型。题型具有综合性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选材贴近现实生活。易与扩展语句、压缩语段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正确运用常见的修辞手法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语言表达简明、连贯、得体、准确、鲜明、生动等考点结合起来进行考查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一般为主观题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分值为</a:t>
            </a:r>
            <a:r>
              <a:rPr lang="en-US" altLang="zh-CN" sz="4400" dirty="0">
                <a:latin typeface="微软雅黑" panose="020B0503020204020204" pitchFamily="34" charset="-122"/>
                <a:ea typeface="微软雅黑" panose="020B0503020204020204" pitchFamily="34" charset="-122"/>
              </a:rPr>
              <a:t>5~6</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命题时注重挖掘现实</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聚焦民生热点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创设特定情境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常要求考生根据图表内容分析材料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揭示隐含信息、深刻寓意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或进行综合评价等</a:t>
            </a: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6076" y="3204766"/>
            <a:ext cx="19800000" cy="4407745"/>
          </a:xfrm>
          <a:prstGeom prst="rect">
            <a:avLst/>
          </a:prstGeom>
          <a:noFill/>
        </p:spPr>
        <p:txBody>
          <a:bodyPr wrap="square" rtlCol="0">
            <a:spAutoFit/>
          </a:bodyPr>
          <a:lstStyle/>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您认为礼仪教育的承担者应该是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多项选择</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家庭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B.</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学校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C.</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社会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D.</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以上都是</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10" name="表格 9"/>
          <p:cNvGraphicFramePr>
            <a:graphicFrameLocks noGrp="1"/>
          </p:cNvGraphicFramePr>
          <p:nvPr/>
        </p:nvGraphicFramePr>
        <p:xfrm>
          <a:off x="2592612" y="5311981"/>
          <a:ext cx="12166850" cy="4805553"/>
        </p:xfrm>
        <a:graphic>
          <a:graphicData uri="http://schemas.openxmlformats.org/drawingml/2006/table">
            <a:tbl>
              <a:tblPr firstRow="1" firstCol="1" bandRow="1">
                <a:tableStyleId>{5940675A-B579-460E-94D1-54222C63F5DA}</a:tableStyleId>
              </a:tblPr>
              <a:tblGrid>
                <a:gridCol w="4866740"/>
                <a:gridCol w="3650055"/>
                <a:gridCol w="3650055"/>
              </a:tblGrid>
              <a:tr h="0">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a:t>
                      </a:r>
                      <a:r>
                        <a:rPr lang="en-US" altLang="zh-CN" sz="4400" kern="100" dirty="0">
                          <a:effectLst/>
                          <a:latin typeface="微软雅黑" panose="020B0503020204020204" pitchFamily="34" charset="-122"/>
                          <a:ea typeface="微软雅黑" panose="020B0503020204020204" pitchFamily="34" charset="-122"/>
                        </a:rPr>
                        <a:t>      </a:t>
                      </a:r>
                      <a:r>
                        <a:rPr lang="zh-CN" sz="4400" kern="100" dirty="0">
                          <a:effectLst/>
                          <a:latin typeface="微软雅黑" panose="020B0503020204020204" pitchFamily="34" charset="-122"/>
                          <a:ea typeface="微软雅黑" panose="020B0503020204020204" pitchFamily="34" charset="-122"/>
                        </a:rPr>
                        <a:t>调查对象</a:t>
                      </a:r>
                      <a:endParaRPr lang="en-US" altLang="zh-CN" sz="4400" kern="100" dirty="0">
                        <a:effectLst/>
                        <a:latin typeface="微软雅黑" panose="020B0503020204020204" pitchFamily="34" charset="-122"/>
                        <a:ea typeface="微软雅黑" panose="020B0503020204020204" pitchFamily="34" charset="-122"/>
                      </a:endParaRPr>
                    </a:p>
                    <a:p>
                      <a:pPr algn="l">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选项　　</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lnSpc>
                          <a:spcPct val="130000"/>
                        </a:lnSpc>
                        <a:spcAft>
                          <a:spcPts val="0"/>
                        </a:spcAft>
                      </a:pPr>
                      <a:r>
                        <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学生</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市民</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r h="0">
                <a:tc>
                  <a:txBody>
                    <a:bodyPr/>
                    <a:lstStyle/>
                    <a:p>
                      <a:pPr algn="ctr">
                        <a:lnSpc>
                          <a:spcPct val="130000"/>
                        </a:lnSpc>
                        <a:spcAft>
                          <a:spcPts val="0"/>
                        </a:spcAft>
                      </a:pPr>
                      <a:r>
                        <a:rPr lang="en-US" sz="4400" kern="100" dirty="0">
                          <a:effectLst/>
                          <a:latin typeface="微软雅黑" panose="020B0503020204020204" pitchFamily="34" charset="-122"/>
                          <a:ea typeface="微软雅黑" panose="020B0503020204020204" pitchFamily="34" charset="-122"/>
                        </a:rPr>
                        <a:t>A</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tcPr>
                </a:tc>
                <a:tc>
                  <a:txBody>
                    <a:bodyPr/>
                    <a:lstStyle/>
                    <a:p>
                      <a:pPr algn="ctr">
                        <a:lnSpc>
                          <a:spcPct val="130000"/>
                        </a:lnSpc>
                        <a:spcAft>
                          <a:spcPts val="0"/>
                        </a:spcAft>
                      </a:pP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20.23%</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tcPr>
                </a:tc>
                <a:tc>
                  <a:txBody>
                    <a:bodyPr/>
                    <a:lstStyle/>
                    <a:p>
                      <a:pPr algn="ctr">
                        <a:lnSpc>
                          <a:spcPct val="130000"/>
                        </a:lnSpc>
                        <a:spcAft>
                          <a:spcPts val="0"/>
                        </a:spcAft>
                      </a:pPr>
                      <a:r>
                        <a:rPr lang="en-US"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22.62%</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r h="0">
                <a:tc>
                  <a:txBody>
                    <a:bodyPr/>
                    <a:lstStyle/>
                    <a:p>
                      <a:pPr algn="ctr">
                        <a:lnSpc>
                          <a:spcPct val="130000"/>
                        </a:lnSpc>
                        <a:spcAft>
                          <a:spcPts val="0"/>
                        </a:spcAft>
                      </a:pPr>
                      <a:r>
                        <a:rPr lang="en-US" sz="4400" kern="100">
                          <a:effectLst/>
                          <a:latin typeface="微软雅黑" panose="020B0503020204020204" pitchFamily="34" charset="-122"/>
                          <a:ea typeface="微软雅黑" panose="020B0503020204020204" pitchFamily="34" charset="-122"/>
                        </a:rPr>
                        <a:t>B</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9.83%</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en-US"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15.48%</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r h="0">
                <a:tc>
                  <a:txBody>
                    <a:bodyPr/>
                    <a:lstStyle/>
                    <a:p>
                      <a:pPr algn="ctr">
                        <a:lnSpc>
                          <a:spcPct val="130000"/>
                        </a:lnSpc>
                        <a:spcAft>
                          <a:spcPts val="0"/>
                        </a:spcAft>
                      </a:pPr>
                      <a:r>
                        <a:rPr lang="en-US" sz="4400" kern="100">
                          <a:effectLst/>
                          <a:latin typeface="微软雅黑" panose="020B0503020204020204" pitchFamily="34" charset="-122"/>
                          <a:ea typeface="微软雅黑" panose="020B0503020204020204" pitchFamily="34" charset="-122"/>
                        </a:rPr>
                        <a:t>C</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8.67%</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en-US"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13.10%</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r h="0">
                <a:tc>
                  <a:txBody>
                    <a:bodyPr/>
                    <a:lstStyle/>
                    <a:p>
                      <a:pPr algn="ctr">
                        <a:lnSpc>
                          <a:spcPct val="130000"/>
                        </a:lnSpc>
                        <a:spcAft>
                          <a:spcPts val="0"/>
                        </a:spcAft>
                      </a:pPr>
                      <a:r>
                        <a:rPr lang="en-US" sz="4400" kern="100">
                          <a:effectLst/>
                          <a:latin typeface="微软雅黑" panose="020B0503020204020204" pitchFamily="34" charset="-122"/>
                          <a:ea typeface="微软雅黑" panose="020B0503020204020204" pitchFamily="34" charset="-122"/>
                        </a:rPr>
                        <a:t>D</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65.32%</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58.33%</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bl>
          </a:graphicData>
        </a:graphic>
      </p:graphicFrame>
      <p:cxnSp>
        <p:nvCxnSpPr>
          <p:cNvPr id="11" name="直接连接符 10"/>
          <p:cNvCxnSpPr/>
          <p:nvPr/>
        </p:nvCxnSpPr>
        <p:spPr>
          <a:xfrm>
            <a:off x="2592612" y="5311981"/>
            <a:ext cx="4824536" cy="16189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6076" y="3204766"/>
            <a:ext cx="19800000" cy="7048468"/>
          </a:xfrm>
          <a:prstGeom prst="rect">
            <a:avLst/>
          </a:prstGeom>
          <a:noFill/>
        </p:spPr>
        <p:txBody>
          <a:bodyPr wrap="square" rtlCol="0">
            <a:spAutoFit/>
          </a:bodyPr>
          <a:lstStyle/>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调查显示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学生与市民对礼仪教育的认识有诸多相同之处。在是否希望开设礼仪教育课程的问题上</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学生与市民中①</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。在礼仪教育承担者的问题上</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学生与市民中②</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同时</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也都认为家庭、学校、社会三者之间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家庭是最重要的礼仪教育承担者</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然后依次为学校和社会。但学生与市民的认识也存在差异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例如对礼仪教育的需求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,③</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2" name="内容占位符 2"/>
          <p:cNvSpPr/>
          <p:nvPr/>
        </p:nvSpPr>
        <p:spPr bwMode="auto">
          <a:xfrm>
            <a:off x="1880324" y="3017812"/>
            <a:ext cx="20145516" cy="4786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答题演练</a:t>
            </a:r>
            <a:r>
              <a:rPr lang="en-US" altLang="zh-CN" sz="4400" b="1" dirty="0">
                <a:latin typeface="微软雅黑" panose="020B0503020204020204" pitchFamily="34" charset="-122"/>
                <a:ea typeface="微软雅黑" panose="020B0503020204020204" pitchFamily="34" charset="-122"/>
              </a:rPr>
              <a:t>】</a:t>
            </a:r>
            <a:endParaRPr lang="zh-CN" altLang="en-US" sz="4400" b="1"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764785" y="4381562"/>
          <a:ext cx="20058415" cy="5922925"/>
        </p:xfrm>
        <a:graphic>
          <a:graphicData uri="http://schemas.openxmlformats.org/drawingml/2006/table">
            <a:tbl>
              <a:tblPr firstRow="1" firstCol="1" bandRow="1">
                <a:tableStyleId>{5940675A-B579-460E-94D1-54222C63F5DA}</a:tableStyleId>
              </a:tblPr>
              <a:tblGrid>
                <a:gridCol w="1937663"/>
                <a:gridCol w="18120752"/>
              </a:tblGrid>
              <a:tr h="1112501">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步骤</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释义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4810424">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第一步</a:t>
                      </a:r>
                      <a:r>
                        <a:rPr lang="en-US" sz="4400" kern="100" dirty="0">
                          <a:effectLst/>
                          <a:latin typeface="微软雅黑" panose="020B0503020204020204" pitchFamily="34" charset="-122"/>
                          <a:ea typeface="微软雅黑" panose="020B0503020204020204" pitchFamily="34" charset="-122"/>
                        </a:rPr>
                        <a:t>:</a:t>
                      </a:r>
                      <a:endParaRPr lang="zh-CN" sz="4400" kern="100" dirty="0">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审题</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审题时</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一要注意表头的文字</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弄清楚图表说明的对象和比较的角度。这道题说明的对象是“礼仪教育”</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比较的角度是“学生”“市民”关于“您希望开设礼仪教育的课程吗</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”“您认为礼仪教育的承担者应该是”两方面的调查数据。二要注意题干中句式表达的要求</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单句还是复句</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和字数限制</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15645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2" name="内容占位符 2"/>
          <p:cNvSpPr/>
          <p:nvPr/>
        </p:nvSpPr>
        <p:spPr bwMode="auto">
          <a:xfrm>
            <a:off x="1850442" y="2598704"/>
            <a:ext cx="20145516" cy="4786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594573" y="3420790"/>
          <a:ext cx="20228628" cy="8765286"/>
        </p:xfrm>
        <a:graphic>
          <a:graphicData uri="http://schemas.openxmlformats.org/drawingml/2006/table">
            <a:tbl>
              <a:tblPr firstRow="1" firstCol="1" bandRow="1">
                <a:tableStyleId>{5940675A-B579-460E-94D1-54222C63F5DA}</a:tableStyleId>
              </a:tblPr>
              <a:tblGrid>
                <a:gridCol w="1954106"/>
                <a:gridCol w="18274522"/>
              </a:tblGrid>
              <a:tr h="0">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步骤</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释义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第二步</a:t>
                      </a:r>
                      <a:r>
                        <a:rPr lang="en-US" sz="4400" kern="100" dirty="0">
                          <a:effectLst/>
                          <a:latin typeface="微软雅黑" panose="020B0503020204020204" pitchFamily="34" charset="-122"/>
                          <a:ea typeface="微软雅黑" panose="020B0503020204020204" pitchFamily="34" charset="-122"/>
                        </a:rPr>
                        <a:t>:</a:t>
                      </a:r>
                      <a:endParaRPr lang="zh-CN" sz="4400" kern="100" dirty="0">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归纳</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20000"/>
                        </a:lnSpc>
                        <a:spcAft>
                          <a:spcPts val="0"/>
                        </a:spcAft>
                      </a:pPr>
                      <a:r>
                        <a:rPr lang="zh-CN" sz="4400" kern="100" dirty="0">
                          <a:effectLst/>
                          <a:latin typeface="微软雅黑" panose="020B0503020204020204" pitchFamily="34" charset="-122"/>
                          <a:ea typeface="微软雅黑" panose="020B0503020204020204" pitchFamily="34" charset="-122"/>
                        </a:rPr>
                        <a:t>　一是要重视数据的变化</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数据的变化往往说明了某个问题。二是要根据题干要求归纳</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因为题干要求往往对内容有一定的提示性</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最好能利用题干要求甚至图表标题用语作答。这道题</a:t>
                      </a:r>
                      <a:r>
                        <a:rPr lang="en-US" sz="4400" kern="100" dirty="0">
                          <a:effectLst/>
                          <a:latin typeface="微软雅黑" panose="020B0503020204020204" pitchFamily="34" charset="-122"/>
                          <a:ea typeface="微软雅黑" panose="020B0503020204020204" pitchFamily="34" charset="-122"/>
                        </a:rPr>
                        <a:t>①</a:t>
                      </a:r>
                      <a:r>
                        <a:rPr lang="zh-CN" sz="4400" kern="100" dirty="0">
                          <a:effectLst/>
                          <a:latin typeface="微软雅黑" panose="020B0503020204020204" pitchFamily="34" charset="-122"/>
                          <a:ea typeface="微软雅黑" panose="020B0503020204020204" pitchFamily="34" charset="-122"/>
                        </a:rPr>
                        <a:t>处要填写的内容从第一个表格中看</a:t>
                      </a:r>
                      <a:r>
                        <a:rPr lang="en-US" sz="4400" kern="100" dirty="0">
                          <a:effectLst/>
                          <a:latin typeface="微软雅黑" panose="020B0503020204020204" pitchFamily="34" charset="-122"/>
                          <a:ea typeface="微软雅黑" panose="020B0503020204020204" pitchFamily="34" charset="-122"/>
                        </a:rPr>
                        <a:t>,B</a:t>
                      </a:r>
                      <a:r>
                        <a:rPr lang="zh-CN" sz="4400" kern="100" dirty="0">
                          <a:effectLst/>
                          <a:latin typeface="微软雅黑" panose="020B0503020204020204" pitchFamily="34" charset="-122"/>
                          <a:ea typeface="微软雅黑" panose="020B0503020204020204" pitchFamily="34" charset="-122"/>
                        </a:rPr>
                        <a:t>选项中学生占</a:t>
                      </a:r>
                      <a:r>
                        <a:rPr lang="en-US" sz="4400" kern="100" dirty="0">
                          <a:effectLst/>
                          <a:latin typeface="微软雅黑" panose="020B0503020204020204" pitchFamily="34" charset="-122"/>
                          <a:ea typeface="微软雅黑" panose="020B0503020204020204" pitchFamily="34" charset="-122"/>
                        </a:rPr>
                        <a:t>68.79%,</a:t>
                      </a:r>
                      <a:r>
                        <a:rPr lang="zh-CN" sz="4400" kern="100" dirty="0">
                          <a:effectLst/>
                          <a:latin typeface="微软雅黑" panose="020B0503020204020204" pitchFamily="34" charset="-122"/>
                          <a:ea typeface="微软雅黑" panose="020B0503020204020204" pitchFamily="34" charset="-122"/>
                        </a:rPr>
                        <a:t>市民占</a:t>
                      </a:r>
                      <a:r>
                        <a:rPr lang="en-US" sz="4400" kern="100" dirty="0">
                          <a:effectLst/>
                          <a:latin typeface="微软雅黑" panose="020B0503020204020204" pitchFamily="34" charset="-122"/>
                          <a:ea typeface="微软雅黑" panose="020B0503020204020204" pitchFamily="34" charset="-122"/>
                        </a:rPr>
                        <a:t>59.52%,</a:t>
                      </a:r>
                      <a:r>
                        <a:rPr lang="zh-CN" sz="4400" kern="100" dirty="0">
                          <a:effectLst/>
                          <a:latin typeface="微软雅黑" panose="020B0503020204020204" pitchFamily="34" charset="-122"/>
                          <a:ea typeface="微软雅黑" panose="020B0503020204020204" pitchFamily="34" charset="-122"/>
                        </a:rPr>
                        <a:t>转化成文字即为“多数希望开设礼仪教育课程”。其前的“希望”就是原表格</a:t>
                      </a:r>
                      <a:r>
                        <a:rPr lang="en-US" sz="4400" kern="100" dirty="0">
                          <a:effectLst/>
                          <a:latin typeface="微软雅黑" panose="020B0503020204020204" pitchFamily="34" charset="-122"/>
                          <a:ea typeface="微软雅黑" panose="020B0503020204020204" pitchFamily="34" charset="-122"/>
                        </a:rPr>
                        <a:t>B</a:t>
                      </a:r>
                      <a:r>
                        <a:rPr lang="zh-CN" sz="4400" kern="100" dirty="0">
                          <a:effectLst/>
                          <a:latin typeface="微软雅黑" panose="020B0503020204020204" pitchFamily="34" charset="-122"/>
                          <a:ea typeface="微软雅黑" panose="020B0503020204020204" pitchFamily="34" charset="-122"/>
                        </a:rPr>
                        <a:t>项内容。解答</a:t>
                      </a:r>
                      <a:r>
                        <a:rPr lang="en-US" sz="4400" kern="100" dirty="0">
                          <a:effectLst/>
                          <a:latin typeface="微软雅黑" panose="020B0503020204020204" pitchFamily="34" charset="-122"/>
                          <a:ea typeface="微软雅黑" panose="020B0503020204020204" pitchFamily="34" charset="-122"/>
                        </a:rPr>
                        <a:t>②</a:t>
                      </a:r>
                      <a:r>
                        <a:rPr lang="zh-CN" sz="4400" kern="100" dirty="0">
                          <a:effectLst/>
                          <a:latin typeface="微软雅黑" panose="020B0503020204020204" pitchFamily="34" charset="-122"/>
                          <a:ea typeface="微软雅黑" panose="020B0503020204020204" pitchFamily="34" charset="-122"/>
                        </a:rPr>
                        <a:t>处与此同理。对于复杂的表格</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组织答案时要善于从横向、纵向、斜向等角度综合分析。表述对象一般为图表名称的关键词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做结论时针对性要强。这道题的</a:t>
                      </a:r>
                      <a:r>
                        <a:rPr lang="en-US" sz="4400" kern="100" dirty="0">
                          <a:effectLst/>
                          <a:latin typeface="微软雅黑" panose="020B0503020204020204" pitchFamily="34" charset="-122"/>
                          <a:ea typeface="微软雅黑" panose="020B0503020204020204" pitchFamily="34" charset="-122"/>
                        </a:rPr>
                        <a:t>③</a:t>
                      </a:r>
                      <a:r>
                        <a:rPr lang="zh-CN" sz="4400" kern="100" dirty="0">
                          <a:effectLst/>
                          <a:latin typeface="微软雅黑" panose="020B0503020204020204" pitchFamily="34" charset="-122"/>
                          <a:ea typeface="微软雅黑" panose="020B0503020204020204" pitchFamily="34" charset="-122"/>
                        </a:rPr>
                        <a:t>处就是比较后的结论句</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是在第一个表格中“非常希望”“希望”所占百分比</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学生高于市民的情形下做出的归纳</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其中还存在一个选词准确性的问题</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如</a:t>
                      </a:r>
                      <a:r>
                        <a:rPr lang="en-US" sz="4400" kern="100" dirty="0">
                          <a:effectLst/>
                          <a:latin typeface="微软雅黑" panose="020B0503020204020204" pitchFamily="34" charset="-122"/>
                          <a:ea typeface="微软雅黑" panose="020B0503020204020204" pitchFamily="34" charset="-122"/>
                        </a:rPr>
                        <a:t>③</a:t>
                      </a:r>
                      <a:r>
                        <a:rPr lang="zh-CN" sz="4400" kern="100" dirty="0">
                          <a:effectLst/>
                          <a:latin typeface="微软雅黑" panose="020B0503020204020204" pitchFamily="34" charset="-122"/>
                          <a:ea typeface="微软雅黑" panose="020B0503020204020204" pitchFamily="34" charset="-122"/>
                        </a:rPr>
                        <a:t>处可选用“更加”“强烈”等词</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15645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2" name="内容占位符 2"/>
          <p:cNvSpPr/>
          <p:nvPr/>
        </p:nvSpPr>
        <p:spPr bwMode="auto">
          <a:xfrm>
            <a:off x="1880324" y="3017812"/>
            <a:ext cx="20145516" cy="4786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808886" y="3954076"/>
          <a:ext cx="19844101" cy="5344287"/>
        </p:xfrm>
        <a:graphic>
          <a:graphicData uri="http://schemas.openxmlformats.org/drawingml/2006/table">
            <a:tbl>
              <a:tblPr firstRow="1" firstCol="1" bandRow="1">
                <a:tableStyleId>{5940675A-B579-460E-94D1-54222C63F5DA}</a:tableStyleId>
              </a:tblPr>
              <a:tblGrid>
                <a:gridCol w="1916960"/>
                <a:gridCol w="17927141"/>
              </a:tblGrid>
              <a:tr h="0">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步骤</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释义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第三步</a:t>
                      </a:r>
                      <a:r>
                        <a:rPr lang="en-US" sz="4400" kern="100" dirty="0">
                          <a:effectLst/>
                          <a:latin typeface="微软雅黑" panose="020B0503020204020204" pitchFamily="34" charset="-122"/>
                          <a:ea typeface="微软雅黑" panose="020B0503020204020204" pitchFamily="34" charset="-122"/>
                        </a:rPr>
                        <a:t>:</a:t>
                      </a:r>
                      <a:endParaRPr lang="zh-CN" sz="4400" kern="100" dirty="0">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检查</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检查答案</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看信息是否多余或遗漏</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信息推断是否正确</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答案是否存在语病</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我来</a:t>
                      </a:r>
                      <a:endParaRPr lang="en-US" altLang="zh-CN" sz="4400" kern="100" dirty="0">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答题</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en-US" sz="4400" kern="100" dirty="0">
                          <a:effectLst/>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__________________________________________________________________________________________________________________________________________________________________________________________________________________</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15645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内容占位符 2"/>
          <p:cNvSpPr/>
          <p:nvPr/>
        </p:nvSpPr>
        <p:spPr bwMode="auto">
          <a:xfrm>
            <a:off x="3888756" y="6260448"/>
            <a:ext cx="17497944"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①多数希望开设礼仪教育课程　</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②多数认为礼仪教育的责任应由家庭、学校和社会共同承担　</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③学生比市民更加强烈</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023200" y="2874936"/>
            <a:ext cx="19574012" cy="7313178"/>
            <a:chOff x="2023200" y="2874936"/>
            <a:chExt cx="19574012" cy="7313178"/>
          </a:xfrm>
        </p:grpSpPr>
        <p:sp>
          <p:nvSpPr>
            <p:cNvPr id="69" name="TextBox 68"/>
            <p:cNvSpPr txBox="1"/>
            <p:nvPr/>
          </p:nvSpPr>
          <p:spPr>
            <a:xfrm>
              <a:off x="2023200" y="2874936"/>
              <a:ext cx="19574012" cy="2647263"/>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 </a:t>
              </a:r>
              <a:r>
                <a:rPr lang="en-US" altLang="zh-CN" sz="4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有研究者对</a:t>
              </a:r>
              <a:r>
                <a:rPr lang="en-US" altLang="zh-CN" sz="4400" dirty="0">
                  <a:latin typeface="微软雅黑" panose="020B0503020204020204" pitchFamily="34" charset="-122"/>
                  <a:ea typeface="微软雅黑" panose="020B0503020204020204" pitchFamily="34" charset="-122"/>
                </a:rPr>
                <a:t>200</a:t>
              </a:r>
              <a:r>
                <a:rPr lang="zh-CN" altLang="en-US" sz="4400" dirty="0">
                  <a:latin typeface="微软雅黑" panose="020B0503020204020204" pitchFamily="34" charset="-122"/>
                  <a:ea typeface="微软雅黑" panose="020B0503020204020204" pitchFamily="34" charset="-122"/>
                </a:rPr>
                <a:t>多位作家从发表处女作和代表作的年龄两个方面进行了统计。比较图表中两组数据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从作家逐渐成熟的角度归纳出一个结论。</a:t>
              </a:r>
              <a:endParaRPr lang="en-US" altLang="zh-CN" sz="4400" dirty="0">
                <a:latin typeface="微软雅黑" panose="020B0503020204020204" pitchFamily="34" charset="-122"/>
                <a:ea typeface="微软雅黑" panose="020B0503020204020204" pitchFamily="34" charset="-122"/>
              </a:endParaRPr>
            </a:p>
          </p:txBody>
        </p:sp>
        <p:pic>
          <p:nvPicPr>
            <p:cNvPr id="12" name="图片 11" descr="C:\Documents and Settings\Administrator\Application Data\Tencent\Users\53632416\QQ\WinTemp\RichOle\H4EG~BK0M_A`EV~0ISZSG84.png"/>
            <p:cNvPicPr/>
            <p:nvPr/>
          </p:nvPicPr>
          <p:blipFill>
            <a:blip r:embed="rId1" cstate="print"/>
            <a:srcRect/>
            <a:stretch>
              <a:fillRect/>
            </a:stretch>
          </p:blipFill>
          <p:spPr bwMode="auto">
            <a:xfrm>
              <a:off x="4248796" y="5808803"/>
              <a:ext cx="13105456" cy="4379311"/>
            </a:xfrm>
            <a:prstGeom prst="rect">
              <a:avLst/>
            </a:prstGeom>
            <a:noFill/>
            <a:ln w="9525">
              <a:noFill/>
              <a:miter lim="800000"/>
              <a:headEnd/>
              <a:tailEnd/>
            </a:ln>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1880324" y="3060750"/>
            <a:ext cx="20014314"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p:nvPr/>
        </p:nvSpPr>
        <p:spPr bwMode="auto">
          <a:xfrm>
            <a:off x="2023200" y="3060750"/>
            <a:ext cx="1980000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大多数作家需要很长时间的创作积累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才能进入创作成熟期。</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答题时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首先要分析表中包含的要素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一是横向统计的年龄段</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一是纵向统计的处女作与代表作在不同年龄段的人数。其次要注意题干要求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从作家逐渐成熟的角度”来分析研究数据。比如说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21~25</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岁的作家有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人发表了代表作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,31~35</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岁的则有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96</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人发表了代表作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代表作是一个作家逐渐成熟的标志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可见这需要经过长时间的积累。</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00325" y="2805260"/>
            <a:ext cx="20002640" cy="6168227"/>
          </a:xfrm>
          <a:prstGeom prst="rect">
            <a:avLst/>
          </a:prstGeom>
          <a:noFill/>
        </p:spPr>
        <p:txBody>
          <a:bodyPr wrap="square" rtlCol="0">
            <a:spAutoFit/>
          </a:bodyPr>
          <a:lstStyle/>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2.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柱状图</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此类题目将数据以直观的柱状图或直方图的形式呈现出来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用坐标表示两个或多个关系项来向答题者介绍或展示某种情况。需认真理解题意</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厘清各项关系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然后准确地把握住规律来解答问题。</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900325" y="2805260"/>
            <a:ext cx="20002640" cy="8956264"/>
            <a:chOff x="1900325" y="2805260"/>
            <a:chExt cx="20002640" cy="8956264"/>
          </a:xfrm>
        </p:grpSpPr>
        <p:sp>
          <p:nvSpPr>
            <p:cNvPr id="69" name="TextBox 68"/>
            <p:cNvSpPr txBox="1"/>
            <p:nvPr/>
          </p:nvSpPr>
          <p:spPr>
            <a:xfrm>
              <a:off x="1900325" y="2805260"/>
              <a:ext cx="20002640" cy="3527504"/>
            </a:xfrm>
            <a:prstGeom prst="rect">
              <a:avLst/>
            </a:prstGeom>
            <a:noFill/>
          </p:spPr>
          <p:txBody>
            <a:bodyPr wrap="square" rtlCol="0">
              <a:spAutoFit/>
            </a:bodyPr>
            <a:lstStyle/>
            <a:p>
              <a:pPr algn="just">
                <a:lnSpc>
                  <a:spcPct val="130000"/>
                </a:lnSpc>
                <a:spcAft>
                  <a:spcPts val="0"/>
                </a:spcAft>
              </a:pPr>
              <a:r>
                <a:rPr lang="zh-CN" altLang="en-US" sz="4400" b="1" kern="100" dirty="0">
                  <a:solidFill>
                    <a:schemeClr val="accent6">
                      <a:lumMod val="75000"/>
                    </a:schemeClr>
                  </a:solidFill>
                  <a:latin typeface="微软雅黑" panose="020B0503020204020204" pitchFamily="34" charset="-122"/>
                  <a:ea typeface="微软雅黑" panose="020B0503020204020204" pitchFamily="34" charset="-122"/>
                  <a:cs typeface="Courier New" panose="02070309020205020404" pitchFamily="49" charset="0"/>
                </a:rPr>
                <a:t>例</a:t>
              </a:r>
              <a:r>
                <a:rPr lang="en-US" altLang="zh-CN" sz="4400" b="1" kern="100" dirty="0">
                  <a:solidFill>
                    <a:schemeClr val="accent6">
                      <a:lumMod val="75000"/>
                    </a:schemeClr>
                  </a:solidFill>
                  <a:latin typeface="微软雅黑" panose="020B0503020204020204" pitchFamily="34" charset="-122"/>
                  <a:ea typeface="微软雅黑" panose="020B0503020204020204" pitchFamily="34" charset="-122"/>
                  <a:cs typeface="Courier New" panose="02070309020205020404" pitchFamily="49" charset="0"/>
                </a:rPr>
                <a:t>3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下面是有关传统节日的调查图表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请根据图表所反映的情况得出结论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并提出建议。要求内容完整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语言连贯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不超过</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60</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个字。</a:t>
              </a:r>
              <a:endPar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9" name="W5.EPS" descr="id:2147500694;FounderCES"/>
            <p:cNvPicPr/>
            <p:nvPr/>
          </p:nvPicPr>
          <p:blipFill>
            <a:blip r:embed="rId1" cstate="print"/>
            <a:stretch>
              <a:fillRect/>
            </a:stretch>
          </p:blipFill>
          <p:spPr>
            <a:xfrm>
              <a:off x="4536828" y="4706287"/>
              <a:ext cx="12313368" cy="6027682"/>
            </a:xfrm>
            <a:prstGeom prst="rect">
              <a:avLst/>
            </a:prstGeom>
          </p:spPr>
        </p:pic>
        <p:sp>
          <p:nvSpPr>
            <p:cNvPr id="5" name="文本框 4"/>
            <p:cNvSpPr txBox="1"/>
            <p:nvPr/>
          </p:nvSpPr>
          <p:spPr>
            <a:xfrm>
              <a:off x="3096668" y="11053638"/>
              <a:ext cx="16777864" cy="707886"/>
            </a:xfrm>
            <a:prstGeom prst="rect">
              <a:avLst/>
            </a:prstGeom>
            <a:noFill/>
          </p:spPr>
          <p:txBody>
            <a:bodyPr wrap="square" rtlCol="0">
              <a:spAutoFit/>
            </a:bodyPr>
            <a:lstStyle/>
            <a:p>
              <a:r>
                <a:rPr lang="zh-CN" altLang="en-US" sz="4000" kern="100" dirty="0">
                  <a:latin typeface="微软雅黑" panose="020B0503020204020204" pitchFamily="34" charset="-122"/>
                  <a:ea typeface="微软雅黑" panose="020B0503020204020204" pitchFamily="34" charset="-122"/>
                  <a:cs typeface="Courier New" panose="02070309020205020404" pitchFamily="49" charset="0"/>
                </a:rPr>
                <a:t>图</a:t>
              </a:r>
              <a:r>
                <a:rPr lang="en-US" altLang="zh-CN" sz="4000"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a:latin typeface="微软雅黑" panose="020B0503020204020204" pitchFamily="34" charset="-122"/>
                  <a:ea typeface="微软雅黑" panose="020B0503020204020204" pitchFamily="34" charset="-122"/>
                  <a:cs typeface="Courier New" panose="02070309020205020404" pitchFamily="49" charset="0"/>
                </a:rPr>
                <a:t>　传统节日对生活方式的影响　图</a:t>
              </a:r>
              <a:r>
                <a:rPr lang="en-US" altLang="zh-CN" sz="4000"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a:latin typeface="微软雅黑" panose="020B0503020204020204" pitchFamily="34" charset="-122"/>
                  <a:ea typeface="微软雅黑" panose="020B0503020204020204" pitchFamily="34" charset="-122"/>
                  <a:cs typeface="Courier New" panose="02070309020205020404" pitchFamily="49" charset="0"/>
                </a:rPr>
                <a:t>　对传统节日的起源和含义的了解</a:t>
              </a:r>
              <a:endParaRPr lang="zh-CN" altLang="en-US" dirty="0"/>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701729" y="3088397"/>
            <a:ext cx="16777864" cy="769441"/>
          </a:xfrm>
          <a:prstGeom prst="rect">
            <a:avLst/>
          </a:prstGeom>
          <a:noFill/>
        </p:spPr>
        <p:txBody>
          <a:bodyPr wrap="square" rtlCol="0">
            <a:spAutoFit/>
          </a:bodyPr>
          <a:lstStyle/>
          <a:p>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答题演练</a:t>
            </a:r>
            <a:r>
              <a:rPr lang="en-US" altLang="zh-CN" sz="4400" b="1" dirty="0">
                <a:latin typeface="微软雅黑" panose="020B0503020204020204" pitchFamily="34" charset="-122"/>
                <a:ea typeface="微软雅黑" panose="020B0503020204020204" pitchFamily="34" charset="-122"/>
              </a:rPr>
              <a:t>】</a:t>
            </a:r>
            <a:endParaRPr lang="zh-CN" altLang="en-US" sz="4400" b="1"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925419" y="4068862"/>
          <a:ext cx="19897781" cy="5847207"/>
        </p:xfrm>
        <a:graphic>
          <a:graphicData uri="http://schemas.openxmlformats.org/drawingml/2006/table">
            <a:tbl>
              <a:tblPr firstRow="1" firstCol="1" bandRow="1">
                <a:tableStyleId>{5940675A-B579-460E-94D1-54222C63F5DA}</a:tableStyleId>
              </a:tblPr>
              <a:tblGrid>
                <a:gridCol w="2115034"/>
                <a:gridCol w="17782747"/>
              </a:tblGrid>
              <a:tr h="0">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步骤</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释义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just">
                        <a:lnSpc>
                          <a:spcPct val="130000"/>
                        </a:lnSpc>
                        <a:spcAft>
                          <a:spcPts val="0"/>
                        </a:spcAft>
                      </a:pPr>
                      <a:r>
                        <a:rPr lang="zh-CN" sz="4400" kern="100">
                          <a:effectLst/>
                          <a:latin typeface="微软雅黑" panose="020B0503020204020204" pitchFamily="34" charset="-122"/>
                          <a:ea typeface="微软雅黑" panose="020B0503020204020204" pitchFamily="34" charset="-122"/>
                        </a:rPr>
                        <a:t>第一步</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a:effectLst/>
                          <a:latin typeface="微软雅黑" panose="020B0503020204020204" pitchFamily="34" charset="-122"/>
                          <a:ea typeface="微软雅黑" panose="020B0503020204020204" pitchFamily="34" charset="-122"/>
                        </a:rPr>
                        <a:t>　看图表标题</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知其调查内容。该题有两个柱状图</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根据标题可知</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图</a:t>
                      </a:r>
                      <a:r>
                        <a:rPr lang="en-US" sz="4400" kern="100">
                          <a:effectLst/>
                          <a:latin typeface="微软雅黑" panose="020B0503020204020204" pitchFamily="34" charset="-122"/>
                          <a:ea typeface="微软雅黑" panose="020B0503020204020204" pitchFamily="34" charset="-122"/>
                        </a:rPr>
                        <a:t>1</a:t>
                      </a:r>
                      <a:r>
                        <a:rPr lang="zh-CN" sz="4400" kern="100">
                          <a:effectLst/>
                          <a:latin typeface="微软雅黑" panose="020B0503020204020204" pitchFamily="34" charset="-122"/>
                          <a:ea typeface="微软雅黑" panose="020B0503020204020204" pitchFamily="34" charset="-122"/>
                        </a:rPr>
                        <a:t>调查的内容是传统节日对生活方式的影响</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图</a:t>
                      </a:r>
                      <a:r>
                        <a:rPr lang="en-US" sz="4400" kern="100">
                          <a:effectLst/>
                          <a:latin typeface="微软雅黑" panose="020B0503020204020204" pitchFamily="34" charset="-122"/>
                          <a:ea typeface="微软雅黑" panose="020B0503020204020204" pitchFamily="34" charset="-122"/>
                        </a:rPr>
                        <a:t>2</a:t>
                      </a:r>
                      <a:r>
                        <a:rPr lang="zh-CN" sz="4400" kern="100">
                          <a:effectLst/>
                          <a:latin typeface="微软雅黑" panose="020B0503020204020204" pitchFamily="34" charset="-122"/>
                          <a:ea typeface="微软雅黑" panose="020B0503020204020204" pitchFamily="34" charset="-122"/>
                        </a:rPr>
                        <a:t>调查的内容是人们对传统节日的起源和含义的了解程度</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just">
                        <a:lnSpc>
                          <a:spcPct val="130000"/>
                        </a:lnSpc>
                        <a:spcAft>
                          <a:spcPts val="0"/>
                        </a:spcAft>
                      </a:pPr>
                      <a:r>
                        <a:rPr lang="zh-CN" sz="4400" kern="100">
                          <a:effectLst/>
                          <a:latin typeface="微软雅黑" panose="020B0503020204020204" pitchFamily="34" charset="-122"/>
                          <a:ea typeface="微软雅黑" panose="020B0503020204020204" pitchFamily="34" charset="-122"/>
                        </a:rPr>
                        <a:t>第二步</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观察图表的纵横轴</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知其调查结果。着重分析最大数据项或最小数据项。该题两幅图纵轴都是调查“人数占比”</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横轴都是调查项目</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而柱体的高低代表了数值的大小</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240588"/>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br>
              <a:rPr kumimoji="0" lang="en-US" altLang="zh-CN" sz="900" b="0" i="0" u="none" strike="noStrike" cap="none" normalizeH="0" baseline="0">
                <a:ln>
                  <a:noFill/>
                </a:ln>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br>
            <a:endParaRPr kumimoji="0" lang="en-US" altLang="zh-CN"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880324" y="2859864"/>
            <a:ext cx="20874528" cy="10569432"/>
            <a:chOff x="1880324" y="2859864"/>
            <a:chExt cx="20874528" cy="10569432"/>
          </a:xfrm>
        </p:grpSpPr>
        <p:sp>
          <p:nvSpPr>
            <p:cNvPr id="69" name="TextBox 68"/>
            <p:cNvSpPr txBox="1"/>
            <p:nvPr/>
          </p:nvSpPr>
          <p:spPr>
            <a:xfrm>
              <a:off x="1880324" y="2859864"/>
              <a:ext cx="11801520" cy="10569432"/>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en-US" altLang="zh-CN" sz="4400" dirty="0">
                  <a:latin typeface="微软雅黑" panose="020B0503020204020204" pitchFamily="34" charset="-122"/>
                  <a:ea typeface="微软雅黑" panose="020B0503020204020204" pitchFamily="34" charset="-122"/>
                </a:rPr>
                <a:t>[2019·</a:t>
              </a:r>
              <a:r>
                <a:rPr lang="zh-CN" altLang="en-US" sz="4400" dirty="0">
                  <a:latin typeface="微软雅黑" panose="020B0503020204020204" pitchFamily="34" charset="-122"/>
                  <a:ea typeface="微软雅黑" panose="020B0503020204020204" pitchFamily="34" charset="-122"/>
                </a:rPr>
                <a:t>浙江卷</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阅读下面某社区“红色议事厅”工作流程图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根据要求完成题目。</a:t>
              </a:r>
              <a:r>
                <a:rPr lang="en-US" altLang="zh-CN" sz="4400" dirty="0">
                  <a:latin typeface="微软雅黑" panose="020B0503020204020204" pitchFamily="34" charset="-122"/>
                  <a:ea typeface="微软雅黑" panose="020B0503020204020204" pitchFamily="34" charset="-122"/>
                </a:rPr>
                <a:t>(6</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用一句话概括“红色议事厅”工作职能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15</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从“为老百姓办实事”角度评价“红色议事厅”工作机制。要求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体现流程图主要内容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语言简明、准确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80</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(4</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p:txBody>
        </p:sp>
        <p:pic>
          <p:nvPicPr>
            <p:cNvPr id="10" name="ZJYW1.EPS" descr="id:2147500841;FounderCES"/>
            <p:cNvPicPr/>
            <p:nvPr/>
          </p:nvPicPr>
          <p:blipFill>
            <a:blip r:embed="rId1"/>
            <a:stretch>
              <a:fillRect/>
            </a:stretch>
          </p:blipFill>
          <p:spPr>
            <a:xfrm>
              <a:off x="14041884" y="3595745"/>
              <a:ext cx="7632848" cy="4793583"/>
            </a:xfrm>
            <a:prstGeom prst="rect">
              <a:avLst/>
            </a:prstGeom>
          </p:spPr>
        </p:pic>
        <p:sp>
          <p:nvSpPr>
            <p:cNvPr id="5" name="文本框 4"/>
            <p:cNvSpPr txBox="1"/>
            <p:nvPr/>
          </p:nvSpPr>
          <p:spPr>
            <a:xfrm>
              <a:off x="14329916" y="8965406"/>
              <a:ext cx="8424936" cy="2031325"/>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    [</a:t>
              </a:r>
              <a:r>
                <a:rPr lang="zh-CN" altLang="zh-CN" dirty="0">
                  <a:latin typeface="微软雅黑" panose="020B0503020204020204" pitchFamily="34" charset="-122"/>
                  <a:ea typeface="微软雅黑" panose="020B0503020204020204" pitchFamily="34" charset="-122"/>
                </a:rPr>
                <a:t>注</a:t>
              </a:r>
              <a:r>
                <a:rPr lang="en-US" altLang="zh-CN" dirty="0">
                  <a:latin typeface="微软雅黑" panose="020B0503020204020204" pitchFamily="34" charset="-122"/>
                  <a:ea typeface="微软雅黑" panose="020B0503020204020204" pitchFamily="34" charset="-122"/>
                </a:rPr>
                <a:t>] </a:t>
              </a:r>
              <a:r>
                <a:rPr lang="zh-CN" altLang="zh-CN" dirty="0">
                  <a:latin typeface="微软雅黑" panose="020B0503020204020204" pitchFamily="34" charset="-122"/>
                  <a:ea typeface="微软雅黑" panose="020B0503020204020204" pitchFamily="34" charset="-122"/>
                </a:rPr>
                <a:t>两代表一委员</a:t>
              </a:r>
              <a:r>
                <a:rPr lang="en-US" altLang="zh-CN"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党代表、人大代表和政协委员。</a:t>
              </a:r>
              <a:endParaRPr lang="zh-CN" altLang="zh-CN"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5472932" y="2747536"/>
            <a:ext cx="1677786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925419" y="4068862"/>
          <a:ext cx="19897781" cy="6803898"/>
        </p:xfrm>
        <a:graphic>
          <a:graphicData uri="http://schemas.openxmlformats.org/drawingml/2006/table">
            <a:tbl>
              <a:tblPr firstRow="1" firstCol="1" bandRow="1">
                <a:tableStyleId>{5940675A-B579-460E-94D1-54222C63F5DA}</a:tableStyleId>
              </a:tblPr>
              <a:tblGrid>
                <a:gridCol w="2115034"/>
                <a:gridCol w="17782747"/>
              </a:tblGrid>
              <a:tr h="0">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步骤</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释义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just">
                        <a:lnSpc>
                          <a:spcPct val="130000"/>
                        </a:lnSpc>
                        <a:spcAft>
                          <a:spcPts val="0"/>
                        </a:spcAft>
                      </a:pPr>
                      <a:r>
                        <a:rPr lang="zh-CN" sz="4400" kern="100">
                          <a:effectLst/>
                          <a:latin typeface="微软雅黑" panose="020B0503020204020204" pitchFamily="34" charset="-122"/>
                          <a:ea typeface="微软雅黑" panose="020B0503020204020204" pitchFamily="34" charset="-122"/>
                        </a:rPr>
                        <a:t>第三步</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全面解读柱形的变化</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从横向和纵向两方面来看数据变化。横向</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图</a:t>
                      </a:r>
                      <a:r>
                        <a:rPr lang="en-US" sz="4400" kern="100" dirty="0">
                          <a:effectLst/>
                          <a:latin typeface="微软雅黑" panose="020B0503020204020204" pitchFamily="34" charset="-122"/>
                          <a:ea typeface="微软雅黑" panose="020B0503020204020204" pitchFamily="34" charset="-122"/>
                        </a:rPr>
                        <a:t>1</a:t>
                      </a:r>
                      <a:r>
                        <a:rPr lang="zh-CN" sz="4400" kern="100" dirty="0">
                          <a:effectLst/>
                          <a:latin typeface="微软雅黑" panose="020B0503020204020204" pitchFamily="34" charset="-122"/>
                          <a:ea typeface="微软雅黑" panose="020B0503020204020204" pitchFamily="34" charset="-122"/>
                        </a:rPr>
                        <a:t>中调查项目有五项</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其中“还有影响”人数占比最高</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大约为</a:t>
                      </a:r>
                      <a:r>
                        <a:rPr lang="en-US" sz="4400" kern="100" dirty="0">
                          <a:effectLst/>
                          <a:latin typeface="微软雅黑" panose="020B0503020204020204" pitchFamily="34" charset="-122"/>
                          <a:ea typeface="微软雅黑" panose="020B0503020204020204" pitchFamily="34" charset="-122"/>
                        </a:rPr>
                        <a:t>65%,</a:t>
                      </a:r>
                      <a:r>
                        <a:rPr lang="zh-CN" sz="4400" kern="100" dirty="0">
                          <a:effectLst/>
                          <a:latin typeface="微软雅黑" panose="020B0503020204020204" pitchFamily="34" charset="-122"/>
                          <a:ea typeface="微软雅黑" panose="020B0503020204020204" pitchFamily="34" charset="-122"/>
                        </a:rPr>
                        <a:t>明显高于其他各项</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图</a:t>
                      </a:r>
                      <a:r>
                        <a:rPr lang="en-US" sz="4400" kern="100" dirty="0">
                          <a:effectLst/>
                          <a:latin typeface="微软雅黑" panose="020B0503020204020204" pitchFamily="34" charset="-122"/>
                          <a:ea typeface="微软雅黑" panose="020B0503020204020204" pitchFamily="34" charset="-122"/>
                        </a:rPr>
                        <a:t>2</a:t>
                      </a:r>
                      <a:r>
                        <a:rPr lang="zh-CN" sz="4400" kern="100" dirty="0">
                          <a:effectLst/>
                          <a:latin typeface="微软雅黑" panose="020B0503020204020204" pitchFamily="34" charset="-122"/>
                          <a:ea typeface="微软雅黑" panose="020B0503020204020204" pitchFamily="34" charset="-122"/>
                        </a:rPr>
                        <a:t>中调查项目有四项</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其中“略知一二”人数占比最大</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大约为</a:t>
                      </a:r>
                      <a:r>
                        <a:rPr lang="en-US" sz="4400" kern="100" dirty="0">
                          <a:effectLst/>
                          <a:latin typeface="微软雅黑" panose="020B0503020204020204" pitchFamily="34" charset="-122"/>
                          <a:ea typeface="微软雅黑" panose="020B0503020204020204" pitchFamily="34" charset="-122"/>
                        </a:rPr>
                        <a:t>67%</a:t>
                      </a:r>
                      <a:r>
                        <a:rPr lang="zh-CN" sz="4400" kern="100" dirty="0">
                          <a:effectLst/>
                          <a:latin typeface="微软雅黑" panose="020B0503020204020204" pitchFamily="34" charset="-122"/>
                          <a:ea typeface="微软雅黑" panose="020B0503020204020204" pitchFamily="34" charset="-122"/>
                        </a:rPr>
                        <a:t>。纵向</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图</a:t>
                      </a:r>
                      <a:r>
                        <a:rPr lang="en-US" sz="4400" kern="100" dirty="0">
                          <a:effectLst/>
                          <a:latin typeface="微软雅黑" panose="020B0503020204020204" pitchFamily="34" charset="-122"/>
                          <a:ea typeface="微软雅黑" panose="020B0503020204020204" pitchFamily="34" charset="-122"/>
                        </a:rPr>
                        <a:t>1</a:t>
                      </a:r>
                      <a:r>
                        <a:rPr lang="zh-CN" sz="4400" kern="100" dirty="0">
                          <a:effectLst/>
                          <a:latin typeface="微软雅黑" panose="020B0503020204020204" pitchFamily="34" charset="-122"/>
                          <a:ea typeface="微软雅黑" panose="020B0503020204020204" pitchFamily="34" charset="-122"/>
                        </a:rPr>
                        <a:t>和图</a:t>
                      </a:r>
                      <a:r>
                        <a:rPr lang="en-US" sz="4400" kern="100" dirty="0">
                          <a:effectLst/>
                          <a:latin typeface="微软雅黑" panose="020B0503020204020204" pitchFamily="34" charset="-122"/>
                          <a:ea typeface="微软雅黑" panose="020B0503020204020204" pitchFamily="34" charset="-122"/>
                        </a:rPr>
                        <a:t>2</a:t>
                      </a:r>
                      <a:r>
                        <a:rPr lang="zh-CN" sz="4400" kern="100" dirty="0">
                          <a:effectLst/>
                          <a:latin typeface="微软雅黑" panose="020B0503020204020204" pitchFamily="34" charset="-122"/>
                          <a:ea typeface="微软雅黑" panose="020B0503020204020204" pitchFamily="34" charset="-122"/>
                        </a:rPr>
                        <a:t>显示的都是人数占比</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无可比性。然后比较两图</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得出结论</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提出建议。通过对比分析</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可得出“多数人认为传统节日对生活方式还有影响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但对传统节日的起源和含义只是略知一二”这一结论。然后根据调查结论写出自己的建议</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240588"/>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br>
              <a:rPr kumimoji="0" lang="en-US" altLang="zh-CN" sz="900" b="0" i="0" u="none" strike="noStrike" cap="none" normalizeH="0" baseline="0">
                <a:ln>
                  <a:noFill/>
                </a:ln>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br>
            <a:endParaRPr kumimoji="0" lang="en-US" altLang="zh-CN"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5328916" y="2908969"/>
            <a:ext cx="16777864"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925419" y="4068862"/>
          <a:ext cx="19897781" cy="4673727"/>
        </p:xfrm>
        <a:graphic>
          <a:graphicData uri="http://schemas.openxmlformats.org/drawingml/2006/table">
            <a:tbl>
              <a:tblPr firstRow="1" firstCol="1" bandRow="1">
                <a:tableStyleId>{5940675A-B579-460E-94D1-54222C63F5DA}</a:tableStyleId>
              </a:tblPr>
              <a:tblGrid>
                <a:gridCol w="2115034"/>
                <a:gridCol w="17782747"/>
              </a:tblGrid>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步骤</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释义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第四步</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依据题干要求</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结合分析与调查内容组织语言作答</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我来</a:t>
                      </a:r>
                      <a:endParaRPr lang="zh-CN" sz="4400" kern="100">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答题</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50000"/>
                        </a:lnSpc>
                        <a:spcAft>
                          <a:spcPts val="0"/>
                        </a:spcAft>
                      </a:pPr>
                      <a:r>
                        <a:rPr lang="en-US" sz="4400" kern="100" dirty="0">
                          <a:effectLst/>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__________________________________________________________________________________________________________________________________________________________________________________________________________________</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240588"/>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br>
              <a:rPr kumimoji="0" lang="en-US" altLang="zh-CN" sz="900" b="0" i="0" u="none" strike="noStrike" cap="none" normalizeH="0" baseline="0">
                <a:ln>
                  <a:noFill/>
                </a:ln>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b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0" name="内容占位符 2"/>
          <p:cNvSpPr/>
          <p:nvPr/>
        </p:nvSpPr>
        <p:spPr bwMode="auto">
          <a:xfrm>
            <a:off x="4032772" y="5788682"/>
            <a:ext cx="17589073"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结论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多数人认为传统节日对生活方式还有影响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但对传统节日的起源和含义只是略知一二。</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建议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要重视传统节日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加大宣传力度。</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023200" y="2874936"/>
            <a:ext cx="19502574" cy="8106694"/>
            <a:chOff x="2023200" y="2874936"/>
            <a:chExt cx="19502574" cy="8106694"/>
          </a:xfrm>
        </p:grpSpPr>
        <p:sp>
          <p:nvSpPr>
            <p:cNvPr id="69" name="TextBox 68"/>
            <p:cNvSpPr txBox="1"/>
            <p:nvPr/>
          </p:nvSpPr>
          <p:spPr>
            <a:xfrm>
              <a:off x="2023200" y="2874936"/>
              <a:ext cx="19502574" cy="3527504"/>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 </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阅读下面的图表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根据要求完成题目。</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5ZJYW4.eps" descr="id:2147500709;FounderCES"/>
            <p:cNvPicPr/>
            <p:nvPr/>
          </p:nvPicPr>
          <p:blipFill>
            <a:blip r:embed="rId1" cstate="print"/>
            <a:stretch>
              <a:fillRect/>
            </a:stretch>
          </p:blipFill>
          <p:spPr>
            <a:xfrm>
              <a:off x="3456708" y="4925292"/>
              <a:ext cx="10153128" cy="6056338"/>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68"/>
          <p:cNvSpPr txBox="1"/>
          <p:nvPr/>
        </p:nvSpPr>
        <p:spPr>
          <a:xfrm>
            <a:off x="1911685" y="3060750"/>
            <a:ext cx="19502574" cy="4407745"/>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给图表拟一个标题。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25</a:t>
            </a:r>
            <a:r>
              <a:rPr lang="zh-CN" altLang="en-US" sz="4400" dirty="0">
                <a:latin typeface="微软雅黑" panose="020B0503020204020204" pitchFamily="34" charset="-122"/>
                <a:ea typeface="微软雅黑" panose="020B0503020204020204" pitchFamily="34" charset="-122"/>
              </a:rPr>
              <a:t>字</a:t>
            </a:r>
            <a:r>
              <a:rPr lang="en-US" altLang="zh-CN" sz="4400" dirty="0">
                <a:latin typeface="微软雅黑" panose="020B0503020204020204" pitchFamily="34" charset="-122"/>
                <a:ea typeface="微软雅黑" panose="020B0503020204020204" pitchFamily="34" charset="-122"/>
              </a:rPr>
              <a:t>) _____________________________________________________________________________ (2)</a:t>
            </a:r>
            <a:r>
              <a:rPr lang="zh-CN" altLang="en-US" sz="4400" dirty="0">
                <a:latin typeface="微软雅黑" panose="020B0503020204020204" pitchFamily="34" charset="-122"/>
                <a:ea typeface="微软雅黑" panose="020B0503020204020204" pitchFamily="34" charset="-122"/>
              </a:rPr>
              <a:t>根据图表数据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得出相关结论。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40</a:t>
            </a:r>
            <a:r>
              <a:rPr lang="zh-CN" altLang="en-US" sz="4400" dirty="0">
                <a:latin typeface="微软雅黑" panose="020B0503020204020204" pitchFamily="34" charset="-122"/>
                <a:ea typeface="微软雅黑" panose="020B0503020204020204" pitchFamily="34" charset="-122"/>
              </a:rPr>
              <a:t>字</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276774"/>
            <a:ext cx="19940134" cy="80648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p:nvPr/>
        </p:nvSpPr>
        <p:spPr bwMode="auto">
          <a:xfrm>
            <a:off x="2023200" y="3276774"/>
            <a:ext cx="1980000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:2013—2014</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年浙江省与全国图书报刊及综合阅读率比较。</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浙江报刊及综合阅读率高于全国水平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图书阅读率低于全国水平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浙江人要重视图书阅读。</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解题时要注意题干中的关键词句和图表中的各个要素。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主要话题是对浙江省与全国图书报刊及综合阅读率情况的比较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不难得出答案。解答第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题时要注意两点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一是对图中四组对比的概括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二是从赋分来设置答题的点数。①是通过对图表中后三组对比的概括得出的结论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是由第一组对比得出的结论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是对现存状况的建议。</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3375002"/>
            <a:ext cx="20002640" cy="6016006"/>
          </a:xfrm>
          <a:prstGeom prst="rect">
            <a:avLst/>
          </a:prstGeom>
          <a:noFill/>
        </p:spPr>
        <p:txBody>
          <a:bodyPr wrap="square" rtlCol="0">
            <a:spAutoFit/>
          </a:bodyPr>
          <a:lstStyle/>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3.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曲线图</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这类题一般以纵横两个坐标为主轴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有关数据通过曲线在两个主轴上的变化来反映某种情况</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答题者需要根据这种变化</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弄清所表达的内容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然后用简洁的语言表达出来。</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b="1" kern="100" dirty="0">
                <a:solidFill>
                  <a:schemeClr val="accent6">
                    <a:lumMod val="7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840314" y="2916734"/>
            <a:ext cx="20002640" cy="9289032"/>
            <a:chOff x="1840314" y="2916734"/>
            <a:chExt cx="20002640" cy="9289032"/>
          </a:xfrm>
        </p:grpSpPr>
        <p:sp>
          <p:nvSpPr>
            <p:cNvPr id="69" name="TextBox 68"/>
            <p:cNvSpPr txBox="1"/>
            <p:nvPr/>
          </p:nvSpPr>
          <p:spPr>
            <a:xfrm>
              <a:off x="1840314" y="2916734"/>
              <a:ext cx="20002640" cy="4255524"/>
            </a:xfrm>
            <a:prstGeom prst="rect">
              <a:avLst/>
            </a:prstGeom>
            <a:noFill/>
          </p:spPr>
          <p:txBody>
            <a:bodyPr wrap="square" rtlCol="0">
              <a:spAutoFit/>
            </a:bodyPr>
            <a:lstStyle/>
            <a:p>
              <a:pPr algn="just">
                <a:lnSpc>
                  <a:spcPct val="130000"/>
                </a:lnSpc>
                <a:spcAft>
                  <a:spcPts val="0"/>
                </a:spcAft>
              </a:pPr>
              <a:r>
                <a:rPr lang="zh-CN" altLang="en-US" sz="4400" b="1" kern="100" dirty="0">
                  <a:solidFill>
                    <a:schemeClr val="accent6">
                      <a:lumMod val="75000"/>
                    </a:schemeClr>
                  </a:solidFill>
                  <a:latin typeface="微软雅黑" panose="020B0503020204020204" pitchFamily="34" charset="-122"/>
                  <a:ea typeface="微软雅黑" panose="020B0503020204020204" pitchFamily="34" charset="-122"/>
                  <a:cs typeface="Courier New" panose="02070309020205020404" pitchFamily="49" charset="0"/>
                </a:rPr>
                <a:t>例</a:t>
              </a:r>
              <a:r>
                <a:rPr lang="en-US" altLang="zh-CN" sz="4400" b="1" kern="100" dirty="0">
                  <a:solidFill>
                    <a:schemeClr val="accent6">
                      <a:lumMod val="75000"/>
                    </a:schemeClr>
                  </a:solidFill>
                  <a:latin typeface="微软雅黑" panose="020B0503020204020204" pitchFamily="34" charset="-122"/>
                  <a:ea typeface="微软雅黑" panose="020B0503020204020204" pitchFamily="34" charset="-122"/>
                  <a:cs typeface="Courier New" panose="02070309020205020404" pitchFamily="49" charset="0"/>
                </a:rPr>
                <a:t>4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阅读中国</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1981—2011</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年私营部门、公共部门长期外债存量变化图</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根据曲线变化上的关键节点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通过对比</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就私营、公共部门的长期外债存量变化情况拟写两个结论。要求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不出现除年份之外的具体数字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每个结论不超过</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60</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个字。</a:t>
              </a:r>
              <a:endPar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en-US" altLang="zh-CN"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8" name="W8.EPS" descr="id:2147500716;FounderCES"/>
            <p:cNvPicPr/>
            <p:nvPr/>
          </p:nvPicPr>
          <p:blipFill>
            <a:blip r:embed="rId1" cstate="print"/>
            <a:stretch>
              <a:fillRect/>
            </a:stretch>
          </p:blipFill>
          <p:spPr>
            <a:xfrm>
              <a:off x="7095298" y="5624830"/>
              <a:ext cx="7306626" cy="6580936"/>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2" name="内容占位符 2"/>
          <p:cNvSpPr/>
          <p:nvPr/>
        </p:nvSpPr>
        <p:spPr bwMode="auto">
          <a:xfrm>
            <a:off x="1782614" y="2784486"/>
            <a:ext cx="1980000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答题演练</a:t>
            </a:r>
            <a:r>
              <a:rPr lang="en-US" altLang="zh-CN" sz="4400" b="1" dirty="0">
                <a:latin typeface="微软雅黑" panose="020B0503020204020204" pitchFamily="34" charset="-122"/>
                <a:ea typeface="微软雅黑" panose="020B0503020204020204" pitchFamily="34" charset="-122"/>
              </a:rPr>
              <a:t>】</a:t>
            </a:r>
            <a:endParaRPr lang="zh-CN" altLang="en-US" sz="4400" b="1"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2023200" y="4227845"/>
          <a:ext cx="19767768" cy="3316986"/>
        </p:xfrm>
        <a:graphic>
          <a:graphicData uri="http://schemas.openxmlformats.org/drawingml/2006/table">
            <a:tbl>
              <a:tblPr firstRow="1" firstCol="1" bandRow="1">
                <a:tableStyleId>{5940675A-B579-460E-94D1-54222C63F5DA}</a:tableStyleId>
              </a:tblPr>
              <a:tblGrid>
                <a:gridCol w="1793548"/>
                <a:gridCol w="17974220"/>
              </a:tblGrid>
              <a:tr h="0">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步骤</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释义</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just">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第一步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审读题干要求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明确图表的内容。根据题干提示可知</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图表中的两条曲线</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一条是公共部门长期外债存量变化曲线</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一条是私营部门长期外债存量变化曲线</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29615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2" name="内容占位符 2"/>
          <p:cNvSpPr/>
          <p:nvPr/>
        </p:nvSpPr>
        <p:spPr bwMode="auto">
          <a:xfrm>
            <a:off x="1782614" y="2784486"/>
            <a:ext cx="1980000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续表</a:t>
            </a:r>
            <a:r>
              <a:rPr lang="en-US" altLang="zh-CN"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997760" y="3894201"/>
          <a:ext cx="19767768" cy="6803898"/>
        </p:xfrm>
        <a:graphic>
          <a:graphicData uri="http://schemas.openxmlformats.org/drawingml/2006/table">
            <a:tbl>
              <a:tblPr firstRow="1" firstCol="1" bandRow="1">
                <a:tableStyleId>{5940675A-B579-460E-94D1-54222C63F5DA}</a:tableStyleId>
              </a:tblPr>
              <a:tblGrid>
                <a:gridCol w="1793548"/>
                <a:gridCol w="17974220"/>
              </a:tblGrid>
              <a:tr h="0">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步骤</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释义</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just">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第二步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分析曲线的特点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抓住曲线所体现的运行情况和发展趋势</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着重抓曲线变化的关键节点前后的数据变化。分析这两条曲线应抓住关键时间点</a:t>
                      </a:r>
                      <a:r>
                        <a:rPr lang="en-US" sz="4400" kern="100" dirty="0">
                          <a:solidFill>
                            <a:schemeClr val="tx1"/>
                          </a:solidFill>
                          <a:effectLst/>
                          <a:latin typeface="微软雅黑" panose="020B0503020204020204" pitchFamily="34" charset="-122"/>
                          <a:ea typeface="微软雅黑" panose="020B0503020204020204" pitchFamily="34" charset="-122"/>
                        </a:rPr>
                        <a:t>1997</a:t>
                      </a:r>
                      <a:r>
                        <a:rPr lang="zh-CN" sz="4400" kern="100" dirty="0">
                          <a:solidFill>
                            <a:schemeClr val="tx1"/>
                          </a:solidFill>
                          <a:effectLst/>
                          <a:latin typeface="微软雅黑" panose="020B0503020204020204" pitchFamily="34" charset="-122"/>
                          <a:ea typeface="微软雅黑" panose="020B0503020204020204" pitchFamily="34" charset="-122"/>
                        </a:rPr>
                        <a:t>年和</a:t>
                      </a:r>
                      <a:r>
                        <a:rPr lang="en-US" sz="4400" kern="100" dirty="0">
                          <a:solidFill>
                            <a:schemeClr val="tx1"/>
                          </a:solidFill>
                          <a:effectLst/>
                          <a:latin typeface="微软雅黑" panose="020B0503020204020204" pitchFamily="34" charset="-122"/>
                          <a:ea typeface="微软雅黑" panose="020B0503020204020204" pitchFamily="34" charset="-122"/>
                        </a:rPr>
                        <a:t>2008</a:t>
                      </a:r>
                      <a:r>
                        <a:rPr lang="zh-CN" sz="4400" kern="100" dirty="0">
                          <a:solidFill>
                            <a:schemeClr val="tx1"/>
                          </a:solidFill>
                          <a:effectLst/>
                          <a:latin typeface="微软雅黑" panose="020B0503020204020204" pitchFamily="34" charset="-122"/>
                          <a:ea typeface="微软雅黑" panose="020B0503020204020204" pitchFamily="34" charset="-122"/>
                        </a:rPr>
                        <a:t>年两个年份前后的数据变化。该图表中私营部门在</a:t>
                      </a:r>
                      <a:r>
                        <a:rPr lang="en-US" sz="4400" kern="100" dirty="0">
                          <a:solidFill>
                            <a:schemeClr val="tx1"/>
                          </a:solidFill>
                          <a:effectLst/>
                          <a:latin typeface="微软雅黑" panose="020B0503020204020204" pitchFamily="34" charset="-122"/>
                          <a:ea typeface="微软雅黑" panose="020B0503020204020204" pitchFamily="34" charset="-122"/>
                        </a:rPr>
                        <a:t>1997</a:t>
                      </a:r>
                      <a:r>
                        <a:rPr lang="zh-CN" sz="4400" kern="100" dirty="0">
                          <a:solidFill>
                            <a:schemeClr val="tx1"/>
                          </a:solidFill>
                          <a:effectLst/>
                          <a:latin typeface="微软雅黑" panose="020B0503020204020204" pitchFamily="34" charset="-122"/>
                          <a:ea typeface="微软雅黑" panose="020B0503020204020204" pitchFamily="34" charset="-122"/>
                        </a:rPr>
                        <a:t>年之前曲线平直</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长期外债存量变化平稳且在低位运行期</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发展缓慢</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而之后</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曲线陡升</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发展快速。公共部门则是在</a:t>
                      </a:r>
                      <a:r>
                        <a:rPr lang="en-US" sz="4400" kern="100" dirty="0">
                          <a:solidFill>
                            <a:schemeClr val="tx1"/>
                          </a:solidFill>
                          <a:effectLst/>
                          <a:latin typeface="微软雅黑" panose="020B0503020204020204" pitchFamily="34" charset="-122"/>
                          <a:ea typeface="微软雅黑" panose="020B0503020204020204" pitchFamily="34" charset="-122"/>
                        </a:rPr>
                        <a:t>1997</a:t>
                      </a:r>
                      <a:r>
                        <a:rPr lang="zh-CN" sz="4400" kern="100" dirty="0">
                          <a:solidFill>
                            <a:schemeClr val="tx1"/>
                          </a:solidFill>
                          <a:effectLst/>
                          <a:latin typeface="微软雅黑" panose="020B0503020204020204" pitchFamily="34" charset="-122"/>
                          <a:ea typeface="微软雅黑" panose="020B0503020204020204" pitchFamily="34" charset="-122"/>
                        </a:rPr>
                        <a:t>年之前快速发展</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之后出现小幅下滑。</a:t>
                      </a:r>
                      <a:r>
                        <a:rPr lang="en-US" sz="4400" kern="100" dirty="0">
                          <a:solidFill>
                            <a:schemeClr val="tx1"/>
                          </a:solidFill>
                          <a:effectLst/>
                          <a:latin typeface="微软雅黑" panose="020B0503020204020204" pitchFamily="34" charset="-122"/>
                          <a:ea typeface="微软雅黑" panose="020B0503020204020204" pitchFamily="34" charset="-122"/>
                        </a:rPr>
                        <a:t>2008</a:t>
                      </a:r>
                      <a:r>
                        <a:rPr lang="zh-CN" sz="4400" kern="100" dirty="0">
                          <a:solidFill>
                            <a:schemeClr val="tx1"/>
                          </a:solidFill>
                          <a:effectLst/>
                          <a:latin typeface="微软雅黑" panose="020B0503020204020204" pitchFamily="34" charset="-122"/>
                          <a:ea typeface="微软雅黑" panose="020B0503020204020204" pitchFamily="34" charset="-122"/>
                        </a:rPr>
                        <a:t>年之后</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私营部门超过公共部门</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虽然有下降的变化</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但总体仍比公共部门高</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29615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2" name="内容占位符 2"/>
          <p:cNvSpPr/>
          <p:nvPr/>
        </p:nvSpPr>
        <p:spPr bwMode="auto">
          <a:xfrm>
            <a:off x="1782614" y="2784486"/>
            <a:ext cx="1980000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续表</a:t>
            </a:r>
            <a:r>
              <a:rPr lang="en-US" altLang="zh-CN"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2023200" y="4227845"/>
          <a:ext cx="19767768" cy="6830809"/>
        </p:xfrm>
        <a:graphic>
          <a:graphicData uri="http://schemas.openxmlformats.org/drawingml/2006/table">
            <a:tbl>
              <a:tblPr firstRow="1" firstCol="1" bandRow="1">
                <a:tableStyleId>{5940675A-B579-460E-94D1-54222C63F5DA}</a:tableStyleId>
              </a:tblPr>
              <a:tblGrid>
                <a:gridCol w="1793548"/>
                <a:gridCol w="17974220"/>
              </a:tblGrid>
              <a:tr h="960050">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步骤</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释义</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60050">
                <a:tc>
                  <a:txBody>
                    <a:bodyPr/>
                    <a:lstStyle/>
                    <a:p>
                      <a:pPr algn="just">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第三步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按照题干要求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组织语言作答</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3537539">
                <a:tc>
                  <a:txBody>
                    <a:bodyPr/>
                    <a:lstStyle/>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我来</a:t>
                      </a:r>
                      <a:endParaRPr lang="zh-CN" sz="4400" kern="100">
                        <a:solidFill>
                          <a:schemeClr val="tx1"/>
                        </a:solidFill>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答题</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r">
                        <a:lnSpc>
                          <a:spcPct val="150000"/>
                        </a:lnSpc>
                        <a:spcAft>
                          <a:spcPts val="0"/>
                        </a:spcAft>
                      </a:pPr>
                      <a:r>
                        <a:rPr lang="en-US" sz="4400" kern="100" dirty="0">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a:t>
                      </a:r>
                      <a:r>
                        <a:rPr lang="en-US" altLang="zh-CN" sz="4400" kern="100" dirty="0">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a:t>
                      </a:r>
                      <a:r>
                        <a:rPr lang="en-US" sz="4400" kern="100" dirty="0">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_______________________________________________________________________</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29615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内容占位符 2"/>
          <p:cNvSpPr/>
          <p:nvPr/>
        </p:nvSpPr>
        <p:spPr bwMode="auto">
          <a:xfrm>
            <a:off x="3816748" y="5941070"/>
            <a:ext cx="17765866"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(1)1997</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年之前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私营部门的长期外债存量处于较低水平期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低位运行期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之后处于快速增长期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公共部门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1997</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年之前处于快速增长期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之后处于平稳期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小幅升降期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(2)2008</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年及之后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私营部门的长期外债存量虽然有升有降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但一直高于公共部门的长期外债存量。</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276773"/>
            <a:ext cx="20074078" cy="83529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8919" y="3276774"/>
            <a:ext cx="19716888" cy="7928709"/>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联系相关各方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协商解决难事。</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红色议事厅”工作很实在。①难事来自民意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很务实</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协调相关部门、人员解决难事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很切实</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既有“两代表一委员”监督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又有群众反馈及回访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能落实。</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本题考查图文转换的能力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具体考查流程图。题目给出的是“红色议事厅”工作流程图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读图时要注意箭头走向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不能违背这一顺序。根据流程图可知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社区工作室负责民意收集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容易的事情由社区工作室尽快办理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难事交给“红色议事厅”。“红色议事厅”协调相关部门合力落实。落实之后要进行反馈及满意度回访。</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808886" y="2612647"/>
            <a:ext cx="20011572" cy="11297452"/>
            <a:chOff x="1808886" y="2612647"/>
            <a:chExt cx="20011572" cy="11297452"/>
          </a:xfrm>
        </p:grpSpPr>
        <p:grpSp>
          <p:nvGrpSpPr>
            <p:cNvPr id="12" name="组合 11"/>
            <p:cNvGrpSpPr/>
            <p:nvPr/>
          </p:nvGrpSpPr>
          <p:grpSpPr>
            <a:xfrm>
              <a:off x="1808886" y="2612647"/>
              <a:ext cx="20011572" cy="11297452"/>
              <a:chOff x="1808886" y="2612647"/>
              <a:chExt cx="20011572" cy="11297452"/>
            </a:xfrm>
          </p:grpSpPr>
          <p:sp>
            <p:nvSpPr>
              <p:cNvPr id="69" name="TextBox 68"/>
              <p:cNvSpPr txBox="1"/>
              <p:nvPr/>
            </p:nvSpPr>
            <p:spPr>
              <a:xfrm>
                <a:off x="1808886" y="2612647"/>
                <a:ext cx="20011572" cy="11297452"/>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 </a:t>
                </a:r>
                <a:r>
                  <a:rPr lang="en-US" altLang="zh-CN" sz="4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阅读方式在数字时代已发生变化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请按要求回答相关问题。</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中国新闻出版研究院最近完成了“第九次全国国民阅读调查”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请根据以下统计表简要说明调查结果。</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 </a:t>
                </a: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4487811" y="10380026"/>
                <a:ext cx="15617374" cy="707886"/>
              </a:xfrm>
              <a:prstGeom prst="rect">
                <a:avLst/>
              </a:prstGeom>
              <a:noFill/>
            </p:spPr>
            <p:txBody>
              <a:bodyPr wrap="square" rtlCol="0">
                <a:spAutoFit/>
              </a:bodyPr>
              <a:lstStyle/>
              <a:p>
                <a:r>
                  <a:rPr lang="en-US" altLang="zh-CN" sz="4000" dirty="0">
                    <a:latin typeface="微软雅黑" panose="020B0503020204020204" pitchFamily="34" charset="-122"/>
                    <a:ea typeface="微软雅黑" panose="020B0503020204020204" pitchFamily="34" charset="-122"/>
                  </a:rPr>
                  <a:t>[</a:t>
                </a:r>
                <a:r>
                  <a:rPr lang="zh-CN" altLang="en-US" sz="4000" dirty="0">
                    <a:latin typeface="微软雅黑" panose="020B0503020204020204" pitchFamily="34" charset="-122"/>
                    <a:ea typeface="微软雅黑" panose="020B0503020204020204" pitchFamily="34" charset="-122"/>
                  </a:rPr>
                  <a:t>注</a:t>
                </a:r>
                <a:r>
                  <a:rPr lang="en-US" altLang="zh-CN" sz="4000" dirty="0">
                    <a:latin typeface="微软雅黑" panose="020B0503020204020204" pitchFamily="34" charset="-122"/>
                    <a:ea typeface="微软雅黑" panose="020B0503020204020204" pitchFamily="34" charset="-122"/>
                  </a:rPr>
                  <a:t>] </a:t>
                </a:r>
                <a:r>
                  <a:rPr lang="zh-CN" altLang="en-US" sz="4000" dirty="0">
                    <a:latin typeface="微软雅黑" panose="020B0503020204020204" pitchFamily="34" charset="-122"/>
                    <a:ea typeface="微软雅黑" panose="020B0503020204020204" pitchFamily="34" charset="-122"/>
                  </a:rPr>
                  <a:t>数字媒介阅读包括网络在线阅读、手机阅读、电子阅读器阅读等。</a:t>
                </a:r>
                <a:endParaRPr lang="zh-CN" altLang="en-US" sz="4000" dirty="0"/>
              </a:p>
            </p:txBody>
          </p:sp>
        </p:grpSp>
        <p:pic>
          <p:nvPicPr>
            <p:cNvPr id="13" name="W9.EPS" descr="id:2147500731;FounderCES"/>
            <p:cNvPicPr/>
            <p:nvPr/>
          </p:nvPicPr>
          <p:blipFill>
            <a:blip r:embed="rId1" cstate="print"/>
            <a:stretch>
              <a:fillRect/>
            </a:stretch>
          </p:blipFill>
          <p:spPr>
            <a:xfrm>
              <a:off x="8569276" y="5339977"/>
              <a:ext cx="6192688" cy="5015733"/>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651532" cy="5135765"/>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请结合自己的阅读经验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选取传统纸质媒介阅读和数字媒介阅读两种方式中的一种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概括其特点并略作说明。</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a:t>
            </a: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874242" y="6661151"/>
            <a:ext cx="19651532" cy="49685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内容占位符 2"/>
          <p:cNvSpPr/>
          <p:nvPr/>
        </p:nvSpPr>
        <p:spPr bwMode="auto">
          <a:xfrm>
            <a:off x="2088556" y="6661150"/>
            <a:ext cx="19595120" cy="4536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(1)2008—2011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年各媒介综合阅读率逐年上升</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其中数字媒介阅读率在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2009—2011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年上升迅猛。</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传统纸质媒介阅读特点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多数人的首选阅读方式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是目前获取知识的最重要的方式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有利于提高青少年的思考能力。数字媒介阅读特点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获取便利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信息检索方便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费用低廉甚至免费。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任选一种作答即可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1808886" y="3060751"/>
            <a:ext cx="20014314" cy="52719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p:nvPr/>
        </p:nvSpPr>
        <p:spPr bwMode="auto">
          <a:xfrm>
            <a:off x="2023200" y="3060750"/>
            <a:ext cx="19859764" cy="7600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解答本题需注意三点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注重整体阅读。解答这类考题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应当先对图表资料有一个整体的了解。②重视数据变化。数据的变化往往说明了某个问题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而这可能正是图表材料的重要之处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这也是得出观点的关键所在。③注意图表细节。图表中的一些细节不能忽视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它们往往起提示作用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如图表下的“注”等。</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3089250"/>
            <a:ext cx="20002640" cy="4335546"/>
          </a:xfrm>
          <a:prstGeom prst="rect">
            <a:avLst/>
          </a:prstGeom>
          <a:noFill/>
        </p:spPr>
        <p:txBody>
          <a:bodyPr wrap="square" rtlCol="0">
            <a:spAutoFit/>
          </a:bodyPr>
          <a:lstStyle/>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4.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饼状图</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这类题目一般用切饼的方法将几个不同部分所占的比例形象地展示给答题者</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答题时只要用文字表达出这种比例就可以了。</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b="1" kern="100" dirty="0">
                <a:solidFill>
                  <a:schemeClr val="accent6">
                    <a:lumMod val="7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576101" y="2591513"/>
            <a:ext cx="21421562" cy="9396722"/>
            <a:chOff x="1576101" y="3089250"/>
            <a:chExt cx="21421562" cy="9396722"/>
          </a:xfrm>
        </p:grpSpPr>
        <p:sp>
          <p:nvSpPr>
            <p:cNvPr id="69" name="TextBox 68"/>
            <p:cNvSpPr txBox="1"/>
            <p:nvPr/>
          </p:nvSpPr>
          <p:spPr>
            <a:xfrm>
              <a:off x="1951762" y="3089250"/>
              <a:ext cx="20002640" cy="3455305"/>
            </a:xfrm>
            <a:prstGeom prst="rect">
              <a:avLst/>
            </a:prstGeom>
            <a:noFill/>
          </p:spPr>
          <p:txBody>
            <a:bodyPr wrap="square" rtlCol="0">
              <a:spAutoFit/>
            </a:bodyPr>
            <a:lstStyle/>
            <a:p>
              <a:pPr algn="just">
                <a:lnSpc>
                  <a:spcPct val="130000"/>
                </a:lnSpc>
                <a:spcAft>
                  <a:spcPts val="0"/>
                </a:spcAft>
              </a:pPr>
              <a:r>
                <a:rPr lang="zh-CN" altLang="en-US" sz="4400" b="1" kern="100" dirty="0">
                  <a:solidFill>
                    <a:schemeClr val="accent6">
                      <a:lumMod val="75000"/>
                    </a:schemeClr>
                  </a:solidFill>
                  <a:latin typeface="微软雅黑" panose="020B0503020204020204" pitchFamily="34" charset="-122"/>
                  <a:ea typeface="微软雅黑" panose="020B0503020204020204" pitchFamily="34" charset="-122"/>
                  <a:cs typeface="Courier New" panose="02070309020205020404" pitchFamily="49" charset="0"/>
                </a:rPr>
                <a:t>例</a:t>
              </a:r>
              <a:r>
                <a:rPr lang="en-US" altLang="zh-CN" sz="4400" b="1" kern="100" dirty="0">
                  <a:solidFill>
                    <a:schemeClr val="accent6">
                      <a:lumMod val="75000"/>
                    </a:schemeClr>
                  </a:solidFill>
                  <a:latin typeface="微软雅黑" panose="020B0503020204020204" pitchFamily="34" charset="-122"/>
                  <a:ea typeface="微软雅黑" panose="020B0503020204020204" pitchFamily="34" charset="-122"/>
                  <a:cs typeface="Courier New" panose="02070309020205020404" pitchFamily="49" charset="0"/>
                </a:rPr>
                <a:t>5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下面是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2015—2016</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年我国国民食品安全认知素养的调查图表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请根据</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3</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个图表中的调查数据分别概括它们所反映的情况。要求内容完整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表述准确</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语言连贯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每条不超过</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35</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个字。</a:t>
              </a:r>
              <a:endParaRPr lang="en-US" altLang="zh-CN"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8" name="csy1.jpg" descr="id:2147500738;FounderCES"/>
            <p:cNvPicPr/>
            <p:nvPr/>
          </p:nvPicPr>
          <p:blipFill>
            <a:blip r:embed="rId1" cstate="print"/>
            <a:stretch>
              <a:fillRect/>
            </a:stretch>
          </p:blipFill>
          <p:spPr>
            <a:xfrm>
              <a:off x="1808885" y="5941069"/>
              <a:ext cx="5583041" cy="5060970"/>
            </a:xfrm>
            <a:prstGeom prst="rect">
              <a:avLst/>
            </a:prstGeom>
          </p:spPr>
        </p:pic>
        <p:sp>
          <p:nvSpPr>
            <p:cNvPr id="9" name="TextBox 9"/>
            <p:cNvSpPr txBox="1"/>
            <p:nvPr/>
          </p:nvSpPr>
          <p:spPr>
            <a:xfrm>
              <a:off x="1576101" y="11285643"/>
              <a:ext cx="6507507" cy="1200329"/>
            </a:xfrm>
            <a:prstGeom prst="rect">
              <a:avLst/>
            </a:prstGeom>
            <a:noFill/>
          </p:spPr>
          <p:txBody>
            <a:bodyPr wrap="square" rtlCol="0">
              <a:spAutoFit/>
            </a:bodyPr>
            <a:lstStyle/>
            <a:p>
              <a:r>
                <a:rPr lang="zh-CN" altLang="en-US" sz="3600" dirty="0">
                  <a:latin typeface="微软雅黑" panose="020B0503020204020204" pitchFamily="34" charset="-122"/>
                  <a:ea typeface="微软雅黑" panose="020B0503020204020204" pitchFamily="34" charset="-122"/>
                </a:rPr>
                <a:t>图</a:t>
              </a:r>
              <a:r>
                <a:rPr lang="en-US" altLang="zh-CN" sz="3600" dirty="0">
                  <a:latin typeface="微软雅黑" panose="020B0503020204020204" pitchFamily="34" charset="-122"/>
                  <a:ea typeface="微软雅黑" panose="020B0503020204020204" pitchFamily="34" charset="-122"/>
                </a:rPr>
                <a:t>1</a:t>
              </a:r>
              <a:r>
                <a:rPr lang="zh-CN" altLang="en-US" sz="3600" dirty="0">
                  <a:latin typeface="微软雅黑" panose="020B0503020204020204" pitchFamily="34" charset="-122"/>
                  <a:ea typeface="微软雅黑" panose="020B0503020204020204" pitchFamily="34" charset="-122"/>
                </a:rPr>
                <a:t>  民众购买食品时考虑的</a:t>
              </a:r>
              <a:endParaRPr lang="en-US" altLang="zh-CN" sz="3600" dirty="0">
                <a:latin typeface="微软雅黑" panose="020B0503020204020204" pitchFamily="34" charset="-122"/>
                <a:ea typeface="微软雅黑" panose="020B0503020204020204" pitchFamily="34" charset="-122"/>
              </a:endParaRPr>
            </a:p>
            <a:p>
              <a:r>
                <a:rPr lang="zh-CN" altLang="en-US" sz="3600" dirty="0">
                  <a:latin typeface="微软雅黑" panose="020B0503020204020204" pitchFamily="34" charset="-122"/>
                  <a:ea typeface="微软雅黑" panose="020B0503020204020204" pitchFamily="34" charset="-122"/>
                </a:rPr>
                <a:t>因素</a:t>
              </a:r>
              <a:endParaRPr lang="zh-CN" altLang="en-US" sz="3600" dirty="0"/>
            </a:p>
          </p:txBody>
        </p:sp>
        <p:sp>
          <p:nvSpPr>
            <p:cNvPr id="10" name="TextBox 9"/>
            <p:cNvSpPr txBox="1"/>
            <p:nvPr/>
          </p:nvSpPr>
          <p:spPr>
            <a:xfrm>
              <a:off x="8713292" y="11285643"/>
              <a:ext cx="5976664" cy="1200329"/>
            </a:xfrm>
            <a:prstGeom prst="rect">
              <a:avLst/>
            </a:prstGeom>
            <a:noFill/>
          </p:spPr>
          <p:txBody>
            <a:bodyPr wrap="square" rtlCol="0">
              <a:spAutoFit/>
            </a:bodyPr>
            <a:lstStyle/>
            <a:p>
              <a:r>
                <a:rPr lang="zh-CN" altLang="en-US" sz="3600" dirty="0">
                  <a:latin typeface="微软雅黑" panose="020B0503020204020204" pitchFamily="34" charset="-122"/>
                  <a:ea typeface="微软雅黑" panose="020B0503020204020204" pitchFamily="34" charset="-122"/>
                </a:rPr>
                <a:t>图</a:t>
              </a:r>
              <a:r>
                <a:rPr lang="en-US" altLang="zh-CN" sz="3600" dirty="0">
                  <a:latin typeface="微软雅黑" panose="020B0503020204020204" pitchFamily="34" charset="-122"/>
                  <a:ea typeface="微软雅黑" panose="020B0503020204020204" pitchFamily="34" charset="-122"/>
                </a:rPr>
                <a:t>2</a:t>
              </a:r>
              <a:r>
                <a:rPr lang="zh-CN" altLang="en-US" sz="3600" dirty="0">
                  <a:latin typeface="微软雅黑" panose="020B0503020204020204" pitchFamily="34" charset="-122"/>
                  <a:ea typeface="微软雅黑" panose="020B0503020204020204" pitchFamily="34" charset="-122"/>
                </a:rPr>
                <a:t>　民众了解食品安全知识的主要渠道</a:t>
              </a:r>
              <a:endParaRPr lang="zh-CN" altLang="en-US" sz="3600" dirty="0"/>
            </a:p>
          </p:txBody>
        </p:sp>
        <p:sp>
          <p:nvSpPr>
            <p:cNvPr id="11" name="TextBox 9"/>
            <p:cNvSpPr txBox="1"/>
            <p:nvPr/>
          </p:nvSpPr>
          <p:spPr>
            <a:xfrm>
              <a:off x="15482044" y="11274920"/>
              <a:ext cx="7515619" cy="646331"/>
            </a:xfrm>
            <a:prstGeom prst="rect">
              <a:avLst/>
            </a:prstGeom>
            <a:noFill/>
          </p:spPr>
          <p:txBody>
            <a:bodyPr wrap="square" rtlCol="0">
              <a:spAutoFit/>
            </a:bodyPr>
            <a:lstStyle/>
            <a:p>
              <a:r>
                <a:rPr lang="zh-CN" altLang="en-US" sz="3600" dirty="0">
                  <a:latin typeface="微软雅黑" panose="020B0503020204020204" pitchFamily="34" charset="-122"/>
                  <a:ea typeface="微软雅黑" panose="020B0503020204020204" pitchFamily="34" charset="-122"/>
                </a:rPr>
                <a:t>图</a:t>
              </a:r>
              <a:r>
                <a:rPr lang="en-US" altLang="zh-CN" sz="3600" dirty="0">
                  <a:latin typeface="微软雅黑" panose="020B0503020204020204" pitchFamily="34" charset="-122"/>
                  <a:ea typeface="微软雅黑" panose="020B0503020204020204" pitchFamily="34" charset="-122"/>
                </a:rPr>
                <a:t>3</a:t>
              </a:r>
              <a:r>
                <a:rPr lang="zh-CN" altLang="en-US" sz="3600" dirty="0">
                  <a:latin typeface="微软雅黑" panose="020B0503020204020204" pitchFamily="34" charset="-122"/>
                  <a:ea typeface="微软雅黑" panose="020B0503020204020204" pitchFamily="34" charset="-122"/>
                </a:rPr>
                <a:t>　民众对食品安全维权的做法</a:t>
              </a:r>
              <a:endParaRPr lang="zh-CN" altLang="en-US" sz="3600" dirty="0"/>
            </a:p>
          </p:txBody>
        </p:sp>
        <p:pic>
          <p:nvPicPr>
            <p:cNvPr id="12" name="csy2.jpg" descr="id:2147500745;FounderCES"/>
            <p:cNvPicPr/>
            <p:nvPr/>
          </p:nvPicPr>
          <p:blipFill>
            <a:blip r:embed="rId2" cstate="print"/>
            <a:stretch>
              <a:fillRect/>
            </a:stretch>
          </p:blipFill>
          <p:spPr>
            <a:xfrm>
              <a:off x="8601669" y="5509022"/>
              <a:ext cx="5976664" cy="5493017"/>
            </a:xfrm>
            <a:prstGeom prst="rect">
              <a:avLst/>
            </a:prstGeom>
          </p:spPr>
        </p:pic>
        <p:pic>
          <p:nvPicPr>
            <p:cNvPr id="13" name="csy3.jpg" descr="id:2147500752;FounderCES"/>
            <p:cNvPicPr/>
            <p:nvPr/>
          </p:nvPicPr>
          <p:blipFill>
            <a:blip r:embed="rId3" cstate="print"/>
            <a:stretch>
              <a:fillRect/>
            </a:stretch>
          </p:blipFill>
          <p:spPr>
            <a:xfrm>
              <a:off x="15482044" y="5550371"/>
              <a:ext cx="6023450" cy="5493016"/>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1951762" y="3089250"/>
            <a:ext cx="20002640" cy="1694823"/>
          </a:xfrm>
          <a:prstGeom prst="rect">
            <a:avLst/>
          </a:prstGeom>
          <a:noFill/>
        </p:spPr>
        <p:txBody>
          <a:bodyPr wrap="square" rtlCol="0">
            <a:spAutoFit/>
          </a:bodyPr>
          <a:lstStyle/>
          <a:p>
            <a:pPr algn="just">
              <a:lnSpc>
                <a:spcPct val="130000"/>
              </a:lnSpc>
              <a:spcAft>
                <a:spcPts val="0"/>
              </a:spcAft>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答题演练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en-US" altLang="zh-CN" sz="4400" b="1" kern="100" dirty="0">
                <a:solidFill>
                  <a:schemeClr val="accent6">
                    <a:lumMod val="7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000" b="1"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b="1"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000" b="1"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4" name="表格 3"/>
          <p:cNvGraphicFramePr>
            <a:graphicFrameLocks noGrp="1"/>
          </p:cNvGraphicFramePr>
          <p:nvPr/>
        </p:nvGraphicFramePr>
        <p:xfrm>
          <a:off x="1808886" y="4189151"/>
          <a:ext cx="20145516" cy="5856375"/>
        </p:xfrm>
        <a:graphic>
          <a:graphicData uri="http://schemas.openxmlformats.org/drawingml/2006/table">
            <a:tbl>
              <a:tblPr firstRow="1" firstCol="1" bandRow="1">
                <a:tableStyleId>{5940675A-B579-460E-94D1-54222C63F5DA}</a:tableStyleId>
              </a:tblPr>
              <a:tblGrid>
                <a:gridCol w="1877159"/>
                <a:gridCol w="18268357"/>
              </a:tblGrid>
              <a:tr h="926060">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步骤</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释义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2978190">
                <a:tc>
                  <a:txBody>
                    <a:bodyPr/>
                    <a:lstStyle/>
                    <a:p>
                      <a:pPr algn="just">
                        <a:lnSpc>
                          <a:spcPct val="130000"/>
                        </a:lnSpc>
                        <a:spcAft>
                          <a:spcPts val="0"/>
                        </a:spcAft>
                      </a:pPr>
                      <a:r>
                        <a:rPr lang="zh-CN" sz="4400" kern="100">
                          <a:effectLst/>
                          <a:latin typeface="微软雅黑" panose="020B0503020204020204" pitchFamily="34" charset="-122"/>
                          <a:ea typeface="微软雅黑" panose="020B0503020204020204" pitchFamily="34" charset="-122"/>
                        </a:rPr>
                        <a:t>第一步</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a:effectLst/>
                          <a:latin typeface="微软雅黑" panose="020B0503020204020204" pitchFamily="34" charset="-122"/>
                          <a:ea typeface="微软雅黑" panose="020B0503020204020204" pitchFamily="34" charset="-122"/>
                        </a:rPr>
                        <a:t>　看图表的标题</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明确答题方向</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即组织答案的陈述对象。根据</a:t>
                      </a:r>
                      <a:r>
                        <a:rPr lang="en-US" sz="4400" kern="100">
                          <a:effectLst/>
                          <a:latin typeface="微软雅黑" panose="020B0503020204020204" pitchFamily="34" charset="-122"/>
                          <a:ea typeface="微软雅黑" panose="020B0503020204020204" pitchFamily="34" charset="-122"/>
                        </a:rPr>
                        <a:t>3</a:t>
                      </a:r>
                      <a:r>
                        <a:rPr lang="zh-CN" sz="4400" kern="100">
                          <a:effectLst/>
                          <a:latin typeface="微软雅黑" panose="020B0503020204020204" pitchFamily="34" charset="-122"/>
                          <a:ea typeface="微软雅黑" panose="020B0503020204020204" pitchFamily="34" charset="-122"/>
                        </a:rPr>
                        <a:t>个图表的标题可知</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图</a:t>
                      </a:r>
                      <a:r>
                        <a:rPr lang="en-US" sz="4400" kern="100">
                          <a:effectLst/>
                          <a:latin typeface="微软雅黑" panose="020B0503020204020204" pitchFamily="34" charset="-122"/>
                          <a:ea typeface="微软雅黑" panose="020B0503020204020204" pitchFamily="34" charset="-122"/>
                        </a:rPr>
                        <a:t>1</a:t>
                      </a:r>
                      <a:r>
                        <a:rPr lang="zh-CN" sz="4400" kern="100">
                          <a:effectLst/>
                          <a:latin typeface="微软雅黑" panose="020B0503020204020204" pitchFamily="34" charset="-122"/>
                          <a:ea typeface="微软雅黑" panose="020B0503020204020204" pitchFamily="34" charset="-122"/>
                        </a:rPr>
                        <a:t>的答题方向是“民众购买食品时考虑的因素”</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图</a:t>
                      </a:r>
                      <a:r>
                        <a:rPr lang="en-US" sz="4400" kern="100">
                          <a:effectLst/>
                          <a:latin typeface="微软雅黑" panose="020B0503020204020204" pitchFamily="34" charset="-122"/>
                          <a:ea typeface="微软雅黑" panose="020B0503020204020204" pitchFamily="34" charset="-122"/>
                        </a:rPr>
                        <a:t>2</a:t>
                      </a:r>
                      <a:r>
                        <a:rPr lang="zh-CN" sz="4400" kern="100">
                          <a:effectLst/>
                          <a:latin typeface="微软雅黑" panose="020B0503020204020204" pitchFamily="34" charset="-122"/>
                          <a:ea typeface="微软雅黑" panose="020B0503020204020204" pitchFamily="34" charset="-122"/>
                        </a:rPr>
                        <a:t>是“民众了解食品安全知识的主要渠道”</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图</a:t>
                      </a:r>
                      <a:r>
                        <a:rPr lang="en-US" sz="4400" kern="100">
                          <a:effectLst/>
                          <a:latin typeface="微软雅黑" panose="020B0503020204020204" pitchFamily="34" charset="-122"/>
                          <a:ea typeface="微软雅黑" panose="020B0503020204020204" pitchFamily="34" charset="-122"/>
                        </a:rPr>
                        <a:t>3</a:t>
                      </a:r>
                      <a:r>
                        <a:rPr lang="zh-CN" sz="4400" kern="100">
                          <a:effectLst/>
                          <a:latin typeface="微软雅黑" panose="020B0503020204020204" pitchFamily="34" charset="-122"/>
                          <a:ea typeface="微软雅黑" panose="020B0503020204020204" pitchFamily="34" charset="-122"/>
                        </a:rPr>
                        <a:t>是“民众对食品安全维权的做法”</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952125">
                <a:tc>
                  <a:txBody>
                    <a:bodyPr/>
                    <a:lstStyle/>
                    <a:p>
                      <a:pPr algn="just">
                        <a:lnSpc>
                          <a:spcPct val="130000"/>
                        </a:lnSpc>
                        <a:spcAft>
                          <a:spcPts val="0"/>
                        </a:spcAft>
                      </a:pPr>
                      <a:r>
                        <a:rPr lang="zh-CN" sz="4400" kern="100">
                          <a:effectLst/>
                          <a:latin typeface="微软雅黑" panose="020B0503020204020204" pitchFamily="34" charset="-122"/>
                          <a:ea typeface="微软雅黑" panose="020B0503020204020204" pitchFamily="34" charset="-122"/>
                        </a:rPr>
                        <a:t>第二步</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看图表中的文字和数据。文字是调查的项目</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数据是调查项目所占的比例。要逐一将文字与数据对照到位</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231063"/>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18525378" y="2932121"/>
            <a:ext cx="3286148"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1781828" y="3734326"/>
          <a:ext cx="20029698" cy="8111398"/>
        </p:xfrm>
        <a:graphic>
          <a:graphicData uri="http://schemas.openxmlformats.org/drawingml/2006/table">
            <a:tbl>
              <a:tblPr firstRow="1" firstCol="1" bandRow="1">
                <a:tableStyleId>{5940675A-B579-460E-94D1-54222C63F5DA}</a:tableStyleId>
              </a:tblPr>
              <a:tblGrid>
                <a:gridCol w="1866367"/>
                <a:gridCol w="18163331"/>
              </a:tblGrid>
              <a:tr h="949818">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步骤</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释义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6211762">
                <a:tc>
                  <a:txBody>
                    <a:bodyPr/>
                    <a:lstStyle/>
                    <a:p>
                      <a:pPr algn="just">
                        <a:lnSpc>
                          <a:spcPct val="130000"/>
                        </a:lnSpc>
                        <a:spcAft>
                          <a:spcPts val="0"/>
                        </a:spcAft>
                      </a:pPr>
                      <a:r>
                        <a:rPr lang="zh-CN" sz="4400" kern="100">
                          <a:effectLst/>
                          <a:latin typeface="微软雅黑" panose="020B0503020204020204" pitchFamily="34" charset="-122"/>
                          <a:ea typeface="微软雅黑" panose="020B0503020204020204" pitchFamily="34" charset="-122"/>
                        </a:rPr>
                        <a:t>第三步</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比较项目调查数据的大小情况</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注意项目的最大数据、最小数据以及数据间的差额。分析特征</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明确规律。例如</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图</a:t>
                      </a:r>
                      <a:r>
                        <a:rPr lang="en-US" sz="4400" kern="100" dirty="0">
                          <a:effectLst/>
                          <a:latin typeface="微软雅黑" panose="020B0503020204020204" pitchFamily="34" charset="-122"/>
                          <a:ea typeface="微软雅黑" panose="020B0503020204020204" pitchFamily="34" charset="-122"/>
                        </a:rPr>
                        <a:t>1</a:t>
                      </a:r>
                      <a:r>
                        <a:rPr lang="zh-CN" sz="4400" kern="100" dirty="0">
                          <a:effectLst/>
                          <a:latin typeface="微软雅黑" panose="020B0503020204020204" pitchFamily="34" charset="-122"/>
                          <a:ea typeface="微软雅黑" panose="020B0503020204020204" pitchFamily="34" charset="-122"/>
                        </a:rPr>
                        <a:t>中最大数据是“价格”</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这就说明民众对价格考虑较多</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然后是“口味”和“安全性”</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接着便是“品牌”和“购买便利性”。而“健康性”“产品包装”和“有无负面消息”所占比例相对较小</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可见民众对食品的安全性和产品包装考虑相对较少。以此类推图</a:t>
                      </a:r>
                      <a:r>
                        <a:rPr lang="en-US" sz="4400" kern="100" dirty="0">
                          <a:effectLst/>
                          <a:latin typeface="微软雅黑" panose="020B0503020204020204" pitchFamily="34" charset="-122"/>
                          <a:ea typeface="微软雅黑" panose="020B0503020204020204" pitchFamily="34" charset="-122"/>
                        </a:rPr>
                        <a:t>2</a:t>
                      </a:r>
                      <a:r>
                        <a:rPr lang="zh-CN" sz="4400" kern="100" dirty="0">
                          <a:effectLst/>
                          <a:latin typeface="微软雅黑" panose="020B0503020204020204" pitchFamily="34" charset="-122"/>
                          <a:ea typeface="微软雅黑" panose="020B0503020204020204" pitchFamily="34" charset="-122"/>
                        </a:rPr>
                        <a:t>、图</a:t>
                      </a:r>
                      <a:r>
                        <a:rPr lang="en-US" sz="4400" kern="100" dirty="0">
                          <a:effectLst/>
                          <a:latin typeface="微软雅黑" panose="020B0503020204020204" pitchFamily="34" charset="-122"/>
                          <a:ea typeface="微软雅黑" panose="020B0503020204020204" pitchFamily="34" charset="-122"/>
                        </a:rPr>
                        <a:t>3,</a:t>
                      </a:r>
                      <a:r>
                        <a:rPr lang="zh-CN" sz="4400" kern="100" dirty="0">
                          <a:effectLst/>
                          <a:latin typeface="微软雅黑" panose="020B0503020204020204" pitchFamily="34" charset="-122"/>
                          <a:ea typeface="微软雅黑" panose="020B0503020204020204" pitchFamily="34" charset="-122"/>
                        </a:rPr>
                        <a:t>即可概括出它们所反映的情况</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49818">
                <a:tc>
                  <a:txBody>
                    <a:bodyPr/>
                    <a:lstStyle/>
                    <a:p>
                      <a:pPr algn="just">
                        <a:lnSpc>
                          <a:spcPct val="130000"/>
                        </a:lnSpc>
                        <a:spcAft>
                          <a:spcPts val="0"/>
                        </a:spcAft>
                      </a:pPr>
                      <a:r>
                        <a:rPr lang="zh-CN" sz="4400" kern="100">
                          <a:effectLst/>
                          <a:latin typeface="微软雅黑" panose="020B0503020204020204" pitchFamily="34" charset="-122"/>
                          <a:ea typeface="微软雅黑" panose="020B0503020204020204" pitchFamily="34" charset="-122"/>
                        </a:rPr>
                        <a:t>第四步</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根据分析组织答案</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注意字数限制</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18525378" y="2932121"/>
            <a:ext cx="3286148"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1781828" y="3734326"/>
          <a:ext cx="20002640" cy="4691634"/>
        </p:xfrm>
        <a:graphic>
          <a:graphicData uri="http://schemas.openxmlformats.org/drawingml/2006/table">
            <a:tbl>
              <a:tblPr firstRow="1" firstCol="1" bandRow="1">
                <a:tableStyleId>{5940675A-B579-460E-94D1-54222C63F5DA}</a:tableStyleId>
              </a:tblPr>
              <a:tblGrid>
                <a:gridCol w="1863846"/>
                <a:gridCol w="18138794"/>
              </a:tblGrid>
              <a:tr h="0">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步骤</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释义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我来</a:t>
                      </a:r>
                      <a:endParaRPr lang="zh-CN" sz="4400" kern="100">
                        <a:effectLst/>
                        <a:latin typeface="微软雅黑" panose="020B0503020204020204" pitchFamily="34" charset="-122"/>
                        <a:ea typeface="微软雅黑" panose="020B0503020204020204" pitchFamily="34" charset="-122"/>
                      </a:endParaRPr>
                    </a:p>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答题</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r">
                        <a:lnSpc>
                          <a:spcPct val="150000"/>
                        </a:lnSpc>
                        <a:spcAft>
                          <a:spcPts val="0"/>
                        </a:spcAft>
                      </a:pPr>
                      <a:r>
                        <a:rPr lang="en-US" sz="4400" kern="100" dirty="0">
                          <a:effectLst/>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11" name="内容占位符 2"/>
          <p:cNvSpPr/>
          <p:nvPr/>
        </p:nvSpPr>
        <p:spPr bwMode="auto">
          <a:xfrm>
            <a:off x="3816748" y="4457729"/>
            <a:ext cx="1750231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我国国民购买食品时多考虑价格和口味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而对产品包装和健康性考虑较少。</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民众了解食品安全知识的渠道多样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以互联网为主。</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多数民众遇到食品安全问题时会通过适当的渠道维权。</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645450" cy="8736751"/>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阅读下面的材料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完成后面的题目。</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材料一　某大学出版社调查近</a:t>
            </a:r>
            <a:r>
              <a:rPr lang="en-US" altLang="zh-CN" sz="4400" dirty="0">
                <a:latin typeface="微软雅黑" panose="020B0503020204020204" pitchFamily="34" charset="-122"/>
                <a:ea typeface="微软雅黑" panose="020B0503020204020204" pitchFamily="34" charset="-122"/>
              </a:rPr>
              <a:t>3000</a:t>
            </a:r>
            <a:r>
              <a:rPr lang="zh-CN" altLang="en-US" sz="4400" dirty="0">
                <a:latin typeface="微软雅黑" panose="020B0503020204020204" pitchFamily="34" charset="-122"/>
                <a:ea typeface="微软雅黑" panose="020B0503020204020204" pitchFamily="34" charset="-122"/>
              </a:rPr>
              <a:t>名青年读者后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公布了“死活读不下去排行榜”前</a:t>
            </a:r>
            <a:r>
              <a:rPr lang="en-US" altLang="zh-CN" sz="4400" dirty="0">
                <a:latin typeface="微软雅黑" panose="020B0503020204020204" pitchFamily="34" charset="-122"/>
                <a:ea typeface="微软雅黑" panose="020B0503020204020204" pitchFamily="34" charset="-122"/>
              </a:rPr>
              <a:t>10</a:t>
            </a:r>
            <a:r>
              <a:rPr lang="zh-CN" altLang="en-US" sz="4400" dirty="0">
                <a:latin typeface="微软雅黑" panose="020B0503020204020204" pitchFamily="34" charset="-122"/>
                <a:ea typeface="微软雅黑" panose="020B0503020204020204" pitchFamily="34" charset="-122"/>
              </a:rPr>
              <a:t>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红楼梦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百年孤独</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三国演义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追忆似水年华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瓦尔登湖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水浒传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不能承受的生命之轻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西游记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钢铁是怎样炼成的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尤利西斯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材料二　某著名高校图书馆借阅排行前</a:t>
            </a:r>
            <a:r>
              <a:rPr lang="en-US" altLang="zh-CN" sz="4400" dirty="0">
                <a:latin typeface="微软雅黑" panose="020B0503020204020204" pitchFamily="34" charset="-122"/>
                <a:ea typeface="微软雅黑" panose="020B0503020204020204" pitchFamily="34" charset="-122"/>
              </a:rPr>
              <a:t>10</a:t>
            </a:r>
            <a:r>
              <a:rPr lang="zh-CN" altLang="en-US" sz="4400" dirty="0">
                <a:latin typeface="微软雅黑" panose="020B0503020204020204" pitchFamily="34" charset="-122"/>
                <a:ea typeface="微软雅黑" panose="020B0503020204020204" pitchFamily="34" charset="-122"/>
              </a:rPr>
              <a:t>位的作品是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盗墓笔记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读者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明朝那些事儿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鬼吹灯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天龙八部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图解周易大全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笑傲江湖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致我们终将逝去的青春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幻城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倾城之恋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000" dirty="0">
                <a:latin typeface="微软雅黑" panose="020B0503020204020204" pitchFamily="34" charset="-122"/>
                <a:ea typeface="微软雅黑" panose="020B0503020204020204" pitchFamily="34" charset="-122"/>
              </a:rPr>
              <a:t> </a:t>
            </a:r>
            <a:endParaRPr lang="en-US" altLang="zh-CN" sz="40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2023200" y="2874936"/>
            <a:ext cx="20443620" cy="10569432"/>
            <a:chOff x="2023200" y="2874936"/>
            <a:chExt cx="20443620" cy="10569432"/>
          </a:xfrm>
        </p:grpSpPr>
        <p:sp>
          <p:nvSpPr>
            <p:cNvPr id="69" name="TextBox 68"/>
            <p:cNvSpPr txBox="1"/>
            <p:nvPr/>
          </p:nvSpPr>
          <p:spPr>
            <a:xfrm>
              <a:off x="2023200" y="2874936"/>
              <a:ext cx="20443620" cy="10569432"/>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材料三　青年人阅读目的调查结果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如下图</a:t>
              </a: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综合上述材料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概括当下青年群体的阅读状况。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40</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你如何看待上述现象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请简要点评。要求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观点明确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言之成理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语言简明。</a:t>
              </a: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p:txBody>
        </p:sp>
        <p:pic>
          <p:nvPicPr>
            <p:cNvPr id="12" name="w11.jpg" descr="id:2147500767;FounderCES"/>
            <p:cNvPicPr/>
            <p:nvPr/>
          </p:nvPicPr>
          <p:blipFill>
            <a:blip r:embed="rId1" cstate="print"/>
            <a:stretch>
              <a:fillRect/>
            </a:stretch>
          </p:blipFill>
          <p:spPr>
            <a:xfrm>
              <a:off x="4248796" y="3996854"/>
              <a:ext cx="7056784" cy="3960440"/>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276773"/>
            <a:ext cx="20074078" cy="83529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8919" y="3276774"/>
            <a:ext cx="19716888" cy="6168227"/>
          </a:xfrm>
          <a:prstGeom prst="rect">
            <a:avLst/>
          </a:prstGeom>
        </p:spPr>
        <p:txBody>
          <a:bodyPr wrap="square">
            <a:spAutoFit/>
          </a:bodyPr>
          <a:lstStyle/>
          <a:p>
            <a:pPr eaLnBrk="1" hangingPunct="1">
              <a:lnSpc>
                <a:spcPct val="130000"/>
              </a:lnSpc>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“两代表一委员”按区域指定一位监督人对“红色议事厅”进行监督。所以第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题由流程图可知“红色议事厅”的主要职责是联系相关各方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协商解决难事。第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题要求从“为老百姓办实事”角度评价“红色议事厅”工作机制。从“红色议事厅”处理的难事来源可知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红色议事厅”处理的难事来自民意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工作很务实</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从对难事的处理来看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红色议事厅”负责协调相关部门和人员解决难事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工作很切实</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从“红色议事厅”的监督机制来看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既有“两代表一委员”的监督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又有群众反馈及回访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能落实</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据此可以评价“红色议事厅”工作很实在。</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1808886" y="3060750"/>
            <a:ext cx="1980000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p:nvPr/>
        </p:nvSpPr>
        <p:spPr bwMode="auto">
          <a:xfrm>
            <a:off x="2023200" y="3060750"/>
            <a:ext cx="19859764" cy="7600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青年人阅读多以消遣娱乐为目的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不喜经典作品、严肃读物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偏爱流行作品、通俗读物。</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青年人躲避深阅读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喜爱浅阅读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阅读取向偏重消遣娱乐。</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快节奏的时代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人们浮躁功利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青年人倾向浅阅读可以理解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喜爱轻松愉快也是人之常情。但总是躲避深刻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放弃思考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远离人类文化经典</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其结果将是缺乏思想深度</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文化水平下降。</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1808886" y="3060750"/>
            <a:ext cx="1980000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p:nvPr/>
        </p:nvSpPr>
        <p:spPr bwMode="auto">
          <a:xfrm>
            <a:off x="2023200" y="3060750"/>
            <a:ext cx="19859764" cy="7600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对青年人冷落经典、追求“悦读”的现状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不必过于担忧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而应用心引导。一方面营造良好读书氛围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提升青年人的阅读品位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另一方面有必要对经典进行现代性、趣味性的转化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更利于青年人与经典对接。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不苛求全面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可以只侧重某一方面进行阐述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其他观点言之成理亦可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从三个材料综合来看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现在青年人读书多以消遣娱乐为目的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而对那些经典之作却不大感兴趣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这种现象反映了当下青年人的心理需求。应该引导青年人多读经典之作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以陶冶情操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提升品位。</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3089250"/>
            <a:ext cx="20002640" cy="7928709"/>
          </a:xfrm>
          <a:prstGeom prst="rect">
            <a:avLst/>
          </a:prstGeom>
          <a:noFill/>
        </p:spPr>
        <p:txBody>
          <a:bodyPr wrap="square" rtlCol="0">
            <a:spAutoFit/>
          </a:bodyPr>
          <a:lstStyle/>
          <a:p>
            <a:pPr algn="just">
              <a:lnSpc>
                <a:spcPct val="130000"/>
              </a:lnSpc>
              <a:spcAft>
                <a:spcPts val="0"/>
              </a:spcAft>
            </a:pP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题型三　徽标</a:t>
            </a:r>
            <a:endPar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徽标</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即徽记、标志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它言简意赅</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高度凝练</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意蕴丰富。一般是为某一组织、行业、机构、活动而专门设计</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通过图像、形状、颜色等多种元素的组合</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表现该组织、行业、机构、活动的纲领、宗旨、理念、目标等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甚至带有宣传和鼓动性质。解答徽标类的图文转换题</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需要深入分析图像、形状、颜色等各种元素及其组合后的内涵。因为在考题中颜色要素一般不作为重要元素来考虑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所以应重点分析徽标的构成元素分别承载的含义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各元素及其组合后所反映的主题。特别需要注意的是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有些元素承载了多种含义。这类题的解题思路是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9" name="w6.jpg" descr="id:2147500788;FounderCES"/>
          <p:cNvPicPr/>
          <p:nvPr/>
        </p:nvPicPr>
        <p:blipFill>
          <a:blip r:embed="rId1" cstate="print"/>
          <a:stretch>
            <a:fillRect/>
          </a:stretch>
        </p:blipFill>
        <p:spPr>
          <a:xfrm>
            <a:off x="4032772" y="3024748"/>
            <a:ext cx="11881320" cy="8604949"/>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023200" y="2874936"/>
            <a:ext cx="20155588" cy="9616992"/>
            <a:chOff x="2023200" y="2874936"/>
            <a:chExt cx="20155588" cy="9616992"/>
          </a:xfrm>
        </p:grpSpPr>
        <p:sp>
          <p:nvSpPr>
            <p:cNvPr id="69" name="TextBox 68"/>
            <p:cNvSpPr txBox="1"/>
            <p:nvPr/>
          </p:nvSpPr>
          <p:spPr>
            <a:xfrm>
              <a:off x="2023200" y="2874936"/>
              <a:ext cx="20155588" cy="9616992"/>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6. </a:t>
              </a:r>
              <a:r>
                <a:rPr lang="en-US" altLang="zh-CN" sz="4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下面是我国的“国家节水标志”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请写出该标志的构图要素及其寓意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要求语意简明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句子通顺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70</a:t>
              </a:r>
              <a:r>
                <a:rPr lang="zh-CN" altLang="en-US" sz="4400" dirty="0">
                  <a:latin typeface="微软雅黑" panose="020B0503020204020204" pitchFamily="34" charset="-122"/>
                  <a:ea typeface="微软雅黑" panose="020B0503020204020204" pitchFamily="34" charset="-122"/>
                </a:rPr>
                <a:t>个字。</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2" name="t3a.jpg" descr="id:2147500795;FounderCES"/>
            <p:cNvPicPr/>
            <p:nvPr/>
          </p:nvPicPr>
          <p:blipFill>
            <a:blip r:embed="rId1" cstate="print"/>
            <a:stretch>
              <a:fillRect/>
            </a:stretch>
          </p:blipFill>
          <p:spPr>
            <a:xfrm>
              <a:off x="9505381" y="4574350"/>
              <a:ext cx="4608512" cy="4751096"/>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1880324" y="3060751"/>
            <a:ext cx="20288392" cy="7488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p:nvPr/>
        </p:nvSpPr>
        <p:spPr bwMode="auto">
          <a:xfrm>
            <a:off x="2023200" y="3060750"/>
            <a:ext cx="1980000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图标由水滴、手掌和圆形组成。圆形代表地球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象征节水能保护地球生态</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手掌托着水滴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象征人人动手节约每一滴水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手掌又像一条河流</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象征滴水成河。</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图文转换及语言表达简明、准确的能力。解答此类题要从阅读图画标题、解读图画的画面、品味图画的语言文字、揣摩图画的目的、联系生活实际等角度进行分析。解答本题应把握住向下滴的水滴、向上托起的手和圆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还有它是“国家节水标志”。</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023200" y="2874936"/>
            <a:ext cx="18859444" cy="10569432"/>
            <a:chOff x="2023200" y="2874936"/>
            <a:chExt cx="18859444" cy="10569432"/>
          </a:xfrm>
        </p:grpSpPr>
        <p:sp>
          <p:nvSpPr>
            <p:cNvPr id="69" name="TextBox 68"/>
            <p:cNvSpPr txBox="1"/>
            <p:nvPr/>
          </p:nvSpPr>
          <p:spPr>
            <a:xfrm>
              <a:off x="2023200" y="2874936"/>
              <a:ext cx="13170812" cy="10569432"/>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7. </a:t>
              </a:r>
              <a:r>
                <a:rPr lang="en-US" altLang="zh-CN" sz="4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下列</a:t>
              </a:r>
              <a:r>
                <a:rPr lang="zh-CN" altLang="en-US" sz="4400" dirty="0">
                  <a:latin typeface="微软雅黑" panose="020B0503020204020204" pitchFamily="34" charset="-122"/>
                  <a:ea typeface="微软雅黑" panose="020B0503020204020204" pitchFamily="34" charset="-122"/>
                </a:rPr>
                <a:t>对“中国文化遗产”标志理解不恰当的一项是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标志整体呈圆形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既体现民族团结、和谐包容的文化内涵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也体现文化遗产保护的理念。</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标志中的太阳神鸟图案动感很强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既体现中国文化强大的向心力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也体现自强不息的民族精神。</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标志中的神鸟与太阳光芒的数目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暗合中国文化中四季、四方、十二生肖、十二时辰等元素。</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标志中光芒四射的太阳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既象征着光明、生命和永恒</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也象征着我国飞速发展的文化产业。</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 name="w12.jpg" descr="id:2147500802;FounderCES"/>
            <p:cNvPicPr/>
            <p:nvPr/>
          </p:nvPicPr>
          <p:blipFill>
            <a:blip r:embed="rId1" cstate="print"/>
            <a:stretch>
              <a:fillRect/>
            </a:stretch>
          </p:blipFill>
          <p:spPr>
            <a:xfrm>
              <a:off x="15554052" y="3708822"/>
              <a:ext cx="5328592" cy="5760635"/>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1880324" y="3060751"/>
            <a:ext cx="19942876" cy="7488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p:nvPr/>
        </p:nvSpPr>
        <p:spPr bwMode="auto">
          <a:xfrm>
            <a:off x="2023200" y="3060750"/>
            <a:ext cx="1980000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对图案的分析与“中国文化遗产”这一内容缺乏联系。如“象征着光明、生命和永恒”这一分析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与图标设计的意图毫不相干</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标志中的太阳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并没有象征我国飞速发展的文化产业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这种说法显得牵强附会。考生在解答此类题的时候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要注重观察图片的各部分内容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并进行合理想象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但想象的基础是尊重原图和符合作者设计的意图。</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3232126"/>
            <a:ext cx="20002640" cy="4335546"/>
          </a:xfrm>
          <a:prstGeom prst="rect">
            <a:avLst/>
          </a:prstGeom>
          <a:noFill/>
        </p:spPr>
        <p:txBody>
          <a:bodyPr wrap="square" rtlCol="0">
            <a:spAutoFit/>
          </a:bodyPr>
          <a:lstStyle/>
          <a:p>
            <a:pPr algn="just">
              <a:lnSpc>
                <a:spcPct val="130000"/>
              </a:lnSpc>
              <a:spcAft>
                <a:spcPts val="0"/>
              </a:spcAft>
            </a:pP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题型四     漫画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所谓“漫画”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就是用简单而夸张的手法来描绘生活或时事的图画。一般运用变形、比拟、象征的手法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构成幽默、诙谐的画面</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以取得讽刺或歌颂的效果。做漫画题</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要看懂漫画的寓意。看懂漫画的寓意</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需要从以下两个方面入手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851509" y="2841626"/>
            <a:ext cx="20002640" cy="9623177"/>
            <a:chOff x="1851509" y="2841626"/>
            <a:chExt cx="20002640" cy="9623177"/>
          </a:xfrm>
        </p:grpSpPr>
        <p:sp>
          <p:nvSpPr>
            <p:cNvPr id="69" name="TextBox 68"/>
            <p:cNvSpPr txBox="1"/>
            <p:nvPr/>
          </p:nvSpPr>
          <p:spPr>
            <a:xfrm>
              <a:off x="1851509" y="2841626"/>
              <a:ext cx="20002640" cy="3455305"/>
            </a:xfrm>
            <a:prstGeom prst="rect">
              <a:avLst/>
            </a:prstGeom>
            <a:noFill/>
          </p:spPr>
          <p:txBody>
            <a:bodyPr wrap="square" rtlCol="0">
              <a:spAutoFit/>
            </a:bodyPr>
            <a:lstStyle/>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1.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画面三看</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漫画是通过直观的形象来说明道理的</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一幅漫画中人物的形象、动作、语言以及其他事物、文字等都蕴含着深意。对画面主要抓以下三看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8" name="w13.jpg" descr="id:2147500816;FounderCES"/>
            <p:cNvPicPr/>
            <p:nvPr/>
          </p:nvPicPr>
          <p:blipFill>
            <a:blip r:embed="rId1" cstate="print"/>
            <a:stretch>
              <a:fillRect/>
            </a:stretch>
          </p:blipFill>
          <p:spPr>
            <a:xfrm>
              <a:off x="4968876" y="5640220"/>
              <a:ext cx="10441160" cy="6824583"/>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912155" y="3276774"/>
            <a:ext cx="18970489" cy="6336671"/>
            <a:chOff x="1912155" y="3276774"/>
            <a:chExt cx="18970489" cy="6336671"/>
          </a:xfrm>
        </p:grpSpPr>
        <p:sp>
          <p:nvSpPr>
            <p:cNvPr id="69" name="TextBox 68"/>
            <p:cNvSpPr txBox="1"/>
            <p:nvPr/>
          </p:nvSpPr>
          <p:spPr>
            <a:xfrm>
              <a:off x="1912155" y="3276774"/>
              <a:ext cx="11082010" cy="6168227"/>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 </a:t>
              </a:r>
              <a:r>
                <a:rPr lang="en-US" altLang="zh-CN" sz="4400" dirty="0">
                  <a:latin typeface="微软雅黑" panose="020B0503020204020204" pitchFamily="34" charset="-122"/>
                  <a:ea typeface="微软雅黑" panose="020B0503020204020204" pitchFamily="34" charset="-122"/>
                </a:rPr>
                <a:t>[2018·</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Ⅰ] </a:t>
              </a:r>
              <a:r>
                <a:rPr lang="zh-CN" altLang="en-US" sz="4400" dirty="0">
                  <a:latin typeface="微软雅黑" panose="020B0503020204020204" pitchFamily="34" charset="-122"/>
                  <a:ea typeface="微软雅黑" panose="020B0503020204020204" pitchFamily="34" charset="-122"/>
                </a:rPr>
                <a:t>下面是某校为教师编写个人专业发展规划而提供的流程图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请把这个图转写成一段文字介绍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要求内容完整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表述准确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语言连贯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90</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(6</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p:txBody>
        </p:sp>
        <p:pic>
          <p:nvPicPr>
            <p:cNvPr id="9" name="QG1A.EPS" descr="id:2147500533;FounderCES"/>
            <p:cNvPicPr/>
            <p:nvPr/>
          </p:nvPicPr>
          <p:blipFill>
            <a:blip r:embed="rId1" cstate="print"/>
            <a:stretch>
              <a:fillRect/>
            </a:stretch>
          </p:blipFill>
          <p:spPr>
            <a:xfrm>
              <a:off x="13753852" y="3276774"/>
              <a:ext cx="7128792" cy="6336671"/>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1881664" y="3136916"/>
            <a:ext cx="20002640" cy="7048468"/>
          </a:xfrm>
          <a:prstGeom prst="rect">
            <a:avLst/>
          </a:prstGeom>
          <a:noFill/>
        </p:spPr>
        <p:txBody>
          <a:bodyPr wrap="square" rtlCol="0">
            <a:spAutoFit/>
          </a:bodyPr>
          <a:lstStyle/>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2.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联系现实展开想象</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正确理解</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揣摩画外之音</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漫画歌颂真善美</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鞭挞假恶丑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是现实生活直接或间接的反映。做题时应将漫画的内容与社会现实相联系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想想自己周围有没有漫画中所歌颂或讽刺的对象或行为。要正确理解画面中人与人、人与物、物与物之间的关系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理解事物发展变化的条件和原因。要由此及彼、由表及里地理解漫画的寓意。</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看懂漫画的内容和主旨后</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就可以开始答题了。答题需掌握以下几种常见类型及解题方法和技巧</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1951762" y="3232126"/>
            <a:ext cx="20002640" cy="7048468"/>
          </a:xfrm>
          <a:prstGeom prst="rect">
            <a:avLst/>
          </a:prstGeom>
          <a:noFill/>
        </p:spPr>
        <p:txBody>
          <a:bodyPr wrap="square" rtlCol="0">
            <a:spAutoFit/>
          </a:bodyPr>
          <a:lstStyle/>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(1)</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描述画面类。描述画面</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就是用描述性的语言介绍画面的内容。描述时一定要有整体意识</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注意细节。仔细观察画面上的人或物的动作、表情、语言等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采用恰当的表达方式</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按照一定的顺序描述。画面上有什么就描述什么</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只需把漫画内容客观地描述出来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不需要做评论或联系社会现实探讨其寓意。不可超越图画所给图文信息进行添枝加叶</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不可用主观想象代替画面中的内容。对于漫画的说明</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在整体上要做到“总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即起笔一句点明介绍对象</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然后依据一定的顺序</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时间顺序、空间顺序、逻辑顺序</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介绍画面内容。</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1951762" y="3232126"/>
            <a:ext cx="20002640" cy="7048468"/>
          </a:xfrm>
          <a:prstGeom prst="rect">
            <a:avLst/>
          </a:prstGeom>
          <a:noFill/>
        </p:spPr>
        <p:txBody>
          <a:bodyPr wrap="square" rtlCol="0">
            <a:spAutoFit/>
          </a:bodyPr>
          <a:lstStyle/>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(2)</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概括主题类。概括画面的主题</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先要认真细致地观察分析画面的内容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找出其讽刺或颂扬的对象或行为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然后挖掘隐含信息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进一步提炼概括。要做到语言简明</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要揭示画面中人与人、人与物、物与物之间的关系。通常采用联想的方法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由物及人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彰显意义。</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(3)</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拟写标题类。标题有暗示漫画寓意或揭示讽刺对象的作用。首先要弄清漫画讽刺或颂扬的主体和表达的主题</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然后围绕其拟写标题。可直接以讽刺或颂扬的主体命名</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也可扣住主题命名。一般可采用中心事件描述法、引用画中人物语言法、比喻法等拟写标题。</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166076" y="2874936"/>
            <a:ext cx="18860584" cy="6306481"/>
            <a:chOff x="2166076" y="2874936"/>
            <a:chExt cx="18860584" cy="6306481"/>
          </a:xfrm>
        </p:grpSpPr>
        <p:sp>
          <p:nvSpPr>
            <p:cNvPr id="69" name="TextBox 68"/>
            <p:cNvSpPr txBox="1"/>
            <p:nvPr/>
          </p:nvSpPr>
          <p:spPr>
            <a:xfrm>
              <a:off x="2166076" y="2874936"/>
              <a:ext cx="12163840" cy="6168227"/>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chemeClr val="accent6">
                      <a:lumMod val="75000"/>
                    </a:schemeClr>
                  </a:solidFill>
                  <a:latin typeface="微软雅黑" panose="020B0503020204020204" pitchFamily="34" charset="-122"/>
                  <a:ea typeface="微软雅黑" panose="020B0503020204020204" pitchFamily="34" charset="-122"/>
                </a:rPr>
                <a:t>8. </a:t>
              </a:r>
              <a:r>
                <a:rPr lang="zh-CN" altLang="en-US" sz="4400"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阅读漫画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用简练的语言概括漫画的内容与寓意。 </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内容</a:t>
              </a:r>
              <a:r>
                <a:rPr lang="en-US" altLang="zh-CN" sz="4400" dirty="0">
                  <a:latin typeface="微软雅黑" panose="020B0503020204020204" pitchFamily="34" charset="-122"/>
                  <a:ea typeface="微软雅黑" panose="020B0503020204020204" pitchFamily="34" charset="-122"/>
                </a:rPr>
                <a:t>: ______________________________________ _________________________________(</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80</a:t>
              </a:r>
              <a:r>
                <a:rPr lang="zh-CN" altLang="en-US" sz="4400" dirty="0">
                  <a:latin typeface="微软雅黑" panose="020B0503020204020204" pitchFamily="34" charset="-122"/>
                  <a:ea typeface="微软雅黑" panose="020B0503020204020204" pitchFamily="34" charset="-122"/>
                </a:rPr>
                <a:t>字</a:t>
              </a: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寓意</a:t>
              </a:r>
              <a:r>
                <a:rPr lang="en-US" altLang="zh-CN" sz="4400" dirty="0">
                  <a:latin typeface="微软雅黑" panose="020B0503020204020204" pitchFamily="34" charset="-122"/>
                  <a:ea typeface="微软雅黑" panose="020B0503020204020204" pitchFamily="34" charset="-122"/>
                </a:rPr>
                <a:t>: ______________________________________ __________________________________(</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80</a:t>
              </a:r>
              <a:r>
                <a:rPr lang="zh-CN" altLang="en-US" sz="4400" dirty="0">
                  <a:latin typeface="微软雅黑" panose="020B0503020204020204" pitchFamily="34" charset="-122"/>
                  <a:ea typeface="微软雅黑" panose="020B0503020204020204" pitchFamily="34" charset="-122"/>
                </a:rPr>
                <a:t>字</a:t>
              </a:r>
              <a:r>
                <a:rPr lang="en-US" altLang="zh-CN" sz="4400" dirty="0">
                  <a:latin typeface="微软雅黑" panose="020B0503020204020204" pitchFamily="34" charset="-122"/>
                  <a:ea typeface="微软雅黑" panose="020B0503020204020204" pitchFamily="34" charset="-122"/>
                </a:rPr>
                <a:t>)</a:t>
              </a:r>
              <a:r>
                <a:rPr lang="en-US" altLang="zh-CN" sz="4000" dirty="0">
                  <a:latin typeface="微软雅黑" panose="020B0503020204020204" pitchFamily="34" charset="-122"/>
                  <a:ea typeface="微软雅黑" panose="020B0503020204020204" pitchFamily="34" charset="-122"/>
                </a:rPr>
                <a:t> </a:t>
              </a:r>
              <a:endParaRPr lang="en-US" altLang="zh-CN" sz="4000" dirty="0">
                <a:latin typeface="微软雅黑" panose="020B0503020204020204" pitchFamily="34" charset="-122"/>
                <a:ea typeface="微软雅黑" panose="020B0503020204020204" pitchFamily="34" charset="-122"/>
              </a:endParaRPr>
            </a:p>
          </p:txBody>
        </p:sp>
        <p:pic>
          <p:nvPicPr>
            <p:cNvPr id="12" name="t4a.jpg" descr="id:2147500823;FounderCES"/>
            <p:cNvPicPr/>
            <p:nvPr/>
          </p:nvPicPr>
          <p:blipFill>
            <a:blip r:embed="rId1" cstate="print"/>
            <a:stretch>
              <a:fillRect/>
            </a:stretch>
          </p:blipFill>
          <p:spPr>
            <a:xfrm>
              <a:off x="14833972" y="4140883"/>
              <a:ext cx="6192688" cy="5040534"/>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0751"/>
            <a:ext cx="20074078" cy="61926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p:nvPr/>
        </p:nvSpPr>
        <p:spPr bwMode="auto">
          <a:xfrm>
            <a:off x="2023200" y="3060750"/>
            <a:ext cx="1980000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内容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画面的主体是一个人大汗淋漓地站在铺开的纸张面前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纸上放着一支笔</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人物的两手不见了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两个鼠标垂在两只袖口的下面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画面中的人脑子里闪过一个问题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咋写的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寓意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电脑的普及造成人们汉字书写能力的降低与缺失。</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0750"/>
            <a:ext cx="20074078"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p:nvPr/>
        </p:nvSpPr>
        <p:spPr bwMode="auto">
          <a:xfrm>
            <a:off x="2023200" y="3060750"/>
            <a:ext cx="1980000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解答漫画内容概括题时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一要审读画面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明确画面的构成要素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尤其对其中的关键要素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如人、景、物等信息进行观察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弄清主体与背景的关系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二要聚焦人物的言行举止、表情神态、穿着打扮及人物间的关系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三要发挥合理想象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丰富画面信息。发挥想象补充画面信息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主要是借助漫画提供的情境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丰富画面内容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是对画面信息的深入感知过程。分析概括漫画的寓意要运用类比联想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探究画面寓意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将画面信息跟现实生活相联系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深入揣摩作者的创作意图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在类比中明晓漫画寓意。就本题而言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要注意漫画中人物大汗淋漓的神态、画面中的笔和鼠标</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以及画面中人物的心中所想“咋写的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所具有的内涵。</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023200" y="2874936"/>
            <a:ext cx="19151928" cy="8966814"/>
            <a:chOff x="2023200" y="2874936"/>
            <a:chExt cx="19151928" cy="8966814"/>
          </a:xfrm>
        </p:grpSpPr>
        <p:sp>
          <p:nvSpPr>
            <p:cNvPr id="69" name="TextBox 68"/>
            <p:cNvSpPr txBox="1"/>
            <p:nvPr/>
          </p:nvSpPr>
          <p:spPr>
            <a:xfrm>
              <a:off x="2023200" y="2874936"/>
              <a:ext cx="11802660" cy="8966814"/>
            </a:xfrm>
            <a:prstGeom prst="rect">
              <a:avLst/>
            </a:prstGeom>
            <a:noFill/>
          </p:spPr>
          <p:txBody>
            <a:bodyPr wrap="square" rtlCol="0">
              <a:spAutoFit/>
            </a:bodyPr>
            <a:lstStyle/>
            <a:p>
              <a:pPr>
                <a:lnSpc>
                  <a:spcPts val="7000"/>
                </a:lnSpc>
              </a:pPr>
              <a:r>
                <a:rPr lang="en-US" altLang="zh-CN" sz="4000" b="1" dirty="0">
                  <a:solidFill>
                    <a:schemeClr val="accent6">
                      <a:lumMod val="75000"/>
                    </a:schemeClr>
                  </a:solidFill>
                  <a:latin typeface="微软雅黑" panose="020B0503020204020204" pitchFamily="34" charset="-122"/>
                  <a:ea typeface="微软雅黑" panose="020B0503020204020204" pitchFamily="34" charset="-122"/>
                </a:rPr>
                <a:t>9. </a:t>
              </a:r>
              <a:r>
                <a:rPr lang="zh-CN" altLang="en-US" sz="4000"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阅读下面的漫画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按要求答题。</a:t>
              </a: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ts val="7000"/>
                </a:lnSpc>
              </a:pP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给漫画拟出标题。要求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切合漫画含意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不得用“无题”做标题。</a:t>
              </a:r>
              <a:endParaRPr lang="en-US" altLang="zh-CN" sz="4400" dirty="0">
                <a:latin typeface="微软雅黑" panose="020B0503020204020204" pitchFamily="34" charset="-122"/>
                <a:ea typeface="微软雅黑" panose="020B0503020204020204" pitchFamily="34" charset="-122"/>
              </a:endParaRPr>
            </a:p>
            <a:p>
              <a:pPr>
                <a:lnSpc>
                  <a:spcPts val="7000"/>
                </a:lnSpc>
              </a:pPr>
              <a:r>
                <a:rPr lang="en-US" sz="4000" dirty="0">
                  <a:solidFill>
                    <a:schemeClr val="tx1">
                      <a:lumMod val="75000"/>
                      <a:lumOff val="25000"/>
                    </a:schemeClr>
                  </a:solidFill>
                  <a:latin typeface="微软雅黑" panose="020B0503020204020204" pitchFamily="34" charset="-122"/>
                  <a:ea typeface="微软雅黑" panose="020B0503020204020204" pitchFamily="34" charset="-122"/>
                </a:rPr>
                <a:t> __________________________________________________</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ts val="7000"/>
                </a:lnSpc>
              </a:pP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用一句话说明漫画给你的启示。要求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与标题有内在联系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20</a:t>
              </a:r>
              <a:r>
                <a:rPr lang="zh-CN" altLang="en-US" sz="4400" dirty="0">
                  <a:latin typeface="微软雅黑" panose="020B0503020204020204" pitchFamily="34" charset="-122"/>
                  <a:ea typeface="微软雅黑" panose="020B0503020204020204" pitchFamily="34" charset="-122"/>
                </a:rPr>
                <a:t>个字。</a:t>
              </a:r>
              <a:endParaRPr lang="zh-CN" altLang="en-US" sz="4400" dirty="0">
                <a:latin typeface="微软雅黑" panose="020B0503020204020204" pitchFamily="34" charset="-122"/>
                <a:ea typeface="微软雅黑" panose="020B0503020204020204" pitchFamily="34" charset="-122"/>
              </a:endParaRPr>
            </a:p>
            <a:p>
              <a:pPr>
                <a:lnSpc>
                  <a:spcPts val="7000"/>
                </a:lnSpc>
              </a:pPr>
              <a:r>
                <a:rPr lang="en-US" sz="40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 </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742950">
                <a:lnSpc>
                  <a:spcPts val="7000"/>
                </a:lnSpc>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 name="00.jpg" descr="id:2147500830;FounderCES"/>
            <p:cNvPicPr/>
            <p:nvPr/>
          </p:nvPicPr>
          <p:blipFill>
            <a:blip r:embed="rId1" cstate="print"/>
            <a:stretch>
              <a:fillRect/>
            </a:stretch>
          </p:blipFill>
          <p:spPr>
            <a:xfrm>
              <a:off x="13681844" y="3996854"/>
              <a:ext cx="7493284" cy="4248467"/>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1880324" y="3060750"/>
            <a:ext cx="20288392"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p:nvPr/>
        </p:nvSpPr>
        <p:spPr bwMode="auto">
          <a:xfrm>
            <a:off x="2023200" y="3060750"/>
            <a:ext cx="1980000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莫为“虚影”遮望眼。</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徒具伞影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不具伞实</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看问题做事情要抓实。</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漫画常用简单而又夸张的手法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勾画出幽默、诙谐的画面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用来说明某种观点。画面上的每一个细节对概括漫画的寓意都有提示作用。解读漫画时要注意分析漫画的夸张之处。夸张之处往往就是漫画的弦外之音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即漫画的寓意所在。这幅漫画主要由一只猫、一把伞及“伞影”组成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可联想到生活中的人和事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进而得出相应的答案。</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3089250"/>
            <a:ext cx="20002640" cy="10569432"/>
          </a:xfrm>
          <a:prstGeom prst="rect">
            <a:avLst/>
          </a:prstGeom>
          <a:noFill/>
        </p:spPr>
        <p:txBody>
          <a:bodyPr wrap="square" rtlCol="0">
            <a:spAutoFit/>
          </a:bodyPr>
          <a:lstStyle/>
          <a:p>
            <a:pPr algn="just">
              <a:lnSpc>
                <a:spcPct val="130000"/>
              </a:lnSpc>
              <a:spcAft>
                <a:spcPts val="0"/>
              </a:spcAft>
            </a:pP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题型五　图片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这里的图片主要是指绘画、摄影、剪纸、地图等一些非讽刺类的图片。这类题的解题思路为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第一步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要细致观察画面的整体内容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搜索并提取有效信息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看图画表现了什么样的主题。</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第二步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要仔细观察画面的背景和人物</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看画面的背景反映了什么</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背景和人物有什么联系。</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第三步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要观察画面中的细节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如人物的表情和动作</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要与画面进行心灵的对话。</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第四步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合理想象</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丰富画面内容。无论是单幅图还是多幅图</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画面上的内容总是有限的。观看图画要充分发挥自己的想象</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丰富画面内容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从而有助于揭示画面蕴含的主题。</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023200" y="2874936"/>
            <a:ext cx="18067356" cy="8531742"/>
            <a:chOff x="2023200" y="2874936"/>
            <a:chExt cx="18067356" cy="8531742"/>
          </a:xfrm>
        </p:grpSpPr>
        <p:sp>
          <p:nvSpPr>
            <p:cNvPr id="69" name="TextBox 68"/>
            <p:cNvSpPr txBox="1"/>
            <p:nvPr/>
          </p:nvSpPr>
          <p:spPr>
            <a:xfrm>
              <a:off x="2023200" y="2874936"/>
              <a:ext cx="11514628" cy="8496685"/>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a:solidFill>
                    <a:srgbClr val="EF8340"/>
                  </a:solidFill>
                  <a:latin typeface="微软雅黑" panose="020B0503020204020204" pitchFamily="34" charset="-122"/>
                  <a:ea typeface="微软雅黑" panose="020B0503020204020204" pitchFamily="34" charset="-122"/>
                </a:rPr>
                <a:t>10.  </a:t>
              </a:r>
              <a:r>
                <a:rPr lang="zh-CN" altLang="en-US" sz="4400" dirty="0">
                  <a:latin typeface="微软雅黑" panose="020B0503020204020204" pitchFamily="34" charset="-122"/>
                  <a:ea typeface="微软雅黑" panose="020B0503020204020204" pitchFamily="34" charset="-122"/>
                </a:rPr>
                <a:t>南水北调中线干线工程输水路线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源起湖北丹江口水库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终至北京、天津。请依据下图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用一段文字描述该干线工程的输水路线。要求</a:t>
              </a: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包含图示总干渠经过地</a:t>
              </a:r>
              <a:r>
                <a:rPr lang="en-US" altLang="zh-CN" sz="4400" dirty="0">
                  <a:latin typeface="微软雅黑" panose="020B0503020204020204" pitchFamily="34" charset="-122"/>
                  <a:ea typeface="微软雅黑" panose="020B0503020204020204" pitchFamily="34" charset="-122"/>
                </a:rPr>
                <a:t>;②</a:t>
              </a:r>
              <a:r>
                <a:rPr lang="zh-CN" altLang="en-US" sz="4400" dirty="0">
                  <a:latin typeface="微软雅黑" panose="020B0503020204020204" pitchFamily="34" charset="-122"/>
                  <a:ea typeface="微软雅黑" panose="020B0503020204020204" pitchFamily="34" charset="-122"/>
                </a:rPr>
                <a:t>不少于</a:t>
              </a:r>
              <a:r>
                <a:rPr lang="en-US" altLang="zh-CN" sz="4400" dirty="0">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个动词</a:t>
              </a:r>
              <a:r>
                <a:rPr lang="en-US" altLang="zh-CN" sz="4400" dirty="0">
                  <a:latin typeface="微软雅黑" panose="020B0503020204020204" pitchFamily="34" charset="-122"/>
                  <a:ea typeface="微软雅黑" panose="020B0503020204020204" pitchFamily="34" charset="-122"/>
                </a:rPr>
                <a:t>;③</a:t>
              </a:r>
              <a:r>
                <a:rPr lang="zh-CN" altLang="en-US" sz="4400" dirty="0">
                  <a:latin typeface="微软雅黑" panose="020B0503020204020204" pitchFamily="34" charset="-122"/>
                  <a:ea typeface="微软雅黑" panose="020B0503020204020204" pitchFamily="34" charset="-122"/>
                </a:rPr>
                <a:t>语言表达准确、简明、连贯</a:t>
              </a:r>
              <a:r>
                <a:rPr lang="en-US" altLang="zh-CN" sz="4400" dirty="0">
                  <a:latin typeface="微软雅黑" panose="020B0503020204020204" pitchFamily="34" charset="-122"/>
                  <a:ea typeface="微软雅黑" panose="020B0503020204020204" pitchFamily="34" charset="-122"/>
                </a:rPr>
                <a:t>;④</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80 </a:t>
              </a:r>
              <a:r>
                <a:rPr lang="zh-CN" altLang="en-US" sz="4400" dirty="0">
                  <a:latin typeface="微软雅黑" panose="020B0503020204020204" pitchFamily="34" charset="-122"/>
                  <a:ea typeface="微软雅黑" panose="020B0503020204020204" pitchFamily="34" charset="-122"/>
                </a:rPr>
                <a:t>字。</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a:t>
              </a: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a:t>
              </a: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5hbyw1.jpg" descr="id:2147500851;FounderCES"/>
            <p:cNvPicPr/>
            <p:nvPr/>
          </p:nvPicPr>
          <p:blipFill>
            <a:blip r:embed="rId1" cstate="print"/>
            <a:stretch>
              <a:fillRect/>
            </a:stretch>
          </p:blipFill>
          <p:spPr>
            <a:xfrm>
              <a:off x="14473932" y="3636816"/>
              <a:ext cx="5616624" cy="7769862"/>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276773"/>
            <a:ext cx="20074078" cy="83529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8919" y="3276774"/>
            <a:ext cx="19716888" cy="7928709"/>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编写教师个人专业发展规划首先要进行环境分析和自我分析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在此基础上进行个人定位并设置发展目标</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然后制订达成目标的操作策略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最后展开评估与信息反馈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再据此做进一步修订。</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本题考查语言表达准确、简明、连贯的能力。根据流程图先从上而下再从下而上循环的基本顺序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以“编写教师个人专业发展规划”为叙述对象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用首先、其次、然后、接着、最后之类的表示顺序的词进行连缀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对并列的流程框内容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要用“和”“并”“与”等进行连缀。最后要特别注意两边从下而上的叙述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不能用“循环”之类的词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因为这是“编写发展规划”</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要用“修改”“修订”之类的词表述。</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1880324" y="3060751"/>
            <a:ext cx="19859764" cy="59046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p:nvPr/>
        </p:nvSpPr>
        <p:spPr bwMode="auto">
          <a:xfrm>
            <a:off x="2023200" y="3060750"/>
            <a:ext cx="1980000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一渠清泉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源自丹江口水库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经南阳上郑州</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穿越黄河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过焦作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出安阳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入河北邯郸</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经邢台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走石家庄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分流东至天津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北达北京。源源南水北流去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绵绵千里饮甘泉。</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本题考查语言表达的准确、简明、连贯。根据图示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先抓住陈述的主体“丹江水”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然后按照从源头、流经地区到终点的顺序组织语言即可。</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1880324" y="3017813"/>
            <a:ext cx="20074078" cy="62356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内容占位符 2"/>
          <p:cNvSpPr/>
          <p:nvPr/>
        </p:nvSpPr>
        <p:spPr bwMode="auto">
          <a:xfrm>
            <a:off x="2023200" y="3060750"/>
            <a:ext cx="19800000" cy="440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spcBef>
                <a:spcPct val="0"/>
              </a:spcBef>
              <a:buNone/>
            </a:pPr>
            <a:r>
              <a:rPr lang="zh-CN" altLang="en-US" sz="4400" b="1" dirty="0">
                <a:latin typeface="微软雅黑" panose="020B0503020204020204" pitchFamily="34" charset="-122"/>
                <a:ea typeface="微软雅黑" panose="020B0503020204020204" pitchFamily="34" charset="-122"/>
              </a:rPr>
              <a:t>跟踪训练验收</a:t>
            </a:r>
            <a:endParaRPr lang="zh-CN" altLang="en-US" sz="4400" b="1" dirty="0">
              <a:latin typeface="微软雅黑" panose="020B0503020204020204" pitchFamily="34" charset="-122"/>
              <a:ea typeface="微软雅黑" panose="020B0503020204020204" pitchFamily="34" charset="-122"/>
            </a:endParaRPr>
          </a:p>
          <a:p>
            <a:pPr>
              <a:lnSpc>
                <a:spcPct val="130000"/>
              </a:lnSpc>
              <a:spcBef>
                <a:spcPct val="0"/>
              </a:spcBef>
              <a:buNone/>
            </a:pPr>
            <a:r>
              <a:rPr lang="zh-CN" altLang="en-US" sz="4400" dirty="0">
                <a:latin typeface="微软雅黑" panose="020B0503020204020204" pitchFamily="34" charset="-122"/>
                <a:ea typeface="微软雅黑" panose="020B0503020204020204" pitchFamily="34" charset="-122"/>
              </a:rPr>
              <a:t>请完成专项对点练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十一</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951762" y="2874936"/>
            <a:ext cx="19871438" cy="10337189"/>
            <a:chOff x="1951762" y="2874936"/>
            <a:chExt cx="19871438" cy="10337189"/>
          </a:xfrm>
        </p:grpSpPr>
        <p:sp>
          <p:nvSpPr>
            <p:cNvPr id="69" name="TextBox 68"/>
            <p:cNvSpPr txBox="1"/>
            <p:nvPr/>
          </p:nvSpPr>
          <p:spPr>
            <a:xfrm>
              <a:off x="1951762" y="2874936"/>
              <a:ext cx="19871438" cy="10337189"/>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 </a:t>
              </a:r>
              <a:r>
                <a:rPr lang="en-US" altLang="zh-CN" sz="4400" dirty="0">
                  <a:latin typeface="微软雅黑" panose="020B0503020204020204" pitchFamily="34" charset="-122"/>
                  <a:ea typeface="微软雅黑" panose="020B0503020204020204" pitchFamily="34" charset="-122"/>
                </a:rPr>
                <a:t>[2018·</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Ⅲ] </a:t>
              </a:r>
              <a:r>
                <a:rPr lang="zh-CN" altLang="en-US" sz="4400" dirty="0">
                  <a:latin typeface="微软雅黑" panose="020B0503020204020204" pitchFamily="34" charset="-122"/>
                  <a:ea typeface="微软雅黑" panose="020B0503020204020204" pitchFamily="34" charset="-122"/>
                </a:rPr>
                <a:t>某同学拟了一个被拒绝后常见的四种反应及应对方式的构思框架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请把这个构思框架写成一段话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要求内容完整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表述准确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语言连贯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100</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(6</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QG3B.EPS" descr="id:2147500540;FounderCES"/>
            <p:cNvPicPr/>
            <p:nvPr/>
          </p:nvPicPr>
          <p:blipFill>
            <a:blip r:embed="rId1" cstate="print"/>
            <a:stretch>
              <a:fillRect/>
            </a:stretch>
          </p:blipFill>
          <p:spPr>
            <a:xfrm>
              <a:off x="6337028" y="4716934"/>
              <a:ext cx="8280920" cy="4248472"/>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17047</Words>
  <Application>WPS 演示</Application>
  <PresentationFormat>自定义</PresentationFormat>
  <Paragraphs>774</Paragraphs>
  <Slides>81</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81</vt:i4>
      </vt:variant>
    </vt:vector>
  </HeadingPairs>
  <TitlesOfParts>
    <vt:vector size="91" baseType="lpstr">
      <vt:lpstr>Arial</vt:lpstr>
      <vt:lpstr>宋体</vt:lpstr>
      <vt:lpstr>Wingdings</vt:lpstr>
      <vt:lpstr>微软雅黑</vt:lpstr>
      <vt:lpstr>Calibri</vt:lpstr>
      <vt:lpstr>Times New Roman</vt:lpstr>
      <vt:lpstr>Arial Unicode MS</vt:lpstr>
      <vt:lpstr>Courier New</vt:lpstr>
      <vt:lpstr>NEU-BZ-S92</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海鸥子</cp:lastModifiedBy>
  <cp:revision>620</cp:revision>
  <dcterms:created xsi:type="dcterms:W3CDTF">2016-01-31T01:38:00Z</dcterms:created>
  <dcterms:modified xsi:type="dcterms:W3CDTF">2020-05-21T05:52:28Z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