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2"/>
  </p:sldMasterIdLst>
  <p:notesMasterIdLst>
    <p:notesMasterId r:id="rId3"/>
  </p:notesMasterIdLst>
  <p:sldIdLst>
    <p:sldId id="256" r:id="rId4"/>
    <p:sldId id="316" r:id="rId5"/>
    <p:sldId id="317" r:id="rId6"/>
    <p:sldId id="379" r:id="rId7"/>
    <p:sldId id="381" r:id="rId8"/>
    <p:sldId id="382" r:id="rId9"/>
    <p:sldId id="383" r:id="rId10"/>
    <p:sldId id="380" r:id="rId11"/>
    <p:sldId id="318" r:id="rId12"/>
    <p:sldId id="319" r:id="rId13"/>
    <p:sldId id="320" r:id="rId14"/>
    <p:sldId id="321" r:id="rId15"/>
    <p:sldId id="353" r:id="rId16"/>
    <p:sldId id="361" r:id="rId17"/>
    <p:sldId id="362" r:id="rId18"/>
    <p:sldId id="363" r:id="rId19"/>
    <p:sldId id="364" r:id="rId20"/>
    <p:sldId id="365" r:id="rId21"/>
    <p:sldId id="366" r:id="rId22"/>
    <p:sldId id="322" r:id="rId23"/>
    <p:sldId id="326" r:id="rId24"/>
    <p:sldId id="323" r:id="rId25"/>
    <p:sldId id="324" r:id="rId26"/>
    <p:sldId id="325" r:id="rId27"/>
    <p:sldId id="360" r:id="rId28"/>
    <p:sldId id="354" r:id="rId29"/>
    <p:sldId id="355" r:id="rId30"/>
    <p:sldId id="356" r:id="rId31"/>
    <p:sldId id="357" r:id="rId32"/>
    <p:sldId id="358" r:id="rId33"/>
    <p:sldId id="359" r:id="rId34"/>
    <p:sldId id="327" r:id="rId35"/>
    <p:sldId id="259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36" r:id="rId46"/>
    <p:sldId id="367" r:id="rId47"/>
    <p:sldId id="368" r:id="rId48"/>
    <p:sldId id="369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49" r:id="rId57"/>
    <p:sldId id="348" r:id="rId58"/>
    <p:sldId id="350" r:id="rId59"/>
    <p:sldId id="351" r:id="rId60"/>
    <p:sldId id="274" r:id="rId61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Yan Zeng" initials="Y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5"/>
    <p:restoredTop sz="94674"/>
  </p:normalViewPr>
  <p:slideViewPr>
    <p:cSldViewPr snapToGrid="0" snapToObjects="1" showGuides="1">
      <p:cViewPr>
        <p:scale>
          <a:sx n="99" d="100"/>
          <a:sy n="99" d="100"/>
        </p:scale>
        <p:origin x="-24" y="384"/>
      </p:cViewPr>
      <p:guideLst>
        <p:guide orient="horz" pos="2181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tags" Target="tags/tag21.xml" /><Relationship Id="rId63" Type="http://schemas.openxmlformats.org/officeDocument/2006/relationships/presProps" Target="presProps.xml" /><Relationship Id="rId64" Type="http://schemas.openxmlformats.org/officeDocument/2006/relationships/viewProps" Target="viewProps.xml" /><Relationship Id="rId65" Type="http://schemas.openxmlformats.org/officeDocument/2006/relationships/theme" Target="theme/theme1.xml" /><Relationship Id="rId66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ea typeface="华文中宋" pitchFamily="2" charset="-122"/>
              </a:rPr>
              <a:t>5</a:t>
            </a:fld>
            <a:endParaRPr lang="zh-CN" altLang="en-US" sz="1200">
              <a:ea typeface="华文中宋" pitchFamily="2" charset="-122"/>
            </a:endParaRPr>
          </a:p>
        </p:txBody>
      </p:sp>
      <p:sp>
        <p:nvSpPr>
          <p:cNvPr id="11266" name="幻灯片图像占位符 273409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11267" name="文本占位符 273410"/>
          <p:cNvSpPr>
            <a:spLocks noGrp="1" noRot="1"/>
          </p:cNvSpPr>
          <p:nvPr>
            <p:ph type="body" idx="2"/>
          </p:nvPr>
        </p:nvSpPr>
        <p:spPr/>
        <p:txBody>
          <a:bodyPr lIns="91440" tIns="45720" rIns="91440" bIns="45720" anchor="ctr" anchorCtr="0"/>
          <a:lstStyle/>
          <a:p>
            <a:pPr lvl="0"/>
            <a:endParaRPr lang="zh-CN" altLang="en-US"/>
          </a:p>
        </p:txBody>
      </p:sp>
      <p:sp>
        <p:nvSpPr>
          <p:cNvPr id="11268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chemeClr val="bg1"/>
                </a:solidFill>
                <a:latin typeface="Arial Black" panose="020b0a04020102020204" pitchFamily="34" charset="0"/>
              </a:rPr>
              <a:t>5</a:t>
            </a:fld>
            <a:endParaRPr lang="zh-CN" altLang="en-US" sz="12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010410" y="2181225"/>
            <a:ext cx="8457565" cy="27444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梯形 6"/>
          <p:cNvSpPr/>
          <p:nvPr/>
        </p:nvSpPr>
        <p:spPr>
          <a:xfrm flipV="1">
            <a:off x="5064209" y="2180491"/>
            <a:ext cx="2063583" cy="269631"/>
          </a:xfrm>
          <a:prstGeom prst="trapezoid">
            <a:avLst>
              <a:gd name="adj" fmla="val 6448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79400" dist="762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03475" y="3014345"/>
            <a:ext cx="7670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800">
                <a:latin typeface="Heiti SC Light" charset="-122"/>
                <a:ea typeface="Heiti SC Light" charset="-122"/>
                <a:cs typeface="Heiti SC Light" charset="-122"/>
              </a:rPr>
              <a:t>专题二：材料作文审题立意</a:t>
            </a:r>
            <a:endParaRPr kumimoji="1" lang="zh-CN" altLang="en-US" sz="48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4821" y="3982763"/>
            <a:ext cx="5289371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</a:pP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2022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年高考语文作文复习</a:t>
            </a:r>
            <a:endParaRPr lang="zh-CN" altLang="en-US" smtClean="0">
              <a:solidFill>
                <a:schemeClr val="tx1">
                  <a:lumMod val="65000"/>
                  <a:lumOff val="35000"/>
                </a:schemeClr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8674"/>
          <p:cNvSpPr/>
          <p:nvPr/>
        </p:nvSpPr>
        <p:spPr>
          <a:xfrm>
            <a:off x="1981200" y="1175068"/>
            <a:ext cx="83058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   </a:t>
            </a:r>
            <a:r>
              <a:rPr lang="en-US" altLang="zh-CN" sz="2400">
                <a:latin typeface="Arial" panose="020b0604020202020204" pitchFamily="34" charset="0"/>
                <a:ea typeface="华文中宋" pitchFamily="2" charset="-122"/>
              </a:rPr>
              <a:t>《</a:t>
            </a: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庄子</a:t>
            </a:r>
            <a:r>
              <a:rPr lang="en-US" altLang="zh-CN" sz="2400">
                <a:latin typeface="Arial" panose="020b0604020202020204" pitchFamily="34" charset="0"/>
                <a:ea typeface="华文中宋" pitchFamily="2" charset="-122"/>
              </a:rPr>
              <a:t>》</a:t>
            </a: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中有这样一则寓言：朱平曼喜好剑法，总想练就一身独步天下的绝技。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        他听说有个叫支离益的人善长屠龙之术，便赶去拜支离益为师，立志将这种人间稀有、世上少见的剑法学到手。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        他苦学苦练了三年，倾家荡产也在所不惜。终于他的屠龙剑术已达到炉火纯青的地步，便辞别了老师，开始仗剑闯荡江湖，希望杀尽天下害龙，显姓扬名。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        然而他四处寻觅却找不到一条龙的影子。其所谓的一身绝技，最终也没有任何用武之地。</a:t>
            </a:r>
            <a:endParaRPr lang="zh-CN" altLang="en-US" sz="24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678" name="直接连接符 28677"/>
          <p:cNvSpPr/>
          <p:nvPr/>
        </p:nvSpPr>
        <p:spPr>
          <a:xfrm>
            <a:off x="3352800" y="3352800"/>
            <a:ext cx="6096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8679" name="直接连接符 28678"/>
          <p:cNvSpPr/>
          <p:nvPr/>
        </p:nvSpPr>
        <p:spPr>
          <a:xfrm>
            <a:off x="6781800" y="2819400"/>
            <a:ext cx="1143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8680" name="直接连接符 28679"/>
          <p:cNvSpPr/>
          <p:nvPr/>
        </p:nvSpPr>
        <p:spPr>
          <a:xfrm flipV="1">
            <a:off x="8305800" y="53340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8681" name="直接连接符 28680"/>
          <p:cNvSpPr/>
          <p:nvPr/>
        </p:nvSpPr>
        <p:spPr>
          <a:xfrm>
            <a:off x="2133600" y="5943600"/>
            <a:ext cx="4343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8682" name="直接连接符 28681"/>
          <p:cNvSpPr/>
          <p:nvPr/>
        </p:nvSpPr>
        <p:spPr>
          <a:xfrm flipV="1">
            <a:off x="5257800" y="5410200"/>
            <a:ext cx="25908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" name="文本框 1"/>
          <p:cNvSpPr txBox="1"/>
          <p:nvPr/>
        </p:nvSpPr>
        <p:spPr>
          <a:xfrm>
            <a:off x="1207135" y="313690"/>
            <a:ext cx="31730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 pitchFamily="2" charset="-122"/>
                <a:sym typeface="+mn-ea"/>
              </a:rPr>
              <a:t>典例分析</a:t>
            </a:r>
            <a:endParaRPr kumimoji="0" lang="zh-CN" sz="3200" b="1" i="0" u="none" strike="noStrike" kern="1200" cap="none" spc="0" normalizeH="0" baseline="0" noProof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华文中宋" pitchFamily="2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0" name="矩形 29699"/>
          <p:cNvSpPr/>
          <p:nvPr/>
        </p:nvSpPr>
        <p:spPr>
          <a:xfrm>
            <a:off x="1828800" y="623888"/>
            <a:ext cx="7924800" cy="3784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关键句：</a:t>
            </a:r>
            <a:endParaRPr lang="zh-CN" altLang="en-US" sz="3600">
              <a:solidFill>
                <a:srgbClr val="CC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立志学稀有的屠龙之术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寻觅不到一条龙的影子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一身绝技没有用武之地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02" name="燕尾形箭头 29701"/>
          <p:cNvSpPr/>
          <p:nvPr/>
        </p:nvSpPr>
        <p:spPr>
          <a:xfrm>
            <a:off x="6248400" y="3124200"/>
            <a:ext cx="762000" cy="228600"/>
          </a:xfrm>
          <a:prstGeom prst="notchedRightArrow">
            <a:avLst>
              <a:gd name="adj1" fmla="val 50000"/>
              <a:gd name="adj2" fmla="val 83317"/>
            </a:avLst>
          </a:prstGeom>
          <a:solidFill>
            <a:srgbClr val="F8F2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7162800" y="2971800"/>
            <a:ext cx="1676400" cy="521970"/>
          </a:xfrm>
          <a:prstGeom prst="rect">
            <a:avLst/>
          </a:prstGeom>
          <a:noFill/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>
                <a:solidFill>
                  <a:srgbClr val="B02200"/>
                </a:solidFill>
                <a:latin typeface="Arial" panose="020b0604020202020204" pitchFamily="34" charset="0"/>
                <a:ea typeface="楷体_GB2312" pitchFamily="49" charset="-122"/>
              </a:rPr>
              <a:t>不切实际</a:t>
            </a:r>
            <a:endParaRPr lang="zh-CN" altLang="en-US" sz="2800">
              <a:solidFill>
                <a:srgbClr val="B022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4" name="右大括号 29703"/>
          <p:cNvSpPr/>
          <p:nvPr/>
        </p:nvSpPr>
        <p:spPr>
          <a:xfrm>
            <a:off x="5867400" y="2286000"/>
            <a:ext cx="304800" cy="1905000"/>
          </a:xfrm>
          <a:prstGeom prst="rightBrace">
            <a:avLst>
              <a:gd name="adj1" fmla="val 52054"/>
              <a:gd name="adj2" fmla="val 50000"/>
            </a:avLst>
          </a:prstGeom>
          <a:noFill/>
          <a:ln w="38100" cap="flat" cmpd="sng">
            <a:solidFill>
              <a:srgbClr val="0000E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1828800" y="4495800"/>
            <a:ext cx="80772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立意：</a:t>
            </a:r>
            <a:r>
              <a:rPr lang="zh-CN" altLang="en-US" sz="2800">
                <a:solidFill>
                  <a:srgbClr val="0000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①树立目标要从实际出发；</a:t>
            </a:r>
            <a:endParaRPr lang="zh-CN" altLang="en-US" sz="2800">
              <a:solidFill>
                <a:srgbClr val="0000E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0000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②要学有所用。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1895" y="111760"/>
            <a:ext cx="5988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1.</a:t>
            </a: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找关键词、关键句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6" name="文本框 30724"/>
          <p:cNvSpPr txBox="1"/>
          <p:nvPr/>
        </p:nvSpPr>
        <p:spPr>
          <a:xfrm>
            <a:off x="1981200" y="1306513"/>
            <a:ext cx="1808480" cy="30460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人物：</a:t>
            </a:r>
            <a:endParaRPr lang="zh-CN" altLang="en-US" sz="3200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事件：</a:t>
            </a:r>
            <a:endParaRPr lang="zh-CN" altLang="en-US" sz="32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结果：</a:t>
            </a:r>
            <a:endParaRPr lang="zh-CN" altLang="en-US" sz="3200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原因：</a:t>
            </a:r>
            <a:endParaRPr lang="zh-CN" altLang="en-US" sz="3200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3581400" y="1447800"/>
            <a:ext cx="7086600" cy="6299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朱平曼</a:t>
            </a:r>
            <a:r>
              <a:rPr lang="zh-CN" altLang="en-US" sz="2000">
                <a:latin typeface="Arial" panose="020b0604020202020204" pitchFamily="34" charset="0"/>
                <a:ea typeface="楷体_GB2312" pitchFamily="49" charset="-122"/>
              </a:rPr>
              <a:t>（主要人物）、</a:t>
            </a: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支离益</a:t>
            </a:r>
            <a:r>
              <a:rPr lang="zh-CN" altLang="en-US" sz="2000">
                <a:latin typeface="Arial" panose="020b0604020202020204" pitchFamily="34" charset="0"/>
                <a:ea typeface="楷体_GB2312" pitchFamily="49" charset="-122"/>
              </a:rPr>
              <a:t>（可忽略）</a:t>
            </a:r>
            <a:endParaRPr lang="zh-CN" altLang="en-US" sz="20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3581400" y="2209800"/>
            <a:ext cx="6858000" cy="6299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立志并苦学绝技。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3581400" y="2895600"/>
            <a:ext cx="6477000" cy="6299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所学无用武之地。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3581400" y="3657600"/>
            <a:ext cx="4648200" cy="6299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所学脱离实际。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0730" name="文本框 30729"/>
          <p:cNvSpPr txBox="1"/>
          <p:nvPr/>
        </p:nvSpPr>
        <p:spPr>
          <a:xfrm>
            <a:off x="3733800" y="4724400"/>
            <a:ext cx="63246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0000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①树立目标要从实际出发；</a:t>
            </a:r>
            <a:endParaRPr lang="zh-CN" altLang="en-US" sz="2800">
              <a:solidFill>
                <a:srgbClr val="0000E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0000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②要学有所用。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31" name="矩形 30730"/>
          <p:cNvSpPr/>
          <p:nvPr/>
        </p:nvSpPr>
        <p:spPr>
          <a:xfrm>
            <a:off x="1905000" y="4953000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立意：</a:t>
            </a:r>
            <a:endParaRPr lang="zh-CN" altLang="en-US" sz="400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1895" y="380365"/>
            <a:ext cx="59886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2.</a:t>
            </a:r>
            <a:r>
              <a:rPr lang="en-US" altLang="zh-CN" sz="4000">
                <a:solidFill>
                  <a:srgbClr val="FF0000"/>
                </a:solidFill>
                <a:sym typeface="+mn-ea"/>
              </a:rPr>
              <a:t>人物  事件  结果  原因</a:t>
            </a:r>
            <a:endParaRPr lang="zh-CN" altLang="en-US" sz="4000" b="1" normalizeH="1">
              <a:ln w="12700" cap="flat" cmpd="sng">
                <a:solidFill>
                  <a:srgbClr val="007D7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隶书" charset="0"/>
              <a:ea typeface="华文隶书" charset="0"/>
            </a:endParaRPr>
          </a:p>
          <a:p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  <p:bldP spid="30729" grpId="0"/>
      <p:bldP spid="30730" grpId="0"/>
      <p:bldP spid="307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647700" y="407670"/>
            <a:ext cx="10896600" cy="581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实战演练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(2021</a:t>
            </a:r>
            <a:r>
              <a:rPr lang="zh-CN" altLang="en-US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新高考全国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</a:t>
            </a:r>
            <a:r>
              <a:rPr lang="zh-CN" altLang="en-US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卷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阅读下面的材料，根据要求写作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。(60分)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 1917年4月，毛泽东在《新青年》发表《体育之研究》一文，其中论及“体育之效”时指出：人的身体会天天变化。目不明可以明，耳不聪可以聪。生而强者如果滥用其强，即使是至强者，最终也许会转为至弱；而弱者如果勤自锻炼，增益其所不能，久之也会变而为强。因此，“生而强者不必自喜也，生而弱者不必自悲也。吾生而弱乎，或者天之诱我以至于强，未可知也”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以上论述具有启示意义。请结合材料写一篇文章，体现你的感悟与思考。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要求：选准角度，确定立意，明确文体，自拟标题：不要套作，不得抄袭；不得泄露个人信息；不少于800字。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647700" y="407670"/>
            <a:ext cx="10896600" cy="5291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【解读示范】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文材料是和历史有关的材料，尽管没有讲历史事件，但讲了历史人物在特定历史条件下的言论。因此作文命题反映了读史大背景下的集体心理，既要表达文化自信又要体现汲取历史营养摆脱新的困境。在新文化运动的历史巨变之时，《新青年》中所有的文章都是思想启蒙的钟声、救国图强的号角，因而《体育之研究》自然不会被读者当作单纯谈论体育的文章。文章在讲透体育道理的同时无不对人们有着强烈的激励色彩，个人的除弱变强就是民族的除弱变强。而“生而强者如果滥用其强”者，自然会被人们联想为当时压在中国人民头上的帝国主义、封建主义的大山。强弱变化、此消彼长，正是那个时代思想领袖最想表达、最能感染民众的理想。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0" name="矩形 29699"/>
          <p:cNvSpPr/>
          <p:nvPr/>
        </p:nvSpPr>
        <p:spPr>
          <a:xfrm>
            <a:off x="1828800" y="623888"/>
            <a:ext cx="104451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关键句：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1.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生而强者如果滥用其强，即使是至强者，最终也许会转为至弱；而弱者如果勤自锻炼，增益其所不能，久之也会变而为强。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“生而强者不必自喜也，生而弱者不必自悲也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1828800" y="4495800"/>
            <a:ext cx="8077200" cy="1506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立意：</a:t>
            </a:r>
            <a:r>
              <a:rPr lang="zh-CN" altLang="en-US" sz="2800">
                <a:solidFill>
                  <a:srgbClr val="0000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①强与弱是可以相互转化的</a:t>
            </a:r>
            <a:endParaRPr lang="zh-CN" altLang="en-US" sz="2800">
              <a:solidFill>
                <a:srgbClr val="0000E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0000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②要有顽强拼搏的精神意志，就能够由弱到强，实现身体的强健、国家的强盛、民族的复兴。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1895" y="111760"/>
            <a:ext cx="5988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找关键词、关键句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0" name="矩形 29699"/>
          <p:cNvSpPr/>
          <p:nvPr/>
        </p:nvSpPr>
        <p:spPr>
          <a:xfrm>
            <a:off x="305435" y="862330"/>
            <a:ext cx="112401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【范文】</a:t>
            </a:r>
            <a:endParaRPr lang="zh-CN" altLang="en-US" sz="2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勤能补弱是良训，耕耘谦逊是强者</a:t>
            </a:r>
            <a:endParaRPr lang="zh-CN" altLang="en-US" sz="2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老鹰是天空之王，身来拥有俯瞰大地的大气，但随着时间的流逝，它的喙和爪子会老化，从而失去捕捉猎物的能力，弱者，只能静静地等待死亡。而不屈从命运安排的真正强者，则会用自己的喙狠狠地撞击坚硬的岩石，一次又一次，纵使鲜血淋漓，也要把喙撞掉，直到长出锋利的新喙，然后用喙拔掉老化的指甲，再长出新的羽毛，用凤凰涅槃般的意志重获新生。大自然如此，人类社会亦如此。</a:t>
            </a:r>
            <a:endParaRPr lang="zh-CN" altLang="en-US" sz="2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0" name="矩形 29699"/>
          <p:cNvSpPr/>
          <p:nvPr/>
        </p:nvSpPr>
        <p:spPr>
          <a:xfrm>
            <a:off x="305435" y="216218"/>
            <a:ext cx="1124013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世界无时无刻不处于变化之中。强者会转化为弱者，弱者亦会变成强者。毛泽东说:“目不明可以明,耳不聪可以聪”，弱者“勤自锻炼”自然“久之而为强”。年少瘦小的斯瓦辛格靠着持之以恒的刻苦训练，成为了众人皆知的“健美王”；因瘦弱矮小，被人嘲笑活不过20岁的地质学家竺可桢连夜制定锻炼计划，风雨无阻坚持锻炼,成了同学眼中“智体并重”的模范。毛泽东也用实际行动诠释着“弱者如果勤自锻炼,增益其所不能”，他在晚年依然保持着锻炼身体的好习惯，60多岁故地重游长沙时，依然能够横渡湘江，攀登岳麓山，体力赛过在场的年轻人。“修己之道，以体为本”,或许我们“吾生而弱乎”，但若能坚持锻炼,长此以往，也定能养乎吾身，乐乎吾心,成为身心健康的强者。</a:t>
            </a:r>
            <a:endParaRPr lang="zh-CN" altLang="en-US" sz="2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0" name="矩形 29699"/>
          <p:cNvSpPr/>
          <p:nvPr/>
        </p:nvSpPr>
        <p:spPr>
          <a:xfrm>
            <a:off x="305435" y="862330"/>
            <a:ext cx="112401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强者的非凡之处在于强健的体魄,亦在于顽强的毅力与高瞻远瞩的魄力。也许你出身普通，没有丰厚的家底，丰富的人脉资源，但你能够勤于学习，把握机会，幸运之神也终将会眷顾你。华罗庚家境贫寒，初一辍学在家，在替父母站柜台的间隙里坚持自学数学，通过自学成才，成为了中外闻名的数学家,正如他自己所言“所谓的天才就是靠坚持不断的努力”。“九层之台，起于垒土”，我们以学习为翼，在不断的积累中，开阔自己的视野，不局限于眼前的苟且，也不局限于自己的一方世界,志在千里，胸怀乾坤。</a:t>
            </a:r>
            <a:endParaRPr lang="zh-CN" altLang="en-US" sz="2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0" name="矩形 29699"/>
          <p:cNvSpPr/>
          <p:nvPr/>
        </p:nvSpPr>
        <p:spPr>
          <a:xfrm>
            <a:off x="305435" y="539433"/>
            <a:ext cx="1124013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然而，当我们成为强者时，亦大可不必沾沾自喜,亦要谨记“即使是至强者，最终也许会转为至弱”的忠告。曾经，“落后就要挨打”的教训言犹在耳，勤劳勇敢的中国人用自己的汗水与智慧摆脱了任人宰割的屈辱历史，书写了经济发展科技进步强国的新篇章。如今,我们亦要铭记“居安思危”的古训。安逸的生活，和平的年代,中国仍是全世界最具安全感的国家，这份安全感是坚守“人民至上”的决心，是泱泱大国舍我其谁的担当。领导人说“我们处于百年未有之大变局”中,机遇与挑战并存，青年如我们应脚踏实地，谦逊低调，为祖国的发展铸就铜墙铁壁。</a:t>
            </a:r>
            <a:endParaRPr lang="zh-CN" altLang="en-US" sz="2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PA_MH_Others_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419465" y="1092200"/>
            <a:ext cx="1088390" cy="1091565"/>
          </a:xfrm>
          <a:prstGeom prst="ellipse">
            <a:avLst/>
          </a:prstGeom>
          <a:solidFill>
            <a:schemeClr val="tx2">
              <a:lumMod val="90000"/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3300" kern="0">
              <a:solidFill>
                <a:schemeClr val="bg1">
                  <a:lumMod val="50000"/>
                </a:schemeClr>
              </a:solidFill>
              <a:ea typeface="微软雅黑" panose="020b0503020204020204" charset="-122"/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9316720" y="1299845"/>
            <a:ext cx="2088515" cy="2007235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792480" y="2594610"/>
            <a:ext cx="3056891" cy="2637723"/>
            <a:chOff x="7340" y="2998"/>
            <a:chExt cx="3916" cy="1956"/>
          </a:xfrm>
        </p:grpSpPr>
        <p:grpSp>
          <p:nvGrpSpPr>
            <p:cNvPr id="37" name="组合 36"/>
            <p:cNvGrpSpPr/>
            <p:nvPr/>
          </p:nvGrpSpPr>
          <p:grpSpPr>
            <a:xfrm>
              <a:off x="7340" y="2998"/>
              <a:ext cx="3767" cy="674"/>
              <a:chOff x="3494405" y="1439904"/>
              <a:chExt cx="2391754" cy="428476"/>
            </a:xfrm>
          </p:grpSpPr>
          <p:sp>
            <p:nvSpPr>
              <p:cNvPr id="38" name="文本框 37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494405" y="1439904"/>
                <a:ext cx="739768" cy="428476"/>
              </a:xfrm>
              <a:prstGeom prst="rect">
                <a:avLst/>
              </a:prstGeom>
              <a:noFill/>
            </p:spPr>
            <p:txBody>
              <a:bodyPr wrap="square" tIns="46800" bIns="46800" anchor="ctr">
                <a:normAutofit/>
              </a:bodyPr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en-US" altLang="zh-CN" sz="3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逐浪温莎雅楷体" panose="03000509000000000000" charset="-122"/>
                    <a:ea typeface="逐浪温莎雅楷体" panose="03000509000000000000" charset="-122"/>
                  </a:rPr>
                  <a:t>01</a:t>
                </a:r>
                <a:endPara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逐浪温莎雅楷体" panose="03000509000000000000" charset="-122"/>
                  <a:ea typeface="逐浪温莎雅楷体" panose="03000509000000000000" charset="-122"/>
                </a:endParaRPr>
              </a:p>
            </p:txBody>
          </p:sp>
          <p:sp>
            <p:nvSpPr>
              <p:cNvPr id="39" name="文本框 3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376248" y="1505452"/>
                <a:ext cx="1509911" cy="297379"/>
              </a:xfrm>
              <a:prstGeom prst="rect">
                <a:avLst/>
              </a:prstGeom>
              <a:noFill/>
            </p:spPr>
            <p:txBody>
              <a:bodyPr wrap="square" lIns="90000" tIns="46800" rIns="90000" bIns="0" anchor="b" anchorCtr="0">
                <a:noAutofit/>
              </a:bodyPr>
              <a:lstStyle/>
              <a:p>
                <a:pPr fontAlgn="auto">
                  <a:lnSpc>
                    <a:spcPct val="120000"/>
                  </a:lnSpc>
                </a:pPr>
                <a:r>
                  <a:rPr lang="zh-CN" altLang="en-US" sz="3200" b="1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逐浪温莎雅楷体" panose="03000509000000000000" charset="-122"/>
                    <a:ea typeface="逐浪温莎雅楷体" panose="03000509000000000000" charset="-122"/>
                    <a:cs typeface="+mj-cs"/>
                  </a:rPr>
                  <a:t>概说</a:t>
                </a:r>
                <a:endParaRPr lang="zh-CN" altLang="en-US" sz="3200" b="1" spc="3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逐浪温莎雅楷体" panose="03000509000000000000" charset="-122"/>
                  <a:ea typeface="逐浪温莎雅楷体" panose="03000509000000000000" charset="-122"/>
                  <a:cs typeface="+mj-cs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7340" y="4494"/>
              <a:ext cx="3916" cy="460"/>
              <a:chOff x="3494405" y="2390175"/>
              <a:chExt cx="2486892" cy="292421"/>
            </a:xfrm>
          </p:grpSpPr>
          <p:sp>
            <p:nvSpPr>
              <p:cNvPr id="42" name="文本框 41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3494405" y="2390324"/>
                <a:ext cx="777531" cy="292272"/>
              </a:xfrm>
              <a:prstGeom prst="rect">
                <a:avLst/>
              </a:prstGeom>
              <a:noFill/>
            </p:spPr>
            <p:txBody>
              <a:bodyPr wrap="square" tIns="46800" bIns="46800" anchor="ctr">
                <a:normAutofit fontScale="90000" lnSpcReduction="20000"/>
              </a:bodyPr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en-US" altLang="zh-CN" sz="3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逐浪温莎雅楷体" panose="03000509000000000000" charset="-122"/>
                    <a:ea typeface="逐浪温莎雅楷体" panose="03000509000000000000" charset="-122"/>
                  </a:rPr>
                  <a:t>03</a:t>
                </a:r>
                <a:endParaRPr lang="en-US" altLang="zh-CN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逐浪温莎雅楷体" panose="03000509000000000000" charset="-122"/>
                  <a:ea typeface="逐浪温莎雅楷体" panose="03000509000000000000" charset="-122"/>
                </a:endParaRPr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376234" y="2390175"/>
                <a:ext cx="1605063" cy="292317"/>
              </a:xfrm>
              <a:prstGeom prst="rect">
                <a:avLst/>
              </a:prstGeom>
              <a:noFill/>
            </p:spPr>
            <p:txBody>
              <a:bodyPr wrap="square" lIns="90000" tIns="46800" rIns="90000" bIns="0" anchor="b" anchorCtr="0">
                <a:noAutofit/>
              </a:bodyPr>
              <a:lstStyle/>
              <a:p>
                <a:pPr fontAlgn="auto">
                  <a:lnSpc>
                    <a:spcPct val="120000"/>
                  </a:lnSpc>
                </a:pPr>
                <a:r>
                  <a:rPr lang="zh-CN" altLang="en-US" sz="3200" b="1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逐浪温莎雅楷体" panose="03000509000000000000" charset="-122"/>
                    <a:ea typeface="逐浪温莎雅楷体" panose="03000509000000000000" charset="-122"/>
                    <a:cs typeface="+mj-cs"/>
                    <a:sym typeface="+mn-ea"/>
                  </a:rPr>
                  <a:t>多则材料</a:t>
                </a:r>
                <a:endParaRPr lang="zh-CN" altLang="en-US" sz="3200" b="1" spc="3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逐浪温莎雅楷体" panose="03000509000000000000" charset="-122"/>
                  <a:ea typeface="逐浪温莎雅楷体" panose="03000509000000000000" charset="-122"/>
                  <a:cs typeface="+mj-cs"/>
                  <a:sym typeface="+mn-ea"/>
                </a:endParaRPr>
              </a:p>
            </p:txBody>
          </p:sp>
        </p:grpSp>
      </p:grpSp>
      <p:sp>
        <p:nvSpPr>
          <p:cNvPr id="61" name="标题 60"/>
          <p:cNvSpPr>
            <a:spLocks noGrp="1"/>
          </p:cNvSpPr>
          <p:nvPr>
            <p:ph type="ctrTitle"/>
            <p:custDataLst>
              <p:tags r:id="rId7"/>
            </p:custDataLst>
          </p:nvPr>
        </p:nvSpPr>
        <p:spPr>
          <a:xfrm>
            <a:off x="10001885" y="1761490"/>
            <a:ext cx="1403350" cy="1701165"/>
          </a:xfrm>
        </p:spPr>
        <p:txBody>
          <a:bodyPr vert="eaVert">
            <a:no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8800" b="0">
                <a:solidFill>
                  <a:schemeClr val="tx1">
                    <a:lumMod val="85000"/>
                    <a:lumOff val="15000"/>
                  </a:schemeClr>
                </a:solidFill>
                <a:latin typeface="逐浪温莎雅楷体" panose="03000509000000000000" charset="-122"/>
                <a:ea typeface="逐浪温莎雅楷体" panose="03000509000000000000" charset="-122"/>
              </a:rPr>
              <a:t>录</a:t>
            </a:r>
            <a:endParaRPr lang="zh-CN" altLang="en-US" sz="8800" b="0">
              <a:solidFill>
                <a:schemeClr val="tx1">
                  <a:lumMod val="85000"/>
                  <a:lumOff val="15000"/>
                </a:schemeClr>
              </a:solidFill>
              <a:latin typeface="逐浪温莎雅楷体" panose="03000509000000000000" charset="-122"/>
              <a:ea typeface="逐浪温莎雅楷体" panose="03000509000000000000" charset="-122"/>
            </a:endParaRPr>
          </a:p>
        </p:txBody>
      </p:sp>
      <p:sp>
        <p:nvSpPr>
          <p:cNvPr id="62" name="标题 60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8089265" y="1172845"/>
            <a:ext cx="1403350" cy="1104265"/>
          </a:xfrm>
          <a:prstGeom prst="rect">
            <a:avLst/>
          </a:prstGeom>
        </p:spPr>
        <p:txBody>
          <a:bodyPr vert="eaVert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zh-CN" altLang="en-US" sz="5400" b="0">
                <a:solidFill>
                  <a:schemeClr val="tx1">
                    <a:lumMod val="85000"/>
                    <a:lumOff val="15000"/>
                  </a:schemeClr>
                </a:solidFill>
                <a:latin typeface="逐浪温莎雅楷体" panose="03000509000000000000" charset="-122"/>
                <a:ea typeface="逐浪温莎雅楷体" panose="03000509000000000000" charset="-122"/>
              </a:rPr>
              <a:t>目</a:t>
            </a:r>
            <a:endParaRPr lang="zh-CN" altLang="en-US" sz="5400" b="0">
              <a:solidFill>
                <a:schemeClr val="tx1">
                  <a:lumMod val="85000"/>
                  <a:lumOff val="15000"/>
                </a:schemeClr>
              </a:solidFill>
              <a:latin typeface="逐浪温莎雅楷体" panose="03000509000000000000" charset="-122"/>
              <a:ea typeface="逐浪温莎雅楷体" panose="030005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92480" y="3573236"/>
            <a:ext cx="868418" cy="731711"/>
          </a:xfrm>
          <a:prstGeom prst="rect">
            <a:avLst/>
          </a:prstGeom>
          <a:noFill/>
        </p:spPr>
        <p:txBody>
          <a:bodyPr wrap="square" tIns="46800" bIns="46800" anchor="ctr">
            <a:normAutofit lnSpcReduction="100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latin typeface="逐浪温莎雅楷体" panose="03000509000000000000" charset="-122"/>
                <a:ea typeface="逐浪温莎雅楷体" panose="03000509000000000000" charset="-122"/>
              </a:rPr>
              <a:t>02</a:t>
            </a:r>
            <a:endParaRPr lang="en-US" altLang="zh-CN" sz="3600">
              <a:solidFill>
                <a:schemeClr val="tx1">
                  <a:lumMod val="75000"/>
                  <a:lumOff val="25000"/>
                </a:schemeClr>
              </a:solidFill>
              <a:latin typeface="逐浪温莎雅楷体" panose="03000509000000000000" charset="-122"/>
              <a:ea typeface="逐浪温莎雅楷体" panose="03000509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811319" y="3644616"/>
            <a:ext cx="2180961" cy="5880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spc="3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逐浪温莎雅楷体" panose="03000509000000000000" charset="-122"/>
                <a:ea typeface="逐浪温莎雅楷体" panose="03000509000000000000" charset="-122"/>
                <a:cs typeface="+mj-cs"/>
                <a:sym typeface="+mn-ea"/>
              </a:rPr>
              <a:t>单则材料</a:t>
            </a:r>
            <a:endParaRPr lang="zh-CN" altLang="en-US" sz="3200" b="1" spc="3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逐浪温莎雅楷体" panose="03000509000000000000" charset="-122"/>
              <a:ea typeface="逐浪温莎雅楷体" panose="03000509000000000000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815365" y="5317299"/>
            <a:ext cx="909369" cy="909370"/>
          </a:xfrm>
          <a:prstGeom prst="rect">
            <a:avLst/>
          </a:prstGeom>
          <a:noFill/>
        </p:spPr>
        <p:txBody>
          <a:bodyPr wrap="square" tIns="46800" bIns="46800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逐浪温莎雅楷体" panose="03000509000000000000" charset="-122"/>
                <a:ea typeface="逐浪温莎雅楷体" panose="03000509000000000000" charset="-122"/>
              </a:rPr>
              <a:t>04</a:t>
            </a:r>
            <a:endParaRPr lang="en-US" altLang="zh-CN" sz="3600">
              <a:solidFill>
                <a:schemeClr val="tx1">
                  <a:lumMod val="65000"/>
                  <a:lumOff val="35000"/>
                </a:schemeClr>
              </a:solidFill>
              <a:latin typeface="逐浪温莎雅楷体" panose="03000509000000000000" charset="-122"/>
              <a:ea typeface="逐浪温莎雅楷体" panose="03000509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810713" y="5317666"/>
            <a:ext cx="2283947" cy="80508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spc="3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逐浪温莎雅楷体" panose="03000509000000000000" charset="-122"/>
                <a:ea typeface="逐浪温莎雅楷体" panose="03000509000000000000" charset="-122"/>
                <a:cs typeface="+mj-cs"/>
                <a:sym typeface="+mn-ea"/>
              </a:rPr>
              <a:t>注意事项</a:t>
            </a:r>
            <a:endParaRPr lang="zh-CN" altLang="en-US" sz="3200" b="1" spc="3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逐浪温莎雅楷体" panose="03000509000000000000" charset="-122"/>
              <a:ea typeface="逐浪温莎雅楷体" panose="03000509000000000000" charset="-122"/>
              <a:cs typeface="+mj-cs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9457"/>
          <p:cNvSpPr txBox="1"/>
          <p:nvPr/>
        </p:nvSpPr>
        <p:spPr>
          <a:xfrm>
            <a:off x="387985" y="1680210"/>
            <a:ext cx="11579860" cy="37833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单材料时事类的材料多是发生在我们身边的</a:t>
            </a:r>
            <a:r>
              <a:rPr lang="zh-CN" altLang="en-US" sz="3200" b="1" u="sng">
                <a:solidFill>
                  <a:srgbClr val="FF0000"/>
                </a:solidFill>
                <a:latin typeface="华文楷体" charset="-122"/>
                <a:ea typeface="华文楷体" charset="-122"/>
                <a:sym typeface="+mn-ea"/>
              </a:rPr>
              <a:t>时事（具体情境）</a:t>
            </a: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，</a:t>
            </a:r>
            <a:endParaRPr lang="zh-CN" altLang="en-US" sz="3200" b="1">
              <a:solidFill>
                <a:srgbClr val="000000"/>
              </a:solidFill>
              <a:latin typeface="华文楷体" charset="-122"/>
              <a:ea typeface="华文楷体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又有非常强的的</a:t>
            </a:r>
            <a:r>
              <a:rPr lang="zh-CN" altLang="en-US" sz="3200" b="1" u="sng">
                <a:solidFill>
                  <a:srgbClr val="FF0000"/>
                </a:solidFill>
                <a:latin typeface="华文楷体" charset="-122"/>
                <a:ea typeface="华文楷体" charset="-122"/>
                <a:sym typeface="+mn-ea"/>
              </a:rPr>
              <a:t>争议性</a:t>
            </a: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华文楷体" charset="-122"/>
              <a:ea typeface="华文楷体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与一般材料作文不同的是要求</a:t>
            </a:r>
            <a:r>
              <a:rPr lang="zh-CN" altLang="en-US" sz="3200" b="1" u="sng">
                <a:solidFill>
                  <a:srgbClr val="FF0000"/>
                </a:solidFill>
                <a:latin typeface="华文楷体" charset="-122"/>
                <a:ea typeface="华文楷体" charset="-122"/>
                <a:sym typeface="+mn-ea"/>
              </a:rPr>
              <a:t>就事论事。</a:t>
            </a:r>
            <a:endParaRPr lang="zh-CN" altLang="en-US" sz="3200" b="1" u="sng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>
                <a:latin typeface="华文楷体" charset="-122"/>
                <a:ea typeface="华文楷体" charset="-122"/>
                <a:sym typeface="+mn-ea"/>
              </a:rPr>
              <a:t>此类</a:t>
            </a: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任务驱动型作文实际上就要</a:t>
            </a:r>
            <a:r>
              <a:rPr lang="zh-CN" altLang="en-US" sz="3200" b="1" u="sng">
                <a:solidFill>
                  <a:srgbClr val="FF0000"/>
                </a:solidFill>
                <a:latin typeface="华文楷体" charset="-122"/>
                <a:ea typeface="华文楷体" charset="-122"/>
                <a:sym typeface="+mn-ea"/>
              </a:rPr>
              <a:t>完成材料给出的众多任务</a:t>
            </a:r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华文楷体" charset="-122"/>
              <a:ea typeface="华文楷体" charset="-122"/>
            </a:endParaRPr>
          </a:p>
          <a:p>
            <a:pPr algn="l">
              <a:lnSpc>
                <a:spcPct val="130000"/>
              </a:lnSpc>
            </a:pPr>
            <a:endParaRPr lang="zh-CN" altLang="en-US" sz="3200">
              <a:latin typeface="华文楷体" charset="-122"/>
              <a:ea typeface="华文楷体" charset="-122"/>
            </a:endParaRPr>
          </a:p>
          <a:p>
            <a:pPr algn="l"/>
            <a:r>
              <a:rPr lang="zh-CN" altLang="en-US" sz="320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</a:t>
            </a:r>
            <a:endParaRPr lang="zh-CN" altLang="en-US" sz="320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512445" y="476885"/>
            <a:ext cx="43611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二、单则时评材料</a:t>
            </a:r>
            <a:r>
              <a:rPr lang="en-US" altLang="zh-CN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7" name="文本框 1"/>
          <p:cNvSpPr txBox="1"/>
          <p:nvPr/>
        </p:nvSpPr>
        <p:spPr>
          <a:xfrm>
            <a:off x="441325" y="1738630"/>
            <a:ext cx="1130935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1.</a:t>
            </a:r>
            <a:r>
              <a:rPr lang="zh-CN" altLang="en-US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题目陈述事实或问题，给出任务。</a:t>
            </a:r>
            <a:endParaRPr lang="zh-CN" altLang="en-US" sz="3200">
              <a:latin typeface="华文楷体" charset="-122"/>
              <a:ea typeface="华文楷体" charset="-122"/>
            </a:endParaRPr>
          </a:p>
          <a:p>
            <a:r>
              <a:rPr lang="en-US" altLang="zh-CN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2.</a:t>
            </a:r>
            <a:r>
              <a:rPr lang="zh-CN" altLang="en-US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材料具有情境性、矛盾性、争议性。</a:t>
            </a:r>
            <a:endParaRPr lang="zh-CN" altLang="en-US" sz="3200">
              <a:latin typeface="华文楷体" charset="-122"/>
              <a:ea typeface="华文楷体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3.</a:t>
            </a:r>
            <a:r>
              <a:rPr lang="zh-CN" altLang="en-US" sz="3200">
                <a:solidFill>
                  <a:srgbClr val="FF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写作重在就事论事，具体问题具体分析。</a:t>
            </a:r>
            <a:endParaRPr lang="zh-CN" altLang="en-US" sz="32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4.</a:t>
            </a:r>
            <a:r>
              <a:rPr lang="zh-CN" altLang="en-US" sz="3200">
                <a:solidFill>
                  <a:srgbClr val="FF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注意挖掘，关涉“基本尺度”“基本冲突”。</a:t>
            </a:r>
            <a:endParaRPr lang="zh-CN" altLang="en-US" sz="32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5.</a:t>
            </a:r>
            <a:r>
              <a:rPr lang="zh-CN" altLang="en-US" sz="3200">
                <a:solidFill>
                  <a:srgbClr val="FF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适当拓展，为“就事议事”服务。</a:t>
            </a:r>
            <a:endParaRPr lang="zh-CN" altLang="en-US" sz="32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r>
              <a:rPr lang="en-US" altLang="zh-CN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     </a:t>
            </a:r>
            <a:r>
              <a:rPr lang="zh-CN" altLang="en-US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将人或事放在具体情境中辨析讨论，</a:t>
            </a:r>
            <a:r>
              <a:rPr lang="zh-CN" altLang="en-US" sz="3200" b="1">
                <a:solidFill>
                  <a:srgbClr val="C0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具体问题具体分析</a:t>
            </a:r>
            <a:r>
              <a:rPr lang="zh-CN" altLang="en-US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。态度鲜明而不非此即彼，讨论时有充分的</a:t>
            </a:r>
            <a:r>
              <a:rPr lang="zh-CN" altLang="en-US" sz="3200" b="1">
                <a:solidFill>
                  <a:srgbClr val="C00000"/>
                </a:solidFill>
                <a:latin typeface="华文楷体" charset="-122"/>
                <a:ea typeface="华文楷体" charset="-122"/>
                <a:sym typeface="宋体" panose="02010600030101010101" pitchFamily="2" charset="-122"/>
              </a:rPr>
              <a:t>辩证意识</a:t>
            </a:r>
            <a:r>
              <a:rPr lang="zh-CN" altLang="en-US" sz="3200">
                <a:latin typeface="华文楷体" charset="-122"/>
                <a:ea typeface="华文楷体" charset="-122"/>
                <a:sym typeface="宋体" panose="02010600030101010101" pitchFamily="2" charset="-122"/>
              </a:rPr>
              <a:t>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6498" name="标题 1"/>
          <p:cNvSpPr>
            <a:spLocks noGrp="1"/>
          </p:cNvSpPr>
          <p:nvPr/>
        </p:nvSpPr>
        <p:spPr>
          <a:xfrm>
            <a:off x="1819275" y="582613"/>
            <a:ext cx="9639300" cy="698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>
              <a:lnSpc>
                <a:spcPct val="90000"/>
              </a:lnSpc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单材料时事类作文的审题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384175" y="226060"/>
            <a:ext cx="11619865" cy="6197600"/>
          </a:xfrm>
        </p:spPr>
        <p:txBody>
          <a:bodyPr>
            <a:normAutofit/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1875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        </a:t>
            </a:r>
            <a:endParaRPr kumimoji="0" lang="zh-CN" altLang="en-US" sz="1875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sz="3200" b="1" i="0" u="none" strike="noStrike" kern="1200" cap="none" spc="0" normalizeH="0" baseline="0" noProof="1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 pitchFamily="2" charset="-122"/>
              </a:rPr>
              <a:t>典例分析</a:t>
            </a:r>
            <a:endParaRPr kumimoji="0" lang="zh-CN" sz="1875" b="1" i="0" u="none" strike="noStrike" kern="1200" cap="none" spc="0" normalizeH="0" baseline="0" noProof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华文中宋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CN" sz="1875" b="1" i="0" u="none" strike="noStrike" kern="1200" cap="none" spc="0" normalizeH="0" baseline="0" noProof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2015</a:t>
            </a:r>
            <a:r>
              <a:rPr kumimoji="0" lang="zh-CN" altLang="en-US" sz="1875" b="1" i="0" u="none" strike="noStrike" kern="1200" cap="none" spc="0" normalizeH="0" baseline="0" noProof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年全国Ⅰ卷</a:t>
            </a:r>
            <a:endParaRPr kumimoji="0" lang="zh-CN" altLang="en-US" sz="1875" b="1" i="0" u="none" strike="noStrike" kern="1200" cap="none" spc="0" normalizeH="0" baseline="0" noProof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华文中宋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1875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      </a:t>
            </a:r>
            <a:r>
              <a:rPr kumimoji="0" lang="zh-CN" altLang="en-US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阅读下面材料，根据要求写一篇不少于</a:t>
            </a:r>
            <a:r>
              <a:rPr kumimoji="0" lang="en-US" altLang="zh-CN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800</a:t>
            </a:r>
            <a:r>
              <a:rPr kumimoji="0" lang="zh-CN" altLang="en-US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字的作文。 </a:t>
            </a:r>
            <a:r>
              <a:rPr kumimoji="0" lang="en-US" altLang="zh-CN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(60</a:t>
            </a:r>
            <a:r>
              <a:rPr kumimoji="0" lang="zh-CN" altLang="en-US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分</a:t>
            </a:r>
            <a:r>
              <a:rPr kumimoji="0" lang="en-US" altLang="zh-CN" b="1" i="0" u="none" strike="noStrike" kern="1200" cap="none" spc="0" normalizeH="0" baseline="0" noProof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华文中宋" pitchFamily="2" charset="-122"/>
              </a:rPr>
              <a:t>) </a:t>
            </a:r>
            <a:endParaRPr kumimoji="0" lang="zh-CN" altLang="en-US" sz="3600" b="1" i="0" u="none" strike="noStrike" kern="1200" cap="none" spc="0" normalizeH="0" baseline="0" noProof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华文中宋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因父亲总是在高速路上开车时接电话，家人屡劝不改，女大学生小陈迫于无奈，更出于生命安全的考虑，通过微博私信向警方举报了自己的父亲；警方查实后，依法对老陈进行了教育和处罚，并将这起举报发在官方微博上。此事赢得众多网友点赞，也引发一些质疑，经媒体报道后，激起了更大范围、更多角度的讨论。</a:t>
            </a:r>
            <a:r>
              <a:rPr kumimoji="0" lang="zh-CN" altLang="en-US" sz="2800" b="1" i="0" u="none" strike="noStrike" kern="1200" cap="none" spc="0" normalizeH="0" baseline="0" noProof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 </a:t>
            </a:r>
            <a:endParaRPr kumimoji="0" lang="zh-CN" altLang="en-US" sz="280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对于以上事情，你怎么看？请给小陈、老陈或其他相关方写一封信，表明你的态度，阐述你的看法。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 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要求综合材料内容及含意，选好角度，确定立意，完成写作任务。明确收信人，统一以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明华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”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为写信人，不得泄露个人信息。</a:t>
            </a:r>
            <a:endParaRPr kumimoji="0" lang="zh-CN" altLang="en-US" sz="240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240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Rectangle 2"/>
          <p:cNvSpPr>
            <a:spLocks noGrp="1"/>
          </p:cNvSpPr>
          <p:nvPr>
            <p:ph type="title"/>
          </p:nvPr>
        </p:nvSpPr>
        <p:spPr>
          <a:xfrm>
            <a:off x="838200" y="232410"/>
            <a:ext cx="10515600" cy="1325563"/>
          </a:xfrm>
        </p:spPr>
        <p:txBody>
          <a:bodyPr anchor="ctr"/>
          <a:lstStyle/>
          <a:p>
            <a:r>
              <a:rPr lang="zh-CN" altLang="en-US" sz="3300" b="1">
                <a:solidFill>
                  <a:srgbClr val="FF0000"/>
                </a:solidFill>
              </a:rPr>
              <a:t>四驱立意法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381125"/>
            <a:ext cx="9954260" cy="3877310"/>
          </a:xfrm>
        </p:spPr>
        <p:txBody>
          <a:bodyPr>
            <a:normAutofit fontScale="97500"/>
          </a:bodyPr>
          <a:lstStyle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CN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体式驱动</a:t>
            </a:r>
            <a:endParaRPr kumimoji="0" lang="zh-CN" altLang="en-US" sz="360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（写成书信体的任务指令） </a:t>
            </a:r>
            <a:endParaRPr kumimoji="0" lang="zh-CN" altLang="en-US" sz="3600" b="1" i="0" u="none" strike="noStrike" kern="1200" cap="none" spc="0" normalizeH="0" baseline="0" noProof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CN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+mn-cs"/>
              </a:rPr>
              <a:t>对象驱动</a:t>
            </a:r>
            <a:endParaRPr kumimoji="0" lang="zh-CN" altLang="en-US" sz="3600" b="1" i="0" u="none" strike="noStrike" kern="1200" cap="none" spc="0" normalizeH="0" baseline="0" noProof="1" smtClean="0">
              <a:solidFill>
                <a:srgbClr val="000000"/>
              </a:solidFill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（小陈 老陈  其他相关方）</a:t>
            </a:r>
            <a:endParaRPr kumimoji="0" lang="zh-CN" altLang="en-US" sz="360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CN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事件驱动</a:t>
            </a:r>
            <a:endParaRPr kumimoji="0" lang="zh-CN" altLang="en-US" sz="360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（女儿应不应举报自己的父亲？或</a:t>
            </a:r>
            <a:r>
              <a:rPr kumimoji="0" lang="en-US" altLang="zh-CN" sz="36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 </a:t>
            </a:r>
            <a:endParaRPr kumimoji="0" lang="zh-CN" altLang="en-US" sz="3200" b="1" i="0" u="none" strike="noStrike" kern="1200" cap="none" spc="0" normalizeH="0" baseline="0" noProof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CN" sz="1350" b="1" i="0" u="none" strike="noStrike" kern="1200" cap="none" spc="0" normalizeH="0" baseline="0" noProof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endParaRPr kumimoji="0" lang="zh-CN" altLang="en-US" sz="1350" b="1" i="0" u="none" strike="noStrike" kern="1200" cap="none" spc="0" normalizeH="0" baseline="0" noProof="1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22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5" name="Rectangle 2"/>
          <p:cNvSpPr>
            <a:spLocks noGrp="1"/>
          </p:cNvSpPr>
          <p:nvPr>
            <p:ph type="title"/>
          </p:nvPr>
        </p:nvSpPr>
        <p:spPr>
          <a:xfrm>
            <a:off x="705485" y="276860"/>
            <a:ext cx="10515600" cy="1325563"/>
          </a:xfrm>
        </p:spPr>
        <p:txBody>
          <a:bodyPr anchor="ctr"/>
          <a:lstStyle/>
          <a:p>
            <a:r>
              <a:rPr lang="en-US" altLang="zh-CN"/>
              <a:t>4.</a:t>
            </a:r>
            <a:r>
              <a:rPr lang="zh-CN" altLang="en-US"/>
              <a:t>思维驱动</a:t>
            </a:r>
            <a:endParaRPr lang="zh-CN" altLang="en-US"/>
          </a:p>
        </p:txBody>
      </p:sp>
      <p:sp>
        <p:nvSpPr>
          <p:cNvPr id="31746" name="Rectangle 3"/>
          <p:cNvSpPr>
            <a:spLocks noGrp="1"/>
          </p:cNvSpPr>
          <p:nvPr>
            <p:ph type="body"/>
          </p:nvPr>
        </p:nvSpPr>
        <p:spPr>
          <a:xfrm>
            <a:off x="530225" y="1370330"/>
            <a:ext cx="11167110" cy="4630420"/>
          </a:xfrm>
        </p:spPr>
        <p:txBody>
          <a:bodyPr anchor="t">
            <a:normAutofit fontScale="90000" lnSpcReduction="10000"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en-US" altLang="zh-CN" sz="2800" b="1">
                <a:solidFill>
                  <a:srgbClr val="000000"/>
                </a:solidFill>
                <a:ea typeface="微软雅黑" panose="020b0503020204020204" charset="-122"/>
              </a:rPr>
              <a:t>1).</a:t>
            </a:r>
            <a:r>
              <a:rPr lang="zh-CN" altLang="en-US" sz="2800" b="1">
                <a:solidFill>
                  <a:srgbClr val="000000"/>
                </a:solidFill>
                <a:ea typeface="微软雅黑" panose="020b0503020204020204" charset="-122"/>
              </a:rPr>
              <a:t>赞成还是不赞成？</a:t>
            </a:r>
            <a:endParaRPr lang="zh-CN" altLang="en-US" sz="2800" b="1">
              <a:solidFill>
                <a:srgbClr val="000000"/>
              </a:solidFill>
              <a:ea typeface="微软雅黑" panose="020b0503020204020204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800" b="1">
                <a:solidFill>
                  <a:srgbClr val="000000"/>
                </a:solidFill>
                <a:ea typeface="微软雅黑" panose="020b0503020204020204" charset="-122"/>
              </a:rPr>
              <a:t>2).  </a:t>
            </a:r>
            <a:r>
              <a:rPr lang="zh-CN" altLang="en-US" sz="2800" b="1">
                <a:solidFill>
                  <a:srgbClr val="000000"/>
                </a:solidFill>
                <a:ea typeface="微软雅黑" panose="020b0503020204020204" charset="-122"/>
              </a:rPr>
              <a:t>果</a:t>
            </a:r>
            <a:endParaRPr lang="zh-CN" altLang="en-US" sz="2800" b="1">
              <a:solidFill>
                <a:srgbClr val="000000"/>
              </a:solidFill>
              <a:ea typeface="微软雅黑" panose="020b0503020204020204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rgbClr val="000000"/>
                </a:solidFill>
                <a:ea typeface="微软雅黑" panose="020b0503020204020204" charset="-122"/>
              </a:rPr>
              <a:t>     动机：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无奈   更出于生命安全的考虑  遵守法纪</a:t>
            </a:r>
            <a:endParaRPr lang="en-US"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rgbClr val="000000"/>
                </a:solidFill>
                <a:ea typeface="微软雅黑" panose="020b0503020204020204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</a:rPr>
              <a:t>女儿的行为</a:t>
            </a:r>
            <a:r>
              <a:rPr lang="zh-CN" altLang="en-US" sz="2800" b="1" u="sng">
                <a:solidFill>
                  <a:srgbClr val="FF0000"/>
                </a:solidFill>
              </a:rPr>
              <a:t>表面上</a:t>
            </a:r>
            <a:r>
              <a:rPr lang="zh-CN" altLang="en-US" sz="2800" b="1">
                <a:solidFill>
                  <a:srgbClr val="000000"/>
                </a:solidFill>
              </a:rPr>
              <a:t>看是“不孝”的行为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</a:rPr>
              <a:t>实际上</a:t>
            </a:r>
            <a:r>
              <a:rPr lang="zh-CN" altLang="en-US" sz="2800" b="1">
                <a:solidFill>
                  <a:srgbClr val="000000"/>
                </a:solidFill>
              </a:rPr>
              <a:t>对父亲换一种方式的关心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3).</a:t>
            </a:r>
            <a:r>
              <a:rPr lang="zh-CN" altLang="en-US" sz="2800" b="1">
                <a:solidFill>
                  <a:srgbClr val="000000"/>
                </a:solidFill>
                <a:ea typeface="微软雅黑" panose="020b0503020204020204" charset="-122"/>
              </a:rPr>
              <a:t>立意</a:t>
            </a:r>
            <a:r>
              <a:rPr lang="zh-CN" altLang="en-US" sz="2800" b="1">
                <a:solidFill>
                  <a:srgbClr val="000000"/>
                </a:solidFill>
              </a:rPr>
              <a:t>：</a:t>
            </a:r>
            <a:r>
              <a:rPr lang="zh-CN" altLang="en-US" sz="3200" b="1" u="sng">
                <a:solidFill>
                  <a:srgbClr val="FF0000"/>
                </a:solidFill>
                <a:ea typeface="楷体" panose="02010609060101010101" charset="-122"/>
              </a:rPr>
              <a:t>赞成，小陈不得已的做法背后其实是一种高度的社会责任感，是对自己父亲的安全负责，是对其他人的负责，是对社会的负责。</a:t>
            </a:r>
            <a:endParaRPr lang="zh-CN" altLang="en-US" sz="3200" b="1" u="sng">
              <a:solidFill>
                <a:srgbClr val="FF0000"/>
              </a:solidFill>
              <a:ea typeface="楷体" panose="02010609060101010101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4).</a:t>
            </a:r>
            <a:r>
              <a:rPr lang="zh-CN" altLang="en-US" sz="2800" b="1">
                <a:solidFill>
                  <a:srgbClr val="000000"/>
                </a:solidFill>
                <a:ea typeface="微软雅黑" panose="020b0503020204020204" charset="-122"/>
              </a:rPr>
              <a:t>立意的提升</a:t>
            </a:r>
            <a:r>
              <a:rPr lang="zh-CN" altLang="en-US" sz="2800" b="1">
                <a:solidFill>
                  <a:srgbClr val="000000"/>
                </a:solidFill>
              </a:rPr>
              <a:t>：举报的方式过于极端，能否通过更温情的方式？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buFont typeface="Wingdings 2" panose="05020102010507070707" pitchFamily="18" charset="2"/>
              <a:buNone/>
            </a:pPr>
            <a:endParaRPr lang="en-US" altLang="zh-CN" sz="2800" b="1">
              <a:solidFill>
                <a:srgbClr val="000000"/>
              </a:solidFill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                 </a:t>
            </a:r>
            <a:r>
              <a:rPr lang="en-US" altLang="zh-CN" sz="2800" b="1">
                <a:solidFill>
                  <a:schemeClr val="accent4">
                    <a:lumMod val="50000"/>
                  </a:schemeClr>
                </a:solidFill>
              </a:rPr>
              <a:t> (2018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年全国</a:t>
            </a:r>
            <a:r>
              <a:rPr lang="en-US" altLang="zh-CN" sz="2800" b="1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卷作文题也可用这种方法审题立意</a:t>
            </a:r>
            <a:r>
              <a:rPr lang="en-US" altLang="zh-CN" sz="2800" b="1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ea typeface="微软雅黑" panose="020b0503020204020204" charset="-122"/>
              </a:rPr>
              <a:t>  </a:t>
            </a:r>
            <a:r>
              <a:rPr lang="zh-CN" altLang="en-US" sz="2800" b="1">
                <a:ea typeface="微软雅黑" panose="020b0503020204020204" charset="-122"/>
              </a:rPr>
              <a:t>      </a:t>
            </a: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32771" name="AutoShape 4"/>
          <p:cNvSpPr/>
          <p:nvPr/>
        </p:nvSpPr>
        <p:spPr>
          <a:xfrm>
            <a:off x="1914208" y="2033588"/>
            <a:ext cx="296862" cy="66675"/>
          </a:xfrm>
          <a:prstGeom prst="rightArrow">
            <a:avLst>
              <a:gd name="adj1" fmla="val 50000"/>
              <a:gd name="adj2" fmla="val 11108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2370773" y="1747520"/>
            <a:ext cx="461962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因</a:t>
            </a: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46">
                                            <p:txEl>
                                              <p:charRg st="1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6">
                                            <p:txEl>
                                              <p:charRg st="1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6">
                                            <p:txEl>
                                              <p:charRg st="1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746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6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6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500"/>
                                        <p:tgtEl>
                                          <p:spTgt spid="31746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9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746">
                                            <p:txEl>
                                              <p:charRg st="9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6">
                                            <p:txEl>
                                              <p:charRg st="9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6">
                                            <p:txEl>
                                              <p:charRg st="9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152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647700" y="407670"/>
            <a:ext cx="10896600" cy="581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实战演练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(2020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山东高考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)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阅读下面的材料，根据要求写作。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面对突发的新冠肺炎疫情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国家坚持人民至上、生命至上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果断采取防控措施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全国人民紧急行动。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人们居家隔离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取消出访和聚会；娱乐、体育场所关闭；政务服务网上办理；学校开学有序推迟；公共服务场所设置安全“一米线”。防疫拉开了人们的距离。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城乡社区干部、志愿者站岗值守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防疫消杀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送菜购药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缓解燃眉之急；医学专家实时在线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科学指导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增强抗疫信心；快递员顶风冒雨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在城市乡村奔波；司机夜以继日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保障物资运输；教师坚守岗位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网上传道授业；新闻工作者深入一线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传递温情和力量。抗疫密切了人们的联系。</a:t>
            </a:r>
            <a:endParaRPr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04837" y="600075"/>
            <a:ext cx="10982325" cy="5908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请综合以上材料，以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疫情中的距离与联系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为主题，写一篇文章。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要求：选准角度，确定立意，明确文体，自拟标题；不要套作，不得抄袭；不得泄露个人信息；不少于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800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字。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b="1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【解读示范】</a:t>
            </a:r>
            <a:endParaRPr lang="zh-CN" altLang="zh-CN" sz="2800" b="1" kern="100">
              <a:solidFill>
                <a:srgbClr val="C0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b="1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篇文章的材料主要讲述的是面对突如其来的新冠疫情，我国从国家到大众、娱乐场所、学校、公共服务场所、城乡社区干部、志愿者、医学专家等社会群体的应对方法。反映出来的是各社会群体在隔离中既有距离，更有爱的主旨思想。这篇作文材料主旨比较单一，立意难度较小。</a:t>
            </a:r>
            <a:endParaRPr lang="zh-CN" altLang="zh-CN" sz="2800" b="1" kern="100">
              <a:solidFill>
                <a:srgbClr val="C0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61950" y="800100"/>
            <a:ext cx="11239500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【范文】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ctr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隔疫不隔心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万里犹比邻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当疫情播报代替了爆竹声声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当足不出户代替了走亲访友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当网络联系代替了见面聚会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我们深刻地认识到：疫情让我们相隔万里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疫情又让我们心心相连。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什么是距离？距离是对生命的安全线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是共克时艰的决心和信心！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6250" y="657225"/>
            <a:ext cx="11068050" cy="4540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一段肆虐的疫情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一节人生的课堂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一次严酷的大考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一个大国的担当。疫情之下的隔离让国人之间的距离变远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但无处不在的爱心又加强了彼此间的联系。在春寒料峭的鼠年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那些逆行的身影如缕缕春风温暖你我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那些无言的值守如汩汩暖流涨满城池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那些坚毅的目光如道道利剑划破黑暗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那些铿锵的誓言如声声春雷驱散病毒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……“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山阻石拦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大江毕竟东流去；雪压霜打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梅花依旧向阳开。”病毒无情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距离是对生命的敬畏；人间有爱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联系是对爱心的诠释！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6249" y="647701"/>
            <a:ext cx="11058525" cy="583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什么是距离？距离就是你我虽相隔屏幕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但却因知识而互动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心心两连！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远在四川深山老家的杨琴老师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每天冒着寒风在山上找信号为学生上网课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还乐观地说“办法总比困难多”；你听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“我明明是个老师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病毒却把我变成了主播”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西安的吴老师每天在山上盯着手机屏幕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风雨无阻……诚然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他们可以以距离市中心太远、“大山信号不好”为由让其他老师给自己代课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但是他们没有。面对与学生的距离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他们用真心、热心和耐心拉近了与学生的距离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他们用实际行动述说着教育的真谛！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31845" y="2513965"/>
            <a:ext cx="1383665" cy="132969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172720" y="3138805"/>
            <a:ext cx="3345815" cy="107950"/>
            <a:chOff x="-272" y="4943"/>
            <a:chExt cx="5269" cy="1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272" y="4986"/>
              <a:ext cx="5247" cy="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4821555" y="3148965"/>
            <a:ext cx="2051050" cy="107950"/>
            <a:chOff x="3179" y="4943"/>
            <a:chExt cx="1818" cy="17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179" y="5028"/>
              <a:ext cx="1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762115" y="2706370"/>
            <a:ext cx="3275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逐浪粗宋简体" panose="02010601030101010101" charset="-122"/>
                <a:ea typeface="逐浪粗宋简体" panose="02010601030101010101" charset="-122"/>
              </a:rPr>
              <a:t>概说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8220" y="2764155"/>
            <a:ext cx="1094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+mj-ea"/>
                <a:ea typeface="+mj-ea"/>
              </a:rPr>
              <a:t>01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088630" y="3206750"/>
            <a:ext cx="4103370" cy="400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6249" y="666750"/>
            <a:ext cx="11020425" cy="3893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什么是联系？联系就是我们虽距离遥远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国籍有别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却能联手抗疫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协和万邦！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正如王昌龄所诗曰：“青山一道同风雨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明月何曾是两乡。”中国各地“白衣逆行、驰援武汉”让全国上下心心相连；日本华侨“山川异域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风月同天”的标语拨动了无数国人的心弦；俄罗斯默默支援、源源不断的物资让中国人民倍感温暖……</a:t>
            </a:r>
            <a:endParaRPr lang="zh-CN" altLang="en-US" sz="280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19100" y="609600"/>
            <a:ext cx="11125200" cy="5186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疫情使中国人民不再能亲自去天安门广场瞻仰国旗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但却让五星红旗的精神长驻进了人们的心里；疫情让人们密切了家国情怀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疫情让世界见证了人类命运共同体……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距离是形式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联系是内容；距离是现象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联系是本质；距离是秩序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联系是使命！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隔疫不隔心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隔离不隔爱。空间的距离虽然遥远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共克时艰的决心却让我们心心相连。我们坚信：阴霾压顶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但终会消散；曙光虽远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但终会到来；距离虽远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但我们仍能共扬一帆！</a:t>
            </a:r>
            <a:endParaRPr lang="zh-CN" altLang="en-US" sz="280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31845" y="2513965"/>
            <a:ext cx="1383665" cy="132969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172720" y="3138805"/>
            <a:ext cx="3345815" cy="107950"/>
            <a:chOff x="-272" y="4943"/>
            <a:chExt cx="5269" cy="1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272" y="4986"/>
              <a:ext cx="5247" cy="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4821555" y="3148965"/>
            <a:ext cx="1154430" cy="107950"/>
            <a:chOff x="3179" y="4943"/>
            <a:chExt cx="1818" cy="17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179" y="5028"/>
              <a:ext cx="1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75985" y="2763520"/>
            <a:ext cx="3275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逐浪粗宋简体" panose="02010601030101010101" charset="-122"/>
                <a:ea typeface="逐浪粗宋简体" panose="02010601030101010101" charset="-122"/>
              </a:rPr>
              <a:t>多则材料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8220" y="2764155"/>
            <a:ext cx="1094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+mj-ea"/>
                <a:ea typeface="+mj-ea"/>
              </a:rPr>
              <a:t>03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558530" y="3216910"/>
            <a:ext cx="3629660" cy="400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33"/>
          <p:cNvSpPr txBox="1"/>
          <p:nvPr/>
        </p:nvSpPr>
        <p:spPr>
          <a:xfrm>
            <a:off x="882650" y="449580"/>
            <a:ext cx="96437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组合型</a:t>
            </a:r>
            <a:r>
              <a:rPr lang="zh-CN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材料类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作文文题由两则或两则以上的材料组成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  <a:sym typeface="+mn-ea"/>
              </a:rPr>
              <a:t>的作文题目。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材料往往具有相对独立的性质，却又有着千丝万缕的关联，所以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  <a:sym typeface="+mn-ea"/>
              </a:rPr>
              <a:t>此类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材料作文真正的</a:t>
            </a:r>
            <a:r>
              <a:rPr lang="zh-CN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难点在于如何找准材料之间的内在联系，作全面准确的分析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。    </a:t>
            </a:r>
            <a:endParaRPr lang="zh-CN" altLang="zh-CN" sz="3200" b="1">
              <a:latin typeface="华文中宋" pitchFamily="2" charset="-122"/>
              <a:ea typeface="华文中宋" pitchFamily="2" charset="-122"/>
            </a:endParaRPr>
          </a:p>
          <a:p>
            <a:pPr algn="l"/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lang="en-US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要想准确立意，首先必须</a:t>
            </a:r>
            <a:r>
              <a:rPr lang="zh-CN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逐则分析提炼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，再进行比对找到</a:t>
            </a:r>
            <a:r>
              <a:rPr lang="zh-CN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聚焦点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，最后</a:t>
            </a:r>
            <a:r>
              <a:rPr lang="zh-CN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综合判断和归纳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。</a:t>
            </a:r>
            <a:endParaRPr lang="zh-CN" altLang="zh-CN" sz="3200" b="1">
              <a:latin typeface="华文中宋" pitchFamily="2" charset="-122"/>
              <a:ea typeface="华文中宋" pitchFamily="2" charset="-122"/>
            </a:endParaRPr>
          </a:p>
          <a:p>
            <a:pPr algn="l"/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              </a:t>
            </a:r>
            <a:endParaRPr lang="zh-CN" altLang="zh-CN" sz="3200" b="1">
              <a:latin typeface="华文中宋" pitchFamily="2" charset="-122"/>
              <a:ea typeface="华文中宋" pitchFamily="2" charset="-122"/>
            </a:endParaRPr>
          </a:p>
          <a:p>
            <a:pPr algn="l"/>
            <a:r>
              <a:rPr lang="zh-CN" altLang="zh-CN" sz="3200" b="1">
                <a:latin typeface="华文中宋" pitchFamily="2" charset="-122"/>
                <a:ea typeface="华文中宋" pitchFamily="2" charset="-122"/>
                <a:sym typeface="+mn-ea"/>
              </a:rPr>
              <a:t>      </a:t>
            </a:r>
            <a:endParaRPr kumimoji="1" lang="zh-CN" altLang="en-US" sz="3200" spc="3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文本框 43011"/>
          <p:cNvSpPr txBox="1"/>
          <p:nvPr/>
        </p:nvSpPr>
        <p:spPr>
          <a:xfrm>
            <a:off x="2362200" y="1295400"/>
            <a:ext cx="6705600" cy="44837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“求同法”要求“异中求同”。</a:t>
            </a:r>
            <a:r>
              <a:rPr lang="zh-CN" altLang="x-none" sz="280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x-none" sz="280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  <a:sym typeface="宋体" panose="02010600030101010101" pitchFamily="2" charset="-122"/>
              </a:rPr>
              <a:t>形式：</a:t>
            </a:r>
            <a:endParaRPr lang="zh-CN" altLang="en-US" sz="3200" b="0">
              <a:solidFill>
                <a:srgbClr val="FF3300"/>
              </a:solidFill>
              <a:latin typeface="华文琥珀" pitchFamily="2" charset="-122"/>
              <a:ea typeface="华文琥珀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①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多则材料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。（两则或两则以上）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②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材料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之间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的内涵有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相同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处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 。       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方法：</a:t>
            </a:r>
            <a:endParaRPr lang="zh-CN" altLang="en-US" sz="3200" b="0">
              <a:solidFill>
                <a:srgbClr val="FF330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① 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分析</a:t>
            </a:r>
            <a:r>
              <a:rPr lang="en-US" altLang="zh-CN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比较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几则材料的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内涵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② 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找出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共同点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x-none" sz="2800">
              <a:latin typeface="华文中宋" pitchFamily="2" charset="-122"/>
              <a:ea typeface="华文中宋" pitchFamily="2" charset="-122"/>
              <a:sym typeface="宋体" panose="02010600030101010101" pitchFamily="2" charset="-122"/>
            </a:endParaRPr>
          </a:p>
        </p:txBody>
      </p:sp>
      <p:sp>
        <p:nvSpPr>
          <p:cNvPr id="36868" name="矩形 43012"/>
          <p:cNvSpPr/>
          <p:nvPr/>
        </p:nvSpPr>
        <p:spPr>
          <a:xfrm>
            <a:off x="4419600" y="4572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normalizeH="1">
                <a:ln w="12700" cap="flat" cmpd="sng">
                  <a:solidFill>
                    <a:srgbClr val="007D7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隶书" charset="0"/>
                <a:ea typeface="华文隶书" charset="0"/>
              </a:rPr>
              <a:t>求同法</a:t>
            </a:r>
            <a:endParaRPr lang="zh-CN" altLang="en-US" sz="3600" b="1" normalizeH="1">
              <a:ln w="12700" cap="flat" cmpd="sng">
                <a:solidFill>
                  <a:srgbClr val="007D7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43014" name="直接连接符 43013"/>
          <p:cNvSpPr/>
          <p:nvPr/>
        </p:nvSpPr>
        <p:spPr>
          <a:xfrm>
            <a:off x="3657600" y="5715000"/>
            <a:ext cx="1143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3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40" name="矩形 80900"/>
          <p:cNvSpPr/>
          <p:nvPr/>
        </p:nvSpPr>
        <p:spPr>
          <a:xfrm>
            <a:off x="1905000" y="1721327"/>
            <a:ext cx="8543925" cy="39693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鲁迅说：“无论什么事，如果不断收集材料，积之十年，总可成一学者。”</a:t>
            </a:r>
            <a:br>
              <a:rPr lang="zh-CN" altLang="en-US" sz="2400"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歌德在谈到积累材料时曾经说过：“一个人在年轻时积累了许多银币和铜币，年岁愈大，这些钱币的价值也愈高。到了最后，他年轻时的财产在面前块块都变成了纯金。”</a:t>
            </a:r>
            <a:br>
              <a:rPr lang="zh-CN" altLang="en-US" sz="2400"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一位历史学教授对他的学生说：“如果你收集两万张卡片，就可以在历史界成为权威。”</a:t>
            </a:r>
            <a:endParaRPr lang="zh-CN" altLang="en-US" sz="24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0902" name="直接连接符 80901"/>
          <p:cNvSpPr/>
          <p:nvPr/>
        </p:nvSpPr>
        <p:spPr>
          <a:xfrm>
            <a:off x="7010400" y="22860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80903" name="直接连接符 80902"/>
          <p:cNvSpPr/>
          <p:nvPr/>
        </p:nvSpPr>
        <p:spPr>
          <a:xfrm>
            <a:off x="4572000" y="3429000"/>
            <a:ext cx="1143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80904" name="直接连接符 80903"/>
          <p:cNvSpPr/>
          <p:nvPr/>
        </p:nvSpPr>
        <p:spPr>
          <a:xfrm>
            <a:off x="8534400" y="51054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80905" name="直接连接符 80904"/>
          <p:cNvSpPr/>
          <p:nvPr/>
        </p:nvSpPr>
        <p:spPr>
          <a:xfrm>
            <a:off x="1981200" y="5791200"/>
            <a:ext cx="457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4" name="文本框 81923"/>
          <p:cNvSpPr txBox="1"/>
          <p:nvPr/>
        </p:nvSpPr>
        <p:spPr>
          <a:xfrm>
            <a:off x="3886200" y="4800600"/>
            <a:ext cx="4540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 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治学要注意积累。 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0964" name="矩形 81924"/>
          <p:cNvSpPr/>
          <p:nvPr/>
        </p:nvSpPr>
        <p:spPr>
          <a:xfrm>
            <a:off x="5029200" y="381000"/>
            <a:ext cx="2057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</a:rPr>
              <a:t>分析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40965" name="矩形 81925"/>
          <p:cNvSpPr/>
          <p:nvPr/>
        </p:nvSpPr>
        <p:spPr>
          <a:xfrm>
            <a:off x="2133600" y="1828800"/>
            <a:ext cx="1143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异：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81927" name="文本框 81926"/>
          <p:cNvSpPr txBox="1"/>
          <p:nvPr/>
        </p:nvSpPr>
        <p:spPr>
          <a:xfrm>
            <a:off x="3505200" y="1447800"/>
            <a:ext cx="6629400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鲁迅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强调时间；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歌德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强调价值；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历史学教授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强调数量。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0967" name="矩形 81927"/>
          <p:cNvSpPr/>
          <p:nvPr/>
        </p:nvSpPr>
        <p:spPr>
          <a:xfrm>
            <a:off x="2286000" y="3276600"/>
            <a:ext cx="914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同：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81929" name="文本框 81928"/>
          <p:cNvSpPr txBox="1"/>
          <p:nvPr/>
        </p:nvSpPr>
        <p:spPr>
          <a:xfrm>
            <a:off x="3505200" y="3352800"/>
            <a:ext cx="662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积累。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0969" name="矩形 81929"/>
          <p:cNvSpPr/>
          <p:nvPr/>
        </p:nvSpPr>
        <p:spPr>
          <a:xfrm>
            <a:off x="1981200" y="4572000"/>
            <a:ext cx="1676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立意：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7" grpId="0"/>
      <p:bldP spid="8192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6" name="文本框 44035"/>
          <p:cNvSpPr txBox="1"/>
          <p:nvPr/>
        </p:nvSpPr>
        <p:spPr>
          <a:xfrm>
            <a:off x="2438400" y="1371600"/>
            <a:ext cx="6934200" cy="5086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“求异法”要求“同中求异”。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  <a:sym typeface="宋体" panose="02010600030101010101" pitchFamily="2" charset="-122"/>
              </a:rPr>
              <a:t>形 式：</a:t>
            </a:r>
            <a:endParaRPr lang="zh-CN" altLang="en-US" sz="3200" b="0">
              <a:solidFill>
                <a:srgbClr val="FF3300"/>
              </a:solidFill>
              <a:latin typeface="华文琥珀" pitchFamily="2" charset="-122"/>
              <a:ea typeface="华文琥珀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①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多则材料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。（两则或两则以上）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②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材料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之间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的内涵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相反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，构成鲜明的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对比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       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方 法：</a:t>
            </a:r>
            <a:endParaRPr lang="zh-CN" altLang="en-US" sz="3200" b="0">
              <a:solidFill>
                <a:srgbClr val="FF330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①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逐则分析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材料的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内涵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②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比较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几则材料的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内涵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③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找出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不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同点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1988" name="矩形 44036"/>
          <p:cNvSpPr/>
          <p:nvPr/>
        </p:nvSpPr>
        <p:spPr>
          <a:xfrm>
            <a:off x="4419600" y="4572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normalizeH="1">
                <a:ln w="12700" cap="flat" cmpd="sng">
                  <a:solidFill>
                    <a:srgbClr val="007D7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隶书" charset="0"/>
                <a:ea typeface="华文隶书" charset="0"/>
              </a:rPr>
              <a:t>求异法</a:t>
            </a:r>
            <a:endParaRPr lang="zh-CN" altLang="en-US" sz="3600" b="1" normalizeH="1">
              <a:ln w="12700" cap="flat" cmpd="sng">
                <a:solidFill>
                  <a:srgbClr val="007D7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44038" name="直接连接符 44037"/>
          <p:cNvSpPr/>
          <p:nvPr/>
        </p:nvSpPr>
        <p:spPr>
          <a:xfrm>
            <a:off x="3581400" y="6400800"/>
            <a:ext cx="1143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40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矩形 90116"/>
          <p:cNvSpPr/>
          <p:nvPr/>
        </p:nvSpPr>
        <p:spPr>
          <a:xfrm>
            <a:off x="1828800" y="885508"/>
            <a:ext cx="8583613" cy="53409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      1.1915</a:t>
            </a: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年，大洋洲北面一原始部落民族。一批欧洲传教士见当地人在使用磨制石斧，便大量赠送短柄钢斧，帮助他们提高效益。不料，其结果只增加了当地人的睡眠时间。</a:t>
            </a:r>
            <a:endParaRPr lang="zh-CN" altLang="en-US" sz="24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      2.</a:t>
            </a: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日本兵库县有个小山村。一天，村里的长者把村人召集到一起说：“都什么年代了，咱们还过着与原始人差不多的生活，要改变这种状况，办法不是没有。大都市里的人长期过现代生活，肯定会腻味的。咱不妨走回头路，干脆过原始人的生活，利用落后的‘特长’，‘出卖’这落后，定能赚不少钱。”这回天妙计，博得全村人喝彩，大家说干就干，有的在树上筑巢，有的用兽皮缝衣，有的用石器打磨工具</a:t>
            </a: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400">
                <a:latin typeface="华文中宋" pitchFamily="2" charset="-122"/>
                <a:ea typeface="华文中宋" pitchFamily="2" charset="-122"/>
              </a:rPr>
              <a:t>一时间舆论大哗，旅游者、考察者慕名而来，小山村暴富起来。</a:t>
            </a:r>
            <a:endParaRPr lang="zh-CN" altLang="en-US" sz="24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0118" name="直接连接符 90117"/>
          <p:cNvSpPr/>
          <p:nvPr/>
        </p:nvSpPr>
        <p:spPr>
          <a:xfrm>
            <a:off x="5943600" y="1905000"/>
            <a:ext cx="2362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0119" name="直接连接符 90118"/>
          <p:cNvSpPr/>
          <p:nvPr/>
        </p:nvSpPr>
        <p:spPr>
          <a:xfrm>
            <a:off x="4419600" y="2362200"/>
            <a:ext cx="4267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0120" name="直接连接符 90119"/>
          <p:cNvSpPr/>
          <p:nvPr/>
        </p:nvSpPr>
        <p:spPr>
          <a:xfrm>
            <a:off x="2514600" y="4876800"/>
            <a:ext cx="52578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0121" name="直接连接符 90120"/>
          <p:cNvSpPr/>
          <p:nvPr/>
        </p:nvSpPr>
        <p:spPr>
          <a:xfrm>
            <a:off x="6172200" y="6172200"/>
            <a:ext cx="2362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0122" name="直接连接符 90121"/>
          <p:cNvSpPr/>
          <p:nvPr/>
        </p:nvSpPr>
        <p:spPr>
          <a:xfrm>
            <a:off x="2514600" y="3962400"/>
            <a:ext cx="22098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5" name="矩形 79875"/>
          <p:cNvSpPr/>
          <p:nvPr/>
        </p:nvSpPr>
        <p:spPr>
          <a:xfrm>
            <a:off x="2514600" y="3200400"/>
            <a:ext cx="1143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异：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4036" name="矩形 79876"/>
          <p:cNvSpPr/>
          <p:nvPr/>
        </p:nvSpPr>
        <p:spPr>
          <a:xfrm>
            <a:off x="2667000" y="1828800"/>
            <a:ext cx="914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同：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4037" name="矩形 79877"/>
          <p:cNvSpPr/>
          <p:nvPr/>
        </p:nvSpPr>
        <p:spPr>
          <a:xfrm>
            <a:off x="2362200" y="4876800"/>
            <a:ext cx="1676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立意：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4038" name="矩形 79878"/>
          <p:cNvSpPr/>
          <p:nvPr/>
        </p:nvSpPr>
        <p:spPr>
          <a:xfrm>
            <a:off x="5029200" y="381000"/>
            <a:ext cx="2057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</a:rPr>
              <a:t>分析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79880" name="文本框 79879"/>
          <p:cNvSpPr txBox="1"/>
          <p:nvPr/>
        </p:nvSpPr>
        <p:spPr>
          <a:xfrm>
            <a:off x="3810000" y="1828800"/>
            <a:ext cx="6629400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落后，过着与原始人差不多的生活。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79881" name="矩形 79880"/>
          <p:cNvSpPr/>
          <p:nvPr/>
        </p:nvSpPr>
        <p:spPr>
          <a:xfrm>
            <a:off x="3810000" y="2514600"/>
            <a:ext cx="6477000" cy="1863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①前者安于现状，自甘落后；后者有强烈的变革意识。②前者观念不更新，即使引进先进技术也枉然；后者能够转换思想，化短为长，即使没有外界帮助也会由弱变强，由贫困变富裕。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79882" name="文本框 79881"/>
          <p:cNvSpPr txBox="1"/>
          <p:nvPr/>
        </p:nvSpPr>
        <p:spPr>
          <a:xfrm>
            <a:off x="4114800" y="4876800"/>
            <a:ext cx="6324600" cy="977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不知足者常乐。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400">
                <a:latin typeface="Arial" panose="020b0604020202020204" pitchFamily="34" charset="0"/>
                <a:ea typeface="华文中宋" pitchFamily="2" charset="-122"/>
              </a:rPr>
              <a:t>改变观念是关键，解放思想是根本。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0" grpId="0"/>
      <p:bldP spid="79881" grpId="0"/>
      <p:bldP spid="798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Freeform 5"/>
          <p:cNvSpPr/>
          <p:nvPr/>
        </p:nvSpPr>
        <p:spPr>
          <a:xfrm flipH="1">
            <a:off x="-224155" y="6154420"/>
            <a:ext cx="10262235" cy="115570"/>
          </a:xfr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51" name="文本框 2"/>
          <p:cNvSpPr/>
          <p:nvPr/>
        </p:nvSpPr>
        <p:spPr>
          <a:xfrm>
            <a:off x="462915" y="406400"/>
            <a:ext cx="11384280" cy="1066800"/>
          </a:xfrm>
          <a:prstGeom prst="rect">
            <a:avLst/>
          </a:prstGeom>
          <a:noFill/>
          <a:ln w="9525">
            <a:noFill/>
          </a:ln>
        </p:spPr>
        <p:txBody>
          <a:bodyPr lIns="89995" tIns="46797" rIns="89995" bIns="46797" anchor="ctr" anchorCtr="0"/>
          <a:lstStyle/>
          <a:p>
            <a:pPr algn="ctr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议论文写作，可看作是确立一个判断（论点）并证明这个判断的思维过程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7652" name="文本框 1"/>
          <p:cNvSpPr/>
          <p:nvPr/>
        </p:nvSpPr>
        <p:spPr>
          <a:xfrm>
            <a:off x="1215390" y="2052955"/>
            <a:ext cx="3379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en-US" sz="3200" b="1">
                <a:solidFill>
                  <a:schemeClr val="tx1"/>
                </a:solidFill>
              </a:rPr>
              <a:t>1.审题：</a:t>
            </a:r>
            <a:endParaRPr lang="en-US" altLang="en-US" sz="3200" b="1">
              <a:solidFill>
                <a:schemeClr val="tx1"/>
              </a:solidFill>
            </a:endParaRPr>
          </a:p>
        </p:txBody>
      </p:sp>
      <p:sp>
        <p:nvSpPr>
          <p:cNvPr id="27653" name="文本框 3"/>
          <p:cNvSpPr/>
          <p:nvPr/>
        </p:nvSpPr>
        <p:spPr>
          <a:xfrm>
            <a:off x="1215390" y="3060700"/>
            <a:ext cx="3379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en-US" sz="3200" b="1">
                <a:solidFill>
                  <a:schemeClr val="tx1"/>
                </a:solidFill>
              </a:rPr>
              <a:t>2.立意：</a:t>
            </a:r>
            <a:endParaRPr lang="en-US" altLang="en-US" sz="3200" b="1">
              <a:solidFill>
                <a:schemeClr val="tx1"/>
              </a:solidFill>
            </a:endParaRPr>
          </a:p>
        </p:txBody>
      </p:sp>
      <p:sp>
        <p:nvSpPr>
          <p:cNvPr id="27654" name="文本框 5"/>
          <p:cNvSpPr/>
          <p:nvPr/>
        </p:nvSpPr>
        <p:spPr>
          <a:xfrm>
            <a:off x="1215390" y="4068445"/>
            <a:ext cx="3379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r>
              <a:rPr lang="en-US" altLang="en-US" sz="3200" b="1">
                <a:solidFill>
                  <a:schemeClr val="tx1"/>
                </a:solidFill>
              </a:rPr>
              <a:t>.构造论证：</a:t>
            </a:r>
            <a:endParaRPr lang="en-US" altLang="en-US" sz="3200" b="1">
              <a:solidFill>
                <a:schemeClr val="tx1"/>
              </a:solidFill>
            </a:endParaRPr>
          </a:p>
        </p:txBody>
      </p:sp>
      <p:sp>
        <p:nvSpPr>
          <p:cNvPr id="27655" name="文本框 6"/>
          <p:cNvSpPr/>
          <p:nvPr/>
        </p:nvSpPr>
        <p:spPr>
          <a:xfrm>
            <a:off x="2778760" y="2114550"/>
            <a:ext cx="7899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识别和确立议题，关键是明确议题的核心概念。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6" name="文本框 8"/>
          <p:cNvSpPr/>
          <p:nvPr/>
        </p:nvSpPr>
        <p:spPr>
          <a:xfrm>
            <a:off x="2969260" y="3138170"/>
            <a:ext cx="8519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构造一个关于议题的判断（论点）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7" name="文本框 9"/>
          <p:cNvSpPr/>
          <p:nvPr/>
        </p:nvSpPr>
        <p:spPr>
          <a:xfrm>
            <a:off x="3640455" y="3967480"/>
            <a:ext cx="808926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展开说理，构造一个证明论点的论证，亦即寻找相应的理由与根据，通过合理的推理与建构，完成对“判断”的论证。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  <p:bldP spid="2765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6" name="文本框 74755"/>
          <p:cNvSpPr txBox="1"/>
          <p:nvPr/>
        </p:nvSpPr>
        <p:spPr>
          <a:xfrm>
            <a:off x="2438400" y="1371600"/>
            <a:ext cx="7848600" cy="44837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  <a:sym typeface="宋体" panose="02010600030101010101" pitchFamily="2" charset="-122"/>
              </a:rPr>
              <a:t>形 式：</a:t>
            </a:r>
            <a:endParaRPr lang="zh-CN" altLang="en-US" sz="3200" b="0">
              <a:solidFill>
                <a:srgbClr val="FF3300"/>
              </a:solidFill>
              <a:latin typeface="华文琥珀" pitchFamily="2" charset="-122"/>
              <a:ea typeface="华文琥珀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①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多则材料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。（两则或两则以上）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②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材料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之间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的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性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质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既不相同，也不相反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，而是各偏执于一点，带有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片面性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，互为补充。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方 法：</a:t>
            </a:r>
            <a:endParaRPr lang="zh-CN" altLang="en-US" sz="3200" b="0">
              <a:solidFill>
                <a:srgbClr val="FF330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①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逐则分析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材料的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内涵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②将</a:t>
            </a:r>
            <a:r>
              <a:rPr lang="zh-CN" altLang="x-none" sz="2800">
                <a:latin typeface="华文中宋" pitchFamily="2" charset="-122"/>
                <a:ea typeface="华文中宋" pitchFamily="2" charset="-122"/>
              </a:rPr>
              <a:t>几则材料的</a:t>
            </a:r>
            <a:r>
              <a:rPr lang="zh-CN" altLang="x-none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内涵</a:t>
            </a:r>
            <a:r>
              <a:rPr lang="en-US" altLang="zh-CN" sz="2800" err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叠加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补充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起来，体现辨证性。</a:t>
            </a:r>
            <a:endParaRPr lang="zh-CN" altLang="x-none" sz="28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7108" name="矩形 74756"/>
          <p:cNvSpPr/>
          <p:nvPr/>
        </p:nvSpPr>
        <p:spPr>
          <a:xfrm>
            <a:off x="4419600" y="4572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normalizeH="1">
                <a:ln w="12700" cap="flat" cmpd="sng">
                  <a:solidFill>
                    <a:srgbClr val="007D7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隶书" charset="0"/>
                <a:ea typeface="华文隶书" charset="0"/>
              </a:rPr>
              <a:t>互补法</a:t>
            </a:r>
            <a:endParaRPr lang="zh-CN" altLang="en-US" sz="3600" b="1" normalizeH="1">
              <a:ln w="12700" cap="flat" cmpd="sng">
                <a:solidFill>
                  <a:srgbClr val="007D7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74758" name="直接连接符 74757"/>
          <p:cNvSpPr/>
          <p:nvPr/>
        </p:nvSpPr>
        <p:spPr>
          <a:xfrm>
            <a:off x="5029200" y="5791200"/>
            <a:ext cx="2133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4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4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47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2" name="矩形 108549"/>
          <p:cNvSpPr/>
          <p:nvPr/>
        </p:nvSpPr>
        <p:spPr>
          <a:xfrm>
            <a:off x="1905000" y="1731963"/>
            <a:ext cx="8229600" cy="4276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45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甲说：“勤劳是我们中华民族的传统美德，勤劳能致富，所以在当今改革开放的时代，仍应发扬光大。”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乙听了不以为然地说：“在改革开放的今天，靠勤劳仅仅能温饱，要致富，必须依靠科技。高科技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=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高效益，这是致富的公式。” </a:t>
            </a:r>
            <a:endParaRPr lang="zh-CN" altLang="en-US" sz="28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8551" name="直接连接符 108550"/>
          <p:cNvSpPr/>
          <p:nvPr/>
        </p:nvSpPr>
        <p:spPr>
          <a:xfrm>
            <a:off x="9067800" y="2514600"/>
            <a:ext cx="838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8552" name="直接连接符 108551"/>
          <p:cNvSpPr/>
          <p:nvPr/>
        </p:nvSpPr>
        <p:spPr>
          <a:xfrm>
            <a:off x="2057400" y="3124200"/>
            <a:ext cx="990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8553" name="直接连接符 108552"/>
          <p:cNvSpPr/>
          <p:nvPr/>
        </p:nvSpPr>
        <p:spPr>
          <a:xfrm>
            <a:off x="4876800" y="5410200"/>
            <a:ext cx="3581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矩形 113668"/>
          <p:cNvSpPr/>
          <p:nvPr/>
        </p:nvSpPr>
        <p:spPr>
          <a:xfrm>
            <a:off x="1905000" y="1828800"/>
            <a:ext cx="160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材料一：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9156" name="矩形 113669"/>
          <p:cNvSpPr/>
          <p:nvPr/>
        </p:nvSpPr>
        <p:spPr>
          <a:xfrm>
            <a:off x="1905000" y="4419600"/>
            <a:ext cx="1676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立意：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9157" name="矩形 113670"/>
          <p:cNvSpPr/>
          <p:nvPr/>
        </p:nvSpPr>
        <p:spPr>
          <a:xfrm>
            <a:off x="5029200" y="381000"/>
            <a:ext cx="2057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</a:rPr>
              <a:t>分析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113672" name="文本框 113671"/>
          <p:cNvSpPr txBox="1"/>
          <p:nvPr/>
        </p:nvSpPr>
        <p:spPr>
          <a:xfrm>
            <a:off x="3733800" y="1905000"/>
            <a:ext cx="662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靠勤劳能致富。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13673" name="矩形 113672"/>
          <p:cNvSpPr/>
          <p:nvPr/>
        </p:nvSpPr>
        <p:spPr>
          <a:xfrm>
            <a:off x="3733800" y="3200400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靠科技才能致富。 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13674" name="文本框 113673"/>
          <p:cNvSpPr txBox="1"/>
          <p:nvPr/>
        </p:nvSpPr>
        <p:spPr>
          <a:xfrm>
            <a:off x="3733800" y="4572000"/>
            <a:ext cx="662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华文中宋" pitchFamily="2" charset="-122"/>
              </a:rPr>
              <a:t>致富必须依靠勤劳和高科技的结合。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9161" name="矩形 113674"/>
          <p:cNvSpPr/>
          <p:nvPr/>
        </p:nvSpPr>
        <p:spPr>
          <a:xfrm>
            <a:off x="1905000" y="3200400"/>
            <a:ext cx="1600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华文新魏" charset="0"/>
                <a:ea typeface="华文新魏" charset="0"/>
              </a:rPr>
              <a:t>材料二：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2" grpId="0"/>
      <p:bldP spid="113673" grpId="0"/>
      <p:bldP spid="11367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113602" y="8890"/>
            <a:ext cx="11428730" cy="6512455"/>
            <a:chOff x="2242" y="3440"/>
            <a:chExt cx="6777" cy="2002"/>
          </a:xfrm>
        </p:grpSpPr>
        <p:sp>
          <p:nvSpPr>
            <p:cNvPr id="29" name="TextBox 28"/>
            <p:cNvSpPr txBox="1"/>
            <p:nvPr/>
          </p:nvSpPr>
          <p:spPr>
            <a:xfrm>
              <a:off x="3379" y="3440"/>
              <a:ext cx="4234" cy="19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mtClean="0">
                  <a:solidFill>
                    <a:schemeClr val="bg1"/>
                  </a:solidFill>
                  <a:latin typeface="Mangal" panose="02040503050203030202" pitchFamily="18" charset="0"/>
                  <a:cs typeface="Mangal" panose="02040503050203030202" pitchFamily="18" charset="0"/>
                </a:rPr>
                <a:t>小  结</a:t>
              </a:r>
              <a:endParaRPr lang="zh-CN" altLang="en-US" sz="3600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endParaRPr>
            </a:p>
          </p:txBody>
        </p:sp>
        <p:sp>
          <p:nvSpPr>
            <p:cNvPr id="31" name="TextBox 24"/>
            <p:cNvSpPr txBox="1"/>
            <p:nvPr/>
          </p:nvSpPr>
          <p:spPr>
            <a:xfrm>
              <a:off x="2242" y="3617"/>
              <a:ext cx="6777" cy="1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zh-CN" sz="2800" b="1"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组合类材料作文的审题立意的三大步骤：</a:t>
              </a:r>
              <a:endParaRPr lang="zh-CN" altLang="zh-CN" sz="2800" b="1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zh-CN" sz="2400" b="1">
                  <a:solidFill>
                    <a:srgbClr val="C0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1.逐则分析</a:t>
              </a: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：</a:t>
              </a:r>
              <a:endParaRPr lang="zh-CN" altLang="zh-CN" sz="2400" b="1">
                <a:effectLst/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zh-CN" sz="2400" b="1">
                  <a:solidFill>
                    <a:srgbClr val="C0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①还原情境</a:t>
              </a: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：抓关键词，何时何地【何因】叙述主体如何；</a:t>
              </a:r>
              <a:endParaRPr lang="zh-CN" altLang="zh-CN" sz="2400" b="1">
                <a:effectLst/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      </a:t>
              </a:r>
              <a:r>
                <a:rPr lang="zh-CN" altLang="zh-CN" sz="2400" b="1">
                  <a:solidFill>
                    <a:srgbClr val="C0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②合理延伸</a:t>
              </a: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：由个及类、由表及里、由果溯因</a:t>
              </a:r>
              <a:endParaRPr lang="zh-CN" altLang="zh-CN" sz="2400" b="1">
                <a:effectLst/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zh-CN" sz="2400" b="1">
                  <a:solidFill>
                    <a:srgbClr val="C0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2.找关联点：</a:t>
              </a:r>
              <a:endParaRPr lang="zh-CN" altLang="zh-CN" sz="2400" b="1">
                <a:effectLst/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      ①抓关键词；②找共同话题；③共同的原因……</a:t>
              </a:r>
              <a:endParaRPr lang="zh-CN" altLang="zh-CN" sz="2400" b="1">
                <a:effectLst/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en-US" sz="2400" b="1">
                  <a:solidFill>
                    <a:srgbClr val="FF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比对分析：</a:t>
              </a:r>
              <a:r>
                <a:rPr lang="zh-CN" altLang="en-US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理清材料之间的关系：同向关系、互补关系、对立关系。</a:t>
              </a:r>
              <a:endParaRPr lang="zh-CN" altLang="en-US" sz="2400" b="1">
                <a:effectLst/>
                <a:latin typeface="华文中宋" pitchFamily="2" charset="-122"/>
                <a:ea typeface="华文中宋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en-US" sz="2400" b="1">
                  <a:solidFill>
                    <a:srgbClr val="FF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综合分析：</a:t>
              </a:r>
              <a:r>
                <a:rPr lang="zh-CN" altLang="en-US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归纳材料最终主旨：同中求同、异中辨异、互补叠加，逻辑整合。</a:t>
              </a:r>
              <a:endParaRPr lang="zh-CN" altLang="zh-CN" sz="2400" b="1">
                <a:effectLst/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40000"/>
                </a:lnSpc>
              </a:pPr>
              <a:r>
                <a:rPr lang="zh-CN" altLang="zh-CN" sz="2400" b="1">
                  <a:solidFill>
                    <a:srgbClr val="C00000"/>
                  </a:solidFill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3.选切入点</a:t>
              </a:r>
              <a:r>
                <a:rPr lang="zh-CN" altLang="zh-CN" sz="2400" b="1">
                  <a:effectLst/>
                  <a:latin typeface="华文中宋" pitchFamily="2" charset="-122"/>
                  <a:ea typeface="华文中宋" pitchFamily="2" charset="-122"/>
                  <a:sym typeface="宋体" panose="02010600030101010101" pitchFamily="2" charset="-122"/>
                </a:rPr>
                <a:t>：勾连材料和自身素材库；从“是什么、为什么、怎么办”中选）</a:t>
              </a:r>
              <a:endPara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zh-CN" altLang="en-US" sz="2400" b="1">
                  <a:solidFill>
                    <a:srgbClr val="C00000"/>
                  </a:solidFill>
                  <a:latin typeface="华文中宋" pitchFamily="2" charset="-122"/>
                  <a:ea typeface="华文中宋" pitchFamily="2" charset="-122"/>
                  <a:sym typeface="+mn-ea"/>
                </a:rPr>
                <a:t>注意：</a:t>
              </a:r>
              <a:endParaRPr lang="zh-CN" altLang="en-US" sz="2400" b="1">
                <a:latin typeface="华文中宋" pitchFamily="2" charset="-122"/>
                <a:ea typeface="华文中宋" pitchFamily="2" charset="-122"/>
                <a:sym typeface="+mn-ea"/>
              </a:endParaRPr>
            </a:p>
            <a:p>
              <a:r>
                <a:rPr lang="zh-CN" altLang="en-US" sz="2400" b="1">
                  <a:latin typeface="华文中宋" pitchFamily="2" charset="-122"/>
                  <a:ea typeface="华文中宋" pitchFamily="2" charset="-122"/>
                  <a:sym typeface="+mn-ea"/>
                </a:rPr>
                <a:t>    这种类型作文必须从</a:t>
              </a:r>
              <a:r>
                <a:rPr lang="zh-CN" altLang="en-US" sz="2400" b="1">
                  <a:solidFill>
                    <a:srgbClr val="C00000"/>
                  </a:solidFill>
                  <a:latin typeface="华文中宋" pitchFamily="2" charset="-122"/>
                  <a:ea typeface="华文中宋" pitchFamily="2" charset="-122"/>
                  <a:sym typeface="+mn-ea"/>
                </a:rPr>
                <a:t>整体考虑</a:t>
              </a:r>
              <a:r>
                <a:rPr lang="zh-CN" altLang="en-US" sz="2400" b="1">
                  <a:latin typeface="华文中宋" pitchFamily="2" charset="-122"/>
                  <a:ea typeface="华文中宋" pitchFamily="2" charset="-122"/>
                  <a:sym typeface="+mn-ea"/>
                </a:rPr>
                <a:t>，切忌完全把各则材料割裂开来，就一事论一事；其次要弄清几则材料间的关系，</a:t>
              </a:r>
              <a:r>
                <a:rPr lang="zh-CN" altLang="en-US" sz="2400" b="1">
                  <a:solidFill>
                    <a:srgbClr val="C00000"/>
                  </a:solidFill>
                  <a:latin typeface="华文中宋" pitchFamily="2" charset="-122"/>
                  <a:ea typeface="华文中宋" pitchFamily="2" charset="-122"/>
                  <a:sym typeface="+mn-ea"/>
                </a:rPr>
                <a:t>寻找联系点</a:t>
              </a:r>
              <a:r>
                <a:rPr lang="zh-CN" altLang="en-US" sz="2400" b="1">
                  <a:latin typeface="华文中宋" pitchFamily="2" charset="-122"/>
                  <a:ea typeface="华文中宋" pitchFamily="2" charset="-122"/>
                  <a:sym typeface="+mn-ea"/>
                </a:rPr>
                <a:t>，运用</a:t>
              </a:r>
              <a:r>
                <a:rPr lang="zh-CN" altLang="en-US" sz="2400" b="1">
                  <a:solidFill>
                    <a:srgbClr val="C00000"/>
                  </a:solidFill>
                  <a:latin typeface="华文中宋" pitchFamily="2" charset="-122"/>
                  <a:ea typeface="华文中宋" pitchFamily="2" charset="-122"/>
                  <a:sym typeface="+mn-ea"/>
                </a:rPr>
                <a:t>多种方法</a:t>
              </a:r>
              <a:r>
                <a:rPr lang="zh-CN" altLang="en-US" sz="2400" b="1">
                  <a:latin typeface="华文中宋" pitchFamily="2" charset="-122"/>
                  <a:ea typeface="华文中宋" pitchFamily="2" charset="-122"/>
                  <a:sym typeface="+mn-ea"/>
                </a:rPr>
                <a:t>去分析材料。</a:t>
              </a:r>
              <a:endPara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69570" y="0"/>
            <a:ext cx="11596370" cy="661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实战演练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　阅读下面的材料，按要求完成作文。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材料一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疫情防控形势向好后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全国各地、各行各业纷纷强调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要按下复工复产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快进键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跑出发展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加速度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要以时不我待、只争朝夕的精神状态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努力把疫情耽误的时间补回来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把疫情造成的损失抢回来。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材料二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据中国青年报报道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最近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高校传媒联盟向全国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1021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名大学生发起问卷调查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80.8%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的受访者表示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“有过事情被安排得满满当当、恨不得一天当作两天用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的经历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许多大学生过上了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倍速生活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。比如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49.36%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的调查对象看电视剧等视频会倍速播放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81.39%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则会边吃饭边做别的事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34.97%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有过边洗澡边玩手机的经历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有受访者就表示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“高效率地完成一项任务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其实是一件很有快感的事情。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也有人坦言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自己每天忙忙碌碌但收获不及预期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69570" y="0"/>
            <a:ext cx="11596370" cy="4812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实战演练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　阅读下面的材料，按要求完成作文。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材料三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现在是互联网时代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不是大鱼吃小鱼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而是快鱼吃慢鱼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你比别人快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才能在竞争中赢得机会。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——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比尔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·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盖茨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材料四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　记得早先少年时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大家诚诚恳恳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说一句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是一句。清早上火车站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 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长街黑暗无行人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卖豆浆的小店冒着热气。从前的日色变得慢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车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马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邮件都慢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一生只够爱一个人。从前的锁也好看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钥匙精美有样子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你锁了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人家就懂了。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——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木心《从前慢》</a:t>
            </a:r>
            <a:endParaRPr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69570" y="0"/>
            <a:ext cx="11596370" cy="601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实战演练</a:t>
            </a:r>
            <a:endParaRPr lang="zh-CN" altLang="zh-CN" sz="26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　以上材料引发了你怎样的思考与感悟？请结合材料，写一篇不少于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  <a:sym typeface="+mn-ea"/>
              </a:rPr>
              <a:t>800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字的作文。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要求：题目自拟，立意自定，文体自选；不得抄袭，不得套作，不要脱离材料范围和含意。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【解读示范】</a:t>
            </a:r>
            <a:endParaRPr lang="zh-CN" altLang="zh-CN" sz="26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这是一道多则材料作文题。材料结合现实生活情境，通过具有思辨意义的材料，引导学生挖掘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加快速度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放慢脚步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之间的关系，联系社会与人生，形成富有个性化的见解和表达，以达成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立德树人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的目标。</a:t>
            </a:r>
            <a:endParaRPr lang="zh-CN" altLang="zh-CN" sz="26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多则材料作文审题立意主要采用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求异同法</a:t>
            </a:r>
            <a:r>
              <a:rPr lang="en-US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和互补法。</a:t>
            </a:r>
            <a:endParaRPr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9860" y="123190"/>
            <a:ext cx="11601450" cy="645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材料一：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结合疫后建设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强调</a:t>
            </a:r>
            <a:r>
              <a:rPr lang="en-US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求快</a:t>
            </a:r>
            <a:r>
              <a:rPr lang="en-US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的积极意义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材料二：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给定的调查结果表明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倍速生活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的普遍性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而不同受访者对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倍速生活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的不同感受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表明“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求快”因人而异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具有两面性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材料三：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比尔·盖茨的话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从赢得机会的角度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强调“求快”的必要性。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材料四：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木心的诗句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  <a:sym typeface="+mn-ea"/>
              </a:rPr>
              <a:t>，</a:t>
            </a:r>
            <a:r>
              <a:rPr lang="zh-CN" altLang="zh-CN" sz="26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表明在“慢”中有“快”不能获得的美感和情感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参考立意：</a:t>
            </a:r>
            <a:endParaRPr lang="zh-CN" altLang="zh-CN" sz="26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快进</a:t>
            </a:r>
            <a:r>
              <a:rPr lang="en-US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中走得更远；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奋斗路上，跑出更高速度；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从心而行，走出自己的人生速度；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用“倍速”延长生命速度；</a:t>
            </a:r>
            <a:endParaRPr lang="zh-CN"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zh-CN" altLang="zh-CN" sz="26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快慢相宜，才是人生最好的节奏；</a:t>
            </a:r>
            <a:endParaRPr altLang="zh-CN" sz="2600" kern="100">
              <a:effectLst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57174" y="685800"/>
            <a:ext cx="11534775" cy="5688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【范文】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ctr">
              <a:lnSpc>
                <a:spcPct val="13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要在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倍速生活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中感受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慢下来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的力量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ctr">
              <a:lnSpc>
                <a:spcPct val="13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安星宇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一则调查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让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倍速生活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进入大众的视野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当很多人沉迷于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倍速生活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带来的充实与快乐时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我却建议年轻人找准目标去努力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不盲目追求所谓的“高效”。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l">
              <a:lnSpc>
                <a:spcPct val="13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多数年轻人的生活节奏像是被按下了“快进键”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从早到晚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犹如一个忙不停转不休的陀螺。倍速追剧、倍速阅读、倍速加班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说是加速实现“自我浇灌”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看似也的确内容充盈、高速高效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然而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这步履匆匆过后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真正被自身转化吸收的“养分”却寥寥无几。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7674" y="561975"/>
            <a:ext cx="11115675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而越来越多的被“倍速生活”长期裹挟不得“自救”的年轻人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也开始于忙碌喧嚣过后、于夜阑深静之时、于四下无人之处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喟然长叹一声“我太难了”。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毋庸置疑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年轻人对生活有向往、对未来有目标、对自我有要求确是一件值得肯定的事情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然而“高速”不等于“高效”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“高效”更不能保障“高质”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若是一味地追求生活工作的“快”和“满”而忽视了实质内容的收获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才是真正的“一顿操作猛如虎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定睛一看原地杵”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不仅本末倒置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更加得不偿失。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/>
          <p:cNvSpPr txBox="1"/>
          <p:nvPr/>
        </p:nvSpPr>
        <p:spPr>
          <a:xfrm>
            <a:off x="1646752" y="3351217"/>
            <a:ext cx="8697459" cy="1476375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6000" b="1">
                <a:solidFill>
                  <a:srgbClr val="080808"/>
                </a:solidFill>
                <a:latin typeface="华文细黑" pitchFamily="2" charset="-122"/>
                <a:ea typeface="楷体_GB2312" pitchFamily="49" charset="-122"/>
              </a:rPr>
              <a:t>审题就是读懂材料！</a:t>
            </a:r>
            <a:endParaRPr lang="zh-CN" altLang="en-US" sz="6000" b="1">
              <a:solidFill>
                <a:srgbClr val="080808"/>
              </a:solidFill>
              <a:latin typeface="华文细黑" pitchFamily="2" charset="-122"/>
              <a:ea typeface="楷体_GB2312" pitchFamily="49" charset="-122"/>
            </a:endParaRPr>
          </a:p>
        </p:txBody>
      </p:sp>
      <p:sp>
        <p:nvSpPr>
          <p:cNvPr id="10243" name="Text Box 2"/>
          <p:cNvSpPr txBox="1"/>
          <p:nvPr/>
        </p:nvSpPr>
        <p:spPr>
          <a:xfrm>
            <a:off x="1646752" y="1420918"/>
            <a:ext cx="8697459" cy="1476375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6000" b="1">
                <a:solidFill>
                  <a:srgbClr val="080808"/>
                </a:solidFill>
                <a:latin typeface="华文细黑" pitchFamily="2" charset="-122"/>
                <a:ea typeface="楷体_GB2312" pitchFamily="49" charset="-122"/>
              </a:rPr>
              <a:t>审题就是明确写作任务！</a:t>
            </a:r>
            <a:endParaRPr lang="zh-CN" altLang="en-US" sz="6000" b="1">
              <a:solidFill>
                <a:srgbClr val="080808"/>
              </a:solidFill>
              <a:latin typeface="华文细黑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6249" y="638175"/>
            <a:ext cx="11096625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作家张爱玲曾说：“出名要趁早呀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来得太晚的话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快乐也不那么痛快。”实际上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她的此番发声有着讳莫如深的历史背景。而聚焦眼下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这些读着张爱玲长大的“年轻一代”却只记住了“趁早”这个关键词。“成名要早”“建功要快”这样的思想不知从何时起被深深植根于大多数年轻人价值观念中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这也是“倍速生活”模式形成的一点关键原因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而在“无底线无原则”的加倍忙碌背后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实际上是潜伏于年轻人内心深处无法依靠外力治疗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只能“自愈”的“现代焦虑症”。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6725" y="590550"/>
            <a:ext cx="11125200" cy="5908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当下的年轻人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似乎时刻都在焦虑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在面对生活、工作、学习、家庭之时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“本领恐慌”便被无限放大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唯恐脚步稍慢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就会被这个时代抛在身后。于是在这种情绪的支配下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他们开始和他人竞争、和自己比赛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甚至盲目地认为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只要动起来、快起来、不停歇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就能于众人间脱颖而出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出类拔萃。殊不知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在这样焦躁的、功利的价值观的驱使下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久而久之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只崇拜单一的成功、财富、地位和名望的“病灶”也就渐渐显露出来。这就犹如开车上路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若是满心满眼都是加速超车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一心只想着快一点、再快一点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难免就会忽视了“刹车制动”的作用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甚至最后慌不择路、与目的地背道而驰。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61975" y="619125"/>
            <a:ext cx="11068050" cy="4615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然而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再快的高速公路也会有“最高限速”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就如同现下这些正过着“倍速生活”的年轻人一样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在自我实现自我成就的路程中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要将“高质量”的深刻内涵放在首位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更要学会在“加速度”的日子里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感受“稳”和“缓”的力量。当然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“慢下来”的本意也并不等同于消极散漫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而是要在成长的过程中让心静下来去沉淀、去厚积。若是用原来读完一本书的速度去阅读一个章节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可能就会发现作者隐藏在某一个文字背后的温柔；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2449" y="638175"/>
            <a:ext cx="10906125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若是用原来追完一部剧的时间去完整观看一整集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可能就会被某一句台词戳中内心的柔软；若是将那些频繁更换工作的“三秒钟热情”积累下来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用心去学习去重塑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可能会看见不一样的广阔天地。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越是快节奏的生活时代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越要懂得将脚放在“刹车”上。而现在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MingLiU_HKSCS" panose="02020500000000000000" pitchFamily="18" charset="-120"/>
              </a:rPr>
              <a:t>，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是时候为“倍速生活”按一下“慢放键”了。</a:t>
            </a:r>
            <a:endParaRPr lang="zh-CN" altLang="zh-CN" sz="2800" kern="100">
              <a:effectLst/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31845" y="2513965"/>
            <a:ext cx="1383665" cy="132969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172720" y="3138805"/>
            <a:ext cx="3345815" cy="107950"/>
            <a:chOff x="-272" y="4943"/>
            <a:chExt cx="5269" cy="1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272" y="4986"/>
              <a:ext cx="5247" cy="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4821555" y="3148965"/>
            <a:ext cx="1154430" cy="107950"/>
            <a:chOff x="3179" y="4943"/>
            <a:chExt cx="1818" cy="17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179" y="5028"/>
              <a:ext cx="1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75985" y="2763520"/>
            <a:ext cx="3275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逐浪粗宋简体" panose="02010601030101010101" charset="-122"/>
                <a:ea typeface="逐浪粗宋简体" panose="02010601030101010101" charset="-122"/>
              </a:rPr>
              <a:t>注意事项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8220" y="2764155"/>
            <a:ext cx="1094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+mj-ea"/>
                <a:ea typeface="+mj-ea"/>
              </a:rPr>
              <a:t>04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558530" y="3216910"/>
            <a:ext cx="3629660" cy="400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24" name="Text Box 10"/>
          <p:cNvSpPr/>
          <p:nvPr/>
        </p:nvSpPr>
        <p:spPr>
          <a:xfrm>
            <a:off x="1905000" y="381000"/>
            <a:ext cx="7704138" cy="73215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材料作文审题中经常存在的问题：</a:t>
            </a:r>
            <a:r>
              <a:rPr lang="zh-CN" altLang="en-US" sz="3200" b="1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zh-CN">
              <a:latin typeface="Arial" panose="020b0604020202020204" pitchFamily="34" charset="0"/>
            </a:endParaRPr>
          </a:p>
        </p:txBody>
      </p:sp>
      <p:grpSp>
        <p:nvGrpSpPr>
          <p:cNvPr id="12291" name="Group -872"/>
          <p:cNvGrpSpPr/>
          <p:nvPr/>
        </p:nvGrpSpPr>
        <p:grpSpPr>
          <a:xfrm>
            <a:off x="8956675" y="93663"/>
            <a:ext cx="1676400" cy="673099"/>
            <a:chOff x="4557" y="144"/>
            <a:chExt cx="1056" cy="424"/>
          </a:xfrm>
        </p:grpSpPr>
        <p:sp>
          <p:nvSpPr>
            <p:cNvPr id="12315" name="Text Box 12"/>
            <p:cNvSpPr/>
            <p:nvPr/>
          </p:nvSpPr>
          <p:spPr>
            <a:xfrm>
              <a:off x="4557" y="317"/>
              <a:ext cx="105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12316" name="WordArt 13"/>
            <p:cNvSpPr>
              <a:spLocks noTextEdit="1"/>
            </p:cNvSpPr>
            <p:nvPr/>
          </p:nvSpPr>
          <p:spPr>
            <a:xfrm>
              <a:off x="4560" y="144"/>
              <a:ext cx="960" cy="1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0000"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rgbClr val="EAEAEA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FF"/>
                  </a:solidFill>
                  <a:effectLst>
                    <a:outerShdw dist="35920" dir="2700067" sy="50000" kx="2115784" algn="bl" rotWithShape="0">
                      <a:srgbClr val="C0C0C0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0" dir="2700067" sy="50000" kx="2115784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4194306" name="Group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05485" y="1435100"/>
          <a:ext cx="11000105" cy="4775200"/>
        </p:xfrm>
        <a:graphic>
          <a:graphicData uri="http://schemas.openxmlformats.org/drawingml/2006/table">
            <a:tbl>
              <a:tblPr/>
              <a:tblGrid>
                <a:gridCol w="1054100"/>
                <a:gridCol w="2137410"/>
                <a:gridCol w="7808595"/>
              </a:tblGrid>
              <a:tr h="62484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名称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类  别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表  现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</a:tr>
              <a:tr h="798830">
                <a:tc rowSpan="4"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材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料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作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文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审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题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4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痼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疾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误解材料，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题型不清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或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误把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材料作文的材料当作话题作文的材料，或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误把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材料作文的材料看作命题作文的提示。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</a:tr>
              <a:tr h="112712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断章取义，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因小失大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不能深入理解材料所包含的中心意思和命题者的意图，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随便以某个自己感兴趣的词语或句子为立足点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就开始作文，造成偏题跑题。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</a:tr>
              <a:tr h="80962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只见现象，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不见实质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对那些寓含着深刻哲理的材料，简单地从表面引发，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不能透过现象看本质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。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</a:tr>
              <a:tr h="141478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忽视要求， 抛却材料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不重视对材料之后的作文提示或要求的审读，忽视题目限定的条件，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甚至完全抛弃材料，任意发挥，作文主旨与材料毫无关联甚至相悖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。</a:t>
                      </a: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9000">
                          <a:srgbClr val="FFB9B9">
                            <a:alpha val="0"/>
                            <a:lumMod val="64000"/>
                          </a:srgbClr>
                        </a:gs>
                        <a:gs pos="64000">
                          <a:srgbClr val="FF8F8E"/>
                        </a:gs>
                        <a:gs pos="44000">
                          <a:srgbClr val="FE9E9F"/>
                        </a:gs>
                        <a:gs pos="84000">
                          <a:srgbClr val="FF7373"/>
                        </a:gs>
                      </a:gsLst>
                      <a:lin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489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30" name="Rectangle 354"/>
          <p:cNvSpPr>
            <a:spLocks noGrp="1" noChangeArrowheads="1"/>
          </p:cNvSpPr>
          <p:nvPr>
            <p:ph type="title"/>
          </p:nvPr>
        </p:nvSpPr>
        <p:spPr>
          <a:xfrm>
            <a:off x="1981200" y="457200"/>
            <a:ext cx="8229600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all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	材料作文引材五忌：</a:t>
            </a:r>
            <a:br>
              <a:rPr kumimoji="0" lang="zh-CN" altLang="zh-CN" sz="4000" b="0" i="0" u="none" strike="noStrike" kern="1200" cap="all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endParaRPr kumimoji="0" lang="zh-CN" altLang="en-US" sz="4000" b="0" i="0" u="none" strike="noStrike" kern="1200" cap="all" spc="0" normalizeH="0" baseline="0" noProof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048932" name="Rectangle 356"/>
          <p:cNvSpPr>
            <a:spLocks noGrp="1"/>
          </p:cNvSpPr>
          <p:nvPr>
            <p:ph idx="1"/>
          </p:nvPr>
        </p:nvSpPr>
        <p:spPr>
          <a:xfrm>
            <a:off x="1752600" y="1371600"/>
            <a:ext cx="8686800" cy="5257800"/>
          </a:xfrm>
        </p:spPr>
        <p:txBody>
          <a:bodyPr vert="horz" wrap="square" anchor="t" anchorCtr="0"/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忌“引材料”时生搬硬套（照搬）。</a:t>
            </a:r>
            <a:endParaRPr lang="zh-CN" altLang="zh-CN"/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忌抛开材料，信马由缰。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既然要求根据材料作文，就必须以材料为根据来联想生发，不能置材料与不顾，而天马行空，脱缰狂奔。材料作文要求若即若离，不即不离。</a:t>
            </a:r>
            <a:endParaRPr lang="zh-CN" altLang="zh-CN"/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忌对原材料进行随意改动，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杜撰原材料的故事与情节，或者对原材料进行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续写或扩充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zh-CN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34" name="Rectangle 358"/>
          <p:cNvSpPr>
            <a:spLocks noGrp="1"/>
          </p:cNvSpPr>
          <p:nvPr>
            <p:ph idx="1"/>
          </p:nvPr>
        </p:nvSpPr>
        <p:spPr>
          <a:xfrm>
            <a:off x="1752600" y="609600"/>
            <a:ext cx="8610600" cy="5627688"/>
          </a:xfrm>
        </p:spPr>
        <p:txBody>
          <a:bodyPr vert="horz" wrap="square" anchor="t" anchorCtr="0"/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4.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忌就事论事，局限于材料。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在吃透材料的基础上，应本着“文章合为时而著”的原则由此及彼，联想生发开去，借题发挥，写出自己对自然、社会、人生的独特感受和真切体验，使文章真实而具有现实性。</a:t>
            </a:r>
            <a:endParaRPr lang="zh-CN" altLang="zh-CN"/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5.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忌文章一开头即用“读了这则材料”、“看了这幅漫画”之类的话代替对材料的引述，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把写作文等同于回答问答题，因为一旦离开具体试卷我们就不知“这”为何云。</a:t>
            </a:r>
            <a:endParaRPr lang="zh-CN" altLang="zh-CN"/>
          </a:p>
        </p:txBody>
      </p:sp>
      <p:sp>
        <p:nvSpPr>
          <p:cNvPr id="14339" name="Rectangle 360"/>
          <p:cNvSpPr/>
          <p:nvPr/>
        </p:nvSpPr>
        <p:spPr>
          <a:xfrm>
            <a:off x="1524000" y="3292475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har char="•"/>
            </a:pPr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0" name="Rectangle 362"/>
          <p:cNvSpPr/>
          <p:nvPr/>
        </p:nvSpPr>
        <p:spPr>
          <a:xfrm>
            <a:off x="1524000" y="3933825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4863547" y="2672433"/>
            <a:ext cx="2464905" cy="598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3200" smtClean="0">
                <a:latin typeface="Heiti SC Light" charset="-122"/>
                <a:ea typeface="Heiti SC Light" charset="-122"/>
                <a:cs typeface="Heiti SC Light" charset="-122"/>
              </a:rPr>
              <a:t>THANKS</a:t>
            </a:r>
            <a:endParaRPr kumimoji="1" lang="zh-CN" altLang="en-US" sz="32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5296" y="3712253"/>
            <a:ext cx="5289371" cy="22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</a:pPr>
            <a:r>
              <a:rPr lang="en-US" altLang="zh-CN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BUSSINESS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lang="en-US" altLang="zh-CN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POWERPOINT</a:t>
            </a:r>
            <a:endParaRPr lang="en-US" altLang="zh-CN" sz="800">
              <a:solidFill>
                <a:schemeClr val="tx1">
                  <a:lumMod val="65000"/>
                  <a:lumOff val="35000"/>
                </a:schemeClr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cxnSp>
        <p:nvCxnSpPr>
          <p:cNvPr id="3" name="直线连接符 2"/>
          <p:cNvCxnSpPr/>
          <p:nvPr/>
        </p:nvCxnSpPr>
        <p:spPr>
          <a:xfrm>
            <a:off x="3256609" y="3429000"/>
            <a:ext cx="56787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17300" y="114935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Freeform 5"/>
          <p:cNvSpPr/>
          <p:nvPr/>
        </p:nvSpPr>
        <p:spPr>
          <a:xfrm flipH="1">
            <a:off x="-224155" y="6154420"/>
            <a:ext cx="10262235" cy="115570"/>
          </a:xfr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52" name="文本框 1"/>
          <p:cNvSpPr/>
          <p:nvPr/>
        </p:nvSpPr>
        <p:spPr>
          <a:xfrm>
            <a:off x="975995" y="1170940"/>
            <a:ext cx="10596245" cy="4126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sym typeface="+mn-ea"/>
              </a:rPr>
              <a:t>明确写作任务，就要注意以下各要素：</a:t>
            </a:r>
            <a:endParaRPr lang="zh-CN" altLang="en-US" sz="3200" b="1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1.</a:t>
            </a:r>
            <a:r>
              <a:rPr lang="zh-CN" altLang="en-US" sz="3200" b="1">
                <a:sym typeface="+mn-ea"/>
              </a:rPr>
              <a:t>作者（以谁的名义写？）</a:t>
            </a:r>
            <a:endParaRPr lang="zh-CN" altLang="en-US" sz="3200" b="1"/>
          </a:p>
          <a:p>
            <a:pPr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2.</a:t>
            </a:r>
            <a:r>
              <a:rPr lang="zh-CN" altLang="en-US" sz="3200" b="1">
                <a:sym typeface="+mn-ea"/>
              </a:rPr>
              <a:t>读者（写给谁看？）</a:t>
            </a:r>
            <a:endParaRPr lang="zh-CN" altLang="en-US" sz="3200" b="1"/>
          </a:p>
          <a:p>
            <a:pPr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3.</a:t>
            </a:r>
            <a:r>
              <a:rPr lang="zh-CN" altLang="en-US" sz="3200" b="1">
                <a:sym typeface="+mn-ea"/>
              </a:rPr>
              <a:t>话题（谈论什么？）</a:t>
            </a:r>
            <a:endParaRPr lang="zh-CN" altLang="en-US" sz="3200" b="1"/>
          </a:p>
          <a:p>
            <a:pPr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4.</a:t>
            </a:r>
            <a:r>
              <a:rPr lang="zh-CN" altLang="en-US" sz="3200" b="1">
                <a:sym typeface="+mn-ea"/>
              </a:rPr>
              <a:t>目的（解决什么问题？）</a:t>
            </a:r>
            <a:endParaRPr lang="zh-CN" altLang="en-US" sz="3200" b="1"/>
          </a:p>
          <a:p>
            <a:pPr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5.</a:t>
            </a:r>
            <a:r>
              <a:rPr lang="zh-CN" altLang="en-US" sz="3200" b="1">
                <a:sym typeface="+mn-ea"/>
              </a:rPr>
              <a:t>体式（以什么文体写？）</a:t>
            </a:r>
            <a:endParaRPr lang="zh-CN" altLang="en-US" sz="3200" b="1"/>
          </a:p>
          <a:p>
            <a:pPr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6.</a:t>
            </a:r>
            <a:r>
              <a:rPr lang="zh-CN" altLang="en-US" sz="3200" b="1">
                <a:sym typeface="+mn-ea"/>
              </a:rPr>
              <a:t>情境</a:t>
            </a:r>
            <a:r>
              <a:rPr lang="en-US" altLang="zh-CN" sz="3200" b="1">
                <a:sym typeface="+mn-ea"/>
              </a:rPr>
              <a:t>(</a:t>
            </a:r>
            <a:r>
              <a:rPr lang="zh-CN" altLang="zh-CN" sz="3200" b="1">
                <a:sym typeface="+mn-ea"/>
              </a:rPr>
              <a:t>什么生活情境或语言情境</a:t>
            </a:r>
            <a:r>
              <a:rPr lang="en-US" altLang="zh-CN" sz="3200" b="1">
                <a:sym typeface="+mn-ea"/>
              </a:rPr>
              <a:t>)</a:t>
            </a:r>
            <a:endParaRPr lang="en-US" altLang="en-US" sz="32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矩形 1"/>
          <p:cNvSpPr/>
          <p:nvPr/>
        </p:nvSpPr>
        <p:spPr>
          <a:xfrm>
            <a:off x="533400" y="864235"/>
            <a:ext cx="111975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611505" algn="just" eaLnBrk="1" hangingPunct="1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高考作文对立意有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点要求</a:t>
            </a:r>
            <a:endParaRPr lang="zh-CN" altLang="zh-CN" sz="2400">
              <a:latin typeface="宋体" panose="02010600030101010101" pitchFamily="2" charset="-122"/>
              <a:ea typeface="Courier New" panose="02070309020205020404" pitchFamily="49" charset="0"/>
            </a:endParaRPr>
          </a:p>
          <a:p>
            <a:pPr lvl="0" indent="611505" algn="just" eaLnBrk="1" hangingPunct="1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一是立意要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正确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。所谓</a:t>
            </a: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正确</a:t>
            </a: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包括两个方面：首先是思想内容正确，其次是文章的立意要符合题意的要求，即切题。</a:t>
            </a:r>
            <a:endParaRPr lang="zh-CN" altLang="zh-CN" sz="2400">
              <a:latin typeface="宋体" panose="02010600030101010101" pitchFamily="2" charset="-122"/>
              <a:ea typeface="Courier New" panose="02070309020205020404" pitchFamily="49" charset="0"/>
            </a:endParaRPr>
          </a:p>
          <a:p>
            <a:pPr lvl="0" indent="611505" algn="just" eaLnBrk="1" hangingPunct="1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二是立意要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新颖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。就是有自己的独特感受和发现。</a:t>
            </a:r>
            <a:endParaRPr lang="zh-CN" altLang="zh-CN" sz="2400">
              <a:latin typeface="宋体" panose="02010600030101010101" pitchFamily="2" charset="-122"/>
              <a:ea typeface="Courier New" panose="02070309020205020404" pitchFamily="49" charset="0"/>
            </a:endParaRPr>
          </a:p>
          <a:p>
            <a:pPr lvl="0" indent="611505" algn="just" eaLnBrk="1" hangingPunct="1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三是立意要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深刻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r>
              <a:rPr lang="zh-CN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深刻</a:t>
            </a:r>
            <a:r>
              <a:rPr lang="zh-CN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就是能</a:t>
            </a:r>
            <a:r>
              <a:rPr lang="zh-CN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见人所未见，发人所未发</a:t>
            </a:r>
            <a:r>
              <a:rPr lang="zh-CN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，写出</a:t>
            </a:r>
            <a:r>
              <a:rPr lang="zh-CN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人人心中皆有，人人笔下俱无</a:t>
            </a:r>
            <a:r>
              <a:rPr lang="zh-CN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的意思来。</a:t>
            </a:r>
            <a:endParaRPr lang="zh-CN" altLang="zh-CN" sz="2400">
              <a:latin typeface="宋体" panose="02010600030101010101" pitchFamily="2" charset="-122"/>
              <a:ea typeface="Courier New" panose="02070309020205020404" pitchFamily="49" charset="0"/>
            </a:endParaRPr>
          </a:p>
          <a:p>
            <a:pPr lvl="0" indent="611505" algn="just" eaLnBrk="1" hangingPunct="1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四是立意要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集中</a:t>
            </a:r>
            <a:r>
              <a:rPr lang="zh-CN" altLang="zh-CN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。一篇文章立意必须单一明确，多中心就等于没有中心了，思想可以丰富，主题必须集中，即只能有一个主题。</a:t>
            </a:r>
            <a:endParaRPr lang="zh-CN" altLang="zh-CN" sz="2400">
              <a:latin typeface="宋体" panose="02010600030101010101" pitchFamily="2" charset="-122"/>
              <a:ea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31845" y="2513965"/>
            <a:ext cx="1383665" cy="132969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172720" y="3138805"/>
            <a:ext cx="3345815" cy="107950"/>
            <a:chOff x="-272" y="4943"/>
            <a:chExt cx="5269" cy="1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272" y="4986"/>
              <a:ext cx="5247" cy="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4821555" y="3148965"/>
            <a:ext cx="1154430" cy="107950"/>
            <a:chOff x="3179" y="4943"/>
            <a:chExt cx="1818" cy="17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179" y="5028"/>
              <a:ext cx="1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75985" y="2763520"/>
            <a:ext cx="3275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逐浪粗宋简体" panose="02010601030101010101" charset="-122"/>
                <a:ea typeface="逐浪粗宋简体" panose="02010601030101010101" charset="-122"/>
              </a:rPr>
              <a:t>单则材料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8220" y="2764155"/>
            <a:ext cx="1094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+mj-ea"/>
                <a:ea typeface="+mj-ea"/>
              </a:rPr>
              <a:t>02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558530" y="3216910"/>
            <a:ext cx="3629660" cy="400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9457"/>
          <p:cNvSpPr txBox="1"/>
          <p:nvPr/>
        </p:nvSpPr>
        <p:spPr>
          <a:xfrm>
            <a:off x="2190115" y="3137535"/>
            <a:ext cx="566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找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关键词、关键句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（立意） </a:t>
            </a:r>
            <a:endParaRPr lang="zh-CN" altLang="en-US" sz="320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2190115" y="3822700"/>
            <a:ext cx="729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抓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人物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事件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结果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原因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（立意） 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512445" y="476885"/>
            <a:ext cx="43611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一、普通单则材料</a:t>
            </a:r>
            <a:r>
              <a:rPr lang="en-US" altLang="zh-CN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3" grpId="0"/>
    </p:bldLst>
  </p:timing>
</p:sld>
</file>

<file path=ppt/tags/tag1.xml><?xml version="1.0" encoding="utf-8"?>
<p:tagLst xmlns:p="http://schemas.openxmlformats.org/presentationml/2006/main">
  <p:tag name="ID" val="626765"/>
  <p:tag name="MH" val="20170626084737"/>
  <p:tag name="MH_LIBRARY" val="CONTENTS"/>
  <p:tag name="MH_TYPE" val="OTHERS"/>
  <p:tag name="PA" val="v3.2.0"/>
</p:tagLst>
</file>

<file path=ppt/tags/tag1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i*1_1_1"/>
  <p:tag name="KSO_WM_UNIT_INDEX" val="1_1_1"/>
  <p:tag name="KSO_WM_UNIT_LAYERLEVEL" val="1_1_1"/>
  <p:tag name="KSO_WM_UNIT_TEXT_FILL_FORE_SCHEMECOLOR_INDEX" val="5"/>
  <p:tag name="KSO_WM_UNIT_TEXT_FILL_TYPE" val="1"/>
  <p:tag name="KSO_WM_UNIT_TYPE" val="m_h_i"/>
  <p:tag name="KSO_WM_UNIT_USESOURCEFORMAT_APPLY" val="0"/>
</p:tagLst>
</file>

<file path=ppt/tags/tag1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a*1_2_1"/>
  <p:tag name="KSO_WM_UNIT_INDEX" val="1_2_1"/>
  <p:tag name="KSO_WM_UNIT_ISCONTENTSTITLE" val="0"/>
  <p:tag name="KSO_WM_UNIT_LAYERLEVEL" val="1_1_1"/>
  <p:tag name="KSO_WM_UNIT_PRESET_TEXT" val="单击此处添加标题"/>
  <p:tag name="KSO_WM_UNIT_TEXT_FILL_FORE_SCHEMECOLOR_INDEX" val="6"/>
  <p:tag name="KSO_WM_UNIT_TEXT_FILL_TYPE" val="1"/>
  <p:tag name="KSO_WM_UNIT_TYPE" val="m_h_a"/>
  <p:tag name="KSO_WM_UNIT_USESOURCEFORMAT_APPLY" val="0"/>
  <p:tag name="KSO_WM_UNIT_VALUE" val="6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SLIDE_ID" val="basetag20164650_8"/>
  <p:tag name="KSO_WM_SLIDE_INDEX" val="8"/>
  <p:tag name="KSO_WM_SLIDE_ITEM_CNT" val="0"/>
  <p:tag name="KSO_WM_SLIDE_TYPE" val="text"/>
  <p:tag name="KSO_WM_TAG_VERSION" val="1.0"/>
  <p:tag name="KSO_WM_TEMPLATE_CATEGORY" val="basetag"/>
  <p:tag name="KSO_WM_TEMPLATE_INDEX" val="20164650"/>
</p:tagLst>
</file>

<file path=ppt/tags/tag15.xml><?xml version="1.0" encoding="utf-8"?>
<p:tagLst xmlns:p="http://schemas.openxmlformats.org/presentationml/2006/main">
  <p:tag name="KSO_WM_BEAUTIFY_FLAG" val="#wm#"/>
  <p:tag name="KSO_WM_SLIDE_ID" val="basetag20164650_8"/>
  <p:tag name="KSO_WM_SLIDE_INDEX" val="8"/>
  <p:tag name="KSO_WM_SLIDE_ITEM_CNT" val="0"/>
  <p:tag name="KSO_WM_SLIDE_TYPE" val="text"/>
  <p:tag name="KSO_WM_TAG_VERSION" val="1.0"/>
  <p:tag name="KSO_WM_TEMPLATE_CATEGORY" val="basetag"/>
  <p:tag name="KSO_WM_TEMPLATE_INDEX" val="20164650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i*1_1_1"/>
  <p:tag name="KSO_WM_UNIT_INDEX" val="1_1_1"/>
  <p:tag name="KSO_WM_UNIT_LAYERLEVEL" val="1_1_1"/>
  <p:tag name="KSO_WM_UNIT_TEXT_FILL_FORE_SCHEMECOLOR_INDEX" val="5"/>
  <p:tag name="KSO_WM_UNIT_TEXT_FILL_TYPE" val="1"/>
  <p:tag name="KSO_WM_UNIT_TYPE" val="m_h_i"/>
  <p:tag name="KSO_WM_UNIT_USESOURCEFORMAT_APPLY" val="0"/>
</p:tagLst>
</file>

<file path=ppt/tags/tag20.xml><?xml version="1.0" encoding="utf-8"?>
<p:tagLst xmlns:p="http://schemas.openxmlformats.org/presentationml/2006/main">
  <p:tag name="KSO_WM_UNIT_TABLE_BEAUTIFY" val="smartTable{98e82c88-1cb3-4816-bd2d-527759984173}"/>
  <p:tag name="TABLE_ENDDRAG_ORIGIN_RECT" val="866*376"/>
  <p:tag name="TABLE_ENDDRAG_RECT" val="55*113*866*376"/>
</p:tagLst>
</file>

<file path=ppt/tags/tag2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a*1_1_1"/>
  <p:tag name="KSO_WM_UNIT_INDEX" val="1_1_1"/>
  <p:tag name="KSO_WM_UNIT_ISCONTENTSTITLE" val="0"/>
  <p:tag name="KSO_WM_UNIT_LAYERLEVEL" val="1_1_1"/>
  <p:tag name="KSO_WM_UNIT_PRESET_TEXT" val="单击此处添加标题"/>
  <p:tag name="KSO_WM_UNIT_TEXT_FILL_FORE_SCHEMECOLOR_INDEX" val="5"/>
  <p:tag name="KSO_WM_UNIT_TEXT_FILL_TYPE" val="1"/>
  <p:tag name="KSO_WM_UNIT_TYPE" val="m_h_a"/>
  <p:tag name="KSO_WM_UNIT_USESOURCEFORMAT_APPLY" val="0"/>
  <p:tag name="KSO_WM_UNIT_VALUE" val="6"/>
</p:tagLst>
</file>

<file path=ppt/tags/tag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i*1_2_1"/>
  <p:tag name="KSO_WM_UNIT_INDEX" val="1_2_1"/>
  <p:tag name="KSO_WM_UNIT_LAYERLEVEL" val="1_1_1"/>
  <p:tag name="KSO_WM_UNIT_TEXT_FILL_FORE_SCHEMECOLOR_INDEX" val="6"/>
  <p:tag name="KSO_WM_UNIT_TEXT_FILL_TYPE" val="1"/>
  <p:tag name="KSO_WM_UNIT_TYPE" val="m_h_i"/>
  <p:tag name="KSO_WM_UNIT_USESOURCEFORMAT_APPLY" val="0"/>
</p:tagLst>
</file>

<file path=ppt/tags/tag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a*1_2_1"/>
  <p:tag name="KSO_WM_UNIT_INDEX" val="1_2_1"/>
  <p:tag name="KSO_WM_UNIT_ISCONTENTSTITLE" val="0"/>
  <p:tag name="KSO_WM_UNIT_LAYERLEVEL" val="1_1_1"/>
  <p:tag name="KSO_WM_UNIT_PRESET_TEXT" val="单击此处添加标题"/>
  <p:tag name="KSO_WM_UNIT_TEXT_FILL_FORE_SCHEMECOLOR_INDEX" val="6"/>
  <p:tag name="KSO_WM_UNIT_TEXT_FILL_TYPE" val="1"/>
  <p:tag name="KSO_WM_UNIT_TYPE" val="m_h_a"/>
  <p:tag name="KSO_WM_UNIT_USESOURCEFORMAT_APPLY" val="0"/>
  <p:tag name="KSO_WM_UNIT_VALUE" val="6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i*1_2_1"/>
  <p:tag name="KSO_WM_UNIT_INDEX" val="1_2_1"/>
  <p:tag name="KSO_WM_UNIT_LAYERLEVEL" val="1_1_1"/>
  <p:tag name="KSO_WM_UNIT_TEXT_FILL_FORE_SCHEMECOLOR_INDEX" val="6"/>
  <p:tag name="KSO_WM_UNIT_TEXT_FILL_TYPE" val="1"/>
  <p:tag name="KSO_WM_UNIT_TYPE" val="m_h_i"/>
  <p:tag name="KSO_WM_UNIT_USESOURCEFORMAT_APPLY" val="0"/>
</p:tagLst>
</file>

<file path=ppt/tags/tag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a*1_2_1"/>
  <p:tag name="KSO_WM_UNIT_INDEX" val="1_2_1"/>
  <p:tag name="KSO_WM_UNIT_ISCONTENTSTITLE" val="0"/>
  <p:tag name="KSO_WM_UNIT_LAYERLEVEL" val="1_1_1"/>
  <p:tag name="KSO_WM_UNIT_PRESET_TEXT" val="单击此处添加标题"/>
  <p:tag name="KSO_WM_UNIT_TEXT_FILL_FORE_SCHEMECOLOR_INDEX" val="6"/>
  <p:tag name="KSO_WM_UNIT_TEXT_FILL_TYPE" val="1"/>
  <p:tag name="KSO_WM_UNIT_TYPE" val="m_h_a"/>
  <p:tag name="KSO_WM_UNIT_USESOURCEFORMAT_APPLY" val="0"/>
  <p:tag name="KSO_WM_UNIT_VALUE" val="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262</Paragraphs>
  <Slides>58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baseType="lpstr" size="84">
      <vt:lpstr>Arial</vt:lpstr>
      <vt:lpstr>DengXian Light</vt:lpstr>
      <vt:lpstr>DengXian</vt:lpstr>
      <vt:lpstr>Calibri Light</vt:lpstr>
      <vt:lpstr>Calibri</vt:lpstr>
      <vt:lpstr>Heiti SC Light</vt:lpstr>
      <vt:lpstr>黑体</vt:lpstr>
      <vt:lpstr>微软雅黑</vt:lpstr>
      <vt:lpstr>逐浪温莎雅楷体</vt:lpstr>
      <vt:lpstr>逐浪粗宋简体</vt:lpstr>
      <vt:lpstr>楷体</vt:lpstr>
      <vt:lpstr>华文细黑</vt:lpstr>
      <vt:lpstr>楷体_GB2312</vt:lpstr>
      <vt:lpstr>华文中宋</vt:lpstr>
      <vt:lpstr>Arial Black</vt:lpstr>
      <vt:lpstr>Times New Roman</vt:lpstr>
      <vt:lpstr>宋体</vt:lpstr>
      <vt:lpstr>Courier New</vt:lpstr>
      <vt:lpstr>华文隶书</vt:lpstr>
      <vt:lpstr>华文楷体</vt:lpstr>
      <vt:lpstr>Wingdings 2</vt:lpstr>
      <vt:lpstr>MingLiU_HKSCS</vt:lpstr>
      <vt:lpstr>华文新魏</vt:lpstr>
      <vt:lpstr>华文琥珀</vt:lpstr>
      <vt:lpstr>Mangal</vt:lpstr>
      <vt:lpstr>Office 主题</vt:lpstr>
      <vt:lpstr>PowerPoint Presentation</vt:lpstr>
      <vt:lpstr>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四驱立意法</vt:lpstr>
      <vt:lpstr>4.思维驱动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	材料作文引材五忌：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2021-11-02T09:08:50.189</cp:lastPrinted>
  <dcterms:created xsi:type="dcterms:W3CDTF">2021-11-02T09:08:50Z</dcterms:created>
  <dcterms:modified xsi:type="dcterms:W3CDTF">2021-11-02T01:08:50Z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