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9" r:id="rId4"/>
    <p:sldId id="260" r:id="rId5"/>
    <p:sldId id="261" r:id="rId6"/>
    <p:sldId id="262" r:id="rId7"/>
    <p:sldId id="264" r:id="rId8"/>
    <p:sldId id="268" r:id="rId9"/>
    <p:sldId id="271" r:id="rId10"/>
    <p:sldId id="266" r:id="rId11"/>
    <p:sldId id="269" r:id="rId12"/>
    <p:sldId id="267" r:id="rId13"/>
    <p:sldId id="270"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899938"/>
            <a:ext cx="4953000" cy="1752600"/>
          </a:xfrm>
        </p:spPr>
        <p:txBody>
          <a:bodyPr/>
          <a:lstStyle>
            <a:lvl1pPr marL="64135"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530820CF-B880-4189-942D-D702A7CBA730}" type="datetimeFigureOut">
              <a:rPr lang="zh-CN" altLang="en-US" smtClean="0"/>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889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endParaRPr kumimoji="0"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5905" algn="l" rtl="0" eaLnBrk="1" latinLnBrk="0" hangingPunct="1">
        <a:spcBef>
          <a:spcPts val="300"/>
        </a:spcBef>
        <a:buClr>
          <a:schemeClr val="accent3"/>
        </a:buClr>
        <a:buFont typeface="Georgia" panose="02040502050405020303"/>
        <a:buChar char="•"/>
        <a:defRPr kumimoji="0" sz="2800" kern="1200">
          <a:solidFill>
            <a:schemeClr val="tx1"/>
          </a:solidFill>
          <a:latin typeface="+mn-lt"/>
          <a:ea typeface="+mn-ea"/>
          <a:cs typeface="+mn-cs"/>
        </a:defRPr>
      </a:lvl1pPr>
      <a:lvl2pPr marL="658495" indent="-247015" algn="l" rtl="0" eaLnBrk="1" latinLnBrk="0" hangingPunct="1">
        <a:spcBef>
          <a:spcPts val="300"/>
        </a:spcBef>
        <a:buClr>
          <a:schemeClr val="accent2"/>
        </a:buClr>
        <a:buFont typeface="Georgia" panose="02040502050405020303"/>
        <a:buChar char="▫"/>
        <a:defRPr kumimoji="0" sz="2600" kern="1200">
          <a:solidFill>
            <a:schemeClr val="accent2"/>
          </a:solidFill>
          <a:latin typeface="+mn-lt"/>
          <a:ea typeface="+mn-ea"/>
          <a:cs typeface="+mn-cs"/>
        </a:defRPr>
      </a:lvl2pPr>
      <a:lvl3pPr marL="923290" indent="-219710" algn="l" rtl="0" eaLnBrk="1" latinLnBrk="0" hangingPunct="1">
        <a:spcBef>
          <a:spcPts val="300"/>
        </a:spcBef>
        <a:buClr>
          <a:schemeClr val="accent1"/>
        </a:buClr>
        <a:buFont typeface="Wingdings 2" panose="05020102010507070707"/>
        <a:buChar char=""/>
        <a:defRPr kumimoji="0" sz="2400" kern="1200">
          <a:solidFill>
            <a:schemeClr val="accent1"/>
          </a:solidFill>
          <a:latin typeface="+mn-lt"/>
          <a:ea typeface="+mn-ea"/>
          <a:cs typeface="+mn-cs"/>
        </a:defRPr>
      </a:lvl3pPr>
      <a:lvl4pPr marL="1179830" indent="-201295" algn="l" rtl="0" eaLnBrk="1" latinLnBrk="0" hangingPunct="1">
        <a:spcBef>
          <a:spcPts val="300"/>
        </a:spcBef>
        <a:buClr>
          <a:schemeClr val="accent1"/>
        </a:buClr>
        <a:buFont typeface="Wingdings 2" panose="05020102010507070707"/>
        <a:buChar char=""/>
        <a:defRPr kumimoji="0" sz="2200" kern="1200">
          <a:solidFill>
            <a:schemeClr val="accent1"/>
          </a:solidFill>
          <a:latin typeface="+mn-lt"/>
          <a:ea typeface="+mn-ea"/>
          <a:cs typeface="+mn-cs"/>
        </a:defRPr>
      </a:lvl4pPr>
      <a:lvl5pPr marL="1390015" indent="-182880" algn="l" rtl="0" eaLnBrk="1" latinLnBrk="0" hangingPunct="1">
        <a:spcBef>
          <a:spcPts val="300"/>
        </a:spcBef>
        <a:buClr>
          <a:schemeClr val="accent3"/>
        </a:buClr>
        <a:buFont typeface="Georgia" panose="02040502050405020303"/>
        <a:buChar char="▫"/>
        <a:defRPr kumimoji="0" sz="2000" kern="1200">
          <a:solidFill>
            <a:schemeClr val="accent3"/>
          </a:solidFill>
          <a:latin typeface="+mn-lt"/>
          <a:ea typeface="+mn-ea"/>
          <a:cs typeface="+mn-cs"/>
        </a:defRPr>
      </a:lvl5pPr>
      <a:lvl6pPr marL="1609090" indent="-182880" algn="l" rtl="0" eaLnBrk="1" latinLnBrk="0" hangingPunct="1">
        <a:spcBef>
          <a:spcPts val="300"/>
        </a:spcBef>
        <a:buClr>
          <a:schemeClr val="accent3"/>
        </a:buClr>
        <a:buFont typeface="Georgia" panose="02040502050405020303"/>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panose="02040502050405020303"/>
        <a:buChar char="▫"/>
        <a:defRPr kumimoji="0" sz="1600" kern="1200">
          <a:solidFill>
            <a:schemeClr val="accent3"/>
          </a:solidFill>
          <a:latin typeface="+mn-lt"/>
          <a:ea typeface="+mn-ea"/>
          <a:cs typeface="+mn-cs"/>
        </a:defRPr>
      </a:lvl7pPr>
      <a:lvl8pPr marL="2030095" indent="-182880" algn="l" rtl="0" eaLnBrk="1" latinLnBrk="0" hangingPunct="1">
        <a:spcBef>
          <a:spcPts val="300"/>
        </a:spcBef>
        <a:buClr>
          <a:schemeClr val="accent3"/>
        </a:buClr>
        <a:buFont typeface="Georgia" panose="02040502050405020303"/>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panose="02040502050405020303"/>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b="1" dirty="0" smtClean="0">
                <a:solidFill>
                  <a:srgbClr val="FF0000"/>
                </a:solidFill>
              </a:rPr>
              <a:t>2019</a:t>
            </a:r>
            <a:r>
              <a:rPr lang="zh-CN" altLang="en-US" b="1" dirty="0" smtClean="0">
                <a:solidFill>
                  <a:srgbClr val="FF0000"/>
                </a:solidFill>
              </a:rPr>
              <a:t>年</a:t>
            </a:r>
            <a:r>
              <a:rPr lang="en-US" altLang="zh-CN" b="1" dirty="0" smtClean="0">
                <a:solidFill>
                  <a:srgbClr val="FF0000"/>
                </a:solidFill>
              </a:rPr>
              <a:t>3</a:t>
            </a:r>
            <a:r>
              <a:rPr lang="zh-CN" altLang="en-US" b="1" dirty="0" smtClean="0">
                <a:solidFill>
                  <a:srgbClr val="FF0000"/>
                </a:solidFill>
              </a:rPr>
              <a:t>月泉州市质检</a:t>
            </a:r>
            <a:br>
              <a:rPr lang="en-US" altLang="zh-CN" b="1" dirty="0" smtClean="0">
                <a:solidFill>
                  <a:srgbClr val="FF0000"/>
                </a:solidFill>
              </a:rPr>
            </a:br>
            <a:r>
              <a:rPr lang="zh-CN" altLang="en-US" b="1" dirty="0" smtClean="0">
                <a:solidFill>
                  <a:srgbClr val="FF0000"/>
                </a:solidFill>
              </a:rPr>
              <a:t>作文试题分析</a:t>
            </a:r>
            <a:endParaRPr lang="zh-CN" altLang="en-US" b="1" dirty="0">
              <a:solidFill>
                <a:srgbClr val="FF0000"/>
              </a:solidFill>
            </a:endParaRPr>
          </a:p>
        </p:txBody>
      </p:sp>
      <p:sp>
        <p:nvSpPr>
          <p:cNvPr id="3" name="副标题 2"/>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71546"/>
            <a:ext cx="8229600" cy="71454"/>
          </a:xfrm>
        </p:spPr>
        <p:txBody>
          <a:bodyPr>
            <a:normAutofit fontScale="90000"/>
          </a:bodyPr>
          <a:lstStyle/>
          <a:p>
            <a:endParaRPr lang="zh-CN" altLang="en-US" dirty="0"/>
          </a:p>
        </p:txBody>
      </p:sp>
      <p:sp>
        <p:nvSpPr>
          <p:cNvPr id="3" name="内容占位符 2"/>
          <p:cNvSpPr>
            <a:spLocks noGrp="1"/>
          </p:cNvSpPr>
          <p:nvPr>
            <p:ph idx="1"/>
          </p:nvPr>
        </p:nvSpPr>
        <p:spPr>
          <a:xfrm>
            <a:off x="500034" y="1142984"/>
            <a:ext cx="8186766" cy="5431552"/>
          </a:xfrm>
        </p:spPr>
        <p:txBody>
          <a:bodyPr>
            <a:normAutofit fontScale="92500" lnSpcReduction="10000"/>
          </a:bodyPr>
          <a:lstStyle/>
          <a:p>
            <a:pPr>
              <a:lnSpc>
                <a:spcPct val="150000"/>
              </a:lnSpc>
            </a:pPr>
            <a:r>
              <a:rPr lang="zh-CN" altLang="en-US" b="1" dirty="0" smtClean="0"/>
              <a:t>比如，可以</a:t>
            </a:r>
            <a:r>
              <a:rPr lang="zh-CN" altLang="en-US" b="1" dirty="0" smtClean="0">
                <a:solidFill>
                  <a:srgbClr val="FF0000"/>
                </a:solidFill>
              </a:rPr>
              <a:t>侧重思考该如何践行爱国精神，</a:t>
            </a:r>
            <a:r>
              <a:rPr lang="zh-CN" altLang="en-US" b="1" dirty="0" smtClean="0"/>
              <a:t>不能抽象地讲爱国、讲大家、讲大德，而应结合自己的体验与感悟来交流；</a:t>
            </a:r>
            <a:r>
              <a:rPr lang="zh-CN" altLang="en-US" b="1" dirty="0" smtClean="0">
                <a:solidFill>
                  <a:srgbClr val="FF0000"/>
                </a:solidFill>
              </a:rPr>
              <a:t>也可侧重思考以国为家的情怀，交流有国才有家，格局广阔方能心怀天下的思想；</a:t>
            </a:r>
            <a:r>
              <a:rPr lang="zh-CN" altLang="en-US" b="1" dirty="0" smtClean="0"/>
              <a:t>也可以进行合理的延展思考，</a:t>
            </a:r>
            <a:r>
              <a:rPr lang="zh-CN" altLang="en-US" b="1" dirty="0" smtClean="0">
                <a:solidFill>
                  <a:srgbClr val="FF0000"/>
                </a:solidFill>
              </a:rPr>
              <a:t>如交流责任和担当是家国情怀的精髓，应成为一个既顾家孝亲又情系苍生的人，</a:t>
            </a:r>
            <a:r>
              <a:rPr lang="zh-CN" altLang="en-US" b="1" u="sng" dirty="0" smtClean="0">
                <a:solidFill>
                  <a:srgbClr val="0000FF"/>
                </a:solidFill>
              </a:rPr>
              <a:t>今日青年学生应如何接续这种将对小家的关爱升华为对国家的深情大爱，大我的职责使命如何落实到小我的理想目标，等等。</a:t>
            </a:r>
            <a:endParaRPr lang="zh-CN" altLang="en-US" dirty="0">
              <a:solidFill>
                <a:srgbClr val="0000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14356"/>
            <a:ext cx="8229600" cy="1066800"/>
          </a:xfrm>
        </p:spPr>
        <p:txBody>
          <a:bodyPr/>
          <a:lstStyle/>
          <a:p>
            <a:r>
              <a:rPr lang="zh-CN" altLang="en-US" b="1" dirty="0" smtClean="0">
                <a:solidFill>
                  <a:srgbClr val="FF0000"/>
                </a:solidFill>
              </a:rPr>
              <a:t>注意</a:t>
            </a:r>
            <a:endParaRPr lang="zh-CN" altLang="en-US" b="1" dirty="0">
              <a:solidFill>
                <a:srgbClr val="FF0000"/>
              </a:solidFill>
            </a:endParaRPr>
          </a:p>
        </p:txBody>
      </p:sp>
      <p:sp>
        <p:nvSpPr>
          <p:cNvPr id="3" name="内容占位符 2"/>
          <p:cNvSpPr>
            <a:spLocks noGrp="1"/>
          </p:cNvSpPr>
          <p:nvPr>
            <p:ph idx="1"/>
          </p:nvPr>
        </p:nvSpPr>
        <p:spPr>
          <a:xfrm>
            <a:off x="71406" y="1785926"/>
            <a:ext cx="8615394" cy="5000660"/>
          </a:xfrm>
        </p:spPr>
        <p:txBody>
          <a:bodyPr>
            <a:normAutofit lnSpcReduction="10000"/>
          </a:bodyPr>
          <a:lstStyle/>
          <a:p>
            <a:pPr>
              <a:lnSpc>
                <a:spcPct val="150000"/>
              </a:lnSpc>
            </a:pPr>
            <a:r>
              <a:rPr lang="zh-CN" altLang="en-US" b="1" dirty="0">
                <a:solidFill>
                  <a:srgbClr val="FF0000"/>
                </a:solidFill>
              </a:rPr>
              <a:t>所谓“综合材料内容及含意”，就是说，考生作文内容必须体现两则材料所提供的思考点及其关联，</a:t>
            </a:r>
            <a:r>
              <a:rPr lang="zh-CN" altLang="en-US" b="1" dirty="0"/>
              <a:t>不可以穿鞋戴帽，偷换话题，悬空谈论等。但同时也应注意适当、合理的延展，不宜只停留在对材料内容的肤浅议论或简单叙写，而要充分考虑材料内容的丰富性、复杂性，要注重分析，增强思辨，不能仅是自圆其说，还要</a:t>
            </a:r>
            <a:r>
              <a:rPr lang="zh-CN" altLang="en-US" b="1" dirty="0">
                <a:solidFill>
                  <a:srgbClr val="FF0000"/>
                </a:solidFill>
              </a:rPr>
              <a:t>顾及不同的看法</a:t>
            </a:r>
            <a:r>
              <a:rPr lang="zh-CN" altLang="en-US" b="1" dirty="0"/>
              <a:t>，或接纳或反驳，要有</a:t>
            </a:r>
            <a:r>
              <a:rPr lang="zh-CN" altLang="en-US" b="1" dirty="0">
                <a:solidFill>
                  <a:srgbClr val="FF0000"/>
                </a:solidFill>
              </a:rPr>
              <a:t>读者意识</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71546"/>
            <a:ext cx="8229600" cy="71454"/>
          </a:xfrm>
        </p:spPr>
        <p:txBody>
          <a:bodyPr>
            <a:normAutofit fontScale="90000"/>
          </a:bodyPr>
          <a:lstStyle/>
          <a:p>
            <a:endParaRPr lang="zh-CN" altLang="en-US" dirty="0"/>
          </a:p>
        </p:txBody>
      </p:sp>
      <p:sp>
        <p:nvSpPr>
          <p:cNvPr id="3" name="内容占位符 2"/>
          <p:cNvSpPr>
            <a:spLocks noGrp="1"/>
          </p:cNvSpPr>
          <p:nvPr>
            <p:ph idx="1"/>
          </p:nvPr>
        </p:nvSpPr>
        <p:spPr>
          <a:xfrm>
            <a:off x="214282" y="1142984"/>
            <a:ext cx="8472518" cy="5431552"/>
          </a:xfrm>
        </p:spPr>
        <p:txBody>
          <a:bodyPr>
            <a:normAutofit fontScale="92500"/>
          </a:bodyPr>
          <a:lstStyle/>
          <a:p>
            <a:pPr>
              <a:lnSpc>
                <a:spcPct val="170000"/>
              </a:lnSpc>
              <a:spcBef>
                <a:spcPts val="0"/>
              </a:spcBef>
            </a:pPr>
            <a:r>
              <a:rPr lang="zh-CN" altLang="en-US" b="1" dirty="0" smtClean="0">
                <a:latin typeface="黑体" panose="02010609060101010101" pitchFamily="49" charset="-122"/>
                <a:ea typeface="黑体" panose="02010609060101010101" pitchFamily="49" charset="-122"/>
              </a:rPr>
              <a:t>文体方面，题目规定写一篇</a:t>
            </a:r>
            <a:r>
              <a:rPr lang="zh-CN" altLang="en-US" b="1" dirty="0" smtClean="0">
                <a:solidFill>
                  <a:srgbClr val="FF0000"/>
                </a:solidFill>
                <a:latin typeface="黑体" panose="02010609060101010101" pitchFamily="49" charset="-122"/>
                <a:ea typeface="黑体" panose="02010609060101010101" pitchFamily="49" charset="-122"/>
              </a:rPr>
              <a:t>讲话稿</a:t>
            </a:r>
            <a:r>
              <a:rPr lang="zh-CN" altLang="en-US" b="1" dirty="0" smtClean="0">
                <a:latin typeface="黑体" panose="02010609060101010101" pitchFamily="49" charset="-122"/>
                <a:ea typeface="黑体" panose="02010609060101010101" pitchFamily="49" charset="-122"/>
              </a:rPr>
              <a:t>，考生写作时须按照讲话稿的基本格式作文，力求做到文体特征鲜明。讲话稿形式的作文要有</a:t>
            </a:r>
            <a:r>
              <a:rPr lang="zh-CN" altLang="en-US" b="1" u="sng" dirty="0" smtClean="0">
                <a:solidFill>
                  <a:srgbClr val="FF0000"/>
                </a:solidFill>
                <a:latin typeface="黑体" panose="02010609060101010101" pitchFamily="49" charset="-122"/>
                <a:ea typeface="黑体" panose="02010609060101010101" pitchFamily="49" charset="-122"/>
              </a:rPr>
              <a:t>针对性、时代性、可讲性、鼓动性，</a:t>
            </a:r>
            <a:r>
              <a:rPr lang="zh-CN" altLang="en-US" b="1" dirty="0" smtClean="0">
                <a:latin typeface="黑体" panose="02010609060101010101" pitchFamily="49" charset="-122"/>
                <a:ea typeface="黑体" panose="02010609060101010101" pitchFamily="49" charset="-122"/>
              </a:rPr>
              <a:t>既要有针对论题的理性思考，又要有与听众的情感互动，两者必须有机而巧妙地结合起来，不能仅仅是冷冰冰的辩证说理，也不能纯粹是生活交际中的情感交流，方能写出既入情又入理的好文章。</a:t>
            </a:r>
            <a:endParaRPr lang="zh-CN" altLang="en-US" b="1"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solidFill>
                  <a:srgbClr val="0000FF"/>
                </a:solidFill>
              </a:rPr>
              <a:t>【</a:t>
            </a:r>
            <a:r>
              <a:rPr lang="zh-CN" altLang="en-US" b="1" dirty="0" smtClean="0">
                <a:solidFill>
                  <a:srgbClr val="0000FF"/>
                </a:solidFill>
              </a:rPr>
              <a:t>学生答题情况</a:t>
            </a:r>
            <a:r>
              <a:rPr lang="en-US" altLang="zh-CN" dirty="0" smtClean="0">
                <a:solidFill>
                  <a:srgbClr val="0000FF"/>
                </a:solidFill>
              </a:rPr>
              <a:t>】</a:t>
            </a:r>
            <a:br>
              <a:rPr lang="en-US" altLang="zh-CN" dirty="0" smtClean="0">
                <a:solidFill>
                  <a:srgbClr val="0000FF"/>
                </a:solidFill>
              </a:rPr>
            </a:br>
            <a:endParaRPr lang="zh-CN" altLang="en-US" dirty="0">
              <a:solidFill>
                <a:srgbClr val="0000FF"/>
              </a:solidFill>
            </a:endParaRPr>
          </a:p>
        </p:txBody>
      </p:sp>
      <p:sp>
        <p:nvSpPr>
          <p:cNvPr id="3" name="内容占位符 2"/>
          <p:cNvSpPr>
            <a:spLocks noGrp="1"/>
          </p:cNvSpPr>
          <p:nvPr>
            <p:ph idx="1"/>
          </p:nvPr>
        </p:nvSpPr>
        <p:spPr/>
        <p:txBody>
          <a:bodyPr/>
          <a:lstStyle/>
          <a:p>
            <a:r>
              <a:rPr lang="en-US" b="1" dirty="0" smtClean="0">
                <a:solidFill>
                  <a:srgbClr val="C00000"/>
                </a:solidFill>
                <a:latin typeface="黑体" panose="02010609060101010101" pitchFamily="49" charset="-122"/>
                <a:ea typeface="黑体" panose="02010609060101010101" pitchFamily="49" charset="-122"/>
              </a:rPr>
              <a:t>1</a:t>
            </a:r>
            <a:r>
              <a:rPr lang="zh-CN" altLang="en-US" b="1" dirty="0" smtClean="0">
                <a:solidFill>
                  <a:srgbClr val="C00000"/>
                </a:solidFill>
                <a:latin typeface="黑体" panose="02010609060101010101" pitchFamily="49" charset="-122"/>
                <a:ea typeface="黑体" panose="02010609060101010101" pitchFamily="49" charset="-122"/>
              </a:rPr>
              <a:t>、大部分学生能够认真审题，完成写作任务。如能</a:t>
            </a:r>
            <a:r>
              <a:rPr lang="zh-CN" altLang="en-US" b="1" dirty="0" smtClean="0">
                <a:solidFill>
                  <a:srgbClr val="0000FF"/>
                </a:solidFill>
                <a:latin typeface="黑体" panose="02010609060101010101" pitchFamily="49" charset="-122"/>
                <a:ea typeface="黑体" panose="02010609060101010101" pitchFamily="49" charset="-122"/>
              </a:rPr>
              <a:t>写到家与国的关系，爱家也是爱国的一种表现，爱国不分大小，每个时代有每个时代的爱国方式，在战争年代是为国牺牲，而在和平年代，则表现为做好自己的本职工作，爱自己的小家。</a:t>
            </a:r>
            <a:endParaRPr lang="zh-CN" altLang="en-US" b="1" dirty="0" smtClean="0">
              <a:solidFill>
                <a:srgbClr val="0000FF"/>
              </a:solidFill>
              <a:latin typeface="黑体" panose="02010609060101010101" pitchFamily="49" charset="-122"/>
              <a:ea typeface="黑体" panose="02010609060101010101" pitchFamily="49" charset="-122"/>
            </a:endParaRPr>
          </a:p>
          <a:p>
            <a:endParaRPr lang="zh-CN" altLang="en-US" dirty="0">
              <a:solidFill>
                <a:srgbClr val="0000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97281"/>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1428736"/>
            <a:ext cx="8229600" cy="5145800"/>
          </a:xfrm>
        </p:spPr>
        <p:txBody>
          <a:bodyPr>
            <a:normAutofit lnSpcReduction="10000"/>
          </a:bodyPr>
          <a:lstStyle/>
          <a:p>
            <a:pPr>
              <a:lnSpc>
                <a:spcPct val="150000"/>
              </a:lnSpc>
            </a:pPr>
            <a:r>
              <a:rPr lang="en-US" b="1" dirty="0" smtClean="0">
                <a:solidFill>
                  <a:srgbClr val="0000FF"/>
                </a:solidFill>
              </a:rPr>
              <a:t>2</a:t>
            </a:r>
            <a:r>
              <a:rPr lang="zh-CN" altLang="en-US" b="1" dirty="0" smtClean="0">
                <a:solidFill>
                  <a:srgbClr val="0000FF"/>
                </a:solidFill>
              </a:rPr>
              <a:t>、一部分学生不能很好地体现思辨性，不能很好把握家与国、忠与孝的思辨关系，也不能很好地结合时代特征进行思辨。</a:t>
            </a:r>
            <a:endParaRPr lang="zh-CN" altLang="en-US" b="1" dirty="0" smtClean="0">
              <a:solidFill>
                <a:srgbClr val="0000FF"/>
              </a:solidFill>
            </a:endParaRPr>
          </a:p>
          <a:p>
            <a:pPr>
              <a:lnSpc>
                <a:spcPct val="150000"/>
              </a:lnSpc>
            </a:pPr>
            <a:r>
              <a:rPr lang="en-US" b="1" dirty="0" smtClean="0">
                <a:solidFill>
                  <a:srgbClr val="0000FF"/>
                </a:solidFill>
              </a:rPr>
              <a:t>3</a:t>
            </a:r>
            <a:r>
              <a:rPr lang="zh-CN" altLang="en-US" b="1" dirty="0" smtClean="0">
                <a:solidFill>
                  <a:srgbClr val="0000FF"/>
                </a:solidFill>
              </a:rPr>
              <a:t>、一部分学生从爱国的方式展开论述，战争年代的爱国方式与和平年代的爱国方式的不同，阐述出时代青年的使命与担当。有的是写职业不同、身份不同爱国的方式也不同，我们认为这些都是符合题意要求的。</a:t>
            </a:r>
            <a:endParaRPr lang="zh-CN" altLang="en-US" b="1" dirty="0" smtClean="0">
              <a:solidFill>
                <a:srgbClr val="0000FF"/>
              </a:solidFill>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97281"/>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1214422"/>
            <a:ext cx="8229600" cy="5360114"/>
          </a:xfrm>
        </p:spPr>
        <p:txBody>
          <a:bodyPr>
            <a:normAutofit/>
          </a:bodyPr>
          <a:lstStyle/>
          <a:p>
            <a:r>
              <a:rPr lang="en-US" dirty="0" smtClean="0">
                <a:solidFill>
                  <a:srgbClr val="0000FF"/>
                </a:solidFill>
                <a:latin typeface="黑体" panose="02010609060101010101" pitchFamily="49" charset="-122"/>
                <a:ea typeface="黑体" panose="02010609060101010101" pitchFamily="49" charset="-122"/>
              </a:rPr>
              <a:t>4</a:t>
            </a:r>
            <a:r>
              <a:rPr lang="zh-CN" altLang="en-US" dirty="0" smtClean="0">
                <a:solidFill>
                  <a:srgbClr val="0000FF"/>
                </a:solidFill>
                <a:latin typeface="黑体" panose="02010609060101010101" pitchFamily="49" charset="-122"/>
                <a:ea typeface="黑体" panose="02010609060101010101" pitchFamily="49" charset="-122"/>
              </a:rPr>
              <a:t>、一部分学生在写作时，</a:t>
            </a:r>
            <a:r>
              <a:rPr lang="zh-CN" altLang="en-US" dirty="0" smtClean="0">
                <a:solidFill>
                  <a:srgbClr val="FF0000"/>
                </a:solidFill>
                <a:latin typeface="黑体" panose="02010609060101010101" pitchFamily="49" charset="-122"/>
                <a:ea typeface="黑体" panose="02010609060101010101" pitchFamily="49" charset="-122"/>
              </a:rPr>
              <a:t>出现名句的堆砌、套话、空话等问题，全篇没有自己思维的亮点，整篇文章只能停留在喊口号层面。</a:t>
            </a:r>
            <a:endParaRPr lang="zh-CN" altLang="en-US" dirty="0" smtClean="0">
              <a:solidFill>
                <a:srgbClr val="FF0000"/>
              </a:solidFill>
              <a:latin typeface="黑体" panose="02010609060101010101" pitchFamily="49" charset="-122"/>
              <a:ea typeface="黑体" panose="02010609060101010101" pitchFamily="49" charset="-122"/>
            </a:endParaRPr>
          </a:p>
          <a:p>
            <a:r>
              <a:rPr lang="en-US" dirty="0" smtClean="0">
                <a:solidFill>
                  <a:srgbClr val="0000FF"/>
                </a:solidFill>
                <a:latin typeface="黑体" panose="02010609060101010101" pitchFamily="49" charset="-122"/>
                <a:ea typeface="黑体" panose="02010609060101010101" pitchFamily="49" charset="-122"/>
              </a:rPr>
              <a:t>5</a:t>
            </a:r>
            <a:r>
              <a:rPr lang="zh-CN" altLang="en-US" dirty="0" smtClean="0">
                <a:solidFill>
                  <a:srgbClr val="0000FF"/>
                </a:solidFill>
                <a:latin typeface="黑体" panose="02010609060101010101" pitchFamily="49" charset="-122"/>
                <a:ea typeface="黑体" panose="02010609060101010101" pitchFamily="49" charset="-122"/>
              </a:rPr>
              <a:t>、一部分学生在写作中出现思维的断层性，话题不能够前后连贯，中心处于游离状态。如：</a:t>
            </a:r>
            <a:r>
              <a:rPr lang="zh-CN" altLang="en-US" u="sng" dirty="0" smtClean="0">
                <a:solidFill>
                  <a:srgbClr val="FF0000"/>
                </a:solidFill>
                <a:latin typeface="黑体" panose="02010609060101010101" pitchFamily="49" charset="-122"/>
                <a:ea typeface="黑体" panose="02010609060101010101" pitchFamily="49" charset="-122"/>
              </a:rPr>
              <a:t>依据材料一大谈自己要怎么爱国，接着不写爱国了，跳到平凡英雄，大谈平凡英雄贡献，作文扣题的关键性词语不再出现。</a:t>
            </a:r>
            <a:endParaRPr lang="zh-CN" altLang="en-US" u="sng" dirty="0" smtClean="0">
              <a:solidFill>
                <a:srgbClr val="FF0000"/>
              </a:solidFill>
              <a:latin typeface="黑体" panose="02010609060101010101" pitchFamily="49" charset="-122"/>
              <a:ea typeface="黑体" panose="02010609060101010101" pitchFamily="49" charset="-122"/>
            </a:endParaRPr>
          </a:p>
          <a:p>
            <a:r>
              <a:rPr lang="en-US" dirty="0" smtClean="0">
                <a:solidFill>
                  <a:srgbClr val="0000FF"/>
                </a:solidFill>
                <a:latin typeface="黑体" panose="02010609060101010101" pitchFamily="49" charset="-122"/>
                <a:ea typeface="黑体" panose="02010609060101010101" pitchFamily="49" charset="-122"/>
              </a:rPr>
              <a:t>6</a:t>
            </a:r>
            <a:r>
              <a:rPr lang="zh-CN" altLang="en-US" dirty="0" smtClean="0">
                <a:solidFill>
                  <a:srgbClr val="0000FF"/>
                </a:solidFill>
                <a:latin typeface="黑体" panose="02010609060101010101" pitchFamily="49" charset="-122"/>
                <a:ea typeface="黑体" panose="02010609060101010101" pitchFamily="49" charset="-122"/>
              </a:rPr>
              <a:t>、一部分学生为了思辨而思辨，却把自己绕进去，致使思路混乱，观点不明确。</a:t>
            </a:r>
            <a:r>
              <a:rPr lang="zh-CN" altLang="en-US" dirty="0" smtClean="0">
                <a:solidFill>
                  <a:srgbClr val="FF0000"/>
                </a:solidFill>
                <a:latin typeface="黑体" panose="02010609060101010101" pitchFamily="49" charset="-122"/>
                <a:ea typeface="黑体" panose="02010609060101010101" pitchFamily="49" charset="-122"/>
              </a:rPr>
              <a:t>特别是在利用让步分析、因果分析时，常出现不能自圆其说问题。</a:t>
            </a:r>
            <a:endParaRPr lang="zh-CN" altLang="en-US" dirty="0" smtClean="0">
              <a:solidFill>
                <a:srgbClr val="FF0000"/>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b="1" dirty="0" smtClean="0">
                <a:solidFill>
                  <a:srgbClr val="FF0000"/>
                </a:solidFill>
              </a:rPr>
              <a:t>7</a:t>
            </a:r>
            <a:r>
              <a:rPr lang="zh-CN" altLang="en-US" b="1" dirty="0" smtClean="0">
                <a:solidFill>
                  <a:srgbClr val="FF0000"/>
                </a:solidFill>
              </a:rPr>
              <a:t>、讲话稿。</a:t>
            </a:r>
            <a:r>
              <a:rPr lang="zh-CN" altLang="en-US" b="1" dirty="0" smtClean="0">
                <a:solidFill>
                  <a:srgbClr val="0000FF"/>
                </a:solidFill>
              </a:rPr>
              <a:t>大部分学生都能从格式上符合讲话稿的要求，但也有一部分考生不能符合格式要求。内容上，讲话稿对文体的要求相对较低，只要中心明确，主体对象突出，语言准确、简洁，又要通俗、生动，让听众易于接受，我们认为就符合讲话稿的文体要求。</a:t>
            </a:r>
            <a:endParaRPr lang="zh-CN" altLang="en-US" b="1" dirty="0" smtClean="0">
              <a:solidFill>
                <a:srgbClr val="0000FF"/>
              </a:solidFill>
            </a:endParaRP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solidFill>
                  <a:srgbClr val="0000FF"/>
                </a:solidFill>
              </a:rPr>
              <a:t>【</a:t>
            </a:r>
            <a:r>
              <a:rPr lang="zh-CN" altLang="en-US" b="1" dirty="0" smtClean="0">
                <a:solidFill>
                  <a:srgbClr val="0000FF"/>
                </a:solidFill>
              </a:rPr>
              <a:t>存在问题分析</a:t>
            </a:r>
            <a:r>
              <a:rPr lang="en-US" altLang="zh-CN" b="1" dirty="0" smtClean="0">
                <a:solidFill>
                  <a:srgbClr val="0000FF"/>
                </a:solidFill>
              </a:rPr>
              <a:t>】</a:t>
            </a:r>
            <a:br>
              <a:rPr lang="zh-CN" altLang="en-US" dirty="0" smtClean="0">
                <a:solidFill>
                  <a:srgbClr val="0000FF"/>
                </a:solidFill>
              </a:rPr>
            </a:br>
            <a:endParaRPr lang="zh-CN" altLang="en-US" dirty="0">
              <a:solidFill>
                <a:srgbClr val="0000FF"/>
              </a:solidFill>
            </a:endParaRPr>
          </a:p>
        </p:txBody>
      </p:sp>
      <p:sp>
        <p:nvSpPr>
          <p:cNvPr id="3" name="内容占位符 2"/>
          <p:cNvSpPr>
            <a:spLocks noGrp="1"/>
          </p:cNvSpPr>
          <p:nvPr>
            <p:ph idx="1"/>
          </p:nvPr>
        </p:nvSpPr>
        <p:spPr>
          <a:xfrm>
            <a:off x="457200" y="1857364"/>
            <a:ext cx="8229600" cy="4717172"/>
          </a:xfrm>
        </p:spPr>
        <p:txBody>
          <a:bodyPr>
            <a:normAutofit/>
          </a:bodyPr>
          <a:lstStyle/>
          <a:p>
            <a:pPr lvl="0"/>
            <a:r>
              <a:rPr lang="zh-CN" altLang="en-US" b="1" dirty="0" smtClean="0">
                <a:solidFill>
                  <a:srgbClr val="FF0000"/>
                </a:solidFill>
              </a:rPr>
              <a:t>审题立意方面</a:t>
            </a:r>
            <a:endParaRPr lang="zh-CN" altLang="en-US" b="1" dirty="0" smtClean="0">
              <a:solidFill>
                <a:srgbClr val="FF0000"/>
              </a:solidFill>
            </a:endParaRPr>
          </a:p>
          <a:p>
            <a:r>
              <a:rPr lang="zh-CN" altLang="en-US" b="1" dirty="0" smtClean="0">
                <a:solidFill>
                  <a:srgbClr val="FF0000"/>
                </a:solidFill>
              </a:rPr>
              <a:t>（</a:t>
            </a:r>
            <a:r>
              <a:rPr lang="en-US" b="1" dirty="0" smtClean="0">
                <a:solidFill>
                  <a:srgbClr val="FF0000"/>
                </a:solidFill>
              </a:rPr>
              <a:t>1</a:t>
            </a:r>
            <a:r>
              <a:rPr lang="zh-CN" altLang="en-US" b="1" dirty="0" smtClean="0">
                <a:solidFill>
                  <a:srgbClr val="FF0000"/>
                </a:solidFill>
              </a:rPr>
              <a:t>）审题不清，立意偏离</a:t>
            </a:r>
            <a:endParaRPr lang="zh-CN" altLang="en-US" b="1" dirty="0" smtClean="0">
              <a:solidFill>
                <a:srgbClr val="FF0000"/>
              </a:solidFill>
            </a:endParaRPr>
          </a:p>
          <a:p>
            <a:r>
              <a:rPr lang="zh-CN" altLang="en-US" b="1" dirty="0" smtClean="0">
                <a:latin typeface="黑体" panose="02010609060101010101" pitchFamily="49" charset="-122"/>
                <a:ea typeface="黑体" panose="02010609060101010101" pitchFamily="49" charset="-122"/>
              </a:rPr>
              <a:t>部分考生在审题中粗心随意，未从材料的阅读、理解、分析、综合出发，以现象明确本质，从而造成审题偏斜，指向不明，立意不稳。典型错误有：</a:t>
            </a:r>
            <a:r>
              <a:rPr lang="zh-CN" altLang="en-US" b="1" dirty="0" smtClean="0">
                <a:solidFill>
                  <a:srgbClr val="FF0000"/>
                </a:solidFill>
                <a:latin typeface="黑体" panose="02010609060101010101" pitchFamily="49" charset="-122"/>
                <a:ea typeface="黑体" panose="02010609060101010101" pitchFamily="49" charset="-122"/>
              </a:rPr>
              <a:t>从第一则材料错误立意为“在平凡岗位的奉献自我”、“贡献不分大小”、“积极奋斗”</a:t>
            </a:r>
            <a:r>
              <a:rPr lang="zh-CN" altLang="en-US" b="1" dirty="0" smtClean="0">
                <a:latin typeface="黑体" panose="02010609060101010101" pitchFamily="49" charset="-122"/>
                <a:ea typeface="黑体" panose="02010609060101010101" pitchFamily="49" charset="-122"/>
              </a:rPr>
              <a:t>等；从第二则材料立意</a:t>
            </a:r>
            <a:r>
              <a:rPr lang="zh-CN" altLang="en-US" b="1" dirty="0" smtClean="0">
                <a:solidFill>
                  <a:srgbClr val="FF0000"/>
                </a:solidFill>
                <a:latin typeface="黑体" panose="02010609060101010101" pitchFamily="49" charset="-122"/>
                <a:ea typeface="黑体" panose="02010609060101010101" pitchFamily="49" charset="-122"/>
              </a:rPr>
              <a:t>“勇于牺牲”、“论仁义”、“谈生命的价值”等；</a:t>
            </a:r>
            <a:r>
              <a:rPr lang="zh-CN" altLang="en-US" b="1" dirty="0" smtClean="0">
                <a:latin typeface="黑体" panose="02010609060101010101" pitchFamily="49" charset="-122"/>
                <a:ea typeface="黑体" panose="02010609060101010101" pitchFamily="49" charset="-122"/>
              </a:rPr>
              <a:t>脱离两则材料，立意为</a:t>
            </a:r>
            <a:r>
              <a:rPr lang="zh-CN" altLang="en-US" b="1" dirty="0" smtClean="0">
                <a:solidFill>
                  <a:srgbClr val="FF0000"/>
                </a:solidFill>
                <a:latin typeface="黑体" panose="02010609060101010101" pitchFamily="49" charset="-122"/>
                <a:ea typeface="黑体" panose="02010609060101010101" pitchFamily="49" charset="-122"/>
              </a:rPr>
              <a:t>“厉害了，我的国”、“我为祖国骄傲”</a:t>
            </a:r>
            <a:r>
              <a:rPr lang="zh-CN" altLang="en-US" b="1" dirty="0" smtClean="0">
                <a:latin typeface="黑体" panose="02010609060101010101" pitchFamily="49" charset="-122"/>
                <a:ea typeface="黑体" panose="02010609060101010101" pitchFamily="49" charset="-122"/>
              </a:rPr>
              <a:t>等。</a:t>
            </a:r>
            <a:endParaRPr lang="zh-CN" altLang="en-US" b="1"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a:t>
            </a:r>
            <a:r>
              <a:rPr lang="en-US" dirty="0" smtClean="0">
                <a:solidFill>
                  <a:srgbClr val="FF0000"/>
                </a:solidFill>
              </a:rPr>
              <a:t>2</a:t>
            </a:r>
            <a:r>
              <a:rPr lang="zh-CN" altLang="en-US" dirty="0" smtClean="0">
                <a:solidFill>
                  <a:srgbClr val="FF0000"/>
                </a:solidFill>
              </a:rPr>
              <a:t>）缺乏关联，任务未成</a:t>
            </a:r>
            <a:br>
              <a:rPr lang="zh-CN" altLang="en-US" dirty="0" smtClean="0">
                <a:solidFill>
                  <a:srgbClr val="FF0000"/>
                </a:solidFill>
              </a:rPr>
            </a:br>
            <a:endParaRPr lang="zh-CN" altLang="en-US" dirty="0">
              <a:solidFill>
                <a:srgbClr val="FF0000"/>
              </a:solidFill>
            </a:endParaRPr>
          </a:p>
        </p:txBody>
      </p:sp>
      <p:sp>
        <p:nvSpPr>
          <p:cNvPr id="3" name="内容占位符 2"/>
          <p:cNvSpPr>
            <a:spLocks noGrp="1"/>
          </p:cNvSpPr>
          <p:nvPr>
            <p:ph idx="1"/>
          </p:nvPr>
        </p:nvSpPr>
        <p:spPr>
          <a:xfrm>
            <a:off x="457200" y="1857364"/>
            <a:ext cx="8229600" cy="4717172"/>
          </a:xfrm>
        </p:spPr>
        <p:txBody>
          <a:bodyPr>
            <a:normAutofit lnSpcReduction="10000"/>
          </a:bodyPr>
          <a:lstStyle/>
          <a:p>
            <a:r>
              <a:rPr lang="zh-CN" altLang="en-US" b="1" dirty="0" smtClean="0">
                <a:solidFill>
                  <a:srgbClr val="0000FF"/>
                </a:solidFill>
              </a:rPr>
              <a:t>多数考生在审题中能基本综合两则材料，从整体上分析其关联性，但仍有部分考生仅从其中一则材料审题或从两则材料的单一面去审，未能紧扣材料内容及含意，作出理性思考和分析。</a:t>
            </a:r>
            <a:r>
              <a:rPr lang="zh-CN" altLang="en-US" b="1" dirty="0" smtClean="0">
                <a:solidFill>
                  <a:srgbClr val="FF0000"/>
                </a:solidFill>
              </a:rPr>
              <a:t>部分考生断裂了“家国情怀”的多维关联，将“家与国”、“忠与孝”、“大家与小家”等立意内部的二者关系孤立，只谈及其中一个面，</a:t>
            </a:r>
            <a:r>
              <a:rPr lang="zh-CN" altLang="en-US" b="1" dirty="0" smtClean="0">
                <a:solidFill>
                  <a:srgbClr val="0000FF"/>
                </a:solidFill>
              </a:rPr>
              <a:t>从而造成立意缺失，完整性不足，任务未成。典型错误为</a:t>
            </a:r>
            <a:r>
              <a:rPr lang="zh-CN" altLang="en-US" b="1" dirty="0" smtClean="0">
                <a:solidFill>
                  <a:srgbClr val="FF0000"/>
                </a:solidFill>
              </a:rPr>
              <a:t>架空“家与国”的关系，孤立去谈“家”或“国”，“孝”或“忠”，</a:t>
            </a:r>
            <a:r>
              <a:rPr lang="zh-CN" altLang="en-US" b="1" dirty="0" smtClean="0">
                <a:solidFill>
                  <a:srgbClr val="0000FF"/>
                </a:solidFill>
              </a:rPr>
              <a:t>具体表现为：</a:t>
            </a:r>
            <a:r>
              <a:rPr lang="zh-CN" altLang="en-US" b="1" dirty="0" smtClean="0">
                <a:solidFill>
                  <a:srgbClr val="FF0000"/>
                </a:solidFill>
                <a:latin typeface="黑体" panose="02010609060101010101" pitchFamily="49" charset="-122"/>
                <a:ea typeface="黑体" panose="02010609060101010101" pitchFamily="49" charset="-122"/>
              </a:rPr>
              <a:t>只谈爱国，不谈家与国的关系；只谈忠国，不及孝道；只谈大家，不顾小家等。</a:t>
            </a:r>
            <a:endParaRPr lang="zh-CN" altLang="en-US" b="1" dirty="0" smtClean="0">
              <a:solidFill>
                <a:srgbClr val="FF0000"/>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97281"/>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1357298"/>
            <a:ext cx="8229600" cy="5217238"/>
          </a:xfrm>
        </p:spPr>
        <p:txBody>
          <a:bodyPr>
            <a:normAutofit/>
          </a:bodyPr>
          <a:lstStyle/>
          <a:p>
            <a:r>
              <a:rPr lang="en-US" b="1" dirty="0" smtClean="0">
                <a:solidFill>
                  <a:srgbClr val="FF0000"/>
                </a:solidFill>
                <a:latin typeface="黑体" panose="02010609060101010101" pitchFamily="49" charset="-122"/>
                <a:ea typeface="黑体" panose="02010609060101010101" pitchFamily="49" charset="-122"/>
              </a:rPr>
              <a:t>2</a:t>
            </a:r>
            <a:r>
              <a:rPr lang="zh-CN" altLang="en-US" b="1" dirty="0" smtClean="0">
                <a:solidFill>
                  <a:srgbClr val="FF0000"/>
                </a:solidFill>
                <a:latin typeface="黑体" panose="02010609060101010101" pitchFamily="49" charset="-122"/>
                <a:ea typeface="黑体" panose="02010609060101010101" pitchFamily="49" charset="-122"/>
              </a:rPr>
              <a:t>．文体特征方面</a:t>
            </a:r>
            <a:endParaRPr lang="zh-CN" altLang="en-US" b="1" dirty="0" smtClean="0">
              <a:solidFill>
                <a:srgbClr val="FF0000"/>
              </a:solidFill>
              <a:latin typeface="黑体" panose="02010609060101010101" pitchFamily="49" charset="-122"/>
              <a:ea typeface="黑体" panose="02010609060101010101" pitchFamily="49" charset="-122"/>
            </a:endParaRPr>
          </a:p>
          <a:p>
            <a:r>
              <a:rPr lang="zh-CN" altLang="en-US" b="1" dirty="0" smtClean="0">
                <a:solidFill>
                  <a:srgbClr val="FF0000"/>
                </a:solidFill>
                <a:latin typeface="黑体" panose="02010609060101010101" pitchFamily="49" charset="-122"/>
                <a:ea typeface="黑体" panose="02010609060101010101" pitchFamily="49" charset="-122"/>
              </a:rPr>
              <a:t>（</a:t>
            </a:r>
            <a:r>
              <a:rPr lang="en-US" b="1" dirty="0" smtClean="0">
                <a:solidFill>
                  <a:srgbClr val="FF0000"/>
                </a:solidFill>
                <a:latin typeface="黑体" panose="02010609060101010101" pitchFamily="49" charset="-122"/>
                <a:ea typeface="黑体" panose="02010609060101010101" pitchFamily="49" charset="-122"/>
              </a:rPr>
              <a:t>1</a:t>
            </a:r>
            <a:r>
              <a:rPr lang="zh-CN" altLang="en-US" b="1" dirty="0" smtClean="0">
                <a:solidFill>
                  <a:srgbClr val="FF0000"/>
                </a:solidFill>
                <a:latin typeface="黑体" panose="02010609060101010101" pitchFamily="49" charset="-122"/>
                <a:ea typeface="黑体" panose="02010609060101010101" pitchFamily="49" charset="-122"/>
              </a:rPr>
              <a:t>）特征不足，混淆文体</a:t>
            </a:r>
            <a:endParaRPr lang="zh-CN" altLang="en-US" b="1" dirty="0" smtClean="0">
              <a:solidFill>
                <a:srgbClr val="FF0000"/>
              </a:solidFill>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部分考生无法准确把握讲话稿的要求，以讲话稿的形式去展开论证，甚至有部分考生混淆文体，通篇直接写成普通的议论文。</a:t>
            </a:r>
            <a:endParaRPr lang="zh-CN" altLang="en-US" b="1" dirty="0" smtClean="0">
              <a:latin typeface="黑体" panose="02010609060101010101" pitchFamily="49" charset="-122"/>
              <a:ea typeface="黑体" panose="02010609060101010101" pitchFamily="49" charset="-122"/>
            </a:endParaRPr>
          </a:p>
          <a:p>
            <a:r>
              <a:rPr lang="zh-CN" altLang="en-US" b="1" dirty="0" smtClean="0">
                <a:solidFill>
                  <a:srgbClr val="FF0000"/>
                </a:solidFill>
                <a:latin typeface="黑体" panose="02010609060101010101" pitchFamily="49" charset="-122"/>
                <a:ea typeface="黑体" panose="02010609060101010101" pitchFamily="49" charset="-122"/>
              </a:rPr>
              <a:t>（</a:t>
            </a:r>
            <a:r>
              <a:rPr lang="en-US" b="1" dirty="0" smtClean="0">
                <a:solidFill>
                  <a:srgbClr val="FF0000"/>
                </a:solidFill>
                <a:latin typeface="黑体" panose="02010609060101010101" pitchFamily="49" charset="-122"/>
                <a:ea typeface="黑体" panose="02010609060101010101" pitchFamily="49" charset="-122"/>
              </a:rPr>
              <a:t>2</a:t>
            </a:r>
            <a:r>
              <a:rPr lang="zh-CN" altLang="en-US" b="1" dirty="0" smtClean="0">
                <a:solidFill>
                  <a:srgbClr val="FF0000"/>
                </a:solidFill>
                <a:latin typeface="黑体" panose="02010609060101010101" pitchFamily="49" charset="-122"/>
                <a:ea typeface="黑体" panose="02010609060101010101" pitchFamily="49" charset="-122"/>
              </a:rPr>
              <a:t>）语境缺失，交流不够</a:t>
            </a:r>
            <a:endParaRPr lang="zh-CN" altLang="en-US" b="1" dirty="0" smtClean="0">
              <a:solidFill>
                <a:srgbClr val="FF0000"/>
              </a:solidFill>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多数考生能在行文中展开自己的理性思考，但对象意识缺乏，交流的意识不够。部分考生写作任务不明，特定的</a:t>
            </a:r>
            <a:r>
              <a:rPr lang="zh-CN" altLang="en-US" b="1" dirty="0" smtClean="0">
                <a:solidFill>
                  <a:srgbClr val="FF0000"/>
                </a:solidFill>
                <a:latin typeface="黑体" panose="02010609060101010101" pitchFamily="49" charset="-122"/>
                <a:ea typeface="黑体" panose="02010609060101010101" pitchFamily="49" charset="-122"/>
              </a:rPr>
              <a:t>“班会交流”</a:t>
            </a:r>
            <a:r>
              <a:rPr lang="zh-CN" altLang="en-US" b="1" dirty="0" smtClean="0">
                <a:latin typeface="黑体" panose="02010609060101010101" pitchFamily="49" charset="-122"/>
                <a:ea typeface="黑体" panose="02010609060101010101" pitchFamily="49" charset="-122"/>
              </a:rPr>
              <a:t>这一交际语境缺失，无法与听众进行有效沟通和交流。</a:t>
            </a:r>
            <a:endParaRPr lang="zh-CN" altLang="en-US" b="1" dirty="0" smtClean="0">
              <a:latin typeface="黑体" panose="02010609060101010101" pitchFamily="49" charset="-122"/>
              <a:ea typeface="黑体" panose="02010609060101010101" pitchFamily="49" charset="-122"/>
            </a:endParaRP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249424"/>
            <a:ext cx="8928992" cy="4325112"/>
          </a:xfrm>
        </p:spPr>
        <p:txBody>
          <a:bodyPr>
            <a:normAutofit fontScale="70000" lnSpcReduction="20000"/>
          </a:bodyPr>
          <a:lstStyle/>
          <a:p>
            <a:r>
              <a:rPr lang="zh-CN" altLang="zh-CN" b="1" dirty="0" smtClean="0"/>
              <a:t>材料一</a:t>
            </a:r>
            <a:endParaRPr lang="zh-CN" altLang="zh-CN" dirty="0" smtClean="0"/>
          </a:p>
          <a:p>
            <a:r>
              <a:rPr lang="zh-CN" altLang="en-US" b="1" dirty="0">
                <a:solidFill>
                  <a:srgbClr val="0070C0"/>
                </a:solidFill>
                <a:latin typeface="楷体" panose="02010609060101010101" pitchFamily="49" charset="-122"/>
                <a:ea typeface="楷体" panose="02010609060101010101" pitchFamily="49" charset="-122"/>
              </a:rPr>
              <a:t>一位加油站工作人员说：我工资不高，但我勤俭持家，孝顺长辈，呵护小孩，我们小家过得幸福美满；这谈不上对祖国有多大贡献，但是我们每一个家庭成员都热爱我们的祖国，就像热爱我们的母亲一样</a:t>
            </a:r>
            <a:r>
              <a:rPr lang="zh-CN" altLang="en-US" b="1" dirty="0" smtClean="0">
                <a:solidFill>
                  <a:srgbClr val="0070C0"/>
                </a:solidFill>
                <a:latin typeface="楷体" panose="02010609060101010101" pitchFamily="49" charset="-122"/>
                <a:ea typeface="楷体" panose="02010609060101010101" pitchFamily="49" charset="-122"/>
              </a:rPr>
              <a:t>。</a:t>
            </a:r>
            <a:endParaRPr lang="en-US" altLang="zh-CN" b="1" dirty="0" smtClean="0">
              <a:solidFill>
                <a:srgbClr val="0070C0"/>
              </a:solidFill>
              <a:latin typeface="楷体" panose="02010609060101010101" pitchFamily="49" charset="-122"/>
              <a:ea typeface="楷体" panose="02010609060101010101" pitchFamily="49" charset="-122"/>
            </a:endParaRPr>
          </a:p>
          <a:p>
            <a:r>
              <a:rPr lang="zh-CN" altLang="zh-CN" b="1" dirty="0" smtClean="0">
                <a:solidFill>
                  <a:srgbClr val="0070C0"/>
                </a:solidFill>
              </a:rPr>
              <a:t>材料二</a:t>
            </a:r>
            <a:endParaRPr lang="zh-CN" altLang="zh-CN" b="1" dirty="0" smtClean="0">
              <a:solidFill>
                <a:srgbClr val="0070C0"/>
              </a:solidFill>
            </a:endParaRPr>
          </a:p>
          <a:p>
            <a:r>
              <a:rPr lang="en-US" altLang="zh-CN" b="1" dirty="0">
                <a:solidFill>
                  <a:srgbClr val="0070C0"/>
                </a:solidFill>
                <a:latin typeface="楷体" panose="02010609060101010101" pitchFamily="49" charset="-122"/>
                <a:ea typeface="楷体" panose="02010609060101010101" pitchFamily="49" charset="-122"/>
              </a:rPr>
              <a:t>1937</a:t>
            </a:r>
            <a:r>
              <a:rPr lang="zh-CN" altLang="en-US" b="1" dirty="0">
                <a:solidFill>
                  <a:srgbClr val="0070C0"/>
                </a:solidFill>
                <a:latin typeface="楷体" panose="02010609060101010101" pitchFamily="49" charset="-122"/>
                <a:ea typeface="楷体" panose="02010609060101010101" pitchFamily="49" charset="-122"/>
              </a:rPr>
              <a:t>年</a:t>
            </a:r>
            <a:r>
              <a:rPr lang="en-US" altLang="zh-CN" b="1" dirty="0">
                <a:solidFill>
                  <a:srgbClr val="0070C0"/>
                </a:solidFill>
                <a:latin typeface="楷体" panose="02010609060101010101" pitchFamily="49" charset="-122"/>
                <a:ea typeface="楷体" panose="02010609060101010101" pitchFamily="49" charset="-122"/>
              </a:rPr>
              <a:t>7</a:t>
            </a:r>
            <a:r>
              <a:rPr lang="zh-CN" altLang="en-US" b="1" dirty="0">
                <a:solidFill>
                  <a:srgbClr val="0070C0"/>
                </a:solidFill>
                <a:latin typeface="楷体" panose="02010609060101010101" pitchFamily="49" charset="-122"/>
                <a:ea typeface="楷体" panose="02010609060101010101" pitchFamily="49" charset="-122"/>
              </a:rPr>
              <a:t>月</a:t>
            </a:r>
            <a:r>
              <a:rPr lang="en-US" altLang="zh-CN" b="1" dirty="0">
                <a:solidFill>
                  <a:srgbClr val="0070C0"/>
                </a:solidFill>
                <a:latin typeface="楷体" panose="02010609060101010101" pitchFamily="49" charset="-122"/>
                <a:ea typeface="楷体" panose="02010609060101010101" pitchFamily="49" charset="-122"/>
              </a:rPr>
              <a:t>28</a:t>
            </a:r>
            <a:r>
              <a:rPr lang="zh-CN" altLang="en-US" b="1" dirty="0">
                <a:solidFill>
                  <a:srgbClr val="0070C0"/>
                </a:solidFill>
                <a:latin typeface="楷体" panose="02010609060101010101" pitchFamily="49" charset="-122"/>
                <a:ea typeface="楷体" panose="02010609060101010101" pitchFamily="49" charset="-122"/>
              </a:rPr>
              <a:t>日，南开大学、南开中学遭日军轰炸，正在江西某空军基地紧张备战的张锡祜得知消息后，给父亲张伯苓（南开大学、南开中学的创办者）写信道：“去年十月间大人于四川致儿之手谕，其中有引</a:t>
            </a:r>
            <a:r>
              <a:rPr lang="en-US" altLang="zh-CN" b="1" dirty="0">
                <a:solidFill>
                  <a:srgbClr val="0070C0"/>
                </a:solidFill>
                <a:latin typeface="楷体" panose="02010609060101010101" pitchFamily="49" charset="-122"/>
                <a:ea typeface="楷体" panose="02010609060101010101" pitchFamily="49" charset="-122"/>
              </a:rPr>
              <a:t>《</a:t>
            </a:r>
            <a:r>
              <a:rPr lang="zh-CN" altLang="en-US" b="1" dirty="0">
                <a:solidFill>
                  <a:srgbClr val="0070C0"/>
                </a:solidFill>
                <a:latin typeface="楷体" panose="02010609060101010101" pitchFamily="49" charset="-122"/>
                <a:ea typeface="楷体" panose="02010609060101010101" pitchFamily="49" charset="-122"/>
              </a:rPr>
              <a:t>孝经</a:t>
            </a:r>
            <a:r>
              <a:rPr lang="en-US" altLang="zh-CN" b="1" dirty="0">
                <a:solidFill>
                  <a:srgbClr val="0070C0"/>
                </a:solidFill>
                <a:latin typeface="楷体" panose="02010609060101010101" pitchFamily="49" charset="-122"/>
                <a:ea typeface="楷体" panose="02010609060101010101" pitchFamily="49" charset="-122"/>
              </a:rPr>
              <a:t>》</a:t>
            </a:r>
            <a:r>
              <a:rPr lang="zh-CN" altLang="en-US" b="1" dirty="0">
                <a:solidFill>
                  <a:srgbClr val="0070C0"/>
                </a:solidFill>
                <a:latin typeface="楷体" panose="02010609060101010101" pitchFamily="49" charset="-122"/>
                <a:ea typeface="楷体" panose="02010609060101010101" pitchFamily="49" charset="-122"/>
              </a:rPr>
              <a:t>句‘阵中无勇非孝也’</a:t>
            </a:r>
            <a:r>
              <a:rPr lang="en-US" altLang="zh-CN" b="1" dirty="0">
                <a:solidFill>
                  <a:srgbClr val="0070C0"/>
                </a:solidFill>
                <a:latin typeface="楷体" panose="02010609060101010101" pitchFamily="49" charset="-122"/>
                <a:ea typeface="楷体" panose="02010609060101010101" pitchFamily="49" charset="-122"/>
              </a:rPr>
              <a:t>……</a:t>
            </a:r>
            <a:r>
              <a:rPr lang="zh-CN" altLang="en-US" b="1" dirty="0">
                <a:solidFill>
                  <a:srgbClr val="0070C0"/>
                </a:solidFill>
                <a:latin typeface="楷体" panose="02010609060101010101" pitchFamily="49" charset="-122"/>
                <a:ea typeface="楷体" panose="02010609060101010101" pitchFamily="49" charset="-122"/>
              </a:rPr>
              <a:t>望大人读此之后不以儿之生死为念！”</a:t>
            </a:r>
            <a:r>
              <a:rPr lang="en-US" altLang="zh-CN" b="1" dirty="0">
                <a:solidFill>
                  <a:srgbClr val="0070C0"/>
                </a:solidFill>
                <a:latin typeface="楷体" panose="02010609060101010101" pitchFamily="49" charset="-122"/>
                <a:ea typeface="楷体" panose="02010609060101010101" pitchFamily="49" charset="-122"/>
              </a:rPr>
              <a:t>12</a:t>
            </a:r>
            <a:r>
              <a:rPr lang="zh-CN" altLang="en-US" b="1" dirty="0">
                <a:solidFill>
                  <a:srgbClr val="0070C0"/>
                </a:solidFill>
                <a:latin typeface="楷体" panose="02010609060101010101" pitchFamily="49" charset="-122"/>
                <a:ea typeface="楷体" panose="02010609060101010101" pitchFamily="49" charset="-122"/>
              </a:rPr>
              <a:t>天后，张锡祜以身殉国。得知噩耗，张伯苓怔了许久后说：“吾早以此子许国，今日之事，自在意中，求仁得仁，复何恸为！</a:t>
            </a:r>
            <a:r>
              <a:rPr lang="zh-CN" altLang="en-US" b="1" dirty="0" smtClean="0">
                <a:solidFill>
                  <a:srgbClr val="0070C0"/>
                </a:solidFill>
                <a:latin typeface="楷体" panose="02010609060101010101" pitchFamily="49" charset="-122"/>
                <a:ea typeface="楷体" panose="02010609060101010101" pitchFamily="49" charset="-122"/>
              </a:rPr>
              <a:t>”</a:t>
            </a:r>
            <a:endParaRPr lang="en-US" altLang="zh-CN" b="1" dirty="0" smtClean="0">
              <a:solidFill>
                <a:srgbClr val="0070C0"/>
              </a:solidFill>
              <a:latin typeface="楷体" panose="02010609060101010101" pitchFamily="49" charset="-122"/>
              <a:ea typeface="楷体" panose="02010609060101010101" pitchFamily="49" charset="-122"/>
            </a:endParaRPr>
          </a:p>
          <a:p>
            <a:r>
              <a:rPr lang="zh-CN" altLang="en-US" b="1" dirty="0"/>
              <a:t>上述材料触发了你怎样的联想和思考？请据此写一篇讲话稿用于班会上交流。 </a:t>
            </a:r>
            <a:endParaRPr lang="zh-CN" altLang="en-US" b="1" dirty="0"/>
          </a:p>
          <a:p>
            <a:r>
              <a:rPr lang="zh-CN" altLang="en-US" b="1" dirty="0"/>
              <a:t>要求：综合材料内容及含意，选好角度，确定立意，明确文体，自拟标题，不要套作，不得抄袭，不得泄露个人信息；不少于</a:t>
            </a:r>
            <a:r>
              <a:rPr lang="en-US" altLang="zh-CN" b="1" dirty="0"/>
              <a:t>800</a:t>
            </a:r>
            <a:r>
              <a:rPr lang="zh-CN" altLang="en-US" b="1" dirty="0"/>
              <a:t>字。</a:t>
            </a:r>
            <a:endParaRPr lang="zh-CN" altLang="en-US" b="1" dirty="0"/>
          </a:p>
          <a:p>
            <a:endParaRPr lang="zh-CN" altLang="en-US" dirty="0"/>
          </a:p>
        </p:txBody>
      </p:sp>
      <p:sp>
        <p:nvSpPr>
          <p:cNvPr id="4" name="线形标注 2 3"/>
          <p:cNvSpPr/>
          <p:nvPr/>
        </p:nvSpPr>
        <p:spPr>
          <a:xfrm>
            <a:off x="323528" y="241553"/>
            <a:ext cx="8712968" cy="2016224"/>
          </a:xfrm>
          <a:prstGeom prst="borderCallout2">
            <a:avLst>
              <a:gd name="adj1" fmla="val 19437"/>
              <a:gd name="adj2" fmla="val -401"/>
              <a:gd name="adj3" fmla="val 20811"/>
              <a:gd name="adj4" fmla="val -2490"/>
              <a:gd name="adj5" fmla="val 79689"/>
              <a:gd name="adj6" fmla="val -1584"/>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002060"/>
                </a:solidFill>
              </a:rPr>
              <a:t>本题考查考生的写作能力。能力层级为</a:t>
            </a:r>
            <a:r>
              <a:rPr lang="en-US" altLang="zh-CN" sz="2000" b="1" dirty="0">
                <a:solidFill>
                  <a:srgbClr val="002060"/>
                </a:solidFill>
              </a:rPr>
              <a:t>E</a:t>
            </a:r>
            <a:r>
              <a:rPr lang="zh-CN" altLang="en-US" sz="2000" b="1" dirty="0">
                <a:solidFill>
                  <a:srgbClr val="002060"/>
                </a:solidFill>
              </a:rPr>
              <a:t>级和</a:t>
            </a:r>
            <a:r>
              <a:rPr lang="en-US" altLang="zh-CN" sz="2000" b="1" dirty="0">
                <a:solidFill>
                  <a:srgbClr val="002060"/>
                </a:solidFill>
              </a:rPr>
              <a:t>F</a:t>
            </a:r>
            <a:r>
              <a:rPr lang="zh-CN" altLang="en-US" sz="2000" b="1" dirty="0">
                <a:solidFill>
                  <a:srgbClr val="002060"/>
                </a:solidFill>
              </a:rPr>
              <a:t>级。</a:t>
            </a:r>
            <a:endParaRPr lang="zh-CN" altLang="en-US" sz="2000" b="1" dirty="0">
              <a:solidFill>
                <a:srgbClr val="002060"/>
              </a:solidFill>
            </a:endParaRPr>
          </a:p>
          <a:p>
            <a:r>
              <a:rPr lang="zh-CN" altLang="en-US" sz="2000" b="1" dirty="0">
                <a:solidFill>
                  <a:srgbClr val="002060"/>
                </a:solidFill>
              </a:rPr>
              <a:t>本题是依据高考</a:t>
            </a:r>
            <a:r>
              <a:rPr lang="zh-CN" altLang="en-US" sz="2000" b="1" dirty="0">
                <a:solidFill>
                  <a:srgbClr val="FF0000"/>
                </a:solidFill>
              </a:rPr>
              <a:t>“立德树人”</a:t>
            </a:r>
            <a:r>
              <a:rPr lang="zh-CN" altLang="en-US" sz="2000" b="1" dirty="0">
                <a:solidFill>
                  <a:srgbClr val="002060"/>
                </a:solidFill>
              </a:rPr>
              <a:t>的要求，精心设计的一道具有鲜明价值观导向和时代气息的材料作文题。作文材料来源于媒体的相关内容，命题时做了适当的整合与提炼，以便考生的思考更集中、更深入，命题立意高远又贴近考生的实际，对他们的人生成长具有积极的启发意义，体现了素养考查与思想教育的高度统一。</a:t>
            </a:r>
            <a:endParaRPr lang="zh-CN" altLang="en-US" sz="2000" b="1" dirty="0">
              <a:solidFill>
                <a:srgbClr val="002060"/>
              </a:solidFill>
            </a:endParaRPr>
          </a:p>
        </p:txBody>
      </p:sp>
      <p:sp>
        <p:nvSpPr>
          <p:cNvPr id="5" name="线形标注 2 4"/>
          <p:cNvSpPr/>
          <p:nvPr/>
        </p:nvSpPr>
        <p:spPr>
          <a:xfrm>
            <a:off x="2483768" y="6165304"/>
            <a:ext cx="5040560" cy="576064"/>
          </a:xfrm>
          <a:prstGeom prst="borderCallout2">
            <a:avLst>
              <a:gd name="adj1" fmla="val 18750"/>
              <a:gd name="adj2" fmla="val -8333"/>
              <a:gd name="adj3" fmla="val 18750"/>
              <a:gd name="adj4" fmla="val -16667"/>
              <a:gd name="adj5" fmla="val 5303"/>
              <a:gd name="adj6" fmla="val -2283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5760" indent="-255905">
              <a:spcBef>
                <a:spcPts val="300"/>
              </a:spcBef>
              <a:buClr>
                <a:schemeClr val="accent3"/>
              </a:buClr>
              <a:buSzPts val="3200"/>
            </a:pPr>
            <a:r>
              <a:rPr lang="zh-CN" altLang="zh-CN" sz="2400" b="1" dirty="0" smtClean="0">
                <a:solidFill>
                  <a:srgbClr val="FF0000"/>
                </a:solidFill>
              </a:rPr>
              <a:t>解析的思路：梳理</a:t>
            </a:r>
            <a:r>
              <a:rPr lang="en-US" altLang="zh-CN" sz="2400" b="1" dirty="0" smtClean="0">
                <a:solidFill>
                  <a:srgbClr val="FF0000"/>
                </a:solidFill>
              </a:rPr>
              <a:t>—</a:t>
            </a:r>
            <a:r>
              <a:rPr lang="zh-CN" altLang="en-US" sz="2400" b="1" dirty="0" smtClean="0">
                <a:solidFill>
                  <a:srgbClr val="FF0000"/>
                </a:solidFill>
              </a:rPr>
              <a:t>聚焦</a:t>
            </a:r>
            <a:r>
              <a:rPr lang="en-US" altLang="zh-CN" sz="2400" b="1" dirty="0" smtClean="0">
                <a:solidFill>
                  <a:srgbClr val="FF0000"/>
                </a:solidFill>
              </a:rPr>
              <a:t>—</a:t>
            </a:r>
            <a:r>
              <a:rPr lang="zh-CN" altLang="zh-CN" sz="2400" b="1" dirty="0" smtClean="0">
                <a:solidFill>
                  <a:srgbClr val="FF0000"/>
                </a:solidFill>
              </a:rPr>
              <a:t>定点</a:t>
            </a:r>
            <a:endParaRPr lang="zh-CN" altLang="zh-CN" sz="2400" b="1" dirty="0">
              <a:solidFill>
                <a:srgbClr val="FF0000"/>
              </a:solidFill>
              <a:ea typeface="Georgia" panose="020405020504050203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857232"/>
            <a:ext cx="8229600" cy="285768"/>
          </a:xfrm>
        </p:spPr>
        <p:txBody>
          <a:bodyPr>
            <a:normAutofit fontScale="90000"/>
          </a:bodyPr>
          <a:lstStyle/>
          <a:p>
            <a:endParaRPr lang="zh-CN" altLang="en-US" dirty="0"/>
          </a:p>
        </p:txBody>
      </p:sp>
      <p:sp>
        <p:nvSpPr>
          <p:cNvPr id="3" name="内容占位符 2"/>
          <p:cNvSpPr>
            <a:spLocks noGrp="1"/>
          </p:cNvSpPr>
          <p:nvPr>
            <p:ph idx="1"/>
          </p:nvPr>
        </p:nvSpPr>
        <p:spPr>
          <a:xfrm>
            <a:off x="457200" y="1214422"/>
            <a:ext cx="8229600" cy="5360114"/>
          </a:xfrm>
        </p:spPr>
        <p:txBody>
          <a:bodyPr>
            <a:normAutofit fontScale="85000" lnSpcReduction="20000"/>
          </a:bodyPr>
          <a:lstStyle/>
          <a:p>
            <a:r>
              <a:rPr lang="en-US" b="1" dirty="0" smtClean="0">
                <a:solidFill>
                  <a:srgbClr val="FF0000"/>
                </a:solidFill>
              </a:rPr>
              <a:t>3</a:t>
            </a:r>
            <a:r>
              <a:rPr lang="zh-CN" altLang="en-US" b="1" dirty="0" smtClean="0">
                <a:solidFill>
                  <a:srgbClr val="FF0000"/>
                </a:solidFill>
              </a:rPr>
              <a:t>．写作内容方面</a:t>
            </a:r>
            <a:endParaRPr lang="zh-CN" altLang="en-US" b="1" dirty="0" smtClean="0">
              <a:solidFill>
                <a:srgbClr val="FF0000"/>
              </a:solidFill>
            </a:endParaRPr>
          </a:p>
          <a:p>
            <a:r>
              <a:rPr lang="zh-CN" altLang="en-US" b="1" dirty="0" smtClean="0">
                <a:solidFill>
                  <a:srgbClr val="FF0000"/>
                </a:solidFill>
              </a:rPr>
              <a:t>（</a:t>
            </a:r>
            <a:r>
              <a:rPr lang="en-US" b="1" dirty="0" smtClean="0">
                <a:solidFill>
                  <a:srgbClr val="FF0000"/>
                </a:solidFill>
              </a:rPr>
              <a:t>1</a:t>
            </a:r>
            <a:r>
              <a:rPr lang="zh-CN" altLang="en-US" b="1" dirty="0" smtClean="0">
                <a:solidFill>
                  <a:srgbClr val="FF0000"/>
                </a:solidFill>
              </a:rPr>
              <a:t>）写作主体意识不明</a:t>
            </a:r>
            <a:endParaRPr lang="zh-CN" altLang="en-US" b="1" dirty="0" smtClean="0">
              <a:solidFill>
                <a:srgbClr val="FF0000"/>
              </a:solidFill>
            </a:endParaRPr>
          </a:p>
          <a:p>
            <a:r>
              <a:rPr lang="zh-CN" altLang="en-US" b="1" dirty="0" smtClean="0"/>
              <a:t>部分考生在行文中出现主体意识不明，身份偏离的问题。出现的典型错误有：未以个体意识去联想、思考、论述；未以学生的身份来组织讲话稿，取而代之的是普通社会人。</a:t>
            </a:r>
            <a:endParaRPr lang="zh-CN" altLang="en-US" b="1" dirty="0" smtClean="0"/>
          </a:p>
          <a:p>
            <a:r>
              <a:rPr lang="zh-CN" altLang="en-US" b="1" dirty="0" smtClean="0">
                <a:solidFill>
                  <a:srgbClr val="FF0000"/>
                </a:solidFill>
              </a:rPr>
              <a:t>（</a:t>
            </a:r>
            <a:r>
              <a:rPr lang="en-US" b="1" dirty="0" smtClean="0">
                <a:solidFill>
                  <a:srgbClr val="FF0000"/>
                </a:solidFill>
              </a:rPr>
              <a:t>2</a:t>
            </a:r>
            <a:r>
              <a:rPr lang="zh-CN" altLang="en-US" b="1" dirty="0" smtClean="0">
                <a:solidFill>
                  <a:srgbClr val="FF0000"/>
                </a:solidFill>
              </a:rPr>
              <a:t>）内容空洞</a:t>
            </a:r>
            <a:endParaRPr lang="zh-CN" altLang="en-US" b="1" dirty="0" smtClean="0">
              <a:solidFill>
                <a:srgbClr val="FF0000"/>
              </a:solidFill>
            </a:endParaRPr>
          </a:p>
          <a:p>
            <a:r>
              <a:rPr lang="zh-CN" altLang="en-US" b="1" dirty="0" smtClean="0"/>
              <a:t>部分考生写作内容空洞，缺乏足够的论据支撑论点，行文中枚举“搬运工”、“环卫工”、“快递员”“志愿者”等例子，较少经典论据、哲理引言等。部分考生堆砌材料，陈旧乏新，缺乏时代性和前瞻性。照搬当场考试试题中材料的做法仍有出现。</a:t>
            </a:r>
            <a:endParaRPr lang="zh-CN" altLang="en-US" b="1" dirty="0" smtClean="0"/>
          </a:p>
          <a:p>
            <a:r>
              <a:rPr lang="zh-CN" altLang="en-US" b="1" dirty="0" smtClean="0">
                <a:solidFill>
                  <a:srgbClr val="FF0000"/>
                </a:solidFill>
              </a:rPr>
              <a:t>（</a:t>
            </a:r>
            <a:r>
              <a:rPr lang="en-US" b="1" dirty="0" smtClean="0">
                <a:solidFill>
                  <a:srgbClr val="FF0000"/>
                </a:solidFill>
              </a:rPr>
              <a:t>3</a:t>
            </a:r>
            <a:r>
              <a:rPr lang="zh-CN" altLang="en-US" b="1" dirty="0" smtClean="0">
                <a:solidFill>
                  <a:srgbClr val="FF0000"/>
                </a:solidFill>
              </a:rPr>
              <a:t>）思辨乏力，分析论证不具体。</a:t>
            </a:r>
            <a:endParaRPr lang="zh-CN" altLang="en-US" b="1" dirty="0" smtClean="0">
              <a:solidFill>
                <a:srgbClr val="FF0000"/>
              </a:solidFill>
            </a:endParaRPr>
          </a:p>
          <a:p>
            <a:r>
              <a:rPr lang="zh-CN" altLang="en-US" b="1" dirty="0" smtClean="0"/>
              <a:t>缺乏理性思辨力，逻辑推演缺失，不能从材料综合立意出发，去析现状，探本质，提看法。分析论证不具体，实用写作和论证相结合的写作任务不能有效达成，不能根据说话稿的文体特征，在与听众形成良好互动的同时，把抽象的道理具体化。</a:t>
            </a:r>
            <a:endParaRPr lang="zh-CN" altLang="en-US" b="1" dirty="0" smtClean="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b="1" dirty="0" smtClean="0">
                <a:solidFill>
                  <a:srgbClr val="FF0000"/>
                </a:solidFill>
              </a:rPr>
              <a:t>思想情感等方面</a:t>
            </a:r>
            <a:endParaRPr lang="zh-CN" altLang="en-US" b="1" dirty="0" smtClean="0">
              <a:solidFill>
                <a:srgbClr val="FF0000"/>
              </a:solidFill>
            </a:endParaRPr>
          </a:p>
          <a:p>
            <a:r>
              <a:rPr lang="zh-CN" altLang="en-US" b="1" dirty="0" smtClean="0">
                <a:solidFill>
                  <a:srgbClr val="FF0000"/>
                </a:solidFill>
              </a:rPr>
              <a:t>（</a:t>
            </a:r>
            <a:r>
              <a:rPr lang="en-US" b="1" dirty="0" smtClean="0">
                <a:solidFill>
                  <a:srgbClr val="FF0000"/>
                </a:solidFill>
              </a:rPr>
              <a:t>1</a:t>
            </a:r>
            <a:r>
              <a:rPr lang="zh-CN" altLang="en-US" b="1" dirty="0" smtClean="0">
                <a:solidFill>
                  <a:srgbClr val="FF0000"/>
                </a:solidFill>
              </a:rPr>
              <a:t>）思想缺钙，深刻性不够</a:t>
            </a:r>
            <a:endParaRPr lang="zh-CN" altLang="en-US" b="1" dirty="0" smtClean="0">
              <a:solidFill>
                <a:srgbClr val="FF0000"/>
              </a:solidFill>
            </a:endParaRPr>
          </a:p>
          <a:p>
            <a:r>
              <a:rPr lang="zh-CN" altLang="en-US" b="1" dirty="0" smtClean="0"/>
              <a:t>部分考生缺乏积极有效的思考，深刻性不够，创造性表述方式缺乏。</a:t>
            </a:r>
            <a:endParaRPr lang="zh-CN" altLang="en-US" b="1" dirty="0" smtClean="0"/>
          </a:p>
          <a:p>
            <a:r>
              <a:rPr lang="zh-CN" altLang="en-US" b="1" dirty="0" smtClean="0">
                <a:solidFill>
                  <a:srgbClr val="FF0000"/>
                </a:solidFill>
              </a:rPr>
              <a:t>（</a:t>
            </a:r>
            <a:r>
              <a:rPr lang="en-US" b="1" dirty="0" smtClean="0">
                <a:solidFill>
                  <a:srgbClr val="FF0000"/>
                </a:solidFill>
              </a:rPr>
              <a:t>2</a:t>
            </a:r>
            <a:r>
              <a:rPr lang="zh-CN" altLang="en-US" b="1" dirty="0" smtClean="0">
                <a:solidFill>
                  <a:srgbClr val="FF0000"/>
                </a:solidFill>
              </a:rPr>
              <a:t>）情感真实性不足，个人体验不够</a:t>
            </a:r>
            <a:endParaRPr lang="zh-CN" altLang="en-US" b="1" dirty="0" smtClean="0">
              <a:solidFill>
                <a:srgbClr val="FF0000"/>
              </a:solidFill>
            </a:endParaRPr>
          </a:p>
          <a:p>
            <a:r>
              <a:rPr lang="zh-CN" altLang="en-US" b="1" dirty="0" smtClean="0"/>
              <a:t>部分考生行文情感欠真挚，缺乏亲切、自由，情感机械化，照搬照抄宣传口号，感情模式化，真实性不足。无法观照个人和社会之间的关系，个人素养不足，体验不够，难以抵达听众心声，实现人文关怀。</a:t>
            </a:r>
            <a:endParaRPr lang="zh-CN" altLang="en-US" b="1" dirty="0" smtClean="0"/>
          </a:p>
          <a:p>
            <a:r>
              <a:rPr lang="en-US" b="1" dirty="0" smtClean="0"/>
              <a:t> </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500050"/>
          </a:xfrm>
        </p:spPr>
        <p:txBody>
          <a:bodyPr>
            <a:normAutofit fontScale="90000"/>
          </a:bodyPr>
          <a:lstStyle/>
          <a:p>
            <a:r>
              <a:rPr lang="zh-CN" altLang="en-US" b="1" dirty="0" smtClean="0">
                <a:solidFill>
                  <a:srgbClr val="FF0000"/>
                </a:solidFill>
              </a:rPr>
              <a:t>同舟共济，共筑家园</a:t>
            </a:r>
            <a:br>
              <a:rPr lang="zh-CN" altLang="en-US" dirty="0" smtClean="0">
                <a:solidFill>
                  <a:srgbClr val="FF0000"/>
                </a:solidFill>
              </a:rPr>
            </a:br>
            <a:endParaRPr lang="zh-CN" altLang="en-US" dirty="0">
              <a:solidFill>
                <a:srgbClr val="FF0000"/>
              </a:solidFill>
            </a:endParaRPr>
          </a:p>
        </p:txBody>
      </p:sp>
      <p:sp>
        <p:nvSpPr>
          <p:cNvPr id="3" name="内容占位符 2"/>
          <p:cNvSpPr>
            <a:spLocks noGrp="1"/>
          </p:cNvSpPr>
          <p:nvPr>
            <p:ph idx="1"/>
          </p:nvPr>
        </p:nvSpPr>
        <p:spPr>
          <a:xfrm>
            <a:off x="357158" y="1643050"/>
            <a:ext cx="8329642" cy="5072098"/>
          </a:xfrm>
        </p:spPr>
        <p:txBody>
          <a:bodyPr>
            <a:normAutofit fontScale="77500" lnSpcReduction="20000"/>
          </a:bodyPr>
          <a:lstStyle/>
          <a:p>
            <a:r>
              <a:rPr lang="zh-CN" altLang="en-US" b="1" dirty="0" smtClean="0"/>
              <a:t>亲爱的老师、同学们：</a:t>
            </a:r>
            <a:endParaRPr lang="zh-CN" altLang="en-US" dirty="0" smtClean="0"/>
          </a:p>
          <a:p>
            <a:pPr>
              <a:lnSpc>
                <a:spcPct val="160000"/>
              </a:lnSpc>
              <a:spcBef>
                <a:spcPts val="0"/>
              </a:spcBef>
            </a:pPr>
            <a:r>
              <a:rPr lang="zh-CN" altLang="en-US" b="1" dirty="0" smtClean="0"/>
              <a:t>       </a:t>
            </a:r>
            <a:r>
              <a:rPr lang="zh-CN" altLang="en-US" b="1" dirty="0" smtClean="0">
                <a:solidFill>
                  <a:srgbClr val="0000FF"/>
                </a:solidFill>
              </a:rPr>
              <a:t>大家好！很荣幸能在班会上与大家进行感受的分享与交流，今天我所要分享的关于我们的小家，更关乎我们的大家，亦可谓“家国情怀”。</a:t>
            </a:r>
            <a:endParaRPr lang="zh-CN" altLang="en-US" dirty="0" smtClean="0">
              <a:solidFill>
                <a:srgbClr val="0000FF"/>
              </a:solidFill>
            </a:endParaRPr>
          </a:p>
          <a:p>
            <a:pPr>
              <a:lnSpc>
                <a:spcPct val="160000"/>
              </a:lnSpc>
              <a:spcBef>
                <a:spcPts val="0"/>
              </a:spcBef>
            </a:pPr>
            <a:r>
              <a:rPr lang="zh-CN" altLang="en-US" b="1" dirty="0" smtClean="0">
                <a:solidFill>
                  <a:srgbClr val="0000FF"/>
                </a:solidFill>
              </a:rPr>
              <a:t>     家国情怀早已深深地根植于中华儿女的血脉之中。</a:t>
            </a:r>
            <a:r>
              <a:rPr lang="zh-CN" altLang="en-US" b="1" dirty="0" smtClean="0">
                <a:solidFill>
                  <a:srgbClr val="0070C0"/>
                </a:solidFill>
                <a:latin typeface="黑体" panose="02010609060101010101" pitchFamily="49" charset="-122"/>
                <a:ea typeface="黑体" panose="02010609060101010101" pitchFamily="49" charset="-122"/>
              </a:rPr>
              <a:t>家是国的基础，朴实的加油站工作人员勤勤恳恳，孝老爱亲，让家庭生活幸福美满，始终饱含着对国家的热爱，此之谓筑家以筑国；国是家的延伸，张锡怙英勇抗日，与父诀别，以身殉国，护国家一方安宁，始终也惦念家，此之谓护国以护家。</a:t>
            </a:r>
            <a:r>
              <a:rPr lang="zh-CN" altLang="en-US" b="1" dirty="0" smtClean="0">
                <a:solidFill>
                  <a:srgbClr val="FF0000"/>
                </a:solidFill>
              </a:rPr>
              <a:t>在家尽孝，为国尽忠。家国情怀不再是抽象的概念，而是彼此确认的情感联络。</a:t>
            </a:r>
            <a:endParaRPr lang="zh-CN" altLang="en-US" dirty="0" smtClean="0">
              <a:solidFill>
                <a:srgbClr val="FF0000"/>
              </a:solidFill>
            </a:endParaRPr>
          </a:p>
          <a:p>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928670"/>
            <a:ext cx="8229600" cy="214330"/>
          </a:xfrm>
        </p:spPr>
        <p:txBody>
          <a:bodyPr>
            <a:normAutofit fontScale="90000"/>
          </a:bodyPr>
          <a:lstStyle/>
          <a:p>
            <a:endParaRPr lang="zh-CN" altLang="en-US" dirty="0"/>
          </a:p>
        </p:txBody>
      </p:sp>
      <p:sp>
        <p:nvSpPr>
          <p:cNvPr id="3" name="内容占位符 2"/>
          <p:cNvSpPr>
            <a:spLocks noGrp="1"/>
          </p:cNvSpPr>
          <p:nvPr>
            <p:ph idx="1"/>
          </p:nvPr>
        </p:nvSpPr>
        <p:spPr>
          <a:xfrm>
            <a:off x="457200" y="1000108"/>
            <a:ext cx="8229600" cy="5574428"/>
          </a:xfrm>
        </p:spPr>
        <p:txBody>
          <a:bodyPr>
            <a:normAutofit lnSpcReduction="10000"/>
          </a:bodyPr>
          <a:lstStyle/>
          <a:p>
            <a:pPr>
              <a:lnSpc>
                <a:spcPct val="150000"/>
              </a:lnSpc>
            </a:pPr>
            <a:r>
              <a:rPr lang="zh-CN" altLang="en-US" b="1" dirty="0" smtClean="0">
                <a:solidFill>
                  <a:srgbClr val="0000FF"/>
                </a:solidFill>
                <a:latin typeface="黑体" panose="02010609060101010101" pitchFamily="49" charset="-122"/>
                <a:ea typeface="黑体" panose="02010609060101010101" pitchFamily="49" charset="-122"/>
              </a:rPr>
              <a:t>家国情怀并非时代特有，史书万卷，皆可见家国，无论是“修身齐家，治国，平天下”的人文理想，还是“先天下之忧而忧，后天下之乐而乐”的大任担当；无论是“人生自苦谁无死，留取丹心照汗清”的忠诚执着，还是“天下兴亡，匹夫有责”的豪迈誓言，</a:t>
            </a:r>
            <a:r>
              <a:rPr lang="zh-CN" altLang="en-US" b="1" dirty="0" smtClean="0">
                <a:solidFill>
                  <a:srgbClr val="FF0000"/>
                </a:solidFill>
                <a:latin typeface="黑体" panose="02010609060101010101" pitchFamily="49" charset="-122"/>
                <a:ea typeface="黑体" panose="02010609060101010101" pitchFamily="49" charset="-122"/>
              </a:rPr>
              <a:t>无不体现出“小家”与“大家”的同声相应，</a:t>
            </a:r>
            <a:r>
              <a:rPr lang="zh-CN" altLang="en-US" b="1" dirty="0" smtClean="0">
                <a:solidFill>
                  <a:srgbClr val="0000FF"/>
                </a:solidFill>
                <a:latin typeface="黑体" panose="02010609060101010101" pitchFamily="49" charset="-122"/>
                <a:ea typeface="黑体" panose="02010609060101010101" pitchFamily="49" charset="-122"/>
              </a:rPr>
              <a:t>中华民族之所以能够挽狂澜于既倒，扶大厦之将倾，历经风雨而不衰，饱尝艰辛而不屈，世代传承的“家国情怀”居功至伟。</a:t>
            </a:r>
            <a:endParaRPr lang="zh-CN" altLang="en-US" dirty="0" smtClean="0">
              <a:solidFill>
                <a:srgbClr val="0000FF"/>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928670"/>
            <a:ext cx="8229600" cy="214330"/>
          </a:xfrm>
        </p:spPr>
        <p:txBody>
          <a:bodyPr>
            <a:normAutofit fontScale="90000"/>
          </a:bodyPr>
          <a:lstStyle/>
          <a:p>
            <a:endParaRPr lang="zh-CN" altLang="en-US" dirty="0"/>
          </a:p>
        </p:txBody>
      </p:sp>
      <p:sp>
        <p:nvSpPr>
          <p:cNvPr id="3" name="内容占位符 2"/>
          <p:cNvSpPr>
            <a:spLocks noGrp="1"/>
          </p:cNvSpPr>
          <p:nvPr>
            <p:ph idx="1"/>
          </p:nvPr>
        </p:nvSpPr>
        <p:spPr>
          <a:xfrm>
            <a:off x="214282" y="1000108"/>
            <a:ext cx="8472518" cy="5643602"/>
          </a:xfrm>
        </p:spPr>
        <p:txBody>
          <a:bodyPr>
            <a:normAutofit/>
          </a:bodyPr>
          <a:lstStyle/>
          <a:p>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0000FF"/>
                </a:solidFill>
                <a:latin typeface="黑体" panose="02010609060101010101" pitchFamily="49" charset="-122"/>
                <a:ea typeface="黑体" panose="02010609060101010101" pitchFamily="49" charset="-122"/>
              </a:rPr>
              <a:t>乔木亭亭以盖苍，栉风沐雨自担当。在新中国的新时代，亿万追梦人将家国情怀表达得更加漂流尽致。建国七十载，中国人民深知和平的来之不易，深知富强的国是每一个小家的坚实依靠，更深知每一个小家都是推动国家这个大齿轮转运的小齿轮。因而，中国人民以奋斗定义人生，连接最小国如千万家。以实干礼赞时间，连接个人梦如中国梦。在七十年里，我们走过了发达国家几百年的历程，正国这份深挚热情的家国情怀，中国才能从站起来富起来到强起来。而国民生活水平的提高，每个小家过得幸福安康，从粮票布票到移动支付，从自行车到地铁、高铁，这些都是国家力量的最好见证。</a:t>
            </a:r>
            <a:endParaRPr lang="zh-CN" altLang="en-US" dirty="0" smtClean="0">
              <a:solidFill>
                <a:srgbClr val="0000FF"/>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97281"/>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1500174"/>
            <a:ext cx="8229600" cy="5074362"/>
          </a:xfrm>
        </p:spPr>
        <p:txBody>
          <a:bodyPr>
            <a:normAutofit/>
          </a:bodyPr>
          <a:lstStyle/>
          <a:p>
            <a:pPr>
              <a:lnSpc>
                <a:spcPct val="150000"/>
              </a:lnSpc>
            </a:pPr>
            <a:r>
              <a:rPr lang="zh-CN" altLang="en-US" b="1" dirty="0" smtClean="0"/>
              <a:t>    家国同追梦，青春接力跑。当代新青年是新一代家国情怀的传承者，是新一代改革建设的生力军，理应正视自己的责任，去芜存菁，小我为家，大我为国，以谋求幸福为底色，坚守一份青年担当。</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a:lnSpc>
                <a:spcPct val="150000"/>
              </a:lnSpc>
            </a:pPr>
            <a:r>
              <a:rPr lang="zh-CN" altLang="en-US" b="1" dirty="0" smtClean="0"/>
              <a:t>     </a:t>
            </a:r>
            <a:r>
              <a:rPr lang="zh-CN" altLang="en-US" b="1" dirty="0" smtClean="0">
                <a:solidFill>
                  <a:srgbClr val="0000FF"/>
                </a:solidFill>
              </a:rPr>
              <a:t>运海抟扶，必借垂天之羽；乘流击汰，必伫飞云之楫。小家与大国同频共振，在这样一个特殊的时代节点上，亿万的追梦人更应当心怀家国，劲往一处使，方能同舟共济，同筑家园，而你我在当下应努力学习新知识，为小家为大国奉献出力量。</a:t>
            </a:r>
            <a:endParaRPr lang="zh-CN" altLang="en-US" dirty="0" smtClean="0">
              <a:solidFill>
                <a:srgbClr val="0000FF"/>
              </a:solidFill>
            </a:endParaRPr>
          </a:p>
          <a:p>
            <a:pPr>
              <a:lnSpc>
                <a:spcPct val="150000"/>
              </a:lnSpc>
            </a:pPr>
            <a:r>
              <a:rPr lang="zh-CN" altLang="en-US" b="1" dirty="0" smtClean="0">
                <a:solidFill>
                  <a:srgbClr val="0000FF"/>
                </a:solidFill>
              </a:rPr>
              <a:t>谢谢大家的聆听！</a:t>
            </a:r>
            <a:endParaRPr lang="zh-CN" altLang="en-US" dirty="0" smtClean="0">
              <a:solidFill>
                <a:srgbClr val="0000FF"/>
              </a:solidFill>
            </a:endParaRPr>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500042"/>
            <a:ext cx="8229600" cy="1066800"/>
          </a:xfrm>
        </p:spPr>
        <p:txBody>
          <a:bodyPr>
            <a:normAutofit fontScale="90000"/>
          </a:bodyPr>
          <a:lstStyle/>
          <a:p>
            <a:r>
              <a:rPr lang="zh-CN" altLang="en-US" sz="3100" dirty="0" smtClean="0">
                <a:solidFill>
                  <a:srgbClr val="FF0000"/>
                </a:solidFill>
              </a:rPr>
              <a:t>身许家国复何求</a:t>
            </a:r>
            <a:br>
              <a:rPr lang="zh-CN" altLang="en-US" sz="3100" dirty="0" smtClean="0">
                <a:solidFill>
                  <a:srgbClr val="FF0000"/>
                </a:solidFill>
              </a:rPr>
            </a:br>
            <a:endParaRPr lang="zh-CN" altLang="en-US" dirty="0">
              <a:solidFill>
                <a:srgbClr val="FF0000"/>
              </a:solidFill>
            </a:endParaRPr>
          </a:p>
        </p:txBody>
      </p:sp>
      <p:sp>
        <p:nvSpPr>
          <p:cNvPr id="3" name="内容占位符 2"/>
          <p:cNvSpPr>
            <a:spLocks noGrp="1"/>
          </p:cNvSpPr>
          <p:nvPr>
            <p:ph idx="1"/>
          </p:nvPr>
        </p:nvSpPr>
        <p:spPr>
          <a:xfrm>
            <a:off x="357158" y="1285860"/>
            <a:ext cx="8429684" cy="5572140"/>
          </a:xfrm>
        </p:spPr>
        <p:txBody>
          <a:bodyPr>
            <a:normAutofit fontScale="77500" lnSpcReduction="20000"/>
          </a:bodyPr>
          <a:lstStyle/>
          <a:p>
            <a:r>
              <a:rPr lang="en-US" dirty="0" smtClean="0"/>
              <a:t> </a:t>
            </a:r>
            <a:endParaRPr lang="zh-CN" altLang="en-US" dirty="0" smtClean="0"/>
          </a:p>
          <a:p>
            <a:pPr>
              <a:lnSpc>
                <a:spcPct val="170000"/>
              </a:lnSpc>
            </a:pPr>
            <a:r>
              <a:rPr lang="zh-CN" altLang="en-US" b="1" dirty="0" smtClean="0">
                <a:solidFill>
                  <a:srgbClr val="0000FF"/>
                </a:solidFill>
                <a:latin typeface="黑体" panose="02010609060101010101" pitchFamily="49" charset="-122"/>
                <a:ea typeface="黑体" panose="02010609060101010101" pitchFamily="49" charset="-122"/>
              </a:rPr>
              <a:t>亲爱的同学们，你们好</a:t>
            </a:r>
            <a:r>
              <a:rPr lang="en-US" b="1" dirty="0" smtClean="0">
                <a:solidFill>
                  <a:srgbClr val="0000FF"/>
                </a:solidFill>
                <a:latin typeface="黑体" panose="02010609060101010101" pitchFamily="49" charset="-122"/>
                <a:ea typeface="黑体" panose="02010609060101010101" pitchFamily="49" charset="-122"/>
              </a:rPr>
              <a:t>:</a:t>
            </a:r>
            <a:endParaRPr lang="zh-CN" altLang="en-US" b="1" dirty="0" smtClean="0">
              <a:solidFill>
                <a:srgbClr val="0000FF"/>
              </a:solidFill>
              <a:latin typeface="黑体" panose="02010609060101010101" pitchFamily="49" charset="-122"/>
              <a:ea typeface="黑体" panose="02010609060101010101" pitchFamily="49" charset="-122"/>
            </a:endParaRPr>
          </a:p>
          <a:p>
            <a:pPr>
              <a:lnSpc>
                <a:spcPct val="170000"/>
              </a:lnSpc>
            </a:pPr>
            <a:r>
              <a:rPr lang="zh-CN" altLang="en-US" b="1" dirty="0" smtClean="0">
                <a:solidFill>
                  <a:srgbClr val="0000FF"/>
                </a:solidFill>
                <a:latin typeface="黑体" panose="02010609060101010101" pitchFamily="49" charset="-122"/>
                <a:ea typeface="黑体" panose="02010609060101010101" pitchFamily="49" charset="-122"/>
              </a:rPr>
              <a:t>     家者，一屋，一瓦，住进其乐融融的家庭；国者，一横一竖，护卫千千万万的国民。家是国的基础，国是家的联合。</a:t>
            </a:r>
            <a:endParaRPr lang="zh-CN" altLang="en-US" b="1" dirty="0" smtClean="0">
              <a:solidFill>
                <a:srgbClr val="0000FF"/>
              </a:solidFill>
              <a:latin typeface="黑体" panose="02010609060101010101" pitchFamily="49" charset="-122"/>
              <a:ea typeface="黑体" panose="02010609060101010101" pitchFamily="49" charset="-122"/>
            </a:endParaRPr>
          </a:p>
          <a:p>
            <a:pPr>
              <a:lnSpc>
                <a:spcPct val="170000"/>
              </a:lnSpc>
            </a:pPr>
            <a:r>
              <a:rPr lang="zh-CN" altLang="en-US" b="1" dirty="0" smtClean="0">
                <a:solidFill>
                  <a:srgbClr val="0000FF"/>
                </a:solidFill>
                <a:latin typeface="黑体" panose="02010609060101010101" pitchFamily="49" charset="-122"/>
                <a:ea typeface="黑体" panose="02010609060101010101" pitchFamily="49" charset="-122"/>
              </a:rPr>
              <a:t>     家与国自古便是紧密相连的。自从大禹登上王位，中国便开始了“家国同构”的历史。从此家与国息息相关。无论是平民百姓之家或是朱门豪奢之家，国若安，家则定；国若破，家则亡。须知汉唐盛世时，百工之人尚有安稳生活；英军一声炮响，道光帝也惶惶欲出奔京城。由此，家国之间的联系，是难以分割的。</a:t>
            </a:r>
            <a:endParaRPr lang="zh-CN" altLang="en-US" b="1" dirty="0" smtClean="0">
              <a:solidFill>
                <a:srgbClr val="0000FF"/>
              </a:solidFill>
              <a:latin typeface="黑体" panose="02010609060101010101" pitchFamily="49" charset="-122"/>
              <a:ea typeface="黑体" panose="02010609060101010101" pitchFamily="49" charset="-122"/>
            </a:endParaRPr>
          </a:p>
          <a:p>
            <a:endParaRPr lang="zh-CN" altLang="en-US" b="1" dirty="0" smtClean="0">
              <a:solidFill>
                <a:srgbClr val="0000FF"/>
              </a:solidFill>
              <a:latin typeface="黑体" panose="02010609060101010101" pitchFamily="49" charset="-122"/>
              <a:ea typeface="黑体" panose="02010609060101010101" pitchFamily="49" charset="-122"/>
            </a:endParaRPr>
          </a:p>
          <a:p>
            <a:r>
              <a:rPr lang="en-US" b="1" dirty="0" smtClean="0">
                <a:solidFill>
                  <a:srgbClr val="0000FF"/>
                </a:solidFill>
                <a:latin typeface="黑体" panose="02010609060101010101" pitchFamily="49" charset="-122"/>
                <a:ea typeface="黑体" panose="02010609060101010101" pitchFamily="49" charset="-122"/>
              </a:rPr>
              <a:t>                          </a:t>
            </a:r>
            <a:endParaRPr lang="zh-CN" altLang="en-US" b="1" dirty="0" smtClean="0">
              <a:solidFill>
                <a:srgbClr val="0000FF"/>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71546"/>
            <a:ext cx="8229600" cy="71454"/>
          </a:xfrm>
        </p:spPr>
        <p:txBody>
          <a:bodyPr>
            <a:normAutofit fontScale="90000"/>
          </a:bodyPr>
          <a:lstStyle/>
          <a:p>
            <a:endParaRPr lang="zh-CN" altLang="en-US" dirty="0"/>
          </a:p>
        </p:txBody>
      </p:sp>
      <p:sp>
        <p:nvSpPr>
          <p:cNvPr id="3" name="内容占位符 2"/>
          <p:cNvSpPr>
            <a:spLocks noGrp="1"/>
          </p:cNvSpPr>
          <p:nvPr>
            <p:ph idx="1"/>
          </p:nvPr>
        </p:nvSpPr>
        <p:spPr>
          <a:xfrm>
            <a:off x="457200" y="1142984"/>
            <a:ext cx="8229600" cy="5431552"/>
          </a:xfrm>
        </p:spPr>
        <p:txBody>
          <a:bodyPr>
            <a:normAutofit lnSpcReduction="10000"/>
          </a:bodyPr>
          <a:lstStyle/>
          <a:p>
            <a:pPr>
              <a:lnSpc>
                <a:spcPct val="130000"/>
              </a:lnSpc>
              <a:spcBef>
                <a:spcPts val="0"/>
              </a:spcBef>
            </a:pPr>
            <a:r>
              <a:rPr lang="zh-CN" altLang="en-US" b="1" dirty="0" smtClean="0">
                <a:solidFill>
                  <a:srgbClr val="0000FF"/>
                </a:solidFill>
                <a:latin typeface="黑体" panose="02010609060101010101" pitchFamily="49" charset="-122"/>
                <a:ea typeface="黑体" panose="02010609060101010101" pitchFamily="49" charset="-122"/>
              </a:rPr>
              <a:t>     但是，在国的危难之时，人们却常常面临家与国的取舍。在抗日战争弥漫的销烟中，是挺身而出奔赴前线，还是躲进小楼看顾妻女</a:t>
            </a:r>
            <a:r>
              <a:rPr lang="en-US" b="1" dirty="0" smtClean="0">
                <a:solidFill>
                  <a:srgbClr val="0000FF"/>
                </a:solidFill>
                <a:latin typeface="黑体" panose="02010609060101010101" pitchFamily="49" charset="-122"/>
                <a:ea typeface="黑体" panose="02010609060101010101" pitchFamily="49" charset="-122"/>
              </a:rPr>
              <a:t>?</a:t>
            </a:r>
            <a:r>
              <a:rPr lang="zh-CN" altLang="en-US" b="1" dirty="0" smtClean="0">
                <a:solidFill>
                  <a:srgbClr val="0000FF"/>
                </a:solidFill>
                <a:latin typeface="黑体" panose="02010609060101010101" pitchFamily="49" charset="-122"/>
                <a:ea typeface="黑体" panose="02010609060101010101" pitchFamily="49" charset="-122"/>
              </a:rPr>
              <a:t>在军阀混战氤氲的拼杀里，是挥师北上一统中原，还是举家外迁求得安稳？风雨如晦的时代，仁人志士欲以身邀国，便须毁家纾难，痛苦的抉择之下，却总有真正的勇士以身许国。当张锡祜以身殉国，当瞿秋白从容赴死，他们的选择不言而喻。舍家为国，在所不辞，是这个时代最激昂，也是最动人的口号。</a:t>
            </a:r>
            <a:endParaRPr lang="zh-CN" altLang="en-US" b="1" dirty="0" smtClean="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97281"/>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1428736"/>
            <a:ext cx="8229600" cy="5145800"/>
          </a:xfrm>
        </p:spPr>
        <p:txBody>
          <a:bodyPr>
            <a:normAutofit fontScale="92500" lnSpcReduction="20000"/>
          </a:bodyPr>
          <a:lstStyle/>
          <a:p>
            <a:pPr>
              <a:lnSpc>
                <a:spcPct val="150000"/>
              </a:lnSpc>
            </a:pPr>
            <a:r>
              <a:rPr lang="zh-CN" altLang="en-US" dirty="0" smtClean="0"/>
              <a:t>     </a:t>
            </a:r>
            <a:r>
              <a:rPr lang="zh-CN" altLang="en-US" sz="3200" b="1" dirty="0" smtClean="0"/>
              <a:t>而今，在和平年代，家国之间更多地体现出的是相互连接，相互支撑。我们可以看到快递小哥架起物流网络；出租车司机便利快速急促的生活，小家，支持着大国；而当高铁载着千万充满希望的人群飞驰，国家航天事业的发展带来数亿经济效应时，大国，也在为小家保驾护航。舍家为国的精神被我们赞颂与珍藏，但为家为国显然更符合这个时代的呼唤。</a:t>
            </a:r>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梳理</a:t>
            </a:r>
            <a:endParaRPr lang="zh-CN" altLang="en-US" dirty="0"/>
          </a:p>
        </p:txBody>
      </p:sp>
      <p:sp>
        <p:nvSpPr>
          <p:cNvPr id="3" name="内容占位符 2"/>
          <p:cNvSpPr>
            <a:spLocks noGrp="1"/>
          </p:cNvSpPr>
          <p:nvPr>
            <p:ph idx="1"/>
          </p:nvPr>
        </p:nvSpPr>
        <p:spPr>
          <a:xfrm>
            <a:off x="467544" y="2204864"/>
            <a:ext cx="8229600" cy="4325112"/>
          </a:xfrm>
        </p:spPr>
        <p:txBody>
          <a:bodyPr/>
          <a:lstStyle/>
          <a:p>
            <a:pPr>
              <a:lnSpc>
                <a:spcPct val="120000"/>
              </a:lnSpc>
            </a:pPr>
            <a:r>
              <a:rPr lang="zh-CN" altLang="zh-CN" b="1" dirty="0" smtClean="0">
                <a:solidFill>
                  <a:srgbClr val="0000FF"/>
                </a:solidFill>
              </a:rPr>
              <a:t>材料一</a:t>
            </a:r>
            <a:endParaRPr lang="en-US" altLang="zh-CN" b="1" dirty="0" smtClean="0">
              <a:solidFill>
                <a:srgbClr val="0000FF"/>
              </a:solidFill>
            </a:endParaRPr>
          </a:p>
          <a:p>
            <a:pPr>
              <a:lnSpc>
                <a:spcPct val="120000"/>
              </a:lnSpc>
            </a:pPr>
            <a:r>
              <a:rPr lang="zh-CN" altLang="en-US" b="1" dirty="0" smtClean="0"/>
              <a:t>呈现</a:t>
            </a:r>
            <a:r>
              <a:rPr lang="zh-CN" altLang="en-US" b="1" dirty="0"/>
              <a:t>的是一位加油站工作人员关于</a:t>
            </a:r>
            <a:r>
              <a:rPr lang="zh-CN" altLang="en-US" b="1" dirty="0">
                <a:solidFill>
                  <a:srgbClr val="FF0000"/>
                </a:solidFill>
              </a:rPr>
              <a:t>“家国情怀”的看法，突出</a:t>
            </a:r>
            <a:r>
              <a:rPr lang="zh-CN" altLang="en-US" b="1" u="sng" dirty="0">
                <a:solidFill>
                  <a:srgbClr val="0000FF"/>
                </a:solidFill>
              </a:rPr>
              <a:t>爱亲之孝</a:t>
            </a:r>
            <a:r>
              <a:rPr lang="zh-CN" altLang="en-US" b="1" dirty="0">
                <a:solidFill>
                  <a:srgbClr val="FF0000"/>
                </a:solidFill>
              </a:rPr>
              <a:t>为爱国之本，孝不只是道德追求、人格完善，也是对国家的一种</a:t>
            </a:r>
            <a:r>
              <a:rPr lang="zh-CN" altLang="en-US" b="1" dirty="0" smtClean="0">
                <a:solidFill>
                  <a:srgbClr val="FF0000"/>
                </a:solidFill>
              </a:rPr>
              <a:t>担当</a:t>
            </a:r>
            <a:r>
              <a:rPr lang="zh-CN" altLang="en-US" b="1" dirty="0">
                <a:solidFill>
                  <a:srgbClr val="FF0000"/>
                </a:solidFill>
              </a:rPr>
              <a:t>。</a:t>
            </a:r>
            <a:endParaRPr lang="zh-CN" altLang="zh-CN" b="1" dirty="0" smtClean="0">
              <a:solidFill>
                <a:srgbClr val="FF0000"/>
              </a:solidFill>
            </a:endParaRPr>
          </a:p>
          <a:p>
            <a:pPr>
              <a:lnSpc>
                <a:spcPct val="120000"/>
              </a:lnSpc>
            </a:pP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1000108"/>
            <a:ext cx="8229600" cy="142892"/>
          </a:xfrm>
        </p:spPr>
        <p:txBody>
          <a:bodyPr>
            <a:normAutofit fontScale="90000"/>
          </a:bodyPr>
          <a:lstStyle/>
          <a:p>
            <a:endParaRPr lang="zh-CN" altLang="en-US" dirty="0"/>
          </a:p>
        </p:txBody>
      </p:sp>
      <p:sp>
        <p:nvSpPr>
          <p:cNvPr id="3" name="内容占位符 2"/>
          <p:cNvSpPr>
            <a:spLocks noGrp="1"/>
          </p:cNvSpPr>
          <p:nvPr>
            <p:ph idx="1"/>
          </p:nvPr>
        </p:nvSpPr>
        <p:spPr>
          <a:xfrm>
            <a:off x="457200" y="1428736"/>
            <a:ext cx="8229600" cy="5145800"/>
          </a:xfrm>
        </p:spPr>
        <p:txBody>
          <a:bodyPr>
            <a:normAutofit fontScale="92500"/>
          </a:bodyPr>
          <a:lstStyle/>
          <a:p>
            <a:pPr>
              <a:lnSpc>
                <a:spcPct val="150000"/>
              </a:lnSpc>
              <a:spcBef>
                <a:spcPts val="0"/>
              </a:spcBef>
            </a:pPr>
            <a:r>
              <a:rPr lang="en-US" altLang="zh-CN" b="1" dirty="0" smtClean="0">
                <a:solidFill>
                  <a:srgbClr val="0000FF"/>
                </a:solidFill>
              </a:rPr>
              <a:t>《</a:t>
            </a:r>
            <a:r>
              <a:rPr lang="zh-CN" altLang="en-US" b="1" dirty="0" smtClean="0">
                <a:solidFill>
                  <a:srgbClr val="0000FF"/>
                </a:solidFill>
              </a:rPr>
              <a:t>大学</a:t>
            </a:r>
            <a:r>
              <a:rPr lang="en-US" altLang="zh-CN" b="1" dirty="0" smtClean="0">
                <a:solidFill>
                  <a:srgbClr val="0000FF"/>
                </a:solidFill>
              </a:rPr>
              <a:t>》</a:t>
            </a:r>
            <a:r>
              <a:rPr lang="zh-CN" altLang="en-US" b="1" dirty="0" smtClean="0">
                <a:solidFill>
                  <a:srgbClr val="0000FF"/>
                </a:solidFill>
              </a:rPr>
              <a:t>强调 “修齐治平”，从个人的修养，到家庭的和睦，最终达到“天下大治”。而这，正是当今青年所亟需参透的。将个人的努力作为连接家与国的桥粱，既是爱家也是报国。而反观今日之“佛系青年”，丧失激情且不论，更是对自我价值的不尊重，如此青年，又谈何爱家报国。因此，当培养树立正确的理想信念，传承士人精神中“论议争徨徨”的社会责任感，以求家国之繁荣兴盛，达到“造极之世”。</a:t>
            </a:r>
            <a:endParaRPr lang="zh-CN" altLang="en-US" b="1" dirty="0" smtClean="0">
              <a:solidFill>
                <a:srgbClr val="0000FF"/>
              </a:solidFill>
            </a:endParaRPr>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a:t>
            </a:r>
            <a:r>
              <a:rPr lang="zh-CN" altLang="en-US" sz="3600" dirty="0" smtClean="0">
                <a:solidFill>
                  <a:srgbClr val="0000FF"/>
                </a:solidFill>
                <a:latin typeface="黑体" panose="02010609060101010101" pitchFamily="49" charset="-122"/>
                <a:ea typeface="黑体" panose="02010609060101010101" pitchFamily="49" charset="-122"/>
              </a:rPr>
              <a:t>鲁迅曾言，“愿中国的青年们能摆脱冷气，都往上走，有一份光，发一份力。”同学们，此时不奋，更待何时</a:t>
            </a:r>
            <a:r>
              <a:rPr lang="en-US" sz="3600" dirty="0" smtClean="0">
                <a:solidFill>
                  <a:srgbClr val="0000FF"/>
                </a:solidFill>
                <a:latin typeface="黑体" panose="02010609060101010101" pitchFamily="49" charset="-122"/>
                <a:ea typeface="黑体" panose="02010609060101010101" pitchFamily="49" charset="-122"/>
              </a:rPr>
              <a:t>?</a:t>
            </a:r>
            <a:r>
              <a:rPr lang="zh-CN" altLang="en-US" sz="3600" dirty="0" smtClean="0">
                <a:solidFill>
                  <a:srgbClr val="0000FF"/>
                </a:solidFill>
                <a:latin typeface="黑体" panose="02010609060101010101" pitchFamily="49" charset="-122"/>
                <a:ea typeface="黑体" panose="02010609060101010101" pitchFamily="49" charset="-122"/>
              </a:rPr>
              <a:t>身许家国，又复何求</a:t>
            </a:r>
            <a:r>
              <a:rPr lang="en-US" sz="3600" dirty="0" smtClean="0">
                <a:solidFill>
                  <a:srgbClr val="0000FF"/>
                </a:solidFill>
                <a:latin typeface="黑体" panose="02010609060101010101" pitchFamily="49" charset="-122"/>
                <a:ea typeface="黑体" panose="02010609060101010101" pitchFamily="49" charset="-122"/>
              </a:rPr>
              <a:t>!</a:t>
            </a:r>
            <a:endParaRPr lang="zh-CN" altLang="en-US" sz="3600" dirty="0" smtClean="0">
              <a:solidFill>
                <a:srgbClr val="0000FF"/>
              </a:solidFill>
              <a:latin typeface="黑体" panose="02010609060101010101" pitchFamily="49" charset="-122"/>
              <a:ea typeface="黑体" panose="02010609060101010101" pitchFamily="49" charset="-122"/>
            </a:endParaRPr>
          </a:p>
          <a:p>
            <a:r>
              <a:rPr lang="zh-CN" altLang="en-US" sz="3600" dirty="0" smtClean="0">
                <a:solidFill>
                  <a:srgbClr val="0000FF"/>
                </a:solidFill>
                <a:latin typeface="黑体" panose="02010609060101010101" pitchFamily="49" charset="-122"/>
                <a:ea typeface="黑体" panose="02010609060101010101" pitchFamily="49" charset="-122"/>
              </a:rPr>
              <a:t>  我的讲话到此结束，谢谢大家</a:t>
            </a:r>
            <a:r>
              <a:rPr lang="en-US" sz="3600" dirty="0" smtClean="0">
                <a:solidFill>
                  <a:srgbClr val="0000FF"/>
                </a:solidFill>
                <a:latin typeface="黑体" panose="02010609060101010101" pitchFamily="49" charset="-122"/>
                <a:ea typeface="黑体" panose="02010609060101010101" pitchFamily="49" charset="-122"/>
              </a:rPr>
              <a:t>!</a:t>
            </a:r>
            <a:endParaRPr lang="zh-CN" altLang="en-US" sz="36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1"/>
          <a:srcRect/>
          <a:stretch>
            <a:fillRect/>
          </a:stretch>
        </p:blipFill>
        <p:spPr bwMode="auto">
          <a:xfrm>
            <a:off x="457200" y="111760"/>
            <a:ext cx="6178550" cy="6562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457200" y="928670"/>
            <a:ext cx="8229600" cy="214330"/>
          </a:xfrm>
        </p:spPr>
        <p:txBody>
          <a:bodyPr>
            <a:normAutofit fontScale="90000"/>
          </a:bodyPr>
          <a:lstStyle/>
          <a:p>
            <a:endParaRPr lang="zh-CN" altLang="en-US" dirty="0"/>
          </a:p>
        </p:txBody>
      </p:sp>
      <p:pic>
        <p:nvPicPr>
          <p:cNvPr id="2050" name="Picture 2"/>
          <p:cNvPicPr>
            <a:picLocks noGrp="1" noChangeAspect="1" noChangeArrowheads="1"/>
          </p:cNvPicPr>
          <p:nvPr>
            <p:ph idx="1"/>
          </p:nvPr>
        </p:nvPicPr>
        <p:blipFill>
          <a:blip r:embed="rId1"/>
          <a:srcRect/>
          <a:stretch>
            <a:fillRect/>
          </a:stretch>
        </p:blipFill>
        <p:spPr bwMode="auto">
          <a:xfrm>
            <a:off x="457200" y="615315"/>
            <a:ext cx="5808980" cy="605599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1214414" y="1097281"/>
            <a:ext cx="7472386" cy="45719"/>
          </a:xfrm>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a:srcRect/>
          <a:stretch>
            <a:fillRect/>
          </a:stretch>
        </p:blipFill>
        <p:spPr bwMode="auto">
          <a:xfrm>
            <a:off x="456565" y="680720"/>
            <a:ext cx="6648450" cy="58915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4098" name="Picture 2"/>
          <p:cNvPicPr>
            <a:picLocks noChangeAspect="1" noChangeArrowheads="1"/>
          </p:cNvPicPr>
          <p:nvPr/>
        </p:nvPicPr>
        <p:blipFill>
          <a:blip r:embed="rId1"/>
          <a:srcRect/>
          <a:stretch>
            <a:fillRect/>
          </a:stretch>
        </p:blipFill>
        <p:spPr bwMode="auto">
          <a:xfrm>
            <a:off x="528955" y="43815"/>
            <a:ext cx="8228965" cy="6745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122" name="Picture 2"/>
          <p:cNvPicPr>
            <a:picLocks noChangeAspect="1" noChangeArrowheads="1"/>
          </p:cNvPicPr>
          <p:nvPr/>
        </p:nvPicPr>
        <p:blipFill>
          <a:blip r:embed="rId1"/>
          <a:srcRect/>
          <a:stretch>
            <a:fillRect/>
          </a:stretch>
        </p:blipFill>
        <p:spPr bwMode="auto">
          <a:xfrm>
            <a:off x="457200" y="141605"/>
            <a:ext cx="8336280" cy="6719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Picture 2"/>
          <p:cNvPicPr>
            <a:picLocks noChangeAspect="1" noChangeArrowheads="1"/>
          </p:cNvPicPr>
          <p:nvPr/>
        </p:nvPicPr>
        <p:blipFill>
          <a:blip r:embed="rId1"/>
          <a:srcRect/>
          <a:stretch>
            <a:fillRect/>
          </a:stretch>
        </p:blipFill>
        <p:spPr bwMode="auto">
          <a:xfrm>
            <a:off x="501650" y="372745"/>
            <a:ext cx="8185150" cy="645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梳理</a:t>
            </a:r>
            <a:endParaRPr lang="zh-CN" altLang="en-US" sz="2800" b="1" dirty="0" smtClean="0">
              <a:solidFill>
                <a:schemeClr val="tx1"/>
              </a:solidFill>
              <a:latin typeface="楷体" panose="02010609060101010101" pitchFamily="49" charset="-122"/>
              <a:ea typeface="楷体" panose="02010609060101010101" pitchFamily="49" charset="-122"/>
              <a:cs typeface="+mn-cs"/>
            </a:endParaRPr>
          </a:p>
        </p:txBody>
      </p:sp>
      <p:sp>
        <p:nvSpPr>
          <p:cNvPr id="3" name="内容占位符 2"/>
          <p:cNvSpPr>
            <a:spLocks noGrp="1"/>
          </p:cNvSpPr>
          <p:nvPr>
            <p:ph idx="1"/>
          </p:nvPr>
        </p:nvSpPr>
        <p:spPr/>
        <p:txBody>
          <a:bodyPr/>
          <a:lstStyle/>
          <a:p>
            <a:pPr>
              <a:lnSpc>
                <a:spcPct val="120000"/>
              </a:lnSpc>
            </a:pPr>
            <a:r>
              <a:rPr lang="zh-CN" altLang="zh-CN" b="1" dirty="0" smtClean="0">
                <a:solidFill>
                  <a:srgbClr val="0000FF"/>
                </a:solidFill>
              </a:rPr>
              <a:t>材料二</a:t>
            </a:r>
            <a:endParaRPr lang="zh-CN" altLang="zh-CN" b="1" dirty="0" smtClean="0">
              <a:solidFill>
                <a:srgbClr val="0000FF"/>
              </a:solidFill>
            </a:endParaRPr>
          </a:p>
          <a:p>
            <a:pPr>
              <a:lnSpc>
                <a:spcPct val="120000"/>
              </a:lnSpc>
            </a:pPr>
            <a:r>
              <a:rPr lang="zh-CN" altLang="en-US" b="1" dirty="0">
                <a:latin typeface="楷体" panose="02010609060101010101" pitchFamily="49" charset="-122"/>
                <a:ea typeface="楷体" panose="02010609060101010101" pitchFamily="49" charset="-122"/>
              </a:rPr>
              <a:t>呈现的是张锡祜在奔赴战场前写给父亲张伯苓的家书部分内容，以及他遇难后张伯苓的态度，</a:t>
            </a:r>
            <a:r>
              <a:rPr lang="zh-CN" altLang="en-US" b="1" dirty="0">
                <a:solidFill>
                  <a:srgbClr val="FF0000"/>
                </a:solidFill>
                <a:latin typeface="楷体" panose="02010609060101010101" pitchFamily="49" charset="-122"/>
                <a:ea typeface="楷体" panose="02010609060101010101" pitchFamily="49" charset="-122"/>
              </a:rPr>
              <a:t>强调爱国即尽孝，为了国家利益而牺牲自己就是孝。</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solidFill>
                  <a:srgbClr val="FF0000"/>
                </a:solidFill>
              </a:rPr>
              <a:t>梳理</a:t>
            </a:r>
            <a:endParaRPr lang="zh-CN" altLang="en-US" dirty="0">
              <a:solidFill>
                <a:srgbClr val="FF0000"/>
              </a:solidFill>
            </a:endParaRPr>
          </a:p>
        </p:txBody>
      </p:sp>
      <p:sp>
        <p:nvSpPr>
          <p:cNvPr id="3" name="内容占位符 2"/>
          <p:cNvSpPr>
            <a:spLocks noGrp="1"/>
          </p:cNvSpPr>
          <p:nvPr>
            <p:ph idx="1"/>
          </p:nvPr>
        </p:nvSpPr>
        <p:spPr/>
        <p:txBody>
          <a:bodyPr>
            <a:normAutofit/>
          </a:bodyPr>
          <a:lstStyle/>
          <a:p>
            <a:pPr indent="-360045"/>
            <a:r>
              <a:rPr lang="zh-CN" altLang="en-US" sz="3600" b="1" dirty="0"/>
              <a:t>两则材料共同指向当下的时代话题</a:t>
            </a:r>
            <a:r>
              <a:rPr lang="en-US" altLang="zh-CN" sz="3600" b="1" dirty="0"/>
              <a:t>——</a:t>
            </a:r>
            <a:r>
              <a:rPr lang="zh-CN" altLang="en-US" sz="3600" b="1" dirty="0">
                <a:solidFill>
                  <a:srgbClr val="FF0000"/>
                </a:solidFill>
              </a:rPr>
              <a:t>家国情怀</a:t>
            </a:r>
            <a:r>
              <a:rPr lang="zh-CN" altLang="en-US" sz="3600" b="1" dirty="0"/>
              <a:t>。</a:t>
            </a:r>
            <a:r>
              <a:rPr lang="zh-CN" altLang="en-US" sz="3600" b="1" dirty="0">
                <a:solidFill>
                  <a:srgbClr val="FF0000"/>
                </a:solidFill>
              </a:rPr>
              <a:t>何谓家国情怀，家国情怀的当代意义是什么，如何看待和处理家与国的关系，</a:t>
            </a:r>
            <a:r>
              <a:rPr lang="zh-CN" altLang="en-US" sz="3600" b="1" dirty="0"/>
              <a:t>都可以激发学生的写作思维，也可以引导学生孝亲爱国，舍家报国</a:t>
            </a:r>
            <a:r>
              <a:rPr lang="zh-CN" altLang="en-US" sz="3600" b="1" dirty="0" smtClean="0"/>
              <a:t>。</a:t>
            </a:r>
            <a:endParaRPr lang="en-US" altLang="zh-CN" sz="36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聚焦</a:t>
            </a:r>
            <a:endParaRPr lang="zh-CN" altLang="en-US" b="1" dirty="0">
              <a:solidFill>
                <a:srgbClr val="FF0000"/>
              </a:solidFill>
            </a:endParaRPr>
          </a:p>
        </p:txBody>
      </p:sp>
      <p:sp>
        <p:nvSpPr>
          <p:cNvPr id="3" name="内容占位符 2"/>
          <p:cNvSpPr>
            <a:spLocks noGrp="1"/>
          </p:cNvSpPr>
          <p:nvPr>
            <p:ph idx="1"/>
          </p:nvPr>
        </p:nvSpPr>
        <p:spPr>
          <a:xfrm>
            <a:off x="457200" y="2249424"/>
            <a:ext cx="8472518" cy="4325112"/>
          </a:xfrm>
        </p:spPr>
        <p:txBody>
          <a:bodyPr/>
          <a:lstStyle/>
          <a:p>
            <a:r>
              <a:rPr lang="zh-CN" altLang="en-US" b="1" dirty="0" smtClean="0"/>
              <a:t>内容聚焦：</a:t>
            </a:r>
            <a:endParaRPr lang="en-US" altLang="zh-CN" b="1" dirty="0" smtClean="0"/>
          </a:p>
          <a:p>
            <a:r>
              <a:rPr lang="zh-CN" altLang="zh-CN" b="1" dirty="0" smtClean="0"/>
              <a:t>从以上的梳理，</a:t>
            </a:r>
            <a:r>
              <a:rPr lang="zh-CN" altLang="en-US" b="1" dirty="0"/>
              <a:t>考生可以综合两则</a:t>
            </a:r>
            <a:r>
              <a:rPr lang="zh-CN" altLang="en-US" b="1" dirty="0" smtClean="0"/>
              <a:t>材料</a:t>
            </a:r>
            <a:r>
              <a:rPr lang="zh-CN" altLang="zh-CN" b="1" dirty="0"/>
              <a:t>，</a:t>
            </a:r>
            <a:r>
              <a:rPr lang="zh-CN" altLang="en-US" b="1" dirty="0" smtClean="0"/>
              <a:t>围绕</a:t>
            </a:r>
            <a:r>
              <a:rPr lang="zh-CN" altLang="en-US" b="1" dirty="0">
                <a:solidFill>
                  <a:srgbClr val="FF0000"/>
                </a:solidFill>
              </a:rPr>
              <a:t>“家国情怀”，思考“孝与忠”“小家与大家（家与国）”“私德与大德”</a:t>
            </a:r>
            <a:r>
              <a:rPr lang="zh-CN" altLang="en-US" b="1" dirty="0"/>
              <a:t>等之间的关系，如何看待</a:t>
            </a:r>
            <a:r>
              <a:rPr lang="zh-CN" altLang="en-US" b="1" dirty="0">
                <a:solidFill>
                  <a:srgbClr val="FF0000"/>
                </a:solidFill>
              </a:rPr>
              <a:t>“孝与忠”“小家与大家（家</a:t>
            </a:r>
            <a:r>
              <a:rPr lang="zh-CN" altLang="en-US" b="1" dirty="0" smtClean="0">
                <a:solidFill>
                  <a:srgbClr val="FF0000"/>
                </a:solidFill>
              </a:rPr>
              <a:t>与国）</a:t>
            </a:r>
            <a:r>
              <a:rPr lang="zh-CN" altLang="en-US" b="1" dirty="0">
                <a:solidFill>
                  <a:srgbClr val="FF0000"/>
                </a:solidFill>
              </a:rPr>
              <a:t>”“私德与大德”等之间的关系，</a:t>
            </a:r>
            <a:r>
              <a:rPr lang="zh-CN" altLang="en-US" b="1" dirty="0"/>
              <a:t>是对立还是融合，是难以两全还是可以互补并行，又应如何选择处理，如何继往开来</a:t>
            </a:r>
            <a:r>
              <a:rPr lang="en-US" altLang="zh-CN" b="1" dirty="0"/>
              <a:t>……</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642918"/>
            <a:ext cx="8229600" cy="1066800"/>
          </a:xfrm>
        </p:spPr>
        <p:txBody>
          <a:bodyPr/>
          <a:lstStyle/>
          <a:p>
            <a:r>
              <a:rPr lang="zh-CN" altLang="en-US" b="1" dirty="0" smtClean="0"/>
              <a:t>聚焦</a:t>
            </a:r>
            <a:endParaRPr lang="zh-CN" altLang="en-US" b="1" dirty="0"/>
          </a:p>
        </p:txBody>
      </p:sp>
      <p:sp>
        <p:nvSpPr>
          <p:cNvPr id="3" name="内容占位符 2"/>
          <p:cNvSpPr>
            <a:spLocks noGrp="1"/>
          </p:cNvSpPr>
          <p:nvPr>
            <p:ph idx="1"/>
          </p:nvPr>
        </p:nvSpPr>
        <p:spPr>
          <a:xfrm>
            <a:off x="71406" y="1643050"/>
            <a:ext cx="8615394" cy="5072098"/>
          </a:xfrm>
        </p:spPr>
        <p:txBody>
          <a:bodyPr>
            <a:normAutofit lnSpcReduction="10000"/>
          </a:bodyPr>
          <a:lstStyle/>
          <a:p>
            <a:r>
              <a:rPr lang="zh-CN" altLang="en-US" b="1" dirty="0" smtClean="0">
                <a:solidFill>
                  <a:srgbClr val="FF0000"/>
                </a:solidFill>
              </a:rPr>
              <a:t>情景聚焦：</a:t>
            </a:r>
            <a:endParaRPr lang="en-US" altLang="zh-CN" b="1" dirty="0" smtClean="0">
              <a:solidFill>
                <a:srgbClr val="FF0000"/>
              </a:solidFill>
            </a:endParaRPr>
          </a:p>
          <a:p>
            <a:r>
              <a:rPr lang="zh-CN" altLang="en-US" b="1" dirty="0"/>
              <a:t>本题的</a:t>
            </a:r>
            <a:r>
              <a:rPr lang="zh-CN" altLang="en-US" b="1" dirty="0" smtClean="0"/>
              <a:t>任务是要求</a:t>
            </a:r>
            <a:r>
              <a:rPr lang="zh-CN" altLang="en-US" b="1" dirty="0"/>
              <a:t>考生在综合材料的内容及含意的基础上，以高三学生的身份，为自己在班会上交流写一篇</a:t>
            </a:r>
            <a:r>
              <a:rPr lang="zh-CN" altLang="en-US" b="1" dirty="0">
                <a:solidFill>
                  <a:srgbClr val="FF0000"/>
                </a:solidFill>
              </a:rPr>
              <a:t>讲话稿</a:t>
            </a:r>
            <a:r>
              <a:rPr lang="zh-CN" altLang="en-US" b="1" dirty="0"/>
              <a:t>，表明态度，阐述看法。</a:t>
            </a:r>
            <a:r>
              <a:rPr lang="zh-CN" altLang="en-US" b="1" dirty="0">
                <a:solidFill>
                  <a:srgbClr val="FF0000"/>
                </a:solidFill>
              </a:rPr>
              <a:t>“以高三学生的身份”，规定了写作者的身份，</a:t>
            </a:r>
            <a:r>
              <a:rPr lang="zh-CN" altLang="en-US" b="1" dirty="0"/>
              <a:t>有利于帮助考生聚焦审视</a:t>
            </a:r>
            <a:r>
              <a:rPr lang="zh-CN" altLang="en-US" b="1" dirty="0">
                <a:solidFill>
                  <a:srgbClr val="FF0000"/>
                </a:solidFill>
              </a:rPr>
              <a:t>表达的主体</a:t>
            </a:r>
            <a:r>
              <a:rPr lang="en-US" altLang="zh-CN" b="1" dirty="0">
                <a:solidFill>
                  <a:srgbClr val="FF0000"/>
                </a:solidFill>
              </a:rPr>
              <a:t>——“</a:t>
            </a:r>
            <a:r>
              <a:rPr lang="zh-CN" altLang="en-US" b="1" dirty="0">
                <a:solidFill>
                  <a:srgbClr val="FF0000"/>
                </a:solidFill>
              </a:rPr>
              <a:t>高三学生</a:t>
            </a:r>
            <a:r>
              <a:rPr lang="en-US" altLang="zh-CN" b="1" dirty="0">
                <a:solidFill>
                  <a:srgbClr val="FF0000"/>
                </a:solidFill>
              </a:rPr>
              <a:t>——</a:t>
            </a:r>
            <a:r>
              <a:rPr lang="zh-CN" altLang="en-US" b="1" dirty="0">
                <a:solidFill>
                  <a:srgbClr val="FF0000"/>
                </a:solidFill>
              </a:rPr>
              <a:t>我</a:t>
            </a:r>
            <a:r>
              <a:rPr lang="zh-CN" altLang="en-US" b="1" dirty="0"/>
              <a:t>”，也为考生的作文立意提供了支架，便于考生思想的表达与情感的抒发，利于考生完成边界清晰且能自由发挥的写作任务。“请据此写一篇讲话稿用于班会上交流”这一任务指令规定了</a:t>
            </a:r>
            <a:r>
              <a:rPr lang="zh-CN" altLang="en-US" b="1" dirty="0">
                <a:solidFill>
                  <a:srgbClr val="FF0000"/>
                </a:solidFill>
              </a:rPr>
              <a:t>写作特定的情景场合，写作需贴近听讲对象，阐释自己对事实与问题的看法和思考。</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solidFill>
                  <a:srgbClr val="FF0000"/>
                </a:solidFill>
              </a:rPr>
              <a:t>写作时，考生需注意：</a:t>
            </a:r>
            <a:br>
              <a:rPr lang="zh-CN" altLang="en-US" dirty="0" smtClean="0">
                <a:solidFill>
                  <a:srgbClr val="FF0000"/>
                </a:solidFill>
              </a:rPr>
            </a:br>
            <a:endParaRPr lang="zh-CN" altLang="en-US" dirty="0">
              <a:solidFill>
                <a:srgbClr val="FF0000"/>
              </a:solidFill>
            </a:endParaRPr>
          </a:p>
        </p:txBody>
      </p:sp>
      <p:sp>
        <p:nvSpPr>
          <p:cNvPr id="3" name="内容占位符 2"/>
          <p:cNvSpPr>
            <a:spLocks noGrp="1"/>
          </p:cNvSpPr>
          <p:nvPr>
            <p:ph idx="1"/>
          </p:nvPr>
        </p:nvSpPr>
        <p:spPr>
          <a:xfrm>
            <a:off x="457200" y="1643050"/>
            <a:ext cx="8229600" cy="4931486"/>
          </a:xfrm>
        </p:spPr>
        <p:txBody>
          <a:bodyPr>
            <a:normAutofit lnSpcReduction="10000"/>
          </a:bodyPr>
          <a:lstStyle/>
          <a:p>
            <a:pPr lvl="0"/>
            <a:r>
              <a:rPr lang="zh-CN" altLang="en-US" b="1" dirty="0" smtClean="0">
                <a:solidFill>
                  <a:srgbClr val="FF0000"/>
                </a:solidFill>
              </a:rPr>
              <a:t>交际对象及其特点</a:t>
            </a:r>
            <a:endParaRPr lang="zh-CN" altLang="en-US" dirty="0" smtClean="0">
              <a:solidFill>
                <a:srgbClr val="FF0000"/>
              </a:solidFill>
            </a:endParaRPr>
          </a:p>
          <a:p>
            <a:r>
              <a:rPr lang="zh-CN" altLang="en-US" dirty="0" smtClean="0"/>
              <a:t>班主任及班级同学</a:t>
            </a:r>
            <a:endParaRPr lang="zh-CN" altLang="en-US" dirty="0" smtClean="0"/>
          </a:p>
          <a:p>
            <a:pPr lvl="0"/>
            <a:r>
              <a:rPr lang="zh-CN" altLang="en-US" b="1" dirty="0" smtClean="0">
                <a:solidFill>
                  <a:srgbClr val="FF0000"/>
                </a:solidFill>
              </a:rPr>
              <a:t>交际主体</a:t>
            </a:r>
            <a:r>
              <a:rPr lang="en-US" altLang="zh-CN" dirty="0" smtClean="0">
                <a:solidFill>
                  <a:srgbClr val="FF0000"/>
                </a:solidFill>
              </a:rPr>
              <a:t>——“</a:t>
            </a:r>
            <a:r>
              <a:rPr lang="zh-CN" altLang="en-US" dirty="0" smtClean="0">
                <a:solidFill>
                  <a:srgbClr val="FF0000"/>
                </a:solidFill>
              </a:rPr>
              <a:t>你”，隐含“高三学生 ”的身份。</a:t>
            </a:r>
            <a:r>
              <a:rPr lang="en-US" dirty="0" smtClean="0">
                <a:solidFill>
                  <a:srgbClr val="FF0000"/>
                </a:solidFill>
              </a:rPr>
              <a:t> </a:t>
            </a:r>
            <a:endParaRPr lang="zh-CN" altLang="en-US" dirty="0" smtClean="0">
              <a:solidFill>
                <a:srgbClr val="FF0000"/>
              </a:solidFill>
            </a:endParaRPr>
          </a:p>
          <a:p>
            <a:pPr lvl="0"/>
            <a:r>
              <a:rPr lang="zh-CN" altLang="en-US" b="1" dirty="0" smtClean="0">
                <a:solidFill>
                  <a:srgbClr val="FF0000"/>
                </a:solidFill>
              </a:rPr>
              <a:t>交际情境</a:t>
            </a:r>
            <a:r>
              <a:rPr lang="en-US" altLang="zh-CN" dirty="0" smtClean="0"/>
              <a:t>——</a:t>
            </a:r>
            <a:r>
              <a:rPr lang="zh-CN" altLang="en-US" dirty="0" smtClean="0"/>
              <a:t>讲话稿，行文中要有针对性，时代性，可讲性，交际性。</a:t>
            </a:r>
            <a:r>
              <a:rPr lang="en-US" dirty="0" smtClean="0"/>
              <a:t> </a:t>
            </a:r>
            <a:endParaRPr lang="zh-CN" altLang="en-US" dirty="0" smtClean="0"/>
          </a:p>
          <a:p>
            <a:r>
              <a:rPr lang="zh-CN" altLang="en-US" b="1" dirty="0" smtClean="0">
                <a:solidFill>
                  <a:srgbClr val="FF0000"/>
                </a:solidFill>
              </a:rPr>
              <a:t>交际目的：</a:t>
            </a:r>
            <a:r>
              <a:rPr lang="zh-CN" altLang="en-US" b="1" dirty="0" smtClean="0">
                <a:solidFill>
                  <a:srgbClr val="0000FF"/>
                </a:solidFill>
              </a:rPr>
              <a:t>阐述对家国情怀的看法，家国情怀的精髓是什么，对青年的责任与担当，青年如何把小我与大我进行价值融合等。</a:t>
            </a:r>
            <a:endParaRPr lang="zh-CN" altLang="en-US" b="1" dirty="0" smtClean="0">
              <a:solidFill>
                <a:srgbClr val="0000FF"/>
              </a:solidFill>
            </a:endParaRPr>
          </a:p>
          <a:p>
            <a:pPr lvl="0"/>
            <a:r>
              <a:rPr lang="zh-CN" altLang="en-US" b="1" dirty="0" smtClean="0">
                <a:solidFill>
                  <a:srgbClr val="FF0000"/>
                </a:solidFill>
              </a:rPr>
              <a:t>文体要求：</a:t>
            </a:r>
            <a:endParaRPr lang="zh-CN" altLang="en-US" dirty="0" smtClean="0">
              <a:solidFill>
                <a:srgbClr val="FF0000"/>
              </a:solidFill>
            </a:endParaRPr>
          </a:p>
          <a:p>
            <a:r>
              <a:rPr lang="zh-CN" altLang="en-US" b="1" dirty="0" smtClean="0">
                <a:solidFill>
                  <a:srgbClr val="0000FF"/>
                </a:solidFill>
              </a:rPr>
              <a:t>任务指令要求写讲话稿，考生需要从格式上先符合讲话稿的文体特征，再考虑讲话稿的</a:t>
            </a:r>
            <a:r>
              <a:rPr lang="zh-CN" altLang="en-US" b="1" dirty="0" smtClean="0">
                <a:solidFill>
                  <a:srgbClr val="FF0000"/>
                </a:solidFill>
              </a:rPr>
              <a:t>对象性、交际性等。</a:t>
            </a:r>
            <a:endParaRPr lang="zh-CN" altLang="en-US" b="1" dirty="0" smtClean="0">
              <a:solidFill>
                <a:srgbClr val="FF0000"/>
              </a:solidFill>
            </a:endParaRPr>
          </a:p>
          <a:p>
            <a:pPr lvl="0"/>
            <a:endParaRPr lang="zh-CN" altLang="en-US" dirty="0" smtClean="0">
              <a:solidFill>
                <a:srgbClr val="FF0000"/>
              </a:solidFill>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642918"/>
            <a:ext cx="8229600" cy="1066800"/>
          </a:xfrm>
        </p:spPr>
        <p:txBody>
          <a:bodyPr/>
          <a:lstStyle/>
          <a:p>
            <a:r>
              <a:rPr lang="zh-CN" altLang="en-US" b="1" dirty="0" smtClean="0">
                <a:solidFill>
                  <a:srgbClr val="FF0000"/>
                </a:solidFill>
              </a:rPr>
              <a:t>定点</a:t>
            </a:r>
            <a:endParaRPr lang="zh-CN" altLang="en-US" b="1" dirty="0">
              <a:solidFill>
                <a:srgbClr val="FF0000"/>
              </a:solidFill>
            </a:endParaRPr>
          </a:p>
        </p:txBody>
      </p:sp>
      <p:sp>
        <p:nvSpPr>
          <p:cNvPr id="3" name="内容占位符 2"/>
          <p:cNvSpPr>
            <a:spLocks noGrp="1"/>
          </p:cNvSpPr>
          <p:nvPr>
            <p:ph idx="1"/>
          </p:nvPr>
        </p:nvSpPr>
        <p:spPr>
          <a:xfrm>
            <a:off x="285720" y="1643050"/>
            <a:ext cx="8401080" cy="5000660"/>
          </a:xfrm>
        </p:spPr>
        <p:txBody>
          <a:bodyPr>
            <a:normAutofit/>
          </a:bodyPr>
          <a:lstStyle/>
          <a:p>
            <a:pPr indent="-360045">
              <a:lnSpc>
                <a:spcPct val="150000"/>
              </a:lnSpc>
            </a:pPr>
            <a:r>
              <a:rPr lang="zh-CN" altLang="en-US" b="1" dirty="0"/>
              <a:t>写作时，考生应在阅读材料的基础上，充分理解分析材料，发现材料之间的关联，紧扣任务指令，深入思考，进行理性分析或感性叙写。落实到写作之中，考生</a:t>
            </a:r>
            <a:r>
              <a:rPr lang="zh-CN" altLang="en-US" b="1" u="sng" dirty="0">
                <a:solidFill>
                  <a:srgbClr val="0000FF"/>
                </a:solidFill>
              </a:rPr>
              <a:t>需先选好写作角度，避免流于空泛，不能孤立地谈对某则材料的理解，而应整体思考，在写作时最好能做到“抓住一点，深入下去”，避免陷入面面俱到、浅层粗糙的写作窠臼</a:t>
            </a:r>
            <a:r>
              <a:rPr lang="zh-CN" altLang="en-US" b="1" u="sng" dirty="0" smtClean="0">
                <a:solidFill>
                  <a:srgbClr val="0000FF"/>
                </a:solidFill>
              </a:rPr>
              <a:t>。</a:t>
            </a:r>
            <a:endParaRPr lang="zh-CN" altLang="en-US" b="1" u="sng" dirty="0" smtClean="0">
              <a:solidFill>
                <a:srgbClr val="FF0000"/>
              </a:solidFill>
            </a:endParaRPr>
          </a:p>
          <a:p>
            <a:endParaRPr lang="zh-CN" altLang="en-US" b="1"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0</TotalTime>
  <Words>5513</Words>
  <Application>WPS 演示</Application>
  <PresentationFormat>全屏显示(4:3)</PresentationFormat>
  <Paragraphs>161</Paragraphs>
  <Slides>37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Arial</vt:lpstr>
      <vt:lpstr>宋体</vt:lpstr>
      <vt:lpstr>Wingdings</vt:lpstr>
      <vt:lpstr>Georgia</vt:lpstr>
      <vt:lpstr>Wingdings 2</vt:lpstr>
      <vt:lpstr>楷体</vt:lpstr>
      <vt:lpstr>Trebuchet MS</vt:lpstr>
      <vt:lpstr>方正姚体</vt:lpstr>
      <vt:lpstr>微软雅黑</vt:lpstr>
      <vt:lpstr>Arial Unicode MS</vt:lpstr>
      <vt:lpstr>Calibri</vt:lpstr>
      <vt:lpstr>黑体</vt:lpstr>
      <vt:lpstr>都市</vt:lpstr>
      <vt:lpstr>2019年3月泉州市质检 作文试题分析</vt:lpstr>
      <vt:lpstr>PowerPoint 演示文稿</vt:lpstr>
      <vt:lpstr>梳理</vt:lpstr>
      <vt:lpstr>梳理</vt:lpstr>
      <vt:lpstr>梳理</vt:lpstr>
      <vt:lpstr>聚焦</vt:lpstr>
      <vt:lpstr>聚焦</vt:lpstr>
      <vt:lpstr>写作时，考生需注意： </vt:lpstr>
      <vt:lpstr>定点</vt:lpstr>
      <vt:lpstr>PowerPoint 演示文稿</vt:lpstr>
      <vt:lpstr>注意</vt:lpstr>
      <vt:lpstr>PowerPoint 演示文稿</vt:lpstr>
      <vt:lpstr>【学生答题情况】 </vt:lpstr>
      <vt:lpstr>PowerPoint 演示文稿</vt:lpstr>
      <vt:lpstr>PowerPoint 演示文稿</vt:lpstr>
      <vt:lpstr>PowerPoint 演示文稿</vt:lpstr>
      <vt:lpstr>【存在问题分析】 </vt:lpstr>
      <vt:lpstr>（2）缺乏关联，任务未成 </vt:lpstr>
      <vt:lpstr>PowerPoint 演示文稿</vt:lpstr>
      <vt:lpstr>PowerPoint 演示文稿</vt:lpstr>
      <vt:lpstr>PowerPoint 演示文稿</vt:lpstr>
      <vt:lpstr>同舟共济，共筑家园 </vt:lpstr>
      <vt:lpstr>PowerPoint 演示文稿</vt:lpstr>
      <vt:lpstr>PowerPoint 演示文稿</vt:lpstr>
      <vt:lpstr>PowerPoint 演示文稿</vt:lpstr>
      <vt:lpstr>PowerPoint 演示文稿</vt:lpstr>
      <vt:lpstr>身许家国复何求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莲叟</cp:lastModifiedBy>
  <cp:revision>76</cp:revision>
  <dcterms:created xsi:type="dcterms:W3CDTF">2017-02-19T07:00:00Z</dcterms:created>
  <dcterms:modified xsi:type="dcterms:W3CDTF">2019-03-07T09:56:13Z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