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72" r:id="rId2"/>
    <p:sldId id="258" r:id="rId3"/>
    <p:sldId id="259" r:id="rId4"/>
    <p:sldId id="260" r:id="rId5"/>
    <p:sldId id="261" r:id="rId6"/>
    <p:sldId id="263" r:id="rId7"/>
    <p:sldId id="262" r:id="rId8"/>
    <p:sldId id="276" r:id="rId9"/>
    <p:sldId id="264" r:id="rId10"/>
    <p:sldId id="266" r:id="rId11"/>
    <p:sldId id="265" r:id="rId12"/>
    <p:sldId id="274" r:id="rId13"/>
    <p:sldId id="275" r:id="rId14"/>
    <p:sldId id="267" r:id="rId15"/>
    <p:sldId id="268" r:id="rId16"/>
    <p:sldId id="273" r:id="rId17"/>
    <p:sldId id="269" r:id="rId18"/>
    <p:sldId id="270" r:id="rId19"/>
    <p:sldId id="271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DFD6E7-353C-4088-BFFE-5BAD60815A9E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30A04-1C59-4EF5-BB47-123C131FA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30A04-1C59-4EF5-BB47-123C131FA8E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黛玉形象</a:t>
            </a:r>
            <a:r>
              <a:rPr lang="zh-CN" altLang="en-US" b="1" dirty="0"/>
              <a:t>虽然呈现多面性，但是</a:t>
            </a:r>
            <a:r>
              <a:rPr lang="zh-CN" altLang="zh-CN" b="1" dirty="0"/>
              <a:t>本质恒定</a:t>
            </a:r>
            <a:r>
              <a:rPr lang="zh-CN" altLang="en-US" b="1" dirty="0"/>
              <a:t>。那就是</a:t>
            </a:r>
            <a:r>
              <a:rPr lang="zh-CN" altLang="zh-CN" b="1" dirty="0"/>
              <a:t>真实纯粹</a:t>
            </a:r>
            <a:r>
              <a:rPr lang="zh-CN" altLang="en-US" b="1" dirty="0"/>
              <a:t>，独立不随 。不是“不懂”而是“不愿”，质性自然，违己交病。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30A04-1C59-4EF5-BB47-123C131FA8E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1484784"/>
            <a:ext cx="8136904" cy="1800200"/>
          </a:xfrm>
        </p:spPr>
        <p:txBody>
          <a:bodyPr>
            <a:normAutofit fontScale="90000"/>
          </a:bodyPr>
          <a:lstStyle/>
          <a:p>
            <a:r>
              <a:rPr lang="en-US" altLang="zh-CN" sz="3100" b="1" dirty="0"/>
              <a:t/>
            </a:r>
            <a:br>
              <a:rPr lang="en-US" altLang="zh-CN" sz="3100" b="1" dirty="0"/>
            </a:br>
            <a:r>
              <a:rPr lang="zh-CN" altLang="en-US" b="1" dirty="0"/>
              <a:t>捷才静气细探究   碧波深处有珍奇</a:t>
            </a:r>
            <a:r>
              <a:rPr lang="en-US" altLang="zh-CN" sz="3100" b="1" dirty="0"/>
              <a:t/>
            </a:r>
            <a:br>
              <a:rPr lang="en-US" altLang="zh-CN" sz="3100" b="1" dirty="0"/>
            </a:br>
            <a:r>
              <a:rPr lang="zh-CN" altLang="zh-CN" sz="3100" b="1" dirty="0"/>
              <a:t>———《红楼梦》专题研读课之人物形象</a:t>
            </a:r>
            <a:br>
              <a:rPr lang="zh-CN" altLang="zh-CN" sz="3100" b="1" dirty="0"/>
            </a:br>
            <a:r>
              <a:rPr lang="zh-CN" altLang="en-US" sz="3100" b="1" dirty="0"/>
              <a:t>（</a:t>
            </a:r>
            <a:r>
              <a:rPr lang="zh-CN" altLang="zh-CN" sz="3100" b="1" dirty="0"/>
              <a:t>以黛玉为例</a:t>
            </a:r>
            <a:r>
              <a:rPr lang="zh-CN" altLang="en-US" sz="3100" b="1" dirty="0"/>
              <a:t>）</a:t>
            </a:r>
            <a:r>
              <a:rPr lang="zh-CN" altLang="en-US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/>
            </a:r>
            <a:br>
              <a:rPr lang="zh-CN" altLang="en-US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zh-CN" altLang="zh-CN" b="1" dirty="0">
                <a:latin typeface="华文中宋" pitchFamily="2" charset="-122"/>
                <a:ea typeface="华文中宋" pitchFamily="2" charset="-122"/>
              </a:rPr>
              <a:t/>
            </a:r>
            <a:br>
              <a:rPr lang="zh-CN" altLang="zh-CN" b="1" dirty="0">
                <a:latin typeface="华文中宋" pitchFamily="2" charset="-122"/>
                <a:ea typeface="华文中宋" pitchFamily="2" charset="-122"/>
              </a:rPr>
            </a:br>
            <a:endParaRPr lang="zh-CN" altLang="en-US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83967" y="4087180"/>
            <a:ext cx="4392489" cy="1752600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cs typeface="+mj-cs"/>
              </a:rPr>
              <a:t>西南大学</a:t>
            </a:r>
            <a:r>
              <a:rPr lang="zh-CN" altLang="en-US" sz="2800" b="1" dirty="0" smtClean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cs typeface="+mj-cs"/>
              </a:rPr>
              <a:t>附中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j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8DAD8E1-62F3-4E00-B6DE-BB7C34CE64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2132856"/>
            <a:ext cx="3243277" cy="45811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764704"/>
            <a:ext cx="8219256" cy="5521816"/>
          </a:xfrm>
        </p:spPr>
        <p:txBody>
          <a:bodyPr>
            <a:normAutofit/>
          </a:bodyPr>
          <a:lstStyle/>
          <a:p>
            <a:r>
              <a:rPr lang="zh-CN" altLang="zh-CN" sz="5400" b="1" dirty="0"/>
              <a:t>整合探究一：</a:t>
            </a:r>
            <a:endParaRPr lang="en-US" altLang="zh-CN" sz="5400" b="1" dirty="0"/>
          </a:p>
          <a:p>
            <a:r>
              <a:rPr lang="zh-CN" altLang="zh-CN" sz="5400" b="1" dirty="0"/>
              <a:t>黛玉形象</a:t>
            </a:r>
            <a:r>
              <a:rPr lang="zh-CN" altLang="en-US" sz="5400" b="1" dirty="0"/>
              <a:t>呈现多面性的原因。</a:t>
            </a:r>
            <a:endParaRPr lang="en-US" altLang="zh-CN" sz="5400" b="1" dirty="0"/>
          </a:p>
          <a:p>
            <a:pPr>
              <a:buNone/>
            </a:pPr>
            <a:endParaRPr lang="en-US" altLang="zh-CN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764704"/>
            <a:ext cx="8219256" cy="5521816"/>
          </a:xfrm>
        </p:spPr>
        <p:txBody>
          <a:bodyPr>
            <a:normAutofit/>
          </a:bodyPr>
          <a:lstStyle/>
          <a:p>
            <a:endParaRPr lang="en-US" altLang="zh-CN" b="1" dirty="0"/>
          </a:p>
          <a:p>
            <a:r>
              <a:rPr lang="zh-CN" altLang="zh-CN" b="1" dirty="0"/>
              <a:t>整合探究一：</a:t>
            </a:r>
            <a:endParaRPr lang="en-US" altLang="zh-CN" b="1" dirty="0"/>
          </a:p>
          <a:p>
            <a:r>
              <a:rPr lang="zh-CN" altLang="zh-CN" b="1" dirty="0"/>
              <a:t>黛玉形象</a:t>
            </a:r>
            <a:r>
              <a:rPr lang="zh-CN" altLang="en-US" b="1" dirty="0"/>
              <a:t>呈现多面性的原因。</a:t>
            </a:r>
            <a:endParaRPr lang="en-US" altLang="zh-CN" b="1" dirty="0"/>
          </a:p>
          <a:p>
            <a:endParaRPr lang="en-US" altLang="zh-CN" b="1" dirty="0"/>
          </a:p>
          <a:p>
            <a:r>
              <a:rPr lang="zh-CN" altLang="zh-CN" b="1" dirty="0"/>
              <a:t>环境使然，</a:t>
            </a:r>
            <a:r>
              <a:rPr lang="zh-CN" altLang="en-US" b="1" dirty="0"/>
              <a:t>寄人篱下</a:t>
            </a:r>
            <a:r>
              <a:rPr lang="zh-CN" altLang="zh-CN" b="1" dirty="0"/>
              <a:t>。</a:t>
            </a:r>
            <a:r>
              <a:rPr lang="en-US" altLang="zh-CN" b="1" dirty="0"/>
              <a:t>   </a:t>
            </a:r>
          </a:p>
          <a:p>
            <a:r>
              <a:rPr lang="zh-CN" altLang="zh-CN" b="1" dirty="0"/>
              <a:t>对象使然，一人多面。</a:t>
            </a:r>
            <a:endParaRPr lang="en-US" altLang="zh-CN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19256" cy="5161776"/>
          </a:xfrm>
        </p:spPr>
        <p:txBody>
          <a:bodyPr>
            <a:normAutofit fontScale="92500"/>
          </a:bodyPr>
          <a:lstStyle/>
          <a:p>
            <a:r>
              <a:rPr lang="zh-CN" altLang="zh-CN" sz="4000" b="1" dirty="0"/>
              <a:t>势力纷华，不近者为洁，近之而不染者尤洁；</a:t>
            </a:r>
            <a:endParaRPr lang="en-US" altLang="zh-CN" sz="4000" b="1" dirty="0"/>
          </a:p>
          <a:p>
            <a:r>
              <a:rPr lang="zh-CN" altLang="zh-CN" sz="4000" b="1" dirty="0"/>
              <a:t>智械机巧，不知者为高，知之而不用者尤高</a:t>
            </a:r>
            <a:r>
              <a:rPr lang="zh-CN" altLang="en-US" sz="4000" b="1" dirty="0"/>
              <a:t>。</a:t>
            </a:r>
            <a:r>
              <a:rPr lang="en-US" altLang="zh-CN" sz="4000" b="1" dirty="0"/>
              <a:t>———</a:t>
            </a:r>
            <a:r>
              <a:rPr lang="zh-CN" altLang="en-US" sz="4000" b="1" dirty="0"/>
              <a:t>（明）洪应明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菜根谭</a:t>
            </a:r>
            <a:r>
              <a:rPr lang="en-US" altLang="zh-CN" sz="4000" b="1" dirty="0"/>
              <a:t>》</a:t>
            </a:r>
          </a:p>
          <a:p>
            <a:pPr>
              <a:buNone/>
            </a:pPr>
            <a:endParaRPr lang="en-US" altLang="zh-CN" b="1" dirty="0"/>
          </a:p>
          <a:p>
            <a:r>
              <a:rPr lang="en-US" altLang="zh-CN" b="1" dirty="0"/>
              <a:t>     </a:t>
            </a:r>
            <a:r>
              <a:rPr lang="zh-CN" altLang="zh-CN" b="1" dirty="0"/>
              <a:t>林黛玉，</a:t>
            </a:r>
            <a:r>
              <a:rPr lang="zh-CN" altLang="en-US" b="1" dirty="0"/>
              <a:t>典型的</a:t>
            </a:r>
            <a:r>
              <a:rPr lang="zh-CN" altLang="zh-CN" b="1" dirty="0"/>
              <a:t>诗人气质。诗人自有一个真挚的世界，澄明、灵性，在现实</a:t>
            </a:r>
            <a:r>
              <a:rPr lang="zh-CN" altLang="en-US" b="1" dirty="0"/>
              <a:t>中</a:t>
            </a:r>
            <a:r>
              <a:rPr lang="zh-CN" altLang="zh-CN" b="1" dirty="0"/>
              <a:t>不妥协，不和众、不俗气，孤高自信，独立充盈。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764704"/>
            <a:ext cx="8219256" cy="5521816"/>
          </a:xfrm>
        </p:spPr>
        <p:txBody>
          <a:bodyPr>
            <a:normAutofit/>
          </a:bodyPr>
          <a:lstStyle/>
          <a:p>
            <a:endParaRPr lang="en-US" altLang="zh-CN" b="1" dirty="0"/>
          </a:p>
          <a:p>
            <a:r>
              <a:rPr lang="zh-CN" altLang="zh-CN" b="1" dirty="0"/>
              <a:t>整合探究一：</a:t>
            </a:r>
            <a:endParaRPr lang="en-US" altLang="zh-CN" b="1" dirty="0"/>
          </a:p>
          <a:p>
            <a:r>
              <a:rPr lang="zh-CN" altLang="zh-CN" b="1" dirty="0"/>
              <a:t>黛玉形象</a:t>
            </a:r>
            <a:r>
              <a:rPr lang="zh-CN" altLang="en-US" b="1" dirty="0"/>
              <a:t>呈现多面性的原因。</a:t>
            </a:r>
            <a:endParaRPr lang="en-US" altLang="zh-CN" b="1" dirty="0"/>
          </a:p>
          <a:p>
            <a:endParaRPr lang="en-US" altLang="zh-CN" b="1" dirty="0"/>
          </a:p>
          <a:p>
            <a:r>
              <a:rPr lang="zh-CN" altLang="zh-CN" b="1" dirty="0"/>
              <a:t>环境使然，</a:t>
            </a:r>
            <a:r>
              <a:rPr lang="zh-CN" altLang="en-US" b="1" dirty="0"/>
              <a:t>寄人篱下</a:t>
            </a:r>
            <a:r>
              <a:rPr lang="zh-CN" altLang="zh-CN" b="1" dirty="0"/>
              <a:t>。</a:t>
            </a:r>
            <a:r>
              <a:rPr lang="en-US" altLang="zh-CN" b="1" dirty="0"/>
              <a:t>   </a:t>
            </a:r>
          </a:p>
          <a:p>
            <a:r>
              <a:rPr lang="zh-CN" altLang="zh-CN" b="1" dirty="0"/>
              <a:t>对象使然，一人多面。</a:t>
            </a:r>
            <a:endParaRPr lang="en-US" altLang="zh-CN" b="1" dirty="0"/>
          </a:p>
          <a:p>
            <a:r>
              <a:rPr lang="zh-CN" altLang="en-US" b="1" dirty="0"/>
              <a:t>本质纯粹，为情而活。</a:t>
            </a:r>
            <a:endParaRPr lang="en-US" altLang="zh-CN" b="1" dirty="0"/>
          </a:p>
          <a:p>
            <a:endParaRPr lang="en-US" altLang="zh-CN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764704"/>
            <a:ext cx="8219256" cy="5521816"/>
          </a:xfrm>
        </p:spPr>
        <p:txBody>
          <a:bodyPr>
            <a:normAutofit/>
          </a:bodyPr>
          <a:lstStyle/>
          <a:p>
            <a:r>
              <a:rPr lang="zh-CN" altLang="zh-CN" sz="5400" b="1" dirty="0"/>
              <a:t>整合探究二：</a:t>
            </a:r>
            <a:endParaRPr lang="en-US" altLang="zh-CN" sz="5400" b="1" dirty="0"/>
          </a:p>
          <a:p>
            <a:r>
              <a:rPr lang="zh-CN" altLang="zh-CN" sz="5400" b="1" dirty="0"/>
              <a:t>林黛玉这一人物形象有什么价值与意义？</a:t>
            </a:r>
            <a:endParaRPr lang="en-US" altLang="zh-CN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sz="2700" b="1" dirty="0"/>
              <a:t>整合探究二：</a:t>
            </a:r>
            <a:r>
              <a:rPr lang="en-US" altLang="zh-CN" sz="2700" b="1" dirty="0"/>
              <a:t/>
            </a:r>
            <a:br>
              <a:rPr lang="en-US" altLang="zh-CN" sz="2700" b="1" dirty="0"/>
            </a:br>
            <a:r>
              <a:rPr lang="zh-CN" altLang="zh-CN" sz="2700" b="1" dirty="0"/>
              <a:t>林黛玉这一人物形象有什么价值与意义？</a:t>
            </a:r>
            <a:r>
              <a:rPr lang="en-US" altLang="zh-CN" b="1" dirty="0"/>
              <a:t/>
            </a:r>
            <a:br>
              <a:rPr lang="en-US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4686320"/>
          </a:xfrm>
        </p:spPr>
        <p:txBody>
          <a:bodyPr/>
          <a:lstStyle/>
          <a:p>
            <a:r>
              <a:rPr lang="zh-CN" altLang="zh-CN" b="1" dirty="0"/>
              <a:t>从文学角度上看，这是人物形象折射出的丰富性的闪光；</a:t>
            </a:r>
            <a:endParaRPr lang="en-US" altLang="zh-CN" b="1" dirty="0"/>
          </a:p>
          <a:p>
            <a:r>
              <a:rPr lang="zh-CN" altLang="zh-CN" b="1" dirty="0"/>
              <a:t>从文化层面上看，这是礼法、现实向人性、唯美的撤退；</a:t>
            </a:r>
            <a:endParaRPr lang="en-US" altLang="zh-CN" b="1" dirty="0"/>
          </a:p>
          <a:p>
            <a:r>
              <a:rPr lang="zh-CN" altLang="zh-CN" b="1" dirty="0"/>
              <a:t>从人生层面上看，这是曹雪芹为我们画出</a:t>
            </a:r>
            <a:r>
              <a:rPr lang="zh-CN" altLang="en-US" b="1" dirty="0"/>
              <a:t>的</a:t>
            </a:r>
            <a:r>
              <a:rPr lang="zh-CN" altLang="zh-CN" b="1" dirty="0"/>
              <a:t>一个问号——面对尘俗世界层面的禁锢，你会活出一个怎样的精神姿态。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73744"/>
          </a:xfrm>
        </p:spPr>
        <p:txBody>
          <a:bodyPr>
            <a:normAutofit/>
          </a:bodyPr>
          <a:lstStyle/>
          <a:p>
            <a:endParaRPr lang="en-US" altLang="zh-CN" sz="4000" b="1" dirty="0"/>
          </a:p>
          <a:p>
            <a:r>
              <a:rPr lang="zh-CN" altLang="en-US" sz="4000" b="1" dirty="0"/>
              <a:t>“不笑，不悲，不怒，只是理解。” </a:t>
            </a:r>
            <a:endParaRPr lang="en-US" altLang="zh-CN" sz="4000" b="1" dirty="0"/>
          </a:p>
          <a:p>
            <a:r>
              <a:rPr lang="en-US" altLang="zh-CN" sz="4000" b="1" dirty="0"/>
              <a:t>      ————</a:t>
            </a:r>
            <a:r>
              <a:rPr lang="zh-CN" altLang="en-US" sz="4000" b="1" dirty="0"/>
              <a:t>（荷兰）斯宾诺莎</a:t>
            </a:r>
          </a:p>
          <a:p>
            <a:endParaRPr lang="en-US" altLang="zh-CN" sz="40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方法总结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03648" y="1412776"/>
            <a:ext cx="8229600" cy="4686320"/>
          </a:xfrm>
        </p:spPr>
        <p:txBody>
          <a:bodyPr/>
          <a:lstStyle/>
          <a:p>
            <a:endParaRPr lang="en-US" altLang="zh-CN" dirty="0"/>
          </a:p>
          <a:p>
            <a:r>
              <a:rPr lang="zh-CN" altLang="zh-CN" sz="4000" b="1" dirty="0"/>
              <a:t>选题有趣，</a:t>
            </a:r>
            <a:endParaRPr lang="en-US" altLang="zh-CN" sz="4000" b="1" dirty="0"/>
          </a:p>
          <a:p>
            <a:r>
              <a:rPr lang="zh-CN" altLang="zh-CN" sz="4000" b="1" dirty="0"/>
              <a:t>检索有法，</a:t>
            </a:r>
            <a:endParaRPr lang="en-US" altLang="zh-CN" sz="4000" b="1" dirty="0"/>
          </a:p>
          <a:p>
            <a:r>
              <a:rPr lang="zh-CN" altLang="zh-CN" sz="4000" b="1" dirty="0"/>
              <a:t>分析有味，</a:t>
            </a:r>
            <a:endParaRPr lang="en-US" altLang="zh-CN" sz="4000" b="1" dirty="0"/>
          </a:p>
          <a:p>
            <a:r>
              <a:rPr lang="zh-CN" altLang="zh-CN" sz="4000" b="1" dirty="0"/>
              <a:t>论文有用</a:t>
            </a:r>
            <a:r>
              <a:rPr lang="zh-CN" altLang="en-US" sz="4000" b="1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zh-CN" sz="4000" b="1" dirty="0"/>
              <a:t>满纸荒唐言，</a:t>
            </a:r>
            <a:endParaRPr lang="en-US" altLang="zh-CN" sz="4000" b="1" dirty="0"/>
          </a:p>
          <a:p>
            <a:r>
              <a:rPr lang="zh-CN" altLang="zh-CN" sz="4000" b="1" dirty="0"/>
              <a:t>一把辛酸泪。</a:t>
            </a:r>
            <a:endParaRPr lang="en-US" altLang="zh-CN" sz="4000" b="1" dirty="0"/>
          </a:p>
          <a:p>
            <a:r>
              <a:rPr lang="zh-CN" altLang="zh-CN" sz="4000" b="1" dirty="0"/>
              <a:t>都云作者痴，</a:t>
            </a:r>
            <a:endParaRPr lang="en-US" altLang="zh-CN" sz="4000" b="1" dirty="0"/>
          </a:p>
          <a:p>
            <a:r>
              <a:rPr lang="zh-CN" altLang="zh-CN" sz="4000" b="1" dirty="0"/>
              <a:t>谁解其中味？</a:t>
            </a:r>
            <a:endParaRPr lang="zh-CN" altLang="en-US" sz="4000" b="1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b="1" dirty="0"/>
              <a:t>  红楼研读心得</a:t>
            </a:r>
            <a:endParaRPr lang="en-US" altLang="zh-CN" b="1" dirty="0"/>
          </a:p>
          <a:p>
            <a:endParaRPr lang="en-US" altLang="zh-CN" b="1" dirty="0"/>
          </a:p>
          <a:p>
            <a:r>
              <a:rPr lang="zh-CN" altLang="zh-CN" b="1" dirty="0"/>
              <a:t>莫言曹公书难读，</a:t>
            </a:r>
            <a:endParaRPr lang="en-US" altLang="zh-CN" b="1" dirty="0"/>
          </a:p>
          <a:p>
            <a:r>
              <a:rPr lang="zh-CN" altLang="zh-CN" b="1" dirty="0"/>
              <a:t>俱是红楼梦中人。</a:t>
            </a:r>
            <a:endParaRPr lang="en-US" altLang="zh-CN" b="1" dirty="0"/>
          </a:p>
          <a:p>
            <a:r>
              <a:rPr lang="zh-CN" altLang="zh-CN" b="1" dirty="0"/>
              <a:t>看似寻常最奇崛，</a:t>
            </a:r>
            <a:endParaRPr lang="en-US" altLang="zh-CN" b="1" dirty="0"/>
          </a:p>
          <a:p>
            <a:r>
              <a:rPr lang="zh-CN" altLang="zh-CN" b="1" dirty="0"/>
              <a:t>咬文达情得真神</a:t>
            </a:r>
            <a:r>
              <a:rPr lang="zh-CN" altLang="en-US" b="1" dirty="0"/>
              <a:t>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作业布置</a:t>
            </a:r>
            <a:endParaRPr lang="zh-CN" altLang="en-US" b="1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95536" y="1412776"/>
            <a:ext cx="8291264" cy="4873744"/>
          </a:xfrm>
        </p:spPr>
        <p:txBody>
          <a:bodyPr/>
          <a:lstStyle/>
          <a:p>
            <a:r>
              <a:rPr lang="en-US" altLang="zh-CN" b="1" dirty="0"/>
              <a:t>    </a:t>
            </a:r>
            <a:r>
              <a:rPr lang="zh-CN" altLang="zh-CN" b="1" dirty="0"/>
              <a:t>挑选一位红楼人物做专题研读，将研读成果撰写成一篇小论文，在后面的活动展示课上与大家一起分享。</a:t>
            </a:r>
          </a:p>
          <a:p>
            <a:endParaRPr lang="en-US" altLang="zh-CN" b="1" dirty="0"/>
          </a:p>
          <a:p>
            <a:r>
              <a:rPr lang="zh-CN" altLang="zh-CN" b="1" dirty="0"/>
              <a:t>要求：</a:t>
            </a:r>
            <a:r>
              <a:rPr lang="en-US" altLang="zh-CN" b="1" dirty="0"/>
              <a:t>1</a:t>
            </a:r>
            <a:r>
              <a:rPr lang="zh-CN" altLang="zh-CN" b="1" dirty="0"/>
              <a:t>、符合论文格式。要有题目、摘要、关键词、正文、注释。</a:t>
            </a:r>
          </a:p>
          <a:p>
            <a:r>
              <a:rPr lang="en-US" altLang="zh-CN" b="1" dirty="0"/>
              <a:t>           2</a:t>
            </a:r>
            <a:r>
              <a:rPr lang="zh-CN" altLang="zh-CN" b="1" dirty="0"/>
              <a:t>、字数不少于</a:t>
            </a:r>
            <a:r>
              <a:rPr lang="en-US" altLang="zh-CN" b="1" dirty="0"/>
              <a:t>2000</a:t>
            </a:r>
            <a:r>
              <a:rPr lang="zh-CN" altLang="zh-CN" b="1" dirty="0"/>
              <a:t>字。</a:t>
            </a:r>
            <a:endParaRPr lang="en-US" altLang="zh-CN" b="1" dirty="0"/>
          </a:p>
          <a:p>
            <a:r>
              <a:rPr lang="zh-CN" altLang="en-US" b="1" dirty="0"/>
              <a:t>联系方式：</a:t>
            </a:r>
            <a:r>
              <a:rPr lang="en-US" altLang="zh-CN" b="1" dirty="0"/>
              <a:t>136  6766  9210</a:t>
            </a:r>
            <a:r>
              <a:rPr lang="zh-CN" altLang="en-US" b="1" dirty="0"/>
              <a:t>（微信）</a:t>
            </a:r>
            <a:endParaRPr lang="zh-CN" altLang="zh-CN" b="1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选题依据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556792"/>
            <a:ext cx="8291264" cy="4729728"/>
          </a:xfrm>
        </p:spPr>
        <p:txBody>
          <a:bodyPr/>
          <a:lstStyle/>
          <a:p>
            <a:endParaRPr lang="en-US" altLang="zh-CN" b="1" dirty="0"/>
          </a:p>
          <a:p>
            <a:r>
              <a:rPr lang="zh-CN" altLang="en-US" b="1" dirty="0"/>
              <a:t>人物评价上：</a:t>
            </a:r>
            <a:r>
              <a:rPr lang="zh-CN" altLang="zh-CN" b="1" dirty="0"/>
              <a:t>对黛玉一直存在</a:t>
            </a:r>
            <a:r>
              <a:rPr lang="zh-CN" altLang="en-US" b="1" dirty="0"/>
              <a:t>着</a:t>
            </a:r>
            <a:r>
              <a:rPr lang="zh-CN" altLang="zh-CN" b="1" dirty="0"/>
              <a:t>截然相反的两种看法，新奇</a:t>
            </a:r>
            <a:r>
              <a:rPr lang="zh-CN" altLang="en-US" b="1" dirty="0"/>
              <a:t>！</a:t>
            </a:r>
            <a:endParaRPr lang="en-US" altLang="zh-CN" b="1" dirty="0"/>
          </a:p>
          <a:p>
            <a:r>
              <a:rPr lang="zh-CN" altLang="en-US" b="1" dirty="0"/>
              <a:t>人物作用上：</a:t>
            </a:r>
            <a:r>
              <a:rPr lang="zh-CN" altLang="zh-CN" b="1" dirty="0"/>
              <a:t>作为主角，对把握整本书的主题有着关键作用，重要</a:t>
            </a:r>
            <a:r>
              <a:rPr lang="zh-CN" altLang="en-US" b="1" dirty="0"/>
              <a:t>！</a:t>
            </a:r>
            <a:endParaRPr lang="en-US" altLang="zh-CN" b="1" dirty="0"/>
          </a:p>
          <a:p>
            <a:endParaRPr lang="en-US" altLang="zh-CN" b="1" dirty="0"/>
          </a:p>
          <a:p>
            <a:r>
              <a:rPr lang="zh-CN" altLang="en-US" sz="4400" b="1" dirty="0">
                <a:solidFill>
                  <a:srgbClr val="FF0000"/>
                </a:solidFill>
              </a:rPr>
              <a:t>趣：</a:t>
            </a:r>
            <a:r>
              <a:rPr lang="zh-CN" altLang="en-US" sz="4400" b="1" dirty="0"/>
              <a:t>情理兼具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信息筛选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686320"/>
          </a:xfrm>
        </p:spPr>
        <p:txBody>
          <a:bodyPr>
            <a:normAutofit/>
          </a:bodyPr>
          <a:lstStyle/>
          <a:p>
            <a:endParaRPr lang="en-US" altLang="zh-CN" sz="5400" b="1" dirty="0"/>
          </a:p>
          <a:p>
            <a:r>
              <a:rPr lang="zh-CN" altLang="en-US" sz="5400" b="1" dirty="0"/>
              <a:t>回目检索法</a:t>
            </a:r>
            <a:endParaRPr lang="en-US" altLang="zh-CN" sz="5400" b="1" dirty="0"/>
          </a:p>
          <a:p>
            <a:r>
              <a:rPr lang="zh-CN" altLang="en-US" sz="5400" b="1" dirty="0"/>
              <a:t>总评检索法</a:t>
            </a:r>
            <a:endParaRPr lang="en-US" altLang="zh-CN" sz="5400" b="1" dirty="0"/>
          </a:p>
          <a:p>
            <a:r>
              <a:rPr lang="zh-CN" altLang="en-US" sz="5400" b="1" dirty="0"/>
              <a:t>数据库检索法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分析探究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4000" b="1" dirty="0"/>
              <a:t>    </a:t>
            </a:r>
            <a:r>
              <a:rPr lang="zh-CN" altLang="zh-CN" sz="4000" b="1" dirty="0"/>
              <a:t>片段一：</a:t>
            </a:r>
            <a:r>
              <a:rPr lang="zh-CN" altLang="en-US" sz="4000" b="1" dirty="0"/>
              <a:t> （第三回）</a:t>
            </a:r>
            <a:endParaRPr lang="zh-CN" altLang="zh-CN" sz="4000" b="1" dirty="0"/>
          </a:p>
          <a:p>
            <a:r>
              <a:rPr lang="zh-CN" altLang="zh-CN" sz="4000" b="1" dirty="0"/>
              <a:t>再坐一刻便告辞，邢夫人苦留吃过饭去。黛玉笑回道：</a:t>
            </a:r>
            <a:r>
              <a:rPr lang="en-US" altLang="zh-CN" sz="4000" b="1" dirty="0"/>
              <a:t>“</a:t>
            </a:r>
            <a:r>
              <a:rPr lang="zh-CN" altLang="zh-CN" sz="4000" b="1" dirty="0"/>
              <a:t>舅母爱惜赐饭，原不应辞，只是还要过去拜见二舅舅，恐去迟了不恭，异日再领，望舅母容谅。</a:t>
            </a:r>
            <a:r>
              <a:rPr lang="en-US" altLang="zh-CN" sz="4000" b="1" dirty="0"/>
              <a:t>”</a:t>
            </a:r>
            <a:endParaRPr lang="zh-CN" altLang="zh-CN" sz="4000" b="1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分析探究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08720"/>
            <a:ext cx="8496944" cy="594928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zh-CN" altLang="zh-CN" sz="4000" b="1" dirty="0"/>
          </a:p>
          <a:p>
            <a:pPr>
              <a:lnSpc>
                <a:spcPct val="170000"/>
              </a:lnSpc>
            </a:pPr>
            <a:r>
              <a:rPr lang="zh-CN" altLang="zh-CN" sz="4000" b="1" dirty="0"/>
              <a:t>片段二：</a:t>
            </a:r>
            <a:r>
              <a:rPr lang="en-US" altLang="zh-CN" sz="4000" b="1" dirty="0"/>
              <a:t> </a:t>
            </a:r>
            <a:r>
              <a:rPr lang="zh-CN" altLang="en-US" sz="4000" b="1" dirty="0"/>
              <a:t>（第七回）</a:t>
            </a:r>
            <a:endParaRPr lang="zh-CN" altLang="zh-CN" sz="4000" b="1" dirty="0"/>
          </a:p>
          <a:p>
            <a:pPr>
              <a:lnSpc>
                <a:spcPct val="120000"/>
              </a:lnSpc>
            </a:pPr>
            <a:r>
              <a:rPr lang="zh-CN" altLang="zh-CN" sz="4400" b="1" dirty="0"/>
              <a:t>谁知此时黛玉不在自己房里，却在宝玉房中，大家解九连环作戏。周瑞家的进来，笑道：</a:t>
            </a:r>
            <a:r>
              <a:rPr lang="en-US" altLang="zh-CN" sz="4400" b="1" dirty="0"/>
              <a:t>“</a:t>
            </a:r>
            <a:r>
              <a:rPr lang="zh-CN" altLang="zh-CN" sz="4400" b="1" dirty="0"/>
              <a:t>林姑娘，姨太太叫我送花儿来了。</a:t>
            </a:r>
            <a:r>
              <a:rPr lang="en-US" altLang="zh-CN" sz="4400" b="1" dirty="0"/>
              <a:t>”</a:t>
            </a:r>
            <a:r>
              <a:rPr lang="zh-CN" altLang="zh-CN" sz="4400" b="1" dirty="0"/>
              <a:t>宝玉听说，便说：</a:t>
            </a:r>
            <a:r>
              <a:rPr lang="en-US" altLang="zh-CN" sz="4400" b="1" dirty="0"/>
              <a:t>“</a:t>
            </a:r>
            <a:r>
              <a:rPr lang="zh-CN" altLang="zh-CN" sz="4400" b="1" dirty="0"/>
              <a:t>什么花儿</a:t>
            </a:r>
            <a:r>
              <a:rPr lang="en-US" altLang="zh-CN" sz="4400" b="1" dirty="0"/>
              <a:t>?</a:t>
            </a:r>
            <a:r>
              <a:rPr lang="zh-CN" altLang="zh-CN" sz="4400" b="1" dirty="0"/>
              <a:t>拿来我瞧瞧。</a:t>
            </a:r>
            <a:r>
              <a:rPr lang="en-US" altLang="zh-CN" sz="4400" b="1" dirty="0"/>
              <a:t>”</a:t>
            </a:r>
            <a:r>
              <a:rPr lang="zh-CN" altLang="zh-CN" sz="4400" b="1" dirty="0"/>
              <a:t>一面便伸手接过匣子来看时，原来是两枝宫制堆纱新巧的假花。黛玉只就宝玉手中看了一看，</a:t>
            </a:r>
            <a:r>
              <a:rPr lang="zh-CN" altLang="zh-CN" sz="4400" b="1" u="sng" dirty="0">
                <a:solidFill>
                  <a:srgbClr val="FF0000"/>
                </a:solidFill>
              </a:rPr>
              <a:t>便问道</a:t>
            </a:r>
            <a:r>
              <a:rPr lang="zh-CN" altLang="zh-CN" sz="4400" b="1" u="sng" dirty="0"/>
              <a:t>：</a:t>
            </a:r>
            <a:r>
              <a:rPr lang="en-US" altLang="zh-CN" sz="4400" b="1" u="sng" dirty="0"/>
              <a:t>“</a:t>
            </a:r>
            <a:r>
              <a:rPr lang="zh-CN" altLang="zh-CN" sz="4400" b="1" u="sng" dirty="0"/>
              <a:t>还是单送我一个人的，还是别的姑娘们都有呢？</a:t>
            </a:r>
            <a:r>
              <a:rPr lang="en-US" altLang="zh-CN" sz="4400" b="1" dirty="0"/>
              <a:t>”</a:t>
            </a:r>
            <a:r>
              <a:rPr lang="zh-CN" altLang="zh-CN" sz="4400" b="1" dirty="0"/>
              <a:t>周瑞家的道：</a:t>
            </a:r>
            <a:r>
              <a:rPr lang="en-US" altLang="zh-CN" sz="4400" b="1" dirty="0"/>
              <a:t>“</a:t>
            </a:r>
            <a:r>
              <a:rPr lang="zh-CN" altLang="zh-CN" sz="4400" b="1" dirty="0"/>
              <a:t>各位都有了，这两枝是姑娘的。</a:t>
            </a:r>
            <a:r>
              <a:rPr lang="en-US" altLang="zh-CN" sz="4400" b="1" dirty="0"/>
              <a:t>”</a:t>
            </a:r>
            <a:r>
              <a:rPr lang="zh-CN" altLang="zh-CN" sz="4400" b="1" u="sng" dirty="0"/>
              <a:t>黛玉</a:t>
            </a:r>
            <a:r>
              <a:rPr lang="zh-CN" altLang="zh-CN" sz="4400" b="1" u="sng" dirty="0">
                <a:solidFill>
                  <a:srgbClr val="FF0000"/>
                </a:solidFill>
              </a:rPr>
              <a:t>冷笑道</a:t>
            </a:r>
            <a:r>
              <a:rPr lang="zh-CN" altLang="zh-CN" sz="4400" b="1" u="sng" dirty="0"/>
              <a:t>：</a:t>
            </a:r>
            <a:r>
              <a:rPr lang="en-US" altLang="zh-CN" sz="4400" b="1" u="sng" dirty="0"/>
              <a:t>“</a:t>
            </a:r>
            <a:r>
              <a:rPr lang="zh-CN" altLang="zh-CN" sz="4400" b="1" u="sng" dirty="0"/>
              <a:t>我就知道么</a:t>
            </a:r>
            <a:r>
              <a:rPr lang="en-US" altLang="zh-CN" sz="4400" b="1" u="sng" dirty="0"/>
              <a:t>!</a:t>
            </a:r>
            <a:r>
              <a:rPr lang="zh-CN" altLang="zh-CN" sz="4400" b="1" u="sng" dirty="0"/>
              <a:t>别人不挑剩下的也不给我呀。</a:t>
            </a:r>
            <a:r>
              <a:rPr lang="en-US" altLang="zh-CN" sz="4400" b="1" u="sng" dirty="0"/>
              <a:t>” 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/>
          <a:lstStyle/>
          <a:p>
            <a:r>
              <a:rPr lang="zh-CN" altLang="zh-CN" b="1" dirty="0"/>
              <a:t>分析探究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764704"/>
            <a:ext cx="8640960" cy="5733256"/>
          </a:xfrm>
        </p:spPr>
        <p:txBody>
          <a:bodyPr>
            <a:noAutofit/>
          </a:bodyPr>
          <a:lstStyle/>
          <a:p>
            <a:pPr indent="-360000">
              <a:lnSpc>
                <a:spcPct val="170000"/>
              </a:lnSpc>
            </a:pPr>
            <a:r>
              <a:rPr lang="en-US" altLang="zh-CN" sz="2400" b="1" dirty="0"/>
              <a:t>    </a:t>
            </a:r>
            <a:r>
              <a:rPr lang="zh-CN" altLang="zh-CN" sz="2400" b="1" dirty="0"/>
              <a:t>片段</a:t>
            </a:r>
            <a:r>
              <a:rPr lang="zh-CN" altLang="en-US" sz="2400" b="1" dirty="0"/>
              <a:t>三</a:t>
            </a:r>
            <a:r>
              <a:rPr lang="zh-CN" altLang="en-US" sz="2400" b="1" dirty="0">
                <a:sym typeface="Wingdings" pitchFamily="2" charset="2"/>
              </a:rPr>
              <a:t>：（第十七回）</a:t>
            </a:r>
            <a:endParaRPr lang="zh-CN" altLang="zh-CN" sz="2400" b="1" dirty="0"/>
          </a:p>
          <a:p>
            <a:pPr indent="-360000">
              <a:buFont typeface="Wingdings" pitchFamily="2" charset="2"/>
              <a:buChar char="l"/>
            </a:pPr>
            <a:r>
              <a:rPr lang="zh-CN" altLang="en-US" sz="2400" b="1" dirty="0">
                <a:solidFill>
                  <a:srgbClr val="FF0000"/>
                </a:solidFill>
              </a:rPr>
              <a:t>（黛玉误会宝玉）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indent="-360000"/>
            <a:r>
              <a:rPr lang="zh-CN" altLang="zh-CN" sz="2400" b="1" dirty="0"/>
              <a:t>黛玉听说，走过来一瞧，果然一件没有，因向宝玉道：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我给你的那个荷包也给他们了</a:t>
            </a:r>
            <a:r>
              <a:rPr lang="en-US" altLang="zh-CN" sz="2400" b="1" dirty="0"/>
              <a:t>?</a:t>
            </a:r>
            <a:r>
              <a:rPr lang="zh-CN" altLang="zh-CN" sz="2400" b="1" dirty="0"/>
              <a:t>你明儿再想我的东西，可不能够了！</a:t>
            </a:r>
            <a:r>
              <a:rPr lang="en-US" altLang="zh-CN" sz="2400" b="1" dirty="0"/>
              <a:t>”</a:t>
            </a:r>
            <a:r>
              <a:rPr lang="zh-CN" altLang="zh-CN" sz="2400" b="1" u="sng" dirty="0"/>
              <a:t>说毕，生气回房</a:t>
            </a:r>
            <a:r>
              <a:rPr lang="zh-CN" altLang="zh-CN" sz="2400" b="1" dirty="0"/>
              <a:t>，将前日宝玉嘱咐他没做完的香袋儿，拿起剪子来就铰。</a:t>
            </a:r>
            <a:endParaRPr lang="en-US" altLang="zh-CN" sz="2400" b="1" dirty="0"/>
          </a:p>
          <a:p>
            <a:pPr indent="-360000"/>
            <a:r>
              <a:rPr lang="zh-CN" altLang="zh-CN" sz="2400" b="1" dirty="0">
                <a:solidFill>
                  <a:srgbClr val="FF0000"/>
                </a:solidFill>
              </a:rPr>
              <a:t>（其实宝玉将香囊贴身放着）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indent="-360000"/>
            <a:r>
              <a:rPr lang="zh-CN" altLang="zh-CN" sz="2400" b="1" dirty="0"/>
              <a:t>黛玉见他如此珍重，带在里面，可知是怕人拿去之意，</a:t>
            </a:r>
            <a:r>
              <a:rPr lang="zh-CN" altLang="zh-CN" sz="2400" b="1" u="sng" dirty="0"/>
              <a:t>因此自悔莽撞剪了香袋，低着头一言不发</a:t>
            </a:r>
            <a:r>
              <a:rPr lang="zh-CN" altLang="zh-CN" sz="2400" b="1" dirty="0"/>
              <a:t>。宝玉道：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你也不用铰，我知你是懒怠给我东西。我连这荷包奉还，何如？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说着掷向他怀中而去。</a:t>
            </a:r>
            <a:r>
              <a:rPr lang="zh-CN" altLang="zh-CN" sz="2400" b="1" u="sng" dirty="0"/>
              <a:t>黛玉越发气的哭了，拿起荷包又铰</a:t>
            </a:r>
            <a:r>
              <a:rPr lang="zh-CN" altLang="zh-CN" sz="2400" b="1" dirty="0"/>
              <a:t>。宝玉忙回身抢住，笑道：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好妹妹饶了他罢！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黛玉</a:t>
            </a:r>
            <a:r>
              <a:rPr lang="zh-CN" altLang="zh-CN" sz="2400" b="1" u="sng" dirty="0"/>
              <a:t>将剪子一摔</a:t>
            </a:r>
            <a:r>
              <a:rPr lang="zh-CN" altLang="zh-CN" sz="2400" b="1" dirty="0"/>
              <a:t>，</a:t>
            </a:r>
            <a:r>
              <a:rPr lang="zh-CN" altLang="zh-CN" sz="2400" b="1" u="sng" dirty="0"/>
              <a:t>拭泪</a:t>
            </a:r>
            <a:r>
              <a:rPr lang="zh-CN" altLang="zh-CN" sz="2400" b="1" dirty="0"/>
              <a:t>说道：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你不用合我好一阵歹一阵的，要恼就撂开手。</a:t>
            </a:r>
            <a:r>
              <a:rPr lang="en-US" altLang="zh-CN" sz="2400" b="1" dirty="0"/>
              <a:t>”</a:t>
            </a:r>
          </a:p>
          <a:p>
            <a:pPr indent="-360000"/>
            <a:r>
              <a:rPr lang="zh-CN" altLang="zh-CN" sz="2400" b="1" dirty="0"/>
              <a:t>说着赌气上床，面向里倒下</a:t>
            </a:r>
            <a:r>
              <a:rPr lang="zh-CN" altLang="zh-CN" sz="2400" b="1" u="sng" dirty="0"/>
              <a:t>拭泪</a:t>
            </a:r>
            <a:r>
              <a:rPr lang="zh-CN" altLang="zh-CN" sz="2400" b="1" dirty="0"/>
              <a:t>。</a:t>
            </a:r>
          </a:p>
          <a:p>
            <a:endParaRPr lang="zh-CN" altLang="en-US" sz="16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665832"/>
          </a:xfrm>
        </p:spPr>
        <p:txBody>
          <a:bodyPr/>
          <a:lstStyle/>
          <a:p>
            <a:r>
              <a:rPr lang="zh-CN" altLang="en-US" b="1" dirty="0"/>
              <a:t>片段四</a:t>
            </a:r>
            <a:r>
              <a:rPr lang="zh-CN" altLang="en-US" b="1" dirty="0">
                <a:sym typeface="Wingdings" pitchFamily="2" charset="2"/>
              </a:rPr>
              <a:t>：（第十九回）</a:t>
            </a:r>
            <a:endParaRPr lang="en-US" altLang="zh-CN" b="1" dirty="0"/>
          </a:p>
          <a:p>
            <a:r>
              <a:rPr lang="en-US" altLang="zh-CN" b="1" dirty="0"/>
              <a:t>  </a:t>
            </a:r>
          </a:p>
          <a:p>
            <a:r>
              <a:rPr lang="en-US" altLang="zh-CN" b="1" dirty="0"/>
              <a:t>    </a:t>
            </a:r>
            <a:r>
              <a:rPr lang="zh-CN" altLang="zh-CN" b="1" dirty="0"/>
              <a:t>进入里间，只见黛玉睡在那里，忙上来推他道：</a:t>
            </a:r>
            <a:r>
              <a:rPr lang="en-US" altLang="zh-CN" b="1" dirty="0"/>
              <a:t>“</a:t>
            </a:r>
            <a:r>
              <a:rPr lang="zh-CN" altLang="zh-CN" b="1" dirty="0"/>
              <a:t>好妹妹，才吃了饭，又睡觉！</a:t>
            </a:r>
            <a:r>
              <a:rPr lang="en-US" altLang="zh-CN" b="1" dirty="0"/>
              <a:t>”</a:t>
            </a:r>
            <a:r>
              <a:rPr lang="zh-CN" altLang="zh-CN" b="1" dirty="0"/>
              <a:t>将黛玉唤醒。说道：</a:t>
            </a:r>
            <a:r>
              <a:rPr lang="en-US" altLang="zh-CN" b="1" dirty="0"/>
              <a:t>“</a:t>
            </a:r>
            <a:r>
              <a:rPr lang="zh-CN" altLang="zh-CN" b="1" dirty="0"/>
              <a:t>我不困，只略歇歇儿，你且别处去闹会子再来。</a:t>
            </a:r>
            <a:r>
              <a:rPr lang="en-US" altLang="zh-CN" b="1" dirty="0"/>
              <a:t>”</a:t>
            </a:r>
            <a:r>
              <a:rPr lang="zh-CN" altLang="zh-CN" b="1" dirty="0"/>
              <a:t>宝玉推他道：</a:t>
            </a:r>
            <a:r>
              <a:rPr lang="en-US" altLang="zh-CN" b="1" dirty="0"/>
              <a:t>“</a:t>
            </a:r>
            <a:r>
              <a:rPr lang="zh-CN" altLang="zh-CN" b="1" dirty="0"/>
              <a:t>我往那里去呢，见了别人就怪腻的。</a:t>
            </a:r>
            <a:r>
              <a:rPr lang="en-US" altLang="zh-CN" b="1" dirty="0"/>
              <a:t>” </a:t>
            </a:r>
            <a:r>
              <a:rPr lang="zh-CN" altLang="zh-CN" b="1" dirty="0"/>
              <a:t>宝玉道：</a:t>
            </a:r>
            <a:r>
              <a:rPr lang="en-US" altLang="zh-CN" b="1" dirty="0"/>
              <a:t>“</a:t>
            </a:r>
            <a:r>
              <a:rPr lang="zh-CN" altLang="zh-CN" b="1" dirty="0"/>
              <a:t>没有枕头。咱们在一个枕头罢。</a:t>
            </a:r>
            <a:r>
              <a:rPr lang="en-US" altLang="zh-CN" b="1" dirty="0"/>
              <a:t>”</a:t>
            </a:r>
            <a:r>
              <a:rPr lang="zh-CN" altLang="zh-CN" b="1" dirty="0"/>
              <a:t>黛玉道：</a:t>
            </a:r>
            <a:r>
              <a:rPr lang="en-US" altLang="zh-CN" b="1" u="sng" dirty="0"/>
              <a:t>“_____________________________”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665832"/>
          </a:xfrm>
        </p:spPr>
        <p:txBody>
          <a:bodyPr/>
          <a:lstStyle/>
          <a:p>
            <a:r>
              <a:rPr lang="zh-CN" altLang="en-US" b="1" dirty="0"/>
              <a:t>片段四</a:t>
            </a:r>
            <a:r>
              <a:rPr lang="zh-CN" altLang="en-US" b="1" dirty="0">
                <a:sym typeface="Wingdings" pitchFamily="2" charset="2"/>
              </a:rPr>
              <a:t>：（第十九回）</a:t>
            </a:r>
            <a:endParaRPr lang="en-US" altLang="zh-CN" b="1" dirty="0"/>
          </a:p>
          <a:p>
            <a:r>
              <a:rPr lang="en-US" altLang="zh-CN" b="1" dirty="0"/>
              <a:t>  </a:t>
            </a:r>
          </a:p>
          <a:p>
            <a:r>
              <a:rPr lang="en-US" altLang="zh-CN" b="1" dirty="0"/>
              <a:t>    </a:t>
            </a:r>
            <a:r>
              <a:rPr lang="zh-CN" altLang="zh-CN" b="1" dirty="0"/>
              <a:t>进入里间，只见黛玉睡在那里，忙上来推他道：</a:t>
            </a:r>
            <a:r>
              <a:rPr lang="en-US" altLang="zh-CN" b="1" dirty="0"/>
              <a:t>“</a:t>
            </a:r>
            <a:r>
              <a:rPr lang="zh-CN" altLang="zh-CN" b="1" dirty="0"/>
              <a:t>好妹妹，才吃了饭，又睡觉！</a:t>
            </a:r>
            <a:r>
              <a:rPr lang="en-US" altLang="zh-CN" b="1" dirty="0"/>
              <a:t>”</a:t>
            </a:r>
            <a:r>
              <a:rPr lang="zh-CN" altLang="zh-CN" b="1" dirty="0"/>
              <a:t>将黛玉唤醒。说道：</a:t>
            </a:r>
            <a:r>
              <a:rPr lang="en-US" altLang="zh-CN" b="1" dirty="0"/>
              <a:t>“</a:t>
            </a:r>
            <a:r>
              <a:rPr lang="zh-CN" altLang="zh-CN" b="1" dirty="0"/>
              <a:t>我不困，只略歇歇儿，你且别处去闹会子再来。</a:t>
            </a:r>
            <a:r>
              <a:rPr lang="en-US" altLang="zh-CN" b="1" dirty="0"/>
              <a:t>”</a:t>
            </a:r>
            <a:r>
              <a:rPr lang="zh-CN" altLang="zh-CN" b="1" dirty="0"/>
              <a:t>宝玉推他道：</a:t>
            </a:r>
            <a:r>
              <a:rPr lang="en-US" altLang="zh-CN" b="1" dirty="0"/>
              <a:t>“</a:t>
            </a:r>
            <a:r>
              <a:rPr lang="zh-CN" altLang="zh-CN" b="1" dirty="0"/>
              <a:t>我往那里去呢，见了别人就怪腻的。</a:t>
            </a:r>
            <a:r>
              <a:rPr lang="en-US" altLang="zh-CN" b="1" dirty="0"/>
              <a:t>” </a:t>
            </a:r>
            <a:r>
              <a:rPr lang="zh-CN" altLang="zh-CN" b="1" dirty="0"/>
              <a:t>宝玉道：</a:t>
            </a:r>
            <a:r>
              <a:rPr lang="en-US" altLang="zh-CN" b="1" dirty="0"/>
              <a:t>“</a:t>
            </a:r>
            <a:r>
              <a:rPr lang="zh-CN" altLang="zh-CN" b="1" dirty="0"/>
              <a:t>没有枕头。咱们在一个枕头罢。</a:t>
            </a:r>
            <a:r>
              <a:rPr lang="en-US" altLang="zh-CN" b="1" dirty="0"/>
              <a:t>”</a:t>
            </a:r>
            <a:r>
              <a:rPr lang="zh-CN" altLang="zh-CN" b="1" dirty="0"/>
              <a:t>黛玉道：</a:t>
            </a:r>
            <a:r>
              <a:rPr lang="en-US" altLang="zh-CN" b="1" u="sng" dirty="0"/>
              <a:t>“</a:t>
            </a:r>
            <a:r>
              <a:rPr lang="zh-CN" altLang="zh-CN" b="1" u="sng" dirty="0"/>
              <a:t>放屁</a:t>
            </a:r>
            <a:r>
              <a:rPr lang="en-US" altLang="zh-CN" b="1" u="sng" dirty="0"/>
              <a:t>!</a:t>
            </a:r>
            <a:r>
              <a:rPr lang="zh-CN" altLang="zh-CN" b="1" u="sng" dirty="0"/>
              <a:t>外头不是枕头</a:t>
            </a:r>
            <a:r>
              <a:rPr lang="en-US" altLang="zh-CN" b="1" u="sng" dirty="0"/>
              <a:t>?</a:t>
            </a:r>
            <a:r>
              <a:rPr lang="zh-CN" altLang="zh-CN" b="1" u="sng" dirty="0"/>
              <a:t>拿一个来枕着。</a:t>
            </a:r>
            <a:r>
              <a:rPr lang="en-US" altLang="zh-CN" b="1" u="sng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374785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404664"/>
            <a:ext cx="8820472" cy="676875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zh-CN" b="1" dirty="0"/>
              <a:t>片段五</a:t>
            </a:r>
            <a:r>
              <a:rPr lang="zh-CN" altLang="en-US" b="1" dirty="0">
                <a:sym typeface="Wingdings" pitchFamily="2" charset="2"/>
              </a:rPr>
              <a:t>：（第四十八回）</a:t>
            </a:r>
            <a:endParaRPr lang="en-US" altLang="zh-CN" b="1" dirty="0"/>
          </a:p>
          <a:p>
            <a:pPr>
              <a:lnSpc>
                <a:spcPct val="120000"/>
              </a:lnSpc>
            </a:pPr>
            <a:r>
              <a:rPr lang="en-US" altLang="zh-CN" b="1" dirty="0"/>
              <a:t>1.</a:t>
            </a:r>
            <a:r>
              <a:rPr lang="zh-CN" altLang="zh-CN" b="1" dirty="0"/>
              <a:t>此时黛玉已好了大半了，见香菱也进园来住，自是喜欢。香菱因笑道：</a:t>
            </a:r>
            <a:r>
              <a:rPr lang="en-US" altLang="zh-CN" b="1" dirty="0"/>
              <a:t>“</a:t>
            </a:r>
            <a:r>
              <a:rPr lang="zh-CN" altLang="zh-CN" b="1" dirty="0"/>
              <a:t>我这一进来了，也得空儿，好歹教给我做诗，就是我的造化了。</a:t>
            </a:r>
            <a:r>
              <a:rPr lang="en-US" altLang="zh-CN" b="1" dirty="0"/>
              <a:t>”</a:t>
            </a:r>
            <a:r>
              <a:rPr lang="zh-CN" altLang="zh-CN" b="1" dirty="0"/>
              <a:t>黛玉笑道：</a:t>
            </a:r>
            <a:r>
              <a:rPr lang="en-US" altLang="zh-CN" b="1" dirty="0"/>
              <a:t>“</a:t>
            </a:r>
            <a:r>
              <a:rPr lang="zh-CN" altLang="zh-CN" b="1" u="sng" dirty="0">
                <a:solidFill>
                  <a:srgbClr val="FF0000"/>
                </a:solidFill>
              </a:rPr>
              <a:t>既要学做诗，你就拜我为师</a:t>
            </a:r>
            <a:r>
              <a:rPr lang="zh-CN" altLang="zh-CN" b="1" dirty="0"/>
              <a:t>。我虽不通，大略也还教的起你。</a:t>
            </a:r>
            <a:r>
              <a:rPr lang="en-US" altLang="zh-CN" b="1" dirty="0"/>
              <a:t>”</a:t>
            </a:r>
          </a:p>
          <a:p>
            <a:pPr>
              <a:lnSpc>
                <a:spcPct val="120000"/>
              </a:lnSpc>
            </a:pPr>
            <a:r>
              <a:rPr lang="en-US" altLang="zh-CN" b="1" dirty="0"/>
              <a:t>2.</a:t>
            </a:r>
            <a:r>
              <a:rPr lang="zh-CN" altLang="zh-CN" b="1" dirty="0"/>
              <a:t>黛玉道：</a:t>
            </a:r>
            <a:r>
              <a:rPr lang="en-US" altLang="zh-CN" b="1" dirty="0"/>
              <a:t>“</a:t>
            </a:r>
            <a:r>
              <a:rPr lang="zh-CN" altLang="zh-CN" b="1" dirty="0"/>
              <a:t>什么难事，也值得去学</a:t>
            </a:r>
            <a:r>
              <a:rPr lang="en-US" altLang="zh-CN" b="1" dirty="0"/>
              <a:t>?</a:t>
            </a:r>
            <a:r>
              <a:rPr lang="zh-CN" altLang="zh-CN" b="1" dirty="0"/>
              <a:t>不过是起、承、转、合，当中承、转是两副对子</a:t>
            </a:r>
            <a:r>
              <a:rPr lang="zh-CN" altLang="en-US" b="1" dirty="0"/>
              <a:t>。。。。。</a:t>
            </a:r>
            <a:r>
              <a:rPr lang="en-US" altLang="zh-CN" b="1" dirty="0"/>
              <a:t>”</a:t>
            </a:r>
            <a:r>
              <a:rPr lang="zh-CN" altLang="zh-CN" b="1" dirty="0"/>
              <a:t>黛玉道：</a:t>
            </a:r>
            <a:r>
              <a:rPr lang="en-US" altLang="zh-CN" b="1" dirty="0"/>
              <a:t>“</a:t>
            </a:r>
            <a:r>
              <a:rPr lang="zh-CN" altLang="zh-CN" b="1" dirty="0"/>
              <a:t>正是这个道理。</a:t>
            </a:r>
            <a:r>
              <a:rPr lang="zh-CN" altLang="zh-CN" b="1" u="sng" dirty="0">
                <a:solidFill>
                  <a:srgbClr val="FF0000"/>
                </a:solidFill>
              </a:rPr>
              <a:t>词句究竟还是末事，第一是立意要紧。</a:t>
            </a:r>
            <a:r>
              <a:rPr lang="zh-CN" altLang="zh-CN" b="1" dirty="0"/>
              <a:t>若意趣真了，连词句不用修饰自是好的，这叫做</a:t>
            </a:r>
            <a:r>
              <a:rPr lang="en-US" altLang="zh-CN" b="1" u="sng" dirty="0">
                <a:solidFill>
                  <a:srgbClr val="FF0000"/>
                </a:solidFill>
              </a:rPr>
              <a:t>‘</a:t>
            </a:r>
            <a:r>
              <a:rPr lang="zh-CN" altLang="zh-CN" b="1" u="sng" dirty="0">
                <a:solidFill>
                  <a:srgbClr val="FF0000"/>
                </a:solidFill>
              </a:rPr>
              <a:t>不以词害意</a:t>
            </a:r>
            <a:r>
              <a:rPr lang="en-US" altLang="zh-CN" b="1" u="sng" dirty="0">
                <a:solidFill>
                  <a:srgbClr val="FF0000"/>
                </a:solidFill>
              </a:rPr>
              <a:t>’</a:t>
            </a:r>
            <a:r>
              <a:rPr lang="zh-CN" altLang="zh-CN" b="1" dirty="0"/>
              <a:t>。</a:t>
            </a:r>
            <a:r>
              <a:rPr lang="en-US" altLang="zh-CN" b="1" dirty="0"/>
              <a:t>”</a:t>
            </a:r>
          </a:p>
          <a:p>
            <a:pPr>
              <a:lnSpc>
                <a:spcPct val="120000"/>
              </a:lnSpc>
            </a:pPr>
            <a:r>
              <a:rPr lang="en-US" altLang="zh-CN" b="1" dirty="0"/>
              <a:t>3.</a:t>
            </a:r>
            <a:r>
              <a:rPr lang="zh-CN" altLang="zh-CN" b="1" dirty="0"/>
              <a:t>黛玉道：</a:t>
            </a:r>
            <a:r>
              <a:rPr lang="en-US" altLang="zh-CN" b="1" dirty="0"/>
              <a:t>“</a:t>
            </a:r>
            <a:r>
              <a:rPr lang="zh-CN" altLang="zh-CN" b="1" dirty="0"/>
              <a:t>断不可看这样的诗。</a:t>
            </a:r>
            <a:r>
              <a:rPr lang="zh-CN" altLang="zh-CN" b="1" u="sng" dirty="0">
                <a:solidFill>
                  <a:srgbClr val="FF0000"/>
                </a:solidFill>
              </a:rPr>
              <a:t>你们因不知诗，所以见了这浅近的就爱，一入了这个格局，再学不出来的。</a:t>
            </a:r>
            <a:r>
              <a:rPr lang="zh-CN" altLang="zh-CN" b="1" dirty="0"/>
              <a:t>你只听我说，你若真心要学，我这里有《王摩诘全集》，你且把他的五言律一百首细心揣摩透熟了，然后再读一百二十首老杜的七言律，次之再李青莲的七言绝句读一二百首。肚子里先有了这三个人做了底子，然后再把陶渊明、应、刘、谢、阮、庾、鲍等人的一看，你又是这样一个极聪明伶俐的人，不用一年工夫，不愁不是诗翁了。</a:t>
            </a:r>
            <a:r>
              <a:rPr lang="en-US" altLang="zh-CN" b="1" dirty="0"/>
              <a:t>”</a:t>
            </a:r>
            <a:endParaRPr lang="zh-CN" altLang="en-US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341</TotalTime>
  <Words>1506</Words>
  <Application>Microsoft Office PowerPoint</Application>
  <PresentationFormat>全屏显示(4:3)</PresentationFormat>
  <Paragraphs>90</Paragraphs>
  <Slides>19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暗香扑面</vt:lpstr>
      <vt:lpstr> 捷才静气细探究   碧波深处有珍奇 ———《红楼梦》专题研读课之人物形象 （以黛玉为例）  </vt:lpstr>
      <vt:lpstr>选题依据</vt:lpstr>
      <vt:lpstr>信息筛选</vt:lpstr>
      <vt:lpstr>分析探究</vt:lpstr>
      <vt:lpstr>分析探究</vt:lpstr>
      <vt:lpstr>分析探究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整合探究二： 林黛玉这一人物形象有什么价值与意义？ </vt:lpstr>
      <vt:lpstr>幻灯片 16</vt:lpstr>
      <vt:lpstr>方法总结</vt:lpstr>
      <vt:lpstr>幻灯片 18</vt:lpstr>
      <vt:lpstr>作业布置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《红楼梦》专题研读课之人物形象 ———以黛玉为例 </dc:title>
  <dc:creator>gouxiaoddong</dc:creator>
  <cp:lastModifiedBy>微软用户</cp:lastModifiedBy>
  <cp:revision>28</cp:revision>
  <dcterms:created xsi:type="dcterms:W3CDTF">2019-10-18T00:35:09Z</dcterms:created>
  <dcterms:modified xsi:type="dcterms:W3CDTF">2019-12-25T12:32:56Z</dcterms:modified>
</cp:coreProperties>
</file>