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  <p:sldMasterId id="2147483763" r:id="rId2"/>
  </p:sldMasterIdLst>
  <p:notesMasterIdLst>
    <p:notesMasterId r:id="rId38"/>
  </p:notesMasterIdLst>
  <p:sldIdLst>
    <p:sldId id="266" r:id="rId3"/>
    <p:sldId id="270" r:id="rId4"/>
    <p:sldId id="267" r:id="rId5"/>
    <p:sldId id="257" r:id="rId6"/>
    <p:sldId id="264" r:id="rId7"/>
    <p:sldId id="269" r:id="rId8"/>
    <p:sldId id="325" r:id="rId9"/>
    <p:sldId id="320" r:id="rId10"/>
    <p:sldId id="272" r:id="rId11"/>
    <p:sldId id="274" r:id="rId12"/>
    <p:sldId id="275" r:id="rId13"/>
    <p:sldId id="321" r:id="rId14"/>
    <p:sldId id="322" r:id="rId15"/>
    <p:sldId id="282" r:id="rId16"/>
    <p:sldId id="287" r:id="rId17"/>
    <p:sldId id="323" r:id="rId18"/>
    <p:sldId id="268" r:id="rId19"/>
    <p:sldId id="324" r:id="rId20"/>
    <p:sldId id="259" r:id="rId21"/>
    <p:sldId id="260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42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1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9C1E0-4003-44C8-965D-37FEADD18B3F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C165E-05D9-4B8C-972D-FEA825BBC4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15014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C165E-05D9-4B8C-972D-FEA825BBC4C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2487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C165E-05D9-4B8C-972D-FEA825BBC4C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65137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86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F3C2E58-147E-4E89-A7B4-A9A5BCA74573}" type="slidenum">
              <a:rPr lang="zh-CN" altLang="en-US" sz="1200" b="0" u="none"/>
              <a:pPr algn="r"/>
              <a:t>30</a:t>
            </a:fld>
            <a:endParaRPr lang="zh-CN" altLang="en-US" sz="1200" b="0" u="none"/>
          </a:p>
        </p:txBody>
      </p:sp>
    </p:spTree>
    <p:extLst>
      <p:ext uri="{BB962C8B-B14F-4D97-AF65-F5344CB8AC3E}">
        <p14:creationId xmlns="" xmlns:p14="http://schemas.microsoft.com/office/powerpoint/2010/main" val="63780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46869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62292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95351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91428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虚尾箭头 4"/>
          <p:cNvSpPr/>
          <p:nvPr userDrawn="1"/>
        </p:nvSpPr>
        <p:spPr>
          <a:xfrm>
            <a:off x="4047691" y="386382"/>
            <a:ext cx="192021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="" xmlns:p14="http://schemas.microsoft.com/office/powerpoint/2010/main" val="292744876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1262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44000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87162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72743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917175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70714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89741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379295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900770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356584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26741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8453384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58493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7778762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889263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321497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5263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58075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663670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虚尾箭头 4"/>
          <p:cNvSpPr/>
          <p:nvPr userDrawn="1"/>
        </p:nvSpPr>
        <p:spPr>
          <a:xfrm>
            <a:off x="4047691" y="386382"/>
            <a:ext cx="192021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="" xmlns:p14="http://schemas.microsoft.com/office/powerpoint/2010/main" val="205498050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48014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85950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4590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91115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00227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32447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3021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131A3-97C5-4C01-8ADB-4209209B7C03}" type="datetimeFigureOut">
              <a:rPr lang="zh-CN" altLang="en-US" smtClean="0"/>
              <a:pPr/>
              <a:t>2020/4/6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109A0A3-845A-4C7B-A0F6-3C3080B899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10159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  <p:sldLayoutId id="2147483778" r:id="rId15"/>
    <p:sldLayoutId id="2147483779" r:id="rId16"/>
    <p:sldLayoutId id="2147483780" r:id="rId17"/>
    <p:sldLayoutId id="2147483781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__1.doc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0718" y="1533832"/>
            <a:ext cx="11521282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en-US" altLang="zh-CN" sz="3600" b="1" dirty="0" smtClean="0">
                <a:latin typeface="+mn-ea"/>
              </a:rPr>
              <a:t>2020</a:t>
            </a:r>
            <a:r>
              <a:rPr lang="zh-CN" altLang="en-US" sz="3600" b="1" dirty="0" smtClean="0">
                <a:latin typeface="+mn-ea"/>
              </a:rPr>
              <a:t>高考语文二轮专题复习</a:t>
            </a:r>
            <a:endParaRPr lang="en-US" altLang="zh-CN" sz="3600" b="1" dirty="0">
              <a:latin typeface="+mn-ea"/>
            </a:endParaRPr>
          </a:p>
          <a:p>
            <a:pPr algn="ctr">
              <a:lnSpc>
                <a:spcPct val="200000"/>
              </a:lnSpc>
              <a:defRPr/>
            </a:pPr>
            <a:r>
              <a:rPr lang="zh-CN" altLang="en-US" sz="3600" b="1" dirty="0" smtClean="0">
                <a:latin typeface="+mn-ea"/>
              </a:rPr>
              <a:t>把握诗人情感</a:t>
            </a:r>
            <a:endParaRPr lang="en-US" altLang="zh-CN" sz="3600" b="1" dirty="0" smtClean="0">
              <a:latin typeface="+mn-ea"/>
            </a:endParaRPr>
          </a:p>
          <a:p>
            <a:pPr algn="ctr">
              <a:lnSpc>
                <a:spcPct val="200000"/>
              </a:lnSpc>
              <a:defRPr/>
            </a:pPr>
            <a:endParaRPr lang="en-US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592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>
            <a:spLocks noChangeArrowheads="1"/>
          </p:cNvSpPr>
          <p:nvPr/>
        </p:nvSpPr>
        <p:spPr bwMode="auto">
          <a:xfrm>
            <a:off x="731838" y="762000"/>
            <a:ext cx="712787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      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1" name="文本框 7170"/>
          <p:cNvSpPr txBox="1">
            <a:spLocks noChangeArrowheads="1"/>
          </p:cNvSpPr>
          <p:nvPr/>
        </p:nvSpPr>
        <p:spPr bwMode="auto">
          <a:xfrm>
            <a:off x="1774825" y="4724400"/>
            <a:ext cx="8642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1838" y="0"/>
            <a:ext cx="11460162" cy="8248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高考诗歌标题，你读出哪些情感？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2019·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许道宁画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</a:p>
          <a:p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插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田歌（节选）   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【2019·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浙江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早秋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过龙武李将军书斋</a:t>
            </a: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【2018·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浙江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王昌龄</a:t>
            </a:r>
          </a:p>
          <a:p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【2018·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天津卷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癸卯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岁始春怀古田舍二首（其二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557262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占位符 6146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457325"/>
            <a:ext cx="9144000" cy="5400675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FF"/>
                </a:solidFill>
              </a:rPr>
              <a:t>                        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2000" b="1" dirty="0">
              <a:solidFill>
                <a:srgbClr val="FF0000"/>
              </a:solidFill>
            </a:endParaRPr>
          </a:p>
          <a:p>
            <a:endParaRPr lang="zh-CN" altLang="en-US" sz="1800" dirty="0"/>
          </a:p>
        </p:txBody>
      </p:sp>
      <p:sp>
        <p:nvSpPr>
          <p:cNvPr id="6148" name="波形 6147"/>
          <p:cNvSpPr>
            <a:spLocks noChangeArrowheads="1"/>
          </p:cNvSpPr>
          <p:nvPr/>
        </p:nvSpPr>
        <p:spPr bwMode="auto">
          <a:xfrm>
            <a:off x="3719513" y="0"/>
            <a:ext cx="3960812" cy="1557338"/>
          </a:xfrm>
          <a:prstGeom prst="wave">
            <a:avLst>
              <a:gd name="adj1" fmla="val 13005"/>
              <a:gd name="adj2" fmla="val 0"/>
            </a:avLst>
          </a:prstGeom>
          <a:solidFill>
            <a:srgbClr val="E8B6DD"/>
          </a:solidFill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6149" name="文本框 6148"/>
          <p:cNvSpPr txBox="1">
            <a:spLocks noChangeArrowheads="1"/>
          </p:cNvSpPr>
          <p:nvPr/>
        </p:nvSpPr>
        <p:spPr bwMode="auto">
          <a:xfrm>
            <a:off x="3935413" y="404813"/>
            <a:ext cx="36004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注解</a:t>
            </a:r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点情感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139" y="1457325"/>
            <a:ext cx="110084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(</a:t>
            </a:r>
            <a:r>
              <a:rPr lang="en-US" altLang="zh-CN" sz="2400" dirty="0"/>
              <a:t>2017·</a:t>
            </a:r>
            <a:r>
              <a:rPr lang="zh-CN" altLang="en-US" sz="2400" dirty="0"/>
              <a:t>全国卷</a:t>
            </a:r>
            <a:r>
              <a:rPr lang="en-US" altLang="zh-CN" sz="2400" dirty="0"/>
              <a:t>Ⅲ)</a:t>
            </a:r>
            <a:r>
              <a:rPr lang="zh-CN" altLang="en-US" sz="2400" dirty="0"/>
              <a:t>阅读下面这首唐诗，完成后面的题目。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编集拙诗，成一十五卷，因题卷末，戏赠元九、李二十</a:t>
            </a:r>
            <a:r>
              <a:rPr lang="zh-CN" altLang="en-US" sz="24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①      白居易</a:t>
            </a:r>
            <a:endParaRPr lang="zh-CN" altLang="en-US" sz="24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一篇长恨有风情②，十首秦吟近正声③。每被老元偷格律，苦教短李伏歌行④。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世间富贵应无分，身后文章合有名。莫怪气粗言语大，新排十五卷诗成。</a:t>
            </a:r>
          </a:p>
          <a:p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①元九、李二十：分指作者的朋友元稹、李绅，即诗中的“老元”“短李”。李绅身材矮小，时称“短李”。②长恨：指作者的长诗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长恨歌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。③秦吟：指作者的讽喻组诗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秦中吟</a:t>
            </a:r>
            <a:r>
              <a:rPr lang="en-US" altLang="zh-CN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。正声：雅正的诗篇。④伏：服气。</a:t>
            </a:r>
          </a:p>
          <a:p>
            <a:r>
              <a:rPr lang="zh-CN" altLang="en-US" sz="24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请从“戏赠”入手，结合全诗，分析作者表达的情感态度</a:t>
            </a:r>
            <a:r>
              <a:rPr lang="zh-CN" altLang="en-US" sz="2400" b="1" dirty="0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3138" y="4629024"/>
            <a:ext cx="110084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[</a:t>
            </a:r>
            <a:r>
              <a:rPr lang="zh-CN" altLang="en-US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答案</a:t>
            </a:r>
            <a:r>
              <a:rPr lang="en-US" altLang="zh-CN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]</a:t>
            </a:r>
            <a:r>
              <a:rPr lang="zh-CN" altLang="en-US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①表现出对自己文学成就的自得之情。颔联戏谑友人，尾联自傲自夸，这是通过诙谐的态度表达自得之意。②表现出对自己现实境况的无奈与自嘲。“世间富贵应无分，身后文章合有名”是牢骚之语，本诗表面上是对自己文章的夸耀和对友人的戏谑，但实质上充满了不平、辛酸和自嘲。</a:t>
            </a:r>
          </a:p>
        </p:txBody>
      </p:sp>
    </p:spTree>
    <p:extLst>
      <p:ext uri="{BB962C8B-B14F-4D97-AF65-F5344CB8AC3E}">
        <p14:creationId xmlns="" xmlns:p14="http://schemas.microsoft.com/office/powerpoint/2010/main" val="2030568435"/>
      </p:ext>
    </p:extLst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49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1281062"/>
            <a:ext cx="11994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75013" y="320634"/>
            <a:ext cx="110440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【2019·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天津卷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】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阅读下面这首诗，按要求作答。（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9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分）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通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泉驿南去通泉县十五里山水作①  </a:t>
            </a:r>
            <a:r>
              <a:rPr lang="en-US" altLang="zh-CN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[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唐</a:t>
            </a:r>
            <a:r>
              <a:rPr lang="en-US" altLang="zh-CN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]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杜甫</a:t>
            </a:r>
          </a:p>
          <a:p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溪行衣自湿，亭午气始散。冬温蚊蚋在，人远凫鸭乱</a:t>
            </a:r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登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顿生曾阴，欹倾出高岸</a:t>
            </a:r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。驿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楼衰柳侧，县郭轻烟畔</a:t>
            </a:r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川何绮丽，尽目穷壮观。山色远寂寞，江光夕滋漫</a:t>
            </a:r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伤</a:t>
            </a:r>
            <a:r>
              <a:rPr lang="zh-CN" altLang="en-US" sz="32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时愧孔父②，去国同王粲③。我生苦飘零，所历有嗟叹。</a:t>
            </a:r>
          </a:p>
          <a:p>
            <a:r>
              <a:rPr lang="en-US" altLang="zh-CN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[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注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]①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此诗作于公元</a:t>
            </a:r>
            <a:r>
              <a: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762</a:t>
            </a:r>
            <a:r>
              <a:rPr lang="zh-CN" altLang="en-US" sz="3200" b="1" dirty="0">
                <a:latin typeface="隶书" panose="02010509060101010101" pitchFamily="49" charset="-122"/>
                <a:ea typeface="隶书" panose="02010509060101010101" pitchFamily="49" charset="-122"/>
              </a:rPr>
              <a:t>年。通泉县在今四川境内。②孔父即孔子。③王粲，东汉末年诗人，曾为躲避战乱离开长安，往荆州依附刘表</a:t>
            </a:r>
            <a:r>
              <a:rPr lang="zh-CN" alt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en-US" altLang="zh-CN" sz="32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91884" y="4641518"/>
            <a:ext cx="109371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“伤时愧孔父”诗人借孔子叹凤、泣麟的典故，表达自己“伤时”之痛，即生不逢时的苦闷；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去国同王粲”是借王粲在国家动乱之时无奈依附刘表的典故，表达对国家命运的忧虑。</a:t>
            </a:r>
          </a:p>
        </p:txBody>
      </p:sp>
    </p:spTree>
    <p:extLst>
      <p:ext uri="{BB962C8B-B14F-4D97-AF65-F5344CB8AC3E}">
        <p14:creationId xmlns="" xmlns:p14="http://schemas.microsoft.com/office/powerpoint/2010/main" val="355363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>
            <a:spLocks noChangeArrowheads="1"/>
          </p:cNvSpPr>
          <p:nvPr/>
        </p:nvSpPr>
        <p:spPr bwMode="auto">
          <a:xfrm>
            <a:off x="498764" y="1398658"/>
            <a:ext cx="101778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看作者：忆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生平、想风格、知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思想→推情感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波形 7172"/>
          <p:cNvSpPr>
            <a:spLocks noChangeArrowheads="1"/>
          </p:cNvSpPr>
          <p:nvPr/>
        </p:nvSpPr>
        <p:spPr bwMode="auto">
          <a:xfrm>
            <a:off x="3719513" y="0"/>
            <a:ext cx="4032250" cy="1557338"/>
          </a:xfrm>
          <a:prstGeom prst="wave">
            <a:avLst>
              <a:gd name="adj1" fmla="val 13005"/>
              <a:gd name="adj2" fmla="val 0"/>
            </a:avLst>
          </a:prstGeom>
          <a:solidFill>
            <a:srgbClr val="E8B6DD"/>
          </a:solidFill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7174" name="文本框 7173"/>
          <p:cNvSpPr txBox="1">
            <a:spLocks noChangeArrowheads="1"/>
          </p:cNvSpPr>
          <p:nvPr/>
        </p:nvSpPr>
        <p:spPr bwMode="auto">
          <a:xfrm>
            <a:off x="4224339" y="404813"/>
            <a:ext cx="35274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ea typeface="黑体" panose="02010609060101010101" pitchFamily="49" charset="-122"/>
              </a:rPr>
              <a:t>作者</a:t>
            </a:r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推情感</a:t>
            </a:r>
          </a:p>
        </p:txBody>
      </p:sp>
      <p:sp>
        <p:nvSpPr>
          <p:cNvPr id="3" name="矩形 2"/>
          <p:cNvSpPr/>
          <p:nvPr/>
        </p:nvSpPr>
        <p:spPr>
          <a:xfrm>
            <a:off x="391887" y="2106544"/>
            <a:ext cx="1092529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【2018·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天津卷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阅读下面这首诗，按要求作答。（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癸卯岁始春怀古田舍二首（其二）［东晋］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先师有遗训，忧道不忧贫。瞻望邈难逮，转欲志长勤。秉耒欢时务，解颜劝农人。平畴交远风，良苗亦怀新。虽未量岁功，即事多所欣。耕种有时息，行者无问津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。日入相与归，壶浆劳近邻。长吟掩柴门，聊为陇亩民。</a:t>
            </a:r>
          </a:p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注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问津：指孔子让子路向两位隐士长沮、桀溺问路的典故。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0323" y="4599534"/>
            <a:ext cx="114954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“长吟掩柴门，聊为陇亩民”表达了哪些情感？（</a:t>
            </a:r>
            <a:r>
              <a:rPr lang="en-US" altLang="zh-CN" sz="3600" dirty="0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rPr>
              <a:t>分）</a:t>
            </a:r>
          </a:p>
        </p:txBody>
      </p:sp>
      <p:sp>
        <p:nvSpPr>
          <p:cNvPr id="6" name="矩形 5"/>
          <p:cNvSpPr/>
          <p:nvPr/>
        </p:nvSpPr>
        <p:spPr>
          <a:xfrm>
            <a:off x="676894" y="5245865"/>
            <a:ext cx="103552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诗人躬耕田园、避世隐逸的宁静淡泊之情。济世与归隐相矛盾的复杂</a:t>
            </a:r>
            <a:r>
              <a:rPr lang="zh-CN" altLang="en-US" sz="28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情感。</a:t>
            </a:r>
            <a:endParaRPr lang="zh-CN" altLang="en-US" sz="28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4816414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4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938151" y="1258784"/>
            <a:ext cx="8964613" cy="4667003"/>
          </a:xfrm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ea typeface="黑体" panose="02010609060101010101" pitchFamily="49" charset="-122"/>
              </a:rPr>
              <a:t>知人论世：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3300"/>
                </a:solidFill>
                <a:ea typeface="楷体_GB2312" pitchFamily="49" charset="-122"/>
              </a:rPr>
              <a:t>李白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ea typeface="楷体_GB2312" pitchFamily="49" charset="-122"/>
              </a:rPr>
              <a:t>        怀才不遇，不畏权贵；风格豪放飘逸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3300"/>
                </a:solidFill>
                <a:ea typeface="楷体_GB2312" pitchFamily="49" charset="-122"/>
              </a:rPr>
              <a:t>杜甫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ea typeface="楷体_GB2312" pitchFamily="49" charset="-122"/>
              </a:rPr>
              <a:t>        饱受战乱，忧国忧民；风格沉郁顿挫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3300"/>
                </a:solidFill>
                <a:ea typeface="楷体_GB2312" pitchFamily="49" charset="-122"/>
              </a:rPr>
              <a:t>王维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ea typeface="楷体_GB2312" pitchFamily="49" charset="-122"/>
              </a:rPr>
              <a:t>       嗜好佛老，热爱自然；诗画一体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3300"/>
                </a:solidFill>
                <a:ea typeface="楷体_GB2312" pitchFamily="49" charset="-122"/>
              </a:rPr>
              <a:t>李清照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ea typeface="楷体_GB2312" pitchFamily="49" charset="-122"/>
              </a:rPr>
              <a:t>       早年少女情怀，婚后与丈夫的甜蜜离思，晚年国破家亡后的凄怆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3300"/>
                </a:solidFill>
                <a:ea typeface="楷体_GB2312" pitchFamily="49" charset="-122"/>
              </a:rPr>
              <a:t>苏轼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0000FF"/>
                </a:solidFill>
                <a:ea typeface="楷体_GB2312" pitchFamily="49" charset="-122"/>
              </a:rPr>
              <a:t>       政治上屡遭挫折，但豁达豪迈，词风豪放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FF3300"/>
                </a:solidFill>
                <a:ea typeface="楷体_GB2312" pitchFamily="49" charset="-122"/>
              </a:rPr>
              <a:t>辛弃疾、陆游</a:t>
            </a:r>
            <a:r>
              <a:rPr lang="en-US" altLang="zh-CN" b="1" dirty="0" smtClean="0">
                <a:solidFill>
                  <a:srgbClr val="FF3300"/>
                </a:solidFill>
                <a:ea typeface="楷体_GB2312" pitchFamily="49" charset="-122"/>
              </a:rPr>
              <a:t>……</a:t>
            </a:r>
          </a:p>
        </p:txBody>
      </p:sp>
    </p:spTree>
    <p:extLst>
      <p:ext uri="{BB962C8B-B14F-4D97-AF65-F5344CB8AC3E}">
        <p14:creationId xmlns="" xmlns:p14="http://schemas.microsoft.com/office/powerpoint/2010/main" val="159077079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波形 8201"/>
          <p:cNvSpPr>
            <a:spLocks noChangeArrowheads="1"/>
          </p:cNvSpPr>
          <p:nvPr/>
        </p:nvSpPr>
        <p:spPr bwMode="auto">
          <a:xfrm>
            <a:off x="4079875" y="0"/>
            <a:ext cx="4033838" cy="1584325"/>
          </a:xfrm>
          <a:prstGeom prst="wave">
            <a:avLst>
              <a:gd name="adj1" fmla="val 13005"/>
              <a:gd name="adj2" fmla="val 0"/>
            </a:avLst>
          </a:prstGeom>
          <a:solidFill>
            <a:srgbClr val="E8B6DD"/>
          </a:solidFill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8203" name="文本框 8202"/>
          <p:cNvSpPr txBox="1">
            <a:spLocks noChangeArrowheads="1"/>
          </p:cNvSpPr>
          <p:nvPr/>
        </p:nvSpPr>
        <p:spPr bwMode="auto">
          <a:xfrm>
            <a:off x="4584700" y="347394"/>
            <a:ext cx="3024187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情语</a:t>
            </a:r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明情感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4400" b="1" u="sng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云形标注 13"/>
          <p:cNvSpPr>
            <a:spLocks noChangeArrowheads="1"/>
          </p:cNvSpPr>
          <p:nvPr/>
        </p:nvSpPr>
        <p:spPr bwMode="auto">
          <a:xfrm>
            <a:off x="4079875" y="1584325"/>
            <a:ext cx="5040312" cy="3095625"/>
          </a:xfrm>
          <a:prstGeom prst="cloudCallout">
            <a:avLst>
              <a:gd name="adj1" fmla="val -88958"/>
              <a:gd name="adj2" fmla="val 118819"/>
            </a:avLst>
          </a:prstGeom>
          <a:solidFill>
            <a:srgbClr val="FFCC00">
              <a:alpha val="47058"/>
            </a:srgbClr>
          </a:solidFill>
          <a:ln w="92075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愁、悲 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、恨、孤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苦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怨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思</a:t>
            </a:r>
            <a:r>
              <a:rPr lang="zh-CN" altLang="en-US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、喜</a:t>
            </a:r>
            <a:endParaRPr lang="en-US" altLang="zh-CN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ClrTx/>
              <a:buNone/>
            </a:pPr>
            <a:r>
              <a:rPr lang="en-US" altLang="zh-CN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……   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287166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5014" y="391886"/>
            <a:ext cx="1069966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【2019·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天津卷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阅读下面这首诗，按要求作答。（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泉驿南去通泉县十五里山水作①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行衣自湿，亭午气始散。冬温蚊蚋在，人远凫鸭乱。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顿生曾阴，欹倾出高岸。驿楼衰柳侧，县郭轻烟畔。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川何绮丽，尽目穷壮观。山色远寂寞，江光夕滋漫。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伤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时愧孔父②，去国同王粲③。我生苦飘零，所历有嗟叹。</a:t>
            </a: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注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]①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此诗作于公元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762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年。通泉县在今四川境内。②孔父即孔子。③王粲，东汉末年诗人，曾为躲避战乱离开长安，往荆州依附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刘表。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指出全诗表达了诗人哪些情感。（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0017" y="4164189"/>
            <a:ext cx="102959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①观览通泉山水的愉悦，②生不逢时的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苦闷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，③飘零他乡的哀痛，④对国家命运的忧虑。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86395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idx="1"/>
          </p:nvPr>
        </p:nvSpPr>
        <p:spPr>
          <a:xfrm>
            <a:off x="1341912" y="477838"/>
            <a:ext cx="9239002" cy="5649912"/>
          </a:xfrm>
        </p:spPr>
        <p:txBody>
          <a:bodyPr/>
          <a:lstStyle/>
          <a:p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情感答题思路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明确情感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【原因+基调（喜、怒、哀、愁、痛、苦、愤、伤、怨）】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+结合诗句分析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（不能用原句）</a:t>
            </a:r>
          </a:p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多重情感时，分条说明，一条情感+一条分析</a:t>
            </a:r>
          </a:p>
        </p:txBody>
      </p:sp>
    </p:spTree>
    <p:extLst>
      <p:ext uri="{BB962C8B-B14F-4D97-AF65-F5344CB8AC3E}">
        <p14:creationId xmlns="" xmlns:p14="http://schemas.microsoft.com/office/powerpoint/2010/main" val="311892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圆角矩形 10241"/>
          <p:cNvSpPr>
            <a:spLocks noChangeArrowheads="1"/>
          </p:cNvSpPr>
          <p:nvPr/>
        </p:nvSpPr>
        <p:spPr bwMode="auto">
          <a:xfrm>
            <a:off x="1524000" y="1341438"/>
            <a:ext cx="9144000" cy="5021262"/>
          </a:xfrm>
          <a:prstGeom prst="roundRect">
            <a:avLst>
              <a:gd name="adj" fmla="val 8375"/>
            </a:avLst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1987" name="圆角矩形 10242"/>
          <p:cNvSpPr>
            <a:spLocks noChangeArrowheads="1"/>
          </p:cNvSpPr>
          <p:nvPr/>
        </p:nvSpPr>
        <p:spPr bwMode="auto">
          <a:xfrm>
            <a:off x="1511097" y="1901306"/>
            <a:ext cx="9144000" cy="5032375"/>
          </a:xfrm>
          <a:prstGeom prst="roundRect">
            <a:avLst>
              <a:gd name="adj" fmla="val 8375"/>
            </a:avLst>
          </a:prstGeom>
          <a:solidFill>
            <a:srgbClr val="7B669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1988" name="圆角矩形 10243"/>
          <p:cNvSpPr>
            <a:spLocks noChangeArrowheads="1"/>
          </p:cNvSpPr>
          <p:nvPr/>
        </p:nvSpPr>
        <p:spPr bwMode="auto">
          <a:xfrm>
            <a:off x="2154238" y="1317507"/>
            <a:ext cx="6364287" cy="958850"/>
          </a:xfrm>
          <a:prstGeom prst="roundRect">
            <a:avLst>
              <a:gd name="adj" fmla="val 50000"/>
            </a:avLst>
          </a:prstGeom>
          <a:solidFill>
            <a:srgbClr val="00FF00"/>
          </a:solidFill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41989" name="组合 10244"/>
          <p:cNvGrpSpPr>
            <a:grpSpLocks/>
          </p:cNvGrpSpPr>
          <p:nvPr/>
        </p:nvGrpSpPr>
        <p:grpSpPr bwMode="auto">
          <a:xfrm>
            <a:off x="1879601" y="3914775"/>
            <a:ext cx="8480425" cy="2457450"/>
            <a:chOff x="0" y="0"/>
            <a:chExt cx="3829" cy="1431"/>
          </a:xfrm>
        </p:grpSpPr>
        <p:grpSp>
          <p:nvGrpSpPr>
            <p:cNvPr id="42004" name="组合 10245"/>
            <p:cNvGrpSpPr>
              <a:grpSpLocks/>
            </p:cNvGrpSpPr>
            <p:nvPr/>
          </p:nvGrpSpPr>
          <p:grpSpPr bwMode="auto">
            <a:xfrm>
              <a:off x="1914" y="0"/>
              <a:ext cx="1915" cy="1431"/>
              <a:chOff x="0" y="0"/>
              <a:chExt cx="2622" cy="1882"/>
            </a:xfrm>
          </p:grpSpPr>
          <p:sp>
            <p:nvSpPr>
              <p:cNvPr id="42043" name="直接连接符 10246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43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4" name="直接连接符 1024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68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5" name="直接连接符 10248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87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6" name="直接连接符 10249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83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7" name="直接连接符 1025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4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8" name="直接连接符 1025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22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9" name="直接连接符 10252"/>
              <p:cNvSpPr>
                <a:spLocks noChangeShapeType="1"/>
              </p:cNvSpPr>
              <p:nvPr/>
            </p:nvSpPr>
            <p:spPr bwMode="auto">
              <a:xfrm>
                <a:off x="0" y="0"/>
                <a:ext cx="986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0" name="直接连接符 10253"/>
              <p:cNvSpPr>
                <a:spLocks noChangeShapeType="1"/>
              </p:cNvSpPr>
              <p:nvPr/>
            </p:nvSpPr>
            <p:spPr bwMode="auto">
              <a:xfrm>
                <a:off x="0" y="0"/>
                <a:ext cx="651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1" name="直接连接符 10254"/>
              <p:cNvSpPr>
                <a:spLocks noChangeShapeType="1"/>
              </p:cNvSpPr>
              <p:nvPr/>
            </p:nvSpPr>
            <p:spPr bwMode="auto">
              <a:xfrm>
                <a:off x="0" y="0"/>
                <a:ext cx="314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2" name="直接连接符 1025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3" name="直接连接符 10256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23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4" name="直接连接符 1025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06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5" name="直接连接符 10258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91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6" name="直接连接符 10259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770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7" name="直接连接符 10260"/>
              <p:cNvSpPr>
                <a:spLocks noChangeShapeType="1"/>
              </p:cNvSpPr>
              <p:nvPr/>
            </p:nvSpPr>
            <p:spPr bwMode="auto">
              <a:xfrm>
                <a:off x="23" y="0"/>
                <a:ext cx="2599" cy="64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8" name="直接连接符 10261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514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9" name="直接连接符 10262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405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0" name="直接连接符 10263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298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1" name="直接连接符 10264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21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2" name="直接连接符 10265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26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3" name="直接连接符 10266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6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005" name="组合 10267"/>
            <p:cNvGrpSpPr>
              <a:grpSpLocks/>
            </p:cNvGrpSpPr>
            <p:nvPr/>
          </p:nvGrpSpPr>
          <p:grpSpPr bwMode="auto">
            <a:xfrm>
              <a:off x="0" y="0"/>
              <a:ext cx="1914" cy="1431"/>
              <a:chOff x="0" y="0"/>
              <a:chExt cx="2619" cy="1882"/>
            </a:xfrm>
          </p:grpSpPr>
          <p:sp>
            <p:nvSpPr>
              <p:cNvPr id="42022" name="直接连接符 1026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0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3" name="直接连接符 10269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43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4" name="直接连接符 1027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68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5" name="直接连接符 10271"/>
              <p:cNvSpPr>
                <a:spLocks noChangeShapeType="1"/>
              </p:cNvSpPr>
              <p:nvPr/>
            </p:nvSpPr>
            <p:spPr bwMode="auto">
              <a:xfrm flipH="1">
                <a:off x="136" y="0"/>
                <a:ext cx="2483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6" name="直接连接符 10272"/>
              <p:cNvSpPr>
                <a:spLocks noChangeShapeType="1"/>
              </p:cNvSpPr>
              <p:nvPr/>
            </p:nvSpPr>
            <p:spPr bwMode="auto">
              <a:xfrm flipH="1">
                <a:off x="539" y="0"/>
                <a:ext cx="2080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7" name="直接连接符 10273"/>
              <p:cNvSpPr>
                <a:spLocks noChangeShapeType="1"/>
              </p:cNvSpPr>
              <p:nvPr/>
            </p:nvSpPr>
            <p:spPr bwMode="auto">
              <a:xfrm flipH="1">
                <a:off x="918" y="0"/>
                <a:ext cx="1701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8" name="直接连接符 10274"/>
              <p:cNvSpPr>
                <a:spLocks noChangeShapeType="1"/>
              </p:cNvSpPr>
              <p:nvPr/>
            </p:nvSpPr>
            <p:spPr bwMode="auto">
              <a:xfrm flipH="1">
                <a:off x="1299" y="0"/>
                <a:ext cx="1320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9" name="直接连接符 10275"/>
              <p:cNvSpPr>
                <a:spLocks noChangeShapeType="1"/>
              </p:cNvSpPr>
              <p:nvPr/>
            </p:nvSpPr>
            <p:spPr bwMode="auto">
              <a:xfrm flipH="1">
                <a:off x="1637" y="0"/>
                <a:ext cx="982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0" name="直接连接符 10276"/>
              <p:cNvSpPr>
                <a:spLocks noChangeShapeType="1"/>
              </p:cNvSpPr>
              <p:nvPr/>
            </p:nvSpPr>
            <p:spPr bwMode="auto">
              <a:xfrm flipH="1">
                <a:off x="1971" y="0"/>
                <a:ext cx="648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1" name="直接连接符 10277"/>
              <p:cNvSpPr>
                <a:spLocks noChangeShapeType="1"/>
              </p:cNvSpPr>
              <p:nvPr/>
            </p:nvSpPr>
            <p:spPr bwMode="auto">
              <a:xfrm flipH="1">
                <a:off x="2308" y="0"/>
                <a:ext cx="311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2" name="直接连接符 1027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23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3" name="直接连接符 10279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06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4" name="直接连接符 1028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91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5" name="直接连接符 10281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770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6" name="直接连接符 10282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597" cy="64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7" name="直接连接符 10283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514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8" name="直接连接符 1028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405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9" name="直接连接符 10285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298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0" name="直接连接符 10286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21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1" name="直接连接符 10287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26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2" name="直接连接符 1028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6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006" name="组合 10289"/>
            <p:cNvGrpSpPr>
              <a:grpSpLocks/>
            </p:cNvGrpSpPr>
            <p:nvPr/>
          </p:nvGrpSpPr>
          <p:grpSpPr bwMode="auto">
            <a:xfrm>
              <a:off x="0" y="15"/>
              <a:ext cx="3829" cy="1220"/>
              <a:chOff x="0" y="0"/>
              <a:chExt cx="5241" cy="1605"/>
            </a:xfrm>
          </p:grpSpPr>
          <p:grpSp>
            <p:nvGrpSpPr>
              <p:cNvPr id="42007" name="组合 10290"/>
              <p:cNvGrpSpPr>
                <a:grpSpLocks/>
              </p:cNvGrpSpPr>
              <p:nvPr/>
            </p:nvGrpSpPr>
            <p:grpSpPr bwMode="auto">
              <a:xfrm>
                <a:off x="0" y="906"/>
                <a:ext cx="5241" cy="699"/>
                <a:chOff x="0" y="0"/>
                <a:chExt cx="5241" cy="699"/>
              </a:xfrm>
            </p:grpSpPr>
            <p:sp>
              <p:nvSpPr>
                <p:cNvPr id="42018" name="直接连接符 10291"/>
                <p:cNvSpPr>
                  <a:spLocks noChangeShapeType="1"/>
                </p:cNvSpPr>
                <p:nvPr/>
              </p:nvSpPr>
              <p:spPr bwMode="auto">
                <a:xfrm>
                  <a:off x="0" y="699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9" name="直接连接符 10292"/>
                <p:cNvSpPr>
                  <a:spLocks noChangeShapeType="1"/>
                </p:cNvSpPr>
                <p:nvPr/>
              </p:nvSpPr>
              <p:spPr bwMode="auto">
                <a:xfrm>
                  <a:off x="0" y="441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20" name="直接连接符 10293"/>
                <p:cNvSpPr>
                  <a:spLocks noChangeShapeType="1"/>
                </p:cNvSpPr>
                <p:nvPr/>
              </p:nvSpPr>
              <p:spPr bwMode="auto">
                <a:xfrm>
                  <a:off x="0" y="208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21" name="直接连接符 1029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008" name="组合 10295"/>
              <p:cNvGrpSpPr>
                <a:grpSpLocks/>
              </p:cNvGrpSpPr>
              <p:nvPr/>
            </p:nvGrpSpPr>
            <p:grpSpPr bwMode="auto">
              <a:xfrm>
                <a:off x="0" y="0"/>
                <a:ext cx="5241" cy="728"/>
                <a:chOff x="0" y="0"/>
                <a:chExt cx="5241" cy="728"/>
              </a:xfrm>
            </p:grpSpPr>
            <p:sp>
              <p:nvSpPr>
                <p:cNvPr id="42009" name="直接连接符 10296"/>
                <p:cNvSpPr>
                  <a:spLocks noChangeShapeType="1"/>
                </p:cNvSpPr>
                <p:nvPr/>
              </p:nvSpPr>
              <p:spPr bwMode="auto">
                <a:xfrm>
                  <a:off x="0" y="728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0" name="直接连接符 10297"/>
                <p:cNvSpPr>
                  <a:spLocks noChangeShapeType="1"/>
                </p:cNvSpPr>
                <p:nvPr/>
              </p:nvSpPr>
              <p:spPr bwMode="auto">
                <a:xfrm flipV="1">
                  <a:off x="0" y="557"/>
                  <a:ext cx="5241" cy="1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1" name="直接连接符 10298"/>
                <p:cNvSpPr>
                  <a:spLocks noChangeShapeType="1"/>
                </p:cNvSpPr>
                <p:nvPr/>
              </p:nvSpPr>
              <p:spPr bwMode="auto">
                <a:xfrm>
                  <a:off x="0" y="401"/>
                  <a:ext cx="5241" cy="5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2" name="直接连接符 10299"/>
                <p:cNvSpPr>
                  <a:spLocks noChangeShapeType="1"/>
                </p:cNvSpPr>
                <p:nvPr/>
              </p:nvSpPr>
              <p:spPr bwMode="auto">
                <a:xfrm>
                  <a:off x="0" y="277"/>
                  <a:ext cx="5217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3" name="直接连接符 10300"/>
                <p:cNvSpPr>
                  <a:spLocks noChangeShapeType="1"/>
                </p:cNvSpPr>
                <p:nvPr/>
              </p:nvSpPr>
              <p:spPr bwMode="auto">
                <a:xfrm flipV="1">
                  <a:off x="0" y="171"/>
                  <a:ext cx="5241" cy="6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4" name="直接连接符 10301"/>
                <p:cNvSpPr>
                  <a:spLocks noChangeShapeType="1"/>
                </p:cNvSpPr>
                <p:nvPr/>
              </p:nvSpPr>
              <p:spPr bwMode="auto">
                <a:xfrm>
                  <a:off x="0" y="102"/>
                  <a:ext cx="5241" cy="4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5" name="直接连接符 10302"/>
                <p:cNvSpPr>
                  <a:spLocks noChangeShapeType="1"/>
                </p:cNvSpPr>
                <p:nvPr/>
              </p:nvSpPr>
              <p:spPr bwMode="auto">
                <a:xfrm flipV="1">
                  <a:off x="0" y="64"/>
                  <a:ext cx="5241" cy="1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6" name="直接连接符 10303"/>
                <p:cNvSpPr>
                  <a:spLocks noChangeShapeType="1"/>
                </p:cNvSpPr>
                <p:nvPr/>
              </p:nvSpPr>
              <p:spPr bwMode="auto">
                <a:xfrm>
                  <a:off x="23" y="22"/>
                  <a:ext cx="5218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7" name="直接连接符 1030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306" name="任意多边形 10305"/>
          <p:cNvSpPr>
            <a:spLocks noChangeArrowheads="1"/>
          </p:cNvSpPr>
          <p:nvPr/>
        </p:nvSpPr>
        <p:spPr bwMode="auto">
          <a:xfrm rot="10443842" flipH="1">
            <a:off x="603251" y="533400"/>
            <a:ext cx="8920163" cy="5456238"/>
          </a:xfrm>
          <a:custGeom>
            <a:avLst/>
            <a:gdLst>
              <a:gd name="T0" fmla="*/ 6365114 w 21600"/>
              <a:gd name="T1" fmla="*/ 2524268 h 21600"/>
              <a:gd name="T2" fmla="*/ 4459669 w 21600"/>
              <a:gd name="T3" fmla="*/ 1544924 h 21600"/>
              <a:gd name="T4" fmla="*/ 2927548 w 21600"/>
              <a:gd name="T5" fmla="*/ 2005925 h 21600"/>
              <a:gd name="T6" fmla="*/ 927119 w 21600"/>
              <a:gd name="T7" fmla="*/ 1062956 h 21600"/>
              <a:gd name="T8" fmla="*/ 4460082 w 21600"/>
              <a:gd name="T9" fmla="*/ 0 h 21600"/>
              <a:gd name="T10" fmla="*/ 8853675 w 21600"/>
              <a:gd name="T11" fmla="*/ 2256761 h 21600"/>
              <a:gd name="T12" fmla="*/ 9951763 w 21600"/>
              <a:gd name="T13" fmla="*/ 2140563 h 21600"/>
              <a:gd name="T14" fmla="*/ 8019061 w 21600"/>
              <a:gd name="T15" fmla="*/ 3823913 h 21600"/>
              <a:gd name="T16" fmla="*/ 5267026 w 21600"/>
              <a:gd name="T17" fmla="*/ 2641729 h 21600"/>
              <a:gd name="T18" fmla="*/ 6365114 w 21600"/>
              <a:gd name="T19" fmla="*/ 2524268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1600"/>
              <a:gd name="T32" fmla="*/ 21600 w 21600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15413" y="9993"/>
                </a:moveTo>
                <a:cubicBezTo>
                  <a:pt x="15030" y="7790"/>
                  <a:pt x="13110" y="6116"/>
                  <a:pt x="10799" y="6116"/>
                </a:cubicBezTo>
                <a:cubicBezTo>
                  <a:pt x="9289" y="6116"/>
                  <a:pt x="7945" y="6831"/>
                  <a:pt x="7089" y="7941"/>
                </a:cubicBezTo>
                <a:lnTo>
                  <a:pt x="2245" y="4208"/>
                </a:lnTo>
                <a:cubicBezTo>
                  <a:pt x="4220" y="1648"/>
                  <a:pt x="7317" y="0"/>
                  <a:pt x="10800" y="0"/>
                </a:cubicBezTo>
                <a:cubicBezTo>
                  <a:pt x="16130" y="0"/>
                  <a:pt x="20557" y="3860"/>
                  <a:pt x="21439" y="8934"/>
                </a:cubicBezTo>
                <a:lnTo>
                  <a:pt x="24098" y="8474"/>
                </a:lnTo>
                <a:lnTo>
                  <a:pt x="19418" y="15138"/>
                </a:lnTo>
                <a:lnTo>
                  <a:pt x="12754" y="10458"/>
                </a:lnTo>
                <a:lnTo>
                  <a:pt x="15413" y="9993"/>
                </a:lnTo>
                <a:close/>
              </a:path>
            </a:pathLst>
          </a:custGeom>
          <a:solidFill>
            <a:srgbClr val="B48ED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7" name="文本框 10306"/>
          <p:cNvSpPr txBox="1">
            <a:spLocks noChangeArrowheads="1"/>
          </p:cNvSpPr>
          <p:nvPr/>
        </p:nvSpPr>
        <p:spPr bwMode="auto">
          <a:xfrm>
            <a:off x="3853077" y="1370788"/>
            <a:ext cx="33289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spcBef>
                <a:spcPct val="0"/>
              </a:spcBef>
              <a:buClr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显性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</a:t>
            </a:r>
          </a:p>
        </p:txBody>
      </p:sp>
      <p:sp>
        <p:nvSpPr>
          <p:cNvPr id="41992" name="椭圆 10307"/>
          <p:cNvSpPr>
            <a:spLocks noChangeArrowheads="1"/>
          </p:cNvSpPr>
          <p:nvPr/>
        </p:nvSpPr>
        <p:spPr bwMode="auto">
          <a:xfrm>
            <a:off x="7740651" y="4024314"/>
            <a:ext cx="1249363" cy="236537"/>
          </a:xfrm>
          <a:prstGeom prst="ellipse">
            <a:avLst/>
          </a:prstGeom>
          <a:gradFill rotWithShape="1">
            <a:gsLst>
              <a:gs pos="0">
                <a:srgbClr val="41334D"/>
              </a:gs>
              <a:gs pos="100000">
                <a:srgbClr val="925C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0309" name="椭圆 10308"/>
          <p:cNvSpPr>
            <a:spLocks noChangeArrowheads="1"/>
          </p:cNvSpPr>
          <p:nvPr/>
        </p:nvSpPr>
        <p:spPr bwMode="auto">
          <a:xfrm>
            <a:off x="7391401" y="2276475"/>
            <a:ext cx="2011363" cy="1733550"/>
          </a:xfrm>
          <a:prstGeom prst="ellipse">
            <a:avLst/>
          </a:prstGeom>
          <a:gradFill rotWithShape="0">
            <a:gsLst>
              <a:gs pos="0">
                <a:srgbClr val="FF6600"/>
              </a:gs>
              <a:gs pos="100000">
                <a:srgbClr val="421A00"/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情语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66FFCC"/>
                </a:solidFill>
                <a:ea typeface="黑体" panose="02010609060101010101" pitchFamily="49" charset="-122"/>
              </a:rPr>
              <a:t>明情感</a:t>
            </a:r>
            <a:endParaRPr lang="ko-KR" altLang="en-US" sz="3600" b="1">
              <a:solidFill>
                <a:srgbClr val="66FFCC"/>
              </a:solidFill>
              <a:ea typeface="黑体" panose="02010609060101010101" pitchFamily="49" charset="-122"/>
            </a:endParaRPr>
          </a:p>
        </p:txBody>
      </p:sp>
      <p:sp>
        <p:nvSpPr>
          <p:cNvPr id="41994" name="椭圆 10309"/>
          <p:cNvSpPr>
            <a:spLocks noChangeArrowheads="1"/>
          </p:cNvSpPr>
          <p:nvPr/>
        </p:nvSpPr>
        <p:spPr bwMode="auto">
          <a:xfrm>
            <a:off x="6491288" y="5057775"/>
            <a:ext cx="1249362" cy="236538"/>
          </a:xfrm>
          <a:prstGeom prst="ellipse">
            <a:avLst/>
          </a:prstGeom>
          <a:gradFill rotWithShape="1">
            <a:gsLst>
              <a:gs pos="0">
                <a:srgbClr val="41334D"/>
              </a:gs>
              <a:gs pos="100000">
                <a:srgbClr val="925C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0311" name="椭圆 10310"/>
          <p:cNvSpPr>
            <a:spLocks noChangeArrowheads="1"/>
          </p:cNvSpPr>
          <p:nvPr/>
        </p:nvSpPr>
        <p:spPr bwMode="auto">
          <a:xfrm>
            <a:off x="6096001" y="3429000"/>
            <a:ext cx="2219325" cy="1735138"/>
          </a:xfrm>
          <a:prstGeom prst="ellipse">
            <a:avLst/>
          </a:prstGeom>
          <a:gradFill rotWithShape="0">
            <a:gsLst>
              <a:gs pos="0">
                <a:srgbClr val="33CC33"/>
              </a:gs>
              <a:gs pos="100000">
                <a:srgbClr val="0D350D"/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作者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66FFCC"/>
                </a:solidFill>
                <a:ea typeface="黑体" panose="02010609060101010101" pitchFamily="49" charset="-122"/>
              </a:rPr>
              <a:t>推情感</a:t>
            </a:r>
            <a:endParaRPr lang="ko-KR" altLang="en-US" sz="3600" b="1">
              <a:solidFill>
                <a:srgbClr val="66FFCC"/>
              </a:solidFill>
              <a:ea typeface="黑体" panose="02010609060101010101" pitchFamily="49" charset="-122"/>
            </a:endParaRPr>
          </a:p>
        </p:txBody>
      </p:sp>
      <p:sp>
        <p:nvSpPr>
          <p:cNvPr id="41996" name="椭圆 10311"/>
          <p:cNvSpPr>
            <a:spLocks noChangeArrowheads="1"/>
          </p:cNvSpPr>
          <p:nvPr/>
        </p:nvSpPr>
        <p:spPr bwMode="auto">
          <a:xfrm>
            <a:off x="4711701" y="5464175"/>
            <a:ext cx="1249363" cy="236538"/>
          </a:xfrm>
          <a:prstGeom prst="ellipse">
            <a:avLst/>
          </a:prstGeom>
          <a:gradFill rotWithShape="1">
            <a:gsLst>
              <a:gs pos="0">
                <a:srgbClr val="41334D"/>
              </a:gs>
              <a:gs pos="100000">
                <a:srgbClr val="925C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0313" name="椭圆 10312"/>
          <p:cNvSpPr>
            <a:spLocks noChangeArrowheads="1"/>
          </p:cNvSpPr>
          <p:nvPr/>
        </p:nvSpPr>
        <p:spPr bwMode="auto">
          <a:xfrm>
            <a:off x="4151314" y="3933825"/>
            <a:ext cx="2306637" cy="17335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100000">
                <a:srgbClr val="42280D"/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注解</a:t>
            </a:r>
          </a:p>
          <a:p>
            <a:pPr algn="ctr" eaLnBrk="1" latin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66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点情感</a:t>
            </a:r>
            <a:endParaRPr lang="ko-KR" altLang="en-US" sz="3600" b="1">
              <a:solidFill>
                <a:srgbClr val="66FF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98" name="椭圆 10313"/>
          <p:cNvSpPr>
            <a:spLocks noChangeArrowheads="1"/>
          </p:cNvSpPr>
          <p:nvPr/>
        </p:nvSpPr>
        <p:spPr bwMode="auto">
          <a:xfrm>
            <a:off x="3024188" y="5429250"/>
            <a:ext cx="1249362" cy="236538"/>
          </a:xfrm>
          <a:prstGeom prst="ellipse">
            <a:avLst/>
          </a:prstGeom>
          <a:gradFill rotWithShape="1">
            <a:gsLst>
              <a:gs pos="0">
                <a:srgbClr val="41334D"/>
              </a:gs>
              <a:gs pos="100000">
                <a:srgbClr val="925C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0315" name="椭圆 10314"/>
          <p:cNvSpPr>
            <a:spLocks noChangeArrowheads="1"/>
          </p:cNvSpPr>
          <p:nvPr/>
        </p:nvSpPr>
        <p:spPr bwMode="auto">
          <a:xfrm>
            <a:off x="2279650" y="3933825"/>
            <a:ext cx="2217738" cy="1735138"/>
          </a:xfrm>
          <a:prstGeom prst="ellipse">
            <a:avLst/>
          </a:prstGeom>
          <a:gradFill rotWithShape="0">
            <a:gsLst>
              <a:gs pos="0">
                <a:srgbClr val="CC99FF"/>
              </a:gs>
              <a:gs pos="100000">
                <a:srgbClr val="352842"/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</a:t>
            </a:r>
          </a:p>
          <a:p>
            <a:pPr algn="ctr" eaLnBrk="1" latin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66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显情感</a:t>
            </a:r>
            <a:endParaRPr lang="en-US" altLang="zh-CN" sz="3600" b="1">
              <a:solidFill>
                <a:srgbClr val="66FF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000" name="椭圆 10315"/>
          <p:cNvSpPr>
            <a:spLocks noChangeArrowheads="1"/>
          </p:cNvSpPr>
          <p:nvPr/>
        </p:nvSpPr>
        <p:spPr bwMode="auto">
          <a:xfrm rot="-2675837">
            <a:off x="5940425" y="3689351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2001" name="椭圆 10316"/>
          <p:cNvSpPr>
            <a:spLocks noChangeArrowheads="1"/>
          </p:cNvSpPr>
          <p:nvPr/>
        </p:nvSpPr>
        <p:spPr bwMode="auto">
          <a:xfrm rot="-2675837">
            <a:off x="7354888" y="2705101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2002" name="椭圆 10317"/>
          <p:cNvSpPr>
            <a:spLocks noChangeArrowheads="1"/>
          </p:cNvSpPr>
          <p:nvPr/>
        </p:nvSpPr>
        <p:spPr bwMode="auto">
          <a:xfrm rot="-2675837">
            <a:off x="4273550" y="4073526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2003" name="椭圆 10318"/>
          <p:cNvSpPr>
            <a:spLocks noChangeArrowheads="1"/>
          </p:cNvSpPr>
          <p:nvPr/>
        </p:nvSpPr>
        <p:spPr bwMode="auto">
          <a:xfrm rot="-2675837">
            <a:off x="2439988" y="4051301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864128" y="96544"/>
            <a:ext cx="7460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怎么做？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如何快速把握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诗人显性情感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2361462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10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6" grpId="0" animBg="1"/>
      <p:bldP spid="10307" grpId="0"/>
      <p:bldP spid="10309" grpId="0" bldLvl="0" animBg="1"/>
      <p:bldP spid="10311" grpId="0" bldLvl="0" animBg="1"/>
      <p:bldP spid="10313" grpId="0" bldLvl="0" animBg="1"/>
      <p:bldP spid="103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886" y="-1"/>
            <a:ext cx="11044052" cy="7125195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巩固提升</a:t>
            </a:r>
            <a:r>
              <a:rPr lang="zh-CN" altLang="en-US" sz="48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endParaRPr lang="en-US" altLang="zh-CN" sz="48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dirty="0"/>
              <a:t>阅读下面这首唐诗，然后回答问题。</a:t>
            </a: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李少府贬峡中王少府贬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长沙       高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嗟君此别意何如，驻马衔杯问谪居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。巫峡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啼猿数行泪，衡阳归雁几封书？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枫江①上秋帆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远，白帝城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②边古木疏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。圣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代即今多雨露，暂时分手莫踌躇。</a:t>
            </a:r>
          </a:p>
          <a:p>
            <a:r>
              <a:rPr lang="zh-CN" altLang="en-US" sz="2400" dirty="0"/>
              <a:t> 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注 </a:t>
            </a:r>
            <a:r>
              <a:rPr lang="zh-CN" altLang="en-US" sz="2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①</a:t>
            </a: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青枫江：浏水，在长沙与湘江汇合。②白帝城：在夔州，今四川省奉节县东白帝山上，东临巫山县。</a:t>
            </a:r>
          </a:p>
          <a:p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这首诗蕴含的情感丰富，请简要分析其中蕴含了哪些情感</a:t>
            </a:r>
            <a:r>
              <a:rPr lang="zh-CN" altLang="en-US" sz="2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514" y="4227615"/>
            <a:ext cx="1055716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　①惜别、关切之情。从首联“嗟”“意何如”“问谪居”等中可以看出诗人对二人遭遇的同情与惋惜。颔联设想两位友人到达贬所后的生活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听猿声而落泪，睹归雁而思人怀乡，是表达关切之情。②宽慰、勉励之情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。尾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劝慰二人定会有归来之日，不必犹豫不前。③在劝慰之中所蕴含的微讽之情。尾联既是诗人对朋友的劝慰，也深藏微讽之意。在圣明的时代，应该多蒙皇恩，而诗人的两个朋友却这样遭贬，似乎是在嘲弄圣朝，委婉地表达对圣朝的不满之意，为友人鸣不平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0361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1524001" y="2357438"/>
            <a:ext cx="45005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>
                <a:ea typeface="黑体" panose="02010609060101010101" pitchFamily="49" charset="-122"/>
              </a:rPr>
              <a:t>写了什么？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>
                <a:ea typeface="黑体" panose="02010609060101010101" pitchFamily="49" charset="-122"/>
              </a:rPr>
              <a:t>怎么写的？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rgbClr val="FF3300"/>
                </a:solidFill>
                <a:ea typeface="黑体" panose="02010609060101010101" pitchFamily="49" charset="-122"/>
              </a:rPr>
              <a:t>为什么写？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6780214" y="2286000"/>
            <a:ext cx="388778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>
                <a:ea typeface="黑体" panose="02010609060101010101" pitchFamily="49" charset="-122"/>
              </a:rPr>
              <a:t>形象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>
                <a:ea typeface="黑体" panose="02010609060101010101" pitchFamily="49" charset="-122"/>
              </a:rPr>
              <a:t>语言、手法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>
                <a:solidFill>
                  <a:srgbClr val="FF3300"/>
                </a:solidFill>
                <a:ea typeface="黑体" panose="02010609060101010101" pitchFamily="49" charset="-122"/>
              </a:rPr>
              <a:t>思想情感</a:t>
            </a:r>
            <a:r>
              <a:rPr lang="zh-CN" altLang="en-US" sz="5400">
                <a:ea typeface="黑体" panose="02010609060101010101" pitchFamily="49" charset="-122"/>
              </a:rPr>
              <a:t>  </a:t>
            </a:r>
          </a:p>
        </p:txBody>
      </p:sp>
      <p:sp>
        <p:nvSpPr>
          <p:cNvPr id="6148" name="AutoShape 6"/>
          <p:cNvSpPr>
            <a:spLocks noChangeArrowheads="1"/>
          </p:cNvSpPr>
          <p:nvPr/>
        </p:nvSpPr>
        <p:spPr bwMode="auto">
          <a:xfrm>
            <a:off x="5238751" y="5072064"/>
            <a:ext cx="1152525" cy="503237"/>
          </a:xfrm>
          <a:prstGeom prst="rightArrow">
            <a:avLst>
              <a:gd name="adj1" fmla="val 50000"/>
              <a:gd name="adj2" fmla="val 572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6149" name="AutoShape 7"/>
          <p:cNvSpPr>
            <a:spLocks noChangeArrowheads="1"/>
          </p:cNvSpPr>
          <p:nvPr/>
        </p:nvSpPr>
        <p:spPr bwMode="auto">
          <a:xfrm>
            <a:off x="5167314" y="2643189"/>
            <a:ext cx="1152525" cy="503237"/>
          </a:xfrm>
          <a:prstGeom prst="rightArrow">
            <a:avLst>
              <a:gd name="adj1" fmla="val 50000"/>
              <a:gd name="adj2" fmla="val 572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6150" name="AutoShape 8"/>
          <p:cNvSpPr>
            <a:spLocks noChangeArrowheads="1"/>
          </p:cNvSpPr>
          <p:nvPr/>
        </p:nvSpPr>
        <p:spPr bwMode="auto">
          <a:xfrm>
            <a:off x="5238751" y="3857625"/>
            <a:ext cx="1152525" cy="503238"/>
          </a:xfrm>
          <a:prstGeom prst="rightArrow">
            <a:avLst>
              <a:gd name="adj1" fmla="val 50000"/>
              <a:gd name="adj2" fmla="val 572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1524000" y="1143001"/>
            <a:ext cx="29670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 b="1">
                <a:latin typeface="宋体" panose="02010600030101010101" pitchFamily="2" charset="-122"/>
              </a:rPr>
              <a:t>读懂诗歌</a:t>
            </a:r>
            <a:endParaRPr lang="zh-CN" altLang="en-US" sz="5400"/>
          </a:p>
        </p:txBody>
      </p:sp>
      <p:sp>
        <p:nvSpPr>
          <p:cNvPr id="6152" name="AutoShape 7"/>
          <p:cNvSpPr>
            <a:spLocks noChangeArrowheads="1"/>
          </p:cNvSpPr>
          <p:nvPr/>
        </p:nvSpPr>
        <p:spPr bwMode="auto">
          <a:xfrm>
            <a:off x="5095876" y="1428750"/>
            <a:ext cx="1152525" cy="503238"/>
          </a:xfrm>
          <a:prstGeom prst="rightArrow">
            <a:avLst>
              <a:gd name="adj1" fmla="val 50000"/>
              <a:gd name="adj2" fmla="val 572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129" name="矩形 8"/>
          <p:cNvSpPr>
            <a:spLocks noChangeArrowheads="1"/>
          </p:cNvSpPr>
          <p:nvPr/>
        </p:nvSpPr>
        <p:spPr bwMode="auto">
          <a:xfrm>
            <a:off x="6453189" y="1143001"/>
            <a:ext cx="4340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/>
              <a:t>明白诗句内容</a:t>
            </a:r>
          </a:p>
        </p:txBody>
      </p:sp>
    </p:spTree>
    <p:extLst>
      <p:ext uri="{BB962C8B-B14F-4D97-AF65-F5344CB8AC3E}">
        <p14:creationId xmlns="" xmlns:p14="http://schemas.microsoft.com/office/powerpoint/2010/main" val="392193926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4394" y="0"/>
            <a:ext cx="10022775" cy="6858000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作业：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、完成课时作业三首诗歌练习题。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、根据提供的诗歌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命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制一道诗中情感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的问题并组织答案。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0791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1813" y="440532"/>
            <a:ext cx="10820998" cy="5536406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000" b="1" dirty="0"/>
              <a:t>把握</a:t>
            </a:r>
            <a:r>
              <a:rPr lang="zh-CN" altLang="en-US" sz="3000" b="1" dirty="0" smtClean="0"/>
              <a:t>诗人情感之隐性情感</a:t>
            </a:r>
            <a:endParaRPr lang="en-US" altLang="zh-CN" sz="3000" b="1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sz="3000" b="1" dirty="0" smtClean="0"/>
              <a:t>  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sz="3000" b="1" dirty="0"/>
              <a:t> </a:t>
            </a:r>
            <a:r>
              <a:rPr lang="en-US" sz="3000" b="1" dirty="0" smtClean="0"/>
              <a:t>   </a:t>
            </a:r>
            <a:r>
              <a:rPr sz="3000" b="1" dirty="0" err="1" smtClean="0"/>
              <a:t>学习</a:t>
            </a:r>
            <a:r>
              <a:rPr lang="zh-CN" altLang="en-US" sz="3000" b="1" dirty="0" smtClean="0"/>
              <a:t>目标</a:t>
            </a:r>
            <a:r>
              <a:rPr sz="3000" b="1" dirty="0" smtClean="0"/>
              <a:t>：</a:t>
            </a:r>
            <a:endParaRPr lang="en-US" altLang="zh-CN" sz="3000" b="1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sz="2800" b="1" dirty="0">
                <a:solidFill>
                  <a:srgbClr val="FF0000"/>
                </a:solidFill>
              </a:rPr>
              <a:t>、考什么：</a:t>
            </a:r>
            <a:r>
              <a:rPr sz="2800" b="1" dirty="0" smtClean="0"/>
              <a:t>通过分析高考真题明确</a:t>
            </a:r>
            <a:r>
              <a:rPr lang="zh-CN" altLang="en-US" sz="2800" b="1" dirty="0" smtClean="0"/>
              <a:t>把握诗人情感题的</a:t>
            </a:r>
            <a:r>
              <a:rPr sz="2800" b="1" dirty="0" err="1" smtClean="0"/>
              <a:t>考查方向</a:t>
            </a:r>
            <a:r>
              <a:rPr sz="2800" b="1" dirty="0"/>
              <a:t>；</a:t>
            </a:r>
            <a:endParaRPr lang="en-US" altLang="zh-CN" sz="2800" b="1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sz="2800" b="1" dirty="0">
                <a:solidFill>
                  <a:srgbClr val="FF0000"/>
                </a:solidFill>
              </a:rPr>
              <a:t>、怎么做：</a:t>
            </a:r>
            <a:r>
              <a:rPr sz="2800" b="1" dirty="0" smtClean="0"/>
              <a:t>根据分析高考真题</a:t>
            </a:r>
            <a:r>
              <a:rPr lang="zh-CN" altLang="en-US" sz="2800" b="1" dirty="0" smtClean="0"/>
              <a:t>学习如何把握诗人情感的技巧方法以及规范</a:t>
            </a:r>
            <a:r>
              <a:rPr lang="zh-CN" altLang="en-US" sz="2800" b="1" dirty="0"/>
              <a:t>作答</a:t>
            </a:r>
            <a:r>
              <a:rPr sz="2800" b="1" dirty="0" smtClean="0"/>
              <a:t>；</a:t>
            </a:r>
            <a:endParaRPr lang="en-US" altLang="zh-CN" sz="2800" b="1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sz="2800" b="1" dirty="0">
                <a:solidFill>
                  <a:srgbClr val="FF0000"/>
                </a:solidFill>
              </a:rPr>
              <a:t>、巩固提升：</a:t>
            </a:r>
            <a:r>
              <a:rPr sz="2800" b="1" dirty="0"/>
              <a:t>通过做练习题、</a:t>
            </a:r>
            <a:r>
              <a:rPr sz="2800" b="1" dirty="0" smtClean="0"/>
              <a:t>命制试题等手段</a:t>
            </a:r>
            <a:r>
              <a:rPr lang="zh-CN" altLang="en-US" sz="2800" b="1" dirty="0" smtClean="0"/>
              <a:t>巩固提升把握诗人情感题</a:t>
            </a:r>
            <a:r>
              <a:rPr sz="2800" b="1" dirty="0" smtClean="0"/>
              <a:t>的</a:t>
            </a:r>
            <a:r>
              <a:rPr lang="zh-CN" altLang="en-US" sz="2800" b="1" dirty="0" smtClean="0"/>
              <a:t>鉴赏作答</a:t>
            </a:r>
            <a:r>
              <a:rPr sz="2800" b="1" dirty="0" err="1" smtClean="0"/>
              <a:t>能力</a:t>
            </a:r>
            <a:r>
              <a:rPr sz="2800" b="1" dirty="0"/>
              <a:t>。</a:t>
            </a:r>
          </a:p>
        </p:txBody>
      </p:sp>
      <p:sp>
        <p:nvSpPr>
          <p:cNvPr id="39939" name="日期占位符 3"/>
          <p:cNvSpPr>
            <a:spLocks noGrp="1"/>
          </p:cNvSpPr>
          <p:nvPr>
            <p:ph type="dt" sz="half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defTabSz="913607" fontAlgn="base">
              <a:spcBef>
                <a:spcPct val="0"/>
              </a:spcBef>
              <a:spcAft>
                <a:spcPct val="0"/>
              </a:spcAft>
              <a:defRPr/>
            </a:pPr>
            <a:fld id="{AACD5EE2-4996-44C3-A130-950E3AE0CFD7}" type="datetime1">
              <a:rPr lang="zh-CN" altLang="en-US" smtClean="0"/>
              <a:pPr defTabSz="913607" fontAlgn="base">
                <a:spcBef>
                  <a:spcPct val="0"/>
                </a:spcBef>
                <a:spcAft>
                  <a:spcPct val="0"/>
                </a:spcAft>
                <a:defRPr/>
              </a:pPr>
              <a:t>2020/4/6</a:t>
            </a:fld>
            <a:endParaRPr lang="zh-CN" altLang="en-US" smtClean="0"/>
          </a:p>
        </p:txBody>
      </p:sp>
      <p:sp>
        <p:nvSpPr>
          <p:cNvPr id="38916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71475" indent="-142875"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71500" indent="-114300"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800100" indent="-114300"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-114300"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257300" indent="-114300" defTabSz="913607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485900" indent="-114300" defTabSz="913607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714500" indent="-114300" defTabSz="913607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943100" indent="-114300" defTabSz="913607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F2734E2-B6D2-4BEE-BAEB-C9CA75F3841D}" type="slidenum">
              <a:rPr lang="zh-CN" altLang="en-US">
                <a:latin typeface="Calibri" panose="020F0502020204030204" pitchFamily="34" charset="0"/>
              </a:rPr>
              <a:pPr/>
              <a:t>21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737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reeform 4"/>
          <p:cNvSpPr>
            <a:spLocks noEditPoints="1" noChangeArrowheads="1"/>
          </p:cNvSpPr>
          <p:nvPr/>
        </p:nvSpPr>
        <p:spPr bwMode="auto">
          <a:xfrm rot="-1358057">
            <a:off x="2279651" y="2278063"/>
            <a:ext cx="7489825" cy="3529012"/>
          </a:xfrm>
          <a:custGeom>
            <a:avLst/>
            <a:gdLst>
              <a:gd name="T0" fmla="*/ 3136828 w 4040"/>
              <a:gd name="T1" fmla="*/ 22430 h 1888"/>
              <a:gd name="T2" fmla="*/ 2287734 w 4040"/>
              <a:gd name="T3" fmla="*/ 138319 h 1888"/>
              <a:gd name="T4" fmla="*/ 1535043 w 4040"/>
              <a:gd name="T5" fmla="*/ 340191 h 1888"/>
              <a:gd name="T6" fmla="*/ 901004 w 4040"/>
              <a:gd name="T7" fmla="*/ 616829 h 1888"/>
              <a:gd name="T8" fmla="*/ 418985 w 4040"/>
              <a:gd name="T9" fmla="*/ 953282 h 1888"/>
              <a:gd name="T10" fmla="*/ 107527 w 4040"/>
              <a:gd name="T11" fmla="*/ 1342071 h 1888"/>
              <a:gd name="T12" fmla="*/ 0 w 4040"/>
              <a:gd name="T13" fmla="*/ 1764506 h 1888"/>
              <a:gd name="T14" fmla="*/ 107527 w 4040"/>
              <a:gd name="T15" fmla="*/ 2186941 h 1888"/>
              <a:gd name="T16" fmla="*/ 418985 w 4040"/>
              <a:gd name="T17" fmla="*/ 2575730 h 1888"/>
              <a:gd name="T18" fmla="*/ 901004 w 4040"/>
              <a:gd name="T19" fmla="*/ 2912183 h 1888"/>
              <a:gd name="T20" fmla="*/ 1535043 w 4040"/>
              <a:gd name="T21" fmla="*/ 3188821 h 1888"/>
              <a:gd name="T22" fmla="*/ 2287734 w 4040"/>
              <a:gd name="T23" fmla="*/ 3390693 h 1888"/>
              <a:gd name="T24" fmla="*/ 3136828 w 4040"/>
              <a:gd name="T25" fmla="*/ 3506582 h 1888"/>
              <a:gd name="T26" fmla="*/ 4052663 w 4040"/>
              <a:gd name="T27" fmla="*/ 3521535 h 1888"/>
              <a:gd name="T28" fmla="*/ 4927712 w 4040"/>
              <a:gd name="T29" fmla="*/ 3439291 h 1888"/>
              <a:gd name="T30" fmla="*/ 5717480 w 4040"/>
              <a:gd name="T31" fmla="*/ 3263588 h 1888"/>
              <a:gd name="T32" fmla="*/ 6392306 w 4040"/>
              <a:gd name="T33" fmla="*/ 3013118 h 1888"/>
              <a:gd name="T34" fmla="*/ 6929942 w 4040"/>
              <a:gd name="T35" fmla="*/ 2695358 h 1888"/>
              <a:gd name="T36" fmla="*/ 7300725 w 4040"/>
              <a:gd name="T37" fmla="*/ 2321522 h 1888"/>
              <a:gd name="T38" fmla="*/ 7478701 w 4040"/>
              <a:gd name="T39" fmla="*/ 1910302 h 1888"/>
              <a:gd name="T40" fmla="*/ 7441623 w 4040"/>
              <a:gd name="T41" fmla="*/ 1476652 h 1888"/>
              <a:gd name="T42" fmla="*/ 7196906 w 4040"/>
              <a:gd name="T43" fmla="*/ 1076648 h 1888"/>
              <a:gd name="T44" fmla="*/ 6766797 w 4040"/>
              <a:gd name="T45" fmla="*/ 721504 h 1888"/>
              <a:gd name="T46" fmla="*/ 6180960 w 4040"/>
              <a:gd name="T47" fmla="*/ 426173 h 1888"/>
              <a:gd name="T48" fmla="*/ 5465348 w 4040"/>
              <a:gd name="T49" fmla="*/ 198133 h 1888"/>
              <a:gd name="T50" fmla="*/ 4645916 w 4040"/>
              <a:gd name="T51" fmla="*/ 52337 h 1888"/>
              <a:gd name="T52" fmla="*/ 3744913 w 4040"/>
              <a:gd name="T53" fmla="*/ 0 h 1888"/>
              <a:gd name="T54" fmla="*/ 2977391 w 4040"/>
              <a:gd name="T55" fmla="*/ 3244897 h 1888"/>
              <a:gd name="T56" fmla="*/ 2157959 w 4040"/>
              <a:gd name="T57" fmla="*/ 3136484 h 1888"/>
              <a:gd name="T58" fmla="*/ 1438640 w 4040"/>
              <a:gd name="T59" fmla="*/ 2945828 h 1888"/>
              <a:gd name="T60" fmla="*/ 849094 w 4040"/>
              <a:gd name="T61" fmla="*/ 2684143 h 1888"/>
              <a:gd name="T62" fmla="*/ 415277 w 4040"/>
              <a:gd name="T63" fmla="*/ 2366382 h 1888"/>
              <a:gd name="T64" fmla="*/ 163145 w 4040"/>
              <a:gd name="T65" fmla="*/ 2007499 h 1888"/>
              <a:gd name="T66" fmla="*/ 126066 w 4040"/>
              <a:gd name="T67" fmla="*/ 1614972 h 1888"/>
              <a:gd name="T68" fmla="*/ 307750 w 4040"/>
              <a:gd name="T69" fmla="*/ 1241136 h 1888"/>
              <a:gd name="T70" fmla="*/ 685949 w 4040"/>
              <a:gd name="T71" fmla="*/ 908422 h 1888"/>
              <a:gd name="T72" fmla="*/ 1227293 w 4040"/>
              <a:gd name="T73" fmla="*/ 628045 h 1888"/>
              <a:gd name="T74" fmla="*/ 1905827 w 4040"/>
              <a:gd name="T75" fmla="*/ 414958 h 1888"/>
              <a:gd name="T76" fmla="*/ 2695595 w 4040"/>
              <a:gd name="T77" fmla="*/ 276639 h 1888"/>
              <a:gd name="T78" fmla="*/ 3563229 w 4040"/>
              <a:gd name="T79" fmla="*/ 224302 h 1888"/>
              <a:gd name="T80" fmla="*/ 4434570 w 4040"/>
              <a:gd name="T81" fmla="*/ 276639 h 1888"/>
              <a:gd name="T82" fmla="*/ 5224338 w 4040"/>
              <a:gd name="T83" fmla="*/ 414958 h 1888"/>
              <a:gd name="T84" fmla="*/ 5902872 w 4040"/>
              <a:gd name="T85" fmla="*/ 628045 h 1888"/>
              <a:gd name="T86" fmla="*/ 6444216 w 4040"/>
              <a:gd name="T87" fmla="*/ 908422 h 1888"/>
              <a:gd name="T88" fmla="*/ 6822415 w 4040"/>
              <a:gd name="T89" fmla="*/ 1241136 h 1888"/>
              <a:gd name="T90" fmla="*/ 7004099 w 4040"/>
              <a:gd name="T91" fmla="*/ 1614972 h 1888"/>
              <a:gd name="T92" fmla="*/ 6967020 w 4040"/>
              <a:gd name="T93" fmla="*/ 2007499 h 1888"/>
              <a:gd name="T94" fmla="*/ 6714888 w 4040"/>
              <a:gd name="T95" fmla="*/ 2366382 h 1888"/>
              <a:gd name="T96" fmla="*/ 6281071 w 4040"/>
              <a:gd name="T97" fmla="*/ 2684143 h 1888"/>
              <a:gd name="T98" fmla="*/ 5691525 w 4040"/>
              <a:gd name="T99" fmla="*/ 2945828 h 1888"/>
              <a:gd name="T100" fmla="*/ 4972206 w 4040"/>
              <a:gd name="T101" fmla="*/ 3136484 h 1888"/>
              <a:gd name="T102" fmla="*/ 4152774 w 4040"/>
              <a:gd name="T103" fmla="*/ 3244897 h 18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040"/>
              <a:gd name="T157" fmla="*/ 0 h 1888"/>
              <a:gd name="T158" fmla="*/ 4040 w 4040"/>
              <a:gd name="T159" fmla="*/ 1888 h 188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rgbClr val="D9D9D9"/>
              </a:gs>
              <a:gs pos="100000">
                <a:srgbClr val="80808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4338"/>
          <p:cNvGrpSpPr>
            <a:grpSpLocks/>
          </p:cNvGrpSpPr>
          <p:nvPr/>
        </p:nvGrpSpPr>
        <p:grpSpPr bwMode="auto">
          <a:xfrm>
            <a:off x="1346201" y="3284539"/>
            <a:ext cx="3236913" cy="1944687"/>
            <a:chOff x="0" y="0"/>
            <a:chExt cx="1026" cy="694"/>
          </a:xfrm>
        </p:grpSpPr>
        <p:sp>
          <p:nvSpPr>
            <p:cNvPr id="49166" name="Oval 9"/>
            <p:cNvSpPr>
              <a:spLocks noChangeArrowheads="1"/>
            </p:cNvSpPr>
            <p:nvPr/>
          </p:nvSpPr>
          <p:spPr bwMode="auto">
            <a:xfrm rot="-1543678">
              <a:off x="354" y="421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7" name="Oval 11"/>
            <p:cNvSpPr>
              <a:spLocks noChangeArrowheads="1"/>
            </p:cNvSpPr>
            <p:nvPr/>
          </p:nvSpPr>
          <p:spPr bwMode="auto">
            <a:xfrm>
              <a:off x="57" y="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1D4028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8" name="Text Box 15"/>
            <p:cNvSpPr txBox="1">
              <a:spLocks noChangeArrowheads="1"/>
            </p:cNvSpPr>
            <p:nvPr/>
          </p:nvSpPr>
          <p:spPr bwMode="auto">
            <a:xfrm>
              <a:off x="0" y="104"/>
              <a:ext cx="783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Verdana" panose="020B0604030504040204" pitchFamily="34" charset="0"/>
                </a:rPr>
                <a:t> </a:t>
              </a:r>
              <a:r>
                <a:rPr lang="zh-CN" altLang="en-US" sz="4000" b="1" dirty="0">
                  <a:solidFill>
                    <a:srgbClr val="0000FF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意象</a:t>
              </a:r>
            </a:p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000" b="1" dirty="0">
                  <a:solidFill>
                    <a:srgbClr val="FF00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寓情感</a:t>
              </a:r>
            </a:p>
          </p:txBody>
        </p:sp>
      </p:grpSp>
      <p:grpSp>
        <p:nvGrpSpPr>
          <p:cNvPr id="3" name="组合 14342"/>
          <p:cNvGrpSpPr>
            <a:grpSpLocks/>
          </p:cNvGrpSpPr>
          <p:nvPr/>
        </p:nvGrpSpPr>
        <p:grpSpPr bwMode="auto">
          <a:xfrm>
            <a:off x="5232401" y="4149725"/>
            <a:ext cx="3527425" cy="1943100"/>
            <a:chOff x="0" y="0"/>
            <a:chExt cx="1263" cy="805"/>
          </a:xfrm>
        </p:grpSpPr>
        <p:sp>
          <p:nvSpPr>
            <p:cNvPr id="49163" name="Oval 27"/>
            <p:cNvSpPr>
              <a:spLocks noChangeArrowheads="1"/>
            </p:cNvSpPr>
            <p:nvPr/>
          </p:nvSpPr>
          <p:spPr bwMode="auto">
            <a:xfrm rot="-1543678">
              <a:off x="478" y="437"/>
              <a:ext cx="785" cy="223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4" name="Oval 25"/>
            <p:cNvSpPr>
              <a:spLocks noChangeArrowheads="1"/>
            </p:cNvSpPr>
            <p:nvPr/>
          </p:nvSpPr>
          <p:spPr bwMode="auto">
            <a:xfrm>
              <a:off x="0" y="0"/>
              <a:ext cx="840" cy="805"/>
            </a:xfrm>
            <a:prstGeom prst="ellipse">
              <a:avLst/>
            </a:prstGeom>
            <a:gradFill rotWithShape="1">
              <a:gsLst>
                <a:gs pos="0">
                  <a:srgbClr val="CC99FF"/>
                </a:gs>
                <a:gs pos="100000">
                  <a:srgbClr val="5E4776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5" name="Text Box 26"/>
            <p:cNvSpPr txBox="1">
              <a:spLocks noChangeArrowheads="1"/>
            </p:cNvSpPr>
            <p:nvPr/>
          </p:nvSpPr>
          <p:spPr bwMode="auto">
            <a:xfrm>
              <a:off x="43" y="117"/>
              <a:ext cx="721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</p:grpSp>
      <p:grpSp>
        <p:nvGrpSpPr>
          <p:cNvPr id="4" name="组合 14346"/>
          <p:cNvGrpSpPr>
            <a:grpSpLocks/>
          </p:cNvGrpSpPr>
          <p:nvPr/>
        </p:nvGrpSpPr>
        <p:grpSpPr bwMode="auto">
          <a:xfrm>
            <a:off x="5087938" y="1259191"/>
            <a:ext cx="4319982" cy="1800225"/>
            <a:chOff x="-24" y="0"/>
            <a:chExt cx="1476" cy="726"/>
          </a:xfrm>
        </p:grpSpPr>
        <p:sp>
          <p:nvSpPr>
            <p:cNvPr id="49160" name="Oval 31"/>
            <p:cNvSpPr>
              <a:spLocks noChangeArrowheads="1"/>
            </p:cNvSpPr>
            <p:nvPr/>
          </p:nvSpPr>
          <p:spPr bwMode="auto">
            <a:xfrm rot="-1543678">
              <a:off x="613" y="422"/>
              <a:ext cx="839" cy="201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1" name="Oval 32"/>
            <p:cNvSpPr>
              <a:spLocks noChangeArrowheads="1"/>
            </p:cNvSpPr>
            <p:nvPr/>
          </p:nvSpPr>
          <p:spPr bwMode="auto">
            <a:xfrm>
              <a:off x="183" y="0"/>
              <a:ext cx="849" cy="726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5846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 b="1"/>
            </a:p>
          </p:txBody>
        </p:sp>
        <p:sp>
          <p:nvSpPr>
            <p:cNvPr id="49162" name="Text Box 33"/>
            <p:cNvSpPr txBox="1">
              <a:spLocks noChangeArrowheads="1"/>
            </p:cNvSpPr>
            <p:nvPr/>
          </p:nvSpPr>
          <p:spPr bwMode="auto">
            <a:xfrm>
              <a:off x="-24" y="122"/>
              <a:ext cx="1169" cy="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000" b="1" dirty="0">
                  <a:solidFill>
                    <a:srgbClr val="0000FF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关键词</a:t>
              </a:r>
            </a:p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000" b="1" dirty="0">
                  <a:solidFill>
                    <a:srgbClr val="FF00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表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情感</a:t>
              </a:r>
              <a:endParaRPr lang="zh-CN" altLang="en-US" sz="4000" b="1" dirty="0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4351" name="文本框 14350"/>
          <p:cNvSpPr txBox="1">
            <a:spLocks noChangeArrowheads="1"/>
          </p:cNvSpPr>
          <p:nvPr/>
        </p:nvSpPr>
        <p:spPr bwMode="auto">
          <a:xfrm>
            <a:off x="5087938" y="4652964"/>
            <a:ext cx="25209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ea typeface="黑体" panose="02010609060101010101" pitchFamily="49" charset="-122"/>
              </a:rPr>
              <a:t>典故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含情感</a:t>
            </a:r>
          </a:p>
        </p:txBody>
      </p:sp>
      <p:sp>
        <p:nvSpPr>
          <p:cNvPr id="14352" name="文本框 14351"/>
          <p:cNvSpPr txBox="1">
            <a:spLocks noChangeArrowheads="1"/>
          </p:cNvSpPr>
          <p:nvPr/>
        </p:nvSpPr>
        <p:spPr bwMode="auto">
          <a:xfrm>
            <a:off x="4800601" y="3141663"/>
            <a:ext cx="28797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隐性情感</a:t>
            </a:r>
            <a:endParaRPr lang="zh-CN" altLang="en-US" sz="4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7027" y="87406"/>
            <a:ext cx="62071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怎么做？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如何快速把握诗人隐性情感？</a:t>
            </a:r>
          </a:p>
        </p:txBody>
      </p:sp>
    </p:spTree>
    <p:extLst>
      <p:ext uri="{BB962C8B-B14F-4D97-AF65-F5344CB8AC3E}">
        <p14:creationId xmlns="" xmlns:p14="http://schemas.microsoft.com/office/powerpoint/2010/main" val="267215493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/>
      <p:bldP spid="143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11265"/>
          <p:cNvSpPr>
            <a:spLocks noGrp="1" noRot="1" noChangeArrowheads="1"/>
          </p:cNvSpPr>
          <p:nvPr>
            <p:ph idx="1"/>
          </p:nvPr>
        </p:nvSpPr>
        <p:spPr>
          <a:xfrm>
            <a:off x="1847850" y="1773238"/>
            <a:ext cx="8229600" cy="452596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                              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秋夜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                       朱淑贞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夜久无眠秋气清，烛花频剪欲三更。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  铺床凉满梧桐月，月在梧桐缺处明。</a:t>
            </a:r>
          </a:p>
        </p:txBody>
      </p:sp>
      <p:sp>
        <p:nvSpPr>
          <p:cNvPr id="11267" name="圆角矩形标注 11266"/>
          <p:cNvSpPr>
            <a:spLocks noChangeArrowheads="1"/>
          </p:cNvSpPr>
          <p:nvPr/>
        </p:nvSpPr>
        <p:spPr bwMode="auto">
          <a:xfrm rot="10800000">
            <a:off x="2693194" y="4749800"/>
            <a:ext cx="2160587" cy="1368425"/>
          </a:xfrm>
          <a:prstGeom prst="wedgeRoundRectCallout">
            <a:avLst>
              <a:gd name="adj1" fmla="val -49343"/>
              <a:gd name="adj2" fmla="val 89787"/>
              <a:gd name="adj3" fmla="val 16667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11268" name="椭圆形标注 11267"/>
          <p:cNvSpPr>
            <a:spLocks noChangeArrowheads="1"/>
          </p:cNvSpPr>
          <p:nvPr/>
        </p:nvSpPr>
        <p:spPr bwMode="auto">
          <a:xfrm rot="5400000">
            <a:off x="6980702" y="4876007"/>
            <a:ext cx="2016125" cy="1116012"/>
          </a:xfrm>
          <a:prstGeom prst="wedgeEllipseCallout">
            <a:avLst>
              <a:gd name="adj1" fmla="val -53074"/>
              <a:gd name="adj2" fmla="val 141181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>
              <a:solidFill>
                <a:schemeClr val="accent2"/>
              </a:solidFill>
            </a:endParaRPr>
          </a:p>
        </p:txBody>
      </p:sp>
      <p:sp>
        <p:nvSpPr>
          <p:cNvPr id="11269" name="文本框 11268"/>
          <p:cNvSpPr txBox="1">
            <a:spLocks noChangeArrowheads="1"/>
          </p:cNvSpPr>
          <p:nvPr/>
        </p:nvSpPr>
        <p:spPr bwMode="auto">
          <a:xfrm>
            <a:off x="2424113" y="5084763"/>
            <a:ext cx="2303462" cy="113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孤寂</a:t>
            </a:r>
          </a:p>
          <a:p>
            <a:pPr algn="ctr" eaLnBrk="1" hangingPunct="1">
              <a:lnSpc>
                <a:spcPct val="7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悲凉</a:t>
            </a:r>
          </a:p>
        </p:txBody>
      </p:sp>
      <p:sp>
        <p:nvSpPr>
          <p:cNvPr id="11270" name="横卷形 11269"/>
          <p:cNvSpPr>
            <a:spLocks noChangeArrowheads="1"/>
          </p:cNvSpPr>
          <p:nvPr/>
        </p:nvSpPr>
        <p:spPr bwMode="auto">
          <a:xfrm>
            <a:off x="3863975" y="260350"/>
            <a:ext cx="4535488" cy="1512888"/>
          </a:xfrm>
          <a:prstGeom prst="horizontalScroll">
            <a:avLst>
              <a:gd name="adj" fmla="val 12500"/>
            </a:avLst>
          </a:prstGeom>
          <a:solidFill>
            <a:srgbClr val="FFCC66"/>
          </a:solidFill>
          <a:ln w="28575">
            <a:solidFill>
              <a:srgbClr val="FF00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1271" name="文本框 11270"/>
          <p:cNvSpPr txBox="1">
            <a:spLocks noChangeArrowheads="1"/>
          </p:cNvSpPr>
          <p:nvPr/>
        </p:nvSpPr>
        <p:spPr bwMode="auto">
          <a:xfrm>
            <a:off x="4583114" y="620713"/>
            <a:ext cx="30241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ea typeface="黑体" panose="02010609060101010101" pitchFamily="49" charset="-122"/>
              </a:rPr>
              <a:t>意象</a:t>
            </a:r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寓情感</a:t>
            </a:r>
          </a:p>
        </p:txBody>
      </p:sp>
      <p:sp>
        <p:nvSpPr>
          <p:cNvPr id="11272" name="文本框 11271"/>
          <p:cNvSpPr txBox="1">
            <a:spLocks noChangeArrowheads="1"/>
          </p:cNvSpPr>
          <p:nvPr/>
        </p:nvSpPr>
        <p:spPr bwMode="auto">
          <a:xfrm>
            <a:off x="7824789" y="4652963"/>
            <a:ext cx="1152525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思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念</a:t>
            </a:r>
          </a:p>
        </p:txBody>
      </p:sp>
    </p:spTree>
    <p:extLst>
      <p:ext uri="{BB962C8B-B14F-4D97-AF65-F5344CB8AC3E}">
        <p14:creationId xmlns="" xmlns:p14="http://schemas.microsoft.com/office/powerpoint/2010/main" val="368241400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11267" grpId="0" bldLvl="0" animBg="1"/>
      <p:bldP spid="11268" grpId="0" bldLvl="0" animBg="1"/>
      <p:bldP spid="11269" grpId="0"/>
      <p:bldP spid="11271" grpId="0"/>
      <p:bldP spid="112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4385" y="85344"/>
            <a:ext cx="111984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【2017 ·</a:t>
            </a:r>
            <a:r>
              <a:rPr lang="zh-CN" altLang="en-US" sz="2800" b="1" dirty="0"/>
              <a:t>北京卷</a:t>
            </a:r>
            <a:r>
              <a:rPr lang="en-US" altLang="zh-CN" sz="2800" b="1" dirty="0"/>
              <a:t>】</a:t>
            </a:r>
            <a:r>
              <a:rPr lang="zh-CN" altLang="en-US" sz="2800" b="1" dirty="0"/>
              <a:t>阅读下面的诗歌，完成</a:t>
            </a:r>
            <a:r>
              <a:rPr lang="en-US" altLang="zh-CN" sz="2800" b="1" dirty="0"/>
              <a:t>15—18</a:t>
            </a:r>
            <a:r>
              <a:rPr lang="zh-CN" altLang="en-US" sz="2800" b="1" dirty="0"/>
              <a:t>题。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晓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行巴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峡      王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维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际晓投巴峡，馀春忆帝京。晴江一女浣，朝日众鸡鸣。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水国舟中市，山桥树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杪</a:t>
            </a:r>
            <a:r>
              <a:rPr lang="zh-CN" altLang="en-US" sz="2800" b="1" baseline="30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① 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行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。登高万井出，眺迥二流明。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人作殊方语，莺为故国声。赖多山水趣，稍解别离情。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注释：①树杪：树梢。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是描绘山峡，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晓行巴峡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与下列诗句相比，在运用意象、抒发情感方面有何不同？请结合诗句，具体分析。（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巴东三峡巫峡长，猿鸣三声泪沾裳。（郦道元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水经注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玉露凋伤枫树林，巫山巫峡气萧森。（杜甫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秋兴八首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4385" y="4403422"/>
            <a:ext cx="10794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晓行巴峡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：所用的“晴江”“浣女”“朝日”“鸡鸣”“水国”“万井”等意象，显示了巴峡水乡的祥和，色调明丽，诗人置身其中，虽有淡淡的思乡之情，情感却并不悲苦。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对比诗句：所用的“猿鸣”“玉露”“枫树”等意象，显示了巫峡的萧瑟阴森，色调凄冷，情感悲苦。</a:t>
            </a:r>
          </a:p>
        </p:txBody>
      </p:sp>
    </p:spTree>
    <p:extLst>
      <p:ext uri="{BB962C8B-B14F-4D97-AF65-F5344CB8AC3E}">
        <p14:creationId xmlns="" xmlns:p14="http://schemas.microsoft.com/office/powerpoint/2010/main" val="68262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占位符 16385"/>
          <p:cNvSpPr>
            <a:spLocks noGrp="1" noRot="1" noChangeArrowheads="1"/>
          </p:cNvSpPr>
          <p:nvPr>
            <p:ph idx="1"/>
          </p:nvPr>
        </p:nvSpPr>
        <p:spPr>
          <a:xfrm>
            <a:off x="641268" y="1080655"/>
            <a:ext cx="10580914" cy="4334493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品意象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 诗歌所写之“景”、所咏之“物”，即为客观之“象”；借景所抒之“情”，咏物所言之“志”，即为主观之“意”；“象”与“意”的完美结合，就是“意象”。只有领悟“意象”中的寓意，才能把握好诗歌的思想感情。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04143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5034" y="0"/>
            <a:ext cx="10497787" cy="6531429"/>
          </a:xfrm>
        </p:spPr>
        <p:txBody>
          <a:bodyPr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常见意象</a:t>
            </a:r>
            <a:endParaRPr lang="en-US" altLang="zh-CN" sz="36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梅花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最先开放，傲霜斗雪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敢为人先，不畏权贵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君子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兰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清雅幽香、姿态优美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追求淡泊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君子隐士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竹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本固性直、心空节贞、绿竹葱茏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正直谦虚，坚贞高洁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隐士君子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草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随时序而流转碧草连天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触动忧思思念绵绵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表现离别羁旅之情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落花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花落春归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伤春悲秋，青春易逝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杨柳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柳、杨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)——“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柳”者，“留”也，柳枝依依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缠绵悱恻，离愁别绪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送别怀人。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梧桐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遇秋先陨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悲秋之情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孤独失意者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大雁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雁、飞鸿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春秋迁徙，鸿雁传书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思乡之情，书信来往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游子、怀人。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蝉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栖高饮露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志行高洁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高洁之士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猿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叫声凄切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悲凉凄清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忧愁忧思</a:t>
            </a: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杜鹃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杜宇、布谷、子规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)——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叫声凄切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悲凉凄清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忧愁忧思、羁旅思归</a:t>
            </a: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夕阳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斜阳、落日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)——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凄凉失落，苍茫沉郁，怀古幽情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游子、思妇、壮士、思乡怀古</a:t>
            </a:r>
          </a:p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月有阴晴圆缺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人有悲欢离合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游子思妇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7036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横卷形 12293"/>
          <p:cNvSpPr>
            <a:spLocks noChangeArrowheads="1"/>
          </p:cNvSpPr>
          <p:nvPr/>
        </p:nvSpPr>
        <p:spPr bwMode="auto">
          <a:xfrm>
            <a:off x="3755139" y="-231030"/>
            <a:ext cx="4537075" cy="1628775"/>
          </a:xfrm>
          <a:prstGeom prst="horizontalScroll">
            <a:avLst>
              <a:gd name="adj" fmla="val 12500"/>
            </a:avLst>
          </a:prstGeom>
          <a:solidFill>
            <a:srgbClr val="FFCC66"/>
          </a:solidFill>
          <a:ln w="28575">
            <a:solidFill>
              <a:srgbClr val="FF00FF"/>
            </a:solidFill>
            <a:round/>
            <a:headEnd/>
            <a:tailEnd/>
          </a:ln>
          <a:effectLst>
            <a:outerShdw dist="63500" dir="3187806" algn="ctr" rotWithShape="0">
              <a:srgbClr val="800000"/>
            </a:outerShdw>
          </a:effec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295" name="文本框 12294"/>
          <p:cNvSpPr txBox="1">
            <a:spLocks noChangeArrowheads="1"/>
          </p:cNvSpPr>
          <p:nvPr/>
        </p:nvSpPr>
        <p:spPr bwMode="auto">
          <a:xfrm>
            <a:off x="4189084" y="198636"/>
            <a:ext cx="38893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关键词</a:t>
            </a:r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表</a:t>
            </a:r>
            <a:r>
              <a:rPr lang="zh-CN" altLang="en-US" sz="44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情感</a:t>
            </a:r>
            <a:endParaRPr lang="zh-CN" altLang="en-US" sz="44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3777" y="1484416"/>
            <a:ext cx="102721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【2018·</a:t>
            </a: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江苏卷</a:t>
            </a:r>
            <a:r>
              <a:rPr lang="en-US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】</a:t>
            </a: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阅读下面这首唐诗，完成</a:t>
            </a:r>
            <a:r>
              <a:rPr lang="en-US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10—11</a:t>
            </a: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题。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        寄</a:t>
            </a:r>
            <a:r>
              <a:rPr lang="zh-CN" altLang="en-US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和州刘使君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①</a:t>
            </a:r>
            <a:r>
              <a:rPr lang="zh-CN" altLang="en-US" sz="24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张</a:t>
            </a:r>
            <a:r>
              <a:rPr lang="zh-CN" altLang="en-US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籍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别离已久犹为郡，闲向春风倒酒瓶。送客特过沙口堰，看花多上水心亭。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晓来江气连城白，雨后山光满郭青。到此诗情应更远，醉中高咏有谁听</a:t>
            </a:r>
            <a:r>
              <a:rPr lang="en-US" altLang="zh-CN" sz="2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</a:t>
            </a:r>
          </a:p>
          <a:p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注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】①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刘使君，指唐代诗人刘禹锡，时任和州刺史。诗中沙口堰、水心亭，均在和州。</a:t>
            </a: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尾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联表达了作者什么样的情感？（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1896" y="4836433"/>
            <a:ext cx="103196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对刘禹锡诗歌艺术的钦佩之情；对刘禹锡目前境况的同情之感；对自己能感知对方心意的知音之许。</a:t>
            </a:r>
          </a:p>
        </p:txBody>
      </p:sp>
    </p:spTree>
    <p:extLst>
      <p:ext uri="{BB962C8B-B14F-4D97-AF65-F5344CB8AC3E}">
        <p14:creationId xmlns="" xmlns:p14="http://schemas.microsoft.com/office/powerpoint/2010/main" val="3222540086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5014" y="356260"/>
            <a:ext cx="1052153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阅读下面这首宋诗，然后回答问题。</a:t>
            </a: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西楼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游</a:t>
            </a: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西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楼遗迹尚豪雄，锦绣笙箫在半空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。万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里因循</a:t>
            </a:r>
            <a:r>
              <a:rPr lang="zh-CN" altLang="en-US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成久客，一年容易又秋风。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烛光低映珠鞴</a:t>
            </a:r>
            <a:r>
              <a:rPr lang="zh-CN" altLang="en-US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丽，酒晕徐添玉颊红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。归路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迎凉更堪爱，摩诃池</a:t>
            </a:r>
            <a:r>
              <a:rPr lang="zh-CN" altLang="en-US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上月方中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①陆游因为主张抗金，不合当权者口味而被一迁再迁，赶到川蜀，这首诗即写于此时。西楼：成都府治西侧有筹边楼，唐李德裕建，曾与熟悉边事者在此共议抗御吐蕃等族侵扰事。又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蜀中名胜记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谓“转运司园亦称西园，园中有西楼”。②因循：随意，轻率，怠惰。③珠鞴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bèi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：绣着珠饰的单衣，代指歌舞女子。④摩诃池：汙池，在锦城西。为隋将军萧摩诃所开，因此得名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评此诗颔联“语轻而感深”，你认为此联表达了作者哪些情感？请结合全诗简要概括。</a:t>
            </a: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016" y="5156426"/>
            <a:ext cx="10426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时日蹉跎、光阴虚度、年华老去的感慨。②万里作客、久离家乡的愁苦。③一事无成、壮志未酬的无可奈何的悲凉。</a:t>
            </a:r>
          </a:p>
        </p:txBody>
      </p:sp>
    </p:spTree>
    <p:extLst>
      <p:ext uri="{BB962C8B-B14F-4D97-AF65-F5344CB8AC3E}">
        <p14:creationId xmlns="" xmlns:p14="http://schemas.microsoft.com/office/powerpoint/2010/main" val="43085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>
            <a:spLocks noChangeArrowheads="1"/>
          </p:cNvSpPr>
          <p:nvPr/>
        </p:nvSpPr>
        <p:spPr bwMode="auto">
          <a:xfrm>
            <a:off x="769937" y="1700214"/>
            <a:ext cx="77739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ea typeface="黑体" panose="02010609060101010101" pitchFamily="49" charset="-122"/>
              </a:rPr>
              <a:t>                 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3317" name="横卷形 13316"/>
          <p:cNvSpPr>
            <a:spLocks noChangeArrowheads="1"/>
          </p:cNvSpPr>
          <p:nvPr/>
        </p:nvSpPr>
        <p:spPr bwMode="auto">
          <a:xfrm>
            <a:off x="3575051" y="0"/>
            <a:ext cx="4392613" cy="1557338"/>
          </a:xfrm>
          <a:prstGeom prst="horizontalScroll">
            <a:avLst>
              <a:gd name="adj" fmla="val 12500"/>
            </a:avLst>
          </a:prstGeom>
          <a:solidFill>
            <a:srgbClr val="FFCC66"/>
          </a:solidFill>
          <a:ln w="28575">
            <a:solidFill>
              <a:srgbClr val="FF00FF"/>
            </a:solidFill>
            <a:round/>
            <a:headEnd/>
            <a:tailEnd/>
          </a:ln>
          <a:effectLst>
            <a:outerShdw dist="63500" dir="3187806" algn="ctr" rotWithShape="0">
              <a:srgbClr val="800000"/>
            </a:outerShdw>
          </a:effec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4295775" y="333375"/>
            <a:ext cx="3024188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典故</a:t>
            </a:r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含情感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4400" b="1" u="sng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827" y="1425039"/>
            <a:ext cx="1084098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(2016·</a:t>
            </a:r>
            <a:r>
              <a:rPr lang="zh-CN" altLang="en-US" b="1" dirty="0"/>
              <a:t>全国卷</a:t>
            </a:r>
            <a:r>
              <a:rPr lang="en-US" altLang="zh-CN" b="1" dirty="0"/>
              <a:t>Ⅰ)</a:t>
            </a:r>
            <a:r>
              <a:rPr lang="zh-CN" altLang="en-US" b="1" dirty="0"/>
              <a:t>阅读下面这首唐诗，完成后面的题目。</a:t>
            </a: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金陵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      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白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汉江回万里，派作九龙盘</a:t>
            </a:r>
            <a:r>
              <a:rPr lang="zh-CN" altLang="en-US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溃豁中国，崔嵬飞迅湍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帝沦亡后</a:t>
            </a:r>
            <a:r>
              <a:rPr lang="zh-CN" altLang="en-US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吴不足观</a:t>
            </a:r>
            <a:r>
              <a:rPr lang="zh-CN" altLang="en-US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君混区宇，垂拱众流安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任公子，沧浪罢钓竿</a:t>
            </a:r>
            <a:r>
              <a:rPr lang="zh-CN" altLang="en-US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/>
              <a:t>【</a:t>
            </a:r>
            <a:r>
              <a:rPr lang="zh-CN" altLang="en-US" b="1" dirty="0"/>
              <a:t>注</a:t>
            </a:r>
            <a:r>
              <a:rPr lang="en-US" altLang="zh-CN" b="1" dirty="0"/>
              <a:t>】</a:t>
            </a:r>
            <a:r>
              <a:rPr lang="zh-CN" altLang="en-US" b="1" dirty="0"/>
              <a:t>　①派：河的支流。长江在湖北、江西一带，分为很多支流。②六帝：代指六朝。③三吴：古吴地后分为三，即吴兴、吴郡、会稽。④这两句的意思是，当今任公子已无须垂钓了，因为江海中已无巨鱼，比喻已无危害国家的巨寇。任公子是</a:t>
            </a:r>
            <a:r>
              <a:rPr lang="en-US" altLang="zh-CN" b="1" dirty="0"/>
              <a:t>《</a:t>
            </a:r>
            <a:r>
              <a:rPr lang="zh-CN" altLang="en-US" b="1" dirty="0"/>
              <a:t>庄子</a:t>
            </a:r>
            <a:r>
              <a:rPr lang="en-US" altLang="zh-CN" b="1" dirty="0"/>
              <a:t>》</a:t>
            </a:r>
            <a:r>
              <a:rPr lang="zh-CN" altLang="en-US" b="1" dirty="0"/>
              <a:t>中的传说人物，他用很大的钓钩和极多的食饵钓起一条巨大的鱼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6827" y="4522570"/>
            <a:ext cx="84802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诗中运用任公子的典故，表达了什么样的思想感情？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6827" y="5179913"/>
            <a:ext cx="10757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作者以水无巨鱼代指世无巨寇，表达了对大唐一统天下、开创盛世伟绩的歌颂；②作者自比任公子，觉得在太平盛世没有机会施展才干，不免流露出一丝英雄无用武之地的失落。</a:t>
            </a:r>
          </a:p>
        </p:txBody>
      </p:sp>
    </p:spTree>
    <p:extLst>
      <p:ext uri="{BB962C8B-B14F-4D97-AF65-F5344CB8AC3E}">
        <p14:creationId xmlns="" xmlns:p14="http://schemas.microsoft.com/office/powerpoint/2010/main" val="4267474530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8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8138" y="464282"/>
            <a:ext cx="11129757" cy="5536406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000" b="1" dirty="0"/>
              <a:t>把握</a:t>
            </a:r>
            <a:r>
              <a:rPr lang="zh-CN" altLang="en-US" sz="3000" b="1" dirty="0" smtClean="0"/>
              <a:t>诗人情感之显性情感</a:t>
            </a:r>
            <a:endParaRPr lang="en-US" altLang="zh-CN" sz="3000" b="1" dirty="0"/>
          </a:p>
          <a:p>
            <a:pPr>
              <a:buFont typeface="Arial" panose="020B0604020202020204" pitchFamily="34" charset="0"/>
              <a:buNone/>
              <a:defRPr/>
            </a:pPr>
            <a:endParaRPr lang="en-US" sz="3000" b="1" dirty="0" smtClean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sz="3000" b="1" dirty="0"/>
              <a:t> </a:t>
            </a:r>
            <a:r>
              <a:rPr lang="en-US" sz="3000" b="1" dirty="0" smtClean="0"/>
              <a:t>   </a:t>
            </a:r>
            <a:r>
              <a:rPr sz="30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sz="3000" b="1" dirty="0" smtClean="0"/>
              <a:t>：</a:t>
            </a:r>
            <a:endParaRPr lang="en-US" altLang="zh-CN" sz="3000" b="1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</a:rPr>
              <a:t>1</a:t>
            </a:r>
            <a:r>
              <a:rPr sz="3000" b="1" dirty="0">
                <a:solidFill>
                  <a:srgbClr val="FF0000"/>
                </a:solidFill>
              </a:rPr>
              <a:t>、考什么：</a:t>
            </a:r>
            <a:r>
              <a:rPr sz="3000" b="1" dirty="0" smtClean="0"/>
              <a:t>通过分析高考真题明确</a:t>
            </a:r>
            <a:r>
              <a:rPr lang="zh-CN" altLang="en-US" sz="3000" b="1" dirty="0" smtClean="0"/>
              <a:t>把握诗人情感题的</a:t>
            </a:r>
            <a:r>
              <a:rPr sz="3000" b="1" dirty="0" err="1" smtClean="0"/>
              <a:t>考查方向</a:t>
            </a:r>
            <a:r>
              <a:rPr sz="3000" b="1" dirty="0"/>
              <a:t>；</a:t>
            </a:r>
            <a:endParaRPr lang="en-US" altLang="zh-CN" sz="3000" b="1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</a:rPr>
              <a:t>2</a:t>
            </a:r>
            <a:r>
              <a:rPr sz="3000" b="1" dirty="0">
                <a:solidFill>
                  <a:srgbClr val="FF0000"/>
                </a:solidFill>
              </a:rPr>
              <a:t>、怎么做：</a:t>
            </a:r>
            <a:r>
              <a:rPr sz="3000" b="1" dirty="0" smtClean="0"/>
              <a:t>根据分析高考真题</a:t>
            </a:r>
            <a:r>
              <a:rPr lang="zh-CN" altLang="en-US" sz="3000" b="1" dirty="0" smtClean="0"/>
              <a:t>学习如何把握诗人情感的技巧方法以及规范答题</a:t>
            </a:r>
            <a:r>
              <a:rPr sz="3000" b="1" dirty="0" smtClean="0"/>
              <a:t>；</a:t>
            </a:r>
            <a:endParaRPr lang="en-US" altLang="zh-CN" sz="3000" b="1" dirty="0"/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</a:rPr>
              <a:t>3</a:t>
            </a:r>
            <a:r>
              <a:rPr sz="3000" b="1" dirty="0">
                <a:solidFill>
                  <a:srgbClr val="FF0000"/>
                </a:solidFill>
              </a:rPr>
              <a:t>、巩固提升：</a:t>
            </a:r>
            <a:r>
              <a:rPr sz="3000" b="1" dirty="0"/>
              <a:t>通过做练习题、</a:t>
            </a:r>
            <a:r>
              <a:rPr sz="3000" b="1" dirty="0" smtClean="0"/>
              <a:t>命制试题等手段</a:t>
            </a:r>
            <a:r>
              <a:rPr lang="zh-CN" altLang="en-US" sz="3000" b="1" dirty="0" smtClean="0"/>
              <a:t>巩固提升把握诗人情感题</a:t>
            </a:r>
            <a:r>
              <a:rPr sz="3000" dirty="0" smtClean="0"/>
              <a:t>的</a:t>
            </a:r>
            <a:r>
              <a:rPr lang="zh-CN" altLang="en-US" sz="3000" b="1" dirty="0" smtClean="0"/>
              <a:t>鉴赏作答</a:t>
            </a:r>
            <a:r>
              <a:rPr sz="3000" b="1" dirty="0" err="1" smtClean="0"/>
              <a:t>能力</a:t>
            </a:r>
            <a:r>
              <a:rPr sz="3000" b="1" dirty="0"/>
              <a:t>。</a:t>
            </a:r>
          </a:p>
        </p:txBody>
      </p:sp>
      <p:sp>
        <p:nvSpPr>
          <p:cNvPr id="39939" name="日期占位符 3"/>
          <p:cNvSpPr>
            <a:spLocks noGrp="1"/>
          </p:cNvSpPr>
          <p:nvPr>
            <p:ph type="dt" sz="half" idx="10"/>
          </p:nvPr>
        </p:nvSpPr>
        <p:spPr bwMode="auto"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defTabSz="913607" fontAlgn="base">
              <a:spcBef>
                <a:spcPct val="0"/>
              </a:spcBef>
              <a:spcAft>
                <a:spcPct val="0"/>
              </a:spcAft>
              <a:defRPr/>
            </a:pPr>
            <a:fld id="{AACD5EE2-4996-44C3-A130-950E3AE0CFD7}" type="datetime1">
              <a:rPr lang="zh-CN" altLang="en-US" smtClean="0"/>
              <a:pPr defTabSz="913607" fontAlgn="base">
                <a:spcBef>
                  <a:spcPct val="0"/>
                </a:spcBef>
                <a:spcAft>
                  <a:spcPct val="0"/>
                </a:spcAft>
                <a:defRPr/>
              </a:pPr>
              <a:t>2020/4/6</a:t>
            </a:fld>
            <a:endParaRPr lang="zh-CN" altLang="en-US" smtClean="0"/>
          </a:p>
        </p:txBody>
      </p:sp>
      <p:sp>
        <p:nvSpPr>
          <p:cNvPr id="38916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71475" indent="-142875"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71500" indent="-114300"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800100" indent="-114300"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-114300"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257300" indent="-114300" defTabSz="913607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485900" indent="-114300" defTabSz="913607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714500" indent="-114300" defTabSz="913607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943100" indent="-114300" defTabSz="913607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F2734E2-B6D2-4BEE-BAEB-C9CA75F3841D}" type="slidenum">
              <a:rPr lang="zh-CN" altLang="en-US">
                <a:latin typeface="Calibri" panose="020F0502020204030204" pitchFamily="34" charset="0"/>
              </a:rPr>
              <a:pPr/>
              <a:t>3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737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对象 144998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63398751"/>
              </p:ext>
            </p:extLst>
          </p:nvPr>
        </p:nvGraphicFramePr>
        <p:xfrm>
          <a:off x="593554" y="0"/>
          <a:ext cx="11125327" cy="5783557"/>
        </p:xfrm>
        <a:graphic>
          <a:graphicData uri="http://schemas.openxmlformats.org/presentationml/2006/ole">
            <p:oleObj spid="_x0000_s1026" name="Document" r:id="rId4" imgW="10517439" imgH="5456208" progId="Word.Document.8">
              <p:embed/>
            </p:oleObj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04594" y="5368058"/>
            <a:ext cx="11303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温馨提示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中情也有两个层面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是作者对典故中的人、事的情感态度；二是作者借此要寄寓的情感态度。</a:t>
            </a:r>
          </a:p>
        </p:txBody>
      </p:sp>
    </p:spTree>
    <p:extLst>
      <p:ext uri="{BB962C8B-B14F-4D97-AF65-F5344CB8AC3E}">
        <p14:creationId xmlns="" xmlns:p14="http://schemas.microsoft.com/office/powerpoint/2010/main" val="23100915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reeform 4"/>
          <p:cNvSpPr>
            <a:spLocks noEditPoints="1" noChangeArrowheads="1"/>
          </p:cNvSpPr>
          <p:nvPr/>
        </p:nvSpPr>
        <p:spPr bwMode="auto">
          <a:xfrm rot="-1358057">
            <a:off x="2279651" y="2278063"/>
            <a:ext cx="7489825" cy="3529012"/>
          </a:xfrm>
          <a:custGeom>
            <a:avLst/>
            <a:gdLst>
              <a:gd name="T0" fmla="*/ 3136828 w 4040"/>
              <a:gd name="T1" fmla="*/ 22430 h 1888"/>
              <a:gd name="T2" fmla="*/ 2287734 w 4040"/>
              <a:gd name="T3" fmla="*/ 138319 h 1888"/>
              <a:gd name="T4" fmla="*/ 1535043 w 4040"/>
              <a:gd name="T5" fmla="*/ 340191 h 1888"/>
              <a:gd name="T6" fmla="*/ 901004 w 4040"/>
              <a:gd name="T7" fmla="*/ 616829 h 1888"/>
              <a:gd name="T8" fmla="*/ 418985 w 4040"/>
              <a:gd name="T9" fmla="*/ 953282 h 1888"/>
              <a:gd name="T10" fmla="*/ 107527 w 4040"/>
              <a:gd name="T11" fmla="*/ 1342071 h 1888"/>
              <a:gd name="T12" fmla="*/ 0 w 4040"/>
              <a:gd name="T13" fmla="*/ 1764506 h 1888"/>
              <a:gd name="T14" fmla="*/ 107527 w 4040"/>
              <a:gd name="T15" fmla="*/ 2186941 h 1888"/>
              <a:gd name="T16" fmla="*/ 418985 w 4040"/>
              <a:gd name="T17" fmla="*/ 2575730 h 1888"/>
              <a:gd name="T18" fmla="*/ 901004 w 4040"/>
              <a:gd name="T19" fmla="*/ 2912183 h 1888"/>
              <a:gd name="T20" fmla="*/ 1535043 w 4040"/>
              <a:gd name="T21" fmla="*/ 3188821 h 1888"/>
              <a:gd name="T22" fmla="*/ 2287734 w 4040"/>
              <a:gd name="T23" fmla="*/ 3390693 h 1888"/>
              <a:gd name="T24" fmla="*/ 3136828 w 4040"/>
              <a:gd name="T25" fmla="*/ 3506582 h 1888"/>
              <a:gd name="T26" fmla="*/ 4052663 w 4040"/>
              <a:gd name="T27" fmla="*/ 3521535 h 1888"/>
              <a:gd name="T28" fmla="*/ 4927712 w 4040"/>
              <a:gd name="T29" fmla="*/ 3439291 h 1888"/>
              <a:gd name="T30" fmla="*/ 5717480 w 4040"/>
              <a:gd name="T31" fmla="*/ 3263588 h 1888"/>
              <a:gd name="T32" fmla="*/ 6392306 w 4040"/>
              <a:gd name="T33" fmla="*/ 3013118 h 1888"/>
              <a:gd name="T34" fmla="*/ 6929942 w 4040"/>
              <a:gd name="T35" fmla="*/ 2695358 h 1888"/>
              <a:gd name="T36" fmla="*/ 7300725 w 4040"/>
              <a:gd name="T37" fmla="*/ 2321522 h 1888"/>
              <a:gd name="T38" fmla="*/ 7478701 w 4040"/>
              <a:gd name="T39" fmla="*/ 1910302 h 1888"/>
              <a:gd name="T40" fmla="*/ 7441623 w 4040"/>
              <a:gd name="T41" fmla="*/ 1476652 h 1888"/>
              <a:gd name="T42" fmla="*/ 7196906 w 4040"/>
              <a:gd name="T43" fmla="*/ 1076648 h 1888"/>
              <a:gd name="T44" fmla="*/ 6766797 w 4040"/>
              <a:gd name="T45" fmla="*/ 721504 h 1888"/>
              <a:gd name="T46" fmla="*/ 6180960 w 4040"/>
              <a:gd name="T47" fmla="*/ 426173 h 1888"/>
              <a:gd name="T48" fmla="*/ 5465348 w 4040"/>
              <a:gd name="T49" fmla="*/ 198133 h 1888"/>
              <a:gd name="T50" fmla="*/ 4645916 w 4040"/>
              <a:gd name="T51" fmla="*/ 52337 h 1888"/>
              <a:gd name="T52" fmla="*/ 3744913 w 4040"/>
              <a:gd name="T53" fmla="*/ 0 h 1888"/>
              <a:gd name="T54" fmla="*/ 2977391 w 4040"/>
              <a:gd name="T55" fmla="*/ 3244897 h 1888"/>
              <a:gd name="T56" fmla="*/ 2157959 w 4040"/>
              <a:gd name="T57" fmla="*/ 3136484 h 1888"/>
              <a:gd name="T58" fmla="*/ 1438640 w 4040"/>
              <a:gd name="T59" fmla="*/ 2945828 h 1888"/>
              <a:gd name="T60" fmla="*/ 849094 w 4040"/>
              <a:gd name="T61" fmla="*/ 2684143 h 1888"/>
              <a:gd name="T62" fmla="*/ 415277 w 4040"/>
              <a:gd name="T63" fmla="*/ 2366382 h 1888"/>
              <a:gd name="T64" fmla="*/ 163145 w 4040"/>
              <a:gd name="T65" fmla="*/ 2007499 h 1888"/>
              <a:gd name="T66" fmla="*/ 126066 w 4040"/>
              <a:gd name="T67" fmla="*/ 1614972 h 1888"/>
              <a:gd name="T68" fmla="*/ 307750 w 4040"/>
              <a:gd name="T69" fmla="*/ 1241136 h 1888"/>
              <a:gd name="T70" fmla="*/ 685949 w 4040"/>
              <a:gd name="T71" fmla="*/ 908422 h 1888"/>
              <a:gd name="T72" fmla="*/ 1227293 w 4040"/>
              <a:gd name="T73" fmla="*/ 628045 h 1888"/>
              <a:gd name="T74" fmla="*/ 1905827 w 4040"/>
              <a:gd name="T75" fmla="*/ 414958 h 1888"/>
              <a:gd name="T76" fmla="*/ 2695595 w 4040"/>
              <a:gd name="T77" fmla="*/ 276639 h 1888"/>
              <a:gd name="T78" fmla="*/ 3563229 w 4040"/>
              <a:gd name="T79" fmla="*/ 224302 h 1888"/>
              <a:gd name="T80" fmla="*/ 4434570 w 4040"/>
              <a:gd name="T81" fmla="*/ 276639 h 1888"/>
              <a:gd name="T82" fmla="*/ 5224338 w 4040"/>
              <a:gd name="T83" fmla="*/ 414958 h 1888"/>
              <a:gd name="T84" fmla="*/ 5902872 w 4040"/>
              <a:gd name="T85" fmla="*/ 628045 h 1888"/>
              <a:gd name="T86" fmla="*/ 6444216 w 4040"/>
              <a:gd name="T87" fmla="*/ 908422 h 1888"/>
              <a:gd name="T88" fmla="*/ 6822415 w 4040"/>
              <a:gd name="T89" fmla="*/ 1241136 h 1888"/>
              <a:gd name="T90" fmla="*/ 7004099 w 4040"/>
              <a:gd name="T91" fmla="*/ 1614972 h 1888"/>
              <a:gd name="T92" fmla="*/ 6967020 w 4040"/>
              <a:gd name="T93" fmla="*/ 2007499 h 1888"/>
              <a:gd name="T94" fmla="*/ 6714888 w 4040"/>
              <a:gd name="T95" fmla="*/ 2366382 h 1888"/>
              <a:gd name="T96" fmla="*/ 6281071 w 4040"/>
              <a:gd name="T97" fmla="*/ 2684143 h 1888"/>
              <a:gd name="T98" fmla="*/ 5691525 w 4040"/>
              <a:gd name="T99" fmla="*/ 2945828 h 1888"/>
              <a:gd name="T100" fmla="*/ 4972206 w 4040"/>
              <a:gd name="T101" fmla="*/ 3136484 h 1888"/>
              <a:gd name="T102" fmla="*/ 4152774 w 4040"/>
              <a:gd name="T103" fmla="*/ 3244897 h 18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040"/>
              <a:gd name="T157" fmla="*/ 0 h 1888"/>
              <a:gd name="T158" fmla="*/ 4040 w 4040"/>
              <a:gd name="T159" fmla="*/ 1888 h 188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rgbClr val="D9D9D9"/>
              </a:gs>
              <a:gs pos="100000">
                <a:srgbClr val="80808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4338"/>
          <p:cNvGrpSpPr>
            <a:grpSpLocks/>
          </p:cNvGrpSpPr>
          <p:nvPr/>
        </p:nvGrpSpPr>
        <p:grpSpPr bwMode="auto">
          <a:xfrm>
            <a:off x="1346201" y="3284539"/>
            <a:ext cx="3236913" cy="1944687"/>
            <a:chOff x="0" y="0"/>
            <a:chExt cx="1026" cy="694"/>
          </a:xfrm>
        </p:grpSpPr>
        <p:sp>
          <p:nvSpPr>
            <p:cNvPr id="49166" name="Oval 9"/>
            <p:cNvSpPr>
              <a:spLocks noChangeArrowheads="1"/>
            </p:cNvSpPr>
            <p:nvPr/>
          </p:nvSpPr>
          <p:spPr bwMode="auto">
            <a:xfrm rot="-1543678">
              <a:off x="354" y="421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7" name="Oval 11"/>
            <p:cNvSpPr>
              <a:spLocks noChangeArrowheads="1"/>
            </p:cNvSpPr>
            <p:nvPr/>
          </p:nvSpPr>
          <p:spPr bwMode="auto">
            <a:xfrm>
              <a:off x="57" y="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1D4028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8" name="Text Box 15"/>
            <p:cNvSpPr txBox="1">
              <a:spLocks noChangeArrowheads="1"/>
            </p:cNvSpPr>
            <p:nvPr/>
          </p:nvSpPr>
          <p:spPr bwMode="auto">
            <a:xfrm>
              <a:off x="0" y="104"/>
              <a:ext cx="783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Verdana" panose="020B0604030504040204" pitchFamily="34" charset="0"/>
                </a:rPr>
                <a:t> </a:t>
              </a:r>
              <a:r>
                <a:rPr lang="zh-CN" altLang="en-US" sz="4000" b="1">
                  <a:solidFill>
                    <a:srgbClr val="0000FF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意象</a:t>
              </a:r>
            </a:p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FF00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寓情感</a:t>
              </a:r>
            </a:p>
          </p:txBody>
        </p:sp>
      </p:grpSp>
      <p:grpSp>
        <p:nvGrpSpPr>
          <p:cNvPr id="3" name="组合 14342"/>
          <p:cNvGrpSpPr>
            <a:grpSpLocks/>
          </p:cNvGrpSpPr>
          <p:nvPr/>
        </p:nvGrpSpPr>
        <p:grpSpPr bwMode="auto">
          <a:xfrm>
            <a:off x="5232401" y="4149725"/>
            <a:ext cx="3527425" cy="1943100"/>
            <a:chOff x="0" y="0"/>
            <a:chExt cx="1263" cy="805"/>
          </a:xfrm>
        </p:grpSpPr>
        <p:sp>
          <p:nvSpPr>
            <p:cNvPr id="49163" name="Oval 27"/>
            <p:cNvSpPr>
              <a:spLocks noChangeArrowheads="1"/>
            </p:cNvSpPr>
            <p:nvPr/>
          </p:nvSpPr>
          <p:spPr bwMode="auto">
            <a:xfrm rot="-1543678">
              <a:off x="478" y="437"/>
              <a:ext cx="785" cy="223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4" name="Oval 25"/>
            <p:cNvSpPr>
              <a:spLocks noChangeArrowheads="1"/>
            </p:cNvSpPr>
            <p:nvPr/>
          </p:nvSpPr>
          <p:spPr bwMode="auto">
            <a:xfrm>
              <a:off x="0" y="0"/>
              <a:ext cx="840" cy="805"/>
            </a:xfrm>
            <a:prstGeom prst="ellipse">
              <a:avLst/>
            </a:prstGeom>
            <a:gradFill rotWithShape="1">
              <a:gsLst>
                <a:gs pos="0">
                  <a:srgbClr val="CC99FF"/>
                </a:gs>
                <a:gs pos="100000">
                  <a:srgbClr val="5E4776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5" name="Text Box 26"/>
            <p:cNvSpPr txBox="1">
              <a:spLocks noChangeArrowheads="1"/>
            </p:cNvSpPr>
            <p:nvPr/>
          </p:nvSpPr>
          <p:spPr bwMode="auto">
            <a:xfrm>
              <a:off x="43" y="117"/>
              <a:ext cx="721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chemeClr val="bg1"/>
                </a:solidFill>
                <a:latin typeface="Verdana" panose="020B0604030504040204" pitchFamily="34" charset="0"/>
              </a:endParaRPr>
            </a:p>
          </p:txBody>
        </p:sp>
      </p:grpSp>
      <p:grpSp>
        <p:nvGrpSpPr>
          <p:cNvPr id="4" name="组合 14346"/>
          <p:cNvGrpSpPr>
            <a:grpSpLocks/>
          </p:cNvGrpSpPr>
          <p:nvPr/>
        </p:nvGrpSpPr>
        <p:grpSpPr bwMode="auto">
          <a:xfrm>
            <a:off x="5159375" y="908051"/>
            <a:ext cx="4249738" cy="1800225"/>
            <a:chOff x="0" y="0"/>
            <a:chExt cx="1452" cy="726"/>
          </a:xfrm>
        </p:grpSpPr>
        <p:sp>
          <p:nvSpPr>
            <p:cNvPr id="49160" name="Oval 31"/>
            <p:cNvSpPr>
              <a:spLocks noChangeArrowheads="1"/>
            </p:cNvSpPr>
            <p:nvPr/>
          </p:nvSpPr>
          <p:spPr bwMode="auto">
            <a:xfrm rot="-1543678">
              <a:off x="613" y="422"/>
              <a:ext cx="839" cy="201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/>
            </a:p>
          </p:txBody>
        </p:sp>
        <p:sp>
          <p:nvSpPr>
            <p:cNvPr id="49161" name="Oval 32"/>
            <p:cNvSpPr>
              <a:spLocks noChangeArrowheads="1"/>
            </p:cNvSpPr>
            <p:nvPr/>
          </p:nvSpPr>
          <p:spPr bwMode="auto">
            <a:xfrm>
              <a:off x="183" y="0"/>
              <a:ext cx="849" cy="726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5846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endParaRPr lang="zh-CN" altLang="en-US" sz="2400" b="1"/>
            </a:p>
          </p:txBody>
        </p:sp>
        <p:sp>
          <p:nvSpPr>
            <p:cNvPr id="49162" name="Text Box 33"/>
            <p:cNvSpPr txBox="1">
              <a:spLocks noChangeArrowheads="1"/>
            </p:cNvSpPr>
            <p:nvPr/>
          </p:nvSpPr>
          <p:spPr bwMode="auto">
            <a:xfrm>
              <a:off x="0" y="74"/>
              <a:ext cx="1169" cy="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§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Ø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000" b="1" dirty="0">
                  <a:solidFill>
                    <a:srgbClr val="0000FF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关键词</a:t>
              </a:r>
            </a:p>
            <a:p>
              <a:pPr algn="ctr">
                <a:spcBef>
                  <a:spcPct val="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000" b="1" dirty="0">
                  <a:solidFill>
                    <a:srgbClr val="FF00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表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Verdana" panose="020B0604030504040204" pitchFamily="34" charset="0"/>
                  <a:ea typeface="黑体" panose="02010609060101010101" pitchFamily="49" charset="-122"/>
                </a:rPr>
                <a:t>情感</a:t>
              </a:r>
              <a:endParaRPr lang="zh-CN" altLang="en-US" sz="4000" b="1" dirty="0">
                <a:solidFill>
                  <a:srgbClr val="FF0000"/>
                </a:solidFill>
                <a:latin typeface="Verdana" panose="020B060403050404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4351" name="文本框 14350"/>
          <p:cNvSpPr txBox="1">
            <a:spLocks noChangeArrowheads="1"/>
          </p:cNvSpPr>
          <p:nvPr/>
        </p:nvSpPr>
        <p:spPr bwMode="auto">
          <a:xfrm>
            <a:off x="5087938" y="4652964"/>
            <a:ext cx="25209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典故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黑体" panose="02010609060101010101" pitchFamily="49" charset="-122"/>
              </a:rPr>
              <a:t>含情感</a:t>
            </a:r>
          </a:p>
        </p:txBody>
      </p:sp>
      <p:sp>
        <p:nvSpPr>
          <p:cNvPr id="14352" name="文本框 14351"/>
          <p:cNvSpPr txBox="1">
            <a:spLocks noChangeArrowheads="1"/>
          </p:cNvSpPr>
          <p:nvPr/>
        </p:nvSpPr>
        <p:spPr bwMode="auto">
          <a:xfrm>
            <a:off x="4800601" y="3141663"/>
            <a:ext cx="28797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隐性</a:t>
            </a: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情感</a:t>
            </a:r>
          </a:p>
        </p:txBody>
      </p:sp>
    </p:spTree>
    <p:extLst>
      <p:ext uri="{BB962C8B-B14F-4D97-AF65-F5344CB8AC3E}">
        <p14:creationId xmlns="" xmlns:p14="http://schemas.microsoft.com/office/powerpoint/2010/main" val="4128420393"/>
      </p:ext>
    </p:ext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/>
      <p:bldP spid="1435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椭圆 15361"/>
          <p:cNvSpPr>
            <a:spLocks noChangeArrowheads="1"/>
          </p:cNvSpPr>
          <p:nvPr/>
        </p:nvSpPr>
        <p:spPr bwMode="auto">
          <a:xfrm rot="9138256">
            <a:off x="2570163" y="4092575"/>
            <a:ext cx="1441450" cy="108108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</p:spPr>
        <p:txBody>
          <a:bodyPr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0179" name="椭圆 15362"/>
          <p:cNvSpPr>
            <a:spLocks noChangeArrowheads="1"/>
          </p:cNvSpPr>
          <p:nvPr/>
        </p:nvSpPr>
        <p:spPr bwMode="auto">
          <a:xfrm rot="1823524">
            <a:off x="8040689" y="4149725"/>
            <a:ext cx="1368425" cy="1081088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</p:spPr>
        <p:txBody>
          <a:bodyPr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0180" name="椭圆 15363"/>
          <p:cNvSpPr>
            <a:spLocks noChangeArrowheads="1"/>
          </p:cNvSpPr>
          <p:nvPr/>
        </p:nvSpPr>
        <p:spPr bwMode="auto">
          <a:xfrm>
            <a:off x="4656138" y="2492376"/>
            <a:ext cx="2519362" cy="1368425"/>
          </a:xfrm>
          <a:prstGeom prst="ellipse">
            <a:avLst/>
          </a:prstGeom>
          <a:solidFill>
            <a:srgbClr val="006666"/>
          </a:soli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6666"/>
            </a:extrusionClr>
            <a:contourClr>
              <a:srgbClr val="006666"/>
            </a:contourClr>
          </a:sp3d>
        </p:spPr>
        <p:txBody>
          <a:bodyPr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0181" name="文本框 15364"/>
          <p:cNvSpPr txBox="1">
            <a:spLocks noChangeArrowheads="1"/>
          </p:cNvSpPr>
          <p:nvPr/>
        </p:nvSpPr>
        <p:spPr bwMode="auto">
          <a:xfrm>
            <a:off x="5087939" y="2636838"/>
            <a:ext cx="18002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FF0000"/>
                </a:solidFill>
                <a:ea typeface="黑体" panose="02010609060101010101" pitchFamily="49" charset="-122"/>
              </a:rPr>
              <a:t>情感</a:t>
            </a:r>
          </a:p>
        </p:txBody>
      </p:sp>
      <p:sp>
        <p:nvSpPr>
          <p:cNvPr id="50182" name="矩形 15365"/>
          <p:cNvSpPr>
            <a:spLocks noChangeArrowheads="1"/>
          </p:cNvSpPr>
          <p:nvPr/>
        </p:nvSpPr>
        <p:spPr bwMode="auto">
          <a:xfrm>
            <a:off x="4079876" y="908051"/>
            <a:ext cx="1584325" cy="936625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</p:spPr>
        <p:txBody>
          <a:bodyPr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0183" name="文本框 15366"/>
          <p:cNvSpPr txBox="1">
            <a:spLocks noChangeArrowheads="1"/>
          </p:cNvSpPr>
          <p:nvPr/>
        </p:nvSpPr>
        <p:spPr bwMode="auto">
          <a:xfrm>
            <a:off x="4224339" y="981076"/>
            <a:ext cx="12969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标题</a:t>
            </a:r>
          </a:p>
        </p:txBody>
      </p:sp>
      <p:sp>
        <p:nvSpPr>
          <p:cNvPr id="50184" name="矩形 15367"/>
          <p:cNvSpPr>
            <a:spLocks noChangeArrowheads="1"/>
          </p:cNvSpPr>
          <p:nvPr/>
        </p:nvSpPr>
        <p:spPr bwMode="auto">
          <a:xfrm>
            <a:off x="6167439" y="908051"/>
            <a:ext cx="1512887" cy="936625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</p:spPr>
        <p:txBody>
          <a:bodyPr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0185" name="文本框 15368"/>
          <p:cNvSpPr txBox="1">
            <a:spLocks noChangeArrowheads="1"/>
          </p:cNvSpPr>
          <p:nvPr/>
        </p:nvSpPr>
        <p:spPr bwMode="auto">
          <a:xfrm>
            <a:off x="6311900" y="981076"/>
            <a:ext cx="1295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注解</a:t>
            </a:r>
          </a:p>
        </p:txBody>
      </p:sp>
      <p:sp>
        <p:nvSpPr>
          <p:cNvPr id="50186" name="椭圆 15369"/>
          <p:cNvSpPr>
            <a:spLocks noChangeArrowheads="1"/>
          </p:cNvSpPr>
          <p:nvPr/>
        </p:nvSpPr>
        <p:spPr bwMode="auto">
          <a:xfrm rot="-1128398">
            <a:off x="8183563" y="1700214"/>
            <a:ext cx="1441450" cy="1081087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</p:spPr>
        <p:txBody>
          <a:bodyPr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0187" name="文本框 15370"/>
          <p:cNvSpPr txBox="1">
            <a:spLocks noChangeArrowheads="1"/>
          </p:cNvSpPr>
          <p:nvPr/>
        </p:nvSpPr>
        <p:spPr bwMode="auto">
          <a:xfrm rot="-927667">
            <a:off x="8256588" y="1844676"/>
            <a:ext cx="1414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情语</a:t>
            </a:r>
          </a:p>
        </p:txBody>
      </p:sp>
      <p:sp>
        <p:nvSpPr>
          <p:cNvPr id="50188" name="椭圆 15371"/>
          <p:cNvSpPr>
            <a:spLocks noChangeArrowheads="1"/>
          </p:cNvSpPr>
          <p:nvPr/>
        </p:nvSpPr>
        <p:spPr bwMode="auto">
          <a:xfrm rot="1482171">
            <a:off x="2135188" y="1700214"/>
            <a:ext cx="1439862" cy="1150937"/>
          </a:xfrm>
          <a:prstGeom prst="ellipse">
            <a:avLst/>
          </a:prstGeom>
          <a:solidFill>
            <a:srgbClr val="FFFF00"/>
          </a:solidFill>
          <a:ln w="9525">
            <a:round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</p:spPr>
        <p:txBody>
          <a:bodyPr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0189" name="文本框 15372"/>
          <p:cNvSpPr txBox="1">
            <a:spLocks noChangeArrowheads="1"/>
          </p:cNvSpPr>
          <p:nvPr/>
        </p:nvSpPr>
        <p:spPr bwMode="auto">
          <a:xfrm rot="1427952">
            <a:off x="2279651" y="1916114"/>
            <a:ext cx="12239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作者</a:t>
            </a:r>
          </a:p>
        </p:txBody>
      </p:sp>
      <p:sp>
        <p:nvSpPr>
          <p:cNvPr id="50190" name="矩形 15373"/>
          <p:cNvSpPr>
            <a:spLocks noChangeArrowheads="1"/>
          </p:cNvSpPr>
          <p:nvPr/>
        </p:nvSpPr>
        <p:spPr bwMode="auto">
          <a:xfrm>
            <a:off x="5232401" y="4724400"/>
            <a:ext cx="1655763" cy="1081088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00"/>
            </a:extrusionClr>
            <a:contourClr>
              <a:srgbClr val="FFFF00"/>
            </a:contourClr>
          </a:sp3d>
        </p:spPr>
        <p:txBody>
          <a:bodyPr>
            <a:flatTx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0191" name="文本框 15374"/>
          <p:cNvSpPr txBox="1">
            <a:spLocks noChangeArrowheads="1"/>
          </p:cNvSpPr>
          <p:nvPr/>
        </p:nvSpPr>
        <p:spPr bwMode="auto">
          <a:xfrm>
            <a:off x="5149839" y="4923841"/>
            <a:ext cx="178790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ea typeface="黑体" panose="02010609060101010101" pitchFamily="49" charset="-122"/>
              </a:rPr>
              <a:t>关键词</a:t>
            </a:r>
          </a:p>
        </p:txBody>
      </p:sp>
      <p:sp>
        <p:nvSpPr>
          <p:cNvPr id="50192" name="文本框 15375"/>
          <p:cNvSpPr txBox="1">
            <a:spLocks noChangeArrowheads="1"/>
          </p:cNvSpPr>
          <p:nvPr/>
        </p:nvSpPr>
        <p:spPr bwMode="auto">
          <a:xfrm rot="1534232">
            <a:off x="8040688" y="4365626"/>
            <a:ext cx="16557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典故</a:t>
            </a:r>
          </a:p>
        </p:txBody>
      </p:sp>
      <p:sp>
        <p:nvSpPr>
          <p:cNvPr id="50193" name="文本框 15376"/>
          <p:cNvSpPr txBox="1">
            <a:spLocks noChangeArrowheads="1"/>
          </p:cNvSpPr>
          <p:nvPr/>
        </p:nvSpPr>
        <p:spPr bwMode="auto">
          <a:xfrm rot="-1976733">
            <a:off x="2711451" y="4221164"/>
            <a:ext cx="14398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意象</a:t>
            </a:r>
          </a:p>
        </p:txBody>
      </p:sp>
      <p:sp>
        <p:nvSpPr>
          <p:cNvPr id="50194" name="下箭头 15377"/>
          <p:cNvSpPr>
            <a:spLocks noChangeArrowheads="1"/>
          </p:cNvSpPr>
          <p:nvPr/>
        </p:nvSpPr>
        <p:spPr bwMode="auto">
          <a:xfrm>
            <a:off x="4800600" y="1916113"/>
            <a:ext cx="287338" cy="576262"/>
          </a:xfrm>
          <a:prstGeom prst="downArrow">
            <a:avLst>
              <a:gd name="adj1" fmla="val 50000"/>
              <a:gd name="adj2" fmla="val 50101"/>
            </a:avLst>
          </a:prstGeom>
          <a:solidFill>
            <a:srgbClr val="D60093"/>
          </a:solidFill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195" name="右箭头 15378"/>
          <p:cNvSpPr>
            <a:spLocks noChangeArrowheads="1"/>
          </p:cNvSpPr>
          <p:nvPr/>
        </p:nvSpPr>
        <p:spPr bwMode="auto">
          <a:xfrm rot="1239700">
            <a:off x="3724275" y="2635251"/>
            <a:ext cx="863600" cy="219075"/>
          </a:xfrm>
          <a:prstGeom prst="rightArrow">
            <a:avLst>
              <a:gd name="adj1" fmla="val 50000"/>
              <a:gd name="adj2" fmla="val 98478"/>
            </a:avLst>
          </a:prstGeom>
          <a:solidFill>
            <a:srgbClr val="D60093"/>
          </a:solidFill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196" name="左箭头 15379"/>
          <p:cNvSpPr>
            <a:spLocks noChangeArrowheads="1"/>
          </p:cNvSpPr>
          <p:nvPr/>
        </p:nvSpPr>
        <p:spPr bwMode="auto">
          <a:xfrm rot="-998763">
            <a:off x="7227888" y="2652714"/>
            <a:ext cx="876300" cy="287337"/>
          </a:xfrm>
          <a:prstGeom prst="leftArrow">
            <a:avLst>
              <a:gd name="adj1" fmla="val 50000"/>
              <a:gd name="adj2" fmla="val 76187"/>
            </a:avLst>
          </a:prstGeom>
          <a:solidFill>
            <a:srgbClr val="D60093"/>
          </a:solidFill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197" name="左箭头 15380"/>
          <p:cNvSpPr>
            <a:spLocks noChangeArrowheads="1"/>
          </p:cNvSpPr>
          <p:nvPr/>
        </p:nvSpPr>
        <p:spPr bwMode="auto">
          <a:xfrm rot="2094871">
            <a:off x="7011989" y="3778250"/>
            <a:ext cx="936625" cy="292100"/>
          </a:xfrm>
          <a:prstGeom prst="leftArrow">
            <a:avLst>
              <a:gd name="adj1" fmla="val 44731"/>
              <a:gd name="adj2" fmla="val 42175"/>
            </a:avLst>
          </a:prstGeom>
          <a:solidFill>
            <a:srgbClr val="D60093"/>
          </a:solidFill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198" name="左箭头 15381"/>
          <p:cNvSpPr>
            <a:spLocks noChangeArrowheads="1"/>
          </p:cNvSpPr>
          <p:nvPr/>
        </p:nvSpPr>
        <p:spPr bwMode="auto">
          <a:xfrm rot="9380132">
            <a:off x="4008438" y="3860801"/>
            <a:ext cx="976312" cy="220663"/>
          </a:xfrm>
          <a:prstGeom prst="leftArrow">
            <a:avLst>
              <a:gd name="adj1" fmla="val 50000"/>
              <a:gd name="adj2" fmla="val 110529"/>
            </a:avLst>
          </a:prstGeom>
          <a:solidFill>
            <a:srgbClr val="D60093"/>
          </a:solidFill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199" name="左箭头 15382"/>
          <p:cNvSpPr>
            <a:spLocks noChangeArrowheads="1"/>
          </p:cNvSpPr>
          <p:nvPr/>
        </p:nvSpPr>
        <p:spPr bwMode="auto">
          <a:xfrm rot="5400000">
            <a:off x="5626895" y="4183857"/>
            <a:ext cx="719137" cy="215900"/>
          </a:xfrm>
          <a:prstGeom prst="leftArrow">
            <a:avLst>
              <a:gd name="adj1" fmla="val 50000"/>
              <a:gd name="adj2" fmla="val 83210"/>
            </a:avLst>
          </a:prstGeom>
          <a:solidFill>
            <a:srgbClr val="D60093"/>
          </a:solidFill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200" name="矩形 15383"/>
          <p:cNvSpPr>
            <a:spLocks noChangeArrowheads="1"/>
          </p:cNvSpPr>
          <p:nvPr/>
        </p:nvSpPr>
        <p:spPr bwMode="auto">
          <a:xfrm>
            <a:off x="2135188" y="620714"/>
            <a:ext cx="7777162" cy="5329237"/>
          </a:xfrm>
          <a:prstGeom prst="rect">
            <a:avLst/>
          </a:prstGeom>
          <a:noFill/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201" name="下箭头 15384"/>
          <p:cNvSpPr>
            <a:spLocks noChangeArrowheads="1"/>
          </p:cNvSpPr>
          <p:nvPr/>
        </p:nvSpPr>
        <p:spPr bwMode="auto">
          <a:xfrm>
            <a:off x="6527801" y="1916113"/>
            <a:ext cx="288925" cy="576262"/>
          </a:xfrm>
          <a:prstGeom prst="downArrow">
            <a:avLst>
              <a:gd name="adj1" fmla="val 50000"/>
              <a:gd name="adj2" fmla="val 49826"/>
            </a:avLst>
          </a:prstGeom>
          <a:solidFill>
            <a:srgbClr val="D60093"/>
          </a:solidFill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83240260"/>
      </p:ext>
    </p:extLst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idx="1"/>
          </p:nvPr>
        </p:nvSpPr>
        <p:spPr>
          <a:xfrm>
            <a:off x="1140033" y="2092882"/>
            <a:ext cx="9868394" cy="5649912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情感答题思路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明确情感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【原因+基调（喜、怒、哀、愁、痛、苦、愤、伤、怨）】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+结合诗句分析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（不能用原句）</a:t>
            </a: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注意：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多重情感时，分条说明，一条情感+一条分析</a:t>
            </a:r>
          </a:p>
        </p:txBody>
      </p:sp>
    </p:spTree>
    <p:extLst>
      <p:ext uri="{BB962C8B-B14F-4D97-AF65-F5344CB8AC3E}">
        <p14:creationId xmlns="" xmlns:p14="http://schemas.microsoft.com/office/powerpoint/2010/main" val="311892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135" y="0"/>
            <a:ext cx="11127180" cy="6858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巩固提升：</a:t>
            </a:r>
            <a:endParaRPr lang="en-US" altLang="zh-CN" sz="60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阅读下面两首诗歌，完成下面小题。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（甲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      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僧往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湖南   刘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闲出东林日影斜，稻苗深浅映袭裟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到南湖风浪静，可怜秋水照莲花。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       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濬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上人    刘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木落山前霜露多，手持寒锡远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头陀</a:t>
            </a:r>
            <a:r>
              <a:rPr lang="zh-CN" altLang="en-US" sz="2400" b="1" baseline="30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①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。眼看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庭树梅花发，不见诗人独咏歌。</a:t>
            </a: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（注）①头陀：行脚乞食的和尚。</a:t>
            </a: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这两首诗皆为送别诗，请简要分析二者情感的不同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 smtClean="0"/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：甲诗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欣赏。写出诗人对僧友澄明洁净的内心世界和出尘风致的欣赏之情。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遗憾。表达了诗人对潜上人远行后不能同在梅树下吟咏诗歌的遗憾之情。</a:t>
            </a:r>
          </a:p>
          <a:p>
            <a:endParaRPr lang="zh-CN" altLang="en-US" dirty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400361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10295906" cy="6858000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作业：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、完成课时作业三首诗歌练习题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、根据提供的诗歌命制一道关于诗中情感的问题并组织答案。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9570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764" y="-415636"/>
            <a:ext cx="11079678" cy="6858000"/>
          </a:xfrm>
        </p:spPr>
        <p:txBody>
          <a:bodyPr>
            <a:normAutofit/>
          </a:bodyPr>
          <a:lstStyle/>
          <a:p>
            <a:pPr defTabSz="913765">
              <a:lnSpc>
                <a:spcPct val="150000"/>
              </a:lnSpc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一、考什么？</a:t>
            </a:r>
            <a:endParaRPr lang="en-US" altLang="zh-CN" sz="48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b="1" dirty="0">
                <a:latin typeface="+mn-ea"/>
              </a:rPr>
              <a:t>例</a:t>
            </a:r>
            <a:r>
              <a:rPr lang="en-US" altLang="zh-CN" b="1" dirty="0">
                <a:latin typeface="+mn-ea"/>
              </a:rPr>
              <a:t>1【2019·</a:t>
            </a:r>
            <a:r>
              <a:rPr lang="zh-CN" altLang="en-US" b="1" dirty="0">
                <a:latin typeface="+mn-ea"/>
              </a:rPr>
              <a:t>天津卷</a:t>
            </a:r>
            <a:r>
              <a:rPr lang="en-US" altLang="zh-CN" b="1" dirty="0" smtClean="0">
                <a:latin typeface="+mn-ea"/>
              </a:rPr>
              <a:t>】</a:t>
            </a:r>
            <a:r>
              <a:rPr lang="zh-CN" altLang="zh-CN" dirty="0" smtClean="0"/>
              <a:t>请</a:t>
            </a:r>
            <a:r>
              <a:rPr lang="zh-CN" altLang="zh-CN" dirty="0"/>
              <a:t>指出全诗表达了诗人哪些情感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defTabSz="913765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</a:rPr>
              <a:t>例</a:t>
            </a:r>
            <a:r>
              <a:rPr lang="en-US" altLang="zh-CN" b="1" dirty="0" smtClean="0">
                <a:latin typeface="+mn-ea"/>
              </a:rPr>
              <a:t>2【2017</a:t>
            </a:r>
            <a:r>
              <a:rPr lang="en-US" altLang="zh-CN" b="1" dirty="0">
                <a:latin typeface="+mn-ea"/>
              </a:rPr>
              <a:t>·</a:t>
            </a:r>
            <a:r>
              <a:rPr lang="zh-CN" altLang="en-US" b="1" dirty="0">
                <a:latin typeface="+mn-ea"/>
              </a:rPr>
              <a:t>全国卷</a:t>
            </a:r>
            <a:r>
              <a:rPr lang="en-US" altLang="zh-CN" b="1" dirty="0">
                <a:latin typeface="+mn-ea"/>
              </a:rPr>
              <a:t>Ⅲ</a:t>
            </a:r>
            <a:r>
              <a:rPr lang="en-US" altLang="zh-CN" b="1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请</a:t>
            </a:r>
            <a:r>
              <a:rPr lang="zh-CN" altLang="en-US" dirty="0">
                <a:latin typeface="+mn-ea"/>
              </a:rPr>
              <a:t>从“戏赠”入手，结合全诗，分析作者表达的情感态度</a:t>
            </a:r>
            <a:r>
              <a:rPr lang="zh-CN" altLang="en-US" dirty="0" smtClean="0">
                <a:latin typeface="+mn-ea"/>
              </a:rPr>
              <a:t>。</a:t>
            </a:r>
            <a:endParaRPr lang="en-US" altLang="zh-CN" dirty="0" smtClean="0">
              <a:latin typeface="+mn-ea"/>
            </a:endParaRPr>
          </a:p>
          <a:p>
            <a:r>
              <a:rPr lang="zh-CN" altLang="en-US" b="1" dirty="0" smtClean="0">
                <a:latin typeface="+mn-ea"/>
              </a:rPr>
              <a:t>例</a:t>
            </a:r>
            <a:r>
              <a:rPr lang="en-US" altLang="zh-CN" dirty="0">
                <a:latin typeface="+mn-ea"/>
              </a:rPr>
              <a:t>3</a:t>
            </a:r>
            <a:r>
              <a:rPr lang="en-US" altLang="zh-CN" dirty="0" smtClean="0"/>
              <a:t>【2016</a:t>
            </a:r>
            <a:r>
              <a:rPr lang="en-US" altLang="zh-CN" dirty="0"/>
              <a:t>·</a:t>
            </a:r>
            <a:r>
              <a:rPr lang="zh-CN" altLang="en-US" dirty="0"/>
              <a:t>山东卷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结合</a:t>
            </a:r>
            <a:r>
              <a:rPr lang="zh-CN" altLang="en-US" dirty="0"/>
              <a:t>作品，简要分析作者的情感变化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defTabSz="913765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</a:rPr>
              <a:t>例</a:t>
            </a:r>
            <a:r>
              <a:rPr lang="en-US" altLang="zh-CN" b="1" dirty="0">
                <a:latin typeface="+mn-ea"/>
              </a:rPr>
              <a:t>4</a:t>
            </a:r>
            <a:r>
              <a:rPr lang="en-US" altLang="zh-CN" b="1" dirty="0" smtClean="0">
                <a:latin typeface="+mn-ea"/>
              </a:rPr>
              <a:t>【2018</a:t>
            </a:r>
            <a:r>
              <a:rPr lang="en-US" altLang="zh-CN" b="1" dirty="0">
                <a:latin typeface="+mn-ea"/>
              </a:rPr>
              <a:t>·</a:t>
            </a:r>
            <a:r>
              <a:rPr lang="zh-CN" altLang="en-US" b="1" dirty="0">
                <a:latin typeface="+mn-ea"/>
              </a:rPr>
              <a:t>江苏卷</a:t>
            </a:r>
            <a:r>
              <a:rPr lang="en-US" altLang="zh-CN" b="1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尾</a:t>
            </a:r>
            <a:r>
              <a:rPr lang="zh-CN" altLang="en-US" dirty="0">
                <a:latin typeface="+mn-ea"/>
              </a:rPr>
              <a:t>联表达了作者什么样的情感</a:t>
            </a:r>
            <a:r>
              <a:rPr lang="zh-CN" altLang="en-US" dirty="0" smtClean="0">
                <a:latin typeface="+mn-ea"/>
              </a:rPr>
              <a:t>？</a:t>
            </a:r>
            <a:endParaRPr lang="en-US" altLang="zh-CN" dirty="0">
              <a:latin typeface="+mn-ea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</a:rPr>
              <a:t>例</a:t>
            </a:r>
            <a:r>
              <a:rPr lang="en-US" altLang="zh-CN" b="1" dirty="0">
                <a:latin typeface="+mn-ea"/>
              </a:rPr>
              <a:t>5</a:t>
            </a:r>
            <a:r>
              <a:rPr lang="en-US" altLang="zh-CN" b="1" dirty="0" smtClean="0">
                <a:latin typeface="+mn-ea"/>
              </a:rPr>
              <a:t>【2018</a:t>
            </a:r>
            <a:r>
              <a:rPr lang="en-US" altLang="zh-CN" b="1" dirty="0">
                <a:latin typeface="+mn-ea"/>
              </a:rPr>
              <a:t>·</a:t>
            </a:r>
            <a:r>
              <a:rPr lang="zh-CN" altLang="en-US" b="1" dirty="0">
                <a:latin typeface="+mn-ea"/>
              </a:rPr>
              <a:t>天津卷</a:t>
            </a:r>
            <a:r>
              <a:rPr lang="en-US" altLang="zh-CN" b="1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“</a:t>
            </a:r>
            <a:r>
              <a:rPr lang="zh-CN" altLang="en-US" dirty="0">
                <a:latin typeface="+mn-ea"/>
              </a:rPr>
              <a:t>长吟掩柴门，聊为陇亩民”表达了哪些情感</a:t>
            </a:r>
            <a:r>
              <a:rPr lang="zh-CN" altLang="en-US" dirty="0" smtClean="0">
                <a:latin typeface="+mn-ea"/>
              </a:rPr>
              <a:t>？</a:t>
            </a:r>
            <a:endParaRPr lang="en-US" altLang="zh-CN" dirty="0">
              <a:latin typeface="+mn-ea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</a:rPr>
              <a:t>例</a:t>
            </a:r>
            <a:r>
              <a:rPr lang="en-US" altLang="zh-CN" b="1" dirty="0" smtClean="0">
                <a:latin typeface="+mn-ea"/>
              </a:rPr>
              <a:t>6【2016</a:t>
            </a:r>
            <a:r>
              <a:rPr lang="en-US" altLang="zh-CN" b="1" dirty="0">
                <a:latin typeface="+mn-ea"/>
              </a:rPr>
              <a:t>·</a:t>
            </a:r>
            <a:r>
              <a:rPr lang="zh-CN" altLang="en-US" b="1" dirty="0">
                <a:latin typeface="+mn-ea"/>
              </a:rPr>
              <a:t>江苏卷</a:t>
            </a:r>
            <a:r>
              <a:rPr lang="en-US" altLang="zh-CN" b="1" dirty="0" smtClean="0">
                <a:latin typeface="+mn-ea"/>
              </a:rPr>
              <a:t>】</a:t>
            </a:r>
            <a:r>
              <a:rPr lang="zh-CN" altLang="en-US" dirty="0" smtClean="0">
                <a:latin typeface="+mn-ea"/>
              </a:rPr>
              <a:t>下</a:t>
            </a:r>
            <a:r>
              <a:rPr lang="zh-CN" altLang="en-US" dirty="0">
                <a:latin typeface="+mn-ea"/>
              </a:rPr>
              <a:t>阕寄寓了作者什么样的思想情感？请简要分析。</a:t>
            </a:r>
            <a:endParaRPr lang="en-US" altLang="zh-CN" dirty="0">
              <a:latin typeface="+mn-ea"/>
            </a:endParaRPr>
          </a:p>
          <a:p>
            <a:r>
              <a:rPr lang="zh-CN" altLang="en-US" b="1" dirty="0"/>
              <a:t>例</a:t>
            </a:r>
            <a:r>
              <a:rPr lang="en-US" altLang="zh-CN" b="1" dirty="0"/>
              <a:t>7【2016·</a:t>
            </a:r>
            <a:r>
              <a:rPr lang="zh-CN" altLang="en-US" b="1" dirty="0"/>
              <a:t>全国卷</a:t>
            </a:r>
            <a:r>
              <a:rPr lang="en-US" altLang="zh-CN" b="1" dirty="0"/>
              <a:t>Ⅰ</a:t>
            </a:r>
            <a:r>
              <a:rPr lang="en-US" altLang="zh-CN" b="1" dirty="0" smtClean="0"/>
              <a:t>】</a:t>
            </a:r>
            <a:r>
              <a:rPr lang="zh-CN" altLang="en-US" dirty="0" smtClean="0"/>
              <a:t>诗</a:t>
            </a:r>
            <a:r>
              <a:rPr lang="zh-CN" altLang="en-US" dirty="0"/>
              <a:t>中运用任公子的典故，表达了什么样的思想感情？</a:t>
            </a:r>
          </a:p>
          <a:p>
            <a:r>
              <a:rPr lang="zh-CN" altLang="en-US" b="1" dirty="0"/>
              <a:t>例</a:t>
            </a:r>
            <a:r>
              <a:rPr lang="en-US" altLang="zh-CN" b="1" dirty="0"/>
              <a:t>8【2018·</a:t>
            </a:r>
            <a:r>
              <a:rPr lang="zh-CN" altLang="en-US" b="1" dirty="0"/>
              <a:t>全国卷</a:t>
            </a:r>
            <a:r>
              <a:rPr lang="en-US" altLang="zh-CN" b="1" dirty="0"/>
              <a:t>Ⅰ</a:t>
            </a:r>
            <a:r>
              <a:rPr lang="en-US" altLang="zh-CN" b="1" dirty="0" smtClean="0"/>
              <a:t>】</a:t>
            </a:r>
            <a:r>
              <a:rPr lang="zh-CN" altLang="en-US" dirty="0" smtClean="0"/>
              <a:t>诗</a:t>
            </a:r>
            <a:r>
              <a:rPr lang="zh-CN" altLang="en-US" dirty="0"/>
              <a:t>的最后两句有何含意？请简要分析</a:t>
            </a:r>
            <a:r>
              <a:rPr lang="zh-CN" altLang="en-US" dirty="0" smtClean="0"/>
              <a:t>。（</a:t>
            </a:r>
            <a:r>
              <a:rPr lang="en-US" altLang="zh-CN" dirty="0" smtClean="0"/>
              <a:t>6</a:t>
            </a:r>
            <a:r>
              <a:rPr lang="zh-CN" altLang="en-US" dirty="0" smtClean="0"/>
              <a:t>分）</a:t>
            </a:r>
            <a:endParaRPr lang="zh-CN" altLang="en-US" dirty="0"/>
          </a:p>
          <a:p>
            <a:r>
              <a:rPr lang="zh-CN" altLang="en-US" b="1" dirty="0"/>
              <a:t>例</a:t>
            </a:r>
            <a:r>
              <a:rPr lang="en-US" altLang="zh-CN" b="1" dirty="0"/>
              <a:t>9【2017 ·</a:t>
            </a:r>
            <a:r>
              <a:rPr lang="zh-CN" altLang="en-US" b="1" dirty="0"/>
              <a:t>北京卷</a:t>
            </a:r>
            <a:r>
              <a:rPr lang="en-US" altLang="zh-CN" b="1" dirty="0" smtClean="0"/>
              <a:t>】</a:t>
            </a:r>
            <a:r>
              <a:rPr lang="zh-CN" altLang="en-US" dirty="0" smtClean="0"/>
              <a:t>同样</a:t>
            </a:r>
            <a:r>
              <a:rPr lang="zh-CN" altLang="en-US" dirty="0"/>
              <a:t>是描绘山峡，</a:t>
            </a:r>
            <a:r>
              <a:rPr lang="en-US" altLang="zh-CN" dirty="0"/>
              <a:t>《</a:t>
            </a:r>
            <a:r>
              <a:rPr lang="zh-CN" altLang="en-US" dirty="0"/>
              <a:t>晓行巴峡</a:t>
            </a:r>
            <a:r>
              <a:rPr lang="en-US" altLang="zh-CN" dirty="0"/>
              <a:t>》</a:t>
            </a:r>
            <a:r>
              <a:rPr lang="zh-CN" altLang="en-US" dirty="0"/>
              <a:t>与下列诗句相比，在运用意象、抒发情感方面有何不同？请结合诗句，具体分析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zh-CN" altLang="en-US" b="1" dirty="0"/>
              <a:t>例</a:t>
            </a:r>
            <a:r>
              <a:rPr lang="en-US" altLang="zh-CN" b="1" dirty="0"/>
              <a:t>10【2016·</a:t>
            </a:r>
            <a:r>
              <a:rPr lang="zh-CN" altLang="en-US" b="1" dirty="0"/>
              <a:t>全国卷</a:t>
            </a:r>
            <a:r>
              <a:rPr lang="en-US" altLang="zh-CN" b="1" dirty="0"/>
              <a:t>Ⅲ</a:t>
            </a:r>
            <a:r>
              <a:rPr lang="en-US" altLang="zh-CN" b="1" dirty="0" smtClean="0"/>
              <a:t>】</a:t>
            </a:r>
            <a:r>
              <a:rPr lang="zh-CN" altLang="en-US" dirty="0" smtClean="0"/>
              <a:t>这</a:t>
            </a:r>
            <a:r>
              <a:rPr lang="zh-CN" altLang="en-US" dirty="0"/>
              <a:t>首诗与辛弃疾的</a:t>
            </a:r>
            <a:r>
              <a:rPr lang="en-US" altLang="zh-CN" dirty="0"/>
              <a:t>《</a:t>
            </a:r>
            <a:r>
              <a:rPr lang="zh-CN" altLang="en-US" dirty="0"/>
              <a:t>破阵子</a:t>
            </a:r>
            <a:r>
              <a:rPr lang="en-US" altLang="zh-CN" dirty="0"/>
              <a:t>(</a:t>
            </a:r>
            <a:r>
              <a:rPr lang="zh-CN" altLang="en-US" dirty="0"/>
              <a:t>醉里挑灯看剑</a:t>
            </a:r>
            <a:r>
              <a:rPr lang="en-US" altLang="zh-CN" dirty="0"/>
              <a:t>)》</a:t>
            </a:r>
            <a:r>
              <a:rPr lang="zh-CN" altLang="en-US" dirty="0"/>
              <a:t>题材相似，但情感基调却有所不同，请指出二者的不同之处。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97472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12192000" cy="7126514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考查方向：</a:t>
            </a:r>
            <a:endParaRPr lang="en-US" altLang="zh-CN" sz="6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单篇鉴赏或群文比较鉴赏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直接考查或间接考查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直接考查：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、整体考查：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全诗情感的把握。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2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、部分考查：对某联或某阙的考查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3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、手法考查：分析典故蕴含的情感。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/>
          </a:p>
        </p:txBody>
      </p:sp>
    </p:spTree>
    <p:extLst>
      <p:ext uri="{BB962C8B-B14F-4D97-AF65-F5344CB8AC3E}">
        <p14:creationId xmlns="" xmlns:p14="http://schemas.microsoft.com/office/powerpoint/2010/main" val="429045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807522" y="2523849"/>
            <a:ext cx="10462161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第一忠告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读懂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只有读懂才能把鉴赏题做成满分题。我会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”: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看诗题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看注释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看正文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;“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忆作品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忆背景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忆风格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。这是前提哦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b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</a:b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忠告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关键词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组织诗歌鉴赏答案一定要用关键词引领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还要分条陈述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……;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……;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。请记住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给阅卷老师方便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就是给自己方便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</a:t>
            </a:r>
            <a:r>
              <a:rPr lang="zh-CN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北京大学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张雪睿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418" y="149427"/>
            <a:ext cx="2242151" cy="22912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09202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7"/>
          <p:cNvSpPr txBox="1">
            <a:spLocks noChangeArrowheads="1"/>
          </p:cNvSpPr>
          <p:nvPr/>
        </p:nvSpPr>
        <p:spPr bwMode="auto">
          <a:xfrm>
            <a:off x="3337359" y="2410035"/>
            <a:ext cx="71294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</a:rPr>
              <a:t>显性</a:t>
            </a:r>
            <a:r>
              <a:rPr lang="zh-CN" altLang="en-US" b="1" dirty="0">
                <a:solidFill>
                  <a:srgbClr val="FF0000"/>
                </a:solidFill>
              </a:rPr>
              <a:t>：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诗歌的情感比较明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显，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并不需要我们大费脑筋去揣摩，而是直接从字面上就可以把握它的情感</a:t>
            </a:r>
            <a:r>
              <a:rPr lang="zh-CN" altLang="en-US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倾向。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4098"/>
          <p:cNvSpPr txBox="1">
            <a:spLocks noChangeArrowheads="1"/>
          </p:cNvSpPr>
          <p:nvPr/>
        </p:nvSpPr>
        <p:spPr bwMode="auto">
          <a:xfrm>
            <a:off x="3173909" y="4760120"/>
            <a:ext cx="69135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</a:rPr>
              <a:t>隐性</a:t>
            </a:r>
            <a:r>
              <a:rPr lang="zh-CN" altLang="en-US" b="1" dirty="0">
                <a:solidFill>
                  <a:srgbClr val="FF0000"/>
                </a:solidFill>
              </a:rPr>
              <a:t>：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诗歌的情感含蓄隐晦，不着一情字，需要我们去揣摩分析，才能领悟作者融入其中的感情。</a:t>
            </a:r>
          </a:p>
        </p:txBody>
      </p:sp>
      <p:sp>
        <p:nvSpPr>
          <p:cNvPr id="4100" name="左中括号 4099"/>
          <p:cNvSpPr>
            <a:spLocks/>
          </p:cNvSpPr>
          <p:nvPr/>
        </p:nvSpPr>
        <p:spPr bwMode="auto">
          <a:xfrm>
            <a:off x="2744779" y="2673351"/>
            <a:ext cx="433387" cy="3527425"/>
          </a:xfrm>
          <a:prstGeom prst="leftBracket">
            <a:avLst>
              <a:gd name="adj" fmla="val 67751"/>
            </a:avLst>
          </a:prstGeom>
          <a:noFill/>
          <a:ln w="76200">
            <a:solidFill>
              <a:srgbClr val="FF339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>
              <a:solidFill>
                <a:schemeClr val="folHlink"/>
              </a:solidFill>
            </a:endParaRPr>
          </a:p>
        </p:txBody>
      </p:sp>
      <p:sp>
        <p:nvSpPr>
          <p:cNvPr id="4101" name="文本框 4100"/>
          <p:cNvSpPr txBox="1">
            <a:spLocks noChangeArrowheads="1"/>
          </p:cNvSpPr>
          <p:nvPr/>
        </p:nvSpPr>
        <p:spPr bwMode="auto">
          <a:xfrm>
            <a:off x="1929391" y="3457387"/>
            <a:ext cx="92333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0000FF"/>
                </a:solidFill>
                <a:ea typeface="黑体" panose="02010609060101010101" pitchFamily="49" charset="-122"/>
              </a:rPr>
              <a:t>情感</a:t>
            </a:r>
          </a:p>
        </p:txBody>
      </p:sp>
      <p:sp>
        <p:nvSpPr>
          <p:cNvPr id="4102" name="椭圆 4101"/>
          <p:cNvSpPr>
            <a:spLocks noChangeArrowheads="1"/>
          </p:cNvSpPr>
          <p:nvPr/>
        </p:nvSpPr>
        <p:spPr bwMode="auto">
          <a:xfrm>
            <a:off x="7503123" y="2278063"/>
            <a:ext cx="1079500" cy="790575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103" name="椭圆 4102"/>
          <p:cNvSpPr>
            <a:spLocks noChangeArrowheads="1"/>
          </p:cNvSpPr>
          <p:nvPr/>
        </p:nvSpPr>
        <p:spPr bwMode="auto">
          <a:xfrm>
            <a:off x="6519553" y="4760120"/>
            <a:ext cx="1967140" cy="720725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104" name="椭圆 4103"/>
          <p:cNvSpPr>
            <a:spLocks noChangeArrowheads="1"/>
          </p:cNvSpPr>
          <p:nvPr/>
        </p:nvSpPr>
        <p:spPr bwMode="auto">
          <a:xfrm>
            <a:off x="3320043" y="2278063"/>
            <a:ext cx="1225550" cy="790575"/>
          </a:xfrm>
          <a:prstGeom prst="ellipse">
            <a:avLst/>
          </a:prstGeom>
          <a:noFill/>
          <a:ln w="57150">
            <a:solidFill>
              <a:srgbClr val="FF3399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105" name="椭圆 4104"/>
          <p:cNvSpPr>
            <a:spLocks noChangeArrowheads="1"/>
          </p:cNvSpPr>
          <p:nvPr/>
        </p:nvSpPr>
        <p:spPr bwMode="auto">
          <a:xfrm>
            <a:off x="3160667" y="4732415"/>
            <a:ext cx="1296987" cy="720725"/>
          </a:xfrm>
          <a:prstGeom prst="ellips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444130" y="19156"/>
            <a:ext cx="713849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怎么做？</a:t>
            </a:r>
            <a:endParaRPr lang="en-US" altLang="zh-CN" sz="6000" b="1" dirty="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60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如何快速把握情感？</a:t>
            </a:r>
            <a:endParaRPr lang="zh-CN" altLang="en-US" sz="60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0597095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/>
      <p:bldP spid="4100" grpId="0" bldLvl="0" animBg="1"/>
      <p:bldP spid="41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圆角矩形 10241"/>
          <p:cNvSpPr>
            <a:spLocks noChangeArrowheads="1"/>
          </p:cNvSpPr>
          <p:nvPr/>
        </p:nvSpPr>
        <p:spPr bwMode="auto">
          <a:xfrm>
            <a:off x="1524000" y="1341438"/>
            <a:ext cx="9144000" cy="5021262"/>
          </a:xfrm>
          <a:prstGeom prst="roundRect">
            <a:avLst>
              <a:gd name="adj" fmla="val 8375"/>
            </a:avLst>
          </a:prstGeom>
          <a:solidFill>
            <a:srgbClr val="CC33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1987" name="圆角矩形 10242"/>
          <p:cNvSpPr>
            <a:spLocks noChangeArrowheads="1"/>
          </p:cNvSpPr>
          <p:nvPr/>
        </p:nvSpPr>
        <p:spPr bwMode="auto">
          <a:xfrm>
            <a:off x="1511097" y="1901306"/>
            <a:ext cx="9144000" cy="5032375"/>
          </a:xfrm>
          <a:prstGeom prst="roundRect">
            <a:avLst>
              <a:gd name="adj" fmla="val 8375"/>
            </a:avLst>
          </a:prstGeom>
          <a:solidFill>
            <a:srgbClr val="7B669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1988" name="圆角矩形 10243"/>
          <p:cNvSpPr>
            <a:spLocks noChangeArrowheads="1"/>
          </p:cNvSpPr>
          <p:nvPr/>
        </p:nvSpPr>
        <p:spPr bwMode="auto">
          <a:xfrm>
            <a:off x="2154238" y="1317507"/>
            <a:ext cx="6364287" cy="958850"/>
          </a:xfrm>
          <a:prstGeom prst="roundRect">
            <a:avLst>
              <a:gd name="adj" fmla="val 50000"/>
            </a:avLst>
          </a:prstGeom>
          <a:solidFill>
            <a:srgbClr val="00FF00"/>
          </a:solidFill>
          <a:ln>
            <a:noFill/>
          </a:ln>
          <a:effectLst>
            <a:outerShdw dist="63500" dir="3187806" algn="ctr" rotWithShape="0">
              <a:srgbClr val="800000"/>
            </a:outer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41989" name="组合 10244"/>
          <p:cNvGrpSpPr>
            <a:grpSpLocks/>
          </p:cNvGrpSpPr>
          <p:nvPr/>
        </p:nvGrpSpPr>
        <p:grpSpPr bwMode="auto">
          <a:xfrm>
            <a:off x="1879601" y="3914775"/>
            <a:ext cx="8480425" cy="2457450"/>
            <a:chOff x="0" y="0"/>
            <a:chExt cx="3829" cy="1431"/>
          </a:xfrm>
        </p:grpSpPr>
        <p:grpSp>
          <p:nvGrpSpPr>
            <p:cNvPr id="42004" name="组合 10245"/>
            <p:cNvGrpSpPr>
              <a:grpSpLocks/>
            </p:cNvGrpSpPr>
            <p:nvPr/>
          </p:nvGrpSpPr>
          <p:grpSpPr bwMode="auto">
            <a:xfrm>
              <a:off x="1914" y="0"/>
              <a:ext cx="1915" cy="1431"/>
              <a:chOff x="0" y="0"/>
              <a:chExt cx="2622" cy="1882"/>
            </a:xfrm>
          </p:grpSpPr>
          <p:sp>
            <p:nvSpPr>
              <p:cNvPr id="42043" name="直接连接符 10246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43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4" name="直接连接符 1024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68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5" name="直接连接符 10248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87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6" name="直接连接符 10249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83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7" name="直接连接符 1025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704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8" name="直接连接符 1025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22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9" name="直接连接符 10252"/>
              <p:cNvSpPr>
                <a:spLocks noChangeShapeType="1"/>
              </p:cNvSpPr>
              <p:nvPr/>
            </p:nvSpPr>
            <p:spPr bwMode="auto">
              <a:xfrm>
                <a:off x="0" y="0"/>
                <a:ext cx="986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0" name="直接连接符 10253"/>
              <p:cNvSpPr>
                <a:spLocks noChangeShapeType="1"/>
              </p:cNvSpPr>
              <p:nvPr/>
            </p:nvSpPr>
            <p:spPr bwMode="auto">
              <a:xfrm>
                <a:off x="0" y="0"/>
                <a:ext cx="651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1" name="直接连接符 10254"/>
              <p:cNvSpPr>
                <a:spLocks noChangeShapeType="1"/>
              </p:cNvSpPr>
              <p:nvPr/>
            </p:nvSpPr>
            <p:spPr bwMode="auto">
              <a:xfrm>
                <a:off x="0" y="0"/>
                <a:ext cx="314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2" name="直接连接符 1025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3" name="直接连接符 10256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23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4" name="直接连接符 1025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06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5" name="直接连接符 10258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91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6" name="直接连接符 10259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770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7" name="直接连接符 10260"/>
              <p:cNvSpPr>
                <a:spLocks noChangeShapeType="1"/>
              </p:cNvSpPr>
              <p:nvPr/>
            </p:nvSpPr>
            <p:spPr bwMode="auto">
              <a:xfrm>
                <a:off x="23" y="0"/>
                <a:ext cx="2599" cy="64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8" name="直接连接符 10261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514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59" name="直接连接符 10262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405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0" name="直接连接符 10263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298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1" name="直接连接符 10264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21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2" name="直接连接符 10265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126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63" name="直接连接符 10266"/>
              <p:cNvSpPr>
                <a:spLocks noChangeShapeType="1"/>
              </p:cNvSpPr>
              <p:nvPr/>
            </p:nvSpPr>
            <p:spPr bwMode="auto">
              <a:xfrm>
                <a:off x="0" y="0"/>
                <a:ext cx="2622" cy="6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005" name="组合 10267"/>
            <p:cNvGrpSpPr>
              <a:grpSpLocks/>
            </p:cNvGrpSpPr>
            <p:nvPr/>
          </p:nvGrpSpPr>
          <p:grpSpPr bwMode="auto">
            <a:xfrm>
              <a:off x="0" y="0"/>
              <a:ext cx="1914" cy="1431"/>
              <a:chOff x="0" y="0"/>
              <a:chExt cx="2619" cy="1882"/>
            </a:xfrm>
          </p:grpSpPr>
          <p:sp>
            <p:nvSpPr>
              <p:cNvPr id="42022" name="直接连接符 1026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0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3" name="直接连接符 10269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43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4" name="直接连接符 1027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68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5" name="直接连接符 10271"/>
              <p:cNvSpPr>
                <a:spLocks noChangeShapeType="1"/>
              </p:cNvSpPr>
              <p:nvPr/>
            </p:nvSpPr>
            <p:spPr bwMode="auto">
              <a:xfrm flipH="1">
                <a:off x="136" y="0"/>
                <a:ext cx="2483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6" name="直接连接符 10272"/>
              <p:cNvSpPr>
                <a:spLocks noChangeShapeType="1"/>
              </p:cNvSpPr>
              <p:nvPr/>
            </p:nvSpPr>
            <p:spPr bwMode="auto">
              <a:xfrm flipH="1">
                <a:off x="539" y="0"/>
                <a:ext cx="2080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7" name="直接连接符 10273"/>
              <p:cNvSpPr>
                <a:spLocks noChangeShapeType="1"/>
              </p:cNvSpPr>
              <p:nvPr/>
            </p:nvSpPr>
            <p:spPr bwMode="auto">
              <a:xfrm flipH="1">
                <a:off x="918" y="0"/>
                <a:ext cx="1701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8" name="直接连接符 10274"/>
              <p:cNvSpPr>
                <a:spLocks noChangeShapeType="1"/>
              </p:cNvSpPr>
              <p:nvPr/>
            </p:nvSpPr>
            <p:spPr bwMode="auto">
              <a:xfrm flipH="1">
                <a:off x="1299" y="0"/>
                <a:ext cx="1320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9" name="直接连接符 10275"/>
              <p:cNvSpPr>
                <a:spLocks noChangeShapeType="1"/>
              </p:cNvSpPr>
              <p:nvPr/>
            </p:nvSpPr>
            <p:spPr bwMode="auto">
              <a:xfrm flipH="1">
                <a:off x="1637" y="0"/>
                <a:ext cx="982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0" name="直接连接符 10276"/>
              <p:cNvSpPr>
                <a:spLocks noChangeShapeType="1"/>
              </p:cNvSpPr>
              <p:nvPr/>
            </p:nvSpPr>
            <p:spPr bwMode="auto">
              <a:xfrm flipH="1">
                <a:off x="1971" y="0"/>
                <a:ext cx="648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1" name="直接连接符 10277"/>
              <p:cNvSpPr>
                <a:spLocks noChangeShapeType="1"/>
              </p:cNvSpPr>
              <p:nvPr/>
            </p:nvSpPr>
            <p:spPr bwMode="auto">
              <a:xfrm flipH="1">
                <a:off x="2308" y="0"/>
                <a:ext cx="311" cy="188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2" name="直接连接符 1027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23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3" name="直接连接符 10279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067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4" name="直接连接符 1028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919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5" name="直接连接符 10281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770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6" name="直接连接符 10282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597" cy="642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7" name="直接连接符 10283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514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8" name="直接连接符 1028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405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9" name="直接连接符 10285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298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0" name="直接连接符 10286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21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1" name="直接连接符 10287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126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2" name="直接连接符 10288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2619" cy="63"/>
              </a:xfrm>
              <a:prstGeom prst="line">
                <a:avLst/>
              </a:prstGeom>
              <a:noFill/>
              <a:ln w="3175">
                <a:solidFill>
                  <a:srgbClr val="C68DFF">
                    <a:alpha val="50195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2006" name="组合 10289"/>
            <p:cNvGrpSpPr>
              <a:grpSpLocks/>
            </p:cNvGrpSpPr>
            <p:nvPr/>
          </p:nvGrpSpPr>
          <p:grpSpPr bwMode="auto">
            <a:xfrm>
              <a:off x="0" y="15"/>
              <a:ext cx="3829" cy="1220"/>
              <a:chOff x="0" y="0"/>
              <a:chExt cx="5241" cy="1605"/>
            </a:xfrm>
          </p:grpSpPr>
          <p:grpSp>
            <p:nvGrpSpPr>
              <p:cNvPr id="42007" name="组合 10290"/>
              <p:cNvGrpSpPr>
                <a:grpSpLocks/>
              </p:cNvGrpSpPr>
              <p:nvPr/>
            </p:nvGrpSpPr>
            <p:grpSpPr bwMode="auto">
              <a:xfrm>
                <a:off x="0" y="906"/>
                <a:ext cx="5241" cy="699"/>
                <a:chOff x="0" y="0"/>
                <a:chExt cx="5241" cy="699"/>
              </a:xfrm>
            </p:grpSpPr>
            <p:sp>
              <p:nvSpPr>
                <p:cNvPr id="42018" name="直接连接符 10291"/>
                <p:cNvSpPr>
                  <a:spLocks noChangeShapeType="1"/>
                </p:cNvSpPr>
                <p:nvPr/>
              </p:nvSpPr>
              <p:spPr bwMode="auto">
                <a:xfrm>
                  <a:off x="0" y="699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9" name="直接连接符 10292"/>
                <p:cNvSpPr>
                  <a:spLocks noChangeShapeType="1"/>
                </p:cNvSpPr>
                <p:nvPr/>
              </p:nvSpPr>
              <p:spPr bwMode="auto">
                <a:xfrm>
                  <a:off x="0" y="441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20" name="直接连接符 10293"/>
                <p:cNvSpPr>
                  <a:spLocks noChangeShapeType="1"/>
                </p:cNvSpPr>
                <p:nvPr/>
              </p:nvSpPr>
              <p:spPr bwMode="auto">
                <a:xfrm>
                  <a:off x="0" y="208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21" name="直接连接符 1029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5239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008" name="组合 10295"/>
              <p:cNvGrpSpPr>
                <a:grpSpLocks/>
              </p:cNvGrpSpPr>
              <p:nvPr/>
            </p:nvGrpSpPr>
            <p:grpSpPr bwMode="auto">
              <a:xfrm>
                <a:off x="0" y="0"/>
                <a:ext cx="5241" cy="728"/>
                <a:chOff x="0" y="0"/>
                <a:chExt cx="5241" cy="728"/>
              </a:xfrm>
            </p:grpSpPr>
            <p:sp>
              <p:nvSpPr>
                <p:cNvPr id="42009" name="直接连接符 10296"/>
                <p:cNvSpPr>
                  <a:spLocks noChangeShapeType="1"/>
                </p:cNvSpPr>
                <p:nvPr/>
              </p:nvSpPr>
              <p:spPr bwMode="auto">
                <a:xfrm>
                  <a:off x="0" y="728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0" name="直接连接符 10297"/>
                <p:cNvSpPr>
                  <a:spLocks noChangeShapeType="1"/>
                </p:cNvSpPr>
                <p:nvPr/>
              </p:nvSpPr>
              <p:spPr bwMode="auto">
                <a:xfrm flipV="1">
                  <a:off x="0" y="557"/>
                  <a:ext cx="5241" cy="1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1" name="直接连接符 10298"/>
                <p:cNvSpPr>
                  <a:spLocks noChangeShapeType="1"/>
                </p:cNvSpPr>
                <p:nvPr/>
              </p:nvSpPr>
              <p:spPr bwMode="auto">
                <a:xfrm>
                  <a:off x="0" y="401"/>
                  <a:ext cx="5241" cy="5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2" name="直接连接符 10299"/>
                <p:cNvSpPr>
                  <a:spLocks noChangeShapeType="1"/>
                </p:cNvSpPr>
                <p:nvPr/>
              </p:nvSpPr>
              <p:spPr bwMode="auto">
                <a:xfrm>
                  <a:off x="0" y="277"/>
                  <a:ext cx="5217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3" name="直接连接符 10300"/>
                <p:cNvSpPr>
                  <a:spLocks noChangeShapeType="1"/>
                </p:cNvSpPr>
                <p:nvPr/>
              </p:nvSpPr>
              <p:spPr bwMode="auto">
                <a:xfrm flipV="1">
                  <a:off x="0" y="171"/>
                  <a:ext cx="5241" cy="6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4" name="直接连接符 10301"/>
                <p:cNvSpPr>
                  <a:spLocks noChangeShapeType="1"/>
                </p:cNvSpPr>
                <p:nvPr/>
              </p:nvSpPr>
              <p:spPr bwMode="auto">
                <a:xfrm>
                  <a:off x="0" y="102"/>
                  <a:ext cx="5241" cy="4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5" name="直接连接符 10302"/>
                <p:cNvSpPr>
                  <a:spLocks noChangeShapeType="1"/>
                </p:cNvSpPr>
                <p:nvPr/>
              </p:nvSpPr>
              <p:spPr bwMode="auto">
                <a:xfrm flipV="1">
                  <a:off x="0" y="64"/>
                  <a:ext cx="5241" cy="1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6" name="直接连接符 10303"/>
                <p:cNvSpPr>
                  <a:spLocks noChangeShapeType="1"/>
                </p:cNvSpPr>
                <p:nvPr/>
              </p:nvSpPr>
              <p:spPr bwMode="auto">
                <a:xfrm>
                  <a:off x="23" y="22"/>
                  <a:ext cx="5218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17" name="直接连接符 1030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5241" cy="0"/>
                </a:xfrm>
                <a:prstGeom prst="line">
                  <a:avLst/>
                </a:prstGeom>
                <a:noFill/>
                <a:ln w="3175">
                  <a:solidFill>
                    <a:srgbClr val="C68DFF">
                      <a:alpha val="50195"/>
                    </a:srgb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306" name="任意多边形 10305"/>
          <p:cNvSpPr>
            <a:spLocks noChangeArrowheads="1"/>
          </p:cNvSpPr>
          <p:nvPr/>
        </p:nvSpPr>
        <p:spPr bwMode="auto">
          <a:xfrm rot="10443842" flipH="1">
            <a:off x="603251" y="533400"/>
            <a:ext cx="8920163" cy="5456238"/>
          </a:xfrm>
          <a:custGeom>
            <a:avLst/>
            <a:gdLst>
              <a:gd name="T0" fmla="*/ 6365114 w 21600"/>
              <a:gd name="T1" fmla="*/ 2524268 h 21600"/>
              <a:gd name="T2" fmla="*/ 4459669 w 21600"/>
              <a:gd name="T3" fmla="*/ 1544924 h 21600"/>
              <a:gd name="T4" fmla="*/ 2927548 w 21600"/>
              <a:gd name="T5" fmla="*/ 2005925 h 21600"/>
              <a:gd name="T6" fmla="*/ 927119 w 21600"/>
              <a:gd name="T7" fmla="*/ 1062956 h 21600"/>
              <a:gd name="T8" fmla="*/ 4460082 w 21600"/>
              <a:gd name="T9" fmla="*/ 0 h 21600"/>
              <a:gd name="T10" fmla="*/ 8853675 w 21600"/>
              <a:gd name="T11" fmla="*/ 2256761 h 21600"/>
              <a:gd name="T12" fmla="*/ 9951763 w 21600"/>
              <a:gd name="T13" fmla="*/ 2140563 h 21600"/>
              <a:gd name="T14" fmla="*/ 8019061 w 21600"/>
              <a:gd name="T15" fmla="*/ 3823913 h 21600"/>
              <a:gd name="T16" fmla="*/ 5267026 w 21600"/>
              <a:gd name="T17" fmla="*/ 2641729 h 21600"/>
              <a:gd name="T18" fmla="*/ 6365114 w 21600"/>
              <a:gd name="T19" fmla="*/ 2524268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1600"/>
              <a:gd name="T32" fmla="*/ 21600 w 21600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15413" y="9993"/>
                </a:moveTo>
                <a:cubicBezTo>
                  <a:pt x="15030" y="7790"/>
                  <a:pt x="13110" y="6116"/>
                  <a:pt x="10799" y="6116"/>
                </a:cubicBezTo>
                <a:cubicBezTo>
                  <a:pt x="9289" y="6116"/>
                  <a:pt x="7945" y="6831"/>
                  <a:pt x="7089" y="7941"/>
                </a:cubicBezTo>
                <a:lnTo>
                  <a:pt x="2245" y="4208"/>
                </a:lnTo>
                <a:cubicBezTo>
                  <a:pt x="4220" y="1648"/>
                  <a:pt x="7317" y="0"/>
                  <a:pt x="10800" y="0"/>
                </a:cubicBezTo>
                <a:cubicBezTo>
                  <a:pt x="16130" y="0"/>
                  <a:pt x="20557" y="3860"/>
                  <a:pt x="21439" y="8934"/>
                </a:cubicBezTo>
                <a:lnTo>
                  <a:pt x="24098" y="8474"/>
                </a:lnTo>
                <a:lnTo>
                  <a:pt x="19418" y="15138"/>
                </a:lnTo>
                <a:lnTo>
                  <a:pt x="12754" y="10458"/>
                </a:lnTo>
                <a:lnTo>
                  <a:pt x="15413" y="9993"/>
                </a:lnTo>
                <a:close/>
              </a:path>
            </a:pathLst>
          </a:custGeom>
          <a:solidFill>
            <a:srgbClr val="B48ED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7" name="文本框 10306"/>
          <p:cNvSpPr txBox="1">
            <a:spLocks noChangeArrowheads="1"/>
          </p:cNvSpPr>
          <p:nvPr/>
        </p:nvSpPr>
        <p:spPr bwMode="auto">
          <a:xfrm>
            <a:off x="3853077" y="1370788"/>
            <a:ext cx="33289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spcBef>
                <a:spcPct val="0"/>
              </a:spcBef>
              <a:buClr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显性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情感</a:t>
            </a:r>
          </a:p>
        </p:txBody>
      </p:sp>
      <p:sp>
        <p:nvSpPr>
          <p:cNvPr id="41992" name="椭圆 10307"/>
          <p:cNvSpPr>
            <a:spLocks noChangeArrowheads="1"/>
          </p:cNvSpPr>
          <p:nvPr/>
        </p:nvSpPr>
        <p:spPr bwMode="auto">
          <a:xfrm>
            <a:off x="7740651" y="4024314"/>
            <a:ext cx="1249363" cy="236537"/>
          </a:xfrm>
          <a:prstGeom prst="ellipse">
            <a:avLst/>
          </a:prstGeom>
          <a:gradFill rotWithShape="1">
            <a:gsLst>
              <a:gs pos="0">
                <a:srgbClr val="41334D"/>
              </a:gs>
              <a:gs pos="100000">
                <a:srgbClr val="925C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0309" name="椭圆 10308"/>
          <p:cNvSpPr>
            <a:spLocks noChangeArrowheads="1"/>
          </p:cNvSpPr>
          <p:nvPr/>
        </p:nvSpPr>
        <p:spPr bwMode="auto">
          <a:xfrm>
            <a:off x="7391401" y="2276475"/>
            <a:ext cx="2011363" cy="1733550"/>
          </a:xfrm>
          <a:prstGeom prst="ellipse">
            <a:avLst/>
          </a:prstGeom>
          <a:gradFill rotWithShape="0">
            <a:gsLst>
              <a:gs pos="0">
                <a:srgbClr val="FF6600"/>
              </a:gs>
              <a:gs pos="100000">
                <a:srgbClr val="421A00"/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情语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66FFCC"/>
                </a:solidFill>
                <a:ea typeface="黑体" panose="02010609060101010101" pitchFamily="49" charset="-122"/>
              </a:rPr>
              <a:t>明情感</a:t>
            </a:r>
            <a:endParaRPr lang="ko-KR" altLang="en-US" sz="3600" b="1" dirty="0">
              <a:solidFill>
                <a:srgbClr val="66FFCC"/>
              </a:solidFill>
              <a:ea typeface="黑体" panose="02010609060101010101" pitchFamily="49" charset="-122"/>
            </a:endParaRPr>
          </a:p>
        </p:txBody>
      </p:sp>
      <p:sp>
        <p:nvSpPr>
          <p:cNvPr id="41994" name="椭圆 10309"/>
          <p:cNvSpPr>
            <a:spLocks noChangeArrowheads="1"/>
          </p:cNvSpPr>
          <p:nvPr/>
        </p:nvSpPr>
        <p:spPr bwMode="auto">
          <a:xfrm>
            <a:off x="6491288" y="5057775"/>
            <a:ext cx="1249362" cy="236538"/>
          </a:xfrm>
          <a:prstGeom prst="ellipse">
            <a:avLst/>
          </a:prstGeom>
          <a:gradFill rotWithShape="1">
            <a:gsLst>
              <a:gs pos="0">
                <a:srgbClr val="41334D"/>
              </a:gs>
              <a:gs pos="100000">
                <a:srgbClr val="925C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0311" name="椭圆 10310"/>
          <p:cNvSpPr>
            <a:spLocks noChangeArrowheads="1"/>
          </p:cNvSpPr>
          <p:nvPr/>
        </p:nvSpPr>
        <p:spPr bwMode="auto">
          <a:xfrm>
            <a:off x="6096001" y="3429000"/>
            <a:ext cx="2219325" cy="1735138"/>
          </a:xfrm>
          <a:prstGeom prst="ellipse">
            <a:avLst/>
          </a:prstGeom>
          <a:gradFill rotWithShape="0">
            <a:gsLst>
              <a:gs pos="0">
                <a:srgbClr val="33CC33"/>
              </a:gs>
              <a:gs pos="100000">
                <a:srgbClr val="0D350D"/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作者</a:t>
            </a: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66FFCC"/>
                </a:solidFill>
                <a:ea typeface="黑体" panose="02010609060101010101" pitchFamily="49" charset="-122"/>
              </a:rPr>
              <a:t>推情感</a:t>
            </a:r>
            <a:endParaRPr lang="ko-KR" altLang="en-US" sz="3600" b="1" dirty="0">
              <a:solidFill>
                <a:srgbClr val="66FFCC"/>
              </a:solidFill>
              <a:ea typeface="黑体" panose="02010609060101010101" pitchFamily="49" charset="-122"/>
            </a:endParaRPr>
          </a:p>
        </p:txBody>
      </p:sp>
      <p:sp>
        <p:nvSpPr>
          <p:cNvPr id="41996" name="椭圆 10311"/>
          <p:cNvSpPr>
            <a:spLocks noChangeArrowheads="1"/>
          </p:cNvSpPr>
          <p:nvPr/>
        </p:nvSpPr>
        <p:spPr bwMode="auto">
          <a:xfrm>
            <a:off x="4711701" y="5464175"/>
            <a:ext cx="1249363" cy="236538"/>
          </a:xfrm>
          <a:prstGeom prst="ellipse">
            <a:avLst/>
          </a:prstGeom>
          <a:gradFill rotWithShape="1">
            <a:gsLst>
              <a:gs pos="0">
                <a:srgbClr val="41334D"/>
              </a:gs>
              <a:gs pos="100000">
                <a:srgbClr val="925C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0313" name="椭圆 10312"/>
          <p:cNvSpPr>
            <a:spLocks noChangeArrowheads="1"/>
          </p:cNvSpPr>
          <p:nvPr/>
        </p:nvSpPr>
        <p:spPr bwMode="auto">
          <a:xfrm>
            <a:off x="4151314" y="3933825"/>
            <a:ext cx="2306637" cy="1733550"/>
          </a:xfrm>
          <a:prstGeom prst="ellipse">
            <a:avLst/>
          </a:prstGeom>
          <a:gradFill rotWithShape="0">
            <a:gsLst>
              <a:gs pos="0">
                <a:srgbClr val="FF9933"/>
              </a:gs>
              <a:gs pos="100000">
                <a:srgbClr val="42280D"/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注解</a:t>
            </a:r>
          </a:p>
          <a:p>
            <a:pPr algn="ctr" eaLnBrk="1" latin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66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点情感</a:t>
            </a:r>
            <a:endParaRPr lang="ko-KR" altLang="en-US" sz="3600" b="1" dirty="0">
              <a:solidFill>
                <a:srgbClr val="66FF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98" name="椭圆 10313"/>
          <p:cNvSpPr>
            <a:spLocks noChangeArrowheads="1"/>
          </p:cNvSpPr>
          <p:nvPr/>
        </p:nvSpPr>
        <p:spPr bwMode="auto">
          <a:xfrm>
            <a:off x="3024188" y="5429250"/>
            <a:ext cx="1249362" cy="236538"/>
          </a:xfrm>
          <a:prstGeom prst="ellipse">
            <a:avLst/>
          </a:prstGeom>
          <a:gradFill rotWithShape="1">
            <a:gsLst>
              <a:gs pos="0">
                <a:srgbClr val="41334D"/>
              </a:gs>
              <a:gs pos="100000">
                <a:srgbClr val="925CC4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0315" name="椭圆 10314"/>
          <p:cNvSpPr>
            <a:spLocks noChangeArrowheads="1"/>
          </p:cNvSpPr>
          <p:nvPr/>
        </p:nvSpPr>
        <p:spPr bwMode="auto">
          <a:xfrm>
            <a:off x="2279650" y="3933825"/>
            <a:ext cx="2217738" cy="1735138"/>
          </a:xfrm>
          <a:prstGeom prst="ellipse">
            <a:avLst/>
          </a:prstGeom>
          <a:gradFill rotWithShape="0">
            <a:gsLst>
              <a:gs pos="0">
                <a:srgbClr val="CC99FF"/>
              </a:gs>
              <a:gs pos="100000">
                <a:srgbClr val="352842"/>
              </a:gs>
            </a:gsLst>
            <a:path path="rect">
              <a:fillToRect r="100000" b="10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</a:t>
            </a:r>
          </a:p>
          <a:p>
            <a:pPr algn="ctr" eaLnBrk="1" latin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66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显情感</a:t>
            </a:r>
            <a:endParaRPr lang="en-US" altLang="zh-CN" sz="3600" b="1" dirty="0">
              <a:solidFill>
                <a:srgbClr val="66FF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000" name="椭圆 10315"/>
          <p:cNvSpPr>
            <a:spLocks noChangeArrowheads="1"/>
          </p:cNvSpPr>
          <p:nvPr/>
        </p:nvSpPr>
        <p:spPr bwMode="auto">
          <a:xfrm rot="-2675837">
            <a:off x="5940425" y="3689351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2001" name="椭圆 10316"/>
          <p:cNvSpPr>
            <a:spLocks noChangeArrowheads="1"/>
          </p:cNvSpPr>
          <p:nvPr/>
        </p:nvSpPr>
        <p:spPr bwMode="auto">
          <a:xfrm rot="-2675837">
            <a:off x="7354888" y="2705101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2002" name="椭圆 10317"/>
          <p:cNvSpPr>
            <a:spLocks noChangeArrowheads="1"/>
          </p:cNvSpPr>
          <p:nvPr/>
        </p:nvSpPr>
        <p:spPr bwMode="auto">
          <a:xfrm rot="-2675837">
            <a:off x="4273550" y="4073526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42003" name="椭圆 10318"/>
          <p:cNvSpPr>
            <a:spLocks noChangeArrowheads="1"/>
          </p:cNvSpPr>
          <p:nvPr/>
        </p:nvSpPr>
        <p:spPr bwMode="auto">
          <a:xfrm rot="-2675837">
            <a:off x="2439988" y="4051301"/>
            <a:ext cx="546100" cy="315913"/>
          </a:xfrm>
          <a:prstGeom prst="ellipse">
            <a:avLst/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767676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2" name="文本框 1"/>
          <p:cNvSpPr txBox="1"/>
          <p:nvPr/>
        </p:nvSpPr>
        <p:spPr>
          <a:xfrm>
            <a:off x="1751942" y="-107895"/>
            <a:ext cx="753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怎么做？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如何快速把握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诗人显性情感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855687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10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6" grpId="0" animBg="1"/>
      <p:bldP spid="10307" grpId="0"/>
      <p:bldP spid="10309" grpId="0" bldLvl="0" animBg="1"/>
      <p:bldP spid="10311" grpId="0" bldLvl="0" animBg="1"/>
      <p:bldP spid="10313" grpId="0" bldLvl="0" animBg="1"/>
      <p:bldP spid="103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椭圆 5121"/>
          <p:cNvSpPr>
            <a:spLocks noChangeArrowheads="1"/>
          </p:cNvSpPr>
          <p:nvPr/>
        </p:nvSpPr>
        <p:spPr bwMode="auto">
          <a:xfrm>
            <a:off x="4295776" y="3284539"/>
            <a:ext cx="1152525" cy="649287"/>
          </a:xfrm>
          <a:prstGeom prst="ellipse">
            <a:avLst/>
          </a:prstGeom>
          <a:solidFill>
            <a:srgbClr val="E8B6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123" name="椭圆 5122"/>
          <p:cNvSpPr>
            <a:spLocks noChangeArrowheads="1"/>
          </p:cNvSpPr>
          <p:nvPr/>
        </p:nvSpPr>
        <p:spPr bwMode="auto">
          <a:xfrm>
            <a:off x="3792539" y="4868863"/>
            <a:ext cx="719137" cy="792162"/>
          </a:xfrm>
          <a:prstGeom prst="ellipse">
            <a:avLst/>
          </a:prstGeom>
          <a:solidFill>
            <a:srgbClr val="E8B6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124" name="椭圆 5123"/>
          <p:cNvSpPr>
            <a:spLocks noChangeArrowheads="1"/>
          </p:cNvSpPr>
          <p:nvPr/>
        </p:nvSpPr>
        <p:spPr bwMode="auto">
          <a:xfrm>
            <a:off x="4295776" y="1844676"/>
            <a:ext cx="720725" cy="792163"/>
          </a:xfrm>
          <a:prstGeom prst="ellipse">
            <a:avLst/>
          </a:prstGeom>
          <a:solidFill>
            <a:srgbClr val="E8B6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14341" name="文本框 5124"/>
          <p:cNvSpPr txBox="1">
            <a:spLocks noChangeArrowheads="1"/>
          </p:cNvSpPr>
          <p:nvPr/>
        </p:nvSpPr>
        <p:spPr bwMode="auto">
          <a:xfrm>
            <a:off x="3863975" y="476251"/>
            <a:ext cx="3240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5126" name="文本框 5125"/>
          <p:cNvSpPr txBox="1">
            <a:spLocks noChangeArrowheads="1"/>
          </p:cNvSpPr>
          <p:nvPr/>
        </p:nvSpPr>
        <p:spPr bwMode="auto">
          <a:xfrm>
            <a:off x="1524001" y="1988232"/>
            <a:ext cx="4465638" cy="623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白居易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南浦别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》</a:t>
            </a:r>
          </a:p>
          <a:p>
            <a:pPr eaLnBrk="1" hangingPunct="1">
              <a:lnSpc>
                <a:spcPct val="80000"/>
              </a:lnSpc>
              <a:buClrTx/>
              <a:buFont typeface="Arial" panose="020B0604020202020204" pitchFamily="34" charset="0"/>
              <a:buNone/>
            </a:pPr>
            <a:endParaRPr lang="en-US" altLang="zh-CN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骆宾王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在狱咏蝉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》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en-US" altLang="zh-CN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杜甫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春夜喜雨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》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en-US" altLang="zh-CN" sz="4000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ClrTx/>
              <a:buFont typeface="Arial" panose="020B0604020202020204" pitchFamily="34" charset="0"/>
              <a:buNone/>
            </a:pPr>
            <a:endParaRPr lang="en-US" altLang="zh-CN" sz="4000" b="1" dirty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ClrTx/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en-US" altLang="zh-CN" dirty="0"/>
          </a:p>
        </p:txBody>
      </p:sp>
      <p:sp>
        <p:nvSpPr>
          <p:cNvPr id="5127" name="文本框 5126"/>
          <p:cNvSpPr txBox="1">
            <a:spLocks noChangeArrowheads="1"/>
          </p:cNvSpPr>
          <p:nvPr/>
        </p:nvSpPr>
        <p:spPr bwMode="auto">
          <a:xfrm>
            <a:off x="1524001" y="4292600"/>
            <a:ext cx="3457575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en-US" altLang="zh-CN" sz="1800">
              <a:ea typeface="黑体" panose="02010609060101010101" pitchFamily="49" charset="-122"/>
            </a:endParaRPr>
          </a:p>
        </p:txBody>
      </p:sp>
      <p:sp>
        <p:nvSpPr>
          <p:cNvPr id="5128" name="文本框 5127"/>
          <p:cNvSpPr txBox="1">
            <a:spLocks noChangeArrowheads="1"/>
          </p:cNvSpPr>
          <p:nvPr/>
        </p:nvSpPr>
        <p:spPr bwMode="auto">
          <a:xfrm>
            <a:off x="6383338" y="1916113"/>
            <a:ext cx="49323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送别诗、依依惜别</a:t>
            </a:r>
          </a:p>
        </p:txBody>
      </p:sp>
      <p:sp>
        <p:nvSpPr>
          <p:cNvPr id="14345" name="文本框 5128"/>
          <p:cNvSpPr txBox="1">
            <a:spLocks noChangeArrowheads="1"/>
          </p:cNvSpPr>
          <p:nvPr/>
        </p:nvSpPr>
        <p:spPr bwMode="auto">
          <a:xfrm>
            <a:off x="6383338" y="4581526"/>
            <a:ext cx="5111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5130" name="文本框 5129"/>
          <p:cNvSpPr txBox="1">
            <a:spLocks noChangeArrowheads="1"/>
          </p:cNvSpPr>
          <p:nvPr/>
        </p:nvSpPr>
        <p:spPr bwMode="auto">
          <a:xfrm>
            <a:off x="6383338" y="3284538"/>
            <a:ext cx="5364162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托物言志、赞美高洁</a:t>
            </a:r>
          </a:p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2800" dirty="0"/>
          </a:p>
        </p:txBody>
      </p:sp>
      <p:sp>
        <p:nvSpPr>
          <p:cNvPr id="5131" name="文本框 5130"/>
          <p:cNvSpPr txBox="1">
            <a:spLocks noChangeArrowheads="1"/>
          </p:cNvSpPr>
          <p:nvPr/>
        </p:nvSpPr>
        <p:spPr bwMode="auto">
          <a:xfrm>
            <a:off x="6311900" y="4868863"/>
            <a:ext cx="49672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即事抒怀、无限喜悦</a:t>
            </a:r>
          </a:p>
        </p:txBody>
      </p:sp>
      <p:sp>
        <p:nvSpPr>
          <p:cNvPr id="5132" name="右箭头 5131"/>
          <p:cNvSpPr>
            <a:spLocks noChangeArrowheads="1"/>
          </p:cNvSpPr>
          <p:nvPr/>
        </p:nvSpPr>
        <p:spPr bwMode="auto">
          <a:xfrm>
            <a:off x="5519738" y="2060576"/>
            <a:ext cx="792162" cy="485775"/>
          </a:xfrm>
          <a:prstGeom prst="rightArrow">
            <a:avLst>
              <a:gd name="adj1" fmla="val 50000"/>
              <a:gd name="adj2" fmla="val 40738"/>
            </a:avLst>
          </a:prstGeom>
          <a:solidFill>
            <a:srgbClr val="00FF00"/>
          </a:solidFill>
          <a:ln w="9525">
            <a:solidFill>
              <a:srgbClr val="FF3399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133" name="右箭头 5132"/>
          <p:cNvSpPr>
            <a:spLocks noChangeArrowheads="1"/>
          </p:cNvSpPr>
          <p:nvPr/>
        </p:nvSpPr>
        <p:spPr bwMode="auto">
          <a:xfrm>
            <a:off x="5591176" y="3429001"/>
            <a:ext cx="792163" cy="485775"/>
          </a:xfrm>
          <a:prstGeom prst="rightArrow">
            <a:avLst>
              <a:gd name="adj1" fmla="val 50000"/>
              <a:gd name="adj2" fmla="val 40738"/>
            </a:avLst>
          </a:prstGeom>
          <a:solidFill>
            <a:srgbClr val="00FF00"/>
          </a:solidFill>
          <a:ln w="9525">
            <a:solidFill>
              <a:srgbClr val="FF3399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134" name="右箭头 5133"/>
          <p:cNvSpPr>
            <a:spLocks noChangeArrowheads="1"/>
          </p:cNvSpPr>
          <p:nvPr/>
        </p:nvSpPr>
        <p:spPr bwMode="auto">
          <a:xfrm>
            <a:off x="5375275" y="5013326"/>
            <a:ext cx="863600" cy="485775"/>
          </a:xfrm>
          <a:prstGeom prst="rightArrow">
            <a:avLst>
              <a:gd name="adj1" fmla="val 50000"/>
              <a:gd name="adj2" fmla="val 44412"/>
            </a:avLst>
          </a:prstGeom>
          <a:solidFill>
            <a:srgbClr val="00FF00"/>
          </a:solidFill>
          <a:ln w="9525">
            <a:solidFill>
              <a:srgbClr val="FF3399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4000"/>
          </a:p>
        </p:txBody>
      </p:sp>
      <p:sp>
        <p:nvSpPr>
          <p:cNvPr id="5135" name="波形 5134"/>
          <p:cNvSpPr>
            <a:spLocks noChangeArrowheads="1"/>
          </p:cNvSpPr>
          <p:nvPr/>
        </p:nvSpPr>
        <p:spPr bwMode="auto">
          <a:xfrm>
            <a:off x="3719514" y="188914"/>
            <a:ext cx="3743325" cy="1584325"/>
          </a:xfrm>
          <a:prstGeom prst="wave">
            <a:avLst>
              <a:gd name="adj1" fmla="val 13005"/>
              <a:gd name="adj2" fmla="val 0"/>
            </a:avLst>
          </a:prstGeom>
          <a:solidFill>
            <a:srgbClr val="E8B6DD"/>
          </a:solidFill>
          <a:ln w="28575">
            <a:solidFill>
              <a:srgbClr val="0066FF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endParaRPr lang="zh-CN" altLang="en-US" sz="1800">
              <a:solidFill>
                <a:srgbClr val="F1ADE7"/>
              </a:solidFill>
            </a:endParaRPr>
          </a:p>
        </p:txBody>
      </p:sp>
      <p:sp>
        <p:nvSpPr>
          <p:cNvPr id="5136" name="文本框 5135"/>
          <p:cNvSpPr txBox="1">
            <a:spLocks noChangeArrowheads="1"/>
          </p:cNvSpPr>
          <p:nvPr/>
        </p:nvSpPr>
        <p:spPr bwMode="auto">
          <a:xfrm>
            <a:off x="4079876" y="549275"/>
            <a:ext cx="30972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ea typeface="黑体" panose="02010609060101010101" pitchFamily="49" charset="-122"/>
              </a:rPr>
              <a:t>标题</a:t>
            </a:r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显情感</a:t>
            </a:r>
          </a:p>
        </p:txBody>
      </p:sp>
    </p:spTree>
    <p:extLst>
      <p:ext uri="{BB962C8B-B14F-4D97-AF65-F5344CB8AC3E}">
        <p14:creationId xmlns="" xmlns:p14="http://schemas.microsoft.com/office/powerpoint/2010/main" val="424772514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28" grpId="0"/>
      <p:bldP spid="5130" grpId="0"/>
      <p:bldP spid="5131" grpId="0"/>
      <p:bldP spid="5135" grpId="0" bldLvl="0" animBg="1"/>
      <p:bldP spid="5136" grpId="0"/>
    </p:bld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977</TotalTime>
  <Words>2826</Words>
  <Application>Microsoft Office PowerPoint</Application>
  <PresentationFormat>自定义</PresentationFormat>
  <Paragraphs>288</Paragraphs>
  <Slides>35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HDOfficeLightV0</vt:lpstr>
      <vt:lpstr>丝状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</dc:creator>
  <cp:lastModifiedBy>PC</cp:lastModifiedBy>
  <cp:revision>58</cp:revision>
  <dcterms:created xsi:type="dcterms:W3CDTF">2020-02-07T07:54:33Z</dcterms:created>
  <dcterms:modified xsi:type="dcterms:W3CDTF">2020-04-06T12:33:59Z</dcterms:modified>
</cp:coreProperties>
</file>