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71" r:id="rId6"/>
    <p:sldId id="259" r:id="rId7"/>
    <p:sldId id="272" r:id="rId8"/>
    <p:sldId id="260" r:id="rId9"/>
    <p:sldId id="273" r:id="rId10"/>
    <p:sldId id="261" r:id="rId11"/>
    <p:sldId id="274" r:id="rId12"/>
    <p:sldId id="262" r:id="rId13"/>
    <p:sldId id="275" r:id="rId14"/>
    <p:sldId id="263" r:id="rId15"/>
    <p:sldId id="276" r:id="rId16"/>
    <p:sldId id="264" r:id="rId17"/>
    <p:sldId id="277" r:id="rId18"/>
    <p:sldId id="265" r:id="rId19"/>
    <p:sldId id="278" r:id="rId20"/>
    <p:sldId id="266" r:id="rId21"/>
    <p:sldId id="279" r:id="rId22"/>
    <p:sldId id="267" r:id="rId23"/>
    <p:sldId id="280" r:id="rId24"/>
    <p:sldId id="268" r:id="rId25"/>
    <p:sldId id="282" r:id="rId26"/>
    <p:sldId id="269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DFDF1-88DB-428F-B6DB-32366FB89BC1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8B655-B604-4890-95C2-A0D564ADF4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DFDF1-88DB-428F-B6DB-32366FB89BC1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8B655-B604-4890-95C2-A0D564ADF4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DFDF1-88DB-428F-B6DB-32366FB89BC1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8B655-B604-4890-95C2-A0D564ADF4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DFDF1-88DB-428F-B6DB-32366FB89BC1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8B655-B604-4890-95C2-A0D564ADF4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DFDF1-88DB-428F-B6DB-32366FB89BC1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8B655-B604-4890-95C2-A0D564ADF4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DFDF1-88DB-428F-B6DB-32366FB89BC1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8B655-B604-4890-95C2-A0D564ADF4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DFDF1-88DB-428F-B6DB-32366FB89BC1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8B655-B604-4890-95C2-A0D564ADF4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DFDF1-88DB-428F-B6DB-32366FB89BC1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8B655-B604-4890-95C2-A0D564ADF4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DFDF1-88DB-428F-B6DB-32366FB89BC1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8B655-B604-4890-95C2-A0D564ADF4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DFDF1-88DB-428F-B6DB-32366FB89BC1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8B655-B604-4890-95C2-A0D564ADF4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DFDF1-88DB-428F-B6DB-32366FB89BC1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8B655-B604-4890-95C2-A0D564ADF4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DFDF1-88DB-428F-B6DB-32366FB89BC1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8B655-B604-4890-95C2-A0D564ADF4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pic27.nipic.com/20130312/3671538_095216797000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198271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123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语言运用</a:t>
            </a:r>
            <a:r>
              <a:rPr lang="en-US" altLang="zh-CN" sz="6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sz="6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en-US" altLang="zh-CN" sz="6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比喻与排比</a:t>
            </a:r>
            <a:endParaRPr lang="zh-CN" altLang="en-US" sz="6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练习及答案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92725" y="5661025"/>
            <a:ext cx="2807667" cy="92333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郑孝红</a:t>
            </a:r>
            <a:endParaRPr lang="en-US" altLang="zh-CN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201</a:t>
            </a:r>
            <a:r>
              <a:rPr lang="en-US" altLang="zh-CN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年1月</a:t>
            </a:r>
            <a:r>
              <a:rPr lang="en-US" altLang="zh-CN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24</a:t>
            </a:r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号凌晨</a:t>
            </a:r>
            <a:endParaRPr lang="en-US" altLang="zh-CN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于玉屏紫气山</a:t>
            </a:r>
            <a:endParaRPr lang="zh-CN" altLang="en-US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5</a:t>
            </a:r>
            <a:r>
              <a:rPr lang="zh-CN" altLang="en-US" sz="3200" dirty="0" smtClean="0"/>
              <a:t>． 仿照下面的这段话</a:t>
            </a:r>
            <a:r>
              <a:rPr lang="en-US" altLang="zh-CN" sz="3200" dirty="0" smtClean="0"/>
              <a:t>, </a:t>
            </a:r>
            <a:r>
              <a:rPr lang="zh-CN" altLang="en-US" sz="3200" dirty="0" smtClean="0"/>
              <a:t>另选两个景物进行描写。 要求句式基本一致</a:t>
            </a:r>
            <a:r>
              <a:rPr lang="en-US" altLang="zh-CN" sz="3200" dirty="0" smtClean="0"/>
              <a:t>,</a:t>
            </a:r>
            <a:r>
              <a:rPr lang="zh-CN" altLang="en-US" sz="3200" dirty="0" smtClean="0"/>
              <a:t>运用比喻修辞手法。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         花是美丽的，树的美丽也不逊于花。花好比人的面庞，树好比人的姿态。树的美在于姿势的清健或挺拔，苗条或婀娜，在于活力，在于精神。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5</a:t>
            </a:r>
            <a:r>
              <a:rPr lang="zh-CN" altLang="en-US" sz="3200" dirty="0" smtClean="0"/>
              <a:t>． 仿照下面的这段话</a:t>
            </a:r>
            <a:r>
              <a:rPr lang="en-US" altLang="zh-CN" sz="3200" dirty="0" smtClean="0"/>
              <a:t>, </a:t>
            </a:r>
            <a:r>
              <a:rPr lang="zh-CN" altLang="en-US" sz="3200" dirty="0" smtClean="0"/>
              <a:t>另选两个景物进行描写。 要求句式基本一致</a:t>
            </a:r>
            <a:r>
              <a:rPr lang="en-US" altLang="zh-CN" sz="3200" dirty="0" smtClean="0"/>
              <a:t>,</a:t>
            </a:r>
            <a:r>
              <a:rPr lang="zh-CN" altLang="en-US" sz="3200" dirty="0" smtClean="0"/>
              <a:t>运用比喻修辞手法。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         花是美丽的，树的美丽也不逊于花。花好比人的面庞，树好比人的姿态。树的美在于姿势的清健或挺拔，苗条或婀娜，在于活力，在于精神。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    山是美丽的，水的美丽也不亚于山。山好比人的外形，水好比人的气质。水的美在于气质的温婉或凛冽，轻柔或奔放，在于性情，在于灵气！</a:t>
            </a:r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6</a:t>
            </a:r>
            <a:r>
              <a:rPr lang="zh-CN" altLang="en-US" sz="3200" dirty="0" smtClean="0"/>
              <a:t>．以“自己”为写作对象，仿用原句的句式和修辞手法，续写两组句子，与原句构成排比。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         自己善良才能感知世界的美好，阴谋家的世界则只是永远跑不出来的暗算的陷阱；</a:t>
            </a:r>
            <a:r>
              <a:rPr lang="zh-CN" altLang="en-US" sz="3200" u="sng" dirty="0" smtClean="0"/>
              <a:t>                 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</p:spPr>
        <p:txBody>
          <a:bodyPr/>
          <a:lstStyle/>
          <a:p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 smtClean="0"/>
              <a:t>6</a:t>
            </a:r>
            <a:r>
              <a:rPr lang="zh-CN" altLang="en-US" sz="3200" dirty="0" smtClean="0"/>
              <a:t>．以“自己”为写作对象，仿用原句的句式和修辞手法，续写两组句子，与原句构成排比。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060848"/>
            <a:ext cx="8568952" cy="439248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         自己善良才能感知世界的美好，阴谋家的世界则只是永远跑不出来的暗算的陷阱；</a:t>
            </a:r>
            <a:r>
              <a:rPr lang="zh-CN" altLang="en-US" u="sng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自己丰富才能感知世界的广阔，狭隘者的世界则只是永远钻不出去的黑暗的洞穴；自己好学才能感知世界的新奇，懒汉的世界则只是永远流不动的单调沉闷的死水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en-US" altLang="zh-CN" sz="8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0126</a:t>
            </a:r>
            <a:endParaRPr lang="zh-CN" altLang="en-US" sz="800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 smtClean="0"/>
              <a:t>7</a:t>
            </a:r>
            <a:r>
              <a:rPr lang="zh-CN" altLang="en-US" sz="3200" dirty="0" smtClean="0"/>
              <a:t>．仿照例句写两个句子，要求与例句构成排比句。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我心存感激，因为生活让我知道什么是快乐，什么是幸福；我心存感激，因为</a:t>
            </a:r>
            <a:r>
              <a:rPr lang="zh-CN" altLang="en-US" sz="3200" u="sng" dirty="0" smtClean="0"/>
              <a:t>              ；</a:t>
            </a:r>
            <a:r>
              <a:rPr lang="zh-CN" altLang="en-US" sz="3200" dirty="0" smtClean="0"/>
              <a:t>我心存感激，因为</a:t>
            </a:r>
            <a:r>
              <a:rPr lang="zh-CN" altLang="en-US" sz="3200" u="sng" dirty="0" smtClean="0"/>
              <a:t>                          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284984"/>
            <a:ext cx="8229600" cy="2841179"/>
          </a:xfrm>
        </p:spPr>
        <p:txBody>
          <a:bodyPr/>
          <a:lstStyle/>
          <a:p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 smtClean="0"/>
              <a:t>7</a:t>
            </a:r>
            <a:r>
              <a:rPr lang="zh-CN" altLang="en-US" sz="3200" dirty="0" smtClean="0"/>
              <a:t>．仿照例句写两个句子，要求与例句构成排比句。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         我心存感激，因为生活让我知道什么是快乐，什么是幸福；</a:t>
            </a:r>
            <a:r>
              <a:rPr lang="zh-CN" altLang="en-US" u="sng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我心存感激，因为父母让我知道什么是真爱，什么是深情；我心存感激，因为朋友让我知道什么是关怀，什么是友谊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。</a:t>
            </a:r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841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8</a:t>
            </a:r>
            <a:r>
              <a:rPr lang="zh-CN" altLang="en-US" sz="3200" dirty="0" smtClean="0"/>
              <a:t>．模仿下列句式，另在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邹忌讽齐王纳谏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和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失街亭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中选取两个陈述对象，再写两个句子，构成排比句。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         善纳忠言者昌，拒纳人言者亡。假如当初唐太宗不能听取魏征的逆耳忠言，又怎能出现“贞观之治”的太平盛世呢？</a:t>
            </a:r>
            <a:r>
              <a:rPr lang="zh-CN" altLang="en-US" sz="3200" u="sng" dirty="0" smtClean="0"/>
              <a:t>                                       </a:t>
            </a:r>
            <a:r>
              <a:rPr lang="zh-CN" altLang="en-US" sz="3200" dirty="0" smtClean="0"/>
              <a:t>   假如当初袁绍能礼贤下士，虚心听取许攸的劝告，何至于痛失乌巢，兵败官渡呢？</a:t>
            </a:r>
            <a:r>
              <a:rPr lang="zh-CN" altLang="en-US" sz="3200" u="sng" dirty="0" smtClean="0"/>
              <a:t>                           </a:t>
            </a:r>
            <a:r>
              <a:rPr lang="zh-CN" altLang="en-US" sz="3200" dirty="0" smtClean="0"/>
              <a:t>要想事业兴旺，就必须广开言路，察纳忠言。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437112"/>
            <a:ext cx="8229600" cy="1689051"/>
          </a:xfrm>
        </p:spPr>
        <p:txBody>
          <a:bodyPr>
            <a:normAutofit/>
          </a:bodyPr>
          <a:lstStyle/>
          <a:p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pPr algn="l"/>
            <a:r>
              <a:rPr lang="en-US" altLang="zh-CN" sz="2300" dirty="0" smtClean="0"/>
              <a:t>8</a:t>
            </a:r>
            <a:r>
              <a:rPr lang="zh-CN" altLang="en-US" sz="2300" dirty="0" smtClean="0"/>
              <a:t>．模仿下列句式，另在</a:t>
            </a:r>
            <a:r>
              <a:rPr lang="en-US" altLang="zh-CN" sz="2300" dirty="0" smtClean="0"/>
              <a:t>《</a:t>
            </a:r>
            <a:r>
              <a:rPr lang="zh-CN" altLang="en-US" sz="2300" dirty="0" smtClean="0"/>
              <a:t>邹忌讽齐王纳谏</a:t>
            </a:r>
            <a:r>
              <a:rPr lang="en-US" altLang="zh-CN" sz="2300" dirty="0" smtClean="0"/>
              <a:t>》</a:t>
            </a:r>
            <a:r>
              <a:rPr lang="zh-CN" altLang="en-US" sz="2300" dirty="0" smtClean="0"/>
              <a:t>和</a:t>
            </a:r>
            <a:r>
              <a:rPr lang="en-US" altLang="zh-CN" sz="2300" dirty="0" smtClean="0"/>
              <a:t>《</a:t>
            </a:r>
            <a:r>
              <a:rPr lang="zh-CN" altLang="en-US" sz="2300" dirty="0" smtClean="0"/>
              <a:t>失街亭</a:t>
            </a:r>
            <a:r>
              <a:rPr lang="en-US" altLang="zh-CN" sz="2300" dirty="0" smtClean="0"/>
              <a:t>》</a:t>
            </a:r>
            <a:r>
              <a:rPr lang="zh-CN" altLang="en-US" sz="2300" dirty="0" smtClean="0"/>
              <a:t>中选取两个陈述对象，再写两个句子，构成排比句。</a:t>
            </a:r>
            <a:endParaRPr lang="zh-CN" altLang="en-US" sz="23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8640960" cy="580526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en-US" dirty="0" smtClean="0"/>
              <a:t>         善纳忠言者昌，拒纳人言者亡。假如当初唐太宗不能听取魏征的逆耳忠言，又怎能出现“贞观之治”的太平盛世呢？</a:t>
            </a:r>
            <a:r>
              <a:rPr lang="zh-CN" altLang="en-US" sz="41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假如当初齐威王没有听取邹忌的巧妙劝诫，又怎能出现“诸侯来朝”的繁荣景象呢？</a:t>
            </a:r>
            <a:r>
              <a:rPr lang="zh-CN" altLang="en-US" dirty="0" smtClean="0"/>
              <a:t>假如当初袁绍能礼贤下士，虚心听取许攸的劝告，何至于痛失乌巢，兵败官渡呢？</a:t>
            </a:r>
            <a:r>
              <a:rPr lang="zh-CN" altLang="en-US" sz="41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假如当初马谡能虚怀若谷，认真听取王平的建议，何至于痛失街亭，被斩谢罪呢？</a:t>
            </a:r>
            <a:r>
              <a:rPr lang="zh-CN" altLang="en-US" dirty="0" smtClean="0"/>
              <a:t>要想事业兴旺，就必须广开言路，察纳忠言。</a:t>
            </a:r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440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9</a:t>
            </a:r>
            <a:r>
              <a:rPr lang="zh-CN" altLang="en-US" sz="3200" dirty="0" smtClean="0"/>
              <a:t>．仿照示例的句式和修辞，就下列词语分别写出一句话。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吹捧：吹捧是绚丽的肥皂泡，无限的膨胀，总会化成飞沫。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 ①批评： </a:t>
            </a:r>
            <a:r>
              <a:rPr lang="zh-CN" altLang="en-US" sz="3200" u="sng" dirty="0" smtClean="0"/>
              <a:t>                                                                       。</a:t>
            </a:r>
            <a:r>
              <a:rPr lang="zh-CN" altLang="en-US" sz="3200" dirty="0" smtClean="0"/>
              <a:t>  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②挫折： </a:t>
            </a:r>
            <a:r>
              <a:rPr lang="zh-CN" altLang="en-US" sz="3200" u="sng" dirty="0" smtClean="0"/>
              <a:t>                                                                         </a:t>
            </a:r>
            <a:r>
              <a:rPr lang="zh-CN" altLang="en-US" sz="3200" dirty="0" smtClean="0"/>
              <a:t>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③逆境： </a:t>
            </a:r>
            <a:r>
              <a:rPr lang="zh-CN" altLang="en-US" sz="3200" u="sng" dirty="0" smtClean="0"/>
              <a:t>                                                                         </a:t>
            </a:r>
            <a:r>
              <a:rPr lang="zh-CN" altLang="en-US" sz="3200" dirty="0" smtClean="0"/>
              <a:t>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④贿赂： </a:t>
            </a:r>
            <a:r>
              <a:rPr lang="zh-CN" altLang="en-US" sz="3200" u="sng" dirty="0" smtClean="0"/>
              <a:t>                                                                         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3789040"/>
            <a:ext cx="8435280" cy="2808312"/>
          </a:xfrm>
        </p:spPr>
        <p:txBody>
          <a:bodyPr>
            <a:normAutofit/>
          </a:bodyPr>
          <a:lstStyle/>
          <a:p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300" dirty="0" smtClean="0"/>
              <a:t>9</a:t>
            </a:r>
            <a:r>
              <a:rPr lang="zh-CN" altLang="en-US" sz="2300" dirty="0" smtClean="0"/>
              <a:t>．仿照示例的句式和修辞，就下列词语分别写出一句话。</a:t>
            </a:r>
            <a:r>
              <a:rPr lang="en-US" altLang="zh-CN" sz="2300" dirty="0" smtClean="0"/>
              <a:t/>
            </a:r>
            <a:br>
              <a:rPr lang="en-US" altLang="zh-CN" sz="2300" dirty="0" smtClean="0"/>
            </a:br>
            <a:r>
              <a:rPr lang="zh-CN" altLang="en-US" sz="2300" dirty="0" smtClean="0"/>
              <a:t>吹捧：吹捧是绚丽的肥皂泡，无限的膨胀，总会化成飞沫。</a:t>
            </a:r>
            <a:r>
              <a:rPr lang="en-US" altLang="zh-CN" sz="2300" dirty="0" smtClean="0"/>
              <a:t/>
            </a:r>
            <a:br>
              <a:rPr lang="en-US" altLang="zh-CN" sz="2300" dirty="0" smtClean="0"/>
            </a:br>
            <a:r>
              <a:rPr lang="zh-CN" altLang="en-US" sz="2300" dirty="0" smtClean="0"/>
              <a:t> ①批评： </a:t>
            </a:r>
            <a:r>
              <a:rPr lang="zh-CN" altLang="en-US" sz="2300" u="sng" dirty="0" smtClean="0"/>
              <a:t>                                                                                                         。</a:t>
            </a:r>
            <a:r>
              <a:rPr lang="zh-CN" altLang="en-US" sz="2300" dirty="0" smtClean="0"/>
              <a:t>  </a:t>
            </a:r>
            <a:r>
              <a:rPr lang="en-US" altLang="zh-CN" sz="2300" dirty="0" smtClean="0"/>
              <a:t/>
            </a:r>
            <a:br>
              <a:rPr lang="en-US" altLang="zh-CN" sz="2300" dirty="0" smtClean="0"/>
            </a:br>
            <a:r>
              <a:rPr lang="zh-CN" altLang="en-US" sz="2300" dirty="0" smtClean="0"/>
              <a:t>②挫折： </a:t>
            </a:r>
            <a:r>
              <a:rPr lang="zh-CN" altLang="en-US" sz="2300" u="sng" dirty="0" smtClean="0"/>
              <a:t>                                                                                                           </a:t>
            </a:r>
            <a:r>
              <a:rPr lang="zh-CN" altLang="en-US" sz="2300" dirty="0" smtClean="0"/>
              <a:t>。</a:t>
            </a:r>
            <a:r>
              <a:rPr lang="en-US" altLang="zh-CN" sz="2300" dirty="0" smtClean="0"/>
              <a:t/>
            </a:r>
            <a:br>
              <a:rPr lang="en-US" altLang="zh-CN" sz="2300" dirty="0" smtClean="0"/>
            </a:br>
            <a:r>
              <a:rPr lang="zh-CN" altLang="en-US" sz="2300" dirty="0" smtClean="0"/>
              <a:t>③逆境： </a:t>
            </a:r>
            <a:r>
              <a:rPr lang="zh-CN" altLang="en-US" sz="2300" u="sng" dirty="0" smtClean="0"/>
              <a:t>                                                                                                            </a:t>
            </a:r>
            <a:r>
              <a:rPr lang="zh-CN" altLang="en-US" sz="2300" dirty="0" smtClean="0"/>
              <a:t>。</a:t>
            </a:r>
            <a:r>
              <a:rPr lang="en-US" altLang="zh-CN" sz="2300" dirty="0" smtClean="0"/>
              <a:t/>
            </a:r>
            <a:br>
              <a:rPr lang="en-US" altLang="zh-CN" sz="2300" dirty="0" smtClean="0"/>
            </a:br>
            <a:r>
              <a:rPr lang="zh-CN" altLang="en-US" sz="2300" dirty="0" smtClean="0"/>
              <a:t>④贿赂： </a:t>
            </a:r>
            <a:r>
              <a:rPr lang="zh-CN" altLang="en-US" sz="2300" u="sng" dirty="0" smtClean="0"/>
              <a:t>                                                                                                           。</a:t>
            </a:r>
            <a:endParaRPr lang="zh-CN" altLang="en-US" sz="23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80528" y="2852936"/>
            <a:ext cx="9324528" cy="3456384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①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批评是优质的药品</a:t>
            </a:r>
            <a:r>
              <a:rPr lang="en-US" altLang="zh-CN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诚恳地吞下</a:t>
            </a:r>
            <a:r>
              <a:rPr lang="en-US" altLang="zh-CN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就能医治病痛。 </a:t>
            </a:r>
            <a:endParaRPr lang="en-US" altLang="zh-CN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②挫折是警诫的鞭子</a:t>
            </a:r>
            <a:r>
              <a:rPr lang="en-US" altLang="zh-CN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勇敢地承受</a:t>
            </a:r>
            <a:r>
              <a:rPr lang="en-US" altLang="zh-CN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就会跃马飞腾。 </a:t>
            </a:r>
            <a:endParaRPr lang="en-US" altLang="zh-CN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③逆境是暂时的黑夜</a:t>
            </a:r>
            <a:r>
              <a:rPr lang="en-US" altLang="zh-CN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不断地追求</a:t>
            </a:r>
            <a:r>
              <a:rPr lang="en-US" altLang="zh-CN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总能迎来光明。 </a:t>
            </a:r>
            <a:endParaRPr lang="en-US" altLang="zh-CN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④贿赂是甜蜜的糖衣弹</a:t>
            </a:r>
            <a:r>
              <a:rPr lang="en-US" altLang="zh-CN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无耻地索取</a:t>
            </a:r>
            <a:r>
              <a:rPr lang="en-US" altLang="zh-CN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总会酿成灾难。</a:t>
            </a:r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 smtClean="0"/>
              <a:t>1</a:t>
            </a:r>
            <a:r>
              <a:rPr lang="zh-CN" altLang="en-US" sz="2800" dirty="0" smtClean="0"/>
              <a:t>．仿照下面例句的修辞方法和句式，续写两个子数相同句子。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/>
              <a:t>例句：没有理想的人</a:t>
            </a:r>
            <a:r>
              <a:rPr lang="zh-CN" altLang="en-US" sz="3200" dirty="0" smtClean="0"/>
              <a:t>，</a:t>
            </a:r>
            <a:r>
              <a:rPr lang="zh-CN" altLang="en-US" sz="3200" dirty="0"/>
              <a:t>他的生活如荒凉的戈壁</a:t>
            </a:r>
            <a:r>
              <a:rPr lang="zh-CN" altLang="en-US" sz="3200" dirty="0" smtClean="0"/>
              <a:t>，冷冷清清，没有活力。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420888"/>
            <a:ext cx="8568952" cy="4437112"/>
          </a:xfrm>
        </p:spPr>
        <p:txBody>
          <a:bodyPr>
            <a:normAutofit/>
          </a:bodyPr>
          <a:lstStyle/>
          <a:p>
            <a:r>
              <a:rPr lang="zh-CN" altLang="en-US" sz="35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    </a:t>
            </a:r>
            <a:endParaRPr lang="en-US" altLang="zh-CN" sz="3500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/>
              <a:t>        例句运用的是比喻修辞，用“荒凉的戈壁”来比喻“没有理想的人”的“生活”；然后注意“冷冷清清，没有活力”讲的是“荒凉的戈壁”的特征，且“冷冷清清”是叠词形式。</a:t>
            </a:r>
            <a:endParaRPr lang="zh-CN" altLang="en-US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633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10</a:t>
            </a:r>
            <a:r>
              <a:rPr lang="zh-CN" altLang="en-US" sz="3200" dirty="0" smtClean="0"/>
              <a:t>．我们学习古典诗歌，我们徜徉在诗歌长廊中，感受魏晋风骨，领略大唐气象</a:t>
            </a:r>
            <a:r>
              <a:rPr lang="en-US" altLang="zh-CN" sz="3200" dirty="0" smtClean="0">
                <a:latin typeface="+mn-ea"/>
                <a:ea typeface="+mn-ea"/>
              </a:rPr>
              <a:t>……</a:t>
            </a:r>
            <a:r>
              <a:rPr lang="zh-CN" altLang="en-US" sz="3200" dirty="0" smtClean="0"/>
              <a:t>我们仰视历史天空灿烂的诗星，我们鉴赏诗歌，解读人品，体验真情。请以古代诗歌为内容仿造例句续写两个句子，构成排比。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例句：白居易在琵琶声的呜咽里，泪湿青衫，用真情感悟了迁谪的无奈。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3016"/>
            <a:ext cx="8229600" cy="2553147"/>
          </a:xfrm>
        </p:spPr>
        <p:txBody>
          <a:bodyPr/>
          <a:lstStyle/>
          <a:p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633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10</a:t>
            </a:r>
            <a:r>
              <a:rPr lang="zh-CN" altLang="en-US" sz="3200" dirty="0" smtClean="0"/>
              <a:t>．我们学习古典诗歌，我们徜徉在诗歌长廊中，感受魏晋风骨，领略大唐气象</a:t>
            </a:r>
            <a:r>
              <a:rPr lang="en-US" altLang="zh-CN" sz="3200" dirty="0" smtClean="0">
                <a:latin typeface="+mn-ea"/>
                <a:ea typeface="+mn-ea"/>
              </a:rPr>
              <a:t>……</a:t>
            </a:r>
            <a:r>
              <a:rPr lang="zh-CN" altLang="en-US" sz="3200" dirty="0" smtClean="0"/>
              <a:t>我们仰视历史天空灿烂的诗星，我们鉴赏诗歌，解读人品，体验真情。请以古代诗歌为内容仿造例句续写两个句子，构成排比。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例句：白居易在琵琶声的呜咽里，泪湿青衫，用真情感悟了迁谪的无奈。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3284984"/>
            <a:ext cx="8435280" cy="357301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苏轼在赤壁矶头的浪涛前，慷慨高歌，用豪放解读了如梦的人生； 李清照在凄楚孤苦的守望中，把盏啜</a:t>
            </a:r>
            <a:r>
              <a:rPr lang="zh-CN" altLang="en-US" sz="18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1800" dirty="0" err="1" smtClean="0"/>
              <a:t>chuò</a:t>
            </a:r>
            <a:r>
              <a:rPr lang="zh-CN" altLang="en-US" sz="1800" dirty="0" smtClean="0"/>
              <a:t>）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饮，用闲愁涂满生命的黄昏。</a:t>
            </a:r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38338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 smtClean="0"/>
              <a:t>11</a:t>
            </a:r>
            <a:r>
              <a:rPr lang="zh-CN" altLang="en-US" sz="3200" dirty="0" smtClean="0"/>
              <a:t>．在横线上续写两个句子，与文段构成一组排比句。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面对有缺憾的事物，我们必须学会包容，而不是求全责备。你如果欣赏塞北的美丽雪景，就必须包容它那难耐的严寒；</a:t>
            </a:r>
            <a:r>
              <a:rPr lang="zh-CN" altLang="en-US" sz="3200" u="sng" dirty="0" smtClean="0"/>
              <a:t>          ；            </a:t>
            </a:r>
            <a:r>
              <a:rPr lang="zh-CN" altLang="en-US" sz="3200" dirty="0" smtClean="0"/>
              <a:t>。</a:t>
            </a:r>
            <a:endParaRPr lang="zh-CN" altLang="en-US" sz="3200" u="sng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56992"/>
            <a:ext cx="8229600" cy="2769171"/>
          </a:xfrm>
        </p:spPr>
        <p:txBody>
          <a:bodyPr/>
          <a:lstStyle/>
          <a:p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 smtClean="0"/>
              <a:t>11</a:t>
            </a:r>
            <a:r>
              <a:rPr lang="zh-CN" altLang="en-US" sz="3200" dirty="0" smtClean="0"/>
              <a:t>．在横线上续写两个句子，与文段构成一组排比句。</a:t>
            </a:r>
            <a:endParaRPr lang="zh-CN" altLang="en-US" sz="3200" u="sng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6085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         面对有缺憾的事物，我们必须学会包容，而不是求全责备。你如果欣赏塞北的美丽雪景，就必须包容它那难耐的严寒；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你如果欣赏江南的秀丽景色，就必须包容它那潮湿的空气；你如果领略泰山的壮丽日出，就必须包容它那陡峭的山路。</a:t>
            </a:r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86410"/>
          </a:xfrm>
        </p:spPr>
        <p:txBody>
          <a:bodyPr>
            <a:normAutofit/>
          </a:bodyPr>
          <a:lstStyle/>
          <a:p>
            <a:pPr algn="l"/>
            <a:r>
              <a:rPr lang="en-US" altLang="zh-CN" sz="2300" dirty="0" smtClean="0"/>
              <a:t>12</a:t>
            </a:r>
            <a:r>
              <a:rPr lang="zh-CN" altLang="en-US" sz="2300" dirty="0" smtClean="0"/>
              <a:t>．课堂辩论时，要求围绕论题“容貌对人的影响”发言，请仿照示例，按要求各仿写一句话。 要求：恰当使用比喻，语言生动贴切。</a:t>
            </a:r>
            <a:r>
              <a:rPr lang="en-US" altLang="zh-CN" sz="2300" dirty="0" smtClean="0"/>
              <a:t/>
            </a:r>
            <a:br>
              <a:rPr lang="en-US" altLang="zh-CN" sz="2300" dirty="0" smtClean="0"/>
            </a:br>
            <a:r>
              <a:rPr lang="zh-CN" altLang="en-US" sz="2300" dirty="0" smtClean="0"/>
              <a:t>正方：好容貌就像一块磁石，能让你更有吸引力，为你带来更多机会。</a:t>
            </a:r>
            <a:r>
              <a:rPr lang="en-US" altLang="zh-CN" sz="2300" dirty="0" smtClean="0"/>
              <a:t/>
            </a:r>
            <a:br>
              <a:rPr lang="en-US" altLang="zh-CN" sz="2300" dirty="0" smtClean="0"/>
            </a:br>
            <a:r>
              <a:rPr lang="zh-CN" altLang="en-US" sz="2300" dirty="0" smtClean="0"/>
              <a:t>反方：好容貌只是一副好牌，好牌只表明有取胜的机会，却不一定能赢得成功。</a:t>
            </a:r>
            <a:r>
              <a:rPr lang="en-US" altLang="zh-CN" sz="2300" dirty="0" smtClean="0"/>
              <a:t/>
            </a:r>
            <a:br>
              <a:rPr lang="en-US" altLang="zh-CN" sz="2300" dirty="0" smtClean="0"/>
            </a:br>
            <a:r>
              <a:rPr lang="zh-CN" altLang="en-US" sz="2300" dirty="0" smtClean="0"/>
              <a:t>正方：</a:t>
            </a:r>
            <a:r>
              <a:rPr lang="en-US" altLang="zh-CN" sz="2300" dirty="0" smtClean="0"/>
              <a:t/>
            </a:r>
            <a:br>
              <a:rPr lang="en-US" altLang="zh-CN" sz="2300" dirty="0" smtClean="0"/>
            </a:br>
            <a:r>
              <a:rPr lang="zh-CN" altLang="en-US" sz="2300" dirty="0" smtClean="0"/>
              <a:t>反方：</a:t>
            </a:r>
            <a:endParaRPr lang="zh-CN" altLang="en-US" sz="23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3016"/>
            <a:ext cx="8229600" cy="30243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/>
          </a:bodyPr>
          <a:lstStyle/>
          <a:p>
            <a:pPr algn="l"/>
            <a:r>
              <a:rPr lang="en-US" altLang="zh-CN" sz="2300" dirty="0" smtClean="0"/>
              <a:t>12</a:t>
            </a:r>
            <a:r>
              <a:rPr lang="zh-CN" altLang="en-US" sz="2300" dirty="0" smtClean="0"/>
              <a:t>．课堂辩论时，要求围绕论题“容貌对人的影响”发言，请仿照示例，按要求各仿写一句话。 要求：恰当使用比喻，语言生动贴切。</a:t>
            </a:r>
            <a:r>
              <a:rPr lang="en-US" altLang="zh-CN" sz="2300" dirty="0" smtClean="0"/>
              <a:t/>
            </a:r>
            <a:br>
              <a:rPr lang="en-US" altLang="zh-CN" sz="2300" dirty="0" smtClean="0"/>
            </a:br>
            <a:r>
              <a:rPr lang="zh-CN" altLang="en-US" sz="2300" dirty="0" smtClean="0"/>
              <a:t>正方：好容貌就像一块磁石，能让你更有吸引力，为你带来更多机会。</a:t>
            </a:r>
            <a:r>
              <a:rPr lang="en-US" altLang="zh-CN" sz="2300" dirty="0" smtClean="0"/>
              <a:t/>
            </a:r>
            <a:br>
              <a:rPr lang="en-US" altLang="zh-CN" sz="2300" dirty="0" smtClean="0"/>
            </a:br>
            <a:r>
              <a:rPr lang="zh-CN" altLang="en-US" sz="2300" dirty="0" smtClean="0"/>
              <a:t>反方：好容貌只是一副好牌，好牌只表明有取胜的机会，却不一定能赢得成功。</a:t>
            </a:r>
            <a:endParaRPr lang="zh-CN" altLang="en-US" sz="23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81642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正方：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好容貌就像一张畅通无阻的通行证，能为你消除行走的阻隔，带你去想去的地方。</a:t>
            </a:r>
            <a:endParaRPr lang="en-US" altLang="zh-CN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反方：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好容貌只是一张精致的名片，人的才华和品德才是货真价实的信用卡。</a:t>
            </a:r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http://pic21.nipic.com/20120606/1639972_004701538000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126263"/>
          </a:xfrm>
          <a:prstGeom prst="rect">
            <a:avLst/>
          </a:prstGeom>
          <a:noFill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92725" y="5661025"/>
            <a:ext cx="2807667" cy="92333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郑孝红</a:t>
            </a:r>
            <a:endParaRPr lang="en-US" altLang="zh-CN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201</a:t>
            </a:r>
            <a:r>
              <a:rPr lang="en-US" altLang="zh-CN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年1月</a:t>
            </a:r>
            <a:r>
              <a:rPr lang="en-US" altLang="zh-CN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24</a:t>
            </a:r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号凌晨</a:t>
            </a:r>
            <a:endParaRPr lang="en-US" altLang="zh-CN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于玉屏紫气山</a:t>
            </a:r>
            <a:endParaRPr lang="zh-CN" altLang="en-US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/>
              <a:t>1</a:t>
            </a:r>
            <a:r>
              <a:rPr lang="zh-CN" altLang="en-US" sz="2800" dirty="0" smtClean="0"/>
              <a:t>．仿照下面例句的修辞方法和句式，续写两个子数相同句子。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/>
              <a:t>例句：没有理想的人</a:t>
            </a:r>
            <a:r>
              <a:rPr lang="zh-CN" altLang="en-US" sz="3200" dirty="0" smtClean="0"/>
              <a:t>，</a:t>
            </a:r>
            <a:r>
              <a:rPr lang="zh-CN" altLang="en-US" sz="3200" dirty="0"/>
              <a:t>他的生活如荒凉的戈壁</a:t>
            </a:r>
            <a:r>
              <a:rPr lang="zh-CN" altLang="en-US" sz="3200" dirty="0" smtClean="0"/>
              <a:t>，冷冷清清，没有活力。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420888"/>
            <a:ext cx="8568952" cy="4437112"/>
          </a:xfrm>
        </p:spPr>
        <p:txBody>
          <a:bodyPr>
            <a:normAutofit lnSpcReduction="10000"/>
          </a:bodyPr>
          <a:lstStyle/>
          <a:p>
            <a:r>
              <a:rPr lang="zh-CN" altLang="en-US" sz="35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    没有理想的人，他的生活如漫漫的黑夜，昏昏暗暗，没有光明。没有理想的人，他的生活如无舵的航船，颠颠簸簸，没有方向。没有理想的人，他的生活如断线的风筝，摇摇摆摆，没有归属。</a:t>
            </a:r>
            <a:endParaRPr lang="en-US" altLang="zh-CN" sz="3500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700" dirty="0" smtClean="0"/>
              <a:t>例句运用的是比喻修辞，用“荒凉的戈壁”来比喻“没有理想的人”的“生活”；然后注意“冷冷清清，没有活力”讲的是“荒凉的戈壁”的特征，且“冷冷清清”是叠词形式。</a:t>
            </a:r>
            <a:endParaRPr lang="zh-CN" altLang="en-US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2</a:t>
            </a:r>
            <a:r>
              <a:rPr lang="zh-CN" altLang="en-US" sz="3200" dirty="0" smtClean="0"/>
              <a:t>．将下面的排比句补充完整，要求使用比喻，内容要贴切。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爱心是一片照射在冬日里的阳光，使贫病交迫的人感到人间的温暖；爱心是</a:t>
            </a:r>
            <a:r>
              <a:rPr lang="zh-CN" altLang="en-US" sz="3200" u="sng" dirty="0" smtClean="0"/>
              <a:t>              ，                 </a:t>
            </a:r>
            <a:r>
              <a:rPr lang="zh-CN" altLang="en-US" sz="3200" dirty="0" smtClean="0"/>
              <a:t>；爱心是</a:t>
            </a:r>
            <a:r>
              <a:rPr lang="zh-CN" altLang="en-US" sz="3200" u="sng" dirty="0" smtClean="0"/>
              <a:t>                 ，                   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    </a:t>
            </a:r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2</a:t>
            </a:r>
            <a:r>
              <a:rPr lang="zh-CN" altLang="en-US" sz="3200" dirty="0" smtClean="0"/>
              <a:t>．将下面的排比句补充完整，要求使用比喻，内容要贴切。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爱心是一片照射在冬日里的阳光，使贫病交迫的人感到人间的温暖；爱心是</a:t>
            </a:r>
            <a:r>
              <a:rPr lang="zh-CN" altLang="en-US" sz="3200" u="sng" dirty="0" smtClean="0"/>
              <a:t>              ，                 </a:t>
            </a:r>
            <a:r>
              <a:rPr lang="zh-CN" altLang="en-US" sz="3200" dirty="0" smtClean="0"/>
              <a:t>；爱心是</a:t>
            </a:r>
            <a:r>
              <a:rPr lang="zh-CN" altLang="en-US" sz="3200" u="sng" dirty="0" smtClean="0"/>
              <a:t>                 ，                   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    爱心是一泓出现在沙漠里的泉水，使濒临绝境的人看到生活的希望； 爱心是一首飘荡在夜空中的歌谣，使孤苦无依的人获得心灵的慰藉。</a:t>
            </a:r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841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3</a:t>
            </a:r>
            <a:r>
              <a:rPr lang="zh-CN" altLang="en-US" sz="3200" dirty="0" smtClean="0"/>
              <a:t>．在下面横线处填入适当的语句，使前后内容、句式对应，修辞方法相同。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给生命一个微笑。无论你是伫立在成功的顶峰，还是，</a:t>
            </a:r>
            <a:r>
              <a:rPr lang="zh-CN" altLang="en-US" sz="3200" u="sng" dirty="0" smtClean="0"/>
              <a:t>                     ，</a:t>
            </a:r>
            <a:r>
              <a:rPr lang="zh-CN" altLang="en-US" sz="3200" dirty="0" smtClean="0"/>
              <a:t>无论你是在为爱而陶醉，还是</a:t>
            </a:r>
            <a:r>
              <a:rPr lang="zh-CN" altLang="en-US" sz="3200" u="sng" dirty="0" smtClean="0"/>
              <a:t>                。</a:t>
            </a:r>
            <a:r>
              <a:rPr lang="zh-CN" altLang="en-US" sz="3200" dirty="0" smtClean="0"/>
              <a:t>给生命一个微笑。微笑着的人并非没有痛苦，只不过他们把痛苦锤炼成绚丽的诗行；微笑着的人</a:t>
            </a:r>
            <a:r>
              <a:rPr lang="zh-CN" altLang="en-US" sz="3200" u="sng" dirty="0" smtClean="0"/>
              <a:t>                 </a:t>
            </a:r>
            <a:r>
              <a:rPr lang="zh-CN" altLang="en-US" sz="3200" dirty="0" smtClean="0"/>
              <a:t>，</a:t>
            </a:r>
            <a:r>
              <a:rPr lang="zh-CN" altLang="en-US" sz="3200" u="sng" dirty="0" smtClean="0"/>
              <a:t>                      </a:t>
            </a:r>
            <a:r>
              <a:rPr lang="zh-CN" altLang="en-US" sz="3200" dirty="0" smtClean="0"/>
              <a:t>。给生命一个微笑，我们便拥有了人生中无可比拟的美丽与洒脱。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717032"/>
            <a:ext cx="8229600" cy="2409131"/>
          </a:xfrm>
        </p:spPr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pPr algn="l"/>
            <a:r>
              <a:rPr lang="en-US" altLang="zh-CN" sz="2300" dirty="0" smtClean="0"/>
              <a:t>3</a:t>
            </a:r>
            <a:r>
              <a:rPr lang="zh-CN" altLang="en-US" sz="2300" dirty="0" smtClean="0"/>
              <a:t>．在下面横线处填入适当的语句，使前后内容、句式对应，修辞方法相同。</a:t>
            </a:r>
            <a:endParaRPr lang="zh-CN" altLang="en-US" sz="23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556792"/>
            <a:ext cx="8507288" cy="5301208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给生命一个微笑，无论你是伫立在成功的顶峰，还是，</a:t>
            </a:r>
            <a:r>
              <a:rPr lang="zh-CN" altLang="en-US" u="sng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徘徊在失败的低谷</a:t>
            </a:r>
            <a:r>
              <a:rPr lang="zh-CN" altLang="en-US" u="sng" dirty="0" smtClean="0"/>
              <a:t>，</a:t>
            </a:r>
            <a:r>
              <a:rPr lang="zh-CN" altLang="en-US" dirty="0" smtClean="0"/>
              <a:t>无论你是在为爱而陶醉，还是</a:t>
            </a:r>
            <a:r>
              <a:rPr lang="zh-CN" altLang="en-US" u="sng" dirty="0" smtClean="0"/>
              <a:t> </a:t>
            </a:r>
            <a:r>
              <a:rPr lang="zh-CN" altLang="en-US" u="sng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在为恨而伤怀</a:t>
            </a:r>
            <a:r>
              <a:rPr lang="zh-CN" altLang="en-US" u="sng" dirty="0" smtClean="0"/>
              <a:t>。</a:t>
            </a:r>
            <a:r>
              <a:rPr lang="zh-CN" altLang="en-US" dirty="0" smtClean="0"/>
              <a:t>给生命一个微笑，微笑着的人并非没有痛苦，只不过他们把痛苦锤炼成绚丽的诗行；微笑着的人</a:t>
            </a: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并非没有惆怅，只不过他们把惆怅谱写成了动听的旋律</a:t>
            </a:r>
            <a:r>
              <a:rPr lang="zh-CN" altLang="en-US" dirty="0" smtClean="0"/>
              <a:t>；微笑着的人</a:t>
            </a:r>
            <a:r>
              <a:rPr lang="zh-CN" altLang="en-US" u="sng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并非没有挫折，只不过他们把挫折当作前进的起点</a:t>
            </a:r>
            <a:r>
              <a:rPr lang="zh-CN" altLang="en-US" dirty="0" smtClean="0"/>
              <a:t>。给生命一个微笑，我们便拥有了人生中无可比拟的美丽与洒脱。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 smtClean="0"/>
              <a:t>4</a:t>
            </a:r>
            <a:r>
              <a:rPr lang="zh-CN" altLang="en-US" sz="3200" dirty="0" smtClean="0"/>
              <a:t>．仿照下面的句式，再写两个句子，与之组成排比句，表达一种积极的人生态度。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例句：有蓝天的呼唤，就不能让奋飞的翅膀在安逸中退化。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/>
          <a:lstStyle/>
          <a:p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 smtClean="0"/>
              <a:t>4</a:t>
            </a:r>
            <a:r>
              <a:rPr lang="zh-CN" altLang="en-US" sz="3200" dirty="0" smtClean="0"/>
              <a:t>．仿照下面的句式，再写两个句子，与之组成排比句，表达一种积极的人生态度。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例句：有蓝天的呼唤，就不能让奋飞的翅膀在安逸中退化。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有大海的呼唤，就不能让搏击的勇气在风雨前却步。有远方的呼唤，就不能让寻觅的信念在苦闷中消沉。</a:t>
            </a:r>
            <a:endParaRPr lang="zh-CN" altLang="en-US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1544</Words>
  <Application>Microsoft Office PowerPoint</Application>
  <PresentationFormat>全屏显示(4:3)</PresentationFormat>
  <Paragraphs>52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语言运用 ——比喻与排比</vt:lpstr>
      <vt:lpstr>1．仿照下面例句的修辞方法和句式，续写两个子数相同句子。 例句：没有理想的人，他的生活如荒凉的戈壁，冷冷清清，没有活力。</vt:lpstr>
      <vt:lpstr>1．仿照下面例句的修辞方法和句式，续写两个子数相同句子。 例句：没有理想的人，他的生活如荒凉的戈壁，冷冷清清，没有活力。</vt:lpstr>
      <vt:lpstr>2．将下面的排比句补充完整，要求使用比喻，内容要贴切。 爱心是一片照射在冬日里的阳光，使贫病交迫的人感到人间的温暖；爱心是              ，                 ；爱心是                 ，                   。</vt:lpstr>
      <vt:lpstr>2．将下面的排比句补充完整，要求使用比喻，内容要贴切。 爱心是一片照射在冬日里的阳光，使贫病交迫的人感到人间的温暖；爱心是              ，                 ；爱心是                 ，                   。</vt:lpstr>
      <vt:lpstr>3．在下面横线处填入适当的语句，使前后内容、句式对应，修辞方法相同。 给生命一个微笑。无论你是伫立在成功的顶峰，还是，                     ，无论你是在为爱而陶醉，还是                。给生命一个微笑。微笑着的人并非没有痛苦，只不过他们把痛苦锤炼成绚丽的诗行；微笑着的人                 ，                      。给生命一个微笑，我们便拥有了人生中无可比拟的美丽与洒脱。</vt:lpstr>
      <vt:lpstr>3．在下面横线处填入适当的语句，使前后内容、句式对应，修辞方法相同。</vt:lpstr>
      <vt:lpstr>4．仿照下面的句式，再写两个句子，与之组成排比句，表达一种积极的人生态度。 例句：有蓝天的呼唤，就不能让奋飞的翅膀在安逸中退化。</vt:lpstr>
      <vt:lpstr>4．仿照下面的句式，再写两个句子，与之组成排比句，表达一种积极的人生态度。 例句：有蓝天的呼唤，就不能让奋飞的翅膀在安逸中退化。</vt:lpstr>
      <vt:lpstr>5． 仿照下面的这段话, 另选两个景物进行描写。 要求句式基本一致,运用比喻修辞手法。          花是美丽的，树的美丽也不逊于花。花好比人的面庞，树好比人的姿态。树的美在于姿势的清健或挺拔，苗条或婀娜，在于活力，在于精神。</vt:lpstr>
      <vt:lpstr>5． 仿照下面的这段话, 另选两个景物进行描写。 要求句式基本一致,运用比喻修辞手法。          花是美丽的，树的美丽也不逊于花。花好比人的面庞，树好比人的姿态。树的美在于姿势的清健或挺拔，苗条或婀娜，在于活力，在于精神。</vt:lpstr>
      <vt:lpstr>6．以“自己”为写作对象，仿用原句的句式和修辞手法，续写两组句子，与原句构成排比。          自己善良才能感知世界的美好，阴谋家的世界则只是永远跑不出来的暗算的陷阱；                 。</vt:lpstr>
      <vt:lpstr>6．以“自己”为写作对象，仿用原句的句式和修辞手法，续写两组句子，与原句构成排比。</vt:lpstr>
      <vt:lpstr>7．仿照例句写两个句子，要求与例句构成排比句。 我心存感激，因为生活让我知道什么是快乐，什么是幸福；我心存感激，因为              ；我心存感激，因为                          。</vt:lpstr>
      <vt:lpstr>7．仿照例句写两个句子，要求与例句构成排比句。</vt:lpstr>
      <vt:lpstr>8．模仿下列句式，另在《邹忌讽齐王纳谏》和《失街亭》中选取两个陈述对象，再写两个句子，构成排比句。          善纳忠言者昌，拒纳人言者亡。假如当初唐太宗不能听取魏征的逆耳忠言，又怎能出现“贞观之治”的太平盛世呢？                                          假如当初袁绍能礼贤下士，虚心听取许攸的劝告，何至于痛失乌巢，兵败官渡呢？                           要想事业兴旺，就必须广开言路，察纳忠言。</vt:lpstr>
      <vt:lpstr>8．模仿下列句式，另在《邹忌讽齐王纳谏》和《失街亭》中选取两个陈述对象，再写两个句子，构成排比句。</vt:lpstr>
      <vt:lpstr>9．仿照示例的句式和修辞，就下列词语分别写出一句话。 吹捧：吹捧是绚丽的肥皂泡，无限的膨胀，总会化成飞沫。  ①批评：                                                                        。   ②挫折：                                                                          。 ③逆境：                                                                          。 ④贿赂：                                                                          。</vt:lpstr>
      <vt:lpstr>9．仿照示例的句式和修辞，就下列词语分别写出一句话。 吹捧：吹捧是绚丽的肥皂泡，无限的膨胀，总会化成飞沫。  ①批评：                                                                                                          。   ②挫折：                                                                                                            。 ③逆境：                                                                                                             。 ④贿赂：                                                                                                            。</vt:lpstr>
      <vt:lpstr>10．我们学习古典诗歌，我们徜徉在诗歌长廊中，感受魏晋风骨，领略大唐气象……我们仰视历史天空灿烂的诗星，我们鉴赏诗歌，解读人品，体验真情。请以古代诗歌为内容仿造例句续写两个句子，构成排比。 例句：白居易在琵琶声的呜咽里，泪湿青衫，用真情感悟了迁谪的无奈。</vt:lpstr>
      <vt:lpstr>10．我们学习古典诗歌，我们徜徉在诗歌长廊中，感受魏晋风骨，领略大唐气象……我们仰视历史天空灿烂的诗星，我们鉴赏诗歌，解读人品，体验真情。请以古代诗歌为内容仿造例句续写两个句子，构成排比。 例句：白居易在琵琶声的呜咽里，泪湿青衫，用真情感悟了迁谪的无奈。</vt:lpstr>
      <vt:lpstr>11．在横线上续写两个句子，与文段构成一组排比句。 面对有缺憾的事物，我们必须学会包容，而不是求全责备。你如果欣赏塞北的美丽雪景，就必须包容它那难耐的严寒；          ；            。</vt:lpstr>
      <vt:lpstr>11．在横线上续写两个句子，与文段构成一组排比句。</vt:lpstr>
      <vt:lpstr>12．课堂辩论时，要求围绕论题“容貌对人的影响”发言，请仿照示例，按要求各仿写一句话。 要求：恰当使用比喻，语言生动贴切。 正方：好容貌就像一块磁石，能让你更有吸引力，为你带来更多机会。 反方：好容貌只是一副好牌，好牌只表明有取胜的机会，却不一定能赢得成功。 正方： 反方：</vt:lpstr>
      <vt:lpstr>12．课堂辩论时，要求围绕论题“容貌对人的影响”发言，请仿照示例，按要求各仿写一句话。 要求：恰当使用比喻，语言生动贴切。 正方：好容貌就像一块磁石，能让你更有吸引力，为你带来更多机会。 反方：好容貌只是一副好牌，好牌只表明有取胜的机会，却不一定能赢得成功。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语言运用比喻与排比</dc:title>
  <dc:creator>郑孝红</dc:creator>
  <cp:lastModifiedBy>郑孝红</cp:lastModifiedBy>
  <cp:revision>11</cp:revision>
  <dcterms:created xsi:type="dcterms:W3CDTF">2014-01-23T13:05:53Z</dcterms:created>
  <dcterms:modified xsi:type="dcterms:W3CDTF">2014-01-26T17:04:01Z</dcterms:modified>
</cp:coreProperties>
</file>