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4" r:id="rId4"/>
    <p:sldMasterId id="2147483687" r:id="rId5"/>
  </p:sldMasterIdLst>
  <p:notesMasterIdLst>
    <p:notesMasterId r:id="rId59"/>
  </p:notesMasterIdLst>
  <p:sldIdLst>
    <p:sldId id="368" r:id="rId6"/>
    <p:sldId id="271" r:id="rId7"/>
    <p:sldId id="369" r:id="rId8"/>
    <p:sldId id="323" r:id="rId9"/>
    <p:sldId id="370" r:id="rId10"/>
    <p:sldId id="372" r:id="rId11"/>
    <p:sldId id="289" r:id="rId12"/>
    <p:sldId id="320" r:id="rId13"/>
    <p:sldId id="324" r:id="rId14"/>
    <p:sldId id="327" r:id="rId15"/>
    <p:sldId id="374" r:id="rId16"/>
    <p:sldId id="326" r:id="rId17"/>
    <p:sldId id="379" r:id="rId18"/>
    <p:sldId id="376" r:id="rId19"/>
    <p:sldId id="377" r:id="rId20"/>
    <p:sldId id="385" r:id="rId21"/>
    <p:sldId id="285" r:id="rId22"/>
    <p:sldId id="283" r:id="rId23"/>
    <p:sldId id="270" r:id="rId24"/>
    <p:sldId id="330" r:id="rId25"/>
    <p:sldId id="331" r:id="rId26"/>
    <p:sldId id="386" r:id="rId27"/>
    <p:sldId id="387" r:id="rId28"/>
    <p:sldId id="390" r:id="rId29"/>
    <p:sldId id="391" r:id="rId30"/>
    <p:sldId id="392" r:id="rId31"/>
    <p:sldId id="393" r:id="rId32"/>
    <p:sldId id="394" r:id="rId33"/>
    <p:sldId id="395" r:id="rId34"/>
    <p:sldId id="397" r:id="rId35"/>
    <p:sldId id="398" r:id="rId36"/>
    <p:sldId id="314" r:id="rId37"/>
    <p:sldId id="412" r:id="rId38"/>
    <p:sldId id="400" r:id="rId39"/>
    <p:sldId id="401" r:id="rId40"/>
    <p:sldId id="402" r:id="rId41"/>
    <p:sldId id="403" r:id="rId42"/>
    <p:sldId id="404" r:id="rId43"/>
    <p:sldId id="405" r:id="rId44"/>
    <p:sldId id="419" r:id="rId45"/>
    <p:sldId id="406" r:id="rId46"/>
    <p:sldId id="407" r:id="rId47"/>
    <p:sldId id="408" r:id="rId48"/>
    <p:sldId id="409" r:id="rId49"/>
    <p:sldId id="410" r:id="rId50"/>
    <p:sldId id="308" r:id="rId51"/>
    <p:sldId id="420" r:id="rId52"/>
    <p:sldId id="418" r:id="rId53"/>
    <p:sldId id="415" r:id="rId54"/>
    <p:sldId id="416" r:id="rId55"/>
    <p:sldId id="417" r:id="rId56"/>
    <p:sldId id="317" r:id="rId57"/>
    <p:sldId id="278" r:id="rId58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00FF00"/>
    <a:srgbClr val="FFFFFF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8"/>
    <p:restoredTop sz="94728"/>
  </p:normalViewPr>
  <p:slideViewPr>
    <p:cSldViewPr showGuides="1">
      <p:cViewPr varScale="1">
        <p:scale>
          <a:sx n="92" d="100"/>
          <a:sy n="92" d="100"/>
        </p:scale>
        <p:origin x="-60" y="-288"/>
      </p:cViewPr>
      <p:guideLst>
        <p:guide orient="horz" pos="2160"/>
        <p:guide pos="290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312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2" Type="http://schemas.openxmlformats.org/officeDocument/2006/relationships/tableStyles" Target="tableStyles.xml"/><Relationship Id="rId61" Type="http://schemas.openxmlformats.org/officeDocument/2006/relationships/viewProps" Target="viewProps.xml"/><Relationship Id="rId60" Type="http://schemas.openxmlformats.org/officeDocument/2006/relationships/presProps" Target="presProps.xml"/><Relationship Id="rId6" Type="http://schemas.openxmlformats.org/officeDocument/2006/relationships/slide" Target="slides/slide1.xml"/><Relationship Id="rId59" Type="http://schemas.openxmlformats.org/officeDocument/2006/relationships/notesMaster" Target="notesMasters/notesMaster1.xml"/><Relationship Id="rId58" Type="http://schemas.openxmlformats.org/officeDocument/2006/relationships/slide" Target="slides/slide53.xml"/><Relationship Id="rId57" Type="http://schemas.openxmlformats.org/officeDocument/2006/relationships/slide" Target="slides/slide52.xml"/><Relationship Id="rId56" Type="http://schemas.openxmlformats.org/officeDocument/2006/relationships/slide" Target="slides/slide51.xml"/><Relationship Id="rId55" Type="http://schemas.openxmlformats.org/officeDocument/2006/relationships/slide" Target="slides/slide50.xml"/><Relationship Id="rId54" Type="http://schemas.openxmlformats.org/officeDocument/2006/relationships/slide" Target="slides/slide49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7890" name="标题 37889"/>
          <p:cNvSpPr>
            <a:spLocks noGrp="1"/>
          </p:cNvSpPr>
          <p:nvPr>
            <p:ph type="ctrTitle"/>
          </p:nvPr>
        </p:nvSpPr>
        <p:spPr>
          <a:xfrm>
            <a:off x="1524000" y="1752600"/>
            <a:ext cx="6934200" cy="1219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ctr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7891" name="副标题 37890"/>
          <p:cNvSpPr>
            <a:spLocks noGrp="1"/>
          </p:cNvSpPr>
          <p:nvPr>
            <p:ph type="subTitle" idx="1"/>
          </p:nvPr>
        </p:nvSpPr>
        <p:spPr>
          <a:xfrm>
            <a:off x="1600200" y="3505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37892" name="日期占位符 37891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/>
            </a:lvl1pPr>
          </a:lstStyle>
          <a:p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7893" name="页脚占位符 37892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/>
            </a:lvl1pPr>
          </a:lstStyle>
          <a:p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7894" name="灯片编号占位符 37893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Times New Roman" panose="02020603050405020304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228600"/>
            <a:ext cx="1943100" cy="5867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228600"/>
            <a:ext cx="5716657" cy="5867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228600"/>
            <a:ext cx="7772400" cy="5867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7890" name="标题 37889"/>
          <p:cNvSpPr>
            <a:spLocks noGrp="1"/>
          </p:cNvSpPr>
          <p:nvPr>
            <p:ph type="ctrTitle"/>
          </p:nvPr>
        </p:nvSpPr>
        <p:spPr>
          <a:xfrm>
            <a:off x="1524000" y="1752600"/>
            <a:ext cx="6934200" cy="1219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ctr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7891" name="副标题 37890"/>
          <p:cNvSpPr>
            <a:spLocks noGrp="1"/>
          </p:cNvSpPr>
          <p:nvPr>
            <p:ph type="subTitle" idx="1"/>
          </p:nvPr>
        </p:nvSpPr>
        <p:spPr>
          <a:xfrm>
            <a:off x="1600200" y="3505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37892" name="日期占位符 37891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/>
            </a:lvl1pPr>
          </a:lstStyle>
          <a:p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7893" name="页脚占位符 37892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/>
            </a:lvl1pPr>
          </a:lstStyle>
          <a:p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7894" name="灯片编号占位符 37893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Times New Roman" panose="02020603050405020304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05000"/>
            <a:ext cx="3808476" cy="4191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05000"/>
            <a:ext cx="3808476" cy="4191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228600"/>
            <a:ext cx="1943100" cy="5867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228600"/>
            <a:ext cx="5716657" cy="5867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228600"/>
            <a:ext cx="7772400" cy="5867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7890" name="标题 37889"/>
          <p:cNvSpPr>
            <a:spLocks noGrp="1"/>
          </p:cNvSpPr>
          <p:nvPr>
            <p:ph type="ctrTitle"/>
          </p:nvPr>
        </p:nvSpPr>
        <p:spPr>
          <a:xfrm>
            <a:off x="1524000" y="1752600"/>
            <a:ext cx="6934200" cy="1219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ctr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7891" name="副标题 37890"/>
          <p:cNvSpPr>
            <a:spLocks noGrp="1"/>
          </p:cNvSpPr>
          <p:nvPr>
            <p:ph type="subTitle" idx="1"/>
          </p:nvPr>
        </p:nvSpPr>
        <p:spPr>
          <a:xfrm>
            <a:off x="1600200" y="3505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37892" name="日期占位符 37891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/>
            </a:lvl1pPr>
          </a:lstStyle>
          <a:p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7893" name="页脚占位符 37892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/>
            </a:lvl1pPr>
          </a:lstStyle>
          <a:p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7894" name="灯片编号占位符 37893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Times New Roman" panose="02020603050405020304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05000"/>
            <a:ext cx="3808476" cy="4191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05000"/>
            <a:ext cx="3808476" cy="4191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228600"/>
            <a:ext cx="1943100" cy="5867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228600"/>
            <a:ext cx="5716657" cy="5867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228600"/>
            <a:ext cx="7772400" cy="5867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7890" name="标题 37889"/>
          <p:cNvSpPr>
            <a:spLocks noGrp="1"/>
          </p:cNvSpPr>
          <p:nvPr>
            <p:ph type="ctrTitle"/>
          </p:nvPr>
        </p:nvSpPr>
        <p:spPr>
          <a:xfrm>
            <a:off x="1524000" y="1752600"/>
            <a:ext cx="6934200" cy="1219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ctr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7891" name="副标题 37890"/>
          <p:cNvSpPr>
            <a:spLocks noGrp="1"/>
          </p:cNvSpPr>
          <p:nvPr>
            <p:ph type="subTitle" idx="1"/>
          </p:nvPr>
        </p:nvSpPr>
        <p:spPr>
          <a:xfrm>
            <a:off x="1600200" y="3505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37892" name="日期占位符 37891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/>
            </a:lvl1pPr>
          </a:lstStyle>
          <a:p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7893" name="页脚占位符 37892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/>
            </a:lvl1pPr>
          </a:lstStyle>
          <a:p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7894" name="灯片编号占位符 37893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Times New Roman" panose="02020603050405020304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05000"/>
            <a:ext cx="3808476" cy="4191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05000"/>
            <a:ext cx="3808476" cy="4191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05000"/>
            <a:ext cx="3808476" cy="4191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05000"/>
            <a:ext cx="3808476" cy="4191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228600"/>
            <a:ext cx="1943100" cy="5867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228600"/>
            <a:ext cx="5716657" cy="5867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228600"/>
            <a:ext cx="7772400" cy="5867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2.png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5" Type="http://schemas.openxmlformats.org/officeDocument/2006/relationships/theme" Target="../theme/theme2.xml"/><Relationship Id="rId14" Type="http://schemas.openxmlformats.org/officeDocument/2006/relationships/image" Target="../media/image2.png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5" Type="http://schemas.openxmlformats.org/officeDocument/2006/relationships/theme" Target="../theme/theme3.xml"/><Relationship Id="rId14" Type="http://schemas.openxmlformats.org/officeDocument/2006/relationships/image" Target="../media/image2.png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5.xml"/><Relationship Id="rId8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2.xml"/><Relationship Id="rId5" Type="http://schemas.openxmlformats.org/officeDocument/2006/relationships/slideLayout" Target="../slideLayouts/slideLayout41.xml"/><Relationship Id="rId4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8.xml"/><Relationship Id="rId15" Type="http://schemas.openxmlformats.org/officeDocument/2006/relationships/theme" Target="../theme/theme4.xml"/><Relationship Id="rId14" Type="http://schemas.openxmlformats.org/officeDocument/2006/relationships/image" Target="../media/image2.png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46.xml"/><Relationship Id="rId1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6866" name="标题 36865"/>
          <p:cNvSpPr>
            <a:spLocks noGrp="1"/>
          </p:cNvSpPr>
          <p:nvPr>
            <p:ph type="title"/>
          </p:nvPr>
        </p:nvSpPr>
        <p:spPr>
          <a:xfrm>
            <a:off x="685800" y="228600"/>
            <a:ext cx="7086600" cy="838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6867" name="文本占位符 36866"/>
          <p:cNvSpPr>
            <a:spLocks noGrp="1"/>
          </p:cNvSpPr>
          <p:nvPr>
            <p:ph type="body" idx="1"/>
          </p:nvPr>
        </p:nvSpPr>
        <p:spPr>
          <a:xfrm>
            <a:off x="685800" y="1905000"/>
            <a:ext cx="7772400" cy="4191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6868" name="日期占位符 3686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/>
            </a:lvl1pPr>
          </a:lstStyle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6869" name="页脚占位符 3686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random/>
  </p:transition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85000"/>
        <a:buBlip>
          <a:blip r:embed="rId14"/>
        </a:buBlip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7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6866" name="标题 36865"/>
          <p:cNvSpPr>
            <a:spLocks noGrp="1"/>
          </p:cNvSpPr>
          <p:nvPr>
            <p:ph type="title"/>
          </p:nvPr>
        </p:nvSpPr>
        <p:spPr>
          <a:xfrm>
            <a:off x="685800" y="228600"/>
            <a:ext cx="7086600" cy="838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6867" name="文本占位符 36866"/>
          <p:cNvSpPr>
            <a:spLocks noGrp="1"/>
          </p:cNvSpPr>
          <p:nvPr>
            <p:ph type="body" idx="1"/>
          </p:nvPr>
        </p:nvSpPr>
        <p:spPr>
          <a:xfrm>
            <a:off x="685800" y="1905000"/>
            <a:ext cx="7772400" cy="4191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6868" name="日期占位符 3686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/>
            </a:lvl1pPr>
          </a:lstStyle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6869" name="页脚占位符 3686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ransition>
    <p:random/>
  </p:transition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85000"/>
        <a:buBlip>
          <a:blip r:embed="rId14"/>
        </a:buBlip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7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6866" name="标题 36865"/>
          <p:cNvSpPr>
            <a:spLocks noGrp="1"/>
          </p:cNvSpPr>
          <p:nvPr>
            <p:ph type="title"/>
          </p:nvPr>
        </p:nvSpPr>
        <p:spPr>
          <a:xfrm>
            <a:off x="685800" y="228600"/>
            <a:ext cx="7086600" cy="838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6867" name="文本占位符 36866"/>
          <p:cNvSpPr>
            <a:spLocks noGrp="1"/>
          </p:cNvSpPr>
          <p:nvPr>
            <p:ph type="body" idx="1"/>
          </p:nvPr>
        </p:nvSpPr>
        <p:spPr>
          <a:xfrm>
            <a:off x="685800" y="1905000"/>
            <a:ext cx="7772400" cy="4191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6868" name="日期占位符 3686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/>
            </a:lvl1pPr>
          </a:lstStyle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6869" name="页脚占位符 3686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ransition>
    <p:random/>
  </p:transition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85000"/>
        <a:buBlip>
          <a:blip r:embed="rId14"/>
        </a:buBlip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7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6866" name="标题 36865"/>
          <p:cNvSpPr>
            <a:spLocks noGrp="1"/>
          </p:cNvSpPr>
          <p:nvPr>
            <p:ph type="title"/>
          </p:nvPr>
        </p:nvSpPr>
        <p:spPr>
          <a:xfrm>
            <a:off x="685800" y="228600"/>
            <a:ext cx="7086600" cy="838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6867" name="文本占位符 36866"/>
          <p:cNvSpPr>
            <a:spLocks noGrp="1"/>
          </p:cNvSpPr>
          <p:nvPr>
            <p:ph type="body" idx="1"/>
          </p:nvPr>
        </p:nvSpPr>
        <p:spPr>
          <a:xfrm>
            <a:off x="685800" y="1905000"/>
            <a:ext cx="7772400" cy="4191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6868" name="日期占位符 3686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/>
            </a:lvl1pPr>
          </a:lstStyle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6869" name="页脚占位符 3686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ransition>
    <p:random/>
  </p:transition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85000"/>
        <a:buBlip>
          <a:blip r:embed="rId14"/>
        </a:buBlip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7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" Target="slide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wmf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wm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25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wmf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Text Box 5">
            <a:hlinkClick r:id="rId1" action="ppaction://hlinksldjump"/>
          </p:cNvPr>
          <p:cNvSpPr txBox="1"/>
          <p:nvPr/>
        </p:nvSpPr>
        <p:spPr>
          <a:xfrm>
            <a:off x="3505200" y="4419600"/>
            <a:ext cx="28956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00FFFF"/>
                </a:solidFill>
                <a:latin typeface="Times New Roman" panose="02020603050405020304" charset="0"/>
              </a:rPr>
              <a:t>杨振宁</a:t>
            </a:r>
            <a:endParaRPr lang="zh-CN" altLang="en-US" sz="4800" b="1" dirty="0">
              <a:solidFill>
                <a:srgbClr val="00FFFF"/>
              </a:solidFill>
              <a:latin typeface="Times New Roman" panose="02020603050405020304" charset="0"/>
            </a:endParaRPr>
          </a:p>
        </p:txBody>
      </p:sp>
      <p:sp>
        <p:nvSpPr>
          <p:cNvPr id="4099" name="WordArt 6"/>
          <p:cNvSpPr>
            <a:spLocks noTextEdit="1"/>
          </p:cNvSpPr>
          <p:nvPr/>
        </p:nvSpPr>
        <p:spPr>
          <a:xfrm>
            <a:off x="1219200" y="696595"/>
            <a:ext cx="4724400" cy="1981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  <p:pic>
        <p:nvPicPr>
          <p:cNvPr id="5124" name="Picture 10" descr="djx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3200" y="533400"/>
            <a:ext cx="2239963" cy="3733800"/>
          </a:xfrm>
          <a:prstGeom prst="rect">
            <a:avLst/>
          </a:prstGeom>
          <a:noFill/>
          <a:ln w="203200" cap="flat" cmpd="tri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5125" name="Picture 11" descr="杨振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971800"/>
            <a:ext cx="2378075" cy="342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61695" y="1310640"/>
            <a:ext cx="548703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800"/>
              <a:t>1</a:t>
            </a:r>
            <a:r>
              <a:rPr lang="zh-CN" altLang="en-US" sz="8800"/>
              <a:t>、邓稼先</a:t>
            </a:r>
            <a:endParaRPr lang="zh-CN" altLang="en-US" sz="880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8066" name="矩形 88065"/>
          <p:cNvSpPr/>
          <p:nvPr/>
        </p:nvSpPr>
        <p:spPr>
          <a:xfrm>
            <a:off x="0" y="476250"/>
            <a:ext cx="4284663" cy="5794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lnSpc>
                <a:spcPct val="110000"/>
              </a:lnSpc>
              <a:buClrTx/>
            </a:pPr>
            <a:r>
              <a:rPr lang="zh-CN" alt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可歌可泣：</a:t>
            </a:r>
            <a:endParaRPr lang="zh-CN" altLang="en-US" sz="32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buClrTx/>
            </a:pPr>
            <a:endParaRPr lang="zh-CN" altLang="en-US" sz="3200" b="1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90000"/>
              </a:lnSpc>
              <a:buClrTx/>
            </a:pP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鲜</a:t>
            </a:r>
            <a:r>
              <a:rPr lang="zh-CN" alt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为人知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endParaRPr lang="zh-CN" altLang="en-US" sz="2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120000"/>
              </a:lnSpc>
              <a:buClrTx/>
            </a:pPr>
            <a:r>
              <a:rPr lang="zh-CN" alt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当之无愧：</a:t>
            </a:r>
            <a:endParaRPr lang="zh-CN" altLang="en-US" sz="32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120000"/>
              </a:lnSpc>
              <a:buClrTx/>
            </a:pPr>
            <a:r>
              <a:rPr lang="zh-CN" alt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锋芒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毕</a:t>
            </a:r>
            <a:r>
              <a:rPr lang="zh-CN" alt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露：</a:t>
            </a:r>
            <a:endParaRPr lang="zh-CN" altLang="en-US" sz="32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130000"/>
              </a:lnSpc>
              <a:buClrTx/>
            </a:pPr>
            <a:r>
              <a:rPr lang="zh-CN" alt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2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90000"/>
              </a:lnSpc>
              <a:buClrTx/>
            </a:pPr>
            <a:r>
              <a:rPr lang="zh-CN" alt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妇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孺</a:t>
            </a:r>
            <a:r>
              <a:rPr lang="zh-CN" alt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皆知</a:t>
            </a:r>
            <a:r>
              <a:rPr lang="en-US" altLang="zh-CN" sz="32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endParaRPr lang="en-US" altLang="zh-CN" sz="3200" b="1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110000"/>
              </a:lnSpc>
              <a:buClrTx/>
            </a:pPr>
            <a:r>
              <a:rPr lang="zh-CN" alt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家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喻</a:t>
            </a:r>
            <a:r>
              <a:rPr lang="zh-CN" alt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户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晓</a:t>
            </a:r>
            <a:r>
              <a:rPr lang="zh-CN" alt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endParaRPr lang="zh-CN" altLang="en-US" sz="32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110000"/>
              </a:lnSpc>
              <a:buClrTx/>
            </a:pPr>
            <a:r>
              <a:rPr lang="zh-CN" alt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马革裹尸</a:t>
            </a:r>
            <a:r>
              <a:rPr lang="en-US" altLang="zh-CN" sz="32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endParaRPr lang="en-US" altLang="zh-CN" sz="3200" b="1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110000"/>
              </a:lnSpc>
              <a:buClrTx/>
            </a:pPr>
            <a:r>
              <a:rPr lang="zh-CN" alt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鞠躬尽瘁</a:t>
            </a:r>
            <a:r>
              <a:rPr lang="en-US" altLang="zh-CN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死而后已</a:t>
            </a:r>
            <a:endParaRPr lang="zh-CN" altLang="en-US" sz="32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80000"/>
              </a:lnSpc>
              <a:buClrTx/>
            </a:pPr>
            <a:endParaRPr lang="zh-CN" altLang="en-US" sz="3200" b="1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8067" name="矩形 88066"/>
          <p:cNvSpPr/>
          <p:nvPr/>
        </p:nvSpPr>
        <p:spPr>
          <a:xfrm>
            <a:off x="1979613" y="549275"/>
            <a:ext cx="7164387" cy="568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buClrTx/>
            </a:pP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值得歌颂，使人感动得流泪。指悲壮的事迹使人非常感动。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30000"/>
              </a:lnSpc>
              <a:buClrTx/>
            </a:pP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很少被人知道。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鲜，少。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30000"/>
              </a:lnSpc>
              <a:buClrTx/>
            </a:pP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当得起某种荣誉或称号，毫不惭愧。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30000"/>
              </a:lnSpc>
              <a:buClrTx/>
            </a:pP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锐气、才干全部无显露出来。比喻人爱显露自己的才能。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毕，全，完全。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30000"/>
              </a:lnSpc>
              <a:buClrTx/>
            </a:pP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形容人人都知道。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孺，小孩子。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30000"/>
              </a:lnSpc>
              <a:buClrTx/>
            </a:pP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每家每户都知道。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喻，明白；了解。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10000"/>
              </a:lnSpc>
              <a:buClrTx/>
            </a:pP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用马皮把尸体包裹起来，指军人战死于战场 。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10000"/>
              </a:lnSpc>
              <a:buClrTx/>
            </a:pP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：小心谨慎，贡献出全部精力，到死为止。</a:t>
            </a:r>
            <a:endParaRPr lang="zh-CN" altLang="en-US" sz="2800" b="1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8067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8067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8067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charRg st="27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8067">
                                            <p:txEl>
                                              <p:charRg st="27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8067">
                                            <p:txEl>
                                              <p:charRg st="27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8067">
                                            <p:txEl>
                                              <p:charRg st="27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charRg st="39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8067">
                                            <p:txEl>
                                              <p:charRg st="39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8067">
                                            <p:txEl>
                                              <p:charRg st="39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88067">
                                            <p:txEl>
                                              <p:charRg st="39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charRg st="56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8067">
                                            <p:txEl>
                                              <p:charRg st="56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8067">
                                            <p:txEl>
                                              <p:charRg st="56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88067">
                                            <p:txEl>
                                              <p:charRg st="56" end="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charRg st="25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8066">
                                            <p:txEl>
                                              <p:charRg st="25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charRg st="89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8067">
                                            <p:txEl>
                                              <p:charRg st="89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8067">
                                            <p:txEl>
                                              <p:charRg st="89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88067">
                                            <p:txEl>
                                              <p:charRg st="89" end="10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charRg st="108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8067">
                                            <p:txEl>
                                              <p:charRg st="108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8067">
                                            <p:txEl>
                                              <p:charRg st="108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88067">
                                            <p:txEl>
                                              <p:charRg st="108" end="1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charRg st="125" end="1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8067">
                                            <p:txEl>
                                              <p:charRg st="125" end="1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8067">
                                            <p:txEl>
                                              <p:charRg st="125" end="1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88067">
                                            <p:txEl>
                                              <p:charRg st="125" end="1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charRg st="147" end="1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8067">
                                            <p:txEl>
                                              <p:charRg st="147" end="16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8067">
                                            <p:txEl>
                                              <p:charRg st="147" end="16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88067">
                                            <p:txEl>
                                              <p:charRg st="147" end="1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2"/>
          <p:cNvSpPr>
            <a:spLocks noGrp="1"/>
          </p:cNvSpPr>
          <p:nvPr>
            <p:ph type="ctrTitle"/>
          </p:nvPr>
        </p:nvSpPr>
        <p:spPr>
          <a:xfrm>
            <a:off x="228600" y="834549"/>
            <a:ext cx="8915400" cy="583565"/>
          </a:xfrm>
        </p:spPr>
        <p:txBody>
          <a:bodyPr vert="horz" wrap="square" lIns="91440" tIns="45720" rIns="91440" bIns="45720" anchor="ctr">
            <a:spAutoFit/>
          </a:bodyPr>
          <a:p>
            <a:pPr eaLnBrk="1" hangingPunct="1"/>
            <a:r>
              <a:rPr kumimoji="1" lang="zh-CN" altLang="en-US" sz="32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二</a:t>
            </a:r>
            <a:r>
              <a:rPr kumimoji="1" lang="en-US" altLang="zh-CN" sz="32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.</a:t>
            </a:r>
            <a:r>
              <a:rPr kumimoji="1" lang="zh-CN" altLang="en-US" sz="32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选一选</a:t>
            </a:r>
            <a:r>
              <a:rPr kumimoji="1" lang="en-US" altLang="zh-CN" sz="32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:</a:t>
            </a:r>
            <a:endParaRPr kumimoji="1" lang="en-US" altLang="zh-CN" sz="3200" b="1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0483" name="Rectangle 3"/>
          <p:cNvSpPr>
            <a:spLocks noGrp="1"/>
          </p:cNvSpPr>
          <p:nvPr>
            <p:ph type="subTitle" idx="1"/>
          </p:nvPr>
        </p:nvSpPr>
        <p:spPr>
          <a:xfrm>
            <a:off x="533400" y="1447800"/>
            <a:ext cx="9144000" cy="5410200"/>
          </a:xfrm>
        </p:spPr>
        <p:txBody>
          <a:bodyPr vert="horz" wrap="square" lIns="91440" tIns="45720" rIns="91440" bIns="45720" anchor="ctr"/>
          <a:p>
            <a:pPr algn="l" eaLnBrk="1" hangingPunct="1">
              <a:buSzPct val="85000"/>
              <a:buNone/>
            </a:pPr>
            <a:r>
              <a:rPr kumimoji="1" lang="en-US" altLang="zh-CN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1.</a:t>
            </a:r>
            <a:r>
              <a:rPr kumimoji="1" lang="zh-CN" altLang="en-US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家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喻</a:t>
            </a:r>
            <a:r>
              <a:rPr kumimoji="1" lang="zh-CN" altLang="en-US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户晓 （         ）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  <a:p>
            <a:pPr algn="l" eaLnBrk="1" hangingPunct="1">
              <a:buSzPct val="85000"/>
              <a:buNone/>
            </a:pPr>
            <a:r>
              <a:rPr kumimoji="1" lang="zh-CN" altLang="en-US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	</a:t>
            </a:r>
            <a:r>
              <a:rPr kumimoji="1" lang="en-US" altLang="zh-CN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A.</a:t>
            </a:r>
            <a:r>
              <a:rPr kumimoji="1" lang="zh-CN" altLang="en-US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说明      </a:t>
            </a:r>
            <a:r>
              <a:rPr kumimoji="1" lang="en-US" altLang="zh-CN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B.</a:t>
            </a:r>
            <a:r>
              <a:rPr kumimoji="1" lang="zh-CN" altLang="en-US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明白，了解     </a:t>
            </a:r>
            <a:r>
              <a:rPr kumimoji="1" lang="en-US" altLang="zh-CN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C.</a:t>
            </a:r>
            <a:r>
              <a:rPr kumimoji="1" lang="zh-CN" altLang="en-US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比喻，比方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  <a:p>
            <a:pPr algn="l" eaLnBrk="1" hangingPunct="1">
              <a:buSzPct val="85000"/>
              <a:buNone/>
            </a:pPr>
            <a:r>
              <a:rPr kumimoji="1" lang="zh-CN" altLang="en-US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2.</a:t>
            </a:r>
            <a:r>
              <a:rPr kumimoji="1" lang="zh-CN" altLang="en-US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锋芒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毕</a:t>
            </a:r>
            <a:r>
              <a:rPr kumimoji="1" lang="zh-CN" altLang="en-US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露（        ）</a:t>
            </a:r>
            <a:br>
              <a:rPr kumimoji="1" lang="zh-CN" altLang="en-US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</a:br>
            <a:r>
              <a:rPr kumimoji="1" lang="zh-CN" altLang="en-US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	</a:t>
            </a:r>
            <a:r>
              <a:rPr kumimoji="1" lang="en-US" altLang="zh-CN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A.</a:t>
            </a:r>
            <a:r>
              <a:rPr kumimoji="1" lang="zh-CN" altLang="en-US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完结      </a:t>
            </a:r>
            <a:r>
              <a:rPr kumimoji="1" lang="en-US" altLang="zh-CN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B.</a:t>
            </a:r>
            <a:r>
              <a:rPr kumimoji="1" lang="zh-CN" altLang="en-US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全，完全         </a:t>
            </a:r>
            <a:r>
              <a:rPr kumimoji="1" lang="en-US" altLang="zh-CN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C.</a:t>
            </a:r>
            <a:r>
              <a:rPr kumimoji="1" lang="zh-CN" altLang="en-US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完成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  <a:p>
            <a:pPr algn="l" eaLnBrk="1" hangingPunct="1">
              <a:buSzPct val="85000"/>
              <a:buNone/>
            </a:pPr>
            <a:r>
              <a:rPr kumimoji="1" lang="en-US" altLang="zh-CN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3.</a:t>
            </a:r>
            <a:r>
              <a:rPr kumimoji="1" lang="zh-CN" altLang="en-US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死而后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已</a:t>
            </a:r>
            <a:r>
              <a:rPr kumimoji="1" lang="zh-CN" altLang="en-US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 （        ）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  <a:p>
            <a:pPr algn="l" eaLnBrk="1" hangingPunct="1">
              <a:buSzPct val="85000"/>
              <a:buNone/>
            </a:pPr>
            <a:r>
              <a:rPr kumimoji="1" lang="zh-CN" altLang="en-US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	</a:t>
            </a:r>
            <a:r>
              <a:rPr kumimoji="1" lang="en-US" altLang="zh-CN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A.</a:t>
            </a:r>
            <a:r>
              <a:rPr kumimoji="1" lang="zh-CN" altLang="en-US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停止      </a:t>
            </a:r>
            <a:r>
              <a:rPr kumimoji="1" lang="en-US" altLang="zh-CN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B.</a:t>
            </a:r>
            <a:r>
              <a:rPr kumimoji="1" lang="zh-CN" altLang="en-US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已经                 </a:t>
            </a:r>
            <a:r>
              <a:rPr kumimoji="1" lang="en-US" altLang="zh-CN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C.</a:t>
            </a:r>
            <a:r>
              <a:rPr kumimoji="1" lang="zh-CN" altLang="en-US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后来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  <a:p>
            <a:pPr algn="l" eaLnBrk="1" hangingPunct="1">
              <a:buSzPct val="85000"/>
              <a:buNone/>
            </a:pPr>
            <a:r>
              <a:rPr kumimoji="1" lang="en-US" altLang="zh-CN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4 </a:t>
            </a:r>
            <a:r>
              <a:rPr kumimoji="1" lang="zh-CN" altLang="en-US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层出不</a:t>
            </a:r>
            <a:r>
              <a:rPr kumimoji="1" lang="zh-CN" altLang="en-US" b="1" u="sng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穷 </a:t>
            </a:r>
            <a:r>
              <a:rPr kumimoji="1" lang="zh-CN" altLang="en-US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（          ）</a:t>
            </a:r>
            <a:br>
              <a:rPr kumimoji="1" lang="zh-CN" altLang="en-US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</a:br>
            <a:r>
              <a:rPr kumimoji="1" lang="zh-CN" altLang="en-US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	</a:t>
            </a:r>
            <a:r>
              <a:rPr kumimoji="1" lang="en-US" altLang="zh-CN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A </a:t>
            </a:r>
            <a:r>
              <a:rPr kumimoji="1" lang="zh-CN" altLang="en-US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极端      </a:t>
            </a:r>
            <a:r>
              <a:rPr kumimoji="1" lang="en-US" altLang="zh-CN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B </a:t>
            </a:r>
            <a:r>
              <a:rPr kumimoji="1" lang="zh-CN" altLang="en-US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彻底                 </a:t>
            </a:r>
            <a:r>
              <a:rPr kumimoji="1" lang="en-US" altLang="zh-CN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C.</a:t>
            </a:r>
            <a:r>
              <a:rPr kumimoji="1" lang="zh-CN" altLang="en-US" b="1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穷尽</a:t>
            </a:r>
            <a:endParaRPr kumimoji="1" lang="zh-CN" altLang="en-US" b="1" dirty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7892" name="Text Box 4"/>
          <p:cNvSpPr txBox="1"/>
          <p:nvPr/>
        </p:nvSpPr>
        <p:spPr>
          <a:xfrm>
            <a:off x="3276600" y="1916113"/>
            <a:ext cx="16764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7893" name="Text Box 5"/>
          <p:cNvSpPr txBox="1"/>
          <p:nvPr/>
        </p:nvSpPr>
        <p:spPr>
          <a:xfrm>
            <a:off x="3276600" y="3124200"/>
            <a:ext cx="17526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dirty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7894" name="Text Box 6"/>
          <p:cNvSpPr txBox="1"/>
          <p:nvPr/>
        </p:nvSpPr>
        <p:spPr>
          <a:xfrm>
            <a:off x="3059113" y="4221163"/>
            <a:ext cx="15240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7895" name="Text Box 7"/>
          <p:cNvSpPr txBox="1"/>
          <p:nvPr/>
        </p:nvSpPr>
        <p:spPr>
          <a:xfrm>
            <a:off x="3505200" y="5410200"/>
            <a:ext cx="1524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  <p:bldP spid="37893" grpId="0"/>
      <p:bldP spid="37894" grpId="0"/>
      <p:bldP spid="3789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2" name="WordArt 2"/>
          <p:cNvSpPr>
            <a:spLocks noTextEdit="1"/>
          </p:cNvSpPr>
          <p:nvPr/>
        </p:nvSpPr>
        <p:spPr>
          <a:xfrm>
            <a:off x="1905000" y="685800"/>
            <a:ext cx="48768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54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成语积累</a:t>
            </a:r>
            <a:endParaRPr lang="zh-CN" altLang="en-US" sz="54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7043" name="Text Box 3"/>
          <p:cNvSpPr txBox="1"/>
          <p:nvPr/>
        </p:nvSpPr>
        <p:spPr>
          <a:xfrm>
            <a:off x="374650" y="1919288"/>
            <a:ext cx="8718550" cy="30194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ClrTx/>
            </a:pPr>
            <a:r>
              <a:rPr lang="zh-CN" altLang="x-none" sz="4800" b="1" dirty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可歌可泣  </a:t>
            </a:r>
            <a:r>
              <a:rPr lang="zh-CN" altLang="x-none" sz="4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鲜</a:t>
            </a:r>
            <a:r>
              <a:rPr lang="zh-CN" altLang="x-none" sz="4800" b="1" dirty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为人知 妇</a:t>
            </a:r>
            <a:r>
              <a:rPr lang="zh-CN" altLang="x-none" sz="4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孺</a:t>
            </a:r>
            <a:r>
              <a:rPr lang="zh-CN" altLang="x-none" sz="4800" b="1" dirty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皆知</a:t>
            </a:r>
            <a:endParaRPr lang="zh-CN" altLang="x-none" sz="4800" b="1" dirty="0">
              <a:solidFill>
                <a:schemeClr val="tx2"/>
              </a:solidFill>
              <a:latin typeface="隶书" pitchFamily="49" charset="-122"/>
              <a:ea typeface="隶书" pitchFamily="49" charset="-122"/>
            </a:endParaRPr>
          </a:p>
          <a:p>
            <a:pPr>
              <a:buClrTx/>
            </a:pPr>
            <a:r>
              <a:rPr lang="zh-CN" altLang="x-none" sz="4800" b="1" dirty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鞠躬尽</a:t>
            </a:r>
            <a:r>
              <a:rPr lang="zh-CN" altLang="x-none" sz="4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瘁</a:t>
            </a:r>
            <a:r>
              <a:rPr lang="zh-CN" altLang="x-none" sz="4800" b="1" dirty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  死而后</a:t>
            </a:r>
            <a:r>
              <a:rPr lang="zh-CN" altLang="x-none" sz="4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已</a:t>
            </a:r>
            <a:r>
              <a:rPr lang="zh-CN" altLang="x-none" sz="4800" b="1" dirty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 当之无愧</a:t>
            </a:r>
            <a:endParaRPr lang="zh-CN" altLang="x-none" sz="4800" b="1" dirty="0">
              <a:solidFill>
                <a:schemeClr val="tx2"/>
              </a:solidFill>
              <a:latin typeface="隶书" pitchFamily="49" charset="-122"/>
              <a:ea typeface="隶书" pitchFamily="49" charset="-122"/>
            </a:endParaRPr>
          </a:p>
          <a:p>
            <a:pPr>
              <a:buClrTx/>
            </a:pPr>
            <a:r>
              <a:rPr lang="zh-CN" altLang="x-none" sz="4800" b="1" dirty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家</a:t>
            </a:r>
            <a:r>
              <a:rPr lang="zh-CN" altLang="x-none" sz="4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喻</a:t>
            </a:r>
            <a:r>
              <a:rPr lang="zh-CN" altLang="x-none" sz="4800" b="1" dirty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户晓  </a:t>
            </a:r>
            <a:r>
              <a:rPr lang="zh-CN" altLang="x-none" sz="4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截</a:t>
            </a:r>
            <a:r>
              <a:rPr lang="zh-CN" altLang="x-none" sz="4800" b="1" dirty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然不同 </a:t>
            </a:r>
            <a:r>
              <a:rPr lang="zh-CN" altLang="x-none" sz="4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锋</a:t>
            </a:r>
            <a:r>
              <a:rPr lang="zh-CN" altLang="x-none" sz="4800" b="1" dirty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芒</a:t>
            </a:r>
            <a:r>
              <a:rPr lang="zh-CN" altLang="x-none" sz="4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毕</a:t>
            </a:r>
            <a:r>
              <a:rPr lang="zh-CN" altLang="x-none" sz="4800" b="1" dirty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露 </a:t>
            </a:r>
            <a:endParaRPr lang="zh-CN" altLang="x-none" sz="4800" b="1" dirty="0">
              <a:solidFill>
                <a:schemeClr val="tx2"/>
              </a:solidFill>
              <a:latin typeface="隶书" pitchFamily="49" charset="-122"/>
              <a:ea typeface="隶书" pitchFamily="49" charset="-122"/>
            </a:endParaRPr>
          </a:p>
          <a:p>
            <a:pPr>
              <a:buClrTx/>
            </a:pPr>
            <a:r>
              <a:rPr lang="zh-CN" altLang="x-none" sz="4800" b="1" dirty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知人之明  层出不穷 马革</a:t>
            </a:r>
            <a:r>
              <a:rPr lang="zh-CN" altLang="x-none" sz="4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裹</a:t>
            </a:r>
            <a:r>
              <a:rPr lang="zh-CN" altLang="x-none" sz="4800" b="1" dirty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尸</a:t>
            </a:r>
            <a:endParaRPr lang="zh-CN" altLang="x-none" sz="4800" b="1" dirty="0">
              <a:solidFill>
                <a:schemeClr val="tx2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7" descr="RIVER_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457200"/>
            <a:ext cx="2133600" cy="2052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Text Box 2"/>
          <p:cNvSpPr txBox="1"/>
          <p:nvPr/>
        </p:nvSpPr>
        <p:spPr>
          <a:xfrm>
            <a:off x="457200" y="381000"/>
            <a:ext cx="152400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4800" dirty="0">
                <a:solidFill>
                  <a:srgbClr val="80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整体感知</a:t>
            </a:r>
            <a:r>
              <a:rPr lang="en-US" altLang="zh-CN" sz="4800" dirty="0">
                <a:solidFill>
                  <a:schemeClr val="hlink"/>
                </a:solidFill>
                <a:latin typeface="Times New Roman" panose="02020603050405020304" charset="0"/>
                <a:ea typeface="黑体" panose="02010609060101010101" pitchFamily="2" charset="-122"/>
              </a:rPr>
              <a:t>:</a:t>
            </a:r>
            <a:endParaRPr lang="en-US" altLang="zh-CN" sz="4800" dirty="0">
              <a:solidFill>
                <a:schemeClr val="hlink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13316" name="Text Box 3"/>
          <p:cNvSpPr txBox="1"/>
          <p:nvPr/>
        </p:nvSpPr>
        <p:spPr>
          <a:xfrm>
            <a:off x="1524000" y="2667000"/>
            <a:ext cx="6858000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4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黑体" panose="02010609060101010101" pitchFamily="2" charset="-122"/>
              </a:rPr>
              <a:t>1.</a:t>
            </a:r>
            <a:r>
              <a:rPr lang="zh-CN" altLang="en-US" sz="4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黑体" panose="02010609060101010101" pitchFamily="2" charset="-122"/>
              </a:rPr>
              <a:t>抓住文中关键性的语句</a:t>
            </a:r>
            <a:endParaRPr lang="zh-CN" altLang="en-US" sz="4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黑体" panose="0201060906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4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黑体" panose="02010609060101010101" pitchFamily="2" charset="-122"/>
              </a:rPr>
              <a:t>2.</a:t>
            </a:r>
            <a:r>
              <a:rPr lang="zh-CN" altLang="en-US" sz="4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黑体" panose="02010609060101010101" pitchFamily="2" charset="-122"/>
              </a:rPr>
              <a:t>理解文中的小标题</a:t>
            </a:r>
            <a:endParaRPr lang="zh-CN" altLang="en-US" sz="4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黑体" panose="0201060906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4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黑体" panose="02010609060101010101" pitchFamily="2" charset="-122"/>
              </a:rPr>
              <a:t>3.</a:t>
            </a:r>
            <a:r>
              <a:rPr lang="zh-CN" altLang="en-US" sz="4800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黑体" panose="02010609060101010101" pitchFamily="2" charset="-122"/>
              </a:rPr>
              <a:t>简单叙述六个部分的内容</a:t>
            </a:r>
            <a:endParaRPr lang="zh-CN" altLang="en-US" sz="4800" dirty="0">
              <a:solidFill>
                <a:srgbClr val="00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13317" name="Rectangle 4"/>
          <p:cNvSpPr/>
          <p:nvPr/>
        </p:nvSpPr>
        <p:spPr>
          <a:xfrm>
            <a:off x="304800" y="3352800"/>
            <a:ext cx="76200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dirty="0">
                <a:solidFill>
                  <a:srgbClr val="FF3300"/>
                </a:solidFill>
                <a:latin typeface="Times New Roman" panose="02020603050405020304" charset="0"/>
                <a:ea typeface="黑体" panose="02010609060101010101" pitchFamily="2" charset="-122"/>
              </a:rPr>
              <a:t>提示</a:t>
            </a:r>
            <a:endParaRPr lang="zh-CN" altLang="en-US" sz="4800" dirty="0">
              <a:solidFill>
                <a:srgbClr val="FF33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13318" name="AutoShape 5"/>
          <p:cNvSpPr/>
          <p:nvPr/>
        </p:nvSpPr>
        <p:spPr>
          <a:xfrm>
            <a:off x="1066800" y="2514600"/>
            <a:ext cx="533400" cy="3810000"/>
          </a:xfrm>
          <a:prstGeom prst="leftBrace">
            <a:avLst>
              <a:gd name="adj1" fmla="val 59490"/>
              <a:gd name="adj2" fmla="val 50000"/>
            </a:avLst>
          </a:prstGeom>
          <a:noFill/>
          <a:ln w="57150" cap="flat" cmpd="sng">
            <a:solidFill>
              <a:srgbClr val="00FF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13319" name="Text Box 6"/>
          <p:cNvSpPr txBox="1"/>
          <p:nvPr/>
        </p:nvSpPr>
        <p:spPr>
          <a:xfrm>
            <a:off x="2850515" y="854710"/>
            <a:ext cx="53340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4000" dirty="0">
                <a:solidFill>
                  <a:srgbClr val="FF3300"/>
                </a:solidFill>
                <a:latin typeface="Times New Roman" panose="02020603050405020304" charset="0"/>
                <a:ea typeface="黑体" panose="02010609060101010101" pitchFamily="2" charset="-122"/>
              </a:rPr>
              <a:t>自读课文，准确把握课文基本信息</a:t>
            </a:r>
            <a:endParaRPr lang="zh-CN" altLang="en-US" sz="4000" dirty="0">
              <a:solidFill>
                <a:srgbClr val="FF33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323850" y="981075"/>
            <a:ext cx="8388350" cy="2586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3600" b="1" kern="1200" cap="none" spc="0" normalizeH="0" baseline="0" noProof="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第一部分，</a:t>
            </a:r>
            <a:r>
              <a:rPr kumimoji="1" lang="en-US" altLang="zh-CN" sz="3600" b="1" kern="1200" cap="none" spc="0" normalizeH="0" baseline="0" noProof="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 </a:t>
            </a:r>
            <a:r>
              <a:rPr kumimoji="1" lang="zh-CN" altLang="zh-CN" sz="3600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展示背景</a:t>
            </a:r>
            <a:r>
              <a:rPr kumimoji="1" lang="zh-CN" altLang="zh-CN" sz="3600" b="1" kern="1200" cap="none" spc="0" normalizeH="0" baseline="0" noProof="0" dirty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──邓稼先是一位对祖国、对民族的发展有着巨大贡献的科学家。</a:t>
            </a:r>
            <a:endParaRPr kumimoji="1" lang="zh-CN" altLang="zh-CN" sz="3600" b="1" kern="1200" cap="none" spc="0" normalizeH="0" baseline="0" noProof="0" dirty="0">
              <a:solidFill>
                <a:srgbClr val="000000"/>
              </a:solidFill>
              <a:latin typeface="+mn-ea"/>
              <a:ea typeface="+mn-ea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endParaRPr kumimoji="1" lang="zh-CN" altLang="en-US" sz="3600" b="1" kern="1200" cap="none" spc="0" normalizeH="0" baseline="0" noProof="0" dirty="0">
              <a:solidFill>
                <a:srgbClr val="FF000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46083" name="Text Box 3"/>
          <p:cNvSpPr txBox="1"/>
          <p:nvPr/>
        </p:nvSpPr>
        <p:spPr>
          <a:xfrm>
            <a:off x="755650" y="2852738"/>
            <a:ext cx="7742238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第二部分</a:t>
            </a:r>
            <a:r>
              <a:rPr lang="zh-CN" altLang="en-US" sz="3600" b="1" dirty="0">
                <a:solidFill>
                  <a:srgbClr val="000099"/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简单介绍邓稼先的生平经历和贡献。</a:t>
            </a:r>
            <a:r>
              <a:rPr lang="zh-CN" altLang="en-US" sz="3600" b="1" dirty="0">
                <a:solidFill>
                  <a:srgbClr val="000099"/>
                </a:solidFill>
                <a:latin typeface="宋体" panose="02010600030101010101" pitchFamily="2" charset="-122"/>
              </a:rPr>
              <a:t> </a:t>
            </a:r>
            <a:endParaRPr lang="zh-CN" altLang="en-US" sz="3600" b="1" dirty="0">
              <a:solidFill>
                <a:srgbClr val="000099"/>
              </a:solidFill>
              <a:latin typeface="Times New Roman" panose="02020603050405020304" charset="0"/>
            </a:endParaRPr>
          </a:p>
        </p:txBody>
      </p:sp>
      <p:sp>
        <p:nvSpPr>
          <p:cNvPr id="46084" name="Text Box 4"/>
          <p:cNvSpPr txBox="1"/>
          <p:nvPr/>
        </p:nvSpPr>
        <p:spPr>
          <a:xfrm>
            <a:off x="250825" y="4292600"/>
            <a:ext cx="8281988" cy="314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第三部分，</a:t>
            </a:r>
            <a:r>
              <a:rPr lang="zh-CN" altLang="zh-CN" sz="3600" b="1" dirty="0">
                <a:solidFill>
                  <a:srgbClr val="FF0000"/>
                </a:solidFill>
                <a:latin typeface="Times New Roman" panose="02020603050405020304" charset="0"/>
              </a:rPr>
              <a:t>把邓稼先与奥本海默对比，凸现邓稼先的人品，揭示出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charset="0"/>
              </a:rPr>
              <a:t>他</a:t>
            </a:r>
            <a:r>
              <a:rPr lang="zh-CN" altLang="zh-CN" sz="3600" b="1" dirty="0">
                <a:solidFill>
                  <a:srgbClr val="FF0000"/>
                </a:solidFill>
                <a:latin typeface="Times New Roman" panose="02020603050405020304" charset="0"/>
              </a:rPr>
              <a:t>能领导大家做出历史性贡献的原因。 </a:t>
            </a:r>
            <a:br>
              <a:rPr lang="zh-CN" altLang="en-US" sz="3600" b="1" dirty="0">
                <a:solidFill>
                  <a:srgbClr val="FF0000"/>
                </a:solidFill>
                <a:latin typeface="Times New Roman" panose="02020603050405020304" charset="0"/>
              </a:rPr>
            </a:br>
            <a:endParaRPr lang="zh-CN" altLang="en-US" sz="3600" b="1" dirty="0">
              <a:solidFill>
                <a:srgbClr val="FF0000"/>
              </a:solidFill>
              <a:latin typeface="Times New Roman" panose="02020603050405020304" charset="0"/>
            </a:endParaRPr>
          </a:p>
          <a:p>
            <a:pPr>
              <a:spcBef>
                <a:spcPct val="50000"/>
              </a:spcBef>
            </a:pPr>
            <a:endParaRPr lang="en-US" altLang="zh-CN" sz="3600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23557" name="TextBox 4"/>
          <p:cNvSpPr txBox="1"/>
          <p:nvPr/>
        </p:nvSpPr>
        <p:spPr>
          <a:xfrm>
            <a:off x="3708400" y="0"/>
            <a:ext cx="3311525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800" b="1" dirty="0">
                <a:solidFill>
                  <a:srgbClr val="000099"/>
                </a:solidFill>
                <a:latin typeface="Times New Roman" panose="02020603050405020304" charset="0"/>
              </a:rPr>
              <a:t> </a:t>
            </a:r>
            <a:r>
              <a:rPr lang="zh-CN" altLang="en-US" sz="4800" b="1" dirty="0">
                <a:solidFill>
                  <a:srgbClr val="000099"/>
                </a:solidFill>
                <a:latin typeface="Times New Roman" panose="02020603050405020304" charset="0"/>
              </a:rPr>
              <a:t>课文结构</a:t>
            </a:r>
            <a:endParaRPr lang="zh-CN" altLang="en-US" sz="4800" b="1" dirty="0">
              <a:solidFill>
                <a:srgbClr val="000099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46083" grpId="0"/>
      <p:bldP spid="4608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Text Box 2"/>
          <p:cNvSpPr txBox="1"/>
          <p:nvPr/>
        </p:nvSpPr>
        <p:spPr>
          <a:xfrm>
            <a:off x="468313" y="476250"/>
            <a:ext cx="7991475" cy="2584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第四部分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，</a:t>
            </a:r>
            <a:r>
              <a:rPr lang="zh-CN" altLang="zh-CN" sz="3600" b="1" dirty="0">
                <a:solidFill>
                  <a:srgbClr val="FF0000"/>
                </a:solidFill>
                <a:latin typeface="Times New Roman" panose="02020603050405020304" charset="0"/>
              </a:rPr>
              <a:t>作者为邓稼先成功地领导原子弹工程，自力更生，获得巨大成就感和骄傲。</a:t>
            </a:r>
            <a:endParaRPr lang="zh-CN" altLang="zh-CN" sz="3600" b="1" dirty="0">
              <a:solidFill>
                <a:srgbClr val="FF0000"/>
              </a:solidFill>
              <a:latin typeface="Times New Roman" panose="02020603050405020304" charset="0"/>
            </a:endParaRPr>
          </a:p>
          <a:p>
            <a:pPr>
              <a:spcBef>
                <a:spcPct val="50000"/>
              </a:spcBef>
            </a:pPr>
            <a:endParaRPr lang="zh-CN" altLang="en-US" sz="3600" b="1" dirty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8131" name="Text Box 3"/>
          <p:cNvSpPr txBox="1"/>
          <p:nvPr/>
        </p:nvSpPr>
        <p:spPr>
          <a:xfrm>
            <a:off x="468313" y="2636838"/>
            <a:ext cx="8064500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br>
              <a:rPr lang="en-US" altLang="zh-CN" sz="3600" b="1" dirty="0">
                <a:solidFill>
                  <a:srgbClr val="FF0000"/>
                </a:solidFill>
                <a:latin typeface="Times New Roman" panose="02020603050405020304" charset="0"/>
              </a:rPr>
            </a:b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第五部分，</a:t>
            </a:r>
            <a:r>
              <a:rPr lang="zh-CN" altLang="zh-CN" sz="3600" b="1" dirty="0">
                <a:solidFill>
                  <a:srgbClr val="FF0000"/>
                </a:solidFill>
                <a:latin typeface="Times New Roman" panose="02020603050405020304" charset="0"/>
              </a:rPr>
              <a:t>高度赞扬了邓稼先在极端困难条件下，对所从事工作的坚定、执著与勇敢。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84213" y="5300663"/>
            <a:ext cx="76327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</a:rPr>
              <a:t>第六部分，</a:t>
            </a:r>
            <a:r>
              <a:rPr lang="zh-CN" altLang="zh-CN" sz="3600" b="1" dirty="0">
                <a:solidFill>
                  <a:srgbClr val="FF0000"/>
                </a:solidFill>
                <a:latin typeface="Times New Roman" panose="02020603050405020304" charset="0"/>
              </a:rPr>
              <a:t>对邓稼先的总评价──赞歌、挽歌。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  <p:bldP spid="4813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Text Box 2"/>
          <p:cNvSpPr txBox="1"/>
          <p:nvPr/>
        </p:nvSpPr>
        <p:spPr>
          <a:xfrm>
            <a:off x="228600" y="381000"/>
            <a:ext cx="8915400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4800" b="1" dirty="0">
                <a:solidFill>
                  <a:srgbClr val="000000"/>
                </a:solidFill>
                <a:latin typeface="宋体" panose="02010600030101010101" pitchFamily="2" charset="-122"/>
              </a:rPr>
              <a:t>默读第一部分</a:t>
            </a:r>
            <a:r>
              <a:rPr lang="zh-CN" altLang="en-US" sz="4800" dirty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r>
              <a:rPr lang="zh-CN" altLang="en-US" sz="4800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写邓稼先，为什么先概述我国近一百多年来的历史？</a:t>
            </a:r>
            <a:endParaRPr lang="zh-CN" altLang="en-US" sz="4800" dirty="0">
              <a:solidFill>
                <a:srgbClr val="00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pic>
        <p:nvPicPr>
          <p:cNvPr id="30723" name="Picture 3" descr="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1413" y="2492375"/>
            <a:ext cx="5715000" cy="4032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40" name="图片 39939" descr="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2060575"/>
            <a:ext cx="3240088" cy="4543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1" name="文本框 39940"/>
          <p:cNvSpPr txBox="1"/>
          <p:nvPr/>
        </p:nvSpPr>
        <p:spPr>
          <a:xfrm>
            <a:off x="381000" y="241300"/>
            <a:ext cx="8458200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这是</a:t>
            </a:r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1898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年中日甲午战争中几幅照片，那是任人宰割的时代，是有亡国灭种危险的时代。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9942" name="图片 39941" descr="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5738" y="2852738"/>
            <a:ext cx="4752975" cy="3111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51" name="图片 31750" descr="YZ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" y="533400"/>
            <a:ext cx="8915400" cy="6000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2" name="文本框 31751"/>
          <p:cNvSpPr txBox="1"/>
          <p:nvPr/>
        </p:nvSpPr>
        <p:spPr>
          <a:xfrm>
            <a:off x="4648200" y="609600"/>
            <a:ext cx="4114800" cy="64135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folHlink"/>
                </a:solidFill>
                <a:latin typeface="Times New Roman" panose="02020603050405020304" charset="0"/>
                <a:ea typeface="华文新魏" pitchFamily="2" charset="-122"/>
              </a:rPr>
              <a:t>甲午战争黄海大战</a:t>
            </a:r>
            <a:endParaRPr lang="zh-CN" altLang="en-US" sz="3600" b="1">
              <a:solidFill>
                <a:srgbClr val="00CC00"/>
              </a:solidFill>
              <a:latin typeface="Times New Roman" panose="02020603050405020304" charset="0"/>
              <a:ea typeface="华文新魏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1" name="图片 17410" descr="8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939800"/>
            <a:ext cx="7620000" cy="5310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18433" descr="982_第一颗原子弹"/>
          <p:cNvPicPr>
            <a:picLocks noChangeAspect="1"/>
          </p:cNvPicPr>
          <p:nvPr/>
        </p:nvPicPr>
        <p:blipFill>
          <a:blip r:embed="rId1"/>
          <a:srcRect r="32954"/>
          <a:stretch>
            <a:fillRect/>
          </a:stretch>
        </p:blipFill>
        <p:spPr>
          <a:xfrm>
            <a:off x="179388" y="393700"/>
            <a:ext cx="4773612" cy="6464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文本框 18434"/>
          <p:cNvSpPr txBox="1"/>
          <p:nvPr/>
        </p:nvSpPr>
        <p:spPr>
          <a:xfrm>
            <a:off x="5715000" y="1295400"/>
            <a:ext cx="2819400" cy="3751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4800" b="1" dirty="0">
                <a:latin typeface="Times New Roman" panose="02020603050405020304" charset="0"/>
                <a:ea typeface="黑体" panose="02010609060101010101" pitchFamily="2" charset="-122"/>
              </a:rPr>
              <a:t>1964</a:t>
            </a:r>
            <a:r>
              <a:rPr lang="zh-CN" altLang="en-US" sz="4800" b="1" dirty="0">
                <a:latin typeface="Times New Roman" panose="02020603050405020304" charset="0"/>
                <a:ea typeface="黑体" panose="02010609060101010101" pitchFamily="2" charset="-122"/>
              </a:rPr>
              <a:t>年</a:t>
            </a:r>
            <a:r>
              <a:rPr lang="en-US" altLang="zh-CN" sz="4800" b="1" dirty="0">
                <a:latin typeface="Times New Roman" panose="02020603050405020304" charset="0"/>
                <a:ea typeface="黑体" panose="02010609060101010101" pitchFamily="2" charset="-122"/>
              </a:rPr>
              <a:t>10</a:t>
            </a:r>
            <a:r>
              <a:rPr lang="zh-CN" altLang="en-US" sz="4800" b="1" dirty="0">
                <a:latin typeface="Times New Roman" panose="02020603050405020304" charset="0"/>
                <a:ea typeface="黑体" panose="02010609060101010101" pitchFamily="2" charset="-122"/>
              </a:rPr>
              <a:t>月</a:t>
            </a:r>
            <a:r>
              <a:rPr lang="en-US" altLang="zh-CN" sz="4800" b="1" dirty="0">
                <a:latin typeface="Times New Roman" panose="02020603050405020304" charset="0"/>
                <a:ea typeface="黑体" panose="02010609060101010101" pitchFamily="2" charset="-122"/>
              </a:rPr>
              <a:t>16</a:t>
            </a:r>
            <a:r>
              <a:rPr lang="zh-CN" altLang="en-US" sz="4800" b="1" dirty="0">
                <a:latin typeface="Times New Roman" panose="02020603050405020304" charset="0"/>
                <a:ea typeface="黑体" panose="02010609060101010101" pitchFamily="2" charset="-122"/>
              </a:rPr>
              <a:t>日中国爆炸了第一颗原子弹。</a:t>
            </a:r>
            <a:endParaRPr lang="zh-CN" altLang="en-US" sz="4800" b="1"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18437" name="云形标注 18436"/>
          <p:cNvSpPr/>
          <p:nvPr/>
        </p:nvSpPr>
        <p:spPr>
          <a:xfrm>
            <a:off x="0" y="1773238"/>
            <a:ext cx="3313113" cy="2305050"/>
          </a:xfrm>
          <a:prstGeom prst="cloudCallout">
            <a:avLst>
              <a:gd name="adj1" fmla="val 33088"/>
              <a:gd name="adj2" fmla="val 51792"/>
            </a:avLst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b="1" dirty="0">
                <a:latin typeface="Times New Roman" panose="02020603050405020304" charset="0"/>
                <a:ea typeface="宋体" panose="02010600030101010101" pitchFamily="2" charset="-122"/>
              </a:rPr>
              <a:t>中国人从这天起，拥有了“铁的脊梁骨”，挺直了腰板。</a:t>
            </a:r>
            <a:endParaRPr lang="zh-CN" altLang="en-US" b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7" grpId="0" animBg="1"/>
      <p:bldP spid="18437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1138" name="图片 91137" descr="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1139" name="文本框 91138"/>
          <p:cNvSpPr txBox="1"/>
          <p:nvPr/>
        </p:nvSpPr>
        <p:spPr>
          <a:xfrm>
            <a:off x="457200" y="533400"/>
            <a:ext cx="3886200" cy="579438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folHlink"/>
                </a:solidFill>
                <a:latin typeface="Times New Roman" panose="02020603050405020304" charset="0"/>
                <a:ea typeface="宋体" panose="02010600030101010101" pitchFamily="2" charset="-122"/>
              </a:rPr>
              <a:t>八国联军攻陷的北京</a:t>
            </a:r>
            <a:endParaRPr lang="zh-CN" altLang="en-US" sz="3200" b="1">
              <a:solidFill>
                <a:srgbClr val="00CC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62" name="图片 92161" descr="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63" name="文本框 92162"/>
          <p:cNvSpPr txBox="1"/>
          <p:nvPr/>
        </p:nvSpPr>
        <p:spPr>
          <a:xfrm>
            <a:off x="838200" y="762000"/>
            <a:ext cx="2667000" cy="10668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FFFF"/>
                </a:solidFill>
                <a:latin typeface="Times New Roman" panose="02020603050405020304" charset="0"/>
                <a:ea typeface="幼圆" pitchFamily="49" charset="-122"/>
              </a:rPr>
              <a:t>日军屠杀大连、旅顺居民</a:t>
            </a:r>
            <a:endParaRPr lang="zh-CN" altLang="en-US" sz="3200" b="1">
              <a:solidFill>
                <a:srgbClr val="FFFFFF"/>
              </a:solidFill>
              <a:latin typeface="Times New Roman" panose="02020603050405020304" charset="0"/>
              <a:ea typeface="幼圆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Text Box 2"/>
          <p:cNvSpPr txBox="1"/>
          <p:nvPr/>
        </p:nvSpPr>
        <p:spPr>
          <a:xfrm>
            <a:off x="786765" y="1911033"/>
            <a:ext cx="7772400" cy="58464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0099"/>
                </a:solidFill>
                <a:latin typeface="Times New Roman" panose="02020603050405020304" charset="0"/>
              </a:rPr>
              <a:t>先概述我国近一百多年来的历史</a:t>
            </a:r>
            <a:r>
              <a:rPr lang="en-US" altLang="zh-CN" sz="4400" b="1" dirty="0">
                <a:solidFill>
                  <a:srgbClr val="000099"/>
                </a:solidFill>
                <a:latin typeface="Times New Roman" panose="02020603050405020304" charset="0"/>
              </a:rPr>
              <a:t>,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charset="0"/>
              </a:rPr>
              <a:t>是为了说明邓稼先是对中华民族从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charset="0"/>
              </a:rPr>
              <a:t>”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charset="0"/>
              </a:rPr>
              <a:t>任人宰割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charset="0"/>
              </a:rPr>
              <a:t>”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charset="0"/>
              </a:rPr>
              <a:t>到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charset="0"/>
              </a:rPr>
              <a:t>”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charset="0"/>
              </a:rPr>
              <a:t>站起来了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charset="0"/>
              </a:rPr>
              <a:t>”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charset="0"/>
              </a:rPr>
              <a:t>这一巨大转变做出巨大贡献的科学家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charset="0"/>
              </a:rPr>
              <a:t>,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charset="0"/>
              </a:rPr>
              <a:t>是对历史的发展产生巨大影响的历史人物。</a:t>
            </a:r>
            <a:r>
              <a:rPr lang="zh-CN" altLang="en-US" sz="44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使人物形象的刻画有了一定的</a:t>
            </a: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高度</a:t>
            </a:r>
            <a:r>
              <a:rPr lang="zh-CN" altLang="en-US" sz="44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  <a:endParaRPr lang="zh-CN" altLang="en-US" sz="4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charset="0"/>
              </a:rPr>
              <a:t> 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8915" name="TextBox 2"/>
          <p:cNvSpPr txBox="1"/>
          <p:nvPr/>
        </p:nvSpPr>
        <p:spPr>
          <a:xfrm>
            <a:off x="714375" y="714375"/>
            <a:ext cx="7572375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写邓稼先，为什么先概述我国近一百多年来的历史？</a:t>
            </a:r>
            <a:endParaRPr lang="zh-CN" altLang="en-US" sz="4000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1" name="Text Box 3"/>
          <p:cNvSpPr txBox="1"/>
          <p:nvPr/>
        </p:nvSpPr>
        <p:spPr>
          <a:xfrm>
            <a:off x="294640" y="951865"/>
            <a:ext cx="829691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</a:rPr>
              <a:t>第二部分：</a:t>
            </a:r>
            <a:endParaRPr lang="zh-CN" altLang="en-US" sz="4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</a:rPr>
              <a:t>简述邓稼先的</a:t>
            </a:r>
            <a:r>
              <a:rPr lang="zh-CN" altLang="en-US" sz="48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</a:rPr>
              <a:t>生平经历和贡献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</a:rPr>
              <a:t>。</a:t>
            </a:r>
            <a:endParaRPr lang="zh-CN" altLang="en-US" sz="4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</a:rPr>
              <a:t>写了他不平凡的人生经历，特别是对中国核武器设计研究所做出的巨大贡献。</a:t>
            </a:r>
            <a:endParaRPr lang="zh-CN" altLang="en-US" sz="4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6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1">
                                            <p:txEl>
                                              <p:charRg st="6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1">
                                            <p:txEl>
                                              <p:charRg st="6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21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1">
                                            <p:txEl>
                                              <p:charRg st="21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1">
                                            <p:txEl>
                                              <p:charRg st="21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Picture 2" descr="982_第一颗原子弹"/>
          <p:cNvPicPr>
            <a:picLocks noChangeAspect="1"/>
          </p:cNvPicPr>
          <p:nvPr/>
        </p:nvPicPr>
        <p:blipFill>
          <a:blip r:embed="rId1"/>
          <a:srcRect r="32954"/>
          <a:stretch>
            <a:fillRect/>
          </a:stretch>
        </p:blipFill>
        <p:spPr>
          <a:xfrm>
            <a:off x="533400" y="288925"/>
            <a:ext cx="4495800" cy="6569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Text Box 3"/>
          <p:cNvSpPr txBox="1"/>
          <p:nvPr/>
        </p:nvSpPr>
        <p:spPr>
          <a:xfrm>
            <a:off x="5867400" y="457200"/>
            <a:ext cx="2819400" cy="5578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6000" dirty="0">
                <a:latin typeface="Times New Roman" panose="02020603050405020304" charset="0"/>
                <a:ea typeface="黑体" panose="02010609060101010101" pitchFamily="2" charset="-122"/>
              </a:rPr>
              <a:t>1964</a:t>
            </a:r>
            <a:r>
              <a:rPr lang="zh-CN" altLang="en-US" sz="6000" dirty="0">
                <a:latin typeface="Times New Roman" panose="02020603050405020304" charset="0"/>
                <a:ea typeface="黑体" panose="02010609060101010101" pitchFamily="2" charset="-122"/>
              </a:rPr>
              <a:t>年</a:t>
            </a:r>
            <a:r>
              <a:rPr lang="en-US" altLang="zh-CN" sz="6000" dirty="0">
                <a:latin typeface="Times New Roman" panose="02020603050405020304" charset="0"/>
                <a:ea typeface="黑体" panose="02010609060101010101" pitchFamily="2" charset="-122"/>
              </a:rPr>
              <a:t>10</a:t>
            </a:r>
            <a:r>
              <a:rPr lang="zh-CN" altLang="en-US" sz="6000" dirty="0">
                <a:latin typeface="Times New Roman" panose="02020603050405020304" charset="0"/>
                <a:ea typeface="黑体" panose="02010609060101010101" pitchFamily="2" charset="-122"/>
              </a:rPr>
              <a:t>月</a:t>
            </a:r>
            <a:r>
              <a:rPr lang="en-US" altLang="zh-CN" sz="6000" dirty="0">
                <a:latin typeface="Times New Roman" panose="02020603050405020304" charset="0"/>
                <a:ea typeface="黑体" panose="02010609060101010101" pitchFamily="2" charset="-122"/>
              </a:rPr>
              <a:t>16</a:t>
            </a:r>
            <a:r>
              <a:rPr lang="zh-CN" altLang="en-US" sz="6000" dirty="0">
                <a:latin typeface="Times New Roman" panose="02020603050405020304" charset="0"/>
                <a:ea typeface="黑体" panose="02010609060101010101" pitchFamily="2" charset="-122"/>
              </a:rPr>
              <a:t>日中国爆炸了第一颗原子弹。</a:t>
            </a:r>
            <a:endParaRPr lang="zh-CN" altLang="en-US" sz="6000" dirty="0"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Text Box 3"/>
          <p:cNvSpPr txBox="1"/>
          <p:nvPr/>
        </p:nvSpPr>
        <p:spPr>
          <a:xfrm>
            <a:off x="5867400" y="1143000"/>
            <a:ext cx="2819400" cy="3751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4800" dirty="0">
                <a:solidFill>
                  <a:srgbClr val="00CCFF"/>
                </a:solidFill>
                <a:latin typeface="Times New Roman" panose="02020603050405020304" charset="0"/>
                <a:ea typeface="黑体" panose="02010609060101010101" pitchFamily="2" charset="-122"/>
              </a:rPr>
              <a:t>1964</a:t>
            </a:r>
            <a:r>
              <a:rPr lang="zh-CN" altLang="en-US" sz="4800" dirty="0">
                <a:solidFill>
                  <a:srgbClr val="00CCFF"/>
                </a:solidFill>
                <a:latin typeface="Times New Roman" panose="02020603050405020304" charset="0"/>
                <a:ea typeface="黑体" panose="02010609060101010101" pitchFamily="2" charset="-122"/>
              </a:rPr>
              <a:t>年</a:t>
            </a:r>
            <a:r>
              <a:rPr lang="en-US" altLang="zh-CN" sz="4800" dirty="0">
                <a:solidFill>
                  <a:srgbClr val="00CCFF"/>
                </a:solidFill>
                <a:latin typeface="Times New Roman" panose="02020603050405020304" charset="0"/>
                <a:ea typeface="黑体" panose="02010609060101010101" pitchFamily="2" charset="-122"/>
              </a:rPr>
              <a:t>10</a:t>
            </a:r>
            <a:r>
              <a:rPr lang="zh-CN" altLang="en-US" sz="4800" dirty="0">
                <a:solidFill>
                  <a:srgbClr val="00CCFF"/>
                </a:solidFill>
                <a:latin typeface="Times New Roman" panose="02020603050405020304" charset="0"/>
                <a:ea typeface="黑体" panose="02010609060101010101" pitchFamily="2" charset="-122"/>
              </a:rPr>
              <a:t>月</a:t>
            </a:r>
            <a:r>
              <a:rPr lang="en-US" altLang="zh-CN" sz="4800" dirty="0">
                <a:solidFill>
                  <a:srgbClr val="00CCFF"/>
                </a:solidFill>
                <a:latin typeface="Times New Roman" panose="02020603050405020304" charset="0"/>
                <a:ea typeface="黑体" panose="02010609060101010101" pitchFamily="2" charset="-122"/>
              </a:rPr>
              <a:t>16</a:t>
            </a:r>
            <a:r>
              <a:rPr lang="zh-CN" altLang="en-US" sz="4800" dirty="0">
                <a:solidFill>
                  <a:srgbClr val="00CCFF"/>
                </a:solidFill>
                <a:latin typeface="Times New Roman" panose="02020603050405020304" charset="0"/>
                <a:ea typeface="黑体" panose="02010609060101010101" pitchFamily="2" charset="-122"/>
              </a:rPr>
              <a:t>日中国爆炸了第一颗原子弹。</a:t>
            </a:r>
            <a:endParaRPr lang="zh-CN" altLang="en-US" sz="4800" dirty="0">
              <a:solidFill>
                <a:srgbClr val="00CCFF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pic>
        <p:nvPicPr>
          <p:cNvPr id="26627" name="Picture 4" descr="k12906121098182529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381000"/>
            <a:ext cx="4953000" cy="6019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Text Box 2"/>
          <p:cNvSpPr txBox="1"/>
          <p:nvPr/>
        </p:nvSpPr>
        <p:spPr>
          <a:xfrm>
            <a:off x="5867400" y="685800"/>
            <a:ext cx="2819400" cy="5578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6000" dirty="0">
                <a:latin typeface="Times New Roman" panose="02020603050405020304" charset="0"/>
                <a:ea typeface="黑体" panose="02010609060101010101" pitchFamily="2" charset="-122"/>
              </a:rPr>
              <a:t>1967</a:t>
            </a:r>
            <a:r>
              <a:rPr lang="zh-CN" altLang="en-US" sz="6000" dirty="0">
                <a:latin typeface="Times New Roman" panose="02020603050405020304" charset="0"/>
                <a:ea typeface="黑体" panose="02010609060101010101" pitchFamily="2" charset="-122"/>
              </a:rPr>
              <a:t>年</a:t>
            </a:r>
            <a:r>
              <a:rPr lang="en-US" altLang="zh-CN" sz="6000" dirty="0">
                <a:latin typeface="Times New Roman" panose="02020603050405020304" charset="0"/>
                <a:ea typeface="黑体" panose="02010609060101010101" pitchFamily="2" charset="-122"/>
              </a:rPr>
              <a:t>6</a:t>
            </a:r>
            <a:r>
              <a:rPr lang="zh-CN" altLang="en-US" sz="6000" dirty="0">
                <a:latin typeface="Times New Roman" panose="02020603050405020304" charset="0"/>
                <a:ea typeface="黑体" panose="02010609060101010101" pitchFamily="2" charset="-122"/>
              </a:rPr>
              <a:t>月</a:t>
            </a:r>
            <a:r>
              <a:rPr lang="en-US" altLang="zh-CN" sz="6000" dirty="0">
                <a:latin typeface="Times New Roman" panose="02020603050405020304" charset="0"/>
                <a:ea typeface="黑体" panose="02010609060101010101" pitchFamily="2" charset="-122"/>
              </a:rPr>
              <a:t>17</a:t>
            </a:r>
            <a:r>
              <a:rPr lang="zh-CN" altLang="en-US" sz="6000" dirty="0">
                <a:latin typeface="Times New Roman" panose="02020603050405020304" charset="0"/>
                <a:ea typeface="黑体" panose="02010609060101010101" pitchFamily="2" charset="-122"/>
              </a:rPr>
              <a:t>日中国爆炸了第一颗氢弹。</a:t>
            </a:r>
            <a:endParaRPr lang="zh-CN" altLang="en-US" sz="6000" dirty="0"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pic>
        <p:nvPicPr>
          <p:cNvPr id="27651" name="Picture 3" descr="yz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457200"/>
            <a:ext cx="5162550" cy="5486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Text Box 2"/>
          <p:cNvSpPr txBox="1"/>
          <p:nvPr/>
        </p:nvSpPr>
        <p:spPr>
          <a:xfrm>
            <a:off x="468313" y="692150"/>
            <a:ext cx="84582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默读第三部分。为什么把邓稼先与奥本海默对比着写 ？并说说邓稼先的性格特点。 </a:t>
            </a:r>
            <a:endParaRPr lang="zh-CN" altLang="en-US" sz="3600" b="1" dirty="0">
              <a:solidFill>
                <a:srgbClr val="00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40963" name="Picture 4" descr="yz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2209800"/>
            <a:ext cx="3389312" cy="4648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4" name="Picture 6" descr="ABHM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0" y="2362200"/>
            <a:ext cx="3733800" cy="4419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Text Box 3"/>
          <p:cNvSpPr txBox="1"/>
          <p:nvPr/>
        </p:nvSpPr>
        <p:spPr>
          <a:xfrm>
            <a:off x="685800" y="228600"/>
            <a:ext cx="7696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charset="0"/>
                <a:ea typeface="楷体_GB2312" pitchFamily="49" charset="-122"/>
              </a:rPr>
              <a:t>邓稼先与奥本海默进行了对比：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grpSp>
        <p:nvGrpSpPr>
          <p:cNvPr id="2" name="Group 27"/>
          <p:cNvGrpSpPr/>
          <p:nvPr/>
        </p:nvGrpSpPr>
        <p:grpSpPr>
          <a:xfrm>
            <a:off x="609600" y="1066800"/>
            <a:ext cx="3467100" cy="2089150"/>
            <a:chOff x="384" y="672"/>
            <a:chExt cx="2184" cy="1316"/>
          </a:xfrm>
        </p:grpSpPr>
        <p:sp>
          <p:nvSpPr>
            <p:cNvPr id="42007" name="Text Box 4"/>
            <p:cNvSpPr txBox="1"/>
            <p:nvPr/>
          </p:nvSpPr>
          <p:spPr>
            <a:xfrm>
              <a:off x="432" y="672"/>
              <a:ext cx="720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just"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000000"/>
                  </a:solidFill>
                  <a:latin typeface="Times New Roman" panose="02020603050405020304" charset="0"/>
                  <a:ea typeface="楷体_GB2312" pitchFamily="49" charset="-122"/>
                </a:rPr>
                <a:t>职务</a:t>
              </a:r>
              <a:endParaRPr lang="zh-CN" altLang="en-US" sz="3600" b="1" dirty="0">
                <a:solidFill>
                  <a:srgbClr val="000000"/>
                </a:solidFill>
                <a:latin typeface="Times New Roman" panose="02020603050405020304" charset="0"/>
                <a:ea typeface="楷体_GB2312" pitchFamily="49" charset="-122"/>
              </a:endParaRPr>
            </a:p>
          </p:txBody>
        </p:sp>
        <p:sp>
          <p:nvSpPr>
            <p:cNvPr id="42008" name="Text Box 5"/>
            <p:cNvSpPr txBox="1"/>
            <p:nvPr/>
          </p:nvSpPr>
          <p:spPr>
            <a:xfrm>
              <a:off x="432" y="1104"/>
              <a:ext cx="720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just"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000000"/>
                  </a:solidFill>
                  <a:latin typeface="Times New Roman" panose="02020603050405020304" charset="0"/>
                  <a:ea typeface="楷体_GB2312" pitchFamily="49" charset="-122"/>
                </a:rPr>
                <a:t>功劳</a:t>
              </a:r>
              <a:endParaRPr lang="zh-CN" altLang="en-US" sz="3600" b="1" dirty="0">
                <a:solidFill>
                  <a:srgbClr val="000000"/>
                </a:solidFill>
                <a:latin typeface="Times New Roman" panose="02020603050405020304" charset="0"/>
                <a:ea typeface="楷体_GB2312" pitchFamily="49" charset="-122"/>
              </a:endParaRPr>
            </a:p>
          </p:txBody>
        </p:sp>
        <p:sp>
          <p:nvSpPr>
            <p:cNvPr id="42009" name="Rectangle 6"/>
            <p:cNvSpPr/>
            <p:nvPr/>
          </p:nvSpPr>
          <p:spPr>
            <a:xfrm>
              <a:off x="384" y="1584"/>
              <a:ext cx="127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600" b="1" dirty="0">
                  <a:solidFill>
                    <a:srgbClr val="000000"/>
                  </a:solidFill>
                  <a:latin typeface="Times New Roman" panose="02020603050405020304" charset="0"/>
                  <a:ea typeface="楷体_GB2312" pitchFamily="49" charset="-122"/>
                </a:rPr>
                <a:t>学术水平</a:t>
              </a:r>
              <a:endParaRPr lang="zh-CN" altLang="en-US" sz="3600" b="1" dirty="0">
                <a:solidFill>
                  <a:srgbClr val="000000"/>
                </a:solidFill>
                <a:latin typeface="Times New Roman" panose="02020603050405020304" charset="0"/>
                <a:ea typeface="楷体_GB2312" pitchFamily="49" charset="-122"/>
              </a:endParaRPr>
            </a:p>
          </p:txBody>
        </p:sp>
        <p:sp>
          <p:nvSpPr>
            <p:cNvPr id="42010" name="AutoShape 7"/>
            <p:cNvSpPr/>
            <p:nvPr/>
          </p:nvSpPr>
          <p:spPr>
            <a:xfrm>
              <a:off x="1632" y="768"/>
              <a:ext cx="240" cy="1200"/>
            </a:xfrm>
            <a:prstGeom prst="rightBrace">
              <a:avLst>
                <a:gd name="adj1" fmla="val 41666"/>
                <a:gd name="adj2" fmla="val 50000"/>
              </a:avLst>
            </a:prstGeom>
            <a:noFill/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solidFill>
                  <a:srgbClr val="0000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42011" name="Rectangle 8"/>
            <p:cNvSpPr/>
            <p:nvPr/>
          </p:nvSpPr>
          <p:spPr>
            <a:xfrm>
              <a:off x="1872" y="1248"/>
              <a:ext cx="69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600" b="1" dirty="0">
                  <a:solidFill>
                    <a:srgbClr val="000000"/>
                  </a:solidFill>
                  <a:latin typeface="Times New Roman" panose="02020603050405020304" charset="0"/>
                  <a:ea typeface="楷体_GB2312" pitchFamily="49" charset="-122"/>
                </a:rPr>
                <a:t>相当</a:t>
              </a:r>
              <a:endParaRPr lang="zh-CN" altLang="en-US" sz="3600" b="1" dirty="0">
                <a:solidFill>
                  <a:srgbClr val="000000"/>
                </a:solidFill>
                <a:latin typeface="Times New Roman" panose="02020603050405020304" charset="0"/>
                <a:ea typeface="楷体_GB2312" pitchFamily="49" charset="-122"/>
              </a:endParaRPr>
            </a:p>
          </p:txBody>
        </p:sp>
      </p:grpSp>
      <p:grpSp>
        <p:nvGrpSpPr>
          <p:cNvPr id="3" name="Group 28"/>
          <p:cNvGrpSpPr/>
          <p:nvPr/>
        </p:nvGrpSpPr>
        <p:grpSpPr>
          <a:xfrm>
            <a:off x="4876800" y="990600"/>
            <a:ext cx="3390900" cy="2438400"/>
            <a:chOff x="3072" y="624"/>
            <a:chExt cx="2136" cy="1536"/>
          </a:xfrm>
        </p:grpSpPr>
        <p:sp>
          <p:nvSpPr>
            <p:cNvPr id="42002" name="Rectangle 9"/>
            <p:cNvSpPr/>
            <p:nvPr/>
          </p:nvSpPr>
          <p:spPr>
            <a:xfrm>
              <a:off x="3072" y="624"/>
              <a:ext cx="69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600" b="1" dirty="0">
                  <a:solidFill>
                    <a:srgbClr val="000099"/>
                  </a:solidFill>
                  <a:latin typeface="Times New Roman" panose="02020603050405020304" charset="0"/>
                  <a:ea typeface="楷体_GB2312" pitchFamily="49" charset="-122"/>
                </a:rPr>
                <a:t>国籍</a:t>
              </a:r>
              <a:endParaRPr lang="zh-CN" altLang="en-US" sz="3600" b="1" dirty="0">
                <a:solidFill>
                  <a:srgbClr val="000099"/>
                </a:solidFill>
                <a:latin typeface="Times New Roman" panose="02020603050405020304" charset="0"/>
                <a:ea typeface="楷体_GB2312" pitchFamily="49" charset="-122"/>
              </a:endParaRPr>
            </a:p>
          </p:txBody>
        </p:sp>
        <p:sp>
          <p:nvSpPr>
            <p:cNvPr id="42003" name="Rectangle 10"/>
            <p:cNvSpPr/>
            <p:nvPr/>
          </p:nvSpPr>
          <p:spPr>
            <a:xfrm>
              <a:off x="3072" y="1200"/>
              <a:ext cx="127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600" b="1" dirty="0">
                  <a:solidFill>
                    <a:srgbClr val="000099"/>
                  </a:solidFill>
                  <a:latin typeface="Times New Roman" panose="02020603050405020304" charset="0"/>
                  <a:ea typeface="楷体_GB2312" pitchFamily="49" charset="-122"/>
                </a:rPr>
                <a:t>文化背景</a:t>
              </a:r>
              <a:endParaRPr lang="zh-CN" altLang="en-US" sz="3600" b="1" dirty="0">
                <a:solidFill>
                  <a:srgbClr val="000099"/>
                </a:solidFill>
                <a:latin typeface="Times New Roman" panose="02020603050405020304" charset="0"/>
                <a:ea typeface="楷体_GB2312" pitchFamily="49" charset="-122"/>
              </a:endParaRPr>
            </a:p>
          </p:txBody>
        </p:sp>
        <p:sp>
          <p:nvSpPr>
            <p:cNvPr id="42004" name="Rectangle 11"/>
            <p:cNvSpPr/>
            <p:nvPr/>
          </p:nvSpPr>
          <p:spPr>
            <a:xfrm>
              <a:off x="3072" y="1728"/>
              <a:ext cx="69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600" b="1" dirty="0">
                  <a:solidFill>
                    <a:srgbClr val="000099"/>
                  </a:solidFill>
                  <a:latin typeface="Times New Roman" panose="02020603050405020304" charset="0"/>
                  <a:ea typeface="楷体_GB2312" pitchFamily="49" charset="-122"/>
                </a:rPr>
                <a:t>性格</a:t>
              </a:r>
              <a:endParaRPr lang="zh-CN" altLang="en-US" sz="3600" b="1" dirty="0">
                <a:solidFill>
                  <a:srgbClr val="000099"/>
                </a:solidFill>
                <a:latin typeface="Times New Roman" panose="02020603050405020304" charset="0"/>
                <a:ea typeface="楷体_GB2312" pitchFamily="49" charset="-122"/>
              </a:endParaRPr>
            </a:p>
          </p:txBody>
        </p:sp>
        <p:sp>
          <p:nvSpPr>
            <p:cNvPr id="42005" name="AutoShape 12"/>
            <p:cNvSpPr/>
            <p:nvPr/>
          </p:nvSpPr>
          <p:spPr>
            <a:xfrm>
              <a:off x="4224" y="672"/>
              <a:ext cx="288" cy="1488"/>
            </a:xfrm>
            <a:prstGeom prst="rightBrace">
              <a:avLst>
                <a:gd name="adj1" fmla="val 43055"/>
                <a:gd name="adj2" fmla="val 50000"/>
              </a:avLst>
            </a:prstGeom>
            <a:noFill/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solidFill>
                  <a:srgbClr val="000099"/>
                </a:solidFill>
                <a:latin typeface="Times New Roman" panose="02020603050405020304" charset="0"/>
              </a:endParaRPr>
            </a:p>
          </p:txBody>
        </p:sp>
        <p:sp>
          <p:nvSpPr>
            <p:cNvPr id="42006" name="Rectangle 13"/>
            <p:cNvSpPr/>
            <p:nvPr/>
          </p:nvSpPr>
          <p:spPr>
            <a:xfrm>
              <a:off x="4512" y="1248"/>
              <a:ext cx="69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600" b="1" dirty="0">
                  <a:solidFill>
                    <a:srgbClr val="000099"/>
                  </a:solidFill>
                  <a:latin typeface="Times New Roman" panose="02020603050405020304" charset="0"/>
                  <a:ea typeface="楷体_GB2312" pitchFamily="49" charset="-122"/>
                </a:rPr>
                <a:t>不同</a:t>
              </a:r>
              <a:endParaRPr lang="zh-CN" altLang="en-US" sz="3600" b="1" dirty="0">
                <a:solidFill>
                  <a:srgbClr val="000099"/>
                </a:solidFill>
                <a:latin typeface="Times New Roman" panose="02020603050405020304" charset="0"/>
                <a:ea typeface="楷体_GB2312" pitchFamily="49" charset="-122"/>
              </a:endParaRPr>
            </a:p>
          </p:txBody>
        </p:sp>
      </p:grpSp>
      <p:grpSp>
        <p:nvGrpSpPr>
          <p:cNvPr id="4" name="Group 29"/>
          <p:cNvGrpSpPr/>
          <p:nvPr/>
        </p:nvGrpSpPr>
        <p:grpSpPr>
          <a:xfrm>
            <a:off x="0" y="3733800"/>
            <a:ext cx="4616450" cy="2667000"/>
            <a:chOff x="0" y="2352"/>
            <a:chExt cx="2908" cy="1680"/>
          </a:xfrm>
        </p:grpSpPr>
        <p:sp>
          <p:nvSpPr>
            <p:cNvPr id="41997" name="Rectangle 15"/>
            <p:cNvSpPr/>
            <p:nvPr/>
          </p:nvSpPr>
          <p:spPr>
            <a:xfrm>
              <a:off x="0" y="2976"/>
              <a:ext cx="127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600" b="1" dirty="0">
                  <a:solidFill>
                    <a:srgbClr val="000099"/>
                  </a:solidFill>
                  <a:latin typeface="Times New Roman" panose="02020603050405020304" charset="0"/>
                  <a:ea typeface="楷体_GB2312" pitchFamily="49" charset="-122"/>
                </a:rPr>
                <a:t>奥本海默</a:t>
              </a:r>
              <a:endParaRPr lang="zh-CN" altLang="en-US" sz="3600" b="1" dirty="0">
                <a:solidFill>
                  <a:srgbClr val="000099"/>
                </a:solidFill>
                <a:latin typeface="Times New Roman" panose="02020603050405020304" charset="0"/>
                <a:ea typeface="楷体_GB2312" pitchFamily="49" charset="-122"/>
              </a:endParaRPr>
            </a:p>
          </p:txBody>
        </p:sp>
        <p:sp>
          <p:nvSpPr>
            <p:cNvPr id="41998" name="AutoShape 16"/>
            <p:cNvSpPr/>
            <p:nvPr/>
          </p:nvSpPr>
          <p:spPr>
            <a:xfrm>
              <a:off x="1296" y="2352"/>
              <a:ext cx="288" cy="1680"/>
            </a:xfrm>
            <a:prstGeom prst="leftBrace">
              <a:avLst>
                <a:gd name="adj1" fmla="val 48611"/>
                <a:gd name="adj2" fmla="val 50000"/>
              </a:avLst>
            </a:prstGeom>
            <a:noFill/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solidFill>
                  <a:srgbClr val="000099"/>
                </a:solidFill>
                <a:latin typeface="Times New Roman" panose="02020603050405020304" charset="0"/>
              </a:endParaRPr>
            </a:p>
          </p:txBody>
        </p:sp>
        <p:sp>
          <p:nvSpPr>
            <p:cNvPr id="41999" name="Rectangle 17"/>
            <p:cNvSpPr/>
            <p:nvPr/>
          </p:nvSpPr>
          <p:spPr>
            <a:xfrm>
              <a:off x="1632" y="2352"/>
              <a:ext cx="127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600" b="1" dirty="0">
                  <a:solidFill>
                    <a:srgbClr val="000099"/>
                  </a:solidFill>
                  <a:latin typeface="Times New Roman" panose="02020603050405020304" charset="0"/>
                  <a:ea typeface="楷体_GB2312" pitchFamily="49" charset="-122"/>
                </a:rPr>
                <a:t>锋芒毕露</a:t>
              </a:r>
              <a:endParaRPr lang="zh-CN" altLang="en-US" sz="3600" b="1" dirty="0">
                <a:solidFill>
                  <a:srgbClr val="000099"/>
                </a:solidFill>
                <a:latin typeface="Times New Roman" panose="02020603050405020304" charset="0"/>
                <a:ea typeface="楷体_GB2312" pitchFamily="49" charset="-122"/>
              </a:endParaRPr>
            </a:p>
          </p:txBody>
        </p:sp>
        <p:sp>
          <p:nvSpPr>
            <p:cNvPr id="42000" name="Rectangle 18"/>
            <p:cNvSpPr/>
            <p:nvPr/>
          </p:nvSpPr>
          <p:spPr>
            <a:xfrm>
              <a:off x="1632" y="2976"/>
              <a:ext cx="127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600" b="1" dirty="0">
                  <a:solidFill>
                    <a:srgbClr val="000099"/>
                  </a:solidFill>
                  <a:latin typeface="Times New Roman" panose="02020603050405020304" charset="0"/>
                  <a:ea typeface="楷体_GB2312" pitchFamily="49" charset="-122"/>
                </a:rPr>
                <a:t>善于辞令</a:t>
              </a:r>
              <a:endParaRPr lang="zh-CN" altLang="en-US" sz="3600" b="1" dirty="0">
                <a:solidFill>
                  <a:srgbClr val="000099"/>
                </a:solidFill>
                <a:latin typeface="Times New Roman" panose="02020603050405020304" charset="0"/>
                <a:ea typeface="楷体_GB2312" pitchFamily="49" charset="-122"/>
              </a:endParaRPr>
            </a:p>
          </p:txBody>
        </p:sp>
        <p:sp>
          <p:nvSpPr>
            <p:cNvPr id="42001" name="Rectangle 19"/>
            <p:cNvSpPr/>
            <p:nvPr/>
          </p:nvSpPr>
          <p:spPr>
            <a:xfrm>
              <a:off x="1632" y="3600"/>
              <a:ext cx="127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600" b="1" dirty="0">
                  <a:solidFill>
                    <a:srgbClr val="000099"/>
                  </a:solidFill>
                  <a:latin typeface="Times New Roman" panose="02020603050405020304" charset="0"/>
                  <a:ea typeface="楷体_GB2312" pitchFamily="49" charset="-122"/>
                </a:rPr>
                <a:t>复杂的人</a:t>
              </a:r>
              <a:endParaRPr lang="zh-CN" altLang="en-US" sz="3600" b="1" dirty="0">
                <a:solidFill>
                  <a:srgbClr val="000099"/>
                </a:solidFill>
                <a:latin typeface="Times New Roman" panose="02020603050405020304" charset="0"/>
                <a:ea typeface="楷体_GB2312" pitchFamily="49" charset="-122"/>
              </a:endParaRPr>
            </a:p>
          </p:txBody>
        </p:sp>
      </p:grpSp>
      <p:grpSp>
        <p:nvGrpSpPr>
          <p:cNvPr id="5" name="Group 30"/>
          <p:cNvGrpSpPr/>
          <p:nvPr/>
        </p:nvGrpSpPr>
        <p:grpSpPr>
          <a:xfrm>
            <a:off x="4724400" y="3733800"/>
            <a:ext cx="4076700" cy="2779713"/>
            <a:chOff x="2976" y="2352"/>
            <a:chExt cx="2568" cy="1751"/>
          </a:xfrm>
        </p:grpSpPr>
        <p:sp>
          <p:nvSpPr>
            <p:cNvPr id="41992" name="Rectangle 20"/>
            <p:cNvSpPr/>
            <p:nvPr/>
          </p:nvSpPr>
          <p:spPr>
            <a:xfrm>
              <a:off x="2976" y="2976"/>
              <a:ext cx="98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600" b="1" dirty="0">
                  <a:solidFill>
                    <a:srgbClr val="000000"/>
                  </a:solidFill>
                  <a:latin typeface="Times New Roman" panose="02020603050405020304" charset="0"/>
                  <a:ea typeface="楷体_GB2312" pitchFamily="49" charset="-122"/>
                </a:rPr>
                <a:t>邓稼先</a:t>
              </a:r>
              <a:endParaRPr lang="zh-CN" altLang="en-US" sz="3600" b="1" dirty="0">
                <a:solidFill>
                  <a:srgbClr val="000000"/>
                </a:solidFill>
                <a:latin typeface="Times New Roman" panose="02020603050405020304" charset="0"/>
                <a:ea typeface="楷体_GB2312" pitchFamily="49" charset="-122"/>
              </a:endParaRPr>
            </a:p>
          </p:txBody>
        </p:sp>
        <p:sp>
          <p:nvSpPr>
            <p:cNvPr id="41993" name="AutoShape 21"/>
            <p:cNvSpPr/>
            <p:nvPr/>
          </p:nvSpPr>
          <p:spPr>
            <a:xfrm>
              <a:off x="3936" y="2352"/>
              <a:ext cx="288" cy="1680"/>
            </a:xfrm>
            <a:prstGeom prst="leftBrace">
              <a:avLst>
                <a:gd name="adj1" fmla="val 48611"/>
                <a:gd name="adj2" fmla="val 50000"/>
              </a:avLst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solidFill>
                  <a:srgbClr val="0000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41994" name="Rectangle 22"/>
            <p:cNvSpPr/>
            <p:nvPr/>
          </p:nvSpPr>
          <p:spPr>
            <a:xfrm>
              <a:off x="4272" y="2400"/>
              <a:ext cx="1200" cy="7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600" b="1" dirty="0">
                  <a:solidFill>
                    <a:srgbClr val="000000"/>
                  </a:solidFill>
                  <a:latin typeface="Times New Roman" panose="02020603050405020304" charset="0"/>
                  <a:ea typeface="楷体_GB2312" pitchFamily="49" charset="-122"/>
                </a:rPr>
                <a:t>最不引人注目</a:t>
              </a:r>
              <a:endParaRPr lang="zh-CN" altLang="en-US" sz="3600" b="1" dirty="0">
                <a:solidFill>
                  <a:srgbClr val="000000"/>
                </a:solidFill>
                <a:latin typeface="Times New Roman" panose="02020603050405020304" charset="0"/>
                <a:ea typeface="楷体_GB2312" pitchFamily="49" charset="-122"/>
              </a:endParaRPr>
            </a:p>
          </p:txBody>
        </p:sp>
        <p:sp>
          <p:nvSpPr>
            <p:cNvPr id="41995" name="Rectangle 23"/>
            <p:cNvSpPr/>
            <p:nvPr/>
          </p:nvSpPr>
          <p:spPr>
            <a:xfrm>
              <a:off x="4272" y="3216"/>
              <a:ext cx="1272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600" b="1" dirty="0">
                  <a:solidFill>
                    <a:srgbClr val="000000"/>
                  </a:solidFill>
                  <a:latin typeface="Times New Roman" panose="02020603050405020304" charset="0"/>
                  <a:ea typeface="楷体_GB2312" pitchFamily="49" charset="-122"/>
                </a:rPr>
                <a:t>忠厚平实</a:t>
              </a:r>
              <a:endParaRPr lang="zh-CN" altLang="en-US" sz="3600" b="1" dirty="0">
                <a:solidFill>
                  <a:srgbClr val="000000"/>
                </a:solidFill>
                <a:latin typeface="Times New Roman" panose="02020603050405020304" charset="0"/>
                <a:ea typeface="楷体_GB2312" pitchFamily="49" charset="-122"/>
              </a:endParaRPr>
            </a:p>
          </p:txBody>
        </p:sp>
        <p:sp>
          <p:nvSpPr>
            <p:cNvPr id="41996" name="Rectangle 24"/>
            <p:cNvSpPr/>
            <p:nvPr/>
          </p:nvSpPr>
          <p:spPr>
            <a:xfrm>
              <a:off x="4368" y="3696"/>
              <a:ext cx="845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3600" b="1" dirty="0">
                  <a:solidFill>
                    <a:srgbClr val="000000"/>
                  </a:solidFill>
                  <a:latin typeface="Times New Roman" panose="02020603050405020304" charset="0"/>
                  <a:ea typeface="楷体_GB2312" pitchFamily="49" charset="-122"/>
                </a:rPr>
                <a:t>“</a:t>
              </a:r>
              <a:r>
                <a:rPr lang="zh-CN" altLang="en-US" sz="3600" b="1" dirty="0">
                  <a:solidFill>
                    <a:srgbClr val="000000"/>
                  </a:solidFill>
                  <a:latin typeface="Times New Roman" panose="02020603050405020304" charset="0"/>
                  <a:ea typeface="楷体_GB2312" pitchFamily="49" charset="-122"/>
                </a:rPr>
                <a:t>纯”</a:t>
              </a:r>
              <a:endParaRPr lang="zh-CN" altLang="en-US" sz="3600" b="1" dirty="0">
                <a:solidFill>
                  <a:srgbClr val="000000"/>
                </a:solidFill>
                <a:latin typeface="Times New Roman" panose="02020603050405020304" charset="0"/>
                <a:ea typeface="楷体_GB2312" pitchFamily="49" charset="-122"/>
              </a:endParaRPr>
            </a:p>
          </p:txBody>
        </p:sp>
      </p:grpSp>
      <p:sp>
        <p:nvSpPr>
          <p:cNvPr id="28697" name="Rectangle 25"/>
          <p:cNvSpPr/>
          <p:nvPr/>
        </p:nvSpPr>
        <p:spPr>
          <a:xfrm>
            <a:off x="4953000" y="5410200"/>
            <a:ext cx="1295400" cy="120015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600" b="1" dirty="0">
                <a:latin typeface="Times New Roman" panose="02020603050405020304" charset="0"/>
                <a:ea typeface="楷体_GB2312" pitchFamily="49" charset="-122"/>
              </a:rPr>
              <a:t>奉献精神</a:t>
            </a:r>
            <a:endParaRPr lang="zh-CN" altLang="en-US" sz="3600" b="1" dirty="0">
              <a:latin typeface="Times New Roman" panose="02020603050405020304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8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9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Text Box 2"/>
          <p:cNvSpPr txBox="1"/>
          <p:nvPr/>
        </p:nvSpPr>
        <p:spPr>
          <a:xfrm>
            <a:off x="2057400" y="457200"/>
            <a:ext cx="63246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</a:rPr>
              <a:t>说说为什么把邓稼先与奥本海默对比着写，并说说邓稼先的性格特点。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</a:endParaRPr>
          </a:p>
        </p:txBody>
      </p:sp>
      <p:sp>
        <p:nvSpPr>
          <p:cNvPr id="51203" name="Text Box 3"/>
          <p:cNvSpPr txBox="1"/>
          <p:nvPr/>
        </p:nvSpPr>
        <p:spPr>
          <a:xfrm>
            <a:off x="190500" y="1547813"/>
            <a:ext cx="8763000" cy="50774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charset="0"/>
              </a:rPr>
              <a:t>        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charset="0"/>
              </a:rPr>
              <a:t>对比手法有利于突出两个人物的相同点和不同点，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以凸现邓稼先的人品。奥本海默是一位出类拔萃、锋芒毕露、在美国家喻户晓的原子弹工程领导人。</a:t>
            </a:r>
            <a:r>
              <a:rPr lang="zh-CN" altLang="en-US" sz="3600" b="1" dirty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邓稼先是一位能力超群、忠厚朴实、最不要引人注目的人物。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因此，作者说，邓稼先是最有中国农民的朴实气质的人，是中国几千年传统文化所孕育出来的最有奉献精神的儿子。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华文新魏" pitchFamily="2" charset="-122"/>
              <a:sym typeface="+mn-ea"/>
            </a:endParaRPr>
          </a:p>
        </p:txBody>
      </p:sp>
      <p:pic>
        <p:nvPicPr>
          <p:cNvPr id="30724" name="Picture 4" descr="often_0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304800"/>
            <a:ext cx="1290638" cy="1295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0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03">
                                            <p:txEl>
                                              <p:charRg st="0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03">
                                            <p:txEl>
                                              <p:charRg st="0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  <p:bldP spid="5120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 Box 2"/>
          <p:cNvSpPr txBox="1"/>
          <p:nvPr/>
        </p:nvSpPr>
        <p:spPr>
          <a:xfrm>
            <a:off x="240030" y="524510"/>
            <a:ext cx="8458200" cy="6185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邓稼先和杨振宁有着长达半个世纪的深厚友谊。</a:t>
            </a:r>
            <a:endParaRPr lang="zh-CN" altLang="en-US" sz="4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本文是一篇</a:t>
            </a:r>
            <a:r>
              <a:rPr lang="zh-CN" altLang="en-US" sz="4400" b="1" i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回忆性散文</a:t>
            </a: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，又是一篇典范的</a:t>
            </a:r>
            <a:r>
              <a:rPr lang="zh-CN" altLang="en-US" sz="4400" b="1" i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人物传记</a:t>
            </a: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。 </a:t>
            </a:r>
            <a:endParaRPr lang="zh-CN" altLang="en-US" sz="4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4400" b="1" i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人物传记是记录人物生平的文字，它往往</a:t>
            </a:r>
            <a:r>
              <a:rPr lang="zh-CN" altLang="en-US" sz="4400" b="1" i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通过一些特殊事件来刻画人物的特殊贡献、精神品质和高尚情操。</a:t>
            </a:r>
            <a:endParaRPr lang="zh-CN" altLang="en-US" sz="4400" b="1" i="1" dirty="0">
              <a:solidFill>
                <a:srgbClr val="7030A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26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18">
                                            <p:txEl>
                                              <p:charRg st="26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18">
                                            <p:txEl>
                                              <p:charRg st="26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55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18">
                                            <p:txEl>
                                              <p:charRg st="55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18">
                                            <p:txEl>
                                              <p:charRg st="55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9" name="Text Box 1027"/>
          <p:cNvSpPr txBox="1"/>
          <p:nvPr/>
        </p:nvSpPr>
        <p:spPr>
          <a:xfrm>
            <a:off x="514350" y="873760"/>
            <a:ext cx="8281035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C00000"/>
                </a:solidFill>
                <a:latin typeface="Times New Roman" panose="02020603050405020304" charset="0"/>
              </a:rPr>
              <a:t>第四部分：</a:t>
            </a:r>
            <a:endParaRPr lang="zh-CN" altLang="en-US" sz="6000" b="1" dirty="0">
              <a:solidFill>
                <a:srgbClr val="C00000"/>
              </a:solidFill>
              <a:latin typeface="Times New Roman" panose="0202060305040502030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7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</a:rPr>
              <a:t>通过写作者为中国人自己制造原子弹而激动、自豪、骄傲。</a:t>
            </a:r>
            <a:endParaRPr lang="zh-CN" altLang="en-US" sz="72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6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9">
                                            <p:txEl>
                                              <p:charRg st="6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9">
                                            <p:txEl>
                                              <p:charRg st="6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 Box 4"/>
          <p:cNvSpPr txBox="1"/>
          <p:nvPr/>
        </p:nvSpPr>
        <p:spPr>
          <a:xfrm>
            <a:off x="395288" y="0"/>
            <a:ext cx="8748712" cy="65239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charset="0"/>
              </a:rPr>
              <a:t>第五部分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charset="0"/>
              </a:rPr>
              <a:t>：写邓稼先科研工作的荒凉环境和他的工作才能和责任心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</a:rPr>
              <a:t>高度赞扬了邓稼先对自己所从事的工作的坚定、执著与勇敢。通过回顾学生时代课本中的</a:t>
            </a:r>
            <a:r>
              <a:rPr lang="en-US" altLang="zh-CN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</a:rPr>
              <a:t>《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</a:rPr>
              <a:t>吊古战场文</a:t>
            </a:r>
            <a:r>
              <a:rPr lang="en-US" altLang="zh-CN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</a:rPr>
              <a:t>》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</a:rPr>
              <a:t>，描绘了沙漠戈壁的荒凉与凄惋，同时也指出了从事这项伟大工作需具备超凡的直觉判断、严谨的逻辑思维、果敢的胆识、坚定的信心，以及在工作过程中遇到的困难又令常人难以想像，且常常伴有生命危险。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5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2">
                                            <p:txEl>
                                              <p:charRg st="5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82">
                                            <p:txEl>
                                              <p:charRg st="5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31" end="1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482">
                                            <p:txEl>
                                              <p:charRg st="31" end="17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482">
                                            <p:txEl>
                                              <p:charRg st="31" end="17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文本框 74753"/>
          <p:cNvSpPr txBox="1"/>
          <p:nvPr/>
        </p:nvSpPr>
        <p:spPr>
          <a:xfrm>
            <a:off x="1692275" y="620713"/>
            <a:ext cx="6408738" cy="579437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FFFF"/>
                </a:solidFill>
                <a:latin typeface="华文行楷" pitchFamily="2" charset="-122"/>
                <a:ea typeface="华文行楷" pitchFamily="2" charset="-122"/>
              </a:rPr>
              <a:t>朗读</a:t>
            </a:r>
            <a:r>
              <a:rPr lang="en-US" altLang="zh-CN" sz="3200" b="1" dirty="0">
                <a:solidFill>
                  <a:srgbClr val="FFFFFF"/>
                </a:solidFill>
                <a:latin typeface="华文行楷" pitchFamily="2" charset="-122"/>
                <a:ea typeface="华文行楷" pitchFamily="2" charset="-122"/>
              </a:rPr>
              <a:t>《</a:t>
            </a:r>
            <a:r>
              <a:rPr lang="zh-CN" altLang="en-US" sz="3200" b="1" dirty="0">
                <a:solidFill>
                  <a:srgbClr val="FFFFFF"/>
                </a:solidFill>
                <a:latin typeface="华文行楷" pitchFamily="2" charset="-122"/>
                <a:ea typeface="华文行楷" pitchFamily="2" charset="-122"/>
              </a:rPr>
              <a:t>吊古战场文</a:t>
            </a:r>
            <a:r>
              <a:rPr lang="en-US" altLang="zh-CN" sz="3200" b="1" dirty="0">
                <a:solidFill>
                  <a:srgbClr val="FFFFFF"/>
                </a:solidFill>
                <a:latin typeface="华文行楷" pitchFamily="2" charset="-122"/>
                <a:ea typeface="华文行楷" pitchFamily="2" charset="-122"/>
              </a:rPr>
              <a:t>》</a:t>
            </a:r>
            <a:r>
              <a:rPr lang="zh-CN" altLang="en-US" sz="3200" b="1" dirty="0">
                <a:solidFill>
                  <a:srgbClr val="FFFFFF"/>
                </a:solidFill>
                <a:latin typeface="华文行楷" pitchFamily="2" charset="-122"/>
                <a:ea typeface="华文行楷" pitchFamily="2" charset="-122"/>
              </a:rPr>
              <a:t>的原文并翻译</a:t>
            </a:r>
            <a:endParaRPr lang="zh-CN" altLang="en-US" sz="3200" b="1">
              <a:solidFill>
                <a:srgbClr val="FFFFFF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74755" name="文本框 74754"/>
          <p:cNvSpPr txBox="1"/>
          <p:nvPr/>
        </p:nvSpPr>
        <p:spPr>
          <a:xfrm>
            <a:off x="395288" y="836613"/>
            <a:ext cx="8374062" cy="3317875"/>
          </a:xfrm>
          <a:prstGeom prst="rect">
            <a:avLst/>
          </a:prstGeom>
          <a:noFill/>
          <a:ln w="57150" cap="flat" cmpd="thickThin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原文：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  浩浩乎！平沙无垠，敻不见人。河水萦带，群山纠纷。黯兮惨悴，风悲日曛。蓬断草枯，凛若霜晨。鸟飞不下，兽铤亡群，亭长告余曰：“此古战场也！常覆三军。往往鬼哭，天阴则闻！”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74756" name="图片 74755" descr="15574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4200" y="4292600"/>
            <a:ext cx="3722688" cy="2528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57" name="图片 74756" descr="15574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6288" y="4292600"/>
            <a:ext cx="3975100" cy="2508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4" grpId="0" animBg="1"/>
      <p:bldP spid="7475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2" name="文本框 76801"/>
          <p:cNvSpPr txBox="1"/>
          <p:nvPr/>
        </p:nvSpPr>
        <p:spPr>
          <a:xfrm>
            <a:off x="395288" y="836613"/>
            <a:ext cx="8375650" cy="5084762"/>
          </a:xfrm>
          <a:prstGeom prst="rect">
            <a:avLst/>
          </a:prstGeom>
          <a:noFill/>
          <a:ln w="57150" cap="flat" cmpd="thickThin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0099"/>
                </a:solidFill>
                <a:latin typeface="华文行楷" pitchFamily="2" charset="-122"/>
                <a:ea typeface="华文行楷" pitchFamily="2" charset="-122"/>
              </a:rPr>
              <a:t>   </a:t>
            </a:r>
            <a:r>
              <a:rPr lang="zh-CN" altLang="en-US" sz="3200" b="1" dirty="0">
                <a:latin typeface="华文行楷" pitchFamily="2" charset="-122"/>
                <a:ea typeface="华文行楷" pitchFamily="2" charset="-122"/>
              </a:rPr>
              <a:t>广大呀，广大呀！空旷的沙漠无边无际，辽阔的荒漠不见人烟。河水像飘带一样弯曲流动。群山像犬牙一样交错在一起。幽暗啊悲惨凄凉，北风悲号，天日昏黄。飞蓬折断，百草枯死，寒冷得如霜冻的早晨。各种飞鸟无处可栖，在天上乱窜，许多怪兽争斗激烈，失群狂奔。亭长告诉我说：“这就是古战场啊！常常有失败的一方全军都覆没在这里，时常能听到鬼哭的声音，每逢天阴的时候，就会听得更加清楚。”</a:t>
            </a:r>
            <a:endParaRPr lang="zh-CN" altLang="en-US" sz="3200" b="1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76803" name="矩形 76802"/>
          <p:cNvSpPr/>
          <p:nvPr/>
        </p:nvSpPr>
        <p:spPr>
          <a:xfrm>
            <a:off x="179388" y="0"/>
            <a:ext cx="155575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buClrTx/>
            </a:pPr>
            <a:r>
              <a:rPr lang="zh-CN" altLang="en-US" sz="4800" b="1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译文</a:t>
            </a:r>
            <a:endParaRPr lang="zh-CN" altLang="en-US" sz="4800" b="1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Text Box 2"/>
          <p:cNvSpPr txBox="1"/>
          <p:nvPr/>
        </p:nvSpPr>
        <p:spPr>
          <a:xfrm>
            <a:off x="1981200" y="685800"/>
            <a:ext cx="6705600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charset="0"/>
              </a:rPr>
              <a:t>说说在戈壁滩上搞核武器试验有哪些困难。</a:t>
            </a:r>
            <a:r>
              <a:rPr lang="zh-CN" altLang="en-US" sz="4000" b="1" dirty="0">
                <a:solidFill>
                  <a:srgbClr val="000000"/>
                </a:solidFill>
                <a:sym typeface="+mn-ea"/>
              </a:rPr>
              <a:t>这些环境描写有什么作用？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charset="0"/>
            </a:endParaRPr>
          </a:p>
        </p:txBody>
      </p:sp>
      <p:sp>
        <p:nvSpPr>
          <p:cNvPr id="49155" name="Text Box 3"/>
          <p:cNvSpPr txBox="1"/>
          <p:nvPr/>
        </p:nvSpPr>
        <p:spPr>
          <a:xfrm>
            <a:off x="990600" y="2514600"/>
            <a:ext cx="7772400" cy="1630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rPr>
              <a:t>1</a:t>
            </a:r>
            <a:r>
              <a:rPr lang="zh-CN" altLang="en-US" sz="4000" b="1" dirty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rPr>
              <a:t>、戈壁滩上常常风沙呼啸；</a:t>
            </a:r>
            <a:endParaRPr lang="zh-CN" altLang="en-US" sz="4000" b="1" dirty="0">
              <a:solidFill>
                <a:srgbClr val="C00000"/>
              </a:solidFill>
              <a:latin typeface="方正姚体" pitchFamily="2" charset="-122"/>
              <a:ea typeface="方正姚体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rPr>
              <a:t>2</a:t>
            </a:r>
            <a:r>
              <a:rPr lang="zh-CN" altLang="en-US" sz="4000" b="1" dirty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rPr>
              <a:t>、气温往往在零下三十多摄氏度。</a:t>
            </a:r>
            <a:endParaRPr lang="zh-CN" altLang="en-US" sz="4000" b="1" dirty="0">
              <a:solidFill>
                <a:srgbClr val="C0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pic>
        <p:nvPicPr>
          <p:cNvPr id="35844" name="Picture 4" descr="often_0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609600"/>
            <a:ext cx="1290638" cy="1295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34340" y="4337050"/>
            <a:ext cx="816991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3200" b="1" noProof="0" dirty="0">
                <a:solidFill>
                  <a:srgbClr val="000099"/>
                </a:solidFill>
                <a:latin typeface="+mn-ea"/>
                <a:ea typeface="+mn-ea"/>
                <a:sym typeface="+mn-ea"/>
              </a:rPr>
              <a:t>渲染了工作环境的恶劣，衬托以邓稼先为代表的中国核科学家们坚强的意志，坚定</a:t>
            </a:r>
            <a:br>
              <a:rPr kumimoji="1" lang="zh-CN" altLang="en-US" sz="3200" b="1" noProof="0" dirty="0">
                <a:solidFill>
                  <a:srgbClr val="000099"/>
                </a:solidFill>
                <a:latin typeface="+mn-ea"/>
                <a:ea typeface="+mn-ea"/>
                <a:sym typeface="+mn-ea"/>
              </a:rPr>
            </a:br>
            <a:r>
              <a:rPr kumimoji="1" lang="zh-CN" altLang="en-US" sz="3200" b="1" noProof="0" dirty="0">
                <a:solidFill>
                  <a:srgbClr val="000099"/>
                </a:solidFill>
                <a:latin typeface="+mn-ea"/>
                <a:ea typeface="+mn-ea"/>
                <a:sym typeface="+mn-ea"/>
              </a:rPr>
              <a:t>的信念，表明中国核武器研究的成功是在</a:t>
            </a:r>
            <a:r>
              <a:rPr kumimoji="1" lang="zh-CN" altLang="en-US" sz="3200" b="1" noProof="0" dirty="0">
                <a:solidFill>
                  <a:srgbClr val="0000FF"/>
                </a:solidFill>
                <a:latin typeface="+mn-ea"/>
                <a:ea typeface="+mn-ea"/>
                <a:sym typeface="+mn-ea"/>
              </a:rPr>
              <a:t>克服了难以想象的困难后才取得的。</a:t>
            </a:r>
            <a:br>
              <a:rPr kumimoji="1" lang="zh-CN" altLang="en-US" sz="3200" b="1" noProof="0" dirty="0">
                <a:solidFill>
                  <a:srgbClr val="0000FF"/>
                </a:solidFill>
                <a:latin typeface="+mn-ea"/>
                <a:ea typeface="+mn-ea"/>
                <a:sym typeface="+mn-ea"/>
              </a:rPr>
            </a:br>
            <a:endParaRPr kumimoji="1" lang="zh-CN" altLang="en-US" sz="3200" b="1" noProof="0" dirty="0">
              <a:solidFill>
                <a:srgbClr val="0000FF"/>
              </a:solidFill>
              <a:latin typeface="+mn-ea"/>
              <a:ea typeface="+mn-ea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Text Box 2"/>
          <p:cNvSpPr txBox="1"/>
          <p:nvPr/>
        </p:nvSpPr>
        <p:spPr>
          <a:xfrm>
            <a:off x="1524000" y="457200"/>
            <a:ext cx="73914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C00000"/>
                </a:solidFill>
                <a:latin typeface="Times New Roman" panose="02020603050405020304" charset="0"/>
              </a:rPr>
              <a:t>理解“‘粗估’参数的时候</a:t>
            </a:r>
            <a:r>
              <a:rPr lang="en-US" altLang="zh-CN" sz="3200" b="1" dirty="0">
                <a:solidFill>
                  <a:srgbClr val="C00000"/>
                </a:solidFill>
                <a:latin typeface="Times New Roman" panose="02020603050405020304" charset="0"/>
              </a:rPr>
              <a:t>…… </a:t>
            </a:r>
            <a:r>
              <a:rPr lang="zh-CN" altLang="en-US" sz="3200" b="1" dirty="0">
                <a:solidFill>
                  <a:srgbClr val="C00000"/>
                </a:solidFill>
                <a:latin typeface="Times New Roman" panose="02020603050405020304" charset="0"/>
              </a:rPr>
              <a:t>又要有勇进的胆识和稳健的判断。”这组排比句的内容，体会作者的思想感情。</a:t>
            </a:r>
            <a:endParaRPr lang="zh-CN" altLang="en-US" sz="3200" b="1" dirty="0">
              <a:solidFill>
                <a:srgbClr val="C00000"/>
              </a:solidFill>
              <a:latin typeface="Times New Roman" panose="02020603050405020304" charset="0"/>
            </a:endParaRPr>
          </a:p>
        </p:txBody>
      </p:sp>
      <p:sp>
        <p:nvSpPr>
          <p:cNvPr id="48131" name="Text Box 3"/>
          <p:cNvSpPr txBox="1"/>
          <p:nvPr/>
        </p:nvSpPr>
        <p:spPr>
          <a:xfrm>
            <a:off x="838200" y="2133600"/>
            <a:ext cx="7848600" cy="4111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 dirty="0">
                <a:solidFill>
                  <a:srgbClr val="FF00FF"/>
                </a:solidFill>
                <a:latin typeface="Times New Roman" panose="02020603050405020304" charset="0"/>
              </a:rPr>
              <a:t>        </a:t>
            </a:r>
            <a:r>
              <a:rPr lang="zh-CN" altLang="en-US" sz="4400" b="1" dirty="0">
                <a:solidFill>
                  <a:srgbClr val="0000FF"/>
                </a:solidFill>
                <a:latin typeface="Times New Roman" panose="02020603050405020304" charset="0"/>
              </a:rPr>
              <a:t>运用排比句式，突出了邓稼先具有物理的直觉、数学的见地、勇进的胆识和稳健的判断，突出了邓稼先的大将风度。作者对邓稼先充满了赞扬、佩服之情。</a:t>
            </a:r>
            <a:endParaRPr lang="zh-CN" altLang="en-US" sz="4400" b="1" dirty="0">
              <a:solidFill>
                <a:srgbClr val="0000FF"/>
              </a:solidFill>
              <a:latin typeface="Times New Roman" panose="02020603050405020304" charset="0"/>
            </a:endParaRPr>
          </a:p>
        </p:txBody>
      </p:sp>
      <p:pic>
        <p:nvPicPr>
          <p:cNvPr id="36868" name="Picture 4" descr="often_0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457200"/>
            <a:ext cx="1290638" cy="1295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  <p:bldP spid="4813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Text Box 1026"/>
          <p:cNvSpPr txBox="1"/>
          <p:nvPr/>
        </p:nvSpPr>
        <p:spPr>
          <a:xfrm>
            <a:off x="395288" y="0"/>
            <a:ext cx="8032750" cy="4246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charset="0"/>
              </a:rPr>
              <a:t> </a:t>
            </a:r>
            <a:endParaRPr lang="en-US" altLang="zh-CN" sz="3600" b="1" dirty="0">
              <a:solidFill>
                <a:srgbClr val="000000"/>
              </a:solidFill>
              <a:latin typeface="Times New Roman" panose="02020603050405020304" charset="0"/>
            </a:endParaRPr>
          </a:p>
          <a:p>
            <a:pPr>
              <a:spcBef>
                <a:spcPct val="50000"/>
              </a:spcBef>
            </a:pPr>
            <a:br>
              <a:rPr lang="zh-CN" altLang="en-US" sz="3600" b="1" dirty="0">
                <a:solidFill>
                  <a:srgbClr val="000000"/>
                </a:solidFill>
                <a:latin typeface="Times New Roman" panose="02020603050405020304" charset="0"/>
              </a:rPr>
            </a:b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charset="0"/>
              </a:rPr>
              <a:t>结尾处用“五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charset="0"/>
              </a:rPr>
              <a:t>•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charset="0"/>
              </a:rPr>
              <a:t>四”时代的一首歌，有什么作用？ </a:t>
            </a:r>
            <a:br>
              <a:rPr lang="zh-CN" altLang="en-US" sz="3600" b="1" dirty="0">
                <a:solidFill>
                  <a:srgbClr val="000000"/>
                </a:solidFill>
                <a:latin typeface="Times New Roman" panose="02020603050405020304" charset="0"/>
              </a:rPr>
            </a:b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charset="0"/>
              </a:rPr>
              <a:t> </a:t>
            </a:r>
            <a:br>
              <a:rPr lang="zh-CN" altLang="en-US" sz="3600" b="1" dirty="0">
                <a:solidFill>
                  <a:srgbClr val="000000"/>
                </a:solidFill>
                <a:latin typeface="Times New Roman" panose="02020603050405020304" charset="0"/>
              </a:rPr>
            </a:br>
            <a:br>
              <a:rPr lang="zh-CN" altLang="en-US" sz="3600" b="1" dirty="0">
                <a:solidFill>
                  <a:srgbClr val="000000"/>
                </a:solidFill>
                <a:latin typeface="Times New Roman" panose="02020603050405020304" charset="0"/>
              </a:rPr>
            </a:br>
            <a:endParaRPr lang="zh-CN" altLang="en-US" sz="3600" b="1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4213" y="2852738"/>
            <a:ext cx="7786687" cy="3416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000099"/>
                </a:solidFill>
                <a:latin typeface="Times New Roman" panose="02020603050405020304" charset="0"/>
              </a:rPr>
              <a:t>“中国男儿” 即邓稼先，这首歌是邓稼先一生的写照，将他对民族的贡献放在了“五</a:t>
            </a:r>
            <a:r>
              <a:rPr lang="en-US" altLang="zh-CN" sz="3600" b="1" dirty="0">
                <a:solidFill>
                  <a:srgbClr val="000099"/>
                </a:solidFill>
                <a:latin typeface="Times New Roman" panose="02020603050405020304" charset="0"/>
              </a:rPr>
              <a:t>•</a:t>
            </a:r>
            <a:r>
              <a:rPr lang="zh-CN" altLang="en-US" sz="3600" b="1" dirty="0">
                <a:solidFill>
                  <a:srgbClr val="000099"/>
                </a:solidFill>
                <a:latin typeface="Times New Roman" panose="02020603050405020304" charset="0"/>
              </a:rPr>
              <a:t>四”这一特殊的历史背景中，这又与在历史的背景中推出邓稼先的第一部分相呼应。 </a:t>
            </a:r>
            <a:br>
              <a:rPr lang="zh-CN" altLang="en-US" sz="3600" b="1" dirty="0">
                <a:solidFill>
                  <a:srgbClr val="000099"/>
                </a:solidFill>
                <a:latin typeface="Times New Roman" panose="02020603050405020304" charset="0"/>
              </a:rPr>
            </a:br>
            <a:endParaRPr lang="zh-CN" altLang="en-US" sz="3600" b="1" dirty="0">
              <a:solidFill>
                <a:srgbClr val="000099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7" name="Text Box 3"/>
          <p:cNvSpPr txBox="1"/>
          <p:nvPr/>
        </p:nvSpPr>
        <p:spPr>
          <a:xfrm>
            <a:off x="477838" y="968058"/>
            <a:ext cx="8382000" cy="411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66"/>
                </a:solidFill>
                <a:latin typeface="Times New Roman" panose="02020603050405020304" charset="0"/>
              </a:rPr>
              <a:t>第六部分：写作者饱含深情地评价友人邓稼先</a:t>
            </a:r>
            <a:endParaRPr lang="zh-CN" altLang="en-US" sz="4800" b="1" dirty="0">
              <a:solidFill>
                <a:srgbClr val="FF0066"/>
              </a:solidFill>
              <a:latin typeface="Times New Roman" panose="0202060305040502030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0000FF"/>
                </a:solidFill>
                <a:latin typeface="Times New Roman" panose="02020603050405020304" charset="0"/>
              </a:rPr>
              <a:t>是一首唱给邓稼先的赞歌和挽歌，同时也是一首唱给祖国的颂歌和恋歌。</a:t>
            </a:r>
            <a:endParaRPr lang="zh-CN" altLang="en-US" sz="4800" b="1" dirty="0">
              <a:solidFill>
                <a:srgbClr val="0000FF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21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7">
                                            <p:txEl>
                                              <p:charRg st="21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7">
                                            <p:txEl>
                                              <p:charRg st="21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Text Box 2"/>
          <p:cNvSpPr txBox="1"/>
          <p:nvPr/>
        </p:nvSpPr>
        <p:spPr>
          <a:xfrm>
            <a:off x="3238500" y="381000"/>
            <a:ext cx="26670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4800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2" charset="-122"/>
              </a:rPr>
              <a:t>小标题：</a:t>
            </a:r>
            <a:endParaRPr lang="zh-CN" altLang="en-US" sz="4800" dirty="0">
              <a:solidFill>
                <a:srgbClr val="0000FF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35843" name="Text Box 3"/>
          <p:cNvSpPr txBox="1"/>
          <p:nvPr/>
        </p:nvSpPr>
        <p:spPr>
          <a:xfrm>
            <a:off x="381000" y="1295400"/>
            <a:ext cx="26670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4800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2" charset="-122"/>
              </a:rPr>
              <a:t>两弹元勋</a:t>
            </a:r>
            <a:endParaRPr lang="zh-CN" altLang="en-US" sz="4800" dirty="0">
              <a:solidFill>
                <a:srgbClr val="0000FF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35844" name="Text Box 4"/>
          <p:cNvSpPr txBox="1"/>
          <p:nvPr/>
        </p:nvSpPr>
        <p:spPr>
          <a:xfrm>
            <a:off x="3124200" y="1447800"/>
            <a:ext cx="5638800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——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表明了邓稼先为中华民族的核武器事业所作出的贡献。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35845" name="Text Box 5"/>
          <p:cNvSpPr txBox="1"/>
          <p:nvPr/>
        </p:nvSpPr>
        <p:spPr>
          <a:xfrm>
            <a:off x="457200" y="3016250"/>
            <a:ext cx="26670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4800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2" charset="-122"/>
              </a:rPr>
              <a:t>我不能走</a:t>
            </a:r>
            <a:endParaRPr lang="zh-CN" altLang="en-US" sz="4800" dirty="0">
              <a:solidFill>
                <a:srgbClr val="0000FF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35846" name="Text Box 6"/>
          <p:cNvSpPr txBox="1"/>
          <p:nvPr/>
        </p:nvSpPr>
        <p:spPr>
          <a:xfrm>
            <a:off x="457200" y="4800600"/>
            <a:ext cx="32766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4800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2" charset="-122"/>
              </a:rPr>
              <a:t>永恒的骄傲</a:t>
            </a:r>
            <a:endParaRPr lang="zh-CN" altLang="en-US" sz="4800" dirty="0">
              <a:solidFill>
                <a:srgbClr val="0000FF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35847" name="Text Box 7"/>
          <p:cNvSpPr txBox="1">
            <a:spLocks noChangeAspect="1"/>
          </p:cNvSpPr>
          <p:nvPr/>
        </p:nvSpPr>
        <p:spPr>
          <a:xfrm>
            <a:off x="3124200" y="3200400"/>
            <a:ext cx="5715000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——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形象地展示了邓稼先那“碎首黄尘燕然勒功”的一腔热血。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35848" name="Text Box 8"/>
          <p:cNvSpPr txBox="1"/>
          <p:nvPr/>
        </p:nvSpPr>
        <p:spPr>
          <a:xfrm>
            <a:off x="3581400" y="4953000"/>
            <a:ext cx="51816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——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气势磅礴，对邓稼先一生作了最恰当的评价。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/>
      <p:bldP spid="35844" grpId="0"/>
      <p:bldP spid="35845" grpId="0"/>
      <p:bldP spid="35846" grpId="0"/>
      <p:bldP spid="35847" grpId="0"/>
      <p:bldP spid="3584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/>
          </p:nvPr>
        </p:nvSpPr>
        <p:spPr>
          <a:xfrm>
            <a:off x="685800" y="1035050"/>
            <a:ext cx="7772400" cy="3111500"/>
          </a:xfrm>
        </p:spPr>
        <p:txBody>
          <a:bodyPr vert="horz" wrap="square" lIns="91440" tIns="45720" rIns="91440" bIns="45720" anchor="b"/>
          <a:p>
            <a:pPr eaLnBrk="1" hangingPunct="1"/>
            <a:r>
              <a:rPr lang="zh-CN" altLang="en-US" sz="5400" b="1" dirty="0">
                <a:solidFill>
                  <a:srgbClr val="FF0000"/>
                </a:solidFill>
              </a:rPr>
              <a:t>你们认为总写邓稼先伟大之处是哪句话</a:t>
            </a:r>
            <a:r>
              <a:rPr lang="zh-CN" altLang="en-US" sz="5400" dirty="0">
                <a:solidFill>
                  <a:srgbClr val="FF0000"/>
                </a:solidFill>
              </a:rPr>
              <a:t>？</a:t>
            </a:r>
            <a:r>
              <a:rPr lang="zh-CN" altLang="en-US" sz="5400" b="1" dirty="0">
                <a:solidFill>
                  <a:srgbClr val="FF0000"/>
                </a:solidFill>
              </a:rPr>
              <a:t>说说你对它的理解。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0" name="Text Box 2"/>
          <p:cNvSpPr txBox="1"/>
          <p:nvPr/>
        </p:nvSpPr>
        <p:spPr>
          <a:xfrm>
            <a:off x="4116705" y="189230"/>
            <a:ext cx="4776470" cy="64623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endParaRPr lang="zh-CN" altLang="en-US" sz="3600" b="1" dirty="0">
              <a:solidFill>
                <a:srgbClr val="FF3300"/>
              </a:solidFill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sym typeface="+mn-ea"/>
              </a:rPr>
              <a:t>邓稼先</a:t>
            </a:r>
            <a:r>
              <a:rPr lang="zh-CN" altLang="en-US" sz="3600" b="1" dirty="0">
                <a:solidFill>
                  <a:srgbClr val="7030A0"/>
                </a:solidFill>
                <a:sym typeface="+mn-ea"/>
              </a:rPr>
              <a:t>（</a:t>
            </a:r>
            <a:r>
              <a:rPr lang="en-US" altLang="zh-CN" sz="3600" b="1" dirty="0">
                <a:solidFill>
                  <a:srgbClr val="7030A0"/>
                </a:solidFill>
                <a:sym typeface="+mn-ea"/>
              </a:rPr>
              <a:t>1924—1986</a:t>
            </a:r>
            <a:r>
              <a:rPr lang="zh-CN" altLang="en-US" sz="3600" b="1" dirty="0">
                <a:solidFill>
                  <a:srgbClr val="7030A0"/>
                </a:solidFill>
                <a:sym typeface="+mn-ea"/>
              </a:rPr>
              <a:t>），安徽省怀宁县人，中国研制和发展核武器的重要技术领导人，为我国成功研制原子弹、氢弹和新型核武器做出了重大贡献。</a:t>
            </a:r>
            <a:r>
              <a:rPr lang="en-US" altLang="zh-CN" sz="3600" b="1" dirty="0">
                <a:solidFill>
                  <a:srgbClr val="7030A0"/>
                </a:solidFill>
                <a:sym typeface="+mn-ea"/>
              </a:rPr>
              <a:t>1999</a:t>
            </a:r>
            <a:r>
              <a:rPr lang="zh-CN" altLang="en-US" sz="3600" b="1" dirty="0">
                <a:solidFill>
                  <a:srgbClr val="7030A0"/>
                </a:solidFill>
                <a:sym typeface="+mn-ea"/>
              </a:rPr>
              <a:t>年党中央、国务院、中央军委给他追授了</a:t>
            </a:r>
            <a:r>
              <a:rPr lang="zh-CN" altLang="en-US" sz="3600" b="1" dirty="0">
                <a:solidFill>
                  <a:srgbClr val="C00000"/>
                </a:solidFill>
                <a:sym typeface="+mn-ea"/>
              </a:rPr>
              <a:t>“两弹一星功勋奖章”</a:t>
            </a:r>
            <a:r>
              <a:rPr lang="zh-CN" altLang="en-US" sz="3600" b="1" dirty="0">
                <a:solidFill>
                  <a:srgbClr val="7030A0"/>
                </a:solidFill>
                <a:sym typeface="+mn-ea"/>
              </a:rPr>
              <a:t>。</a:t>
            </a:r>
            <a:endParaRPr lang="zh-CN" altLang="x-none" sz="3600" b="1" dirty="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3971" name="Text Box 3"/>
          <p:cNvSpPr txBox="1"/>
          <p:nvPr/>
        </p:nvSpPr>
        <p:spPr>
          <a:xfrm>
            <a:off x="152400" y="4114800"/>
            <a:ext cx="6477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endParaRPr lang="zh-CN" altLang="x-none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83972" name="Picture 4" descr="邓稼先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554355"/>
            <a:ext cx="3865880" cy="5984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3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3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/>
      <p:bldP spid="8397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Text Box 2"/>
          <p:cNvSpPr txBox="1"/>
          <p:nvPr/>
        </p:nvSpPr>
        <p:spPr>
          <a:xfrm>
            <a:off x="647700" y="1900555"/>
            <a:ext cx="7848600" cy="31381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6600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课文写了哪些事例，表现了人物怎样的思想感情？</a:t>
            </a:r>
            <a:endParaRPr lang="zh-CN" altLang="en-US" sz="6600" dirty="0">
              <a:solidFill>
                <a:srgbClr val="00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Rectangle 2"/>
          <p:cNvSpPr>
            <a:spLocks noGrp="1"/>
          </p:cNvSpPr>
          <p:nvPr>
            <p:ph type="title"/>
          </p:nvPr>
        </p:nvSpPr>
        <p:spPr>
          <a:xfrm>
            <a:off x="685800" y="725488"/>
            <a:ext cx="7772400" cy="758825"/>
          </a:xfrm>
        </p:spPr>
        <p:txBody>
          <a:bodyPr vert="horz" wrap="square" lIns="91440" tIns="45720" rIns="91440" bIns="45720" anchor="b"/>
          <a:p>
            <a:pPr eaLnBrk="1" hangingPunct="1"/>
            <a:r>
              <a:rPr lang="zh-CN" altLang="en-US" sz="5400" b="1" i="1" dirty="0">
                <a:solidFill>
                  <a:srgbClr val="00FF00"/>
                </a:solidFill>
              </a:rPr>
              <a:t>概括事例</a:t>
            </a:r>
            <a:endParaRPr lang="zh-CN" altLang="en-US" sz="5400" b="1" i="1" dirty="0">
              <a:solidFill>
                <a:srgbClr val="00FF00"/>
              </a:solidFill>
            </a:endParaRPr>
          </a:p>
        </p:txBody>
      </p:sp>
      <p:sp>
        <p:nvSpPr>
          <p:cNvPr id="40963" name="Rectangle 4"/>
          <p:cNvSpPr>
            <a:spLocks noGrp="1"/>
          </p:cNvSpPr>
          <p:nvPr>
            <p:ph type="body"/>
          </p:nvPr>
        </p:nvSpPr>
        <p:spPr>
          <a:xfrm>
            <a:off x="685800" y="1981200"/>
            <a:ext cx="8458200" cy="4114800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</a:rPr>
              <a:t>句式：</a:t>
            </a:r>
            <a:endParaRPr lang="zh-CN" altLang="en-US" sz="6600" b="1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zh-CN" altLang="en-US" sz="6600" dirty="0">
                <a:solidFill>
                  <a:srgbClr val="FF0000"/>
                </a:solidFill>
              </a:rPr>
              <a:t>     </a:t>
            </a:r>
            <a:r>
              <a:rPr lang="zh-CN" altLang="en-US" sz="6600" b="1" dirty="0">
                <a:solidFill>
                  <a:srgbClr val="FF0000"/>
                </a:solidFill>
              </a:rPr>
              <a:t>时间＋地点＋人物＋怎么样</a:t>
            </a:r>
            <a:endParaRPr lang="zh-CN" altLang="en-US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Text Box 2"/>
          <p:cNvSpPr txBox="1"/>
          <p:nvPr/>
        </p:nvSpPr>
        <p:spPr>
          <a:xfrm>
            <a:off x="419100" y="1524000"/>
            <a:ext cx="83058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3600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2" charset="-122"/>
              </a:rPr>
              <a:t>②1958</a:t>
            </a:r>
            <a:r>
              <a:rPr lang="zh-CN" altLang="en-US" sz="3600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2" charset="-122"/>
              </a:rPr>
              <a:t>年受命研究原子弹制造的理论，并成功设计了两弹</a:t>
            </a:r>
            <a:endParaRPr lang="zh-CN" altLang="en-US" sz="3600" dirty="0">
              <a:solidFill>
                <a:srgbClr val="0000FF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39939" name="Text Box 3"/>
          <p:cNvSpPr txBox="1"/>
          <p:nvPr/>
        </p:nvSpPr>
        <p:spPr>
          <a:xfrm>
            <a:off x="266700" y="914400"/>
            <a:ext cx="8610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黑体" panose="02010609060101010101" pitchFamily="2" charset="-122"/>
              </a:rPr>
              <a:t>①</a:t>
            </a:r>
            <a:r>
              <a:rPr lang="zh-CN" altLang="en-US" sz="36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黑体" panose="02010609060101010101" pitchFamily="2" charset="-122"/>
              </a:rPr>
              <a:t>在美国获博士学位后立即回国</a:t>
            </a:r>
            <a:endParaRPr lang="zh-CN" altLang="en-US" sz="3600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39940" name="Text Box 4"/>
          <p:cNvSpPr txBox="1"/>
          <p:nvPr/>
        </p:nvSpPr>
        <p:spPr>
          <a:xfrm>
            <a:off x="342900" y="2590800"/>
            <a:ext cx="84582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3600" dirty="0">
                <a:solidFill>
                  <a:srgbClr val="0070C0"/>
                </a:solidFill>
                <a:latin typeface="Times New Roman" panose="02020603050405020304" charset="0"/>
                <a:ea typeface="黑体" panose="02010609060101010101" pitchFamily="2" charset="-122"/>
              </a:rPr>
              <a:t>③1985</a:t>
            </a:r>
            <a:r>
              <a:rPr lang="zh-CN" altLang="en-US" sz="3600" dirty="0">
                <a:solidFill>
                  <a:srgbClr val="0070C0"/>
                </a:solidFill>
                <a:latin typeface="Times New Roman" panose="02020603050405020304" charset="0"/>
                <a:ea typeface="黑体" panose="02010609060101010101" pitchFamily="2" charset="-122"/>
              </a:rPr>
              <a:t>年重病期间写了一份关于中华人民共和国核武器发展的建议书</a:t>
            </a:r>
            <a:endParaRPr lang="zh-CN" altLang="en-US" sz="3600" dirty="0">
              <a:solidFill>
                <a:srgbClr val="0070C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39941" name="Text Box 5"/>
          <p:cNvSpPr txBox="1"/>
          <p:nvPr/>
        </p:nvSpPr>
        <p:spPr>
          <a:xfrm>
            <a:off x="304800" y="3657600"/>
            <a:ext cx="8001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3600" dirty="0">
                <a:solidFill>
                  <a:srgbClr val="00B050"/>
                </a:solidFill>
                <a:latin typeface="Times New Roman" panose="02020603050405020304" charset="0"/>
                <a:ea typeface="黑体" panose="02010609060101010101" pitchFamily="2" charset="-122"/>
              </a:rPr>
              <a:t>④</a:t>
            </a:r>
            <a:r>
              <a:rPr lang="zh-CN" altLang="en-US" sz="3600" dirty="0">
                <a:solidFill>
                  <a:srgbClr val="00B050"/>
                </a:solidFill>
                <a:latin typeface="Times New Roman" panose="02020603050405020304" charset="0"/>
                <a:ea typeface="黑体" panose="02010609060101010101" pitchFamily="2" charset="-122"/>
              </a:rPr>
              <a:t>文革初期，说服两派继续工作</a:t>
            </a:r>
            <a:endParaRPr lang="zh-CN" altLang="en-US" sz="3600" dirty="0">
              <a:solidFill>
                <a:srgbClr val="00B05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39942" name="Text Box 6"/>
          <p:cNvSpPr txBox="1"/>
          <p:nvPr/>
        </p:nvSpPr>
        <p:spPr>
          <a:xfrm>
            <a:off x="419100" y="4267200"/>
            <a:ext cx="83058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黑体" panose="02010609060101010101" pitchFamily="2" charset="-122"/>
              </a:rPr>
              <a:t>⑤1971</a:t>
            </a:r>
            <a:r>
              <a:rPr lang="zh-CN" altLang="en-US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黑体" panose="02010609060101010101" pitchFamily="2" charset="-122"/>
              </a:rPr>
              <a:t>年被“四人帮”批判围攻，竟能说服工宣队军宣队的队员</a:t>
            </a:r>
            <a:endParaRPr lang="zh-CN" altLang="en-US" sz="3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39943" name="Text Box 7"/>
          <p:cNvSpPr txBox="1"/>
          <p:nvPr/>
        </p:nvSpPr>
        <p:spPr>
          <a:xfrm>
            <a:off x="381000" y="5334000"/>
            <a:ext cx="6629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3600" dirty="0">
                <a:solidFill>
                  <a:srgbClr val="7030A0"/>
                </a:solidFill>
                <a:latin typeface="Times New Roman" panose="02020603050405020304" charset="0"/>
                <a:ea typeface="黑体" panose="02010609060101010101" pitchFamily="2" charset="-122"/>
              </a:rPr>
              <a:t>⑥</a:t>
            </a:r>
            <a:r>
              <a:rPr lang="zh-CN" altLang="en-US" sz="3600" dirty="0">
                <a:solidFill>
                  <a:srgbClr val="7030A0"/>
                </a:solidFill>
                <a:latin typeface="Times New Roman" panose="02020603050405020304" charset="0"/>
                <a:ea typeface="黑体" panose="02010609060101010101" pitchFamily="2" charset="-122"/>
              </a:rPr>
              <a:t>一封短短的信</a:t>
            </a:r>
            <a:endParaRPr lang="zh-CN" altLang="en-US" sz="3600" dirty="0">
              <a:solidFill>
                <a:srgbClr val="7030A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39944" name="Text Box 8"/>
          <p:cNvSpPr txBox="1"/>
          <p:nvPr/>
        </p:nvSpPr>
        <p:spPr>
          <a:xfrm>
            <a:off x="457200" y="5867400"/>
            <a:ext cx="6629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3600" dirty="0">
                <a:solidFill>
                  <a:schemeClr val="tx1"/>
                </a:solidFill>
                <a:latin typeface="Times New Roman" panose="02020603050405020304" charset="0"/>
                <a:ea typeface="黑体" panose="02010609060101010101" pitchFamily="2" charset="-122"/>
              </a:rPr>
              <a:t>⑦1982</a:t>
            </a:r>
            <a:r>
              <a:rPr lang="zh-CN" altLang="en-US" sz="3600" dirty="0">
                <a:solidFill>
                  <a:schemeClr val="tx1"/>
                </a:solidFill>
                <a:latin typeface="Times New Roman" panose="02020603050405020304" charset="0"/>
                <a:ea typeface="黑体" panose="02010609060101010101" pitchFamily="2" charset="-122"/>
              </a:rPr>
              <a:t>年，“我不能走”。</a:t>
            </a:r>
            <a:endParaRPr lang="zh-CN" altLang="en-US" sz="3600" dirty="0">
              <a:solidFill>
                <a:schemeClr val="tx1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39945" name="Text Box 9"/>
          <p:cNvSpPr txBox="1"/>
          <p:nvPr/>
        </p:nvSpPr>
        <p:spPr>
          <a:xfrm>
            <a:off x="0" y="304800"/>
            <a:ext cx="914400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charset="0"/>
                <a:ea typeface="黑体" panose="02010609060101010101" pitchFamily="2" charset="-122"/>
              </a:rPr>
              <a:t>            </a:t>
            </a:r>
            <a:r>
              <a:rPr lang="zh-CN" altLang="en-US" sz="2800" dirty="0">
                <a:latin typeface="Times New Roman" panose="02020603050405020304" charset="0"/>
                <a:ea typeface="黑体" panose="02010609060101010101" pitchFamily="2" charset="-122"/>
              </a:rPr>
              <a:t>从文中找出典型事件，分析人物形象</a:t>
            </a:r>
            <a:endParaRPr lang="zh-CN" altLang="en-US" sz="2800" dirty="0"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39939" grpId="0"/>
      <p:bldP spid="39940" grpId="0"/>
      <p:bldP spid="39941" grpId="0"/>
      <p:bldP spid="39942" grpId="0"/>
      <p:bldP spid="39943" grpId="0"/>
      <p:bldP spid="39944" grpId="0"/>
      <p:bldP spid="3994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Text Box 2"/>
          <p:cNvSpPr txBox="1"/>
          <p:nvPr/>
        </p:nvSpPr>
        <p:spPr>
          <a:xfrm>
            <a:off x="685800" y="304800"/>
            <a:ext cx="7848600" cy="2971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5400" dirty="0">
                <a:latin typeface="Times New Roman" panose="02020603050405020304" charset="0"/>
                <a:ea typeface="黑体" panose="02010609060101010101" pitchFamily="2" charset="-122"/>
              </a:rPr>
              <a:t>从文中找出典型事件，分析人物形象</a:t>
            </a:r>
            <a:endParaRPr lang="zh-CN" altLang="en-US" sz="5400" dirty="0">
              <a:latin typeface="Times New Roman" panose="02020603050405020304" charset="0"/>
              <a:ea typeface="黑体" panose="02010609060101010101" pitchFamily="2" charset="-122"/>
            </a:endParaRPr>
          </a:p>
          <a:p>
            <a:pPr algn="just">
              <a:spcBef>
                <a:spcPct val="50000"/>
              </a:spcBef>
            </a:pPr>
            <a:endParaRPr lang="zh-CN" altLang="en-US" sz="5400" dirty="0"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40963" name="Text Box 3"/>
          <p:cNvSpPr txBox="1"/>
          <p:nvPr/>
        </p:nvSpPr>
        <p:spPr>
          <a:xfrm>
            <a:off x="304800" y="4038600"/>
            <a:ext cx="4038600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4000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2" charset="-122"/>
              </a:rPr>
              <a:t>② 1958</a:t>
            </a:r>
            <a:r>
              <a:rPr lang="zh-CN" altLang="en-US" sz="4000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2" charset="-122"/>
              </a:rPr>
              <a:t>年受命研究原子弹制造的理论，并成功设计了两弹</a:t>
            </a:r>
            <a:endParaRPr lang="zh-CN" altLang="en-US" sz="4000" dirty="0">
              <a:solidFill>
                <a:srgbClr val="0000FF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40964" name="AutoShape 4"/>
          <p:cNvSpPr/>
          <p:nvPr/>
        </p:nvSpPr>
        <p:spPr>
          <a:xfrm>
            <a:off x="4495800" y="4572000"/>
            <a:ext cx="4343400" cy="1219200"/>
          </a:xfrm>
          <a:prstGeom prst="leftArrowCallout">
            <a:avLst>
              <a:gd name="adj1" fmla="val 25000"/>
              <a:gd name="adj2" fmla="val 25000"/>
              <a:gd name="adj3" fmla="val 59375"/>
              <a:gd name="adj4" fmla="val 6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en-US" altLang="zh-CN" sz="4400" b="1" dirty="0">
                <a:solidFill>
                  <a:srgbClr val="C0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“</a:t>
            </a:r>
            <a:r>
              <a:rPr lang="zh-CN" altLang="en-US" sz="4400" b="1" dirty="0">
                <a:solidFill>
                  <a:srgbClr val="C0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两弹元勋”</a:t>
            </a:r>
            <a:endParaRPr lang="zh-CN" altLang="en-US" sz="4400" b="1" dirty="0">
              <a:solidFill>
                <a:srgbClr val="C0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  <a:p>
            <a:pPr algn="ctr"/>
            <a:r>
              <a:rPr lang="zh-CN" altLang="en-US" sz="4400" b="1" dirty="0">
                <a:solidFill>
                  <a:srgbClr val="C0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功勋卓著</a:t>
            </a:r>
            <a:endParaRPr lang="zh-CN" altLang="en-US" sz="4400" b="1" dirty="0">
              <a:solidFill>
                <a:srgbClr val="C0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40965" name="Text Box 5"/>
          <p:cNvSpPr txBox="1"/>
          <p:nvPr/>
        </p:nvSpPr>
        <p:spPr>
          <a:xfrm>
            <a:off x="304800" y="2362200"/>
            <a:ext cx="40386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4000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2" charset="-122"/>
              </a:rPr>
              <a:t>①</a:t>
            </a:r>
            <a:r>
              <a:rPr lang="zh-CN" altLang="en-US" sz="4000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2" charset="-122"/>
              </a:rPr>
              <a:t>在美国获博士学位后立即回国</a:t>
            </a:r>
            <a:endParaRPr lang="zh-CN" altLang="en-US" sz="4000" dirty="0">
              <a:solidFill>
                <a:srgbClr val="0000FF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40966" name="AutoShape 6"/>
          <p:cNvSpPr/>
          <p:nvPr/>
        </p:nvSpPr>
        <p:spPr>
          <a:xfrm>
            <a:off x="4267200" y="2362200"/>
            <a:ext cx="4343400" cy="1600200"/>
          </a:xfrm>
          <a:prstGeom prst="leftArrowCallout">
            <a:avLst>
              <a:gd name="adj1" fmla="val 25000"/>
              <a:gd name="adj2" fmla="val 25000"/>
              <a:gd name="adj3" fmla="val 45225"/>
              <a:gd name="adj4" fmla="val 6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lnSpc>
                <a:spcPct val="80000"/>
              </a:lnSpc>
            </a:pPr>
            <a:r>
              <a:rPr lang="zh-CN" altLang="en-US" sz="4400" b="1" dirty="0">
                <a:solidFill>
                  <a:srgbClr val="C0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天下兴亡</a:t>
            </a:r>
            <a:endParaRPr lang="zh-CN" altLang="en-US" sz="4400" b="1" dirty="0">
              <a:solidFill>
                <a:srgbClr val="C0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  <a:p>
            <a:pPr algn="ctr">
              <a:lnSpc>
                <a:spcPct val="80000"/>
              </a:lnSpc>
            </a:pPr>
            <a:r>
              <a:rPr lang="zh-CN" altLang="en-US" sz="4400" b="1" dirty="0">
                <a:solidFill>
                  <a:srgbClr val="C0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匹夫有责</a:t>
            </a:r>
            <a:endParaRPr lang="zh-CN" altLang="en-US" sz="4400" b="1" dirty="0">
              <a:solidFill>
                <a:srgbClr val="C0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  <a:p>
            <a:pPr algn="ctr">
              <a:lnSpc>
                <a:spcPct val="80000"/>
              </a:lnSpc>
            </a:pPr>
            <a:r>
              <a:rPr lang="zh-CN" altLang="en-US" sz="4400" b="1" dirty="0">
                <a:solidFill>
                  <a:srgbClr val="C0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报效祖国</a:t>
            </a:r>
            <a:endParaRPr lang="zh-CN" altLang="en-US" sz="4400" b="1" dirty="0">
              <a:solidFill>
                <a:srgbClr val="C0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  <p:bldP spid="40964" grpId="0" bldLvl="0" animBg="1"/>
      <p:bldP spid="40965" grpId="0"/>
      <p:bldP spid="40966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Text Box 2"/>
          <p:cNvSpPr txBox="1"/>
          <p:nvPr/>
        </p:nvSpPr>
        <p:spPr>
          <a:xfrm>
            <a:off x="228600" y="288925"/>
            <a:ext cx="4343400" cy="2409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3800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2" charset="-122"/>
              </a:rPr>
              <a:t>③1985</a:t>
            </a:r>
            <a:r>
              <a:rPr lang="zh-CN" altLang="en-US" sz="3800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2" charset="-122"/>
              </a:rPr>
              <a:t>年重病期间写了一份关于中华人民共和国核武器发展的建议书</a:t>
            </a:r>
            <a:endParaRPr lang="zh-CN" altLang="en-US" sz="3800" dirty="0">
              <a:solidFill>
                <a:srgbClr val="0000FF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41987" name="AutoShape 3"/>
          <p:cNvSpPr/>
          <p:nvPr/>
        </p:nvSpPr>
        <p:spPr>
          <a:xfrm>
            <a:off x="4572000" y="685800"/>
            <a:ext cx="4343400" cy="1219200"/>
          </a:xfrm>
          <a:prstGeom prst="leftArrowCallout">
            <a:avLst>
              <a:gd name="adj1" fmla="val 25000"/>
              <a:gd name="adj2" fmla="val 25000"/>
              <a:gd name="adj3" fmla="val 59375"/>
              <a:gd name="adj4" fmla="val 6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800" dirty="0">
                <a:solidFill>
                  <a:srgbClr val="C0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鞠躬尽瘁</a:t>
            </a:r>
            <a:endParaRPr lang="zh-CN" altLang="en-US" sz="4800" dirty="0">
              <a:solidFill>
                <a:srgbClr val="C0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  <a:p>
            <a:pPr algn="ctr"/>
            <a:r>
              <a:rPr lang="zh-CN" altLang="en-US" sz="4800" dirty="0">
                <a:solidFill>
                  <a:srgbClr val="C0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死而后已</a:t>
            </a:r>
            <a:endParaRPr lang="zh-CN" altLang="en-US" sz="4800" dirty="0">
              <a:solidFill>
                <a:srgbClr val="C0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41988" name="Text Box 4"/>
          <p:cNvSpPr txBox="1"/>
          <p:nvPr/>
        </p:nvSpPr>
        <p:spPr>
          <a:xfrm>
            <a:off x="304800" y="2743200"/>
            <a:ext cx="40386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4000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2" charset="-122"/>
              </a:rPr>
              <a:t>④</a:t>
            </a:r>
            <a:r>
              <a:rPr lang="zh-CN" altLang="en-US" sz="4000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2" charset="-122"/>
              </a:rPr>
              <a:t>文革初期，说服两派继续工作</a:t>
            </a:r>
            <a:endParaRPr lang="zh-CN" altLang="en-US" sz="4000" dirty="0">
              <a:solidFill>
                <a:srgbClr val="0000FF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41989" name="Text Box 5"/>
          <p:cNvSpPr txBox="1"/>
          <p:nvPr/>
        </p:nvSpPr>
        <p:spPr>
          <a:xfrm>
            <a:off x="228600" y="4327525"/>
            <a:ext cx="4038600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4000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2" charset="-122"/>
              </a:rPr>
              <a:t>⑤1971</a:t>
            </a:r>
            <a:r>
              <a:rPr lang="zh-CN" altLang="en-US" sz="4000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2" charset="-122"/>
              </a:rPr>
              <a:t>年被“四人帮”批判围攻，竟然说服工宣队军宣队的队员</a:t>
            </a:r>
            <a:endParaRPr lang="zh-CN" altLang="en-US" sz="4000" dirty="0">
              <a:solidFill>
                <a:srgbClr val="0000FF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41990" name="AutoShape 6"/>
          <p:cNvSpPr/>
          <p:nvPr/>
        </p:nvSpPr>
        <p:spPr>
          <a:xfrm>
            <a:off x="4572000" y="2590800"/>
            <a:ext cx="4343400" cy="1219200"/>
          </a:xfrm>
          <a:prstGeom prst="leftArrowCallout">
            <a:avLst>
              <a:gd name="adj1" fmla="val 25000"/>
              <a:gd name="adj2" fmla="val 25000"/>
              <a:gd name="adj3" fmla="val 59375"/>
              <a:gd name="adj4" fmla="val 6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800" dirty="0">
                <a:solidFill>
                  <a:srgbClr val="C0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没有私心</a:t>
            </a:r>
            <a:endParaRPr lang="zh-CN" altLang="en-US" sz="4800" dirty="0">
              <a:solidFill>
                <a:srgbClr val="C0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41991" name="AutoShape 7"/>
          <p:cNvSpPr/>
          <p:nvPr/>
        </p:nvSpPr>
        <p:spPr>
          <a:xfrm>
            <a:off x="4267200" y="4648200"/>
            <a:ext cx="4343400" cy="1600200"/>
          </a:xfrm>
          <a:prstGeom prst="leftArrowCallout">
            <a:avLst>
              <a:gd name="adj1" fmla="val 25000"/>
              <a:gd name="adj2" fmla="val 25000"/>
              <a:gd name="adj3" fmla="val 45225"/>
              <a:gd name="adj4" fmla="val 6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lnSpc>
                <a:spcPct val="80000"/>
              </a:lnSpc>
            </a:pPr>
            <a:r>
              <a:rPr lang="zh-CN" altLang="en-US" sz="4800" dirty="0">
                <a:solidFill>
                  <a:srgbClr val="C0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勇敢、</a:t>
            </a:r>
            <a:endParaRPr lang="zh-CN" altLang="en-US" sz="4800" dirty="0">
              <a:solidFill>
                <a:srgbClr val="C0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  <a:p>
            <a:pPr algn="ctr">
              <a:lnSpc>
                <a:spcPct val="80000"/>
              </a:lnSpc>
            </a:pPr>
            <a:r>
              <a:rPr lang="zh-CN" altLang="en-US" sz="4800" dirty="0">
                <a:solidFill>
                  <a:srgbClr val="C0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公正无私</a:t>
            </a:r>
            <a:endParaRPr lang="zh-CN" altLang="en-US" sz="4800" dirty="0">
              <a:solidFill>
                <a:srgbClr val="C0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1987" grpId="0" bldLvl="0" animBg="1"/>
      <p:bldP spid="41988" grpId="0"/>
      <p:bldP spid="41989" grpId="0"/>
      <p:bldP spid="41990" grpId="0" bldLvl="0" animBg="1"/>
      <p:bldP spid="41991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Text Box 2"/>
          <p:cNvSpPr txBox="1"/>
          <p:nvPr/>
        </p:nvSpPr>
        <p:spPr>
          <a:xfrm>
            <a:off x="304800" y="838200"/>
            <a:ext cx="3962400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4400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2" charset="-122"/>
              </a:rPr>
              <a:t>⑥1971 </a:t>
            </a:r>
            <a:r>
              <a:rPr lang="zh-CN" altLang="en-US" sz="4400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2" charset="-122"/>
              </a:rPr>
              <a:t>年一封短短的信</a:t>
            </a:r>
            <a:endParaRPr lang="zh-CN" altLang="en-US" sz="4400" dirty="0">
              <a:solidFill>
                <a:srgbClr val="0000FF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43011" name="AutoShape 3"/>
          <p:cNvSpPr/>
          <p:nvPr/>
        </p:nvSpPr>
        <p:spPr>
          <a:xfrm>
            <a:off x="4191000" y="533400"/>
            <a:ext cx="4572000" cy="1600200"/>
          </a:xfrm>
          <a:prstGeom prst="leftArrowCallout">
            <a:avLst>
              <a:gd name="adj1" fmla="val 25000"/>
              <a:gd name="adj2" fmla="val 25000"/>
              <a:gd name="adj3" fmla="val 47605"/>
              <a:gd name="adj4" fmla="val 6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dist">
              <a:lnSpc>
                <a:spcPct val="80000"/>
              </a:lnSpc>
            </a:pPr>
            <a:r>
              <a:rPr lang="zh-CN" altLang="en-US" sz="4800" dirty="0">
                <a:solidFill>
                  <a:srgbClr val="C0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严谨求实</a:t>
            </a:r>
            <a:endParaRPr lang="zh-CN" altLang="en-US" sz="4800" dirty="0">
              <a:solidFill>
                <a:srgbClr val="C0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  <a:p>
            <a:pPr algn="dist">
              <a:lnSpc>
                <a:spcPct val="80000"/>
              </a:lnSpc>
            </a:pPr>
            <a:r>
              <a:rPr lang="zh-CN" altLang="en-US" sz="4800" dirty="0">
                <a:solidFill>
                  <a:srgbClr val="C0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强烈的民族</a:t>
            </a:r>
            <a:endParaRPr lang="zh-CN" altLang="en-US" sz="4800" dirty="0">
              <a:solidFill>
                <a:srgbClr val="C0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  <a:p>
            <a:pPr algn="dist">
              <a:lnSpc>
                <a:spcPct val="80000"/>
              </a:lnSpc>
            </a:pPr>
            <a:r>
              <a:rPr lang="zh-CN" altLang="en-US" sz="4800" dirty="0">
                <a:solidFill>
                  <a:srgbClr val="C0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自尊心</a:t>
            </a:r>
            <a:endParaRPr lang="zh-CN" altLang="en-US" sz="4800" dirty="0">
              <a:solidFill>
                <a:srgbClr val="C0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43012" name="Text Box 4"/>
          <p:cNvSpPr txBox="1"/>
          <p:nvPr/>
        </p:nvSpPr>
        <p:spPr>
          <a:xfrm>
            <a:off x="304800" y="2743200"/>
            <a:ext cx="3962400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4400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2" charset="-122"/>
              </a:rPr>
              <a:t>⑦1982</a:t>
            </a:r>
            <a:r>
              <a:rPr lang="zh-CN" altLang="en-US" sz="4400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2" charset="-122"/>
              </a:rPr>
              <a:t>年，“我不能走”。</a:t>
            </a:r>
            <a:endParaRPr lang="zh-CN" altLang="en-US" sz="4400" dirty="0">
              <a:solidFill>
                <a:srgbClr val="0000FF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43013" name="AutoShape 5"/>
          <p:cNvSpPr/>
          <p:nvPr/>
        </p:nvSpPr>
        <p:spPr>
          <a:xfrm>
            <a:off x="4043363" y="2881313"/>
            <a:ext cx="4343400" cy="1600200"/>
          </a:xfrm>
          <a:prstGeom prst="leftArrowCallout">
            <a:avLst>
              <a:gd name="adj1" fmla="val 25000"/>
              <a:gd name="adj2" fmla="val 25000"/>
              <a:gd name="adj3" fmla="val 45225"/>
              <a:gd name="adj4" fmla="val 6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lnSpc>
                <a:spcPct val="80000"/>
              </a:lnSpc>
            </a:pPr>
            <a:r>
              <a:rPr lang="zh-CN" altLang="en-US" sz="4400" dirty="0">
                <a:solidFill>
                  <a:srgbClr val="C0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执着追求</a:t>
            </a:r>
            <a:endParaRPr lang="zh-CN" altLang="en-US" sz="4400" dirty="0">
              <a:solidFill>
                <a:srgbClr val="C0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  <a:p>
            <a:pPr algn="ctr">
              <a:lnSpc>
                <a:spcPct val="80000"/>
              </a:lnSpc>
            </a:pPr>
            <a:r>
              <a:rPr lang="zh-CN" altLang="en-US" sz="4400" dirty="0">
                <a:solidFill>
                  <a:srgbClr val="C0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无私奉献</a:t>
            </a:r>
            <a:endParaRPr lang="zh-CN" altLang="en-US" sz="4400" dirty="0">
              <a:solidFill>
                <a:srgbClr val="C0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  <a:p>
            <a:pPr algn="ctr">
              <a:lnSpc>
                <a:spcPct val="80000"/>
              </a:lnSpc>
            </a:pPr>
            <a:r>
              <a:rPr lang="zh-CN" altLang="en-US" sz="4400" dirty="0">
                <a:solidFill>
                  <a:srgbClr val="C0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责任心强</a:t>
            </a:r>
            <a:endParaRPr lang="zh-CN" altLang="en-US" sz="4400" dirty="0">
              <a:solidFill>
                <a:srgbClr val="C0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011" grpId="0" bldLvl="0" animBg="1"/>
      <p:bldP spid="43012" grpId="0"/>
      <p:bldP spid="43013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8610" name="组合 68609"/>
          <p:cNvGrpSpPr/>
          <p:nvPr/>
        </p:nvGrpSpPr>
        <p:grpSpPr>
          <a:xfrm>
            <a:off x="395288" y="2276475"/>
            <a:ext cx="8353425" cy="2503488"/>
            <a:chOff x="385" y="1344"/>
            <a:chExt cx="5262" cy="1577"/>
          </a:xfrm>
        </p:grpSpPr>
        <p:sp>
          <p:nvSpPr>
            <p:cNvPr id="68611" name="矩形 68610"/>
            <p:cNvSpPr/>
            <p:nvPr/>
          </p:nvSpPr>
          <p:spPr>
            <a:xfrm>
              <a:off x="4422" y="2160"/>
              <a:ext cx="1180" cy="317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algn="ctr" fontAlgn="ctr"/>
              <a:r>
                <a:rPr lang="zh-CN" altLang="en-US" sz="3600" b="1" dirty="0">
                  <a:solidFill>
                    <a:schemeClr val="hlink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charset="0"/>
                  <a:ea typeface="华文新魏" pitchFamily="2" charset="-122"/>
                </a:rPr>
                <a:t>平常小事</a:t>
              </a:r>
              <a:endParaRPr lang="zh-CN" altLang="en-US" sz="4800" b="1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华文新魏" pitchFamily="2" charset="-122"/>
              </a:endParaRPr>
            </a:p>
          </p:txBody>
        </p:sp>
        <p:sp>
          <p:nvSpPr>
            <p:cNvPr id="68612" name="文本框 68611"/>
            <p:cNvSpPr txBox="1"/>
            <p:nvPr/>
          </p:nvSpPr>
          <p:spPr>
            <a:xfrm>
              <a:off x="385" y="1344"/>
              <a:ext cx="5262" cy="157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just">
                <a:spcBef>
                  <a:spcPct val="20000"/>
                </a:spcBef>
              </a:pPr>
              <a:r>
                <a:rPr lang="en-US" altLang="zh-CN" sz="3600" dirty="0">
                  <a:latin typeface="Times New Roman" panose="02020603050405020304" charset="0"/>
                  <a:ea typeface="黑体" panose="02010609060101010101" pitchFamily="2" charset="-122"/>
                </a:rPr>
                <a:t>       </a:t>
              </a:r>
              <a:r>
                <a:rPr lang="zh-CN" altLang="en-US" sz="3400" b="1" dirty="0">
                  <a:effectLst>
                    <a:outerShdw blurRad="38100" dist="38100" dir="2700000">
                      <a:srgbClr val="00000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邓稼先在我国现代国防和科学发展史</a:t>
              </a:r>
              <a:endParaRPr lang="zh-CN" altLang="en-US" sz="3400" b="1" dirty="0"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endParaRPr>
            </a:p>
            <a:p>
              <a:pPr algn="just">
                <a:spcBef>
                  <a:spcPct val="20000"/>
                </a:spcBef>
              </a:pPr>
              <a:r>
                <a:rPr lang="zh-CN" altLang="en-US" sz="3400" b="1" dirty="0">
                  <a:effectLst>
                    <a:outerShdw blurRad="38100" dist="38100" dir="2700000">
                      <a:srgbClr val="00000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上是一个不平凡的人物</a:t>
              </a:r>
              <a:r>
                <a:rPr lang="en-US" altLang="zh-CN" sz="3400" b="1" dirty="0">
                  <a:effectLst>
                    <a:outerShdw blurRad="38100" dist="38100" dir="2700000">
                      <a:srgbClr val="00000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,</a:t>
              </a:r>
              <a:r>
                <a:rPr lang="zh-CN" altLang="en-US" sz="3400" b="1" dirty="0">
                  <a:effectLst>
                    <a:outerShdw blurRad="38100" dist="38100" dir="2700000">
                      <a:srgbClr val="00000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但作者在赞颂他</a:t>
              </a:r>
              <a:endParaRPr lang="zh-CN" altLang="en-US" sz="3400" b="1" dirty="0"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endParaRPr>
            </a:p>
            <a:p>
              <a:pPr algn="just">
                <a:spcBef>
                  <a:spcPct val="20000"/>
                </a:spcBef>
              </a:pPr>
              <a:r>
                <a:rPr lang="zh-CN" altLang="en-US" sz="3400" b="1" dirty="0">
                  <a:effectLst>
                    <a:outerShdw blurRad="38100" dist="38100" dir="2700000">
                      <a:srgbClr val="00000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的伟大精神时</a:t>
              </a:r>
              <a:r>
                <a:rPr lang="en-US" altLang="zh-CN" sz="3400" b="1" dirty="0">
                  <a:effectLst>
                    <a:outerShdw blurRad="38100" dist="38100" dir="2700000">
                      <a:srgbClr val="00000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,</a:t>
              </a:r>
              <a:r>
                <a:rPr lang="zh-CN" altLang="en-US" sz="3400" b="1" dirty="0">
                  <a:effectLst>
                    <a:outerShdw blurRad="38100" dist="38100" dir="2700000">
                      <a:srgbClr val="00000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却侧重选择了一</a:t>
              </a:r>
              <a:r>
                <a:rPr lang="zh-CN" altLang="en-US" sz="3400" b="1" dirty="0">
                  <a:effectLst>
                    <a:outerShdw blurRad="38100" dist="38100" dir="2700000">
                      <a:srgbClr val="000000"/>
                    </a:outerShdw>
                  </a:effectLst>
                  <a:latin typeface="Arial" panose="020B0604020202020204" pitchFamily="34" charset="0"/>
                  <a:ea typeface="楷体_GB2312" pitchFamily="49" charset="-122"/>
                </a:rPr>
                <a:t>些</a:t>
              </a:r>
              <a:endParaRPr lang="zh-CN" altLang="en-US" sz="3400" b="1"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endParaRPr>
            </a:p>
            <a:p>
              <a:pPr algn="just">
                <a:spcBef>
                  <a:spcPct val="20000"/>
                </a:spcBef>
              </a:pPr>
              <a:r>
                <a:rPr lang="zh-CN" altLang="en-US" sz="3400" b="1" dirty="0">
                  <a:effectLst>
                    <a:outerShdw blurRad="38100" dist="38100" dir="2700000">
                      <a:srgbClr val="00000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于细微处见深情</a:t>
              </a:r>
              <a:r>
                <a:rPr lang="en-US" altLang="zh-CN" sz="3400" b="1" dirty="0">
                  <a:effectLst>
                    <a:outerShdw blurRad="38100" dist="38100" dir="2700000">
                      <a:srgbClr val="00000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,</a:t>
              </a:r>
              <a:r>
                <a:rPr lang="zh-CN" altLang="en-US" sz="3400" b="1" dirty="0">
                  <a:effectLst>
                    <a:outerShdw blurRad="38100" dist="38100" dir="2700000">
                      <a:srgbClr val="00000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于平凡中见高尚。</a:t>
              </a:r>
              <a:endParaRPr lang="zh-CN" altLang="en-US" sz="3400" b="1"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68613" name="矩形 68612">
            <a:hlinkClick r:id="rId1" action="ppaction://hlinksldjump"/>
          </p:cNvPr>
          <p:cNvSpPr/>
          <p:nvPr/>
        </p:nvSpPr>
        <p:spPr>
          <a:xfrm>
            <a:off x="2124075" y="188913"/>
            <a:ext cx="4967288" cy="206057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8333"/>
              </a:avLst>
            </a:prstTxWarp>
            <a:normAutofit/>
          </a:bodyPr>
          <a:p>
            <a:pPr algn="ctr"/>
            <a:r>
              <a:rPr lang="zh-CN" altLang="en-US" sz="8000">
                <a:ln w="127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/>
                  </a:outerShdw>
                </a:effectLst>
                <a:latin typeface="隶书" charset="0"/>
                <a:ea typeface="隶书" charset="0"/>
              </a:rPr>
              <a:t>小中见大</a:t>
            </a:r>
            <a:endParaRPr lang="zh-CN" altLang="en-US" sz="8000">
              <a:ln w="127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/>
                </a:outerShdw>
              </a:effectLst>
              <a:latin typeface="隶书" charset="0"/>
              <a:ea typeface="隶书" charset="0"/>
            </a:endParaRPr>
          </a:p>
        </p:txBody>
      </p:sp>
      <p:sp>
        <p:nvSpPr>
          <p:cNvPr id="68615" name="矩形 68614"/>
          <p:cNvSpPr/>
          <p:nvPr/>
        </p:nvSpPr>
        <p:spPr>
          <a:xfrm>
            <a:off x="3716338" y="4716463"/>
            <a:ext cx="184150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fontAlgn="ctr"/>
            <a:endParaRPr sz="4800" b="1" dirty="0">
              <a:solidFill>
                <a:schemeClr val="hlink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charset="0"/>
              <a:ea typeface="华文新魏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Text Box 2"/>
          <p:cNvSpPr txBox="1"/>
          <p:nvPr/>
        </p:nvSpPr>
        <p:spPr>
          <a:xfrm>
            <a:off x="611188" y="549275"/>
            <a:ext cx="784860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4800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课文是从哪些角度来刻画人物形象的？</a:t>
            </a:r>
            <a:endParaRPr lang="zh-CN" altLang="en-US" sz="4800" dirty="0">
              <a:solidFill>
                <a:srgbClr val="00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14339" name="Text Box 3"/>
          <p:cNvSpPr txBox="1"/>
          <p:nvPr/>
        </p:nvSpPr>
        <p:spPr>
          <a:xfrm>
            <a:off x="827088" y="2565400"/>
            <a:ext cx="78486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480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一是鞠躬尽瘁，死而后已</a:t>
            </a:r>
            <a:endParaRPr lang="zh-CN" altLang="en-US" sz="4800" dirty="0">
              <a:solidFill>
                <a:srgbClr val="FF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14340" name="Text Box 4"/>
          <p:cNvSpPr txBox="1"/>
          <p:nvPr/>
        </p:nvSpPr>
        <p:spPr>
          <a:xfrm>
            <a:off x="971550" y="3789363"/>
            <a:ext cx="784860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480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二是鲜为人知</a:t>
            </a:r>
            <a:endParaRPr lang="zh-CN" altLang="en-US" sz="4800" dirty="0">
              <a:solidFill>
                <a:srgbClr val="FF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14341" name="Text Box 5"/>
          <p:cNvSpPr txBox="1"/>
          <p:nvPr/>
        </p:nvSpPr>
        <p:spPr>
          <a:xfrm>
            <a:off x="684213" y="4941888"/>
            <a:ext cx="784860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4800" dirty="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三是以小见大</a:t>
            </a:r>
            <a:endParaRPr lang="zh-CN" altLang="en-US" sz="4800" dirty="0">
              <a:solidFill>
                <a:srgbClr val="FF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/>
      <p:bldP spid="14341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3" name="Text Box 3"/>
          <p:cNvSpPr txBox="1"/>
          <p:nvPr/>
        </p:nvSpPr>
        <p:spPr>
          <a:xfrm>
            <a:off x="1736725" y="1981200"/>
            <a:ext cx="549275" cy="40386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56324" name="Text Box 4"/>
          <p:cNvSpPr txBox="1"/>
          <p:nvPr/>
        </p:nvSpPr>
        <p:spPr>
          <a:xfrm>
            <a:off x="533400" y="1143000"/>
            <a:ext cx="4114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Times New Roman" panose="02020603050405020304" charset="0"/>
            </a:endParaRPr>
          </a:p>
        </p:txBody>
      </p:sp>
      <p:pic>
        <p:nvPicPr>
          <p:cNvPr id="61445" name="Picture 5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0" y="2667000"/>
            <a:ext cx="3124200" cy="3810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46" name="Text Box 6"/>
          <p:cNvSpPr txBox="1"/>
          <p:nvPr/>
        </p:nvSpPr>
        <p:spPr>
          <a:xfrm>
            <a:off x="304800" y="1828800"/>
            <a:ext cx="8839200" cy="417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 dirty="0">
                <a:solidFill>
                  <a:srgbClr val="FF0000"/>
                </a:solidFill>
                <a:latin typeface="Times New Roman" panose="02020603050405020304" charset="0"/>
                <a:ea typeface="华文行楷" pitchFamily="2" charset="-122"/>
              </a:rPr>
              <a:t>  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charset="0"/>
                <a:ea typeface="华文行楷" pitchFamily="2" charset="-122"/>
              </a:rPr>
              <a:t>归纳：</a:t>
            </a:r>
            <a:r>
              <a:rPr lang="zh-CN" altLang="en-US" sz="4000" b="1" i="1" dirty="0">
                <a:latin typeface="Times New Roman" panose="02020603050405020304" charset="0"/>
                <a:ea typeface="楷体_GB2312" pitchFamily="49" charset="-122"/>
              </a:rPr>
              <a:t>邓稼先是一位无私奉献，忠厚平实，真诚坦白，有</a:t>
            </a:r>
            <a:endParaRPr lang="zh-CN" altLang="en-US" sz="4000" b="1" i="1" dirty="0">
              <a:latin typeface="Times New Roman" panose="0202060305040502030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i="1" dirty="0">
                <a:latin typeface="Times New Roman" panose="02020603050405020304" charset="0"/>
                <a:ea typeface="楷体_GB2312" pitchFamily="49" charset="-122"/>
              </a:rPr>
              <a:t>胆有识，身先士卒，对</a:t>
            </a:r>
            <a:endParaRPr lang="zh-CN" altLang="en-US" sz="4000" b="1" i="1" dirty="0">
              <a:latin typeface="Times New Roman" panose="0202060305040502030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i="1" dirty="0">
                <a:latin typeface="Times New Roman" panose="02020603050405020304" charset="0"/>
                <a:ea typeface="楷体_GB2312" pitchFamily="49" charset="-122"/>
              </a:rPr>
              <a:t>祖国、民族的发展有</a:t>
            </a:r>
            <a:endParaRPr lang="zh-CN" altLang="en-US" sz="4000" b="1" i="1" dirty="0">
              <a:latin typeface="Times New Roman" panose="0202060305040502030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i="1" dirty="0">
                <a:latin typeface="Times New Roman" panose="02020603050405020304" charset="0"/>
                <a:ea typeface="楷体_GB2312" pitchFamily="49" charset="-122"/>
              </a:rPr>
              <a:t>巨大贡献的杰出科学家。</a:t>
            </a:r>
            <a:endParaRPr lang="zh-CN" altLang="en-US" sz="4000" b="1" i="1" dirty="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61447" name="Text Box 7"/>
          <p:cNvSpPr txBox="1"/>
          <p:nvPr/>
        </p:nvSpPr>
        <p:spPr>
          <a:xfrm>
            <a:off x="228600" y="914400"/>
            <a:ext cx="8115300" cy="7620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0000FF"/>
                </a:solidFill>
                <a:latin typeface="Times New Roman" panose="02020603050405020304" charset="0"/>
                <a:ea typeface="华文行楷" pitchFamily="2" charset="-122"/>
              </a:rPr>
              <a:t>说一说：邓稼先是怎样的一个人？</a:t>
            </a:r>
            <a:endParaRPr lang="zh-CN" altLang="en-US" sz="4400" dirty="0">
              <a:solidFill>
                <a:srgbClr val="0000FF"/>
              </a:solidFill>
              <a:latin typeface="Times New Roman" panose="02020603050405020304" charset="0"/>
              <a:ea typeface="华文行楷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6" grpId="0"/>
      <p:bldP spid="61447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3250" name="Picture 2" descr="诸葛亮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457200"/>
            <a:ext cx="4686300" cy="594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1" name="WordArt 3"/>
          <p:cNvSpPr>
            <a:spLocks noTextEdit="1"/>
          </p:cNvSpPr>
          <p:nvPr/>
        </p:nvSpPr>
        <p:spPr>
          <a:xfrm rot="5400000">
            <a:off x="4495800" y="2514600"/>
            <a:ext cx="5410200" cy="19050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effectLst>
                  <a:outerShdw dist="99190" dir="7788334" algn="ctr" rotWithShape="0">
                    <a:srgbClr val="00008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鞠躬尽瘁，死而后已</a:t>
            </a:r>
            <a:endParaRPr lang="zh-CN" altLang="en-US" sz="3600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effectLst>
                <a:outerShdw dist="99190" dir="7788334" algn="ctr" rotWithShape="0">
                  <a:srgbClr val="00008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1026" descr="邓稼先塑像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0" y="333375"/>
            <a:ext cx="6280150" cy="62372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4274" name="Picture 3" descr="jy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457200"/>
            <a:ext cx="3733800" cy="4876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5" name="WordArt 4"/>
          <p:cNvSpPr>
            <a:spLocks noTextEdit="1"/>
          </p:cNvSpPr>
          <p:nvPr/>
        </p:nvSpPr>
        <p:spPr>
          <a:xfrm>
            <a:off x="533400" y="5562600"/>
            <a:ext cx="3276600" cy="788988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/>
            <a:r>
              <a:rPr lang="zh-CN" altLang="en-US" sz="5400" spc="2700">
                <a:ln w="127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焦裕禄</a:t>
            </a:r>
            <a:endParaRPr lang="zh-CN" altLang="en-US" sz="5400" spc="2700"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4276" name="Text Box 5"/>
          <p:cNvSpPr txBox="1"/>
          <p:nvPr/>
        </p:nvSpPr>
        <p:spPr>
          <a:xfrm>
            <a:off x="4267200" y="838200"/>
            <a:ext cx="4419600" cy="3314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85000"/>
              </a:lnSpc>
              <a:spcBef>
                <a:spcPct val="50000"/>
              </a:spcBef>
            </a:pPr>
            <a:r>
              <a:rPr lang="en-US" altLang="zh-CN" sz="4800" b="1" dirty="0">
                <a:solidFill>
                  <a:srgbClr val="00FFFF"/>
                </a:solidFill>
                <a:latin typeface="Times New Roman" panose="02020603050405020304" charset="0"/>
                <a:ea typeface="幼圆" pitchFamily="49" charset="-122"/>
              </a:rPr>
              <a:t>“</a:t>
            </a:r>
            <a:r>
              <a:rPr lang="zh-CN" altLang="en-US" sz="4800" b="1" dirty="0">
                <a:solidFill>
                  <a:srgbClr val="00FFFF"/>
                </a:solidFill>
                <a:latin typeface="幼圆" pitchFamily="49" charset="-122"/>
                <a:ea typeface="幼圆" pitchFamily="49" charset="-122"/>
              </a:rPr>
              <a:t>党的好干部</a:t>
            </a:r>
            <a:r>
              <a:rPr lang="zh-CN" altLang="en-US" sz="4800" b="1" dirty="0">
                <a:solidFill>
                  <a:srgbClr val="00FFFF"/>
                </a:solidFill>
                <a:latin typeface="Times New Roman" panose="02020603050405020304" charset="0"/>
                <a:ea typeface="幼圆" pitchFamily="49" charset="-122"/>
              </a:rPr>
              <a:t>”</a:t>
            </a:r>
            <a:r>
              <a:rPr lang="zh-CN" altLang="en-US" sz="4800" b="1" dirty="0">
                <a:solidFill>
                  <a:srgbClr val="00FFFF"/>
                </a:solidFill>
                <a:latin typeface="幼圆" pitchFamily="49" charset="-122"/>
                <a:ea typeface="幼圆" pitchFamily="49" charset="-122"/>
              </a:rPr>
              <a:t>。 </a:t>
            </a:r>
            <a:endParaRPr lang="zh-CN" altLang="en-US" sz="4800" b="1" dirty="0">
              <a:solidFill>
                <a:srgbClr val="00FFFF"/>
              </a:solidFill>
              <a:latin typeface="幼圆" pitchFamily="49" charset="-122"/>
              <a:ea typeface="幼圆" pitchFamily="49" charset="-122"/>
            </a:endParaRPr>
          </a:p>
          <a:p>
            <a:pPr algn="just">
              <a:lnSpc>
                <a:spcPct val="85000"/>
              </a:lnSpc>
              <a:spcBef>
                <a:spcPct val="50000"/>
              </a:spcBef>
            </a:pPr>
            <a:endParaRPr lang="zh-CN" altLang="en-US" sz="4800" b="1" dirty="0">
              <a:solidFill>
                <a:srgbClr val="00FFFF"/>
              </a:solidFill>
              <a:latin typeface="幼圆" pitchFamily="49" charset="-122"/>
              <a:ea typeface="幼圆" pitchFamily="49" charset="-122"/>
            </a:endParaRPr>
          </a:p>
          <a:p>
            <a:pPr algn="just">
              <a:lnSpc>
                <a:spcPct val="85000"/>
              </a:lnSpc>
              <a:spcBef>
                <a:spcPct val="50000"/>
              </a:spcBef>
            </a:pPr>
            <a:r>
              <a:rPr lang="zh-CN" altLang="en-US" sz="4800" b="1" dirty="0">
                <a:solidFill>
                  <a:srgbClr val="00FFFF"/>
                </a:solidFill>
                <a:latin typeface="Times New Roman" panose="02020603050405020304" charset="0"/>
                <a:ea typeface="幼圆" pitchFamily="49" charset="-122"/>
              </a:rPr>
              <a:t>“</a:t>
            </a:r>
            <a:r>
              <a:rPr lang="zh-CN" altLang="en-US" sz="4800" b="1" dirty="0">
                <a:solidFill>
                  <a:srgbClr val="00FFFF"/>
                </a:solidFill>
                <a:latin typeface="幼圆" pitchFamily="49" charset="-122"/>
                <a:ea typeface="幼圆" pitchFamily="49" charset="-122"/>
              </a:rPr>
              <a:t>为人民而死，虽死犹荣</a:t>
            </a:r>
            <a:r>
              <a:rPr lang="zh-CN" altLang="en-US" sz="4800" b="1" dirty="0">
                <a:solidFill>
                  <a:srgbClr val="00FFFF"/>
                </a:solidFill>
                <a:latin typeface="Times New Roman" panose="02020603050405020304" charset="0"/>
                <a:ea typeface="幼圆" pitchFamily="49" charset="-122"/>
              </a:rPr>
              <a:t>”</a:t>
            </a:r>
            <a:endParaRPr lang="zh-CN" altLang="en-US" sz="4800" b="1" dirty="0">
              <a:solidFill>
                <a:srgbClr val="00FFFF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Text Box 2"/>
          <p:cNvSpPr txBox="1"/>
          <p:nvPr/>
        </p:nvSpPr>
        <p:spPr>
          <a:xfrm>
            <a:off x="337820" y="130810"/>
            <a:ext cx="81534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ea typeface="黑体" panose="02010609060101010101" pitchFamily="2" charset="-122"/>
              </a:rPr>
              <a:t>为什么作者能写出这样一篇朴实无华而感人至深的文章？</a:t>
            </a:r>
            <a:endParaRPr lang="zh-CN" altLang="en-US" sz="32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55299" name="Text Box 3"/>
          <p:cNvSpPr txBox="1"/>
          <p:nvPr/>
        </p:nvSpPr>
        <p:spPr>
          <a:xfrm>
            <a:off x="152400" y="990600"/>
            <a:ext cx="8991600" cy="5645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charset="0"/>
                <a:ea typeface="楷体_GB2312" pitchFamily="49" charset="-122"/>
              </a:rPr>
              <a:t>首先，作为一位杰出的物理学家，杨振宁深知邓稼先在科学界的位置、价值以及他为中华民族核武器事业所建立的卓著功勋，从而给予客观公正而具有权威的评价。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charset="0"/>
              <a:ea typeface="楷体_GB2312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charset="0"/>
                <a:ea typeface="楷体_GB2312" pitchFamily="49" charset="-122"/>
              </a:rPr>
              <a:t>其次，作为与邓有半个世纪深交的朋友，杨对邓的经历、品质、性格及文化素养有充分的了解，于是从邓稼先一生的事迹里选出几件典型材料来反映他的个性特征。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charset="0"/>
              <a:ea typeface="楷体_GB2312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charset="0"/>
                <a:ea typeface="楷体_GB2312" pitchFamily="49" charset="-122"/>
              </a:rPr>
              <a:t>更重要的是作为一个有共同血缘的同胞，杨对邓身上体现出来的同祖国共命运、休戚与共的民族情结，执着追求，自强不息的精神以及在民族优秀文化孕育下形成的质朴内秀，甘于奉献的品格，有着深刻的认同，于是在提示人物超群拔类的特质时，也鲜明地表明了自己的价值取向。这就是中华民族魂。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6" name="文本框 77825"/>
          <p:cNvSpPr txBox="1"/>
          <p:nvPr/>
        </p:nvSpPr>
        <p:spPr>
          <a:xfrm>
            <a:off x="1763713" y="1125538"/>
            <a:ext cx="67691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buClrTx/>
            </a:pP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为什么要引用</a:t>
            </a:r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吊古战场文</a:t>
            </a:r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7827" name="矩形 77826"/>
          <p:cNvSpPr/>
          <p:nvPr/>
        </p:nvSpPr>
        <p:spPr>
          <a:xfrm>
            <a:off x="468313" y="2205038"/>
            <a:ext cx="7510462" cy="12636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20000"/>
              </a:lnSpc>
              <a:buClrTx/>
            </a:pPr>
            <a:r>
              <a:rPr lang="en-US" altLang="zh-CN" sz="3600" b="1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  </a:t>
            </a:r>
            <a:r>
              <a:rPr lang="en-US" altLang="zh-CN" sz="2800" b="1" dirty="0"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 sz="2800" b="1" dirty="0">
                <a:latin typeface="隶书" pitchFamily="49" charset="-122"/>
                <a:ea typeface="隶书" pitchFamily="49" charset="-122"/>
              </a:rPr>
              <a:t>吊古战场文</a:t>
            </a:r>
            <a:r>
              <a:rPr lang="en-US" altLang="zh-CN" sz="2800" b="1" dirty="0">
                <a:latin typeface="隶书" pitchFamily="49" charset="-122"/>
                <a:ea typeface="隶书" pitchFamily="49" charset="-122"/>
              </a:rPr>
              <a:t>》</a:t>
            </a:r>
            <a:r>
              <a:rPr lang="zh-CN" altLang="en-US" sz="2800" b="1" dirty="0">
                <a:latin typeface="隶书" pitchFamily="49" charset="-122"/>
                <a:ea typeface="隶书" pitchFamily="49" charset="-122"/>
              </a:rPr>
              <a:t>描述了古战场荒凉凄惨的景象，借此</a:t>
            </a:r>
            <a:r>
              <a:rPr lang="zh-CN" altLang="en-US" sz="2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暗示</a:t>
            </a:r>
            <a:r>
              <a:rPr lang="zh-CN" altLang="en-US" sz="2800" b="1" dirty="0">
                <a:latin typeface="隶书" pitchFamily="49" charset="-122"/>
                <a:ea typeface="隶书" pitchFamily="49" charset="-122"/>
              </a:rPr>
              <a:t>邓稼先的工作</a:t>
            </a:r>
            <a:r>
              <a:rPr lang="zh-CN" altLang="en-US" sz="2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环境极其艰苦</a:t>
            </a:r>
            <a:r>
              <a:rPr lang="zh-CN" altLang="en-US" sz="2800" b="1" dirty="0">
                <a:latin typeface="隶书" pitchFamily="49" charset="-122"/>
                <a:ea typeface="隶书" pitchFamily="49" charset="-122"/>
              </a:rPr>
              <a:t>。</a:t>
            </a:r>
            <a:endParaRPr lang="zh-CN" altLang="en-US" sz="2800" b="1"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77828" name="图片 77827" descr="often_0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765175"/>
            <a:ext cx="1181100" cy="1185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7829" name="矩形 77828"/>
          <p:cNvSpPr/>
          <p:nvPr/>
        </p:nvSpPr>
        <p:spPr>
          <a:xfrm>
            <a:off x="395288" y="3573463"/>
            <a:ext cx="8569325" cy="1354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衬托</a:t>
            </a:r>
            <a:r>
              <a:rPr lang="zh-CN" altLang="en-US" sz="2800" b="1" dirty="0">
                <a:latin typeface="隶书" pitchFamily="49" charset="-122"/>
                <a:ea typeface="隶书" pitchFamily="49" charset="-122"/>
              </a:rPr>
              <a:t>以邓稼先为代表的中国核科学家们</a:t>
            </a:r>
            <a:r>
              <a:rPr lang="zh-CN" altLang="en-US" sz="2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坚强的意志</a:t>
            </a:r>
            <a:r>
              <a:rPr lang="zh-CN" altLang="en-US" sz="2800" b="1" dirty="0">
                <a:latin typeface="隶书" pitchFamily="49" charset="-122"/>
                <a:ea typeface="隶书" pitchFamily="49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坚定的信念</a:t>
            </a:r>
            <a:r>
              <a:rPr lang="zh-CN" altLang="en-US" sz="2800" b="1" dirty="0">
                <a:latin typeface="隶书" pitchFamily="49" charset="-122"/>
                <a:ea typeface="隶书" pitchFamily="49" charset="-122"/>
              </a:rPr>
              <a:t>，表明中国核武器研究的成功是在克服了难以想象的困难后才取得的。</a:t>
            </a:r>
            <a:r>
              <a:rPr lang="zh-CN" altLang="en-US" sz="3600" b="1" dirty="0">
                <a:latin typeface="隶书" pitchFamily="49" charset="-122"/>
                <a:ea typeface="隶书" pitchFamily="49" charset="-122"/>
              </a:rPr>
              <a:t> </a:t>
            </a:r>
            <a:endParaRPr lang="zh-CN" altLang="en-US" sz="3600" b="1" dirty="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7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/>
      <p:bldP spid="77829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25601"/>
          <p:cNvSpPr txBox="1"/>
          <p:nvPr/>
        </p:nvSpPr>
        <p:spPr>
          <a:xfrm>
            <a:off x="3276600" y="457200"/>
            <a:ext cx="2438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charset="0"/>
                <a:ea typeface="黑体" panose="02010609060101010101" pitchFamily="2" charset="-122"/>
              </a:rPr>
              <a:t>归纳总结</a:t>
            </a:r>
            <a:endParaRPr lang="zh-CN" altLang="en-US" sz="4000" b="1"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25603" name="文本框 25602"/>
          <p:cNvSpPr txBox="1"/>
          <p:nvPr/>
        </p:nvSpPr>
        <p:spPr>
          <a:xfrm>
            <a:off x="533400" y="2819400"/>
            <a:ext cx="8153400" cy="3387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他忠厚朴实，诚真坦白，他从不骄人，没有小心眼，一生喜欢“纯”字所代表的性格。他热爱自己的祖国，热爱所从事的事业，他的一生始终在</a:t>
            </a:r>
            <a:r>
              <a:rPr lang="zh-CN" altLang="en-US" sz="3600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执着地追求，无私地奉献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。为了站起来的中华民族的强大，他</a:t>
            </a:r>
            <a:r>
              <a:rPr lang="zh-CN" altLang="en-US" sz="3600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鞠躬尽瘁</a:t>
            </a:r>
            <a:r>
              <a:rPr lang="en-US" altLang="zh-CN" sz="3600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600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死而后已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605" name="矩形 25604"/>
          <p:cNvSpPr/>
          <p:nvPr/>
        </p:nvSpPr>
        <p:spPr>
          <a:xfrm>
            <a:off x="457200" y="1416050"/>
            <a:ext cx="8305800" cy="1250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邓稼先是中华民族核武器事业的奠基人和开拓者，是我国的“两弹元勋”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2" descr="hr_yangzhn_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533400"/>
            <a:ext cx="3429000" cy="472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Text Box 3"/>
          <p:cNvSpPr txBox="1"/>
          <p:nvPr/>
        </p:nvSpPr>
        <p:spPr>
          <a:xfrm>
            <a:off x="4038600" y="685800"/>
            <a:ext cx="4724400" cy="64312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2600" dirty="0">
                <a:latin typeface="宋体" panose="02010600030101010101" pitchFamily="2" charset="-122"/>
              </a:rPr>
              <a:t>　　</a:t>
            </a:r>
            <a:r>
              <a:rPr lang="zh-CN" altLang="en-US" sz="4400" b="1" dirty="0">
                <a:solidFill>
                  <a:srgbClr val="FF3300"/>
                </a:solidFill>
                <a:latin typeface="Times New Roman" panose="02020603050405020304" charset="0"/>
              </a:rPr>
              <a:t>杨振宁</a:t>
            </a:r>
            <a:r>
              <a:rPr lang="zh-CN" altLang="en-US" sz="4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</a:rPr>
              <a:t>（</a:t>
            </a:r>
            <a:r>
              <a:rPr lang="en-US" altLang="zh-CN" sz="4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</a:rPr>
              <a:t>1922——</a:t>
            </a:r>
            <a:r>
              <a:rPr lang="zh-CN" altLang="en-US" sz="4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</a:rPr>
              <a:t>），出生于安徽省合肥市，美籍华裔物理学家，因与李政道共同提出宇宙不守恒理论，</a:t>
            </a:r>
            <a:r>
              <a:rPr lang="zh-CN" altLang="en-US" sz="4400" b="1" dirty="0">
                <a:solidFill>
                  <a:srgbClr val="FF3300"/>
                </a:solidFill>
                <a:latin typeface="Times New Roman" panose="02020603050405020304" charset="0"/>
              </a:rPr>
              <a:t>获得</a:t>
            </a:r>
            <a:r>
              <a:rPr lang="en-US" altLang="zh-CN" sz="4400" b="1" dirty="0">
                <a:solidFill>
                  <a:srgbClr val="FF3300"/>
                </a:solidFill>
                <a:latin typeface="Times New Roman" panose="02020603050405020304" charset="0"/>
              </a:rPr>
              <a:t>1957</a:t>
            </a:r>
            <a:r>
              <a:rPr lang="zh-CN" altLang="en-US" sz="4400" b="1" dirty="0">
                <a:solidFill>
                  <a:srgbClr val="FF3300"/>
                </a:solidFill>
                <a:latin typeface="Times New Roman" panose="02020603050405020304" charset="0"/>
              </a:rPr>
              <a:t>年诺贝尔物理学奖。</a:t>
            </a:r>
            <a:endParaRPr lang="zh-CN" altLang="en-US" sz="4400" b="1" dirty="0">
              <a:solidFill>
                <a:srgbClr val="FF3300"/>
              </a:solidFill>
              <a:latin typeface="Times New Roman" panose="02020603050405020304" charset="0"/>
            </a:endParaRPr>
          </a:p>
          <a:p>
            <a:pPr algn="just">
              <a:spcBef>
                <a:spcPct val="50000"/>
              </a:spcBef>
            </a:pPr>
            <a:endParaRPr lang="en-US" altLang="zh-CN" sz="4000" b="1" dirty="0">
              <a:solidFill>
                <a:srgbClr val="FF33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7172" name="WordArt 4"/>
          <p:cNvSpPr>
            <a:spLocks noTextEdit="1"/>
          </p:cNvSpPr>
          <p:nvPr/>
        </p:nvSpPr>
        <p:spPr>
          <a:xfrm>
            <a:off x="1143000" y="5715000"/>
            <a:ext cx="1828800" cy="695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4800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杨振宁</a:t>
            </a:r>
            <a:endParaRPr lang="zh-CN" altLang="en-US" sz="4800"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文本框 46081"/>
          <p:cNvSpPr txBox="1"/>
          <p:nvPr/>
        </p:nvSpPr>
        <p:spPr>
          <a:xfrm>
            <a:off x="5724525" y="620713"/>
            <a:ext cx="3419475" cy="55784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他们是同乡、同学，情同手足的好朋友。</a:t>
            </a:r>
            <a:endParaRPr lang="zh-CN" altLang="en-US" sz="4000" b="1" dirty="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4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一个获诺贝尔奖蜚声世界半世纪，</a:t>
            </a:r>
            <a:endParaRPr lang="zh-CN" altLang="en-US" sz="4000" b="1" dirty="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4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一个为国造核弹隐姓埋名</a:t>
            </a:r>
            <a:r>
              <a:rPr lang="en-US" altLang="zh-CN" sz="4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28</a:t>
            </a:r>
            <a:r>
              <a:rPr lang="zh-CN" altLang="en-US" sz="4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载。</a:t>
            </a:r>
            <a:endParaRPr lang="zh-CN" altLang="en-US" sz="4000" b="1" dirty="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46083" name="图片 46082" descr="杨振宁和邓稼先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404813"/>
            <a:ext cx="5459412" cy="61198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8" name="矩形 80897"/>
          <p:cNvSpPr>
            <a:spLocks noGrp="1"/>
          </p:cNvSpPr>
          <p:nvPr/>
        </p:nvSpPr>
        <p:spPr>
          <a:xfrm>
            <a:off x="611188" y="1341438"/>
            <a:ext cx="7772400" cy="4392612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85000"/>
              <a:buBlip>
                <a:blip r:embed="rId1"/>
              </a:buBlip>
              <a:defRPr sz="3200" u="none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7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•"/>
              <a:defRPr sz="2000" b="0" i="0" u="none" kern="1200" baseline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600" b="1"/>
              <a:t>掌握通过典型事例来表现人物的方法；</a:t>
            </a:r>
            <a:endParaRPr lang="zh-CN" altLang="en-US" sz="3600" b="1"/>
          </a:p>
          <a:p>
            <a:pPr lvl="0"/>
            <a:r>
              <a:rPr lang="zh-CN" altLang="en-US" sz="3600" b="1" dirty="0"/>
              <a:t>熟悉以</a:t>
            </a:r>
            <a:r>
              <a:rPr lang="zh-CN" altLang="en-US" sz="3600" b="1"/>
              <a:t>小见大的写作手法；</a:t>
            </a:r>
            <a:endParaRPr lang="zh-CN" altLang="en-US" sz="3600" b="1"/>
          </a:p>
          <a:p>
            <a:pPr lvl="0"/>
            <a:r>
              <a:rPr lang="zh-CN" altLang="en-US" sz="3600" b="1" dirty="0"/>
              <a:t>体会文中所饱含的深情；</a:t>
            </a:r>
            <a:endParaRPr lang="zh-CN" altLang="en-US" sz="3600" b="1" dirty="0"/>
          </a:p>
          <a:p>
            <a:pPr lvl="0"/>
            <a:r>
              <a:rPr lang="zh-CN" altLang="en-US" sz="3600" b="1" dirty="0"/>
              <a:t>学习邓稼先舍身为国、英勇无畏的精神和不计名利、无私奉献的人格。</a:t>
            </a:r>
            <a:endParaRPr lang="zh-CN" altLang="en-US" sz="3600" b="1"/>
          </a:p>
        </p:txBody>
      </p:sp>
      <p:sp>
        <p:nvSpPr>
          <p:cNvPr id="80899" name="标题 80898"/>
          <p:cNvSpPr>
            <a:spLocks noGrp="1"/>
          </p:cNvSpPr>
          <p:nvPr>
            <p:ph type="title"/>
          </p:nvPr>
        </p:nvSpPr>
        <p:spPr>
          <a:xfrm>
            <a:off x="2771775" y="476250"/>
            <a:ext cx="2733675" cy="782638"/>
          </a:xfrm>
        </p:spPr>
        <p:txBody>
          <a:bodyPr vert="horz" wrap="square" lIns="92075" tIns="46038" rIns="92075" bIns="46038" anchor="ctr"/>
          <a:p>
            <a:r>
              <a:rPr lang="zh-CN" altLang="en-US" b="1" dirty="0"/>
              <a:t>学习目</a:t>
            </a:r>
            <a:r>
              <a:rPr lang="zh-CN" altLang="en-US" b="1"/>
              <a:t>标</a:t>
            </a:r>
            <a:endParaRPr lang="zh-CN" altLang="en-US" b="1"/>
          </a:p>
        </p:txBody>
      </p:sp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4994" name="Picture 2" descr="H:\gs20042818402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4995" name="Text Box 3"/>
          <p:cNvSpPr txBox="1"/>
          <p:nvPr/>
        </p:nvSpPr>
        <p:spPr>
          <a:xfrm>
            <a:off x="381000" y="990600"/>
            <a:ext cx="6499225" cy="5133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20000"/>
              </a:spcBef>
              <a:buClr>
                <a:schemeClr val="accent1"/>
              </a:buClr>
            </a:pPr>
            <a:r>
              <a:rPr lang="zh-CN" altLang="x-none" sz="28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热泪盈眶             可歌可泣</a:t>
            </a:r>
            <a:endParaRPr lang="zh-CN" altLang="x-none" sz="28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  <a:buClr>
                <a:schemeClr val="accent1"/>
              </a:buClr>
            </a:pPr>
            <a:r>
              <a:rPr lang="zh-CN" altLang="x-none" sz="28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鞠躬尽瘁            彷徨</a:t>
            </a:r>
            <a:endParaRPr lang="zh-CN" altLang="x-none" sz="28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  <a:buClr>
                <a:schemeClr val="accent1"/>
              </a:buClr>
            </a:pPr>
            <a:r>
              <a:rPr lang="zh-CN" altLang="x-none" sz="28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 </a:t>
            </a:r>
            <a:r>
              <a:rPr lang="zh-CN" altLang="x-none" sz="2800" b="1" dirty="0">
                <a:solidFill>
                  <a:srgbClr val="0000FF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殷红</a:t>
            </a:r>
            <a:r>
              <a:rPr lang="zh-CN" altLang="x-none" sz="28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           </a:t>
            </a:r>
            <a:r>
              <a:rPr lang="zh-CN" altLang="x-none" sz="2800" b="1" dirty="0">
                <a:solidFill>
                  <a:srgbClr val="0000FF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鲜红</a:t>
            </a:r>
            <a:endParaRPr lang="zh-CN" altLang="x-none" sz="28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  <a:buClr>
                <a:schemeClr val="accent1"/>
              </a:buClr>
            </a:pPr>
            <a:r>
              <a:rPr lang="zh-CN" altLang="x-none" sz="28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 </a:t>
            </a:r>
            <a:r>
              <a:rPr lang="zh-CN" altLang="x-none" sz="2800" b="1" dirty="0">
                <a:solidFill>
                  <a:srgbClr val="0000FF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殷切  </a:t>
            </a:r>
            <a:r>
              <a:rPr lang="zh-CN" altLang="x-none" sz="28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         </a:t>
            </a:r>
            <a:r>
              <a:rPr lang="zh-CN" altLang="x-none" sz="2800" b="1" dirty="0">
                <a:solidFill>
                  <a:srgbClr val="0000FF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鲜为人知</a:t>
            </a:r>
            <a:endParaRPr lang="zh-CN" altLang="x-none" sz="28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  <a:buClr>
                <a:schemeClr val="accent1"/>
              </a:buClr>
            </a:pPr>
            <a:r>
              <a:rPr lang="zh-CN" altLang="x-none" sz="28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宰割                元勋                 </a:t>
            </a:r>
            <a:r>
              <a:rPr lang="zh-CN" altLang="x-none" sz="2800" b="1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2" charset="-122"/>
              </a:rPr>
              <a:t>诞生</a:t>
            </a:r>
            <a:endParaRPr lang="zh-CN" altLang="x-none" sz="28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  <a:buClr>
                <a:schemeClr val="accent1"/>
              </a:buClr>
            </a:pPr>
            <a:r>
              <a:rPr lang="zh-CN" altLang="x-none" sz="28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开拓                 署名                挚友</a:t>
            </a:r>
            <a:endParaRPr lang="zh-CN" altLang="x-none" sz="28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  <a:buClr>
                <a:schemeClr val="accent1"/>
              </a:buClr>
            </a:pPr>
            <a:r>
              <a:rPr lang="zh-CN" altLang="x-none" sz="28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奠基                  难堪               妇孺皆知</a:t>
            </a:r>
            <a:endParaRPr lang="zh-CN" altLang="x-none" sz="28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  <a:buClr>
                <a:schemeClr val="accent1"/>
              </a:buClr>
            </a:pPr>
            <a:r>
              <a:rPr lang="zh-CN" altLang="x-none" sz="28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孕育                 签字                马革裹尸</a:t>
            </a:r>
            <a:endParaRPr lang="zh-CN" altLang="x-none" sz="28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  <a:buClr>
                <a:schemeClr val="accent1"/>
              </a:buClr>
            </a:pPr>
            <a:r>
              <a:rPr lang="zh-CN" altLang="x-none" sz="28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颤抖                  谣言               截然不同</a:t>
            </a:r>
            <a:endParaRPr lang="zh-CN" altLang="x-none" sz="28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  <a:buClr>
                <a:schemeClr val="accent1"/>
              </a:buClr>
            </a:pPr>
            <a:r>
              <a:rPr lang="zh-CN" altLang="x-none" sz="28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筹划                 邓稼先</a:t>
            </a:r>
            <a:endParaRPr lang="zh-CN" altLang="x-none" sz="28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grpSp>
        <p:nvGrpSpPr>
          <p:cNvPr id="84996" name="组合 84995"/>
          <p:cNvGrpSpPr/>
          <p:nvPr/>
        </p:nvGrpSpPr>
        <p:grpSpPr>
          <a:xfrm>
            <a:off x="1331913" y="908050"/>
            <a:ext cx="6378575" cy="5233988"/>
            <a:chOff x="0" y="0"/>
            <a:chExt cx="4018" cy="3297"/>
          </a:xfrm>
        </p:grpSpPr>
        <p:sp>
          <p:nvSpPr>
            <p:cNvPr id="84997" name="Text Box 5"/>
            <p:cNvSpPr txBox="1"/>
            <p:nvPr/>
          </p:nvSpPr>
          <p:spPr>
            <a:xfrm>
              <a:off x="1584" y="2346"/>
              <a:ext cx="54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>
                <a:buClrTx/>
              </a:pPr>
              <a:r>
                <a:rPr lang="en-US" altLang="zh-CN" sz="2800" b="1" err="1">
                  <a:solidFill>
                    <a:srgbClr val="FF3399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qiān</a:t>
              </a:r>
              <a:endParaRPr lang="en-US" altLang="zh-CN" sz="2800" b="1">
                <a:solidFill>
                  <a:srgbClr val="FF3399"/>
                </a:solidFill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  <p:grpSp>
          <p:nvGrpSpPr>
            <p:cNvPr id="84998" name="组合 84997"/>
            <p:cNvGrpSpPr/>
            <p:nvPr/>
          </p:nvGrpSpPr>
          <p:grpSpPr>
            <a:xfrm>
              <a:off x="0" y="0"/>
              <a:ext cx="4018" cy="3297"/>
              <a:chOff x="0" y="0"/>
              <a:chExt cx="4018" cy="3297"/>
            </a:xfrm>
          </p:grpSpPr>
          <p:sp>
            <p:nvSpPr>
              <p:cNvPr id="84999" name="Text Box 7"/>
              <p:cNvSpPr txBox="1"/>
              <p:nvPr/>
            </p:nvSpPr>
            <p:spPr>
              <a:xfrm>
                <a:off x="442" y="0"/>
                <a:ext cx="1440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  <a:buClrTx/>
                </a:pPr>
                <a:r>
                  <a:rPr lang="en-US" altLang="zh-CN" b="1">
                    <a:solidFill>
                      <a:srgbClr val="FF3399"/>
                    </a:solidFill>
                    <a:latin typeface="Tahoma" panose="020B0604030504040204" pitchFamily="34" charset="0"/>
                    <a:ea typeface="宋体" panose="02010600030101010101" pitchFamily="2" charset="-122"/>
                  </a:rPr>
                  <a:t>(</a:t>
                </a:r>
                <a:r>
                  <a:rPr lang="en-US" altLang="zh-CN" b="1" err="1">
                    <a:solidFill>
                      <a:srgbClr val="FF3399"/>
                    </a:solidFill>
                    <a:latin typeface="Tahoma" panose="020B0604030504040204" pitchFamily="34" charset="0"/>
                    <a:ea typeface="宋体" panose="02010600030101010101" pitchFamily="2" charset="-122"/>
                  </a:rPr>
                  <a:t>ku</a:t>
                </a:r>
                <a:r>
                  <a:rPr lang="en-US" altLang="zh-CN" b="1" err="1">
                    <a:solidFill>
                      <a:srgbClr val="FF3399"/>
                    </a:solidFill>
                    <a:latin typeface="Times New Roman" panose="02020603050405020304" charset="0"/>
                    <a:ea typeface="宋体" panose="02010600030101010101" pitchFamily="2" charset="-122"/>
                  </a:rPr>
                  <a:t>à</a:t>
                </a:r>
                <a:r>
                  <a:rPr lang="en-US" altLang="zh-CN" b="1" err="1">
                    <a:solidFill>
                      <a:srgbClr val="FF3399"/>
                    </a:solidFill>
                    <a:latin typeface="Tahoma" panose="020B0604030504040204" pitchFamily="34" charset="0"/>
                    <a:ea typeface="宋体" panose="02010600030101010101" pitchFamily="2" charset="-122"/>
                  </a:rPr>
                  <a:t>ng</a:t>
                </a:r>
                <a:r>
                  <a:rPr lang="en-US" altLang="zh-CN" b="1">
                    <a:solidFill>
                      <a:srgbClr val="FF3399"/>
                    </a:solidFill>
                    <a:latin typeface="Tahoma" panose="020B0604030504040204" pitchFamily="34" charset="0"/>
                    <a:ea typeface="宋体" panose="02010600030101010101" pitchFamily="2" charset="-122"/>
                  </a:rPr>
                  <a:t>)</a:t>
                </a:r>
                <a:endParaRPr lang="en-US" altLang="zh-CN" b="1">
                  <a:solidFill>
                    <a:srgbClr val="FF3399"/>
                  </a:solidFill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5000" name="Text Box 8"/>
              <p:cNvSpPr txBox="1"/>
              <p:nvPr/>
            </p:nvSpPr>
            <p:spPr>
              <a:xfrm>
                <a:off x="2218" y="48"/>
                <a:ext cx="768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  <a:buClrTx/>
                </a:pPr>
                <a:r>
                  <a:rPr lang="en-US" altLang="zh-CN" b="1">
                    <a:solidFill>
                      <a:srgbClr val="FF3399"/>
                    </a:solidFill>
                    <a:latin typeface="Tahoma" panose="020B0604030504040204" pitchFamily="34" charset="0"/>
                    <a:ea typeface="宋体" panose="02010600030101010101" pitchFamily="2" charset="-122"/>
                  </a:rPr>
                  <a:t>(</a:t>
                </a:r>
                <a:r>
                  <a:rPr lang="en-US" altLang="zh-CN" b="1" err="1">
                    <a:solidFill>
                      <a:srgbClr val="FF3399"/>
                    </a:solidFill>
                    <a:latin typeface="Tahoma" panose="020B0604030504040204" pitchFamily="34" charset="0"/>
                    <a:ea typeface="宋体" panose="02010600030101010101" pitchFamily="2" charset="-122"/>
                  </a:rPr>
                  <a:t>q</a:t>
                </a:r>
                <a:r>
                  <a:rPr lang="en-US" altLang="zh-CN" b="1" err="1">
                    <a:solidFill>
                      <a:srgbClr val="FF3399"/>
                    </a:solidFill>
                    <a:latin typeface="Times New Roman" panose="02020603050405020304" charset="0"/>
                    <a:ea typeface="宋体" panose="02010600030101010101" pitchFamily="2" charset="-122"/>
                  </a:rPr>
                  <a:t>ì</a:t>
                </a:r>
                <a:r>
                  <a:rPr lang="en-US" altLang="zh-CN" b="1">
                    <a:solidFill>
                      <a:srgbClr val="FF3399"/>
                    </a:solidFill>
                    <a:latin typeface="Tahoma" panose="020B0604030504040204" pitchFamily="34" charset="0"/>
                    <a:ea typeface="宋体" panose="02010600030101010101" pitchFamily="2" charset="-122"/>
                  </a:rPr>
                  <a:t>)</a:t>
                </a:r>
                <a:endParaRPr lang="en-US" altLang="zh-CN" b="1">
                  <a:solidFill>
                    <a:srgbClr val="FF3399"/>
                  </a:solidFill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5001" name="Text Box 9"/>
              <p:cNvSpPr txBox="1"/>
              <p:nvPr/>
            </p:nvSpPr>
            <p:spPr>
              <a:xfrm>
                <a:off x="442" y="336"/>
                <a:ext cx="768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  <a:buClrTx/>
                </a:pPr>
                <a:r>
                  <a:rPr lang="en-US" altLang="zh-CN" b="1">
                    <a:solidFill>
                      <a:srgbClr val="FF3399"/>
                    </a:solidFill>
                    <a:latin typeface="Tahoma" panose="020B0604030504040204" pitchFamily="34" charset="0"/>
                    <a:ea typeface="宋体" panose="02010600030101010101" pitchFamily="2" charset="-122"/>
                  </a:rPr>
                  <a:t>(</a:t>
                </a:r>
                <a:r>
                  <a:rPr lang="en-US" altLang="zh-CN" b="1" err="1">
                    <a:solidFill>
                      <a:srgbClr val="FF3399"/>
                    </a:solidFill>
                    <a:latin typeface="Tahoma" panose="020B0604030504040204" pitchFamily="34" charset="0"/>
                    <a:ea typeface="宋体" panose="02010600030101010101" pitchFamily="2" charset="-122"/>
                  </a:rPr>
                  <a:t>jūcu</a:t>
                </a:r>
                <a:r>
                  <a:rPr lang="en-US" altLang="zh-CN" b="1" err="1">
                    <a:solidFill>
                      <a:srgbClr val="FF3399"/>
                    </a:solidFill>
                    <a:latin typeface="Times New Roman" panose="02020603050405020304" charset="0"/>
                    <a:ea typeface="宋体" panose="02010600030101010101" pitchFamily="2" charset="-122"/>
                  </a:rPr>
                  <a:t>ì</a:t>
                </a:r>
                <a:r>
                  <a:rPr lang="en-US" altLang="zh-CN" b="1">
                    <a:solidFill>
                      <a:srgbClr val="FF3399"/>
                    </a:solidFill>
                    <a:latin typeface="Tahoma" panose="020B0604030504040204" pitchFamily="34" charset="0"/>
                    <a:ea typeface="宋体" panose="02010600030101010101" pitchFamily="2" charset="-122"/>
                  </a:rPr>
                  <a:t>)</a:t>
                </a:r>
                <a:endParaRPr lang="en-US" altLang="zh-CN" b="1">
                  <a:solidFill>
                    <a:srgbClr val="FF3399"/>
                  </a:solidFill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5002" name="Text Box 10"/>
              <p:cNvSpPr txBox="1"/>
              <p:nvPr/>
            </p:nvSpPr>
            <p:spPr>
              <a:xfrm>
                <a:off x="1930" y="384"/>
                <a:ext cx="1920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  <a:buClrTx/>
                </a:pPr>
                <a:r>
                  <a:rPr lang="en-US" altLang="zh-CN" b="1">
                    <a:solidFill>
                      <a:srgbClr val="FF3399"/>
                    </a:solidFill>
                    <a:latin typeface="Tahoma" panose="020B0604030504040204" pitchFamily="34" charset="0"/>
                    <a:ea typeface="宋体" panose="02010600030101010101" pitchFamily="2" charset="-122"/>
                  </a:rPr>
                  <a:t>(</a:t>
                </a:r>
                <a:r>
                  <a:rPr lang="en-US" altLang="zh-CN" b="1" err="1">
                    <a:solidFill>
                      <a:srgbClr val="FF3399"/>
                    </a:solidFill>
                    <a:latin typeface="Tahoma" panose="020B0604030504040204" pitchFamily="34" charset="0"/>
                    <a:ea typeface="宋体" panose="02010600030101010101" pitchFamily="2" charset="-122"/>
                  </a:rPr>
                  <a:t>p</a:t>
                </a:r>
                <a:r>
                  <a:rPr lang="en-US" altLang="zh-CN" b="1" err="1">
                    <a:solidFill>
                      <a:srgbClr val="FF3399"/>
                    </a:solidFill>
                    <a:latin typeface="Times New Roman" panose="02020603050405020304" charset="0"/>
                    <a:ea typeface="宋体" panose="02010600030101010101" pitchFamily="2" charset="-122"/>
                  </a:rPr>
                  <a:t>á</a:t>
                </a:r>
                <a:r>
                  <a:rPr lang="en-US" altLang="zh-CN" b="1" err="1">
                    <a:solidFill>
                      <a:srgbClr val="FF3399"/>
                    </a:solidFill>
                    <a:latin typeface="Tahoma" panose="020B0604030504040204" pitchFamily="34" charset="0"/>
                    <a:ea typeface="宋体" panose="02010600030101010101" pitchFamily="2" charset="-122"/>
                  </a:rPr>
                  <a:t>ng</a:t>
                </a:r>
                <a:r>
                  <a:rPr lang="en-US" altLang="zh-CN" b="1">
                    <a:solidFill>
                      <a:srgbClr val="FF3399"/>
                    </a:solidFill>
                    <a:latin typeface="Tahoma" panose="020B0604030504040204" pitchFamily="34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b="1" err="1">
                    <a:solidFill>
                      <a:srgbClr val="FF3399"/>
                    </a:solidFill>
                    <a:latin typeface="Tahoma" panose="020B0604030504040204" pitchFamily="34" charset="0"/>
                    <a:ea typeface="宋体" panose="02010600030101010101" pitchFamily="2" charset="-122"/>
                  </a:rPr>
                  <a:t>hu</a:t>
                </a:r>
                <a:r>
                  <a:rPr lang="en-US" altLang="zh-CN" b="1" err="1">
                    <a:solidFill>
                      <a:srgbClr val="FF3399"/>
                    </a:solidFill>
                    <a:latin typeface="Times New Roman" panose="02020603050405020304" charset="0"/>
                    <a:ea typeface="宋体" panose="02010600030101010101" pitchFamily="2" charset="-122"/>
                  </a:rPr>
                  <a:t>á</a:t>
                </a:r>
                <a:r>
                  <a:rPr lang="en-US" altLang="zh-CN" b="1" err="1">
                    <a:solidFill>
                      <a:srgbClr val="FF3399"/>
                    </a:solidFill>
                    <a:latin typeface="Tahoma" panose="020B0604030504040204" pitchFamily="34" charset="0"/>
                    <a:ea typeface="宋体" panose="02010600030101010101" pitchFamily="2" charset="-122"/>
                  </a:rPr>
                  <a:t>ng</a:t>
                </a:r>
                <a:r>
                  <a:rPr lang="en-US" altLang="zh-CN" b="1">
                    <a:solidFill>
                      <a:srgbClr val="FF3399"/>
                    </a:solidFill>
                    <a:latin typeface="Tahoma" panose="020B0604030504040204" pitchFamily="34" charset="0"/>
                    <a:ea typeface="宋体" panose="02010600030101010101" pitchFamily="2" charset="-122"/>
                  </a:rPr>
                  <a:t>)</a:t>
                </a:r>
                <a:endParaRPr lang="en-US" altLang="zh-CN" b="1">
                  <a:solidFill>
                    <a:srgbClr val="FF3399"/>
                  </a:solidFill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5003" name="Text Box 11"/>
              <p:cNvSpPr txBox="1"/>
              <p:nvPr/>
            </p:nvSpPr>
            <p:spPr>
              <a:xfrm>
                <a:off x="48" y="698"/>
                <a:ext cx="636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p>
                <a:pPr>
                  <a:spcBef>
                    <a:spcPct val="50000"/>
                  </a:spcBef>
                  <a:buClrTx/>
                </a:pPr>
                <a:r>
                  <a:rPr lang="en-US" altLang="zh-CN" b="1">
                    <a:solidFill>
                      <a:srgbClr val="FF3399"/>
                    </a:solidFill>
                    <a:latin typeface="Tahoma" panose="020B0604030504040204" pitchFamily="34" charset="0"/>
                    <a:ea typeface="宋体" panose="02010600030101010101" pitchFamily="2" charset="-122"/>
                  </a:rPr>
                  <a:t>(</a:t>
                </a:r>
                <a:r>
                  <a:rPr lang="en-US" altLang="zh-CN" b="1" err="1">
                    <a:solidFill>
                      <a:srgbClr val="FF3399"/>
                    </a:solidFill>
                    <a:latin typeface="Tahoma" panose="020B0604030504040204" pitchFamily="34" charset="0"/>
                    <a:ea typeface="宋体" panose="02010600030101010101" pitchFamily="2" charset="-122"/>
                  </a:rPr>
                  <a:t>yān</a:t>
                </a:r>
                <a:r>
                  <a:rPr lang="en-US" altLang="zh-CN" b="1">
                    <a:solidFill>
                      <a:srgbClr val="FF3399"/>
                    </a:solidFill>
                    <a:latin typeface="Tahoma" panose="020B0604030504040204" pitchFamily="34" charset="0"/>
                    <a:ea typeface="宋体" panose="02010600030101010101" pitchFamily="2" charset="-122"/>
                  </a:rPr>
                  <a:t>)</a:t>
                </a:r>
                <a:endParaRPr lang="en-US" altLang="zh-CN" b="1">
                  <a:solidFill>
                    <a:srgbClr val="FF3399"/>
                  </a:solidFill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5004" name="Text Box 12"/>
              <p:cNvSpPr txBox="1"/>
              <p:nvPr/>
            </p:nvSpPr>
            <p:spPr>
              <a:xfrm>
                <a:off x="58" y="1008"/>
                <a:ext cx="681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p>
                <a:pPr>
                  <a:spcBef>
                    <a:spcPct val="50000"/>
                  </a:spcBef>
                  <a:buClrTx/>
                </a:pPr>
                <a:r>
                  <a:rPr lang="en-US" altLang="zh-CN" b="1">
                    <a:solidFill>
                      <a:srgbClr val="FF3399"/>
                    </a:solidFill>
                    <a:latin typeface="Tahoma" panose="020B0604030504040204" pitchFamily="34" charset="0"/>
                    <a:ea typeface="宋体" panose="02010600030101010101" pitchFamily="2" charset="-122"/>
                  </a:rPr>
                  <a:t>(</a:t>
                </a:r>
                <a:r>
                  <a:rPr lang="en-US" altLang="zh-CN" b="1" err="1">
                    <a:solidFill>
                      <a:srgbClr val="FF3399"/>
                    </a:solidFill>
                    <a:latin typeface="Tahoma" panose="020B0604030504040204" pitchFamily="34" charset="0"/>
                    <a:ea typeface="宋体" panose="02010600030101010101" pitchFamily="2" charset="-122"/>
                  </a:rPr>
                  <a:t>yīn</a:t>
                </a:r>
                <a:r>
                  <a:rPr lang="en-US" altLang="zh-CN" b="1">
                    <a:solidFill>
                      <a:srgbClr val="FF3399"/>
                    </a:solidFill>
                    <a:latin typeface="Tahoma" panose="020B0604030504040204" pitchFamily="34" charset="0"/>
                    <a:ea typeface="宋体" panose="02010600030101010101" pitchFamily="2" charset="-122"/>
                  </a:rPr>
                  <a:t>)</a:t>
                </a:r>
                <a:endParaRPr lang="en-US" altLang="zh-CN" b="1">
                  <a:solidFill>
                    <a:srgbClr val="FF3399"/>
                  </a:solidFill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5005" name="Text Box 13"/>
              <p:cNvSpPr txBox="1"/>
              <p:nvPr/>
            </p:nvSpPr>
            <p:spPr>
              <a:xfrm>
                <a:off x="1354" y="672"/>
                <a:ext cx="1152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  <a:buClrTx/>
                </a:pPr>
                <a:r>
                  <a:rPr lang="en-US" altLang="zh-CN" b="1">
                    <a:solidFill>
                      <a:srgbClr val="FF3399"/>
                    </a:solidFill>
                    <a:latin typeface="Tahoma" panose="020B0604030504040204" pitchFamily="34" charset="0"/>
                    <a:ea typeface="宋体" panose="02010600030101010101" pitchFamily="2" charset="-122"/>
                  </a:rPr>
                  <a:t>(</a:t>
                </a:r>
                <a:r>
                  <a:rPr lang="en-US" altLang="zh-CN" b="1" err="1">
                    <a:solidFill>
                      <a:srgbClr val="FF3399"/>
                    </a:solidFill>
                    <a:latin typeface="Tahoma" panose="020B0604030504040204" pitchFamily="34" charset="0"/>
                    <a:ea typeface="宋体" panose="02010600030101010101" pitchFamily="2" charset="-122"/>
                  </a:rPr>
                  <a:t>xiān</a:t>
                </a:r>
                <a:r>
                  <a:rPr lang="en-US" altLang="zh-CN" b="1">
                    <a:solidFill>
                      <a:srgbClr val="FF3399"/>
                    </a:solidFill>
                    <a:latin typeface="Tahoma" panose="020B0604030504040204" pitchFamily="34" charset="0"/>
                    <a:ea typeface="宋体" panose="02010600030101010101" pitchFamily="2" charset="-122"/>
                  </a:rPr>
                  <a:t>)</a:t>
                </a:r>
                <a:endParaRPr lang="en-US" altLang="zh-CN" b="1">
                  <a:solidFill>
                    <a:srgbClr val="FF3399"/>
                  </a:solidFill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5006" name="Text Box 14"/>
              <p:cNvSpPr txBox="1"/>
              <p:nvPr/>
            </p:nvSpPr>
            <p:spPr>
              <a:xfrm>
                <a:off x="1738" y="1008"/>
                <a:ext cx="1152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20000"/>
                  </a:spcBef>
                  <a:buClr>
                    <a:schemeClr val="accent1"/>
                  </a:buClr>
                </a:pPr>
                <a:r>
                  <a:rPr lang="en-US" altLang="zh-CN" b="1">
                    <a:solidFill>
                      <a:srgbClr val="FF3399"/>
                    </a:solidFill>
                    <a:latin typeface="Tahoma" panose="020B0604030504040204" pitchFamily="34" charset="0"/>
                    <a:ea typeface="宋体" panose="02010600030101010101" pitchFamily="2" charset="-122"/>
                  </a:rPr>
                  <a:t>(</a:t>
                </a:r>
                <a:r>
                  <a:rPr lang="en-US" altLang="zh-CN" b="1" err="1">
                    <a:solidFill>
                      <a:srgbClr val="FF3399"/>
                    </a:solidFill>
                    <a:latin typeface="Tahoma" panose="020B0604030504040204" pitchFamily="34" charset="0"/>
                    <a:ea typeface="宋体" panose="02010600030101010101" pitchFamily="2" charset="-122"/>
                  </a:rPr>
                  <a:t>xiǎn</a:t>
                </a:r>
                <a:r>
                  <a:rPr lang="en-US" altLang="zh-CN" b="1">
                    <a:solidFill>
                      <a:srgbClr val="FF3399"/>
                    </a:solidFill>
                    <a:latin typeface="Tahoma" panose="020B0604030504040204" pitchFamily="34" charset="0"/>
                    <a:ea typeface="宋体" panose="02010600030101010101" pitchFamily="2" charset="-122"/>
                  </a:rPr>
                  <a:t>)</a:t>
                </a:r>
                <a:endParaRPr lang="en-US" altLang="zh-CN">
                  <a:solidFill>
                    <a:srgbClr val="FF3399"/>
                  </a:solidFill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5007" name="Text Box 15"/>
              <p:cNvSpPr txBox="1"/>
              <p:nvPr/>
            </p:nvSpPr>
            <p:spPr>
              <a:xfrm>
                <a:off x="96" y="1365"/>
                <a:ext cx="372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>
                  <a:buClrTx/>
                </a:pPr>
                <a:r>
                  <a:rPr lang="en-US" altLang="zh-CN" b="1" err="1">
                    <a:solidFill>
                      <a:srgbClr val="FF3399"/>
                    </a:solidFill>
                    <a:latin typeface="Tahoma" panose="020B0604030504040204" pitchFamily="34" charset="0"/>
                    <a:ea typeface="宋体" panose="02010600030101010101" pitchFamily="2" charset="-122"/>
                  </a:rPr>
                  <a:t>zǎi</a:t>
                </a:r>
                <a:endParaRPr lang="en-US" altLang="zh-CN" b="1">
                  <a:solidFill>
                    <a:srgbClr val="FF3399"/>
                  </a:solidFill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5008" name="Text Box 16"/>
              <p:cNvSpPr txBox="1"/>
              <p:nvPr/>
            </p:nvSpPr>
            <p:spPr>
              <a:xfrm>
                <a:off x="1488" y="1317"/>
                <a:ext cx="452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>
                  <a:buClrTx/>
                </a:pPr>
                <a:r>
                  <a:rPr lang="en-US" altLang="zh-CN" b="1" err="1">
                    <a:solidFill>
                      <a:srgbClr val="FF3399"/>
                    </a:solidFill>
                    <a:latin typeface="Tahoma" panose="020B0604030504040204" pitchFamily="34" charset="0"/>
                    <a:ea typeface="宋体" panose="02010600030101010101" pitchFamily="2" charset="-122"/>
                  </a:rPr>
                  <a:t>xūn</a:t>
                </a:r>
                <a:endParaRPr lang="en-US" altLang="zh-CN" b="1">
                  <a:solidFill>
                    <a:srgbClr val="FF3399"/>
                  </a:solidFill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5009" name="Text Box 17"/>
              <p:cNvSpPr txBox="1"/>
              <p:nvPr/>
            </p:nvSpPr>
            <p:spPr>
              <a:xfrm>
                <a:off x="3072" y="1338"/>
                <a:ext cx="478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>
                  <a:buClrTx/>
                </a:pPr>
                <a:r>
                  <a:rPr lang="en-US" altLang="zh-CN" sz="2800" b="1" err="1">
                    <a:solidFill>
                      <a:srgbClr val="FF3399"/>
                    </a:solidFill>
                    <a:latin typeface="Times New Roman" panose="02020603050405020304" charset="0"/>
                    <a:ea typeface="宋体" panose="02010600030101010101" pitchFamily="2" charset="-122"/>
                  </a:rPr>
                  <a:t>dàn</a:t>
                </a:r>
                <a:endParaRPr lang="en-US" altLang="zh-CN" sz="2800" b="1">
                  <a:solidFill>
                    <a:srgbClr val="FF3399"/>
                  </a:solidFill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5010" name="Text Box 18"/>
              <p:cNvSpPr txBox="1"/>
              <p:nvPr/>
            </p:nvSpPr>
            <p:spPr>
              <a:xfrm>
                <a:off x="48" y="1674"/>
                <a:ext cx="428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>
                  <a:buClrTx/>
                </a:pPr>
                <a:r>
                  <a:rPr lang="en-US" altLang="zh-CN" sz="2800" b="1" err="1">
                    <a:solidFill>
                      <a:srgbClr val="FF3399"/>
                    </a:solidFill>
                    <a:latin typeface="Times New Roman" panose="02020603050405020304" charset="0"/>
                    <a:ea typeface="宋体" panose="02010600030101010101" pitchFamily="2" charset="-122"/>
                  </a:rPr>
                  <a:t>tuò</a:t>
                </a:r>
                <a:endParaRPr lang="en-US" altLang="zh-CN" sz="2800" b="1">
                  <a:solidFill>
                    <a:srgbClr val="FF3399"/>
                  </a:solidFill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5011" name="Text Box 19"/>
              <p:cNvSpPr txBox="1"/>
              <p:nvPr/>
            </p:nvSpPr>
            <p:spPr>
              <a:xfrm>
                <a:off x="1488" y="1674"/>
                <a:ext cx="441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>
                  <a:buClrTx/>
                </a:pPr>
                <a:r>
                  <a:rPr lang="en-US" altLang="zh-CN" sz="2800" b="1" err="1">
                    <a:solidFill>
                      <a:srgbClr val="FF3399"/>
                    </a:solidFill>
                    <a:latin typeface="Times New Roman" panose="02020603050405020304" charset="0"/>
                    <a:ea typeface="宋体" panose="02010600030101010101" pitchFamily="2" charset="-122"/>
                  </a:rPr>
                  <a:t>shǔ</a:t>
                </a:r>
                <a:endParaRPr lang="en-US" altLang="zh-CN" sz="2800" b="1">
                  <a:solidFill>
                    <a:srgbClr val="FF3399"/>
                  </a:solidFill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5012" name="Text Box 20"/>
              <p:cNvSpPr txBox="1"/>
              <p:nvPr/>
            </p:nvSpPr>
            <p:spPr>
              <a:xfrm>
                <a:off x="3024" y="1674"/>
                <a:ext cx="402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>
                  <a:buClrTx/>
                </a:pPr>
                <a:r>
                  <a:rPr lang="en-US" altLang="zh-CN" sz="2800" b="1" err="1">
                    <a:solidFill>
                      <a:srgbClr val="FF3399"/>
                    </a:solidFill>
                    <a:latin typeface="Times New Roman" panose="02020603050405020304" charset="0"/>
                    <a:ea typeface="宋体" panose="02010600030101010101" pitchFamily="2" charset="-122"/>
                  </a:rPr>
                  <a:t>zhì</a:t>
                </a:r>
                <a:endParaRPr lang="en-US" altLang="zh-CN" sz="2800" b="1">
                  <a:solidFill>
                    <a:srgbClr val="FF3399"/>
                  </a:solidFill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5013" name="Text Box 21"/>
              <p:cNvSpPr txBox="1"/>
              <p:nvPr/>
            </p:nvSpPr>
            <p:spPr>
              <a:xfrm>
                <a:off x="0" y="1962"/>
                <a:ext cx="540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>
                  <a:buClrTx/>
                </a:pPr>
                <a:r>
                  <a:rPr lang="en-US" altLang="zh-CN" sz="2800" b="1" err="1">
                    <a:solidFill>
                      <a:srgbClr val="FF3399"/>
                    </a:solidFill>
                    <a:latin typeface="Times New Roman" panose="02020603050405020304" charset="0"/>
                    <a:ea typeface="宋体" panose="02010600030101010101" pitchFamily="2" charset="-122"/>
                  </a:rPr>
                  <a:t>diàn</a:t>
                </a:r>
                <a:endParaRPr lang="en-US" altLang="zh-CN" sz="2800" b="1">
                  <a:solidFill>
                    <a:srgbClr val="FF3399"/>
                  </a:solidFill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5014" name="Text Box 22"/>
              <p:cNvSpPr txBox="1"/>
              <p:nvPr/>
            </p:nvSpPr>
            <p:spPr>
              <a:xfrm>
                <a:off x="1584" y="1962"/>
                <a:ext cx="479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>
                  <a:buClrTx/>
                </a:pPr>
                <a:r>
                  <a:rPr lang="en-US" altLang="zh-CN" sz="2800" b="1" err="1">
                    <a:solidFill>
                      <a:srgbClr val="FF3399"/>
                    </a:solidFill>
                    <a:latin typeface="Times New Roman" panose="02020603050405020304" charset="0"/>
                    <a:ea typeface="宋体" panose="02010600030101010101" pitchFamily="2" charset="-122"/>
                  </a:rPr>
                  <a:t>kān</a:t>
                </a:r>
                <a:endParaRPr lang="en-US" altLang="zh-CN" sz="2800" b="1">
                  <a:solidFill>
                    <a:srgbClr val="FF3399"/>
                  </a:solidFill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5015" name="Text Box 23"/>
              <p:cNvSpPr txBox="1"/>
              <p:nvPr/>
            </p:nvSpPr>
            <p:spPr>
              <a:xfrm>
                <a:off x="3600" y="2010"/>
                <a:ext cx="340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>
                  <a:buClrTx/>
                </a:pPr>
                <a:r>
                  <a:rPr lang="en-US" altLang="zh-CN" sz="2800" b="1" err="1">
                    <a:solidFill>
                      <a:srgbClr val="FF3399"/>
                    </a:solidFill>
                    <a:latin typeface="Times New Roman" panose="02020603050405020304" charset="0"/>
                    <a:ea typeface="宋体" panose="02010600030101010101" pitchFamily="2" charset="-122"/>
                  </a:rPr>
                  <a:t>rú</a:t>
                </a:r>
                <a:endParaRPr lang="en-US" altLang="zh-CN" sz="2800" b="1">
                  <a:solidFill>
                    <a:srgbClr val="FF3399"/>
                  </a:solidFill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5016" name="Text Box 24"/>
              <p:cNvSpPr txBox="1"/>
              <p:nvPr/>
            </p:nvSpPr>
            <p:spPr>
              <a:xfrm>
                <a:off x="0" y="2346"/>
                <a:ext cx="478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>
                  <a:buClrTx/>
                </a:pPr>
                <a:r>
                  <a:rPr lang="en-US" altLang="zh-CN" sz="2800" b="1" err="1">
                    <a:solidFill>
                      <a:srgbClr val="FF3399"/>
                    </a:solidFill>
                    <a:latin typeface="Times New Roman" panose="02020603050405020304" charset="0"/>
                    <a:ea typeface="宋体" panose="02010600030101010101" pitchFamily="2" charset="-122"/>
                  </a:rPr>
                  <a:t>yùn</a:t>
                </a:r>
                <a:endParaRPr lang="en-US" altLang="zh-CN" sz="2800" b="1">
                  <a:solidFill>
                    <a:srgbClr val="FF3399"/>
                  </a:solidFill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5017" name="Text Box 25"/>
              <p:cNvSpPr txBox="1"/>
              <p:nvPr/>
            </p:nvSpPr>
            <p:spPr>
              <a:xfrm>
                <a:off x="3552" y="2250"/>
                <a:ext cx="466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>
                  <a:buClrTx/>
                </a:pPr>
                <a:r>
                  <a:rPr lang="en-US" altLang="zh-CN" sz="2800" b="1" err="1">
                    <a:solidFill>
                      <a:srgbClr val="FF3399"/>
                    </a:solidFill>
                    <a:latin typeface="Times New Roman" panose="02020603050405020304" charset="0"/>
                    <a:ea typeface="宋体" panose="02010600030101010101" pitchFamily="2" charset="-122"/>
                  </a:rPr>
                  <a:t>guǒ</a:t>
                </a:r>
                <a:endParaRPr lang="en-US" altLang="zh-CN" sz="2800" b="1">
                  <a:solidFill>
                    <a:srgbClr val="FF3399"/>
                  </a:solidFill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5018" name="Text Box 26"/>
              <p:cNvSpPr txBox="1"/>
              <p:nvPr/>
            </p:nvSpPr>
            <p:spPr>
              <a:xfrm>
                <a:off x="0" y="2586"/>
                <a:ext cx="577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>
                  <a:buClrTx/>
                </a:pPr>
                <a:r>
                  <a:rPr lang="en-US" altLang="zh-CN" sz="2800" b="1" err="1">
                    <a:solidFill>
                      <a:srgbClr val="FF3399"/>
                    </a:solidFill>
                    <a:latin typeface="Times New Roman" panose="02020603050405020304" charset="0"/>
                    <a:ea typeface="宋体" panose="02010600030101010101" pitchFamily="2" charset="-122"/>
                  </a:rPr>
                  <a:t>chàn</a:t>
                </a:r>
                <a:endParaRPr lang="en-US" altLang="zh-CN" sz="2800" b="1">
                  <a:solidFill>
                    <a:srgbClr val="FF3399"/>
                  </a:solidFill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5019" name="Text Box 27"/>
              <p:cNvSpPr txBox="1"/>
              <p:nvPr/>
            </p:nvSpPr>
            <p:spPr>
              <a:xfrm>
                <a:off x="1632" y="2586"/>
                <a:ext cx="452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>
                  <a:buClrTx/>
                </a:pPr>
                <a:r>
                  <a:rPr lang="en-US" altLang="zh-CN" sz="2800" b="1" err="1">
                    <a:solidFill>
                      <a:srgbClr val="FF3399"/>
                    </a:solidFill>
                    <a:latin typeface="Times New Roman" panose="02020603050405020304" charset="0"/>
                    <a:ea typeface="宋体" panose="02010600030101010101" pitchFamily="2" charset="-122"/>
                  </a:rPr>
                  <a:t>yáo</a:t>
                </a:r>
                <a:endParaRPr lang="en-US" altLang="zh-CN" sz="2800" b="1">
                  <a:solidFill>
                    <a:srgbClr val="FF3399"/>
                  </a:solidFill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5020" name="Text Box 28"/>
              <p:cNvSpPr txBox="1"/>
              <p:nvPr/>
            </p:nvSpPr>
            <p:spPr>
              <a:xfrm>
                <a:off x="3600" y="2634"/>
                <a:ext cx="352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>
                  <a:buClrTx/>
                </a:pPr>
                <a:r>
                  <a:rPr lang="en-US" altLang="zh-CN" sz="2800" b="1" err="1">
                    <a:solidFill>
                      <a:srgbClr val="FF3399"/>
                    </a:solidFill>
                    <a:latin typeface="Times New Roman" panose="02020603050405020304" charset="0"/>
                    <a:ea typeface="宋体" panose="02010600030101010101" pitchFamily="2" charset="-122"/>
                  </a:rPr>
                  <a:t>jié</a:t>
                </a:r>
                <a:endParaRPr lang="en-US" altLang="zh-CN" sz="2800" b="1">
                  <a:solidFill>
                    <a:srgbClr val="FF3399"/>
                  </a:solidFill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5021" name="Text Box 29"/>
              <p:cNvSpPr txBox="1"/>
              <p:nvPr/>
            </p:nvSpPr>
            <p:spPr>
              <a:xfrm>
                <a:off x="0" y="2922"/>
                <a:ext cx="577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>
                  <a:buClrTx/>
                </a:pPr>
                <a:r>
                  <a:rPr lang="en-US" altLang="zh-CN" sz="2800" b="1" err="1">
                    <a:solidFill>
                      <a:srgbClr val="FF3399"/>
                    </a:solidFill>
                    <a:latin typeface="Times New Roman" panose="02020603050405020304" charset="0"/>
                    <a:ea typeface="宋体" panose="02010600030101010101" pitchFamily="2" charset="-122"/>
                  </a:rPr>
                  <a:t>chóu</a:t>
                </a:r>
                <a:endParaRPr lang="en-US" altLang="zh-CN" sz="2800" b="1">
                  <a:solidFill>
                    <a:srgbClr val="FF3399"/>
                  </a:solidFill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5022" name="Text Box 30"/>
              <p:cNvSpPr txBox="1"/>
              <p:nvPr/>
            </p:nvSpPr>
            <p:spPr>
              <a:xfrm>
                <a:off x="1824" y="2970"/>
                <a:ext cx="365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>
                  <a:buClrTx/>
                </a:pPr>
                <a:r>
                  <a:rPr lang="en-US" altLang="zh-CN" sz="2800" b="1" err="1">
                    <a:solidFill>
                      <a:srgbClr val="FF3399"/>
                    </a:solidFill>
                    <a:latin typeface="Times New Roman" panose="02020603050405020304" charset="0"/>
                    <a:ea typeface="宋体" panose="02010600030101010101" pitchFamily="2" charset="-122"/>
                  </a:rPr>
                  <a:t>jià</a:t>
                </a:r>
                <a:endParaRPr lang="en-US" altLang="zh-CN" sz="2800" b="1">
                  <a:solidFill>
                    <a:srgbClr val="FF3399"/>
                  </a:solidFill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85023" name="WordArt 31" descr="白色大理石"/>
          <p:cNvSpPr>
            <a:spLocks noTextEdit="1"/>
          </p:cNvSpPr>
          <p:nvPr/>
        </p:nvSpPr>
        <p:spPr>
          <a:xfrm>
            <a:off x="3886200" y="152400"/>
            <a:ext cx="13716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ObliqueRight">
                <a:rot lat="0" lon="0" rev="0"/>
              </a:camera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p>
            <a:pPr algn="ctr"/>
            <a:r>
              <a:rPr lang="zh-CN" altLang="en-US" sz="3600">
                <a:blipFill rotWithShape="0">
                  <a:blip r:embed="rId2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邓稼先</a:t>
            </a:r>
            <a:endParaRPr lang="zh-CN" altLang="en-US" sz="3600">
              <a:blipFill rotWithShape="0">
                <a:blip r:embed="rId2"/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5024" name="Text Box 32"/>
          <p:cNvSpPr txBox="1"/>
          <p:nvPr/>
        </p:nvSpPr>
        <p:spPr>
          <a:xfrm>
            <a:off x="5795963" y="188913"/>
            <a:ext cx="1409700" cy="45720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wrap="none">
            <a:spAutoFit/>
          </a:bodyPr>
          <a:p>
            <a:pPr>
              <a:buClrTx/>
            </a:pPr>
            <a:r>
              <a:rPr lang="zh-CN" altLang="x-none" b="1" dirty="0">
                <a:solidFill>
                  <a:srgbClr val="993300"/>
                </a:solidFill>
                <a:latin typeface="Times New Roman" panose="02020603050405020304" charset="0"/>
                <a:ea typeface="宋体" panose="02010600030101010101" pitchFamily="2" charset="-122"/>
              </a:rPr>
              <a:t>生字新词</a:t>
            </a:r>
            <a:endParaRPr lang="zh-CN" altLang="x-none" b="1" dirty="0">
              <a:solidFill>
                <a:srgbClr val="9933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4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现代文2">
  <a:themeElements>
    <a:clrScheme name="">
      <a:dk1>
        <a:srgbClr val="333333"/>
      </a:dk1>
      <a:lt1>
        <a:srgbClr val="CCCC00"/>
      </a:lt1>
      <a:dk2>
        <a:srgbClr val="333333"/>
      </a:dk2>
      <a:lt2>
        <a:srgbClr val="9D9475"/>
      </a:lt2>
      <a:accent1>
        <a:srgbClr val="B3C39F"/>
      </a:accent1>
      <a:accent2>
        <a:srgbClr val="DCD9CE"/>
      </a:accent2>
      <a:accent3>
        <a:srgbClr val="E2E2AA"/>
      </a:accent3>
      <a:accent4>
        <a:srgbClr val="2A2A2A"/>
      </a:accent4>
      <a:accent5>
        <a:srgbClr val="D5DDCD"/>
      </a:accent5>
      <a:accent6>
        <a:srgbClr val="C5C2B8"/>
      </a:accent6>
      <a:hlink>
        <a:srgbClr val="CC9900"/>
      </a:hlink>
      <a:folHlink>
        <a:srgbClr val="ADA68B"/>
      </a:folHlink>
    </a:clrScheme>
    <a:fontScheme name="">
      <a:majorFont>
        <a:latin typeface="Times New Roman"/>
        <a:ea typeface="黑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333333"/>
        </a:dk1>
        <a:lt1>
          <a:srgbClr val="333300"/>
        </a:lt1>
        <a:dk2>
          <a:srgbClr val="333333"/>
        </a:dk2>
        <a:lt2>
          <a:srgbClr val="9D9475"/>
        </a:lt2>
        <a:accent1>
          <a:srgbClr val="B3C39F"/>
        </a:accent1>
        <a:accent2>
          <a:srgbClr val="DCD9CE"/>
        </a:accent2>
        <a:accent3>
          <a:srgbClr val="ADADAA"/>
        </a:accent3>
        <a:accent4>
          <a:srgbClr val="2A2A2A"/>
        </a:accent4>
        <a:accent5>
          <a:srgbClr val="D5DDCD"/>
        </a:accent5>
        <a:accent6>
          <a:srgbClr val="C5C2B8"/>
        </a:accent6>
        <a:hlink>
          <a:srgbClr val="CC9900"/>
        </a:hlink>
        <a:folHlink>
          <a:srgbClr val="ADA68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264C"/>
        </a:dk1>
        <a:lt1>
          <a:srgbClr val="FFFFE9"/>
        </a:lt1>
        <a:dk2>
          <a:srgbClr val="333333"/>
        </a:dk2>
        <a:lt2>
          <a:srgbClr val="333333"/>
        </a:lt2>
        <a:accent1>
          <a:srgbClr val="78C0B2"/>
        </a:accent1>
        <a:accent2>
          <a:srgbClr val="262D4C"/>
        </a:accent2>
        <a:accent3>
          <a:srgbClr val="FFFFF2"/>
        </a:accent3>
        <a:accent4>
          <a:srgbClr val="001F40"/>
        </a:accent4>
        <a:accent5>
          <a:srgbClr val="BEDCD5"/>
        </a:accent5>
        <a:accent6>
          <a:srgbClr val="212843"/>
        </a:accent6>
        <a:hlink>
          <a:srgbClr val="598BBD"/>
        </a:hlink>
        <a:folHlink>
          <a:srgbClr val="4D4D4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8F8F8"/>
        </a:lt1>
        <a:dk2>
          <a:srgbClr val="333333"/>
        </a:dk2>
        <a:lt2>
          <a:srgbClr val="5F5F5F"/>
        </a:lt2>
        <a:accent1>
          <a:srgbClr val="DDDDDD"/>
        </a:accent1>
        <a:accent2>
          <a:srgbClr val="808080"/>
        </a:accent2>
        <a:accent3>
          <a:srgbClr val="FBFBFB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264C"/>
        </a:dk1>
        <a:lt1>
          <a:srgbClr val="FFFFFF"/>
        </a:lt1>
        <a:dk2>
          <a:srgbClr val="333333"/>
        </a:dk2>
        <a:lt2>
          <a:srgbClr val="2E697E"/>
        </a:lt2>
        <a:accent1>
          <a:srgbClr val="BAC8AA"/>
        </a:accent1>
        <a:accent2>
          <a:srgbClr val="6E9883"/>
        </a:accent2>
        <a:accent3>
          <a:srgbClr val="FFFFFF"/>
        </a:accent3>
        <a:accent4>
          <a:srgbClr val="001F40"/>
        </a:accent4>
        <a:accent5>
          <a:srgbClr val="D9E0D1"/>
        </a:accent5>
        <a:accent6>
          <a:srgbClr val="628875"/>
        </a:accent6>
        <a:hlink>
          <a:srgbClr val="CC9900"/>
        </a:hlink>
        <a:folHlink>
          <a:srgbClr val="7DAEC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20374E"/>
        </a:dk1>
        <a:lt1>
          <a:srgbClr val="DCE4D2"/>
        </a:lt1>
        <a:dk2>
          <a:srgbClr val="333333"/>
        </a:dk2>
        <a:lt2>
          <a:srgbClr val="524C46"/>
        </a:lt2>
        <a:accent1>
          <a:srgbClr val="C9C491"/>
        </a:accent1>
        <a:accent2>
          <a:srgbClr val="8A776A"/>
        </a:accent2>
        <a:accent3>
          <a:srgbClr val="EAEFE5"/>
        </a:accent3>
        <a:accent4>
          <a:srgbClr val="1A2E42"/>
        </a:accent4>
        <a:accent5>
          <a:srgbClr val="E0DEC7"/>
        </a:accent5>
        <a:accent6>
          <a:srgbClr val="7B6A5E"/>
        </a:accent6>
        <a:hlink>
          <a:srgbClr val="67895F"/>
        </a:hlink>
        <a:folHlink>
          <a:srgbClr val="4D4D4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3333"/>
        </a:dk1>
        <a:lt1>
          <a:srgbClr val="CCCC00"/>
        </a:lt1>
        <a:dk2>
          <a:srgbClr val="333333"/>
        </a:dk2>
        <a:lt2>
          <a:srgbClr val="9D9475"/>
        </a:lt2>
        <a:accent1>
          <a:srgbClr val="B3C39F"/>
        </a:accent1>
        <a:accent2>
          <a:srgbClr val="DCD9CE"/>
        </a:accent2>
        <a:accent3>
          <a:srgbClr val="E2E2AA"/>
        </a:accent3>
        <a:accent4>
          <a:srgbClr val="2A2A2A"/>
        </a:accent4>
        <a:accent5>
          <a:srgbClr val="D5DDCD"/>
        </a:accent5>
        <a:accent6>
          <a:srgbClr val="C5C2B8"/>
        </a:accent6>
        <a:hlink>
          <a:srgbClr val="CC9900"/>
        </a:hlink>
        <a:folHlink>
          <a:srgbClr val="ADA68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现代文2">
  <a:themeElements>
    <a:clrScheme name="">
      <a:dk1>
        <a:srgbClr val="333333"/>
      </a:dk1>
      <a:lt1>
        <a:srgbClr val="CCCC00"/>
      </a:lt1>
      <a:dk2>
        <a:srgbClr val="333333"/>
      </a:dk2>
      <a:lt2>
        <a:srgbClr val="9D9475"/>
      </a:lt2>
      <a:accent1>
        <a:srgbClr val="B3C39F"/>
      </a:accent1>
      <a:accent2>
        <a:srgbClr val="DCD9CE"/>
      </a:accent2>
      <a:accent3>
        <a:srgbClr val="E2E2AA"/>
      </a:accent3>
      <a:accent4>
        <a:srgbClr val="2A2A2A"/>
      </a:accent4>
      <a:accent5>
        <a:srgbClr val="D5DDCD"/>
      </a:accent5>
      <a:accent6>
        <a:srgbClr val="C5C2B8"/>
      </a:accent6>
      <a:hlink>
        <a:srgbClr val="CC9900"/>
      </a:hlink>
      <a:folHlink>
        <a:srgbClr val="ADA68B"/>
      </a:folHlink>
    </a:clrScheme>
    <a:fontScheme name="">
      <a:majorFont>
        <a:latin typeface="Times New Roman"/>
        <a:ea typeface="黑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333333"/>
        </a:dk1>
        <a:lt1>
          <a:srgbClr val="333300"/>
        </a:lt1>
        <a:dk2>
          <a:srgbClr val="333333"/>
        </a:dk2>
        <a:lt2>
          <a:srgbClr val="9D9475"/>
        </a:lt2>
        <a:accent1>
          <a:srgbClr val="B3C39F"/>
        </a:accent1>
        <a:accent2>
          <a:srgbClr val="DCD9CE"/>
        </a:accent2>
        <a:accent3>
          <a:srgbClr val="ADADAA"/>
        </a:accent3>
        <a:accent4>
          <a:srgbClr val="2A2A2A"/>
        </a:accent4>
        <a:accent5>
          <a:srgbClr val="D5DDCD"/>
        </a:accent5>
        <a:accent6>
          <a:srgbClr val="C5C2B8"/>
        </a:accent6>
        <a:hlink>
          <a:srgbClr val="CC9900"/>
        </a:hlink>
        <a:folHlink>
          <a:srgbClr val="ADA68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264C"/>
        </a:dk1>
        <a:lt1>
          <a:srgbClr val="FFFFE9"/>
        </a:lt1>
        <a:dk2>
          <a:srgbClr val="333333"/>
        </a:dk2>
        <a:lt2>
          <a:srgbClr val="333333"/>
        </a:lt2>
        <a:accent1>
          <a:srgbClr val="78C0B2"/>
        </a:accent1>
        <a:accent2>
          <a:srgbClr val="262D4C"/>
        </a:accent2>
        <a:accent3>
          <a:srgbClr val="FFFFF2"/>
        </a:accent3>
        <a:accent4>
          <a:srgbClr val="001F40"/>
        </a:accent4>
        <a:accent5>
          <a:srgbClr val="BEDCD5"/>
        </a:accent5>
        <a:accent6>
          <a:srgbClr val="212843"/>
        </a:accent6>
        <a:hlink>
          <a:srgbClr val="598BBD"/>
        </a:hlink>
        <a:folHlink>
          <a:srgbClr val="4D4D4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8F8F8"/>
        </a:lt1>
        <a:dk2>
          <a:srgbClr val="333333"/>
        </a:dk2>
        <a:lt2>
          <a:srgbClr val="5F5F5F"/>
        </a:lt2>
        <a:accent1>
          <a:srgbClr val="DDDDDD"/>
        </a:accent1>
        <a:accent2>
          <a:srgbClr val="808080"/>
        </a:accent2>
        <a:accent3>
          <a:srgbClr val="FBFBFB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264C"/>
        </a:dk1>
        <a:lt1>
          <a:srgbClr val="FFFFFF"/>
        </a:lt1>
        <a:dk2>
          <a:srgbClr val="333333"/>
        </a:dk2>
        <a:lt2>
          <a:srgbClr val="2E697E"/>
        </a:lt2>
        <a:accent1>
          <a:srgbClr val="BAC8AA"/>
        </a:accent1>
        <a:accent2>
          <a:srgbClr val="6E9883"/>
        </a:accent2>
        <a:accent3>
          <a:srgbClr val="FFFFFF"/>
        </a:accent3>
        <a:accent4>
          <a:srgbClr val="001F40"/>
        </a:accent4>
        <a:accent5>
          <a:srgbClr val="D9E0D1"/>
        </a:accent5>
        <a:accent6>
          <a:srgbClr val="628875"/>
        </a:accent6>
        <a:hlink>
          <a:srgbClr val="CC9900"/>
        </a:hlink>
        <a:folHlink>
          <a:srgbClr val="7DAEC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20374E"/>
        </a:dk1>
        <a:lt1>
          <a:srgbClr val="DCE4D2"/>
        </a:lt1>
        <a:dk2>
          <a:srgbClr val="333333"/>
        </a:dk2>
        <a:lt2>
          <a:srgbClr val="524C46"/>
        </a:lt2>
        <a:accent1>
          <a:srgbClr val="C9C491"/>
        </a:accent1>
        <a:accent2>
          <a:srgbClr val="8A776A"/>
        </a:accent2>
        <a:accent3>
          <a:srgbClr val="EAEFE5"/>
        </a:accent3>
        <a:accent4>
          <a:srgbClr val="1A2E42"/>
        </a:accent4>
        <a:accent5>
          <a:srgbClr val="E0DEC7"/>
        </a:accent5>
        <a:accent6>
          <a:srgbClr val="7B6A5E"/>
        </a:accent6>
        <a:hlink>
          <a:srgbClr val="67895F"/>
        </a:hlink>
        <a:folHlink>
          <a:srgbClr val="4D4D4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3333"/>
        </a:dk1>
        <a:lt1>
          <a:srgbClr val="CCCC00"/>
        </a:lt1>
        <a:dk2>
          <a:srgbClr val="333333"/>
        </a:dk2>
        <a:lt2>
          <a:srgbClr val="9D9475"/>
        </a:lt2>
        <a:accent1>
          <a:srgbClr val="B3C39F"/>
        </a:accent1>
        <a:accent2>
          <a:srgbClr val="DCD9CE"/>
        </a:accent2>
        <a:accent3>
          <a:srgbClr val="E2E2AA"/>
        </a:accent3>
        <a:accent4>
          <a:srgbClr val="2A2A2A"/>
        </a:accent4>
        <a:accent5>
          <a:srgbClr val="D5DDCD"/>
        </a:accent5>
        <a:accent6>
          <a:srgbClr val="C5C2B8"/>
        </a:accent6>
        <a:hlink>
          <a:srgbClr val="CC9900"/>
        </a:hlink>
        <a:folHlink>
          <a:srgbClr val="ADA68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现代文2">
  <a:themeElements>
    <a:clrScheme name="">
      <a:dk1>
        <a:srgbClr val="333333"/>
      </a:dk1>
      <a:lt1>
        <a:srgbClr val="CCCC00"/>
      </a:lt1>
      <a:dk2>
        <a:srgbClr val="333333"/>
      </a:dk2>
      <a:lt2>
        <a:srgbClr val="9D9475"/>
      </a:lt2>
      <a:accent1>
        <a:srgbClr val="B3C39F"/>
      </a:accent1>
      <a:accent2>
        <a:srgbClr val="DCD9CE"/>
      </a:accent2>
      <a:accent3>
        <a:srgbClr val="E2E2AA"/>
      </a:accent3>
      <a:accent4>
        <a:srgbClr val="2A2A2A"/>
      </a:accent4>
      <a:accent5>
        <a:srgbClr val="D5DDCD"/>
      </a:accent5>
      <a:accent6>
        <a:srgbClr val="C5C2B8"/>
      </a:accent6>
      <a:hlink>
        <a:srgbClr val="CC9900"/>
      </a:hlink>
      <a:folHlink>
        <a:srgbClr val="ADA68B"/>
      </a:folHlink>
    </a:clrScheme>
    <a:fontScheme name="">
      <a:majorFont>
        <a:latin typeface="Times New Roman"/>
        <a:ea typeface="黑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333333"/>
        </a:dk1>
        <a:lt1>
          <a:srgbClr val="333300"/>
        </a:lt1>
        <a:dk2>
          <a:srgbClr val="333333"/>
        </a:dk2>
        <a:lt2>
          <a:srgbClr val="9D9475"/>
        </a:lt2>
        <a:accent1>
          <a:srgbClr val="B3C39F"/>
        </a:accent1>
        <a:accent2>
          <a:srgbClr val="DCD9CE"/>
        </a:accent2>
        <a:accent3>
          <a:srgbClr val="ADADAA"/>
        </a:accent3>
        <a:accent4>
          <a:srgbClr val="2A2A2A"/>
        </a:accent4>
        <a:accent5>
          <a:srgbClr val="D5DDCD"/>
        </a:accent5>
        <a:accent6>
          <a:srgbClr val="C5C2B8"/>
        </a:accent6>
        <a:hlink>
          <a:srgbClr val="CC9900"/>
        </a:hlink>
        <a:folHlink>
          <a:srgbClr val="ADA68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264C"/>
        </a:dk1>
        <a:lt1>
          <a:srgbClr val="FFFFE9"/>
        </a:lt1>
        <a:dk2>
          <a:srgbClr val="333333"/>
        </a:dk2>
        <a:lt2>
          <a:srgbClr val="333333"/>
        </a:lt2>
        <a:accent1>
          <a:srgbClr val="78C0B2"/>
        </a:accent1>
        <a:accent2>
          <a:srgbClr val="262D4C"/>
        </a:accent2>
        <a:accent3>
          <a:srgbClr val="FFFFF2"/>
        </a:accent3>
        <a:accent4>
          <a:srgbClr val="001F40"/>
        </a:accent4>
        <a:accent5>
          <a:srgbClr val="BEDCD5"/>
        </a:accent5>
        <a:accent6>
          <a:srgbClr val="212843"/>
        </a:accent6>
        <a:hlink>
          <a:srgbClr val="598BBD"/>
        </a:hlink>
        <a:folHlink>
          <a:srgbClr val="4D4D4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8F8F8"/>
        </a:lt1>
        <a:dk2>
          <a:srgbClr val="333333"/>
        </a:dk2>
        <a:lt2>
          <a:srgbClr val="5F5F5F"/>
        </a:lt2>
        <a:accent1>
          <a:srgbClr val="DDDDDD"/>
        </a:accent1>
        <a:accent2>
          <a:srgbClr val="808080"/>
        </a:accent2>
        <a:accent3>
          <a:srgbClr val="FBFBFB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264C"/>
        </a:dk1>
        <a:lt1>
          <a:srgbClr val="FFFFFF"/>
        </a:lt1>
        <a:dk2>
          <a:srgbClr val="333333"/>
        </a:dk2>
        <a:lt2>
          <a:srgbClr val="2E697E"/>
        </a:lt2>
        <a:accent1>
          <a:srgbClr val="BAC8AA"/>
        </a:accent1>
        <a:accent2>
          <a:srgbClr val="6E9883"/>
        </a:accent2>
        <a:accent3>
          <a:srgbClr val="FFFFFF"/>
        </a:accent3>
        <a:accent4>
          <a:srgbClr val="001F40"/>
        </a:accent4>
        <a:accent5>
          <a:srgbClr val="D9E0D1"/>
        </a:accent5>
        <a:accent6>
          <a:srgbClr val="628875"/>
        </a:accent6>
        <a:hlink>
          <a:srgbClr val="CC9900"/>
        </a:hlink>
        <a:folHlink>
          <a:srgbClr val="7DAEC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20374E"/>
        </a:dk1>
        <a:lt1>
          <a:srgbClr val="DCE4D2"/>
        </a:lt1>
        <a:dk2>
          <a:srgbClr val="333333"/>
        </a:dk2>
        <a:lt2>
          <a:srgbClr val="524C46"/>
        </a:lt2>
        <a:accent1>
          <a:srgbClr val="C9C491"/>
        </a:accent1>
        <a:accent2>
          <a:srgbClr val="8A776A"/>
        </a:accent2>
        <a:accent3>
          <a:srgbClr val="EAEFE5"/>
        </a:accent3>
        <a:accent4>
          <a:srgbClr val="1A2E42"/>
        </a:accent4>
        <a:accent5>
          <a:srgbClr val="E0DEC7"/>
        </a:accent5>
        <a:accent6>
          <a:srgbClr val="7B6A5E"/>
        </a:accent6>
        <a:hlink>
          <a:srgbClr val="67895F"/>
        </a:hlink>
        <a:folHlink>
          <a:srgbClr val="4D4D4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3333"/>
        </a:dk1>
        <a:lt1>
          <a:srgbClr val="CCCC00"/>
        </a:lt1>
        <a:dk2>
          <a:srgbClr val="333333"/>
        </a:dk2>
        <a:lt2>
          <a:srgbClr val="9D9475"/>
        </a:lt2>
        <a:accent1>
          <a:srgbClr val="B3C39F"/>
        </a:accent1>
        <a:accent2>
          <a:srgbClr val="DCD9CE"/>
        </a:accent2>
        <a:accent3>
          <a:srgbClr val="E2E2AA"/>
        </a:accent3>
        <a:accent4>
          <a:srgbClr val="2A2A2A"/>
        </a:accent4>
        <a:accent5>
          <a:srgbClr val="D5DDCD"/>
        </a:accent5>
        <a:accent6>
          <a:srgbClr val="C5C2B8"/>
        </a:accent6>
        <a:hlink>
          <a:srgbClr val="CC9900"/>
        </a:hlink>
        <a:folHlink>
          <a:srgbClr val="ADA68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现代文2">
  <a:themeElements>
    <a:clrScheme name="">
      <a:dk1>
        <a:srgbClr val="333333"/>
      </a:dk1>
      <a:lt1>
        <a:srgbClr val="CCCC00"/>
      </a:lt1>
      <a:dk2>
        <a:srgbClr val="333333"/>
      </a:dk2>
      <a:lt2>
        <a:srgbClr val="9D9475"/>
      </a:lt2>
      <a:accent1>
        <a:srgbClr val="B3C39F"/>
      </a:accent1>
      <a:accent2>
        <a:srgbClr val="DCD9CE"/>
      </a:accent2>
      <a:accent3>
        <a:srgbClr val="E2E2AA"/>
      </a:accent3>
      <a:accent4>
        <a:srgbClr val="2A2A2A"/>
      </a:accent4>
      <a:accent5>
        <a:srgbClr val="D5DDCD"/>
      </a:accent5>
      <a:accent6>
        <a:srgbClr val="C5C2B8"/>
      </a:accent6>
      <a:hlink>
        <a:srgbClr val="CC9900"/>
      </a:hlink>
      <a:folHlink>
        <a:srgbClr val="ADA68B"/>
      </a:folHlink>
    </a:clrScheme>
    <a:fontScheme name="">
      <a:majorFont>
        <a:latin typeface="Times New Roman"/>
        <a:ea typeface="黑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333333"/>
        </a:dk1>
        <a:lt1>
          <a:srgbClr val="333300"/>
        </a:lt1>
        <a:dk2>
          <a:srgbClr val="333333"/>
        </a:dk2>
        <a:lt2>
          <a:srgbClr val="9D9475"/>
        </a:lt2>
        <a:accent1>
          <a:srgbClr val="B3C39F"/>
        </a:accent1>
        <a:accent2>
          <a:srgbClr val="DCD9CE"/>
        </a:accent2>
        <a:accent3>
          <a:srgbClr val="ADADAA"/>
        </a:accent3>
        <a:accent4>
          <a:srgbClr val="2A2A2A"/>
        </a:accent4>
        <a:accent5>
          <a:srgbClr val="D5DDCD"/>
        </a:accent5>
        <a:accent6>
          <a:srgbClr val="C5C2B8"/>
        </a:accent6>
        <a:hlink>
          <a:srgbClr val="CC9900"/>
        </a:hlink>
        <a:folHlink>
          <a:srgbClr val="ADA68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264C"/>
        </a:dk1>
        <a:lt1>
          <a:srgbClr val="FFFFE9"/>
        </a:lt1>
        <a:dk2>
          <a:srgbClr val="333333"/>
        </a:dk2>
        <a:lt2>
          <a:srgbClr val="333333"/>
        </a:lt2>
        <a:accent1>
          <a:srgbClr val="78C0B2"/>
        </a:accent1>
        <a:accent2>
          <a:srgbClr val="262D4C"/>
        </a:accent2>
        <a:accent3>
          <a:srgbClr val="FFFFF2"/>
        </a:accent3>
        <a:accent4>
          <a:srgbClr val="001F40"/>
        </a:accent4>
        <a:accent5>
          <a:srgbClr val="BEDCD5"/>
        </a:accent5>
        <a:accent6>
          <a:srgbClr val="212843"/>
        </a:accent6>
        <a:hlink>
          <a:srgbClr val="598BBD"/>
        </a:hlink>
        <a:folHlink>
          <a:srgbClr val="4D4D4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8F8F8"/>
        </a:lt1>
        <a:dk2>
          <a:srgbClr val="333333"/>
        </a:dk2>
        <a:lt2>
          <a:srgbClr val="5F5F5F"/>
        </a:lt2>
        <a:accent1>
          <a:srgbClr val="DDDDDD"/>
        </a:accent1>
        <a:accent2>
          <a:srgbClr val="808080"/>
        </a:accent2>
        <a:accent3>
          <a:srgbClr val="FBFBFB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264C"/>
        </a:dk1>
        <a:lt1>
          <a:srgbClr val="FFFFFF"/>
        </a:lt1>
        <a:dk2>
          <a:srgbClr val="333333"/>
        </a:dk2>
        <a:lt2>
          <a:srgbClr val="2E697E"/>
        </a:lt2>
        <a:accent1>
          <a:srgbClr val="BAC8AA"/>
        </a:accent1>
        <a:accent2>
          <a:srgbClr val="6E9883"/>
        </a:accent2>
        <a:accent3>
          <a:srgbClr val="FFFFFF"/>
        </a:accent3>
        <a:accent4>
          <a:srgbClr val="001F40"/>
        </a:accent4>
        <a:accent5>
          <a:srgbClr val="D9E0D1"/>
        </a:accent5>
        <a:accent6>
          <a:srgbClr val="628875"/>
        </a:accent6>
        <a:hlink>
          <a:srgbClr val="CC9900"/>
        </a:hlink>
        <a:folHlink>
          <a:srgbClr val="7DAEC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20374E"/>
        </a:dk1>
        <a:lt1>
          <a:srgbClr val="DCE4D2"/>
        </a:lt1>
        <a:dk2>
          <a:srgbClr val="333333"/>
        </a:dk2>
        <a:lt2>
          <a:srgbClr val="524C46"/>
        </a:lt2>
        <a:accent1>
          <a:srgbClr val="C9C491"/>
        </a:accent1>
        <a:accent2>
          <a:srgbClr val="8A776A"/>
        </a:accent2>
        <a:accent3>
          <a:srgbClr val="EAEFE5"/>
        </a:accent3>
        <a:accent4>
          <a:srgbClr val="1A2E42"/>
        </a:accent4>
        <a:accent5>
          <a:srgbClr val="E0DEC7"/>
        </a:accent5>
        <a:accent6>
          <a:srgbClr val="7B6A5E"/>
        </a:accent6>
        <a:hlink>
          <a:srgbClr val="67895F"/>
        </a:hlink>
        <a:folHlink>
          <a:srgbClr val="4D4D4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3333"/>
        </a:dk1>
        <a:lt1>
          <a:srgbClr val="CCCC00"/>
        </a:lt1>
        <a:dk2>
          <a:srgbClr val="333333"/>
        </a:dk2>
        <a:lt2>
          <a:srgbClr val="9D9475"/>
        </a:lt2>
        <a:accent1>
          <a:srgbClr val="B3C39F"/>
        </a:accent1>
        <a:accent2>
          <a:srgbClr val="DCD9CE"/>
        </a:accent2>
        <a:accent3>
          <a:srgbClr val="E2E2AA"/>
        </a:accent3>
        <a:accent4>
          <a:srgbClr val="2A2A2A"/>
        </a:accent4>
        <a:accent5>
          <a:srgbClr val="D5DDCD"/>
        </a:accent5>
        <a:accent6>
          <a:srgbClr val="C5C2B8"/>
        </a:accent6>
        <a:hlink>
          <a:srgbClr val="CC9900"/>
        </a:hlink>
        <a:folHlink>
          <a:srgbClr val="ADA68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Designs\现代文2.pot</Template>
  <TotalTime>0</TotalTime>
  <Words>4497</Words>
  <Application>WPS 演示</Application>
  <PresentationFormat>屏幕显示</PresentationFormat>
  <Paragraphs>399</Paragraphs>
  <Slides>53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53</vt:i4>
      </vt:variant>
    </vt:vector>
  </HeadingPairs>
  <TitlesOfParts>
    <vt:vector size="74" baseType="lpstr">
      <vt:lpstr>Arial</vt:lpstr>
      <vt:lpstr>宋体</vt:lpstr>
      <vt:lpstr>Wingdings</vt:lpstr>
      <vt:lpstr>Times New Roman</vt:lpstr>
      <vt:lpstr>黑体</vt:lpstr>
      <vt:lpstr>楷体_GB2312</vt:lpstr>
      <vt:lpstr>幼圆</vt:lpstr>
      <vt:lpstr>Tahoma</vt:lpstr>
      <vt:lpstr>微软雅黑</vt:lpstr>
      <vt:lpstr>Arial Unicode MS</vt:lpstr>
      <vt:lpstr>Calibri</vt:lpstr>
      <vt:lpstr>隶书</vt:lpstr>
      <vt:lpstr>华文新魏</vt:lpstr>
      <vt:lpstr>华文行楷</vt:lpstr>
      <vt:lpstr>方正姚体</vt:lpstr>
      <vt:lpstr>隶书</vt:lpstr>
      <vt:lpstr>新宋体</vt:lpstr>
      <vt:lpstr>现代文2</vt:lpstr>
      <vt:lpstr>1_现代文2</vt:lpstr>
      <vt:lpstr>2_现代文2</vt:lpstr>
      <vt:lpstr>3_现代文2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学习目标</vt:lpstr>
      <vt:lpstr>PowerPoint 演示文稿</vt:lpstr>
      <vt:lpstr>PowerPoint 演示文稿</vt:lpstr>
      <vt:lpstr>二.选一选: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你们认为总写邓稼先伟大之处是哪句话？说说你对它的理解。</vt:lpstr>
      <vt:lpstr>PowerPoint 演示文稿</vt:lpstr>
      <vt:lpstr>概括事例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邓稼先</dc:title>
  <dc:creator>为您服务教育网 http://www.wsbedu.com/</dc:creator>
  <cp:lastModifiedBy>czj05</cp:lastModifiedBy>
  <cp:revision>135</cp:revision>
  <dcterms:created xsi:type="dcterms:W3CDTF">2001-09-06T02:55:00Z</dcterms:created>
  <dcterms:modified xsi:type="dcterms:W3CDTF">2019-02-20T01:05:53Z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