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60" r:id="rId1"/>
  </p:sldMasterIdLst>
  <p:sldIdLst>
    <p:sldId id="280"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81" r:id="rId16"/>
    <p:sldId id="274" r:id="rId17"/>
    <p:sldId id="275" r:id="rId18"/>
    <p:sldId id="276" r:id="rId19"/>
    <p:sldId id="277" r:id="rId20"/>
    <p:sldId id="278" r:id="rId21"/>
    <p:sldId id="279" r:id="rId22"/>
    <p:sldId id="272" r:id="rId23"/>
    <p:sldId id="273" r:id="rId24"/>
    <p:sldId id="270" r:id="rId25"/>
    <p:sldId id="271" r:id="rId26"/>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912" y="-84"/>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2.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11" name="Oval 5"/>
          <p:cNvSpPr/>
          <p:nvPr/>
        </p:nvSpPr>
        <p:spPr>
          <a:xfrm>
            <a:off x="-1" y="0"/>
            <a:ext cx="12192000" cy="4572001"/>
          </a:xfrm>
          <a:custGeom>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zh-CN" altLang="en-US"/>
              <a:t>单击此处编辑母版标题样式</a:t>
            </a:r>
            <a:endParaRPr lang="en-US"/>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ct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lvl1pPr algn="l">
              <a:defRPr/>
            </a:lvl1pPr>
          </a:lstStyle>
          <a:p>
            <a:fld id="{FC2C8EA3-5F7D-4B5B-916E-9A4034C9F62E}" type="datetimeFigureOut">
              <a:rPr lang="zh-CN" altLang="en-US" smtClean="0"/>
              <a:t>2021/3/1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DFE7EA8-3F4C-4ED6-9D3A-4F2BF64402DF}" type="slidenum">
              <a:rPr lang="zh-CN" altLang="en-US" smtClean="0"/>
              <a:t>‹#›</a:t>
            </a:fld>
            <a:endParaRPr lang="zh-CN" altLang="en-US"/>
          </a:p>
        </p:txBody>
      </p:sp>
      <p:cxnSp>
        <p:nvCxnSpPr>
          <p:cNvPr id="8" name="Straight Connector 7"/>
          <p:cNvCxnSpPr/>
          <p:nvPr/>
        </p:nvCxnSpPr>
        <p:spPr>
          <a:xfrm flipH="1"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251271"/>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FC2C8EA3-5F7D-4B5B-916E-9A4034C9F62E}" type="datetimeFigureOut">
              <a:rPr lang="zh-CN" altLang="en-US" smtClean="0"/>
              <a:t>2021/3/1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DFE7EA8-3F4C-4ED6-9D3A-4F2BF64402DF}" type="slidenum">
              <a:rPr lang="zh-CN" altLang="en-US" smtClean="0"/>
              <a:t>‹#›</a:t>
            </a:fld>
            <a:endParaRPr lang="zh-CN" altLang="en-US"/>
          </a:p>
        </p:txBody>
      </p:sp>
    </p:spTree>
    <p:extLst>
      <p:ext uri="{BB962C8B-B14F-4D97-AF65-F5344CB8AC3E}">
        <p14:creationId xmlns:p14="http://schemas.microsoft.com/office/powerpoint/2010/main" val="1138472651"/>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FC2C8EA3-5F7D-4B5B-916E-9A4034C9F62E}" type="datetimeFigureOut">
              <a:rPr lang="zh-CN" altLang="en-US" smtClean="0"/>
              <a:t>2021/3/1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DFE7EA8-3F4C-4ED6-9D3A-4F2BF64402DF}" type="slidenum">
              <a:rPr lang="zh-CN" altLang="en-US" smtClean="0"/>
              <a:t>‹#›</a:t>
            </a:fld>
            <a:endParaRPr lang="zh-CN" altLang="en-US"/>
          </a:p>
        </p:txBody>
      </p:sp>
      <p:cxnSp>
        <p:nvCxnSpPr>
          <p:cNvPr id="7" name="Straight Connector 6"/>
          <p:cNvCxnSpPr/>
          <p:nvPr/>
        </p:nvCxnSpPr>
        <p:spPr>
          <a:xfrm rot="5400000" flipH="1"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8648999"/>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FC2C8EA3-5F7D-4B5B-916E-9A4034C9F62E}" type="datetimeFigureOut">
              <a:rPr lang="zh-CN" altLang="en-US" smtClean="0"/>
              <a:t>2021/3/1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DFE7EA8-3F4C-4ED6-9D3A-4F2BF64402DF}" type="slidenum">
              <a:rPr lang="zh-CN" altLang="en-US" smtClean="0"/>
              <a:t>‹#›</a:t>
            </a:fld>
            <a:endParaRPr lang="zh-CN" altLang="en-US"/>
          </a:p>
        </p:txBody>
      </p:sp>
    </p:spTree>
    <p:extLst>
      <p:ext uri="{BB962C8B-B14F-4D97-AF65-F5344CB8AC3E}">
        <p14:creationId xmlns:p14="http://schemas.microsoft.com/office/powerpoint/2010/main" val="434130113"/>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11" name="Oval 5"/>
          <p:cNvSpPr/>
          <p:nvPr/>
        </p:nvSpPr>
        <p:spPr>
          <a:xfrm>
            <a:off x="-1" y="0"/>
            <a:ext cx="12192000" cy="4572001"/>
          </a:xfrm>
          <a:custGeom>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zh-CN" altLang="en-US"/>
              <a:t>单击此处编辑母版标题样式</a:t>
            </a:r>
            <a:endParaRPr lang="en-US"/>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ct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C2C8EA3-5F7D-4B5B-916E-9A4034C9F62E}" type="datetimeFigureOut">
              <a:rPr lang="zh-CN" altLang="en-US" smtClean="0"/>
              <a:t>2021/3/1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DFE7EA8-3F4C-4ED6-9D3A-4F2BF64402DF}" type="slidenum">
              <a:rPr lang="zh-CN" altLang="en-US" smtClean="0"/>
              <a:t>‹#›</a:t>
            </a:fld>
            <a:endParaRPr lang="zh-CN" altLang="en-US"/>
          </a:p>
        </p:txBody>
      </p:sp>
      <p:cxnSp>
        <p:nvCxnSpPr>
          <p:cNvPr id="8" name="Straight Connector 7"/>
          <p:cNvCxnSpPr/>
          <p:nvPr/>
        </p:nvCxnSpPr>
        <p:spPr>
          <a:xfrm flipH="1"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1654018"/>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a:xfrm>
            <a:off x="1024128" y="585216"/>
            <a:ext cx="9720072" cy="1499616"/>
          </a:xfrm>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1024127" y="2286000"/>
            <a:ext cx="475488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5989320" y="2286000"/>
            <a:ext cx="475488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fld id="{FC2C8EA3-5F7D-4B5B-916E-9A4034C9F62E}" type="datetimeFigureOut">
              <a:rPr lang="zh-CN" altLang="en-US" smtClean="0"/>
              <a:t>2021/3/1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DFE7EA8-3F4C-4ED6-9D3A-4F2BF64402DF}" type="slidenum">
              <a:rPr lang="zh-CN" altLang="en-US" smtClean="0"/>
              <a:t>‹#›</a:t>
            </a:fld>
            <a:endParaRPr lang="zh-CN" altLang="en-US"/>
          </a:p>
        </p:txBody>
      </p:sp>
    </p:spTree>
    <p:extLst>
      <p:ext uri="{BB962C8B-B14F-4D97-AF65-F5344CB8AC3E}">
        <p14:creationId xmlns:p14="http://schemas.microsoft.com/office/powerpoint/2010/main" val="22735040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0" name="Title 9"/>
          <p:cNvSpPr>
            <a:spLocks noGrp="1"/>
          </p:cNvSpPr>
          <p:nvPr>
            <p:ph type="title"/>
          </p:nvPr>
        </p:nvSpPr>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ct val="0"/>
              </a:spcBef>
              <a:spcAft>
                <a:spcPct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24128" y="2967788"/>
            <a:ext cx="4754880" cy="334157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ct val="0"/>
              </a:spcBef>
              <a:spcAft>
                <a:spcPct val="0"/>
              </a:spcAft>
              <a:buNone/>
              <a:defRPr lang="en-US" sz="2300" b="0" kern="1200" cap="none" baseline="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5990888" y="2967788"/>
            <a:ext cx="4754880" cy="334157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fld id="{FC2C8EA3-5F7D-4B5B-916E-9A4034C9F62E}" type="datetimeFigureOut">
              <a:rPr lang="zh-CN" altLang="en-US" smtClean="0"/>
              <a:t>2021/3/1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DFE7EA8-3F4C-4ED6-9D3A-4F2BF64402DF}" type="slidenum">
              <a:rPr lang="zh-CN" altLang="en-US" smtClean="0"/>
              <a:t>‹#›</a:t>
            </a:fld>
            <a:endParaRPr lang="zh-CN" altLang="en-US"/>
          </a:p>
        </p:txBody>
      </p:sp>
    </p:spTree>
    <p:extLst>
      <p:ext uri="{BB962C8B-B14F-4D97-AF65-F5344CB8AC3E}">
        <p14:creationId xmlns:p14="http://schemas.microsoft.com/office/powerpoint/2010/main" val="2377992601"/>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FC2C8EA3-5F7D-4B5B-916E-9A4034C9F62E}" type="datetimeFigureOut">
              <a:rPr lang="zh-CN" altLang="en-US" smtClean="0"/>
              <a:t>2021/3/1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DFE7EA8-3F4C-4ED6-9D3A-4F2BF64402DF}" type="slidenum">
              <a:rPr lang="zh-CN" altLang="en-US" smtClean="0"/>
              <a:t>‹#›</a:t>
            </a:fld>
            <a:endParaRPr lang="zh-CN" altLang="en-US"/>
          </a:p>
        </p:txBody>
      </p:sp>
    </p:spTree>
    <p:extLst>
      <p:ext uri="{BB962C8B-B14F-4D97-AF65-F5344CB8AC3E}">
        <p14:creationId xmlns:p14="http://schemas.microsoft.com/office/powerpoint/2010/main" val="18769905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FC2C8EA3-5F7D-4B5B-916E-9A4034C9F62E}" type="datetimeFigureOut">
              <a:rPr lang="zh-CN" altLang="en-US" smtClean="0"/>
              <a:t>2021/3/1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DFE7EA8-3F4C-4ED6-9D3A-4F2BF64402DF}" type="slidenum">
              <a:rPr lang="zh-CN" altLang="en-US" smtClean="0"/>
              <a:t>‹#›</a:t>
            </a:fld>
            <a:endParaRPr lang="zh-CN" altLang="en-US"/>
          </a:p>
        </p:txBody>
      </p:sp>
    </p:spTree>
    <p:extLst>
      <p:ext uri="{BB962C8B-B14F-4D97-AF65-F5344CB8AC3E}">
        <p14:creationId xmlns:p14="http://schemas.microsoft.com/office/powerpoint/2010/main" val="4157202112"/>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C2C8EA3-5F7D-4B5B-916E-9A4034C9F62E}" type="datetimeFigureOut">
              <a:rPr lang="zh-CN" altLang="en-US" smtClean="0"/>
              <a:t>2021/3/1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DFE7EA8-3F4C-4ED6-9D3A-4F2BF64402DF}" type="slidenum">
              <a:rPr lang="zh-CN" altLang="en-US" smtClean="0"/>
              <a:t>‹#›</a:t>
            </a:fld>
            <a:endParaRPr lang="zh-CN" altLang="en-US"/>
          </a:p>
        </p:txBody>
      </p:sp>
    </p:spTree>
    <p:extLst>
      <p:ext uri="{BB962C8B-B14F-4D97-AF65-F5344CB8AC3E}">
        <p14:creationId xmlns:p14="http://schemas.microsoft.com/office/powerpoint/2010/main" val="3638151747"/>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ct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C2C8EA3-5F7D-4B5B-916E-9A4034C9F62E}" type="datetimeFigureOut">
              <a:rPr lang="zh-CN" altLang="en-US" smtClean="0"/>
              <a:t>2021/3/1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DFE7EA8-3F4C-4ED6-9D3A-4F2BF64402DF}" type="slidenum">
              <a:rPr lang="zh-CN" altLang="en-US" smtClean="0"/>
              <a:t>‹#›</a:t>
            </a:fld>
            <a:endParaRPr lang="zh-CN" altLang="en-US"/>
          </a:p>
        </p:txBody>
      </p:sp>
      <p:cxnSp>
        <p:nvCxnSpPr>
          <p:cNvPr id="8" name="Straight Connector 7"/>
          <p:cNvCxnSpPr/>
          <p:nvPr/>
        </p:nvCxnSpPr>
        <p:spPr>
          <a:xfrm flipH="1"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0712576"/>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FC2C8EA3-5F7D-4B5B-916E-9A4034C9F62E}" type="datetimeFigureOut">
              <a:rPr lang="zh-CN" altLang="en-US" smtClean="0"/>
              <a:t>2021/3/1</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EDFE7EA8-3F4C-4ED6-9D3A-4F2BF64402DF}" type="slidenum">
              <a:rPr lang="zh-CN" altLang="en-US" smtClean="0"/>
              <a:t>‹#›</a:t>
            </a:fld>
            <a:endParaRPr lang="zh-CN" altLang="en-US"/>
          </a:p>
        </p:txBody>
      </p:sp>
      <p:cxnSp>
        <p:nvCxnSpPr>
          <p:cNvPr id="7" name="Straight Connector 6"/>
          <p:cNvCxnSpPr/>
          <p:nvPr/>
        </p:nvCxnSpPr>
        <p:spPr>
          <a:xfrm flipH="1"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83584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Tx/>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1">
            <a:extLst>
              <a:ext uri="{FF2B5EF4-FFF2-40B4-BE49-F238E27FC236}">
                <a16:creationId xmlns:a16="http://schemas.microsoft.com/office/drawing/2014/main" xmlns="" id="{A83BA9E7-F5E6-4020-9E35-F34B8119AEEA}"/>
              </a:ext>
            </a:extLst>
          </p:cNvPr>
          <p:cNvSpPr txBox="1"/>
          <p:nvPr/>
        </p:nvSpPr>
        <p:spPr>
          <a:xfrm>
            <a:off x="731520" y="761034"/>
            <a:ext cx="10500360" cy="1463040"/>
          </a:xfrm>
          <a:prstGeom prst="rect">
            <a:avLst/>
          </a:prstGeom>
          <a:ln>
            <a:solidFill>
              <a:srgbClr val="C00000"/>
            </a:solidFill>
          </a:ln>
        </p:spPr>
        <p:txBody>
          <a:bodyPr vert="horz" lIns="91440" tIns="45720" rIns="91440" bIns="45720" rtlCol="0" anchor="ctr">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r>
              <a:rPr lang="zh-CN" altLang="en-US" sz="4800" b="1" smtClean="0"/>
              <a:t>部编教材高一语文下册第一单元</a:t>
            </a:r>
            <a:endParaRPr lang="en-US" altLang="zh-CN" sz="4800" b="1" smtClean="0"/>
          </a:p>
          <a:p>
            <a:pPr algn="ctr"/>
            <a:r>
              <a:rPr lang="zh-CN" altLang="en-US" sz="6000" b="1" smtClean="0"/>
              <a:t>写作指导</a:t>
            </a:r>
            <a:endParaRPr lang="zh-CN" altLang="en-US" sz="6000" b="1"/>
          </a:p>
        </p:txBody>
      </p:sp>
      <p:sp>
        <p:nvSpPr>
          <p:cNvPr id="5" name="副标题 2">
            <a:extLst>
              <a:ext uri="{FF2B5EF4-FFF2-40B4-BE49-F238E27FC236}">
                <a16:creationId xmlns:a16="http://schemas.microsoft.com/office/drawing/2014/main" xmlns="" id="{D33F5F73-2BD6-4A73-8605-F1B3C3CC3902}"/>
              </a:ext>
            </a:extLst>
          </p:cNvPr>
          <p:cNvSpPr txBox="1"/>
          <p:nvPr/>
        </p:nvSpPr>
        <p:spPr>
          <a:xfrm>
            <a:off x="1082040" y="3314217"/>
            <a:ext cx="9342120" cy="1463040"/>
          </a:xfrm>
          <a:prstGeom prst="rect">
            <a:avLst/>
          </a:prstGeom>
        </p:spPr>
        <p:txBody>
          <a:bodyPr vert="horz" lIns="45720" tIns="45720" rIns="45720" bIns="45720" rtlCol="0">
            <a:noAutofit/>
          </a:bodyPr>
          <a:lstStyle>
            <a:lvl1pPr marL="91440" indent="-91440" algn="l" defTabSz="914400" rtl="0" eaLnBrk="1" latinLnBrk="0" hangingPunct="1">
              <a:lnSpc>
                <a:spcPct val="90000"/>
              </a:lnSpc>
              <a:spcBef>
                <a:spcPts val="1200"/>
              </a:spcBef>
              <a:spcAft>
                <a:spcPts val="200"/>
              </a:spcAft>
              <a:buClr>
                <a:schemeClr val="accent1"/>
              </a:buClr>
              <a:buSzTx/>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r>
              <a:rPr lang="zh-CN" altLang="en-US" sz="7200" b="1" smtClean="0"/>
              <a:t>如何阐述自己的观点</a:t>
            </a:r>
            <a:endParaRPr lang="zh-CN" altLang="en-US" sz="7200" b="1"/>
          </a:p>
        </p:txBody>
      </p:sp>
    </p:spTree>
    <p:extLst>
      <p:ext uri="{BB962C8B-B14F-4D97-AF65-F5344CB8AC3E}">
        <p14:creationId xmlns:p14="http://schemas.microsoft.com/office/powerpoint/2010/main" val="1539540672"/>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17F5ECDA-076A-4804-A168-62153CE5FF8B}"/>
              </a:ext>
            </a:extLst>
          </p:cNvPr>
          <p:cNvSpPr>
            <a:spLocks noGrp="1"/>
          </p:cNvSpPr>
          <p:nvPr>
            <p:ph type="title"/>
          </p:nvPr>
        </p:nvSpPr>
        <p:spPr/>
        <p:txBody>
          <a:bodyPr/>
          <a:lstStyle/>
          <a:p>
            <a:pPr algn="ctr"/>
            <a:r>
              <a:rPr lang="zh-CN" altLang="en-US" b="1"/>
              <a:t>扫除腻粉呈风骨</a:t>
            </a:r>
          </a:p>
        </p:txBody>
      </p:sp>
      <p:sp>
        <p:nvSpPr>
          <p:cNvPr id="3" name="内容占位符 2">
            <a:extLst>
              <a:ext uri="{FF2B5EF4-FFF2-40B4-BE49-F238E27FC236}">
                <a16:creationId xmlns:a16="http://schemas.microsoft.com/office/drawing/2014/main" xmlns="" id="{E50A6044-4542-4D43-9D0F-BBFB4F4A0F6A}"/>
              </a:ext>
            </a:extLst>
          </p:cNvPr>
          <p:cNvSpPr>
            <a:spLocks noGrp="1"/>
          </p:cNvSpPr>
          <p:nvPr>
            <p:ph idx="1"/>
          </p:nvPr>
        </p:nvSpPr>
        <p:spPr>
          <a:xfrm>
            <a:off x="1024128" y="2084832"/>
            <a:ext cx="9720073" cy="4023360"/>
          </a:xfrm>
        </p:spPr>
        <p:txBody>
          <a:bodyPr>
            <a:normAutofit/>
          </a:bodyPr>
          <a:lstStyle/>
          <a:p>
            <a:pPr indent="720000">
              <a:lnSpc>
                <a:spcPct val="100000"/>
              </a:lnSpc>
            </a:pPr>
            <a:r>
              <a:rPr lang="zh-CN" altLang="en-US" sz="3200" b="1"/>
              <a:t>时下，人们喜欢美容，买贵重的化妆品。一项英国科学家的研究表明：会化妆的女性平均收入往往高于不化妆的女性，而且显得更聪明。所以，化妆的女人不一定优秀，但优秀的女人一定会化妆，一定会更注重仪容仪表。爱化妆是爱美之心的表现，这种心里人皆有之，但只注重这外在的“浅碧深红”，而忽略了内在的“芳香馥郁”，岂不是有徒虚表之嫌？</a:t>
            </a:r>
          </a:p>
          <a:p>
            <a:endParaRPr lang="zh-CN" altLang="en-US"/>
          </a:p>
        </p:txBody>
      </p:sp>
      <p:sp>
        <p:nvSpPr>
          <p:cNvPr id="4" name="矩形 3">
            <a:extLst>
              <a:ext uri="{FF2B5EF4-FFF2-40B4-BE49-F238E27FC236}">
                <a16:creationId xmlns:a16="http://schemas.microsoft.com/office/drawing/2014/main" xmlns="" id="{F1C75BBE-5277-4EDA-9519-1BD7E5C99205}"/>
              </a:ext>
            </a:extLst>
          </p:cNvPr>
          <p:cNvSpPr/>
          <p:nvPr/>
        </p:nvSpPr>
        <p:spPr>
          <a:xfrm>
            <a:off x="3076161" y="2102324"/>
            <a:ext cx="6097655"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DCE67DF0-42B6-47EA-B664-6048C1D4EC89}"/>
              </a:ext>
            </a:extLst>
          </p:cNvPr>
          <p:cNvSpPr/>
          <p:nvPr/>
        </p:nvSpPr>
        <p:spPr>
          <a:xfrm>
            <a:off x="7472570" y="3102599"/>
            <a:ext cx="1298712"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3630D3E5-53CD-4F0D-B197-CBF21970454D}"/>
              </a:ext>
            </a:extLst>
          </p:cNvPr>
          <p:cNvSpPr/>
          <p:nvPr/>
        </p:nvSpPr>
        <p:spPr>
          <a:xfrm>
            <a:off x="2865154" y="5045630"/>
            <a:ext cx="2432403"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36485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AD03CA49-E08C-4E88-8A51-D7F853349CF0}"/>
              </a:ext>
            </a:extLst>
          </p:cNvPr>
          <p:cNvSpPr>
            <a:spLocks noGrp="1"/>
          </p:cNvSpPr>
          <p:nvPr>
            <p:ph idx="1"/>
          </p:nvPr>
        </p:nvSpPr>
        <p:spPr>
          <a:xfrm>
            <a:off x="1014188" y="1212573"/>
            <a:ext cx="9869160" cy="4880114"/>
          </a:xfrm>
        </p:spPr>
        <p:txBody>
          <a:bodyPr>
            <a:normAutofit fontScale="92500" lnSpcReduction="20000"/>
          </a:bodyPr>
          <a:lstStyle/>
          <a:p>
            <a:pPr indent="720000">
              <a:lnSpc>
                <a:spcPct val="120000"/>
              </a:lnSpc>
            </a:pPr>
            <a:r>
              <a:rPr lang="zh-CN" altLang="en-US" sz="3500" b="1"/>
              <a:t>李清照描写桂花诗说：“何须浅碧深红色，自是花中第一流”。我想说，清水出芙蓉，天然去雕饰的年代确实离我们远了一些，不施粉黛想清新脱俗的女子也不多见了。我总认为，每天化一点淡妆不仅会让自己的心情好，也美化了风景，何乐而不为呢？但仅仅是为了取悦他人而施粉浓眉，翘首弄姿，妖艳惑众，而内里却“空空如也”，岂不是俗不可耐？因此，表里如一，内外兼修，才能芳香馥郁，这应是我们追求的“极品”。</a:t>
            </a:r>
          </a:p>
          <a:p>
            <a:pPr>
              <a:lnSpc>
                <a:spcPct val="120000"/>
              </a:lnSpc>
            </a:pPr>
            <a:endParaRPr lang="zh-CN" altLang="en-US"/>
          </a:p>
        </p:txBody>
      </p:sp>
      <p:sp>
        <p:nvSpPr>
          <p:cNvPr id="6" name="矩形 5">
            <a:extLst>
              <a:ext uri="{FF2B5EF4-FFF2-40B4-BE49-F238E27FC236}">
                <a16:creationId xmlns:a16="http://schemas.microsoft.com/office/drawing/2014/main" xmlns="" id="{3C41E7C0-4D06-4BA5-9F20-26BD0D34DFD5}"/>
              </a:ext>
            </a:extLst>
          </p:cNvPr>
          <p:cNvSpPr/>
          <p:nvPr/>
        </p:nvSpPr>
        <p:spPr>
          <a:xfrm>
            <a:off x="1821545" y="1308516"/>
            <a:ext cx="1677029"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75851F3E-388E-4A4E-ACA9-5673EE377298}"/>
              </a:ext>
            </a:extLst>
          </p:cNvPr>
          <p:cNvSpPr/>
          <p:nvPr/>
        </p:nvSpPr>
        <p:spPr>
          <a:xfrm>
            <a:off x="9196381" y="3188075"/>
            <a:ext cx="772568"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88078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339CB519-C4E0-46FB-BC69-2CB83189A172}"/>
              </a:ext>
            </a:extLst>
          </p:cNvPr>
          <p:cNvSpPr>
            <a:spLocks noGrp="1"/>
          </p:cNvSpPr>
          <p:nvPr>
            <p:ph idx="1"/>
          </p:nvPr>
        </p:nvSpPr>
        <p:spPr>
          <a:xfrm>
            <a:off x="1024128" y="1143000"/>
            <a:ext cx="9720073" cy="5277678"/>
          </a:xfrm>
        </p:spPr>
        <p:txBody>
          <a:bodyPr>
            <a:normAutofit lnSpcReduction="10000"/>
          </a:bodyPr>
          <a:lstStyle/>
          <a:p>
            <a:pPr indent="720000">
              <a:lnSpc>
                <a:spcPct val="110000"/>
              </a:lnSpc>
            </a:pPr>
            <a:r>
              <a:rPr lang="zh-CN" altLang="en-US" sz="3200" b="1"/>
              <a:t>艰苦朴素是一种美，但绝不是不修边幅；适当的修饰但不能妖艳，这样可以被世人接受。一个人无在家，还是立足社会，都应有责任和担当精神，才能顶天立地，堂堂正正活出真我。而不是为别人活着。可巴金说过：人不是为了吃米而活着。那么除了吃穿住以外，还应有更高的追求，恰如恩格斯所言：人生的最高境界是有所作为。用实力证明自己的不凡气质，舍弃行尸走肉的“空皮囊”，就“</a:t>
            </a:r>
            <a:r>
              <a:rPr lang="zh-CN" altLang="zh-CN" sz="3200" b="1"/>
              <a:t>必须</a:t>
            </a:r>
            <a:r>
              <a:rPr lang="zh-CN" altLang="en-US" sz="3200" b="1"/>
              <a:t>敢</a:t>
            </a:r>
            <a:r>
              <a:rPr lang="zh-CN" altLang="zh-CN" sz="3200" b="1"/>
              <a:t>正视，这才可望</a:t>
            </a:r>
            <a:r>
              <a:rPr lang="zh-CN" altLang="en-US" sz="3200" b="1"/>
              <a:t>敢想</a:t>
            </a:r>
            <a:r>
              <a:rPr lang="zh-CN" altLang="zh-CN" sz="3200" b="1"/>
              <a:t>，</a:t>
            </a:r>
            <a:r>
              <a:rPr lang="zh-CN" altLang="en-US" sz="3200" b="1"/>
              <a:t>敢说</a:t>
            </a:r>
            <a:r>
              <a:rPr lang="zh-CN" altLang="zh-CN" sz="3200" b="1"/>
              <a:t>，</a:t>
            </a:r>
            <a:r>
              <a:rPr lang="zh-CN" altLang="en-US" sz="3200" b="1"/>
              <a:t>敢作</a:t>
            </a:r>
            <a:r>
              <a:rPr lang="zh-CN" altLang="zh-CN" sz="3200" b="1"/>
              <a:t>，</a:t>
            </a:r>
            <a:r>
              <a:rPr lang="zh-CN" altLang="en-US" sz="3200" b="1"/>
              <a:t>敢当</a:t>
            </a:r>
            <a:r>
              <a:rPr lang="zh-CN" altLang="zh-CN" sz="3200" b="1"/>
              <a:t>。</a:t>
            </a:r>
            <a:r>
              <a:rPr lang="zh-CN" altLang="en-US" sz="3200" b="1"/>
              <a:t>”人有了精神气，往往就敢于担当。</a:t>
            </a:r>
          </a:p>
        </p:txBody>
      </p:sp>
      <p:sp>
        <p:nvSpPr>
          <p:cNvPr id="4" name="矩形 3">
            <a:extLst>
              <a:ext uri="{FF2B5EF4-FFF2-40B4-BE49-F238E27FC236}">
                <a16:creationId xmlns:a16="http://schemas.microsoft.com/office/drawing/2014/main" xmlns="" id="{93CA7AD1-9FDC-40C4-85EC-F9B2083A67FC}"/>
              </a:ext>
            </a:extLst>
          </p:cNvPr>
          <p:cNvSpPr/>
          <p:nvPr/>
        </p:nvSpPr>
        <p:spPr>
          <a:xfrm>
            <a:off x="9206320" y="1238944"/>
            <a:ext cx="1299341"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9ED9CC2-9BEA-496C-921E-B949083EE06C}"/>
              </a:ext>
            </a:extLst>
          </p:cNvPr>
          <p:cNvSpPr/>
          <p:nvPr/>
        </p:nvSpPr>
        <p:spPr>
          <a:xfrm>
            <a:off x="1024128" y="3188075"/>
            <a:ext cx="1488185"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246E54E8-6555-47CD-BABE-D540E9A821A1}"/>
              </a:ext>
            </a:extLst>
          </p:cNvPr>
          <p:cNvSpPr/>
          <p:nvPr/>
        </p:nvSpPr>
        <p:spPr>
          <a:xfrm>
            <a:off x="6691719" y="3669924"/>
            <a:ext cx="2432403"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85FC85B7-A6B7-4640-9A88-1F42DB533C4B}"/>
              </a:ext>
            </a:extLst>
          </p:cNvPr>
          <p:cNvSpPr/>
          <p:nvPr/>
        </p:nvSpPr>
        <p:spPr>
          <a:xfrm>
            <a:off x="7121786" y="4655359"/>
            <a:ext cx="3383875"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54697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0A3BAB72-CD02-4EEE-8FA3-FE266D166A43}"/>
              </a:ext>
            </a:extLst>
          </p:cNvPr>
          <p:cNvSpPr>
            <a:spLocks noGrp="1"/>
          </p:cNvSpPr>
          <p:nvPr>
            <p:ph idx="1"/>
          </p:nvPr>
        </p:nvSpPr>
        <p:spPr>
          <a:xfrm>
            <a:off x="1024127" y="1417320"/>
            <a:ext cx="9720073" cy="4864210"/>
          </a:xfrm>
        </p:spPr>
        <p:txBody>
          <a:bodyPr>
            <a:normAutofit fontScale="92500"/>
          </a:bodyPr>
          <a:lstStyle/>
          <a:p>
            <a:pPr indent="720000">
              <a:lnSpc>
                <a:spcPct val="110000"/>
              </a:lnSpc>
            </a:pPr>
            <a:r>
              <a:rPr lang="zh-CN" altLang="en-US" sz="3500" b="1"/>
              <a:t>外在之美不可少。试想，如果某公司人力资源部招聘，在笔试成绩相差无几的情况下，面试选择是素面朝天、穿着打扮的颓废者，还是愿意选择精心修饰的朝气者，答案肯定是不言而喻的。所以，大学毕业生就业前美容打扮一番无可厚非。而金玉其外，虚有表面，缺少涵养、文化和能力，就是缺少内在之美的底蕴，这样的人能走多远，令人怀疑。因为韶华易逝，青春难再，能留得住的只是“芳香馥郁”的人格魅力。</a:t>
            </a:r>
          </a:p>
        </p:txBody>
      </p:sp>
      <p:sp>
        <p:nvSpPr>
          <p:cNvPr id="5" name="矩形 4">
            <a:extLst>
              <a:ext uri="{FF2B5EF4-FFF2-40B4-BE49-F238E27FC236}">
                <a16:creationId xmlns:a16="http://schemas.microsoft.com/office/drawing/2014/main" xmlns="" id="{4D6DB3A1-6C77-4DEB-85DF-2CC318EF9CA5}"/>
              </a:ext>
            </a:extLst>
          </p:cNvPr>
          <p:cNvSpPr/>
          <p:nvPr/>
        </p:nvSpPr>
        <p:spPr>
          <a:xfrm>
            <a:off x="1742033" y="1527179"/>
            <a:ext cx="3167897"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02DC9B1E-78C2-4337-9CFC-611F509ACC07}"/>
              </a:ext>
            </a:extLst>
          </p:cNvPr>
          <p:cNvSpPr/>
          <p:nvPr/>
        </p:nvSpPr>
        <p:spPr>
          <a:xfrm>
            <a:off x="8480764" y="4200805"/>
            <a:ext cx="1627332"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02377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D915949C-473B-4F2A-8C5D-282A5018A7A1}"/>
              </a:ext>
            </a:extLst>
          </p:cNvPr>
          <p:cNvSpPr>
            <a:spLocks noGrp="1"/>
          </p:cNvSpPr>
          <p:nvPr>
            <p:ph idx="1"/>
          </p:nvPr>
        </p:nvSpPr>
        <p:spPr>
          <a:xfrm>
            <a:off x="1024128" y="862319"/>
            <a:ext cx="9720073" cy="4224528"/>
          </a:xfrm>
        </p:spPr>
        <p:txBody>
          <a:bodyPr>
            <a:noAutofit/>
          </a:bodyPr>
          <a:lstStyle/>
          <a:p>
            <a:pPr indent="720000">
              <a:lnSpc>
                <a:spcPct val="100000"/>
              </a:lnSpc>
            </a:pPr>
            <a:r>
              <a:rPr lang="zh-CN" altLang="en-US" sz="3200" b="1"/>
              <a:t>内在修为是必须的。鲁迅说得好：“扫除腻粉呈风骨，褪却红衣学淡妆。好向濂溪称净植，莫随残叶堕寒塘。”先贤圣哲倡导清水芙蓉，天然去雕饰是另一种美。关键是美的适度。如宋玉所说“增之一分则太长，减之一分则太短；著粉则太白，施朱则太赤”，恰到好处。残花香尤存，蜂蝶恋旧枝。德行、品格与学识能力等综合起来，方能彰显高贵气质。</a:t>
            </a:r>
          </a:p>
          <a:p>
            <a:pPr indent="720000">
              <a:lnSpc>
                <a:spcPct val="100000"/>
              </a:lnSpc>
            </a:pPr>
            <a:r>
              <a:rPr lang="zh-CN" altLang="en-US" sz="3200" b="1"/>
              <a:t>“数风流人物，还看今朝”。如果不想被社会淘汰，就跟上时代步伐。人前举止谈吐得体，人后增强内蕴，今朝我少年必在自强不息中收获精彩人生。</a:t>
            </a:r>
          </a:p>
        </p:txBody>
      </p:sp>
      <p:sp>
        <p:nvSpPr>
          <p:cNvPr id="4" name="矩形 3">
            <a:extLst>
              <a:ext uri="{FF2B5EF4-FFF2-40B4-BE49-F238E27FC236}">
                <a16:creationId xmlns:a16="http://schemas.microsoft.com/office/drawing/2014/main" xmlns="" id="{39F01404-1CE3-4E5D-93B8-D4CB7B24A0F6}"/>
              </a:ext>
            </a:extLst>
          </p:cNvPr>
          <p:cNvSpPr/>
          <p:nvPr/>
        </p:nvSpPr>
        <p:spPr>
          <a:xfrm>
            <a:off x="1910999" y="940770"/>
            <a:ext cx="3446192"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8A7391A-D325-4FE6-A51A-75696CD1A1D1}"/>
              </a:ext>
            </a:extLst>
          </p:cNvPr>
          <p:cNvSpPr/>
          <p:nvPr/>
        </p:nvSpPr>
        <p:spPr>
          <a:xfrm>
            <a:off x="4057850" y="2374788"/>
            <a:ext cx="1756541"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91C008B9-557F-4A9C-BB2A-A34DFA02556B}"/>
              </a:ext>
            </a:extLst>
          </p:cNvPr>
          <p:cNvSpPr/>
          <p:nvPr/>
        </p:nvSpPr>
        <p:spPr>
          <a:xfrm>
            <a:off x="8053381" y="3326162"/>
            <a:ext cx="2541732"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9CA160B3-6AD8-4E76-AAF1-F76C2C6CB425}"/>
              </a:ext>
            </a:extLst>
          </p:cNvPr>
          <p:cNvSpPr/>
          <p:nvPr/>
        </p:nvSpPr>
        <p:spPr>
          <a:xfrm>
            <a:off x="1135746" y="3892692"/>
            <a:ext cx="7541115"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F6A6FB88-EB4F-47CD-9043-7C609D402C6B}"/>
              </a:ext>
            </a:extLst>
          </p:cNvPr>
          <p:cNvSpPr/>
          <p:nvPr/>
        </p:nvSpPr>
        <p:spPr>
          <a:xfrm>
            <a:off x="2165788" y="4489769"/>
            <a:ext cx="4831360"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B2BD90F9-C0FF-4093-B162-8E916158A9EC}"/>
              </a:ext>
            </a:extLst>
          </p:cNvPr>
          <p:cNvSpPr/>
          <p:nvPr/>
        </p:nvSpPr>
        <p:spPr>
          <a:xfrm>
            <a:off x="2398329" y="5513832"/>
            <a:ext cx="2114036" cy="481849"/>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20716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47928" y="838200"/>
            <a:ext cx="10222992" cy="4023360"/>
          </a:xfrm>
        </p:spPr>
        <p:txBody>
          <a:bodyPr>
            <a:normAutofit/>
          </a:bodyPr>
          <a:lstStyle/>
          <a:p>
            <a:pPr marL="0" indent="0">
              <a:buNone/>
            </a:pPr>
            <a:r>
              <a:rPr lang="zh-CN" altLang="en-US" sz="4800" smtClean="0"/>
              <a:t>作文任务：孟子劝说齐宣王发政施仁，认为“推恩足以保四海”。他对实现理想社会的设想，在今天看来有什么可以借鉴之处，又有哪些不足？</a:t>
            </a:r>
            <a:endParaRPr lang="zh-CN" altLang="en-US" sz="4800"/>
          </a:p>
        </p:txBody>
      </p:sp>
    </p:spTree>
    <p:extLst>
      <p:ext uri="{BB962C8B-B14F-4D97-AF65-F5344CB8AC3E}">
        <p14:creationId xmlns:p14="http://schemas.microsoft.com/office/powerpoint/2010/main" val="1402937916"/>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335280"/>
            <a:ext cx="11292840" cy="5974080"/>
          </a:xfrm>
        </p:spPr>
        <p:txBody>
          <a:bodyPr>
            <a:noAutofit/>
          </a:bodyPr>
          <a:lstStyle/>
          <a:p>
            <a:pPr marL="0" indent="0">
              <a:buNone/>
            </a:pPr>
            <a:br>
              <a:rPr lang="zh-CN" altLang="en-US" sz="2800"/>
            </a:br>
            <a:r>
              <a:rPr lang="zh-CN" altLang="en-US" sz="2800"/>
              <a:t>首先，什么是仁</a:t>
            </a:r>
            <a:r>
              <a:rPr lang="zh-CN" altLang="en-US" sz="2800" smtClean="0"/>
              <a:t>政</a:t>
            </a:r>
            <a:r>
              <a:rPr lang="zh-CN" altLang="en-US" sz="2800"/>
              <a:t>？</a:t>
            </a:r>
          </a:p>
          <a:p>
            <a:r>
              <a:rPr lang="zh-CN" altLang="en-US" sz="2800" smtClean="0"/>
              <a:t>仁</a:t>
            </a:r>
            <a:r>
              <a:rPr lang="zh-CN" altLang="en-US" sz="2800"/>
              <a:t>政就是复礼</a:t>
            </a:r>
            <a:r>
              <a:rPr lang="en-US" altLang="zh-CN" sz="2800"/>
              <a:t>+</a:t>
            </a:r>
            <a:r>
              <a:rPr lang="zh-CN" altLang="en-US" sz="2800"/>
              <a:t>教化，复礼的本质就是反</a:t>
            </a:r>
            <a:r>
              <a:rPr lang="zh-CN" altLang="en-US" sz="2800" smtClean="0"/>
              <a:t>对法</a:t>
            </a:r>
            <a:r>
              <a:rPr lang="zh-CN" altLang="en-US" sz="2800"/>
              <a:t>家的尚农</a:t>
            </a:r>
            <a:r>
              <a:rPr lang="zh-CN" altLang="en-US" sz="2800" smtClean="0"/>
              <a:t>战。</a:t>
            </a:r>
            <a:endParaRPr lang="zh-CN" altLang="en-US" sz="2800"/>
          </a:p>
          <a:p>
            <a:r>
              <a:rPr lang="zh-CN" altLang="en-US" sz="2800"/>
              <a:t>也就是说，自平王东迁之后，周王室的政治权威下降，开始了列国争夺，所以之</a:t>
            </a:r>
            <a:r>
              <a:rPr lang="zh-CN" altLang="en-US" sz="2800" smtClean="0"/>
              <a:t>后这</a:t>
            </a:r>
            <a:r>
              <a:rPr lang="zh-CN" altLang="en-US" sz="2800"/>
              <a:t>种尚力不尚德的弱肉强食：三家以庸彻、八佾舞于庭、陪臣执国命带来了整个社会秩序的不稳定，而我们一直是一个精耕农业文明，所以对稳定的秩序是一种本能的要求，所以作为本土意识形态的儒学就要反对这种尚力不尚德的弱肉强食</a:t>
            </a:r>
            <a:r>
              <a:rPr lang="zh-CN" altLang="en-US" sz="2800" smtClean="0"/>
              <a:t>，所以孔子</a:t>
            </a:r>
            <a:r>
              <a:rPr lang="zh-CN" altLang="en-US" sz="2800"/>
              <a:t>在反对法家实践的过程中就提出了复礼，也就是重塑周王室权威并恢复周初基于贵族共和的温和统治</a:t>
            </a:r>
            <a:r>
              <a:rPr lang="zh-CN" altLang="en-US" sz="2800" smtClean="0"/>
              <a:t>。也</a:t>
            </a:r>
            <a:r>
              <a:rPr lang="zh-CN" altLang="en-US" sz="2800"/>
              <a:t>就是由士垂范、带领民众奋斗而建立起小共同体的和谐繁荣，所谓：庶之、富之、教之</a:t>
            </a:r>
            <a:r>
              <a:rPr lang="zh-CN" altLang="en-US" sz="2800" smtClean="0"/>
              <a:t>。然</a:t>
            </a:r>
            <a:r>
              <a:rPr lang="zh-CN" altLang="en-US" sz="2800"/>
              <a:t>后，以家国同构将这种小共同体的治理推广到国家治理层面。</a:t>
            </a:r>
          </a:p>
          <a:p>
            <a:endParaRPr lang="zh-CN" altLang="en-US" sz="2800"/>
          </a:p>
        </p:txBody>
      </p:sp>
    </p:spTree>
    <p:extLst>
      <p:ext uri="{BB962C8B-B14F-4D97-AF65-F5344CB8AC3E}">
        <p14:creationId xmlns:p14="http://schemas.microsoft.com/office/powerpoint/2010/main" val="3405519727"/>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24128" y="624840"/>
            <a:ext cx="9720073" cy="5684520"/>
          </a:xfrm>
        </p:spPr>
        <p:txBody>
          <a:bodyPr>
            <a:noAutofit/>
          </a:bodyPr>
          <a:lstStyle/>
          <a:p>
            <a:r>
              <a:rPr lang="zh-CN" altLang="en-US" sz="2400"/>
              <a:t>所以仁政包括：</a:t>
            </a:r>
          </a:p>
          <a:p>
            <a:r>
              <a:rPr lang="en-US" altLang="zh-CN" sz="2400"/>
              <a:t>1</a:t>
            </a:r>
            <a:r>
              <a:rPr lang="zh-CN" altLang="en-US" sz="2400"/>
              <a:t>、尊王，即诸侯之间的纷争由周王室进行调节而不是诉诸武力</a:t>
            </a:r>
          </a:p>
          <a:p>
            <a:r>
              <a:rPr lang="en-US" altLang="zh-CN" sz="2400"/>
              <a:t>2</a:t>
            </a:r>
            <a:r>
              <a:rPr lang="zh-CN" altLang="en-US" sz="2400"/>
              <a:t>、君子垂范，诸侯内部的统治不行法而行德，即上位者垂范在前，发挥模范带头作用，不尚力而尚德，关键在垂范</a:t>
            </a:r>
          </a:p>
          <a:p>
            <a:r>
              <a:rPr lang="en-US" altLang="zh-CN" sz="2400"/>
              <a:t>3</a:t>
            </a:r>
            <a:r>
              <a:rPr lang="zh-CN" altLang="en-US" sz="2400"/>
              <a:t>、使民以时，夫子所谓：道千乘之国，敬事而信，节用而爱人，使民以时。敬事而信讲的是行政原则要慎重不朝令夕改；节用而爱人讲的行政目标不是为了自己敛财而是体恤民众；使民以时讲的是行政方法要合理要实事求而不乱为</a:t>
            </a:r>
          </a:p>
          <a:p>
            <a:r>
              <a:rPr lang="en-US" altLang="zh-CN" sz="2400"/>
              <a:t>4</a:t>
            </a:r>
            <a:r>
              <a:rPr lang="zh-CN" altLang="en-US" sz="2400"/>
              <a:t>、教化，通过教育将约束植入人的内心：</a:t>
            </a:r>
          </a:p>
          <a:p>
            <a:r>
              <a:rPr lang="zh-CN" altLang="en-US" sz="2400"/>
              <a:t>弟子，入则孝，出则悌，谨而信，泛爱众，而亲仁。行有余力，则以学文也就是说，儒学的教化是建立一个温暖而友善的小共同体氛围，以此带动社会风气向善，然后辅以文化教育，不要搞颠倒了这个顺序。</a:t>
            </a:r>
          </a:p>
          <a:p>
            <a:r>
              <a:rPr lang="zh-CN" altLang="en-US" sz="2400"/>
              <a:t>需要注意的是：这个温暖而友善的小共同体氛围的形成，不是强迫的而是需要通过君子的垂范来带动的。所以呢，儒学的君君臣臣父父子子，一定是要求上位者、先进者垂范在前、发挥模范带头作用在前。</a:t>
            </a:r>
          </a:p>
          <a:p>
            <a:endParaRPr lang="zh-CN" altLang="en-US" sz="2400"/>
          </a:p>
        </p:txBody>
      </p:sp>
    </p:spTree>
    <p:extLst>
      <p:ext uri="{BB962C8B-B14F-4D97-AF65-F5344CB8AC3E}">
        <p14:creationId xmlns:p14="http://schemas.microsoft.com/office/powerpoint/2010/main" val="2525223393"/>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207008" y="396240"/>
            <a:ext cx="9720073" cy="5913120"/>
          </a:xfrm>
        </p:spPr>
        <p:txBody>
          <a:bodyPr>
            <a:noAutofit/>
          </a:bodyPr>
          <a:lstStyle/>
          <a:p>
            <a:r>
              <a:rPr lang="zh-CN" altLang="en-US" sz="4000" b="1"/>
              <a:t>材料</a:t>
            </a:r>
            <a:r>
              <a:rPr lang="zh-CN" altLang="en-US" sz="4000" b="1" smtClean="0"/>
              <a:t>可</a:t>
            </a:r>
            <a:r>
              <a:rPr lang="zh-CN" altLang="en-US" sz="4000" b="1"/>
              <a:t>以分解为：</a:t>
            </a:r>
          </a:p>
          <a:p>
            <a:r>
              <a:rPr lang="zh-CN" altLang="en-US" sz="4000" b="1" smtClean="0"/>
              <a:t>一、</a:t>
            </a:r>
            <a:r>
              <a:rPr lang="zh-CN" altLang="en-US" sz="4000" b="1"/>
              <a:t>仁政是否合理？</a:t>
            </a:r>
          </a:p>
          <a:p>
            <a:r>
              <a:rPr lang="zh-CN" altLang="en-US" sz="4000" b="1" smtClean="0"/>
              <a:t>二、</a:t>
            </a:r>
            <a:r>
              <a:rPr lang="zh-CN" altLang="en-US" sz="4000" b="1"/>
              <a:t>仁政到底该如何评价？</a:t>
            </a:r>
          </a:p>
          <a:p>
            <a:r>
              <a:rPr lang="zh-CN" altLang="en-US" sz="4000" b="1" smtClean="0"/>
              <a:t>三、</a:t>
            </a:r>
            <a:r>
              <a:rPr lang="zh-CN" altLang="en-US" sz="4000" b="1"/>
              <a:t>仁政在今天该如何借鉴？</a:t>
            </a:r>
          </a:p>
          <a:p>
            <a:endParaRPr lang="zh-CN" altLang="en-US" sz="2800"/>
          </a:p>
        </p:txBody>
      </p:sp>
    </p:spTree>
    <p:extLst>
      <p:ext uri="{BB962C8B-B14F-4D97-AF65-F5344CB8AC3E}">
        <p14:creationId xmlns:p14="http://schemas.microsoft.com/office/powerpoint/2010/main" val="3508300824"/>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9080" y="137160"/>
            <a:ext cx="11932920" cy="6720840"/>
          </a:xfrm>
        </p:spPr>
        <p:txBody>
          <a:bodyPr>
            <a:noAutofit/>
          </a:bodyPr>
          <a:lstStyle/>
          <a:p>
            <a:r>
              <a:rPr lang="zh-CN" altLang="en-US" sz="2800"/>
              <a:t>一、仁政是否合理</a:t>
            </a:r>
          </a:p>
          <a:p>
            <a:r>
              <a:rPr lang="zh-CN" altLang="en-US" sz="2800"/>
              <a:t>首先呢，仁政是我们传统上精耕农业文明的要求，我反复论证过，低流动性高密度的熟人社会只能强调德治而不能用法</a:t>
            </a:r>
            <a:r>
              <a:rPr lang="en-US" altLang="zh-CN" sz="2800"/>
              <a:t>【</a:t>
            </a:r>
            <a:r>
              <a:rPr lang="zh-CN" altLang="en-US" sz="2800"/>
              <a:t>请注意，我们传统上的法不是今天的法，而是刑法，不包括民法和商法</a:t>
            </a:r>
            <a:r>
              <a:rPr lang="en-US" altLang="zh-CN" sz="2800"/>
              <a:t>】</a:t>
            </a:r>
          </a:p>
          <a:p>
            <a:r>
              <a:rPr lang="zh-CN" altLang="en-US" sz="2800"/>
              <a:t>其次，仁政是夫子孟子这样没有多少政治实践和行政经验的底层知识分子基于想象的理想，其在春秋战国不得用，也恰恰说明了其在国家治理层面上是不足的</a:t>
            </a:r>
          </a:p>
          <a:p>
            <a:r>
              <a:rPr lang="zh-CN" altLang="en-US" sz="2800"/>
              <a:t>最后，仁政的不足在于其是基于小共同体的熟人关系，但在国家层面，是利益集团之间的利益调节，首先熟人关系的情感强度已经不足以影响决策了，其次是利益争夺是基于力量的，靠单纯的道德是无法实现的，所以呢，仁政的不足就在于其是将基于小共同体熟人间行之有效的德治不加分析的就推广到国家治理层</a:t>
            </a:r>
            <a:r>
              <a:rPr lang="zh-CN" altLang="en-US" sz="2800" smtClean="0"/>
              <a:t>面，这</a:t>
            </a:r>
            <a:r>
              <a:rPr lang="zh-CN" altLang="en-US" sz="2800"/>
              <a:t>就是为何儒学在获得由本土意识形态转化为国家意识形态的机遇时，要通过以春秋判案的方式一方面排斥法家、肃清法家流毒，一方面消化吸收法家的国家治理手段，最终以法的形式通过颁布永辉律定下了十恶不赦之罪来确定了儒学是神圣不可侵犯</a:t>
            </a:r>
            <a:r>
              <a:rPr lang="zh-CN" altLang="en-US" sz="2800" smtClean="0"/>
              <a:t>。</a:t>
            </a:r>
            <a:endParaRPr lang="zh-CN" altLang="en-US" sz="2800"/>
          </a:p>
        </p:txBody>
      </p:sp>
    </p:spTree>
    <p:extLst>
      <p:ext uri="{BB962C8B-B14F-4D97-AF65-F5344CB8AC3E}">
        <p14:creationId xmlns:p14="http://schemas.microsoft.com/office/powerpoint/2010/main" val="2445849756"/>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4C1C6827-8453-4925-BEEA-7C71001763A6}"/>
              </a:ext>
            </a:extLst>
          </p:cNvPr>
          <p:cNvSpPr>
            <a:spLocks noGrp="1"/>
          </p:cNvSpPr>
          <p:nvPr>
            <p:ph type="title"/>
          </p:nvPr>
        </p:nvSpPr>
        <p:spPr>
          <a:xfrm>
            <a:off x="914400" y="432816"/>
            <a:ext cx="9281160" cy="1499616"/>
          </a:xfrm>
          <a:ln>
            <a:solidFill>
              <a:srgbClr val="C00000"/>
            </a:solidFill>
          </a:ln>
        </p:spPr>
        <p:txBody>
          <a:bodyPr/>
          <a:lstStyle/>
          <a:p>
            <a:pPr algn="ctr"/>
            <a:r>
              <a:rPr lang="zh-CN" altLang="zh-CN" b="1"/>
              <a:t>如何阐述自己的观</a:t>
            </a:r>
            <a:r>
              <a:rPr lang="zh-CN" altLang="zh-CN" b="1" smtClean="0"/>
              <a:t>点</a:t>
            </a:r>
            <a:endParaRPr lang="zh-CN" altLang="en-US" b="1"/>
          </a:p>
        </p:txBody>
      </p:sp>
      <p:sp>
        <p:nvSpPr>
          <p:cNvPr id="3" name="内容占位符 2">
            <a:extLst>
              <a:ext uri="{FF2B5EF4-FFF2-40B4-BE49-F238E27FC236}">
                <a16:creationId xmlns:a16="http://schemas.microsoft.com/office/drawing/2014/main" xmlns="" id="{8AD2AA6B-C3EE-43D2-9E40-3AE730F18DD6}"/>
              </a:ext>
            </a:extLst>
          </p:cNvPr>
          <p:cNvSpPr>
            <a:spLocks noGrp="1"/>
          </p:cNvSpPr>
          <p:nvPr>
            <p:ph idx="1"/>
          </p:nvPr>
        </p:nvSpPr>
        <p:spPr/>
        <p:txBody>
          <a:bodyPr>
            <a:normAutofit/>
          </a:bodyPr>
          <a:lstStyle/>
          <a:p>
            <a:r>
              <a:rPr lang="zh-CN" altLang="en-US" sz="3600" b="1"/>
              <a:t>一、</a:t>
            </a:r>
            <a:r>
              <a:rPr lang="zh-CN" altLang="zh-CN" sz="3600" b="1"/>
              <a:t>预先“想明白”，下笔才能“说得清”。</a:t>
            </a:r>
            <a:endParaRPr lang="en-US" altLang="zh-CN" sz="3600" b="1"/>
          </a:p>
          <a:p>
            <a:r>
              <a:rPr lang="zh-CN" altLang="en-US" sz="3600" b="1"/>
              <a:t>二、纲举目张，“纲”是观点，“目”是阐述观点的若干依据。</a:t>
            </a:r>
            <a:endParaRPr lang="en-US" altLang="zh-CN" sz="3600" b="1"/>
          </a:p>
          <a:p>
            <a:r>
              <a:rPr lang="zh-CN" altLang="en-US" sz="3600" b="1"/>
              <a:t>三、</a:t>
            </a:r>
            <a:r>
              <a:rPr lang="zh-CN" altLang="zh-CN" sz="3600" b="1"/>
              <a:t>并列式和层进式</a:t>
            </a:r>
            <a:endParaRPr lang="zh-CN" altLang="en-US" sz="3600" b="1"/>
          </a:p>
        </p:txBody>
      </p:sp>
    </p:spTree>
    <p:extLst>
      <p:ext uri="{BB962C8B-B14F-4D97-AF65-F5344CB8AC3E}">
        <p14:creationId xmlns:p14="http://schemas.microsoft.com/office/powerpoint/2010/main" val="1068900272"/>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18160" y="335280"/>
            <a:ext cx="11445240" cy="6096000"/>
          </a:xfrm>
        </p:spPr>
        <p:txBody>
          <a:bodyPr>
            <a:noAutofit/>
          </a:bodyPr>
          <a:lstStyle/>
          <a:p>
            <a:r>
              <a:rPr lang="zh-CN" altLang="en-US" sz="2800"/>
              <a:t>二、仁政到底该如何评价</a:t>
            </a:r>
          </a:p>
          <a:p>
            <a:r>
              <a:rPr lang="en-US" altLang="zh-CN" sz="2800" smtClean="0"/>
              <a:t>1</a:t>
            </a:r>
            <a:r>
              <a:rPr lang="zh-CN" altLang="en-US" sz="2800"/>
              <a:t>、仁政是我们这个精耕小农的、高密度低流动性的熟人文化的本土意识形态的反应，代表了底层广大民众的基本诉求</a:t>
            </a:r>
          </a:p>
          <a:p>
            <a:r>
              <a:rPr lang="en-US" altLang="zh-CN" sz="2800"/>
              <a:t>2</a:t>
            </a:r>
            <a:r>
              <a:rPr lang="zh-CN" altLang="en-US" sz="2800"/>
              <a:t>、仁政是理想而不是政治实践，</a:t>
            </a:r>
            <a:r>
              <a:rPr lang="zh-CN" altLang="en-US" sz="2800" smtClean="0"/>
              <a:t>从孔子</a:t>
            </a:r>
            <a:r>
              <a:rPr lang="zh-CN" altLang="en-US" sz="2800"/>
              <a:t>以来，只有乡村层面上的小共同体的成功而从未有过国家层面上的实践</a:t>
            </a:r>
          </a:p>
          <a:p>
            <a:r>
              <a:rPr lang="en-US" altLang="zh-CN" sz="2800"/>
              <a:t>3</a:t>
            </a:r>
            <a:r>
              <a:rPr lang="zh-CN" altLang="en-US" sz="2800"/>
              <a:t>、仁政通过消化吸收法家治理手段后修正为文治而为后世儒学化中国的治理手段，其特点包括</a:t>
            </a:r>
            <a:r>
              <a:rPr lang="zh-CN" altLang="en-US" sz="2800" smtClean="0"/>
              <a:t>：</a:t>
            </a:r>
            <a:r>
              <a:rPr lang="en-US" altLang="zh-CN" sz="2800" smtClean="0"/>
              <a:t>a </a:t>
            </a:r>
            <a:r>
              <a:rPr lang="zh-CN" altLang="en-US" sz="2800"/>
              <a:t>皇权高高在上、流官治小民的政治结构</a:t>
            </a:r>
          </a:p>
          <a:p>
            <a:r>
              <a:rPr lang="en-US" altLang="zh-CN" sz="2800"/>
              <a:t>b </a:t>
            </a:r>
            <a:r>
              <a:rPr lang="zh-CN" altLang="en-US" sz="2800"/>
              <a:t>文官辅政集团，也就是说我们种花家没有贵族，不依靠血统、身份等级进行治理</a:t>
            </a:r>
          </a:p>
          <a:p>
            <a:r>
              <a:rPr lang="en-US" altLang="zh-CN" sz="2800"/>
              <a:t>c </a:t>
            </a:r>
            <a:r>
              <a:rPr lang="zh-CN" altLang="en-US" sz="2800"/>
              <a:t>科举为核心的官员选拔体制</a:t>
            </a:r>
          </a:p>
          <a:p>
            <a:r>
              <a:rPr lang="en-US" altLang="zh-CN" sz="2800"/>
              <a:t>d </a:t>
            </a:r>
            <a:r>
              <a:rPr lang="zh-CN" altLang="en-US" sz="2800"/>
              <a:t>王权不依靠神权获得合法性，儒学取代神权为皇权提供了合法性支撑</a:t>
            </a:r>
          </a:p>
          <a:p>
            <a:r>
              <a:rPr lang="en-US" altLang="zh-CN" sz="2800"/>
              <a:t>e </a:t>
            </a:r>
            <a:r>
              <a:rPr lang="zh-CN" altLang="en-US" sz="2800"/>
              <a:t>皇权退出社会底层的治理，所谓皇权不下县，即将小共同体层面上的治理交由儒学化的士</a:t>
            </a:r>
            <a:r>
              <a:rPr lang="zh-CN" altLang="en-US" sz="2800" smtClean="0"/>
              <a:t>绅</a:t>
            </a:r>
            <a:endParaRPr lang="zh-CN" altLang="en-US" sz="2800"/>
          </a:p>
        </p:txBody>
      </p:sp>
    </p:spTree>
    <p:extLst>
      <p:ext uri="{BB962C8B-B14F-4D97-AF65-F5344CB8AC3E}">
        <p14:creationId xmlns:p14="http://schemas.microsoft.com/office/powerpoint/2010/main" val="3178596338"/>
      </p:ext>
    </p:ext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41248" y="883920"/>
            <a:ext cx="10619232" cy="4023360"/>
          </a:xfrm>
        </p:spPr>
        <p:txBody>
          <a:bodyPr>
            <a:noAutofit/>
          </a:bodyPr>
          <a:lstStyle/>
          <a:p>
            <a:r>
              <a:rPr lang="en-US" altLang="zh-CN" sz="3600"/>
              <a:t>4</a:t>
            </a:r>
            <a:r>
              <a:rPr lang="zh-CN" altLang="en-US" sz="3600"/>
              <a:t>、随着文治的展开，仁政虽然在实践上失败了，但作为儒学的政治理想却成为了文治的施政目标和评价标准，也就是说，在我们种花家，自古以来对官员的评价就是重民生兴教化</a:t>
            </a:r>
          </a:p>
          <a:p>
            <a:r>
              <a:rPr lang="zh-CN" altLang="en-US" sz="3600"/>
              <a:t>三、仁政在今天该如何借鉴</a:t>
            </a:r>
          </a:p>
          <a:p>
            <a:r>
              <a:rPr lang="zh-CN" altLang="en-US" sz="3600"/>
              <a:t>自孔子、孟子以来就矢志不渝的：</a:t>
            </a:r>
            <a:r>
              <a:rPr lang="zh-CN" altLang="en-US" sz="3600" b="1"/>
              <a:t>以民为本  </a:t>
            </a:r>
            <a:r>
              <a:rPr lang="zh-CN" altLang="en-US" sz="3600"/>
              <a:t>有了以民为本这个根本原则、出发点也是施政目标，剩下的手段就简单了</a:t>
            </a:r>
            <a:endParaRPr lang="zh-CN" altLang="en-US" sz="4000"/>
          </a:p>
          <a:p>
            <a:endParaRPr lang="zh-CN" altLang="en-US" sz="3600"/>
          </a:p>
        </p:txBody>
      </p:sp>
    </p:spTree>
    <p:extLst>
      <p:ext uri="{BB962C8B-B14F-4D97-AF65-F5344CB8AC3E}">
        <p14:creationId xmlns:p14="http://schemas.microsoft.com/office/powerpoint/2010/main" val="52407763"/>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960120" y="609600"/>
            <a:ext cx="10652760" cy="6080760"/>
          </a:xfrm>
        </p:spPr>
        <p:txBody>
          <a:bodyPr>
            <a:normAutofit/>
          </a:bodyPr>
          <a:lstStyle/>
          <a:p>
            <a:r>
              <a:rPr lang="zh-CN" altLang="en-US" sz="3200"/>
              <a:t>孟子描绘了一个人民安居乐业，社会道德高尚，既恬静又和谐，带有浪漫色彩的小农经济社会。首先这个社会的核心人物</a:t>
            </a:r>
            <a:r>
              <a:rPr lang="en-US" altLang="zh-CN" sz="3200"/>
              <a:t>——</a:t>
            </a:r>
            <a:r>
              <a:rPr lang="zh-CN" altLang="en-US" sz="3200"/>
              <a:t>国君有仁爱之心，且能“推恩”于百姓；其次，国家有凝聚力，有吸引力，仕者、耕者欲至，商者、行者欲来，天下“疾其君者”欲归附于之；再次，国家人民生活富足，百姓有恒产，足温饱，知孝悌，懂礼节，不仅自己的家中安乐和睦，而且所有的人充满爱心，整个社会不再有受难之人。总之，是国泰民安，天下太平。他的理想社会，与柏拉图的“理想国”一样，只能是乌托邦式的空想。在古代，尤其是在那样一个“霸道”之风盛行的社会，是没有实现的可能的。</a:t>
            </a:r>
          </a:p>
          <a:p>
            <a:pPr marL="0" indent="0">
              <a:buNone/>
            </a:pPr>
            <a:endParaRPr lang="zh-CN" altLang="en-US"/>
          </a:p>
        </p:txBody>
      </p:sp>
    </p:spTree>
    <p:extLst>
      <p:ext uri="{BB962C8B-B14F-4D97-AF65-F5344CB8AC3E}">
        <p14:creationId xmlns:p14="http://schemas.microsoft.com/office/powerpoint/2010/main" val="1591915780"/>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024128" y="685800"/>
            <a:ext cx="9720073" cy="5623560"/>
          </a:xfrm>
        </p:spPr>
        <p:txBody>
          <a:bodyPr/>
          <a:lstStyle/>
          <a:p>
            <a:r>
              <a:rPr lang="en-US" altLang="zh-CN" sz="3200"/>
              <a:t>《</a:t>
            </a:r>
            <a:r>
              <a:rPr lang="zh-CN" altLang="en-US" sz="3200"/>
              <a:t>孟子．公孙丑下</a:t>
            </a:r>
            <a:r>
              <a:rPr lang="en-US" altLang="zh-CN" sz="3200"/>
              <a:t>》</a:t>
            </a:r>
            <a:r>
              <a:rPr lang="zh-CN" altLang="en-US" sz="3200"/>
              <a:t>：齐国攻占燕国而对燕国不行仁政，孟子建议马上改变这种做法，齐王不听，招致燕人反抗</a:t>
            </a:r>
            <a:r>
              <a:rPr lang="zh-CN" altLang="en-US" sz="3200" smtClean="0"/>
              <a:t>，</a:t>
            </a:r>
            <a:r>
              <a:rPr lang="zh-CN" altLang="en-US" sz="3200"/>
              <a:t>苏秦为间，乐毅伐齐，临淄告破，齐王出逃。</a:t>
            </a:r>
          </a:p>
          <a:p>
            <a:r>
              <a:rPr lang="zh-CN" altLang="en-US" sz="3200" smtClean="0"/>
              <a:t>齐</a:t>
            </a:r>
            <a:r>
              <a:rPr lang="zh-CN" altLang="en-US" sz="3200"/>
              <a:t>王终于后悔，说：“吾甚惭于孟子</a:t>
            </a:r>
            <a:r>
              <a:rPr lang="zh-CN" altLang="en-US" sz="3200" smtClean="0"/>
              <a:t>。”</a:t>
            </a:r>
            <a:endParaRPr lang="zh-CN" altLang="en-US" sz="3200"/>
          </a:p>
          <a:p>
            <a:pPr marL="0" indent="0">
              <a:buNone/>
            </a:pPr>
            <a:r>
              <a:rPr lang="en-US" altLang="zh-CN" sz="3200" smtClean="0"/>
              <a:t>————《</a:t>
            </a:r>
            <a:r>
              <a:rPr lang="zh-CN" altLang="en-US" sz="3200"/>
              <a:t>孟子</a:t>
            </a:r>
            <a:r>
              <a:rPr lang="en-US" altLang="zh-CN" sz="3200"/>
              <a:t>•</a:t>
            </a:r>
            <a:r>
              <a:rPr lang="zh-CN" altLang="en-US" sz="3200"/>
              <a:t>公孙丑下</a:t>
            </a:r>
            <a:r>
              <a:rPr lang="en-US" altLang="zh-CN" sz="3200"/>
              <a:t>》</a:t>
            </a:r>
          </a:p>
          <a:p>
            <a:endParaRPr lang="zh-CN" altLang="en-US"/>
          </a:p>
        </p:txBody>
      </p:sp>
    </p:spTree>
    <p:extLst>
      <p:ext uri="{BB962C8B-B14F-4D97-AF65-F5344CB8AC3E}">
        <p14:creationId xmlns:p14="http://schemas.microsoft.com/office/powerpoint/2010/main" val="154010179"/>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a:extLst>
              <a:ext uri="{FF2B5EF4-FFF2-40B4-BE49-F238E27FC236}">
                <a16:creationId xmlns:a16="http://schemas.microsoft.com/office/drawing/2014/main" xmlns="" id="{DEA87CFC-E10B-4040-8478-6837D54B9534}"/>
              </a:ext>
            </a:extLst>
          </p:cNvPr>
          <p:cNvSpPr>
            <a:spLocks noGrp="1"/>
          </p:cNvSpPr>
          <p:nvPr>
            <p:ph idx="1"/>
          </p:nvPr>
        </p:nvSpPr>
        <p:spPr>
          <a:xfrm>
            <a:off x="1023938" y="695740"/>
            <a:ext cx="9720262" cy="5612986"/>
          </a:xfrm>
        </p:spPr>
        <p:txBody>
          <a:bodyPr>
            <a:normAutofit/>
          </a:bodyPr>
          <a:lstStyle/>
          <a:p>
            <a:r>
              <a:rPr lang="zh-CN" altLang="zh-CN" sz="2800" b="1"/>
              <a:t>（</a:t>
            </a:r>
            <a:r>
              <a:rPr lang="en-US" altLang="zh-CN" sz="2800" b="1"/>
              <a:t>2017·</a:t>
            </a:r>
            <a:r>
              <a:rPr lang="zh-CN" altLang="zh-CN" sz="2800" b="1"/>
              <a:t>全国</a:t>
            </a:r>
            <a:r>
              <a:rPr lang="en-US" altLang="zh-CN" sz="2800" b="1"/>
              <a:t>Ⅱ</a:t>
            </a:r>
            <a:r>
              <a:rPr lang="zh-CN" altLang="zh-CN" sz="2800" b="1"/>
              <a:t>卷）阅读下面的材料，根据要求写作。</a:t>
            </a:r>
          </a:p>
          <a:p>
            <a:r>
              <a:rPr lang="zh-CN" altLang="en-US" sz="2800" b="1"/>
              <a:t>①</a:t>
            </a:r>
            <a:r>
              <a:rPr lang="zh-CN" altLang="zh-CN" sz="2800" b="1"/>
              <a:t>天行健，</a:t>
            </a:r>
            <a:r>
              <a:rPr lang="zh-CN" altLang="en-US" sz="2800" b="1"/>
              <a:t>君子</a:t>
            </a:r>
            <a:r>
              <a:rPr lang="zh-CN" altLang="zh-CN" sz="2800" b="1"/>
              <a:t>以自强不息。（《周易》）</a:t>
            </a:r>
            <a:endParaRPr lang="en-US" altLang="zh-CN" sz="2800" b="1"/>
          </a:p>
          <a:p>
            <a:r>
              <a:rPr lang="en-US" altLang="zh-CN" sz="2800" b="1"/>
              <a:t>②</a:t>
            </a:r>
            <a:r>
              <a:rPr lang="zh-CN" altLang="en-US" sz="2800" b="1"/>
              <a:t>露</a:t>
            </a:r>
            <a:r>
              <a:rPr lang="zh-CN" altLang="zh-CN" sz="2800" b="1"/>
              <a:t>从今夜白，月是故乡明。（杜甫）</a:t>
            </a:r>
            <a:endParaRPr lang="en-US" altLang="zh-CN" sz="2800" b="1"/>
          </a:p>
          <a:p>
            <a:r>
              <a:rPr lang="zh-CN" altLang="en-US" sz="2800" b="1"/>
              <a:t>③</a:t>
            </a:r>
            <a:r>
              <a:rPr lang="zh-CN" altLang="zh-CN" sz="2800" b="1"/>
              <a:t>何须浅碧深红色，自是花中第一</a:t>
            </a:r>
            <a:r>
              <a:rPr lang="zh-CN" altLang="en-US" sz="2800" b="1"/>
              <a:t>流</a:t>
            </a:r>
            <a:r>
              <a:rPr lang="zh-CN" altLang="zh-CN" sz="2800" b="1"/>
              <a:t>。（</a:t>
            </a:r>
            <a:r>
              <a:rPr lang="zh-CN" altLang="en-US" sz="2800" b="1"/>
              <a:t>李清照</a:t>
            </a:r>
            <a:r>
              <a:rPr lang="zh-CN" altLang="zh-CN" sz="2800" b="1"/>
              <a:t>）</a:t>
            </a:r>
            <a:endParaRPr lang="en-US" altLang="zh-CN" sz="2800" b="1"/>
          </a:p>
          <a:p>
            <a:r>
              <a:rPr lang="zh-CN" altLang="en-US" sz="2800" b="1"/>
              <a:t>④受</a:t>
            </a:r>
            <a:r>
              <a:rPr lang="zh-CN" altLang="zh-CN" sz="2800" b="1"/>
              <a:t>光于</a:t>
            </a:r>
            <a:r>
              <a:rPr lang="zh-CN" altLang="en-US" sz="2800" b="1"/>
              <a:t>庭</a:t>
            </a:r>
            <a:r>
              <a:rPr lang="zh-CN" altLang="zh-CN" sz="2800" b="1"/>
              <a:t>户见一</a:t>
            </a:r>
            <a:r>
              <a:rPr lang="zh-CN" altLang="en-US" sz="2800" b="1"/>
              <a:t>堂</a:t>
            </a:r>
            <a:r>
              <a:rPr lang="zh-CN" altLang="zh-CN" sz="2800" b="1"/>
              <a:t>，</a:t>
            </a:r>
            <a:r>
              <a:rPr lang="zh-CN" altLang="en-US" sz="2800" b="1"/>
              <a:t>受</a:t>
            </a:r>
            <a:r>
              <a:rPr lang="zh-CN" altLang="zh-CN" sz="2800" b="1"/>
              <a:t>光于天下照四方。</a:t>
            </a:r>
            <a:r>
              <a:rPr lang="zh-CN" altLang="en-US" sz="2800" b="1"/>
              <a:t>（魏源）</a:t>
            </a:r>
            <a:endParaRPr lang="en-US" altLang="zh-CN" sz="2800" b="1"/>
          </a:p>
          <a:p>
            <a:r>
              <a:rPr lang="zh-CN" altLang="en-US" sz="2800" b="1"/>
              <a:t>⑤</a:t>
            </a:r>
            <a:r>
              <a:rPr lang="zh-CN" altLang="zh-CN" sz="2800" b="1"/>
              <a:t>必须</a:t>
            </a:r>
            <a:r>
              <a:rPr lang="zh-CN" altLang="en-US" sz="2800" b="1"/>
              <a:t>敢</a:t>
            </a:r>
            <a:r>
              <a:rPr lang="zh-CN" altLang="zh-CN" sz="2800" b="1"/>
              <a:t>正视，这才可望</a:t>
            </a:r>
            <a:r>
              <a:rPr lang="zh-CN" altLang="en-US" sz="2800" b="1"/>
              <a:t>敢想</a:t>
            </a:r>
            <a:r>
              <a:rPr lang="zh-CN" altLang="zh-CN" sz="2800" b="1"/>
              <a:t>，</a:t>
            </a:r>
            <a:r>
              <a:rPr lang="zh-CN" altLang="en-US" sz="2800" b="1"/>
              <a:t>敢说</a:t>
            </a:r>
            <a:r>
              <a:rPr lang="zh-CN" altLang="zh-CN" sz="2800" b="1"/>
              <a:t>，</a:t>
            </a:r>
            <a:r>
              <a:rPr lang="zh-CN" altLang="en-US" sz="2800" b="1"/>
              <a:t>敢作</a:t>
            </a:r>
            <a:r>
              <a:rPr lang="zh-CN" altLang="zh-CN" sz="2800" b="1"/>
              <a:t>，</a:t>
            </a:r>
            <a:r>
              <a:rPr lang="zh-CN" altLang="en-US" sz="2800" b="1"/>
              <a:t>敢当</a:t>
            </a:r>
            <a:r>
              <a:rPr lang="zh-CN" altLang="zh-CN" sz="2800" b="1"/>
              <a:t>。（鲁迅</a:t>
            </a:r>
            <a:r>
              <a:rPr lang="en-US" altLang="zh-CN" sz="2800" b="1"/>
              <a:t>)</a:t>
            </a:r>
          </a:p>
          <a:p>
            <a:r>
              <a:rPr lang="zh-CN" altLang="en-US" sz="2800" b="1"/>
              <a:t>⑥</a:t>
            </a:r>
            <a:r>
              <a:rPr lang="zh-CN" altLang="zh-CN" sz="2800" b="1"/>
              <a:t>数风</a:t>
            </a:r>
            <a:r>
              <a:rPr lang="zh-CN" altLang="en-US" sz="2800" b="1"/>
              <a:t>流</a:t>
            </a:r>
            <a:r>
              <a:rPr lang="zh-CN" altLang="zh-CN" sz="2800" b="1"/>
              <a:t>人物，还看今朝。（毛泽东</a:t>
            </a:r>
            <a:r>
              <a:rPr lang="zh-CN" altLang="en-US" sz="2800" b="1"/>
              <a:t>）</a:t>
            </a:r>
            <a:endParaRPr lang="zh-CN" altLang="zh-CN" sz="2800" b="1"/>
          </a:p>
          <a:p>
            <a:r>
              <a:rPr lang="en-US" altLang="zh-CN" sz="2800" b="1"/>
              <a:t>        </a:t>
            </a:r>
            <a:r>
              <a:rPr lang="zh-CN" altLang="zh-CN" sz="2800" b="1"/>
              <a:t>中国文化博大精深，无数名句化育后世。读了上面六句，你有怎样的感触与思考？请以其中两三句为基础确定立意，并合理</a:t>
            </a:r>
            <a:r>
              <a:rPr lang="zh-CN" altLang="en-US" sz="2800" b="1"/>
              <a:t>引用</a:t>
            </a:r>
            <a:r>
              <a:rPr lang="zh-CN" altLang="zh-CN" sz="2800" b="1"/>
              <a:t>，写一篇文章。要求自选角度，明确文体，自拟标题；不要套作，不得抄袭；不少于</a:t>
            </a:r>
            <a:r>
              <a:rPr lang="en-US" altLang="zh-CN" sz="2800" b="1"/>
              <a:t>800</a:t>
            </a:r>
            <a:r>
              <a:rPr lang="zh-CN" altLang="zh-CN" sz="2800" b="1"/>
              <a:t>字。</a:t>
            </a:r>
          </a:p>
        </p:txBody>
      </p:sp>
    </p:spTree>
    <p:extLst>
      <p:ext uri="{BB962C8B-B14F-4D97-AF65-F5344CB8AC3E}">
        <p14:creationId xmlns:p14="http://schemas.microsoft.com/office/powerpoint/2010/main" val="1901306776"/>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D87E3373-6C78-4D76-8F22-A378724224F7}"/>
              </a:ext>
            </a:extLst>
          </p:cNvPr>
          <p:cNvSpPr>
            <a:spLocks noGrp="1"/>
          </p:cNvSpPr>
          <p:nvPr>
            <p:ph type="title"/>
          </p:nvPr>
        </p:nvSpPr>
        <p:spPr>
          <a:xfrm>
            <a:off x="715618" y="50888"/>
            <a:ext cx="9720072" cy="1499616"/>
          </a:xfrm>
        </p:spPr>
        <p:txBody>
          <a:bodyPr/>
          <a:lstStyle/>
          <a:p>
            <a:r>
              <a:rPr lang="zh-CN" altLang="en-US"/>
              <a:t>作业：</a:t>
            </a:r>
          </a:p>
        </p:txBody>
      </p:sp>
      <p:sp>
        <p:nvSpPr>
          <p:cNvPr id="3" name="内容占位符 2">
            <a:extLst>
              <a:ext uri="{FF2B5EF4-FFF2-40B4-BE49-F238E27FC236}">
                <a16:creationId xmlns:a16="http://schemas.microsoft.com/office/drawing/2014/main" xmlns="" id="{FCFEDB31-B022-4A37-8140-38140302E08B}"/>
              </a:ext>
            </a:extLst>
          </p:cNvPr>
          <p:cNvSpPr>
            <a:spLocks noGrp="1"/>
          </p:cNvSpPr>
          <p:nvPr>
            <p:ph idx="1"/>
          </p:nvPr>
        </p:nvSpPr>
        <p:spPr>
          <a:xfrm>
            <a:off x="715618" y="1222513"/>
            <a:ext cx="11111947" cy="5086847"/>
          </a:xfrm>
        </p:spPr>
        <p:txBody>
          <a:bodyPr>
            <a:noAutofit/>
          </a:bodyPr>
          <a:lstStyle/>
          <a:p>
            <a:pPr indent="720000">
              <a:lnSpc>
                <a:spcPct val="100000"/>
              </a:lnSpc>
            </a:pPr>
            <a:r>
              <a:rPr lang="zh-CN" altLang="en-US" sz="2400">
                <a:latin typeface="黑体" panose="02010609060101010101" pitchFamily="49" charset="-122"/>
                <a:ea typeface="黑体" panose="02010609060101010101" pitchFamily="49" charset="-122"/>
              </a:rPr>
              <a:t>不错，目前的中国，固然是江山破碎，国弊民穷，但谁能断言，中国没有一个光明的前途呢？不，决不会的，我们相信，中国一定有个可赞美的光明前途。</a:t>
            </a:r>
          </a:p>
          <a:p>
            <a:pPr indent="720000" algn="r">
              <a:lnSpc>
                <a:spcPct val="100000"/>
              </a:lnSpc>
            </a:pPr>
            <a:r>
              <a:rPr lang="en-US" altLang="zh-CN" sz="2400">
                <a:latin typeface="黑体" panose="02010609060101010101" pitchFamily="49" charset="-122"/>
                <a:ea typeface="黑体" panose="02010609060101010101" pitchFamily="49" charset="-122"/>
              </a:rPr>
              <a:t>       ——</a:t>
            </a:r>
            <a:r>
              <a:rPr lang="zh-CN" altLang="en-US" sz="2400">
                <a:latin typeface="黑体" panose="02010609060101010101" pitchFamily="49" charset="-122"/>
                <a:ea typeface="黑体" panose="02010609060101010101" pitchFamily="49" charset="-122"/>
              </a:rPr>
              <a:t>方志敏 </a:t>
            </a:r>
          </a:p>
          <a:p>
            <a:pPr indent="720000">
              <a:lnSpc>
                <a:spcPct val="100000"/>
              </a:lnSpc>
            </a:pPr>
            <a:r>
              <a:rPr lang="zh-CN" altLang="en-US" sz="2400">
                <a:latin typeface="黑体" panose="02010609060101010101" pitchFamily="49" charset="-122"/>
                <a:ea typeface="黑体" panose="02010609060101010101" pitchFamily="49" charset="-122"/>
              </a:rPr>
              <a:t>国家是大家的。爱国是个个人的本分。                      </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陶行知</a:t>
            </a:r>
          </a:p>
          <a:p>
            <a:pPr indent="720000">
              <a:lnSpc>
                <a:spcPct val="100000"/>
              </a:lnSpc>
            </a:pPr>
            <a:r>
              <a:rPr lang="zh-CN" altLang="en-US" sz="2400">
                <a:latin typeface="黑体" panose="02010609060101010101" pitchFamily="49" charset="-122"/>
                <a:ea typeface="黑体" panose="02010609060101010101" pitchFamily="49" charset="-122"/>
              </a:rPr>
              <a:t>若能作一朵小小的浪花奔腾，呼啸加入献身者的滚滚洪流中推动人类历史向前发展，我觉得这才是一生中最值得骄傲和自豪的事情。           </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黄大年</a:t>
            </a:r>
          </a:p>
          <a:p>
            <a:pPr indent="720000">
              <a:lnSpc>
                <a:spcPct val="100000"/>
              </a:lnSpc>
            </a:pPr>
            <a:r>
              <a:rPr lang="zh-CN" altLang="en-US" sz="2400">
                <a:latin typeface="黑体" panose="02010609060101010101" pitchFamily="49" charset="-122"/>
                <a:ea typeface="黑体" panose="02010609060101010101" pitchFamily="49" charset="-122"/>
              </a:rPr>
              <a:t>以上材料触发了你怎样的思考和感悟？请据此写一篇作文提纲。</a:t>
            </a:r>
          </a:p>
          <a:p>
            <a:pPr indent="0">
              <a:lnSpc>
                <a:spcPct val="100000"/>
              </a:lnSpc>
              <a:buNone/>
            </a:pPr>
            <a:r>
              <a:rPr lang="zh-CN" altLang="en-US" sz="2400">
                <a:latin typeface="黑体" panose="02010609060101010101" pitchFamily="49" charset="-122"/>
                <a:ea typeface="黑体" panose="02010609060101010101" pitchFamily="49" charset="-122"/>
              </a:rPr>
              <a:t>要求：① 论点明确； ② 结构清晰； ③ 观点要有独特性；</a:t>
            </a:r>
            <a:endParaRPr lang="en-US" altLang="zh-CN" sz="2400">
              <a:latin typeface="黑体" panose="02010609060101010101" pitchFamily="49" charset="-122"/>
              <a:ea typeface="黑体" panose="02010609060101010101" pitchFamily="49" charset="-122"/>
            </a:endParaRPr>
          </a:p>
          <a:p>
            <a:pPr indent="0">
              <a:lnSpc>
                <a:spcPct val="100000"/>
              </a:lnSpc>
              <a:buNone/>
            </a:pPr>
            <a:r>
              <a:rPr lang="en-US" altLang="zh-CN" sz="2400">
                <a:latin typeface="黑体" panose="02010609060101010101" pitchFamily="49" charset="-122"/>
                <a:ea typeface="黑体" panose="02010609060101010101" pitchFamily="49" charset="-122"/>
              </a:rPr>
              <a:t>     </a:t>
            </a:r>
            <a:r>
              <a:rPr lang="zh-CN" altLang="en-US" sz="2400">
                <a:latin typeface="黑体" panose="02010609060101010101" pitchFamily="49" charset="-122"/>
                <a:ea typeface="黑体" panose="02010609060101010101" pitchFamily="49" charset="-122"/>
              </a:rPr>
              <a:t> ④ 分论点的论据要准确且有力。</a:t>
            </a:r>
          </a:p>
          <a:p>
            <a:pPr indent="720000">
              <a:lnSpc>
                <a:spcPct val="100000"/>
              </a:lnSpc>
            </a:pPr>
            <a:endParaRPr lang="zh-CN" altLang="en-US" sz="2400">
              <a:latin typeface="黑体" panose="02010609060101010101" pitchFamily="49" charset="-122"/>
              <a:ea typeface="黑体" panose="02010609060101010101" pitchFamily="49" charset="-122"/>
            </a:endParaRPr>
          </a:p>
        </p:txBody>
      </p:sp>
      <p:pic>
        <p:nvPicPr>
          <p:cNvPr id="4" name="New picture"/>
          <p:cNvPicPr/>
          <p:nvPr/>
        </p:nvPicPr>
        <p:blipFill>
          <a:blip r:embed="rId2"/>
          <a:stretch>
            <a:fillRect/>
          </a:stretch>
        </p:blipFill>
        <p:spPr>
          <a:xfrm>
            <a:off x="11823700" y="11226800"/>
            <a:ext cx="342900" cy="254000"/>
          </a:xfrm>
          <a:prstGeom prst="cube">
            <a:avLst/>
          </a:prstGeom>
        </p:spPr>
      </p:pic>
    </p:spTree>
    <p:extLst>
      <p:ext uri="{BB962C8B-B14F-4D97-AF65-F5344CB8AC3E}">
        <p14:creationId xmlns:p14="http://schemas.microsoft.com/office/powerpoint/2010/main" val="4029090304"/>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a:extLst>
              <a:ext uri="{FF2B5EF4-FFF2-40B4-BE49-F238E27FC236}">
                <a16:creationId xmlns:a16="http://schemas.microsoft.com/office/drawing/2014/main" xmlns="" id="{67F8980F-A8E5-40F1-9D75-0A1BB5E57DB2}"/>
              </a:ext>
            </a:extLst>
          </p:cNvPr>
          <p:cNvSpPr>
            <a:spLocks noGrp="1"/>
          </p:cNvSpPr>
          <p:nvPr>
            <p:ph idx="1"/>
          </p:nvPr>
        </p:nvSpPr>
        <p:spPr>
          <a:xfrm>
            <a:off x="964492" y="1967948"/>
            <a:ext cx="9720073" cy="4023360"/>
          </a:xfrm>
        </p:spPr>
        <p:txBody>
          <a:bodyPr/>
          <a:lstStyle/>
          <a:p>
            <a:r>
              <a:rPr lang="zh-CN" altLang="zh-CN" sz="4000" b="1"/>
              <a:t>明末清初王夫之说：“意犹帅也，无帅之兵，谓之乌合”</a:t>
            </a:r>
            <a:r>
              <a:rPr lang="zh-CN" altLang="en-US" sz="4000" b="1"/>
              <a:t>。</a:t>
            </a:r>
            <a:endParaRPr lang="en-US" altLang="zh-CN" sz="4000" b="1"/>
          </a:p>
          <a:p>
            <a:endParaRPr lang="en-US" altLang="zh-CN" sz="4000" b="1"/>
          </a:p>
          <a:p>
            <a:r>
              <a:rPr lang="zh-CN" altLang="zh-CN" sz="4000" b="1"/>
              <a:t>达·芬奇的老师韦罗基奥说：“即使同一个蛋，只要换一个角度看它，形状便立即不同了。”</a:t>
            </a:r>
            <a:endParaRPr lang="en-US" altLang="zh-CN" sz="4000" b="1"/>
          </a:p>
          <a:p>
            <a:endParaRPr lang="zh-CN" altLang="en-US"/>
          </a:p>
        </p:txBody>
      </p:sp>
      <p:sp>
        <p:nvSpPr>
          <p:cNvPr id="4" name="文本框 3">
            <a:extLst>
              <a:ext uri="{FF2B5EF4-FFF2-40B4-BE49-F238E27FC236}">
                <a16:creationId xmlns:a16="http://schemas.microsoft.com/office/drawing/2014/main" xmlns="" id="{223B2769-1151-4A08-A6D3-0EC6F269F6EE}"/>
              </a:ext>
            </a:extLst>
          </p:cNvPr>
          <p:cNvSpPr txBox="1"/>
          <p:nvPr/>
        </p:nvSpPr>
        <p:spPr>
          <a:xfrm>
            <a:off x="1182756" y="516836"/>
            <a:ext cx="4774096" cy="1015663"/>
          </a:xfrm>
          <a:prstGeom prst="rect">
            <a:avLst/>
          </a:prstGeom>
          <a:noFill/>
        </p:spPr>
        <p:txBody>
          <a:bodyPr wrap="square" rtlCol="0">
            <a:spAutoFit/>
          </a:bodyPr>
          <a:lstStyle/>
          <a:p>
            <a:r>
              <a:rPr lang="zh-CN" altLang="en-US" sz="6000" b="1"/>
              <a:t>写作引导：</a:t>
            </a:r>
          </a:p>
        </p:txBody>
      </p:sp>
    </p:spTree>
    <p:extLst>
      <p:ext uri="{BB962C8B-B14F-4D97-AF65-F5344CB8AC3E}">
        <p14:creationId xmlns:p14="http://schemas.microsoft.com/office/powerpoint/2010/main" val="2770102578"/>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674BB545-A947-46E0-B695-7DB8A69BBAB4}"/>
              </a:ext>
            </a:extLst>
          </p:cNvPr>
          <p:cNvSpPr>
            <a:spLocks noGrp="1"/>
          </p:cNvSpPr>
          <p:nvPr>
            <p:ph type="title"/>
          </p:nvPr>
        </p:nvSpPr>
        <p:spPr/>
        <p:txBody>
          <a:bodyPr>
            <a:normAutofit/>
          </a:bodyPr>
          <a:lstStyle/>
          <a:p>
            <a:r>
              <a:rPr lang="zh-CN" altLang="en-US" sz="4800" b="1"/>
              <a:t>如何</a:t>
            </a:r>
            <a:r>
              <a:rPr lang="zh-CN" altLang="zh-CN" sz="4800" b="1"/>
              <a:t>看待项羽兵败垓下、自</a:t>
            </a:r>
            <a:r>
              <a:rPr lang="zh-CN" altLang="en-US" sz="4800" b="1"/>
              <a:t>刎</a:t>
            </a:r>
            <a:r>
              <a:rPr lang="zh-CN" altLang="zh-CN" sz="4800" b="1"/>
              <a:t>乌江</a:t>
            </a:r>
            <a:endParaRPr lang="zh-CN" altLang="en-US" sz="4800" b="1"/>
          </a:p>
        </p:txBody>
      </p:sp>
      <p:sp>
        <p:nvSpPr>
          <p:cNvPr id="3" name="内容占位符 2">
            <a:extLst>
              <a:ext uri="{FF2B5EF4-FFF2-40B4-BE49-F238E27FC236}">
                <a16:creationId xmlns:a16="http://schemas.microsoft.com/office/drawing/2014/main" xmlns="" id="{8D86B2D3-8C93-4698-9FD6-82BFDBD08ED7}"/>
              </a:ext>
            </a:extLst>
          </p:cNvPr>
          <p:cNvSpPr>
            <a:spLocks noGrp="1"/>
          </p:cNvSpPr>
          <p:nvPr>
            <p:ph idx="1"/>
          </p:nvPr>
        </p:nvSpPr>
        <p:spPr/>
        <p:txBody>
          <a:bodyPr>
            <a:normAutofit/>
          </a:bodyPr>
          <a:lstStyle/>
          <a:p>
            <a:r>
              <a:rPr lang="zh-CN" altLang="zh-CN" sz="3600" b="1"/>
              <a:t>杜牧说：“胜败兵家事不期，包羞忍耻是男儿。江东子弟多才俊，卷土重来未可知。”</a:t>
            </a:r>
            <a:r>
              <a:rPr lang="zh-CN" altLang="en-US" sz="3600" b="1"/>
              <a:t> </a:t>
            </a:r>
            <a:endParaRPr lang="en-US" altLang="zh-CN" sz="3600" b="1"/>
          </a:p>
          <a:p>
            <a:r>
              <a:rPr lang="zh-CN" altLang="zh-CN" sz="3600" b="1"/>
              <a:t>王安石说：“百战疲劳壮士哀，中原一败势难回。江东子弟今犹在，肯为君王卷土来？”</a:t>
            </a:r>
            <a:r>
              <a:rPr lang="zh-CN" altLang="en-US" sz="3600" b="1"/>
              <a:t> </a:t>
            </a:r>
            <a:endParaRPr lang="zh-CN" altLang="zh-CN" sz="3600" b="1"/>
          </a:p>
          <a:p>
            <a:r>
              <a:rPr lang="zh-CN" altLang="en-US" sz="3600" b="1"/>
              <a:t>毛</a:t>
            </a:r>
            <a:r>
              <a:rPr lang="zh-CN" altLang="zh-CN" sz="3600" b="1"/>
              <a:t>泽东说：“宜将剩勇追穷寇，不可</a:t>
            </a:r>
            <a:r>
              <a:rPr lang="zh-CN" altLang="en-US" sz="3600" b="1"/>
              <a:t>沽</a:t>
            </a:r>
            <a:r>
              <a:rPr lang="zh-CN" altLang="zh-CN" sz="3600" b="1"/>
              <a:t>名学</a:t>
            </a:r>
            <a:r>
              <a:rPr lang="zh-CN" altLang="en-US" sz="3600" b="1"/>
              <a:t>霸</a:t>
            </a:r>
            <a:r>
              <a:rPr lang="zh-CN" altLang="zh-CN" sz="3600" b="1"/>
              <a:t>王。”</a:t>
            </a:r>
            <a:endParaRPr lang="zh-CN" altLang="en-US" sz="3600" b="1"/>
          </a:p>
        </p:txBody>
      </p:sp>
    </p:spTree>
    <p:extLst>
      <p:ext uri="{BB962C8B-B14F-4D97-AF65-F5344CB8AC3E}">
        <p14:creationId xmlns:p14="http://schemas.microsoft.com/office/powerpoint/2010/main" val="671197459"/>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6D7AEA51-7A4F-4F46-89B5-F91B5E3703EA}"/>
              </a:ext>
            </a:extLst>
          </p:cNvPr>
          <p:cNvSpPr>
            <a:spLocks noGrp="1"/>
          </p:cNvSpPr>
          <p:nvPr>
            <p:ph type="title"/>
          </p:nvPr>
        </p:nvSpPr>
        <p:spPr>
          <a:xfrm>
            <a:off x="881270" y="130400"/>
            <a:ext cx="9720072" cy="1499616"/>
          </a:xfrm>
        </p:spPr>
        <p:txBody>
          <a:bodyPr/>
          <a:lstStyle/>
          <a:p>
            <a:r>
              <a:rPr lang="zh-CN" altLang="en-US" b="1"/>
              <a:t>技法讲解：</a:t>
            </a:r>
          </a:p>
        </p:txBody>
      </p:sp>
      <p:sp>
        <p:nvSpPr>
          <p:cNvPr id="3" name="内容占位符 2">
            <a:extLst>
              <a:ext uri="{FF2B5EF4-FFF2-40B4-BE49-F238E27FC236}">
                <a16:creationId xmlns:a16="http://schemas.microsoft.com/office/drawing/2014/main" xmlns="" id="{B341F740-1CAB-4158-8547-32ACD48A001C}"/>
              </a:ext>
            </a:extLst>
          </p:cNvPr>
          <p:cNvSpPr>
            <a:spLocks noGrp="1"/>
          </p:cNvSpPr>
          <p:nvPr>
            <p:ph idx="1"/>
          </p:nvPr>
        </p:nvSpPr>
        <p:spPr>
          <a:xfrm>
            <a:off x="884583" y="1630016"/>
            <a:ext cx="10426147" cy="5227983"/>
          </a:xfrm>
        </p:spPr>
        <p:txBody>
          <a:bodyPr>
            <a:normAutofit/>
          </a:bodyPr>
          <a:lstStyle/>
          <a:p>
            <a:pPr indent="0">
              <a:lnSpc>
                <a:spcPct val="120000"/>
              </a:lnSpc>
              <a:buNone/>
            </a:pPr>
            <a:r>
              <a:rPr lang="zh-CN" altLang="zh-CN" sz="4000" b="1">
                <a:solidFill>
                  <a:srgbClr val="FF0000"/>
                </a:solidFill>
              </a:rPr>
              <a:t>①针对问题，确立观点</a:t>
            </a:r>
            <a:endParaRPr lang="en-US" altLang="zh-CN" sz="4000" b="1">
              <a:solidFill>
                <a:srgbClr val="FF0000"/>
              </a:solidFill>
            </a:endParaRPr>
          </a:p>
          <a:p>
            <a:pPr indent="0">
              <a:lnSpc>
                <a:spcPct val="120000"/>
              </a:lnSpc>
              <a:buNone/>
            </a:pPr>
            <a:r>
              <a:rPr lang="zh-CN" altLang="zh-CN" sz="2400" b="1"/>
              <a:t>范例</a:t>
            </a:r>
            <a:r>
              <a:rPr lang="en-US" altLang="zh-CN" sz="2400" b="1"/>
              <a:t>&gt;&gt;</a:t>
            </a:r>
            <a:endParaRPr lang="zh-CN" altLang="zh-CN" sz="2400" b="1"/>
          </a:p>
          <a:p>
            <a:pPr indent="720000">
              <a:lnSpc>
                <a:spcPct val="120000"/>
              </a:lnSpc>
            </a:pPr>
            <a:r>
              <a:rPr lang="zh-CN" altLang="zh-CN" sz="2400" b="1"/>
              <a:t>我们中国人是有骨气的。</a:t>
            </a:r>
          </a:p>
          <a:p>
            <a:pPr indent="720000">
              <a:lnSpc>
                <a:spcPct val="120000"/>
              </a:lnSpc>
            </a:pPr>
            <a:r>
              <a:rPr lang="zh-CN" altLang="zh-CN" sz="2400" b="1"/>
              <a:t>战国时代的孟子，有几句很好的话：“富贵不能淫，贫贱不能移，成武不能屈，此之谓大丈夫。”意思是说，高官厚禄收买不了，贫穷困苦折磨不了，强暴武力威胁不了，这就是所谓大丈夫。大丈夫的这种种行为，表现出了英雄气概，我们今天就叫做有骨气。</a:t>
            </a:r>
          </a:p>
          <a:p>
            <a:pPr indent="720000" algn="r">
              <a:lnSpc>
                <a:spcPct val="120000"/>
              </a:lnSpc>
            </a:pPr>
            <a:r>
              <a:rPr lang="zh-CN" altLang="zh-CN" sz="2400" b="1"/>
              <a:t>（选自吴晗《谈骨气》</a:t>
            </a:r>
            <a:r>
              <a:rPr lang="en-US" altLang="zh-CN" sz="2400" b="1"/>
              <a:t>)</a:t>
            </a:r>
            <a:endParaRPr lang="zh-CN" altLang="zh-CN" sz="2400" b="1"/>
          </a:p>
        </p:txBody>
      </p:sp>
      <p:sp>
        <p:nvSpPr>
          <p:cNvPr id="5" name="矩形 4">
            <a:extLst>
              <a:ext uri="{FF2B5EF4-FFF2-40B4-BE49-F238E27FC236}">
                <a16:creationId xmlns:a16="http://schemas.microsoft.com/office/drawing/2014/main" xmlns="" id="{5304AB1E-F12B-4DE8-ACC3-BECBB8B10F34}"/>
              </a:ext>
            </a:extLst>
          </p:cNvPr>
          <p:cNvSpPr/>
          <p:nvPr/>
        </p:nvSpPr>
        <p:spPr>
          <a:xfrm>
            <a:off x="7646687" y="1630016"/>
            <a:ext cx="2954655" cy="923330"/>
          </a:xfrm>
          <a:prstGeom prst="rect">
            <a:avLst/>
          </a:prstGeom>
          <a:noFill/>
        </p:spPr>
        <p:txBody>
          <a:bodyPr wrap="none" lIns="91440" tIns="45720" rIns="91440" bIns="45720">
            <a:spAutoFit/>
          </a:bodyPr>
          <a:lstStyle/>
          <a:p>
            <a:pPr algn="ctr"/>
            <a:r>
              <a:rPr lang="zh-CN" altLang="en-US" sz="5400" b="1" cap="none" spc="0">
                <a:ln w="22225">
                  <a:solidFill>
                    <a:schemeClr val="accent2"/>
                  </a:solidFill>
                  <a:prstDash val="solid"/>
                </a:ln>
                <a:solidFill>
                  <a:schemeClr val="accent2">
                    <a:lumMod val="40000"/>
                    <a:lumOff val="60000"/>
                  </a:schemeClr>
                </a:solidFill>
                <a:effectLst/>
              </a:rPr>
              <a:t>主旨明确</a:t>
            </a:r>
          </a:p>
        </p:txBody>
      </p:sp>
      <p:sp>
        <p:nvSpPr>
          <p:cNvPr id="6" name="箭头: 右 5">
            <a:extLst>
              <a:ext uri="{FF2B5EF4-FFF2-40B4-BE49-F238E27FC236}">
                <a16:creationId xmlns:a16="http://schemas.microsoft.com/office/drawing/2014/main" xmlns="" id="{E0B1971B-40EC-4433-8263-B6F596882F9B}"/>
              </a:ext>
            </a:extLst>
          </p:cNvPr>
          <p:cNvSpPr/>
          <p:nvPr/>
        </p:nvSpPr>
        <p:spPr>
          <a:xfrm>
            <a:off x="6448095" y="184936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6216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7D737B9E-8D63-4CD9-B91D-D64135CEC609}"/>
              </a:ext>
            </a:extLst>
          </p:cNvPr>
          <p:cNvSpPr>
            <a:spLocks noGrp="1"/>
          </p:cNvSpPr>
          <p:nvPr>
            <p:ph type="title"/>
          </p:nvPr>
        </p:nvSpPr>
        <p:spPr/>
        <p:txBody>
          <a:bodyPr/>
          <a:lstStyle/>
          <a:p>
            <a:r>
              <a:rPr lang="en-US" altLang="zh-CN" b="1">
                <a:solidFill>
                  <a:srgbClr val="FF0000"/>
                </a:solidFill>
              </a:rPr>
              <a:t>②</a:t>
            </a:r>
            <a:r>
              <a:rPr lang="zh-CN" altLang="zh-CN" b="1">
                <a:solidFill>
                  <a:srgbClr val="FF0000"/>
                </a:solidFill>
              </a:rPr>
              <a:t>多面思考，纲举目张</a:t>
            </a:r>
            <a:endParaRPr lang="zh-CN" altLang="en-US" b="1">
              <a:solidFill>
                <a:srgbClr val="FF0000"/>
              </a:solidFill>
            </a:endParaRPr>
          </a:p>
        </p:txBody>
      </p:sp>
      <p:sp>
        <p:nvSpPr>
          <p:cNvPr id="3" name="内容占位符 2">
            <a:extLst>
              <a:ext uri="{FF2B5EF4-FFF2-40B4-BE49-F238E27FC236}">
                <a16:creationId xmlns:a16="http://schemas.microsoft.com/office/drawing/2014/main" xmlns="" id="{1E2DA275-0370-4E91-B5DB-F54372FFCD70}"/>
              </a:ext>
            </a:extLst>
          </p:cNvPr>
          <p:cNvSpPr>
            <a:spLocks noGrp="1"/>
          </p:cNvSpPr>
          <p:nvPr>
            <p:ph idx="1"/>
          </p:nvPr>
        </p:nvSpPr>
        <p:spPr/>
        <p:txBody>
          <a:bodyPr>
            <a:normAutofit/>
          </a:bodyPr>
          <a:lstStyle/>
          <a:p>
            <a:r>
              <a:rPr lang="zh-CN" altLang="zh-CN" sz="3200" b="1"/>
              <a:t>范例</a:t>
            </a:r>
            <a:r>
              <a:rPr lang="en-US" altLang="zh-CN" sz="3200" b="1"/>
              <a:t>&gt;&gt;</a:t>
            </a:r>
            <a:endParaRPr lang="zh-CN" altLang="zh-CN" sz="3200" b="1"/>
          </a:p>
          <a:p>
            <a:pPr indent="720000"/>
            <a:r>
              <a:rPr lang="zh-CN" altLang="zh-CN" sz="3200" b="1"/>
              <a:t>高考满分作文《谈意气》在亮出中心论点“人要有意气，有自己的意志和气概，要意气风发”之后，便从三个方面展开了充分的论述：人有意气，才能有豁达的胸襟；人有意气，才能千古留名，流芳百世，才能在国家危难之时挺身而出；人有</a:t>
            </a:r>
            <a:r>
              <a:rPr lang="zh-CN" altLang="en-US" sz="3200" b="1"/>
              <a:t>意气，</a:t>
            </a:r>
            <a:r>
              <a:rPr lang="zh-CN" altLang="zh-CN" sz="3200" b="1"/>
              <a:t>才能</a:t>
            </a:r>
            <a:r>
              <a:rPr lang="zh-CN" altLang="en-US" sz="3200" b="1"/>
              <a:t>催</a:t>
            </a:r>
            <a:r>
              <a:rPr lang="zh-CN" altLang="zh-CN" sz="3200" b="1"/>
              <a:t>不垮、压不倒，追求不</a:t>
            </a:r>
            <a:r>
              <a:rPr lang="zh-CN" altLang="en-US" sz="3200" b="1"/>
              <a:t>泯</a:t>
            </a:r>
            <a:r>
              <a:rPr lang="zh-CN" altLang="zh-CN" sz="3200" b="1"/>
              <a:t>，意志不衰。</a:t>
            </a:r>
            <a:endParaRPr lang="zh-CN" altLang="en-US" sz="3200" b="1"/>
          </a:p>
        </p:txBody>
      </p:sp>
      <p:sp>
        <p:nvSpPr>
          <p:cNvPr id="4" name="矩形 3">
            <a:extLst>
              <a:ext uri="{FF2B5EF4-FFF2-40B4-BE49-F238E27FC236}">
                <a16:creationId xmlns:a16="http://schemas.microsoft.com/office/drawing/2014/main" xmlns="" id="{98C2C95B-8F41-4BDD-A9D8-852FEC79A491}"/>
              </a:ext>
            </a:extLst>
          </p:cNvPr>
          <p:cNvSpPr/>
          <p:nvPr/>
        </p:nvSpPr>
        <p:spPr>
          <a:xfrm>
            <a:off x="9026509" y="829126"/>
            <a:ext cx="2646879" cy="830997"/>
          </a:xfrm>
          <a:prstGeom prst="rect">
            <a:avLst/>
          </a:prstGeom>
        </p:spPr>
        <p:txBody>
          <a:bodyPr wrap="none">
            <a:spAutoFit/>
          </a:bodyPr>
          <a:lstStyle/>
          <a:p>
            <a:pPr algn="ctr"/>
            <a:r>
              <a:rPr lang="zh-CN" altLang="en-US" sz="4800" b="1">
                <a:ln w="22225">
                  <a:solidFill>
                    <a:schemeClr val="accent2"/>
                  </a:solidFill>
                  <a:prstDash val="solid"/>
                </a:ln>
                <a:solidFill>
                  <a:schemeClr val="accent2">
                    <a:lumMod val="40000"/>
                    <a:lumOff val="60000"/>
                  </a:schemeClr>
                </a:solidFill>
              </a:rPr>
              <a:t>结构清晰</a:t>
            </a:r>
          </a:p>
        </p:txBody>
      </p:sp>
      <p:sp>
        <p:nvSpPr>
          <p:cNvPr id="5" name="箭头: 右 4">
            <a:extLst>
              <a:ext uri="{FF2B5EF4-FFF2-40B4-BE49-F238E27FC236}">
                <a16:creationId xmlns:a16="http://schemas.microsoft.com/office/drawing/2014/main" xmlns="" id="{5A340547-D560-485B-BBDF-F92C0D907DF9}"/>
              </a:ext>
            </a:extLst>
          </p:cNvPr>
          <p:cNvSpPr/>
          <p:nvPr/>
        </p:nvSpPr>
        <p:spPr>
          <a:xfrm>
            <a:off x="7901609" y="100230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46673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B679B5BB-30D4-4492-964C-22CD2BCADB63}"/>
              </a:ext>
            </a:extLst>
          </p:cNvPr>
          <p:cNvSpPr>
            <a:spLocks noGrp="1"/>
          </p:cNvSpPr>
          <p:nvPr>
            <p:ph type="title"/>
          </p:nvPr>
        </p:nvSpPr>
        <p:spPr/>
        <p:txBody>
          <a:bodyPr/>
          <a:lstStyle/>
          <a:p>
            <a:r>
              <a:rPr lang="zh-CN" altLang="zh-CN" b="1">
                <a:solidFill>
                  <a:srgbClr val="FF0000"/>
                </a:solidFill>
              </a:rPr>
              <a:t>③比较探究，突出优势</a:t>
            </a:r>
            <a:endParaRPr lang="zh-CN" altLang="en-US" b="1">
              <a:solidFill>
                <a:srgbClr val="FF0000"/>
              </a:solidFill>
            </a:endParaRPr>
          </a:p>
        </p:txBody>
      </p:sp>
      <p:sp>
        <p:nvSpPr>
          <p:cNvPr id="3" name="内容占位符 2">
            <a:extLst>
              <a:ext uri="{FF2B5EF4-FFF2-40B4-BE49-F238E27FC236}">
                <a16:creationId xmlns:a16="http://schemas.microsoft.com/office/drawing/2014/main" xmlns="" id="{2D7590FB-9746-4470-8365-CF9B84EA6CB7}"/>
              </a:ext>
            </a:extLst>
          </p:cNvPr>
          <p:cNvSpPr>
            <a:spLocks noGrp="1"/>
          </p:cNvSpPr>
          <p:nvPr>
            <p:ph idx="1"/>
          </p:nvPr>
        </p:nvSpPr>
        <p:spPr>
          <a:xfrm>
            <a:off x="1024128" y="1878496"/>
            <a:ext cx="9720073" cy="4430864"/>
          </a:xfrm>
        </p:spPr>
        <p:txBody>
          <a:bodyPr>
            <a:normAutofit/>
          </a:bodyPr>
          <a:lstStyle/>
          <a:p>
            <a:pPr indent="0">
              <a:lnSpc>
                <a:spcPct val="100000"/>
              </a:lnSpc>
              <a:buNone/>
            </a:pPr>
            <a:r>
              <a:rPr lang="zh-CN" altLang="zh-CN" sz="2400" b="1"/>
              <a:t>范例</a:t>
            </a:r>
            <a:r>
              <a:rPr lang="en-US" altLang="zh-CN" sz="2400" b="1"/>
              <a:t>&gt;&gt;</a:t>
            </a:r>
          </a:p>
          <a:p>
            <a:pPr indent="720000">
              <a:lnSpc>
                <a:spcPct val="100000"/>
              </a:lnSpc>
            </a:pPr>
            <a:r>
              <a:rPr lang="zh-CN" altLang="zh-CN" sz="2400" b="1"/>
              <a:t>中国一向是所谓“闭关主义”，自己不去，别人也不许来。自从给枪炮打破了大门之后，又碰了一串钉子，到现在，成了什么都是“送去主义”了。别的且不说罢，单是学艺上的东西，近来就先送一批古董到巴黎去展览，但终“不知后事如何”；还有几位“大师”们捧着几张古画和新画，在欧洲各国一路的挂过去，叫作“发扬国光”</a:t>
            </a:r>
            <a:r>
              <a:rPr lang="en-US" altLang="zh-CN" sz="2400" b="1"/>
              <a:t>... ...</a:t>
            </a:r>
            <a:endParaRPr lang="zh-CN" altLang="zh-CN" sz="2400" b="1"/>
          </a:p>
          <a:p>
            <a:pPr indent="720000">
              <a:lnSpc>
                <a:spcPct val="100000"/>
              </a:lnSpc>
            </a:pPr>
            <a:r>
              <a:rPr lang="zh-CN" altLang="zh-CN" sz="2400" b="1"/>
              <a:t>我在这里也并不想对于“送去”再说什么，否则太不“</a:t>
            </a:r>
            <a:r>
              <a:rPr lang="zh-CN" altLang="en-US" sz="2400" b="1"/>
              <a:t>摩登</a:t>
            </a:r>
            <a:r>
              <a:rPr lang="zh-CN" altLang="zh-CN" sz="2400" b="1"/>
              <a:t>”了。我只想鼓吹我们再</a:t>
            </a:r>
            <a:r>
              <a:rPr lang="zh-CN" altLang="en-US" sz="2400" b="1"/>
              <a:t>吝啬</a:t>
            </a:r>
            <a:r>
              <a:rPr lang="zh-CN" altLang="zh-CN" sz="2400" b="1"/>
              <a:t>一点，“送去”之外，还得“拿来”，是为“拿来主义”。</a:t>
            </a:r>
          </a:p>
          <a:p>
            <a:pPr indent="720000" algn="r">
              <a:lnSpc>
                <a:spcPct val="100000"/>
              </a:lnSpc>
            </a:pPr>
            <a:r>
              <a:rPr lang="zh-CN" altLang="zh-CN" sz="2400" b="1"/>
              <a:t>（鲁迅《拿来主义》</a:t>
            </a:r>
            <a:r>
              <a:rPr lang="zh-CN" altLang="en-US" sz="2400" b="1"/>
              <a:t>）</a:t>
            </a:r>
            <a:endParaRPr lang="zh-CN" altLang="zh-CN" sz="2400" b="1"/>
          </a:p>
          <a:p>
            <a:pPr indent="720000">
              <a:lnSpc>
                <a:spcPct val="100000"/>
              </a:lnSpc>
            </a:pPr>
            <a:endParaRPr lang="zh-CN" altLang="en-US" sz="2400" b="1"/>
          </a:p>
        </p:txBody>
      </p:sp>
      <p:sp>
        <p:nvSpPr>
          <p:cNvPr id="4" name="矩形 3">
            <a:extLst>
              <a:ext uri="{FF2B5EF4-FFF2-40B4-BE49-F238E27FC236}">
                <a16:creationId xmlns:a16="http://schemas.microsoft.com/office/drawing/2014/main" xmlns="" id="{159A5814-60FF-408A-AF1A-E603AA257969}"/>
              </a:ext>
            </a:extLst>
          </p:cNvPr>
          <p:cNvSpPr/>
          <p:nvPr/>
        </p:nvSpPr>
        <p:spPr>
          <a:xfrm>
            <a:off x="9021708" y="770191"/>
            <a:ext cx="2954655" cy="923330"/>
          </a:xfrm>
          <a:prstGeom prst="rect">
            <a:avLst/>
          </a:prstGeom>
        </p:spPr>
        <p:txBody>
          <a:bodyPr wrap="none">
            <a:spAutoFit/>
          </a:bodyPr>
          <a:lstStyle/>
          <a:p>
            <a:pPr algn="ctr"/>
            <a:r>
              <a:rPr lang="zh-CN" altLang="en-US" sz="5400" b="1">
                <a:ln w="22225">
                  <a:solidFill>
                    <a:schemeClr val="accent2"/>
                  </a:solidFill>
                  <a:prstDash val="solid"/>
                </a:ln>
                <a:solidFill>
                  <a:schemeClr val="accent2">
                    <a:lumMod val="40000"/>
                    <a:lumOff val="60000"/>
                  </a:schemeClr>
                </a:solidFill>
              </a:rPr>
              <a:t>观点独特</a:t>
            </a:r>
          </a:p>
        </p:txBody>
      </p:sp>
      <p:sp>
        <p:nvSpPr>
          <p:cNvPr id="5" name="箭头: 右 4">
            <a:extLst>
              <a:ext uri="{FF2B5EF4-FFF2-40B4-BE49-F238E27FC236}">
                <a16:creationId xmlns:a16="http://schemas.microsoft.com/office/drawing/2014/main" xmlns="" id="{AA533FDF-7839-4FBA-AE77-6497FABAC115}"/>
              </a:ext>
            </a:extLst>
          </p:cNvPr>
          <p:cNvSpPr/>
          <p:nvPr/>
        </p:nvSpPr>
        <p:spPr>
          <a:xfrm>
            <a:off x="7789545" y="1059061"/>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75150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39490E74-A2C6-4305-A97A-110687E5B91F}"/>
              </a:ext>
            </a:extLst>
          </p:cNvPr>
          <p:cNvSpPr>
            <a:spLocks noGrp="1"/>
          </p:cNvSpPr>
          <p:nvPr>
            <p:ph type="title"/>
          </p:nvPr>
        </p:nvSpPr>
        <p:spPr>
          <a:xfrm>
            <a:off x="209120" y="585216"/>
            <a:ext cx="9720072" cy="1499616"/>
          </a:xfrm>
        </p:spPr>
        <p:txBody>
          <a:bodyPr/>
          <a:lstStyle/>
          <a:p>
            <a:r>
              <a:rPr lang="zh-CN" altLang="zh-CN" b="1">
                <a:solidFill>
                  <a:srgbClr val="FF0000"/>
                </a:solidFill>
              </a:rPr>
              <a:t>④梳理思路，确定结构</a:t>
            </a:r>
            <a:endParaRPr lang="zh-CN" altLang="en-US" b="1">
              <a:solidFill>
                <a:srgbClr val="FF0000"/>
              </a:solidFill>
            </a:endParaRPr>
          </a:p>
        </p:txBody>
      </p:sp>
      <p:sp>
        <p:nvSpPr>
          <p:cNvPr id="3" name="内容占位符 2">
            <a:extLst>
              <a:ext uri="{FF2B5EF4-FFF2-40B4-BE49-F238E27FC236}">
                <a16:creationId xmlns:a16="http://schemas.microsoft.com/office/drawing/2014/main" xmlns="" id="{9147FE6E-41B8-4D38-8DD4-7CD9075F08CC}"/>
              </a:ext>
            </a:extLst>
          </p:cNvPr>
          <p:cNvSpPr>
            <a:spLocks noGrp="1"/>
          </p:cNvSpPr>
          <p:nvPr>
            <p:ph idx="1"/>
          </p:nvPr>
        </p:nvSpPr>
        <p:spPr>
          <a:xfrm>
            <a:off x="1024128" y="2286000"/>
            <a:ext cx="9720073" cy="4452730"/>
          </a:xfrm>
        </p:spPr>
        <p:txBody>
          <a:bodyPr>
            <a:normAutofit fontScale="85000" lnSpcReduction="10000"/>
          </a:bodyPr>
          <a:lstStyle/>
          <a:p>
            <a:pPr indent="720000">
              <a:lnSpc>
                <a:spcPct val="110000"/>
              </a:lnSpc>
            </a:pPr>
            <a:r>
              <a:rPr lang="zh-CN" altLang="zh-CN" sz="3600" b="1"/>
              <a:t>疑是思之始，学之端。科学上的重大突破，理论上的重大创造，往往是从疑开始的。“苹果为什么落在地上</a:t>
            </a:r>
            <a:r>
              <a:rPr lang="zh-CN" altLang="en-US" sz="3600" b="1"/>
              <a:t>？</a:t>
            </a:r>
            <a:r>
              <a:rPr lang="en-US" altLang="zh-CN" sz="3600" b="1"/>
              <a:t>”</a:t>
            </a:r>
            <a:r>
              <a:rPr lang="zh-CN" altLang="zh-CN" sz="3600" b="1"/>
              <a:t>这个疑对于探索</a:t>
            </a:r>
            <a:r>
              <a:rPr lang="en-US" altLang="zh-CN" sz="3600" b="1"/>
              <a:t>“</a:t>
            </a:r>
            <a:r>
              <a:rPr lang="zh-CN" altLang="zh-CN" sz="3600" b="1"/>
              <a:t>万有引力</a:t>
            </a:r>
            <a:r>
              <a:rPr lang="en-US" altLang="zh-CN" sz="3600" b="1"/>
              <a:t>”</a:t>
            </a:r>
            <a:r>
              <a:rPr lang="zh-CN" altLang="zh-CN" sz="3600" b="1"/>
              <a:t>的牛顿曾有极大的启示；“挂灯摇摆幅度不论大小，为什么时间都是一个样</a:t>
            </a:r>
            <a:r>
              <a:rPr lang="zh-CN" altLang="en-US" sz="3600" b="1"/>
              <a:t>？</a:t>
            </a:r>
            <a:r>
              <a:rPr lang="en-US" altLang="zh-CN" sz="3600" b="1"/>
              <a:t>”</a:t>
            </a:r>
            <a:r>
              <a:rPr lang="zh-CN" altLang="zh-CN" sz="3600" b="1"/>
              <a:t>这个“疑”使伽利略发现了等时性的原理。这些自然现象，皆是人们生活中惯常所见，然而，寻常人熟视无睹，唯有具有探究精神的人对此产生“疑”，努力探索，以至有所发现，有所发明，有所创造。</a:t>
            </a:r>
            <a:endParaRPr lang="en-US" altLang="zh-CN" sz="3600" b="1"/>
          </a:p>
          <a:p>
            <a:pPr indent="720000" algn="r"/>
            <a:r>
              <a:rPr lang="zh-CN" altLang="zh-CN" sz="2800"/>
              <a:t>（选自高考满分作文《说“疑”》</a:t>
            </a:r>
            <a:r>
              <a:rPr lang="en-US" altLang="zh-CN" sz="2800"/>
              <a:t>)</a:t>
            </a:r>
            <a:endParaRPr lang="zh-CN" altLang="zh-CN" sz="4200"/>
          </a:p>
          <a:p>
            <a:pPr indent="720000"/>
            <a:endParaRPr lang="zh-CN" altLang="en-US" sz="3600"/>
          </a:p>
        </p:txBody>
      </p:sp>
      <p:sp>
        <p:nvSpPr>
          <p:cNvPr id="4" name="矩形 3">
            <a:extLst>
              <a:ext uri="{FF2B5EF4-FFF2-40B4-BE49-F238E27FC236}">
                <a16:creationId xmlns:a16="http://schemas.microsoft.com/office/drawing/2014/main" xmlns="" id="{25089649-E354-40E1-BB72-DB530F0567C5}"/>
              </a:ext>
            </a:extLst>
          </p:cNvPr>
          <p:cNvSpPr/>
          <p:nvPr/>
        </p:nvSpPr>
        <p:spPr>
          <a:xfrm>
            <a:off x="7852349" y="800421"/>
            <a:ext cx="4339651" cy="923330"/>
          </a:xfrm>
          <a:prstGeom prst="rect">
            <a:avLst/>
          </a:prstGeom>
        </p:spPr>
        <p:txBody>
          <a:bodyPr wrap="none">
            <a:spAutoFit/>
          </a:bodyPr>
          <a:lstStyle/>
          <a:p>
            <a:pPr algn="ctr"/>
            <a:r>
              <a:rPr lang="zh-CN" altLang="en-US" sz="5400" b="1">
                <a:ln w="22225">
                  <a:solidFill>
                    <a:schemeClr val="accent2"/>
                  </a:solidFill>
                  <a:prstDash val="solid"/>
                </a:ln>
                <a:solidFill>
                  <a:schemeClr val="accent2">
                    <a:lumMod val="40000"/>
                    <a:lumOff val="60000"/>
                  </a:schemeClr>
                </a:solidFill>
              </a:rPr>
              <a:t>增强论证力量</a:t>
            </a:r>
          </a:p>
        </p:txBody>
      </p:sp>
      <p:sp>
        <p:nvSpPr>
          <p:cNvPr id="5" name="箭头: 右 4">
            <a:extLst>
              <a:ext uri="{FF2B5EF4-FFF2-40B4-BE49-F238E27FC236}">
                <a16:creationId xmlns:a16="http://schemas.microsoft.com/office/drawing/2014/main" xmlns="" id="{F82D15E7-D8A0-48A4-B6A5-C3D266F4C9EA}"/>
              </a:ext>
            </a:extLst>
          </p:cNvPr>
          <p:cNvSpPr/>
          <p:nvPr/>
        </p:nvSpPr>
        <p:spPr>
          <a:xfrm>
            <a:off x="6977270" y="109270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42341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94324695-EA97-422E-BE64-3C25A5FDADD5}"/>
              </a:ext>
            </a:extLst>
          </p:cNvPr>
          <p:cNvSpPr>
            <a:spLocks noGrp="1"/>
          </p:cNvSpPr>
          <p:nvPr>
            <p:ph type="title"/>
          </p:nvPr>
        </p:nvSpPr>
        <p:spPr>
          <a:xfrm>
            <a:off x="1024128" y="356616"/>
            <a:ext cx="9720072" cy="1499616"/>
          </a:xfrm>
        </p:spPr>
        <p:txBody>
          <a:bodyPr/>
          <a:lstStyle/>
          <a:p>
            <a:r>
              <a:rPr lang="zh-CN" altLang="en-US" b="1"/>
              <a:t>范文讲评</a:t>
            </a:r>
          </a:p>
        </p:txBody>
      </p:sp>
      <p:sp>
        <p:nvSpPr>
          <p:cNvPr id="3" name="内容占位符 2">
            <a:extLst>
              <a:ext uri="{FF2B5EF4-FFF2-40B4-BE49-F238E27FC236}">
                <a16:creationId xmlns:a16="http://schemas.microsoft.com/office/drawing/2014/main" xmlns="" id="{95603E3E-2F5B-4654-9249-4E61D0C769C8}"/>
              </a:ext>
            </a:extLst>
          </p:cNvPr>
          <p:cNvSpPr>
            <a:spLocks noGrp="1"/>
          </p:cNvSpPr>
          <p:nvPr>
            <p:ph idx="1"/>
          </p:nvPr>
        </p:nvSpPr>
        <p:spPr>
          <a:xfrm>
            <a:off x="1024128" y="1709530"/>
            <a:ext cx="10366115" cy="4691269"/>
          </a:xfrm>
        </p:spPr>
        <p:txBody>
          <a:bodyPr>
            <a:normAutofit/>
          </a:bodyPr>
          <a:lstStyle/>
          <a:p>
            <a:r>
              <a:rPr lang="zh-CN" altLang="zh-CN" sz="2400" b="1"/>
              <a:t>（</a:t>
            </a:r>
            <a:r>
              <a:rPr lang="en-US" altLang="zh-CN" sz="2400" b="1"/>
              <a:t>2017·</a:t>
            </a:r>
            <a:r>
              <a:rPr lang="zh-CN" altLang="zh-CN" sz="2400" b="1"/>
              <a:t>全国</a:t>
            </a:r>
            <a:r>
              <a:rPr lang="en-US" altLang="zh-CN" sz="2400" b="1"/>
              <a:t>Ⅱ</a:t>
            </a:r>
            <a:r>
              <a:rPr lang="zh-CN" altLang="zh-CN" sz="2400" b="1"/>
              <a:t>卷）阅读下面的材料，根据要求写作。</a:t>
            </a:r>
          </a:p>
          <a:p>
            <a:r>
              <a:rPr lang="zh-CN" altLang="en-US" sz="2400" b="1"/>
              <a:t>①</a:t>
            </a:r>
            <a:r>
              <a:rPr lang="zh-CN" altLang="zh-CN" sz="2400" b="1"/>
              <a:t>天行健，</a:t>
            </a:r>
            <a:r>
              <a:rPr lang="zh-CN" altLang="en-US" sz="2400" b="1"/>
              <a:t>君子</a:t>
            </a:r>
            <a:r>
              <a:rPr lang="zh-CN" altLang="zh-CN" sz="2400" b="1"/>
              <a:t>以自强不息。（《周易》）</a:t>
            </a:r>
            <a:endParaRPr lang="en-US" altLang="zh-CN" sz="2400" b="1"/>
          </a:p>
          <a:p>
            <a:r>
              <a:rPr lang="en-US" altLang="zh-CN" sz="2400" b="1"/>
              <a:t>②</a:t>
            </a:r>
            <a:r>
              <a:rPr lang="zh-CN" altLang="en-US" sz="2400" b="1"/>
              <a:t>露</a:t>
            </a:r>
            <a:r>
              <a:rPr lang="zh-CN" altLang="zh-CN" sz="2400" b="1"/>
              <a:t>从今夜白，月是故乡明。（杜甫）</a:t>
            </a:r>
            <a:endParaRPr lang="en-US" altLang="zh-CN" sz="2400" b="1"/>
          </a:p>
          <a:p>
            <a:r>
              <a:rPr lang="zh-CN" altLang="en-US" sz="2400" b="1"/>
              <a:t>③</a:t>
            </a:r>
            <a:r>
              <a:rPr lang="zh-CN" altLang="zh-CN" sz="2400" b="1"/>
              <a:t>何须浅碧深红色，自是花中第一</a:t>
            </a:r>
            <a:r>
              <a:rPr lang="zh-CN" altLang="en-US" sz="2400" b="1"/>
              <a:t>流</a:t>
            </a:r>
            <a:r>
              <a:rPr lang="zh-CN" altLang="zh-CN" sz="2400" b="1"/>
              <a:t>。（</a:t>
            </a:r>
            <a:r>
              <a:rPr lang="zh-CN" altLang="en-US" sz="2400" b="1"/>
              <a:t>李清照</a:t>
            </a:r>
            <a:r>
              <a:rPr lang="zh-CN" altLang="zh-CN" sz="2400" b="1"/>
              <a:t>）</a:t>
            </a:r>
            <a:endParaRPr lang="en-US" altLang="zh-CN" sz="2400" b="1"/>
          </a:p>
          <a:p>
            <a:r>
              <a:rPr lang="zh-CN" altLang="en-US" sz="2400" b="1"/>
              <a:t>④受</a:t>
            </a:r>
            <a:r>
              <a:rPr lang="zh-CN" altLang="zh-CN" sz="2400" b="1"/>
              <a:t>光于</a:t>
            </a:r>
            <a:r>
              <a:rPr lang="zh-CN" altLang="en-US" sz="2400" b="1"/>
              <a:t>庭</a:t>
            </a:r>
            <a:r>
              <a:rPr lang="zh-CN" altLang="zh-CN" sz="2400" b="1"/>
              <a:t>户见一</a:t>
            </a:r>
            <a:r>
              <a:rPr lang="zh-CN" altLang="en-US" sz="2400" b="1"/>
              <a:t>堂</a:t>
            </a:r>
            <a:r>
              <a:rPr lang="zh-CN" altLang="zh-CN" sz="2400" b="1"/>
              <a:t>，</a:t>
            </a:r>
            <a:r>
              <a:rPr lang="zh-CN" altLang="en-US" sz="2400" b="1"/>
              <a:t>受</a:t>
            </a:r>
            <a:r>
              <a:rPr lang="zh-CN" altLang="zh-CN" sz="2400" b="1"/>
              <a:t>光于天下照四方。</a:t>
            </a:r>
            <a:r>
              <a:rPr lang="zh-CN" altLang="en-US" sz="2400" b="1"/>
              <a:t>（魏源）</a:t>
            </a:r>
            <a:endParaRPr lang="en-US" altLang="zh-CN" sz="2400" b="1"/>
          </a:p>
          <a:p>
            <a:r>
              <a:rPr lang="zh-CN" altLang="en-US" sz="2400" b="1"/>
              <a:t>⑤</a:t>
            </a:r>
            <a:r>
              <a:rPr lang="zh-CN" altLang="zh-CN" sz="2400" b="1"/>
              <a:t>必须</a:t>
            </a:r>
            <a:r>
              <a:rPr lang="zh-CN" altLang="en-US" sz="2400" b="1"/>
              <a:t>敢</a:t>
            </a:r>
            <a:r>
              <a:rPr lang="zh-CN" altLang="zh-CN" sz="2400" b="1"/>
              <a:t>正视，这才可望</a:t>
            </a:r>
            <a:r>
              <a:rPr lang="zh-CN" altLang="en-US" sz="2400" b="1"/>
              <a:t>敢想</a:t>
            </a:r>
            <a:r>
              <a:rPr lang="zh-CN" altLang="zh-CN" sz="2400" b="1"/>
              <a:t>，</a:t>
            </a:r>
            <a:r>
              <a:rPr lang="zh-CN" altLang="en-US" sz="2400" b="1"/>
              <a:t>敢说</a:t>
            </a:r>
            <a:r>
              <a:rPr lang="zh-CN" altLang="zh-CN" sz="2400" b="1"/>
              <a:t>，</a:t>
            </a:r>
            <a:r>
              <a:rPr lang="zh-CN" altLang="en-US" sz="2400" b="1"/>
              <a:t>敢作</a:t>
            </a:r>
            <a:r>
              <a:rPr lang="zh-CN" altLang="zh-CN" sz="2400" b="1"/>
              <a:t>，</a:t>
            </a:r>
            <a:r>
              <a:rPr lang="zh-CN" altLang="en-US" sz="2400" b="1"/>
              <a:t>敢当</a:t>
            </a:r>
            <a:r>
              <a:rPr lang="zh-CN" altLang="zh-CN" sz="2400" b="1"/>
              <a:t>。（鲁迅</a:t>
            </a:r>
            <a:r>
              <a:rPr lang="en-US" altLang="zh-CN" sz="2400" b="1"/>
              <a:t>)</a:t>
            </a:r>
          </a:p>
          <a:p>
            <a:r>
              <a:rPr lang="zh-CN" altLang="en-US" sz="2400" b="1"/>
              <a:t>⑥</a:t>
            </a:r>
            <a:r>
              <a:rPr lang="zh-CN" altLang="zh-CN" sz="2400" b="1"/>
              <a:t>数风</a:t>
            </a:r>
            <a:r>
              <a:rPr lang="zh-CN" altLang="en-US" sz="2400" b="1"/>
              <a:t>流</a:t>
            </a:r>
            <a:r>
              <a:rPr lang="zh-CN" altLang="zh-CN" sz="2400" b="1"/>
              <a:t>人物，还看今朝。（毛泽东</a:t>
            </a:r>
            <a:r>
              <a:rPr lang="zh-CN" altLang="en-US" sz="2400" b="1"/>
              <a:t>）</a:t>
            </a:r>
            <a:endParaRPr lang="zh-CN" altLang="zh-CN" sz="2400" b="1"/>
          </a:p>
          <a:p>
            <a:r>
              <a:rPr lang="en-US" altLang="zh-CN" sz="2400" b="1"/>
              <a:t>        </a:t>
            </a:r>
            <a:r>
              <a:rPr lang="zh-CN" altLang="zh-CN" sz="2400" b="1"/>
              <a:t>中国文化博大精深，无数名句化育后世。读了上面六句，你有怎样的感触与思考？请以其中两三句为基础确定立意，并合理</a:t>
            </a:r>
            <a:r>
              <a:rPr lang="zh-CN" altLang="en-US" sz="2400" b="1"/>
              <a:t>引用</a:t>
            </a:r>
            <a:r>
              <a:rPr lang="zh-CN" altLang="zh-CN" sz="2400" b="1"/>
              <a:t>，写一篇文章。要求自选角度，明确文体，自拟标题；不要套作，不得抄袭；不少于</a:t>
            </a:r>
            <a:r>
              <a:rPr lang="en-US" altLang="zh-CN" sz="2400" b="1"/>
              <a:t>800</a:t>
            </a:r>
            <a:r>
              <a:rPr lang="zh-CN" altLang="zh-CN" sz="2400" b="1"/>
              <a:t>字。</a:t>
            </a:r>
          </a:p>
        </p:txBody>
      </p:sp>
    </p:spTree>
    <p:extLst>
      <p:ext uri="{BB962C8B-B14F-4D97-AF65-F5344CB8AC3E}">
        <p14:creationId xmlns:p14="http://schemas.microsoft.com/office/powerpoint/2010/main" val="4220336326"/>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_rels/theme1.xml.rels>&#65279;<?xml version="1.0" encoding="utf-8" standalone="yes"?><Relationships xmlns="http://schemas.openxmlformats.org/package/2006/relationships"><Relationship Id="rId1" Type="http://schemas.openxmlformats.org/officeDocument/2006/relationships/image" Target="../media/image1.jpeg" /></Relationships>
</file>

<file path=ppt/theme/theme1.xml><?xml version="1.0" encoding="utf-8"?>
<a:theme xmlns:r="http://schemas.openxmlformats.org/officeDocument/2006/relationships" xmlns:a="http://schemas.openxmlformats.org/drawingml/2006/main" name="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积分">
      <a:majorFont>
        <a:latin typeface="Tw Cen MT Condensed"/>
        <a:ea typeface="Arial"/>
        <a:cs typeface="Arial"/>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Arial"/>
        <a:cs typeface="Arial"/>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Lst>
    <a:ext uri="{05A4C25C-085E-4340-85A3-A5531E510DB2}">
      <thm15:themeFamily xmlns:thm15="http://schemas.microsoft.com/office/thememl/2012/main" xmlns="" name="Integral" id="{3577F8C9-A904-41D8-97D2-FD898F53F20E}" vid="{682D6EBE-8D36-4FF2-9DB3-F3D8D7B6715D}"/>
    </a:ext>
  </a:extLst>
</a:theme>
</file>

<file path=docProps/app.xml><?xml version="1.0" encoding="utf-8"?>
<Properties xmlns:vt="http://schemas.openxmlformats.org/officeDocument/2006/docPropsVTypes" xmlns="http://schemas.openxmlformats.org/officeDocument/2006/extended-properties">
  <Company>学科网</Company>
  <Paragraphs>101</Paragraphs>
  <Slides>25</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25</vt:i4>
      </vt:variant>
    </vt:vector>
  </HeadingPairs>
  <TitlesOfParts>
    <vt:vector baseType="lpstr" size="31">
      <vt:lpstr>Arial</vt:lpstr>
      <vt:lpstr>Tw Cen MT Condensed</vt:lpstr>
      <vt:lpstr>Tw Cen MT</vt:lpstr>
      <vt:lpstr>Wingdings 3</vt:lpstr>
      <vt:lpstr>黑体</vt:lpstr>
      <vt:lpstr>积分</vt:lpstr>
      <vt:lpstr>PowerPoint Presentation</vt:lpstr>
      <vt:lpstr>如何阐述自己的观点</vt:lpstr>
      <vt:lpstr>PowerPoint Presentation</vt:lpstr>
      <vt:lpstr>如何看待项羽兵败垓下、自刎乌江</vt:lpstr>
      <vt:lpstr>技法讲解：</vt:lpstr>
      <vt:lpstr>②多面思考，纲举目张</vt:lpstr>
      <vt:lpstr>③比较探究，突出优势</vt:lpstr>
      <vt:lpstr>④梳理思路，确定结构</vt:lpstr>
      <vt:lpstr>范文讲评</vt:lpstr>
      <vt:lpstr>扫除腻粉呈风骨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作业：</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2021-03-02T11:01:23.603</cp:lastPrinted>
  <dcterms:created xsi:type="dcterms:W3CDTF">2021-03-02T11:01:23Z</dcterms:created>
  <dcterms:modified xsi:type="dcterms:W3CDTF">2021-03-02T03:01:27Z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