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75945" y="1122680"/>
            <a:ext cx="10866120" cy="2387600"/>
          </a:xfrm>
        </p:spPr>
        <p:txBody>
          <a:bodyPr>
            <a:normAutofit/>
          </a:bodyPr>
          <a:lstStyle/>
          <a:p>
            <a:r>
              <a:rPr lang="zh-CN" altLang="en-US" sz="6600">
                <a:ea typeface="方正黄草简体" pitchFamily="2" charset="-122"/>
              </a:rPr>
              <a:t>喜欢不需要理由</a:t>
            </a:r>
          </a:p>
        </p:txBody>
      </p:sp>
      <p:sp>
        <p:nvSpPr>
          <p:cNvPr id="2051" name="Rectangle 3"/>
          <p:cNvSpPr>
            <a:spLocks noGrp="1" noChangeArrowheads="1"/>
          </p:cNvSpPr>
          <p:nvPr>
            <p:ph type="subTitle" idx="1"/>
          </p:nvPr>
        </p:nvSpPr>
        <p:spPr>
          <a:xfrm>
            <a:off x="1541145" y="3214370"/>
            <a:ext cx="8875395" cy="1752600"/>
          </a:xfrm>
        </p:spPr>
        <p:txBody>
          <a:bodyPr/>
          <a:lstStyle/>
          <a:p>
            <a:endParaRPr lang="en-US" sz="4000" smtClean="0">
              <a:solidFill>
                <a:srgbClr val="FF0000"/>
              </a:solidFill>
              <a:ea typeface="隶书" pitchFamily="49" charset="-122"/>
            </a:endParaRPr>
          </a:p>
          <a:p>
            <a:r>
              <a:rPr lang="en-US" sz="4000" smtClean="0">
                <a:solidFill>
                  <a:srgbClr val="FF0000"/>
                </a:solidFill>
                <a:ea typeface="隶书" pitchFamily="49" charset="-122"/>
              </a:rPr>
              <a:t>——“</a:t>
            </a:r>
            <a:r>
              <a:rPr lang="zh-CN" altLang="en-US" sz="4000" smtClean="0">
                <a:solidFill>
                  <a:srgbClr val="FF0000"/>
                </a:solidFill>
                <a:ea typeface="隶书" pitchFamily="49" charset="-122"/>
              </a:rPr>
              <a:t>喜欢与不喜欢的理由</a:t>
            </a:r>
            <a:r>
              <a:rPr lang="en-US" altLang="zh-CN" sz="4000" smtClean="0">
                <a:solidFill>
                  <a:srgbClr val="FF0000"/>
                </a:solidFill>
                <a:ea typeface="隶书" pitchFamily="49" charset="-122"/>
              </a:rPr>
              <a:t>”</a:t>
            </a:r>
            <a:r>
              <a:rPr lang="zh-CN" altLang="en-US" sz="4000" smtClean="0">
                <a:solidFill>
                  <a:srgbClr val="FF0000"/>
                </a:solidFill>
                <a:ea typeface="隶书" pitchFamily="49" charset="-122"/>
              </a:rPr>
              <a:t>作文导写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88975"/>
            <a:ext cx="8229600" cy="671195"/>
          </a:xfrm>
        </p:spPr>
        <p:txBody>
          <a:bodyPr>
            <a:normAutofit fontScale="90000"/>
          </a:bodyPr>
          <a:lstStyle/>
          <a:p>
            <a:pPr algn="ctr"/>
            <a:r>
              <a:rPr lang="zh-CN" altLang="en-US" b="1">
                <a:solidFill>
                  <a:srgbClr val="FF0000"/>
                </a:solidFill>
              </a:rPr>
              <a:t>范文</a:t>
            </a:r>
            <a:r>
              <a:rPr lang="en-US" altLang="zh-CN" b="1">
                <a:solidFill>
                  <a:srgbClr val="FF0000"/>
                </a:solidFill>
              </a:rPr>
              <a:t>2</a:t>
            </a:r>
          </a:p>
        </p:txBody>
      </p:sp>
      <p:sp>
        <p:nvSpPr>
          <p:cNvPr id="3" name="内容占位符 2"/>
          <p:cNvSpPr>
            <a:spLocks noGrp="1"/>
          </p:cNvSpPr>
          <p:nvPr>
            <p:ph idx="1"/>
          </p:nvPr>
        </p:nvSpPr>
        <p:spPr>
          <a:xfrm>
            <a:off x="0" y="1597025"/>
            <a:ext cx="12191365" cy="5179695"/>
          </a:xfrm>
        </p:spPr>
        <p:txBody>
          <a:bodyPr>
            <a:normAutofit/>
          </a:bodyPr>
          <a:lstStyle/>
          <a:p>
            <a:pPr algn="ctr"/>
            <a:r>
              <a:rPr lang="zh-CN" altLang="en-US"/>
              <a:t>在喜恶中保持理性</a:t>
            </a:r>
          </a:p>
          <a:p>
            <a:r>
              <a:rPr lang="en-US" altLang="zh-CN"/>
              <a:t>    </a:t>
            </a:r>
            <a:r>
              <a:rPr lang="zh-CN" altLang="en-US"/>
              <a:t>①在生活中，我们时常会发现这样一种现象：当我们喜欢一个东西时，我们时常说不出理由，就是喜欢。但当你不喜欢一个东西，我们却能说出许多理由。</a:t>
            </a:r>
          </a:p>
          <a:p>
            <a:r>
              <a:rPr lang="en-US" altLang="zh-CN"/>
              <a:t>   </a:t>
            </a:r>
            <a:r>
              <a:rPr lang="zh-CN" altLang="en-US"/>
              <a:t>②在我看来，这种现象是基于人类自身的主观性而形成的。而对于喜欢这种情绪而言，是因为事物的本身特性与人的自身特性的契合而产生的。陶渊明喜菊花，是其向往田园生活，对于淡泊生活的志向的一种寄托，是其自身价值追求，对隐居的希望，而菊花的风骨又颇有“隐”的味道。因此，喜欢并非没有理由，相反而言，喜欢的理由是蕴藏在个人心境，爱好，志向之后的，正是因为喜欢的理由与自身的观念相契合，所以才能使人在主观上产生喜欢的情绪。</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0330" y="783590"/>
            <a:ext cx="11956415" cy="5923915"/>
          </a:xfrm>
        </p:spPr>
        <p:txBody>
          <a:bodyPr>
            <a:normAutofit fontScale="80000"/>
          </a:bodyPr>
          <a:lstStyle/>
          <a:p>
            <a:r>
              <a:rPr lang="en-US" altLang="zh-CN"/>
              <a:t>     ③同理，不喜欢则是事物特性与自身特性相冲突而产生的主观结果。正如在人与人交往，交流的过程中，人与人之间不断地传输自己的观念，而当人与人之间具有不同价值观念时，就会产生思想的碰撞，而此时，双方都需要去维护自己的观点，那么就需要理由去说服对方而达到维护自身观念的目的。所以，当事物特性与自身观念发生冲突，人们总会去寻找理由来表达自己的不喜，此时的理由就跳出自身的特性，展现出来。</a:t>
            </a:r>
          </a:p>
          <a:p>
            <a:r>
              <a:rPr lang="en-US" altLang="zh-CN"/>
              <a:t>    ④然而，无论是喜欢，或是不喜欢，从一定程度上来说，两者都是在主观意识下催生的主观产物，两者都具有主观性。但在我们的现实生活中，全然的主观性是不可取的，世界仍然需要客观性的存在，需要理性的分析。</a:t>
            </a:r>
          </a:p>
          <a:p>
            <a:r>
              <a:rPr lang="en-US" altLang="zh-CN"/>
              <a:t>    ⑤在必要的情况下，我们是可以放下喜恶的，我们不可能因为喜欢而一味地偏袒其中某个事物，更不可能因为不喜欢而与某个事物不相接触。在人与自然的关系之中，我们不能因为喜欢一朵花而将其带回家，亦不能因为不喜欢一棵树而将其砍伐。在人与人的交往中，我们不能因为喜欢而偏袒他人，亦不能因为不喜欢而制造流言。而国家与国家之间亦是如此，抗日期间，国共两党放下恩怨喜恶，二次合作抗日，这是基于中国国情以及民族危之而理性分析的结果，并非主观喜恶。而二战时期，美苏放下社会形态的不同统一战线，亦是为了反法西斯而奋战，是基于理性的考虑。</a:t>
            </a:r>
          </a:p>
          <a:p>
            <a:r>
              <a:rPr lang="en-US" altLang="zh-CN"/>
              <a:t>    ⑥由此看来，喜与恶的主观性终要基于客观的事实。我们应在喜与恶中保持理性。 </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50720" y="808990"/>
            <a:ext cx="8229600" cy="730885"/>
          </a:xfrm>
        </p:spPr>
        <p:txBody>
          <a:bodyPr>
            <a:normAutofit/>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154305" y="1539875"/>
            <a:ext cx="11823065" cy="5062220"/>
          </a:xfrm>
        </p:spPr>
        <p:txBody>
          <a:bodyPr>
            <a:normAutofit fontScale="90000"/>
          </a:bodyPr>
          <a:lstStyle/>
          <a:p>
            <a:pPr algn="ctr"/>
            <a:r>
              <a:rPr lang="zh-CN" altLang="en-US"/>
              <a:t>向内心发问，向外求证</a:t>
            </a:r>
          </a:p>
          <a:p>
            <a:pPr algn="l"/>
            <a:r>
              <a:rPr lang="en-US" altLang="zh-CN"/>
              <a:t>  </a:t>
            </a:r>
            <a:r>
              <a:rPr lang="zh-CN" altLang="en-US"/>
              <a:t>“喜欢，不需要理由”，现代社会往往说不出喜欢一个事物的理由，而又能对不喜欢的事物说出许许多多的理由。</a:t>
            </a:r>
          </a:p>
          <a:p>
            <a:pPr algn="l"/>
            <a:r>
              <a:rPr lang="en-US" altLang="zh-CN"/>
              <a:t>   </a:t>
            </a:r>
            <a:r>
              <a:rPr lang="zh-CN" altLang="en-US"/>
              <a:t>能说出理由的喜欢往往满足了人表层的需求，如对外在的美观的需求等等。而对那些说不出理由的喜欢便满足人内心深层次的需求，弥补了内心的空缺。对于不喜欢的事物，人往往带有一种探寻的心理，探寻其身上令我不喜欢的特征，此时，人的内心会有一种情绪，再看待这种事物时，其发现的特征便是对自己不喜欢的印证以及一种固有偏见。</a:t>
            </a:r>
          </a:p>
          <a:p>
            <a:pPr algn="l"/>
            <a:r>
              <a:rPr lang="en-US" altLang="zh-CN"/>
              <a:t>   </a:t>
            </a:r>
            <a:r>
              <a:rPr lang="zh-CN" altLang="en-US"/>
              <a:t>而若是长久无法说出喜欢的理由，则会令人被主观思想控制，而无法客观看待事物的优缺点，正如较以往不同的是，在现代社会，只凭一句“我喜欢”便能成为不是理由的理由，不免令人感到担忧。反之，当不喜欢一个事物而带有固有偏见，以及印证心理时，则会过度地将事物的缺点无限放大，使其身上的闪光点被埋没，致使人丧失了客观探寻事物的能力。</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35330"/>
            <a:ext cx="11984990" cy="5981700"/>
          </a:xfrm>
        </p:spPr>
        <p:txBody>
          <a:bodyPr>
            <a:normAutofit/>
          </a:bodyPr>
          <a:lstStyle/>
          <a:p>
            <a:r>
              <a:rPr lang="en-US" altLang="zh-CN"/>
              <a:t>      因此，当我们遇见一个喜欢的事物时，应向内心发问，探寻自己内心的需求来寻找喜欢的理由，培养自己探寻事物的能力。同样地，对于不喜欢的事物，我们应避免被主观思想控制，而一味地放大其身上的缺点，我们应保持客观理智的头脑，做到辩证看待事物。</a:t>
            </a:r>
          </a:p>
          <a:p>
            <a:r>
              <a:rPr lang="en-US" altLang="zh-CN"/>
              <a:t>      更进一步，我们在说出喜欢一件事物的基础上，还应做到多角度看待事物，发现其身上令我们并不喜欢的地方，正所谓“爱而知其恶，恶而知其美”，对待不喜欢的事物我们也应同样如此，保持客观理性，探寻他们身上令我们喜欢的地方，而避免一味地探求我们不喜欢的理由，致使他们身上的闪光点被埋没。如此，我们便能培养出发现事物本质能力，培养出辩证看待事物的能力。反之，这样的能力亦能让我们探寻喜欢与不喜欢的理由时保持更客观理性的头脑。</a:t>
            </a:r>
          </a:p>
          <a:p>
            <a:r>
              <a:rPr lang="en-US" altLang="zh-CN"/>
              <a:t>     由此可见，当我们面对喜欢或不喜欢的事物时，在做到辩证看待事物，做到向内心发问，向外求证的基础上，还应更进一步，做到“爱而知其恶，恶而知其美。”</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01980"/>
            <a:ext cx="8229600" cy="711200"/>
          </a:xfrm>
        </p:spPr>
        <p:txBody>
          <a:bodyPr>
            <a:normAutofit fontScale="90000"/>
          </a:bodyPr>
          <a:lstStyle/>
          <a:p>
            <a:pPr algn="ctr"/>
            <a:r>
              <a:rPr lang="zh-CN" altLang="en-US" b="1">
                <a:solidFill>
                  <a:srgbClr val="FF0000"/>
                </a:solidFill>
              </a:rPr>
              <a:t>范文</a:t>
            </a:r>
            <a:r>
              <a:rPr lang="en-US" altLang="zh-CN" b="1">
                <a:solidFill>
                  <a:srgbClr val="FF0000"/>
                </a:solidFill>
              </a:rPr>
              <a:t>4</a:t>
            </a:r>
          </a:p>
        </p:txBody>
      </p:sp>
      <p:sp>
        <p:nvSpPr>
          <p:cNvPr id="3" name="内容占位符 2"/>
          <p:cNvSpPr>
            <a:spLocks noGrp="1"/>
          </p:cNvSpPr>
          <p:nvPr>
            <p:ph idx="1"/>
          </p:nvPr>
        </p:nvSpPr>
        <p:spPr>
          <a:xfrm>
            <a:off x="116840" y="1313180"/>
            <a:ext cx="11916410" cy="5292090"/>
          </a:xfrm>
        </p:spPr>
        <p:txBody>
          <a:bodyPr>
            <a:normAutofit fontScale="90000"/>
          </a:bodyPr>
          <a:lstStyle/>
          <a:p>
            <a:pPr algn="ctr"/>
            <a:r>
              <a:rPr lang="zh-CN" altLang="en-US"/>
              <a:t>鉴情之所向，明事之真相</a:t>
            </a:r>
            <a:r>
              <a:rPr lang="en-US" altLang="zh-CN"/>
              <a:t>(</a:t>
            </a:r>
            <a:r>
              <a:rPr lang="zh-CN" altLang="en-US"/>
              <a:t>61分）</a:t>
            </a:r>
          </a:p>
          <a:p>
            <a:pPr algn="l"/>
            <a:r>
              <a:rPr lang="en-US" altLang="zh-CN"/>
              <a:t>       </a:t>
            </a:r>
            <a:r>
              <a:rPr lang="zh-CN" altLang="en-US"/>
              <a:t>生活中有一个很普遍的现象：当我们喜欢一个东西，我们常常找不出理由，但对于我们不喜欢的东西，我们却能找出各种理由。显然，这取决于我们主观意识上对其的偏向性。</a:t>
            </a:r>
          </a:p>
          <a:p>
            <a:pPr algn="l"/>
            <a:r>
              <a:rPr lang="en-US" altLang="zh-CN"/>
              <a:t>       </a:t>
            </a:r>
            <a:r>
              <a:rPr lang="zh-CN" altLang="en-US"/>
              <a:t>对于一个事物的喜爱，往往如“随风潜入夜”一般，根植于内心深处，而这时，感性往往会超越理性的束缚范围，思维就会被一种名为“喜欢”的情感所束缚，当我们惯于使用正面的方向去看待事物，便难以说出理由，却往往限制住了我们看待事物的多维向度。因此，明鉴情感，不能将理性埋没，成为了重中之重。</a:t>
            </a:r>
          </a:p>
          <a:p>
            <a:pPr algn="l"/>
            <a:r>
              <a:rPr lang="en-US" altLang="zh-CN"/>
              <a:t>      </a:t>
            </a:r>
            <a:r>
              <a:rPr lang="zh-CN" altLang="en-US"/>
              <a:t>诚然，无由之情感可以促进前进的深度。身于嘈杂的人间，对一物的喜爱如同荆棘中的一汪清泉，夜幕下的一缕月光，也如同内心之中的一隅清净之地。嵇康深信于老庄思想，对官场的厌恶使他趋步于追逐老庄之路，义正言辞地决绝了司马昭的聘请，拥有了恬淡的出世生活。喜爱与反对的差别，促使了对喜爱的追逐。</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0645" y="653415"/>
            <a:ext cx="11979910" cy="5981700"/>
          </a:xfrm>
        </p:spPr>
        <p:txBody>
          <a:bodyPr>
            <a:noAutofit/>
          </a:bodyPr>
          <a:lstStyle/>
          <a:p>
            <a:r>
              <a:rPr lang="en-US" altLang="zh-CN" sz="1900"/>
              <a:t> </a:t>
            </a:r>
            <a:r>
              <a:rPr lang="en-US" altLang="zh-CN" sz="2300"/>
              <a:t>      </a:t>
            </a:r>
            <a:r>
              <a:rPr lang="zh-CN" altLang="en-US" sz="2300"/>
              <a:t>然而，一味地被感性所束缚，常常麻痹了我们对理性的认识，堕入无尽的深渊。拿破仑对于胜利的一味追求，忽略了对敌军的清醒认知，最终导致了滑铁卢战役的失败。在这个理性化的时代中，对于感性和理性的占比，人们应合理分配完善，对于好感所在，我们的感性之意让我们忽略了客观条件，而对于厌弃之物，感性之心又会使我们过于挖掘其缺点，最终导致了“鸡蛋中挑骨头”的现象。这显然是我们应避免的，否则，情感就会束缚方向的选择，麻痹求真的欲望，限制眼界的开阔。</a:t>
            </a:r>
          </a:p>
          <a:p>
            <a:r>
              <a:rPr lang="en-US" altLang="zh-CN" sz="2300"/>
              <a:t>      </a:t>
            </a:r>
            <a:r>
              <a:rPr lang="zh-CN" altLang="en-US" sz="2300"/>
              <a:t>于所好之物，应以理性相待，方可明其完备；于所厌之物，亦应以理性相待，乃使光明之处显现。我们观察事物的角度，往往被情感束缚着，荀子曾言道：“凡人之患，蔽于一曲，而闇于大理。”对喜爱的事物无意偏袒，对厌弃之物，冷眼相待，无法明辨真实之所在，放下情感的桎梏，以多方面的视角对待事物，才能发现完整的世界。</a:t>
            </a:r>
          </a:p>
          <a:p>
            <a:r>
              <a:rPr lang="en-US" altLang="zh-CN" sz="2300"/>
              <a:t>      </a:t>
            </a:r>
            <a:r>
              <a:rPr lang="zh-CN" altLang="en-US" sz="2300"/>
              <a:t>由此可见，纵然我们对于不同事物拥有不同的情感，我们也应反思自己，要鉴情之所向，最终才能明事之真相。</a:t>
            </a:r>
          </a:p>
        </p:txBody>
      </p:sp>
      <p:pic>
        <p:nvPicPr>
          <p:cNvPr id="4" name="New picture"/>
          <p:cNvPicPr/>
          <p:nvPr/>
        </p:nvPicPr>
        <p:blipFill>
          <a:blip r:embed="rId2"/>
          <a:stretch>
            <a:fillRect/>
          </a:stretch>
        </p:blipFill>
        <p:spPr>
          <a:xfrm>
            <a:off x="11315700" y="10833100"/>
            <a:ext cx="317500" cy="2286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作文题</a:t>
            </a:r>
          </a:p>
        </p:txBody>
      </p:sp>
      <p:sp>
        <p:nvSpPr>
          <p:cNvPr id="3" name="内容占位符 2"/>
          <p:cNvSpPr>
            <a:spLocks noGrp="1"/>
          </p:cNvSpPr>
          <p:nvPr>
            <p:ph idx="1"/>
          </p:nvPr>
        </p:nvSpPr>
        <p:spPr/>
        <p:txBody>
          <a:bodyPr/>
          <a:lstStyle/>
          <a:p>
            <a:r>
              <a:rPr lang="en-US" sz="4000" smtClean="0"/>
              <a:t>       </a:t>
            </a:r>
            <a:r>
              <a:rPr sz="4000" smtClean="0"/>
              <a:t>如果你喜欢一个东西，你说不出为什么，你就是喜欢。但如果你不喜欢一个东西，你就会有很多个为什么。</a:t>
            </a:r>
          </a:p>
          <a:p>
            <a:r>
              <a:rPr lang="en-US" sz="4000" smtClean="0"/>
              <a:t>       </a:t>
            </a:r>
            <a:r>
              <a:rPr sz="4000" smtClean="0"/>
              <a:t>请根据以上材料写一篇不少于800字的文章，题目自拟。</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审题</a:t>
            </a:r>
          </a:p>
        </p:txBody>
      </p:sp>
      <p:sp>
        <p:nvSpPr>
          <p:cNvPr id="3" name="内容占位符 2"/>
          <p:cNvSpPr>
            <a:spLocks noGrp="1"/>
          </p:cNvSpPr>
          <p:nvPr>
            <p:ph idx="1"/>
          </p:nvPr>
        </p:nvSpPr>
        <p:spPr/>
        <p:txBody>
          <a:bodyPr/>
          <a:lstStyle/>
          <a:p>
            <a:r>
              <a:rPr lang="zh-CN" altLang="en-US" sz="4000" smtClean="0"/>
              <a:t>关键词：喜欢、不喜欢和为什么</a:t>
            </a:r>
          </a:p>
          <a:p>
            <a:r>
              <a:rPr lang="zh-CN" altLang="en-US" sz="4000" smtClean="0"/>
              <a:t>矛盾处：喜欢说不出为什么VS不喜欢有很多个为什么</a:t>
            </a:r>
          </a:p>
          <a:p>
            <a:r>
              <a:rPr lang="zh-CN" altLang="en-US" sz="4000" smtClean="0"/>
              <a:t>本质区别：情感VS理智 主观VS客观 感性VS理性</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立意参考</a:t>
            </a:r>
          </a:p>
        </p:txBody>
      </p:sp>
      <p:sp>
        <p:nvSpPr>
          <p:cNvPr id="3" name="内容占位符 2"/>
          <p:cNvSpPr>
            <a:spLocks noGrp="1"/>
          </p:cNvSpPr>
          <p:nvPr>
            <p:ph idx="1"/>
          </p:nvPr>
        </p:nvSpPr>
        <p:spPr/>
        <p:txBody>
          <a:bodyPr>
            <a:normAutofit/>
          </a:bodyPr>
          <a:lstStyle/>
          <a:p>
            <a:r>
              <a:rPr lang="en-US" altLang="zh-CN"/>
              <a:t>    </a:t>
            </a:r>
            <a:r>
              <a:rPr lang="zh-CN" altLang="en-US"/>
              <a:t>示例一： 喜欢一个东西，必要时要说出理由来，让周围的人对你有更深的了解。这也可以让我们产生共同的情感认知，从而避免误判。不喜欢一个东西，必要时可以不说理由，以达到保持神秘感或是尊重对方的目的。</a:t>
            </a:r>
          </a:p>
          <a:p>
            <a:endParaRPr lang="zh-CN" altLang="en-US"/>
          </a:p>
          <a:p>
            <a:r>
              <a:rPr lang="en-US" altLang="zh-CN"/>
              <a:t>    </a:t>
            </a:r>
            <a:r>
              <a:rPr lang="zh-CN" altLang="en-US"/>
              <a:t>示例二：喜欢和不喜欢都可以解释理由，也都可以不解释理由，其中交织着我们内心感性和理性的较量。而当我们把“为什么”当做喜欢或者不喜欢的借口时，难免会使我们近于圆滑，失了本真。这样来看，且不论去不去解释喜欢或不喜欢，理由本身也远比借口更加正当。</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重点问题</a:t>
            </a:r>
          </a:p>
        </p:txBody>
      </p:sp>
      <p:sp>
        <p:nvSpPr>
          <p:cNvPr id="3" name="内容占位符 2"/>
          <p:cNvSpPr>
            <a:spLocks noGrp="1"/>
          </p:cNvSpPr>
          <p:nvPr>
            <p:ph idx="1"/>
          </p:nvPr>
        </p:nvSpPr>
        <p:spPr>
          <a:xfrm>
            <a:off x="0" y="1520190"/>
            <a:ext cx="12094845" cy="5158105"/>
          </a:xfrm>
        </p:spPr>
        <p:txBody>
          <a:bodyPr>
            <a:normAutofit/>
          </a:bodyPr>
          <a:lstStyle/>
          <a:p>
            <a:r>
              <a:rPr lang="zh-CN" altLang="en-US">
                <a:solidFill>
                  <a:schemeClr val="tx1"/>
                </a:solidFill>
              </a:rPr>
              <a:t>1、为什么喜欢一个东西却说不出理由？</a:t>
            </a:r>
          </a:p>
          <a:p>
            <a:r>
              <a:rPr lang="zh-CN" altLang="en-US">
                <a:gradFill>
                  <a:gsLst>
                    <a:gs pos="0">
                      <a:srgbClr val="7B32B2"/>
                    </a:gs>
                    <a:gs pos="100000">
                      <a:srgbClr val="401A5D"/>
                    </a:gs>
                  </a:gsLst>
                  <a:lin scaled="0"/>
                </a:gradFill>
              </a:rPr>
              <a:t>（1）喜欢出自于情感，是一种内在感觉，这种内在感觉语言有时会很难用语言描述清楚，很多人索性就不表述了；喜欢有时也可能是出自于情感的冲动，不会经过权衡利弊，这种情感冲动本就没有理由，也就无法以语言来表述。</a:t>
            </a:r>
          </a:p>
          <a:p>
            <a:r>
              <a:rPr lang="zh-CN" altLang="en-US">
                <a:gradFill>
                  <a:gsLst>
                    <a:gs pos="0">
                      <a:srgbClr val="7B32B2"/>
                    </a:gs>
                    <a:gs pos="100000">
                      <a:srgbClr val="401A5D"/>
                    </a:gs>
                  </a:gsLst>
                  <a:lin scaled="0"/>
                </a:gradFill>
              </a:rPr>
              <a:t>（2）可能是无需表述。喜欢有时多倾向于个人权利和自由，出于自我隐私保护，无需解释和理由；有时喜欢之物常常是真善美的，符合大众审美、普世价值观或者共同认知，无需解释和理由。</a:t>
            </a:r>
          </a:p>
          <a:p>
            <a:r>
              <a:rPr lang="zh-CN" altLang="en-US">
                <a:gradFill>
                  <a:gsLst>
                    <a:gs pos="0">
                      <a:srgbClr val="7B32B2"/>
                    </a:gs>
                    <a:gs pos="100000">
                      <a:srgbClr val="401A5D"/>
                    </a:gs>
                  </a:gsLst>
                  <a:lin scaled="0"/>
                </a:gradFill>
              </a:rPr>
              <a:t>  （3）也可能是不想说出来。有时喜欢之物可能是符合难以启齿的内心需求，比如名或者利，这是人们常以说不出理由作为借口，以此来遮掩自己的欲望。</a:t>
            </a:r>
          </a:p>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0600" y="844550"/>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solidFill>
                  <a:schemeClr val="tx1"/>
                </a:solidFill>
                <a:sym typeface="+mn-ea"/>
              </a:rPr>
              <a:t>  2、为什么不喜欢会有很多理由？</a:t>
            </a:r>
          </a:p>
          <a:p>
            <a:r>
              <a:rPr lang="zh-CN" altLang="en-US">
                <a:gradFill>
                  <a:gsLst>
                    <a:gs pos="0">
                      <a:srgbClr val="7B32B2"/>
                    </a:gs>
                    <a:gs pos="100000">
                      <a:srgbClr val="401A5D"/>
                    </a:gs>
                  </a:gsLst>
                  <a:lin scaled="0"/>
                </a:gradFill>
                <a:sym typeface="+mn-ea"/>
              </a:rPr>
              <a:t>（1）解释不喜欢的理由，来强调原因在于事物本身(客观)，从而避免被孤立，避免被误解。</a:t>
            </a:r>
          </a:p>
          <a:p>
            <a:r>
              <a:rPr lang="zh-CN" altLang="en-US">
                <a:gradFill>
                  <a:gsLst>
                    <a:gs pos="0">
                      <a:srgbClr val="7B32B2"/>
                    </a:gs>
                    <a:gs pos="100000">
                      <a:srgbClr val="401A5D"/>
                    </a:gs>
                  </a:gsLst>
                  <a:lin scaled="0"/>
                </a:gradFill>
                <a:sym typeface="+mn-ea"/>
              </a:rPr>
              <a:t>（2）不喜欢某一样东西，可以通过向周围的人解释不喜欢的理由，以此来划清人际界限。</a:t>
            </a:r>
          </a:p>
          <a:p>
            <a:r>
              <a:rPr lang="zh-CN" altLang="en-US">
                <a:gradFill>
                  <a:gsLst>
                    <a:gs pos="0">
                      <a:srgbClr val="7B32B2"/>
                    </a:gs>
                    <a:gs pos="100000">
                      <a:srgbClr val="401A5D"/>
                    </a:gs>
                  </a:gsLst>
                  <a:lin scaled="0"/>
                </a:gradFill>
                <a:sym typeface="+mn-ea"/>
              </a:rPr>
              <a:t>（3）有时不喜欢某物容易让人觉得是一种冒犯，需要通过不喜欢理由的陈述，以此来证明自己的正当性。</a:t>
            </a:r>
          </a:p>
          <a:p>
            <a:r>
              <a:rPr lang="zh-CN" altLang="en-US">
                <a:gradFill>
                  <a:gsLst>
                    <a:gs pos="0">
                      <a:srgbClr val="7B32B2"/>
                    </a:gs>
                    <a:gs pos="100000">
                      <a:srgbClr val="401A5D"/>
                    </a:gs>
                  </a:gsLst>
                  <a:lin scaled="0"/>
                </a:gradFill>
                <a:sym typeface="+mn-ea"/>
              </a:rPr>
              <a:t>（4）出于理性的思考，为了达到理性的结果。</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思路参考</a:t>
            </a:r>
          </a:p>
        </p:txBody>
      </p:sp>
      <p:sp>
        <p:nvSpPr>
          <p:cNvPr id="3" name="内容占位符 2"/>
          <p:cNvSpPr>
            <a:spLocks noGrp="1"/>
          </p:cNvSpPr>
          <p:nvPr>
            <p:ph idx="1"/>
          </p:nvPr>
        </p:nvSpPr>
        <p:spPr>
          <a:xfrm>
            <a:off x="184150" y="1476375"/>
            <a:ext cx="11845925" cy="5190490"/>
          </a:xfrm>
        </p:spPr>
        <p:txBody>
          <a:bodyPr>
            <a:normAutofit fontScale="95000" lnSpcReduction="10000"/>
          </a:bodyPr>
          <a:lstStyle/>
          <a:p>
            <a:r>
              <a:rPr lang="zh-CN" altLang="en-US"/>
              <a:t>喜欢没有对错，但重要的是需要审视我们的喜欢。</a:t>
            </a:r>
          </a:p>
          <a:p>
            <a:r>
              <a:rPr lang="zh-CN" altLang="en-US"/>
              <a:t>这种现象来源于什么？究其根源，首先是由于人们的独特性。其次，人们接触到事物往往喜形于色，缺乏静思考与沉淀，光看到好的一面，而忽视其他所有缺点。再者，看问题的角度，处理事物的态度也能产生影响。</a:t>
            </a:r>
          </a:p>
          <a:p>
            <a:r>
              <a:rPr lang="zh-CN" altLang="en-US"/>
              <a:t>有些喜欢可以带领我们追逐我们的梦想，支撑着我们前进，不断成长与进步，也会引导我们为社会奉献出一份力量。</a:t>
            </a:r>
          </a:p>
          <a:p>
            <a:r>
              <a:rPr lang="zh-CN" altLang="en-US"/>
              <a:t>但是，如果只是将事物的认识停留在喜欢，“就是喜欢”，将喜欢绝对化，会使人认识陷入片面的泥潭，缺乏客观理性地去看待事物。</a:t>
            </a:r>
          </a:p>
          <a:p>
            <a:r>
              <a:rPr lang="zh-CN" altLang="en-US"/>
              <a:t>反观当下，沉溺于所喜爱的，并非是青少年，而大多数人也沦落为波兹曼笔下的“毁于我们所热爱”的娱乐至死的人。</a:t>
            </a:r>
          </a:p>
          <a:p>
            <a:r>
              <a:rPr lang="zh-CN" altLang="en-US"/>
              <a:t>我们应当审视自己的喜欢与不喜欢，人接受事物不应只局限在喜爱，而应是多元广泛的，愿我们打破目光所及的围墙，从不喜欢中看到喜欢，也为自己的喜欢找到正当的理由！</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8810" y="798195"/>
            <a:ext cx="8229600" cy="46291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635" y="1359535"/>
            <a:ext cx="12046585" cy="5285740"/>
          </a:xfrm>
        </p:spPr>
        <p:txBody>
          <a:bodyPr>
            <a:normAutofit fontScale="57500" lnSpcReduction="10000"/>
          </a:bodyPr>
          <a:lstStyle/>
          <a:p>
            <a:pPr algn="ctr"/>
            <a:r>
              <a:rPr lang="zh-CN" altLang="en-US" sz="5335"/>
              <a:t>理性看待善恶</a:t>
            </a:r>
          </a:p>
          <a:p>
            <a:pPr algn="l"/>
            <a:r>
              <a:rPr lang="en-US" altLang="zh-CN" sz="5335"/>
              <a:t> </a:t>
            </a:r>
            <a:r>
              <a:rPr lang="en-US" altLang="zh-CN" sz="6000"/>
              <a:t>  </a:t>
            </a:r>
            <a:r>
              <a:rPr lang="zh-CN" altLang="en-US" sz="6000"/>
              <a:t>①生活中常常出现这一现象：如果你喜欢一个东西，你说不出为什么，你就是喜欢，但如果你不喜欢一个东西，你就会有很多个为什么。</a:t>
            </a:r>
          </a:p>
          <a:p>
            <a:pPr algn="l"/>
            <a:r>
              <a:rPr lang="en-US" altLang="zh-CN" sz="6000"/>
              <a:t>   </a:t>
            </a:r>
            <a:r>
              <a:rPr lang="zh-CN" altLang="en-US" sz="6000"/>
              <a:t>②这一现象因何而产生？而今我们处于一个飞速发展的社会，时代的腾飞却导致了它与人内心的脱节。爆炸的海量信息令我们只能浮躁地走马观花，草率地挑出“喜欢”的部分——那令人直接感到内心愉悦的事物，而难再有暇探究它们令人喜欢的原因，或许说，稍显贫瘠的思想已无力支撑我们去探究个中原由了。而仅仅寄托了直接的内心感受来表达喜爱与否。与此同时，过于浮躁的环境又催生了人的批评欲与表达欲，当我们以一双无法发现美的眼睛来看待“不喜欢”的事物时，难免受到偏见的影响，转而对其百般挑剔起来，得出多个不喜欢的理由。</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23265"/>
            <a:ext cx="12191365" cy="5966460"/>
          </a:xfrm>
        </p:spPr>
        <p:txBody>
          <a:bodyPr>
            <a:normAutofit fontScale="90000"/>
          </a:bodyPr>
          <a:lstStyle/>
          <a:p>
            <a:r>
              <a:rPr lang="en-US" altLang="zh-CN"/>
              <a:t>   ③然而，无理由的喜欢与很多理由的不喜欢必会造成一定负面后果。人由第一眼的印象而产生了喜恶仅仅是直觉上的，当它与偏见相结合，便会造成评价的偏颇。片面无理由的喜欢会使人忽略事物本质的得失，唐王偏爱伶人所带来的歌舞享受而不探究其价值，终为伶人所害；今人片面享受电子产品带来的愉悦而未发现耽溺的危害，拖累了个人的学习与进步。同样地，当人以偏见看待不喜欢的事物，便自主刻薄挑剔出无数理由，即使圣人孔子也未能避免，面对貌丑的学生时先入为主地认为他无法学有所成，有大作为。面对喜欢与不喜欢的双重标准之害，由此可见一斑。</a:t>
            </a:r>
          </a:p>
          <a:p>
            <a:r>
              <a:rPr lang="en-US" altLang="zh-CN"/>
              <a:t>  ④诚然，人对内心自然生出的喜欢与不喜欢有本能反应的依赖，但它并非完全不可避免。首先，我们要以理性的目光看待事物：对待喜欢的，在赞美的同时也应探究其不足；对待不喜欢的，也应客观思考它所存在的价值与意义。古人云万物有缺，此时便更需要理性客观的思考；唐王如若清醒分析耽溺之害，也许不会国破家亡；孔子在领略学生学识品格以后，也反思自己的以貌取人。其次，要修炼一双善于分辨美丑的慧眼。社会固然浮躁，我们固然无暇处理海量信息，但在阅历与感悟的加深中，我们仍能最大程度抛却对最初喜欢与不喜欢的判断，较深入地判定事物的价值。</a:t>
            </a:r>
          </a:p>
          <a:p>
            <a:r>
              <a:rPr lang="en-US" altLang="zh-CN"/>
              <a:t>  ⑤喜欢与不喜欢是难以摆脱的内心感受，然而当我们以理性的目光看待它们时，喜欢与不喜欢便有了合理的缘由，且让我们用理性之光，照亮着一条评判喜恶是非之路。 </a:t>
            </a:r>
            <a:endParaRPr lang="zh-CN" altLang="en-US"/>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2207</Words>
  <Application>Microsoft Office PowerPoint</Application>
  <PresentationFormat>自定义</PresentationFormat>
  <Paragraphs>63</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喜欢不需要理由</vt:lpstr>
      <vt:lpstr>作文题</vt:lpstr>
      <vt:lpstr>审题</vt:lpstr>
      <vt:lpstr>立意参考</vt:lpstr>
      <vt:lpstr>重点问题</vt:lpstr>
      <vt:lpstr>重点问题 </vt:lpstr>
      <vt:lpstr>思路参考</vt:lpstr>
      <vt:lpstr>范文1</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喜欢不需要理由</dc:title>
  <dc:creator>rbm.xkw.com</dc:creator>
  <cp:lastModifiedBy>User</cp:lastModifiedBy>
  <cp:revision>2</cp:revision>
  <cp:lastPrinted>2022-02-22T16:49:13Z</cp:lastPrinted>
  <dcterms:created xsi:type="dcterms:W3CDTF">2022-02-22T16:49:13Z</dcterms:created>
  <dcterms:modified xsi:type="dcterms:W3CDTF">2022-03-01T03:35:40Z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