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3" r:id="rId2"/>
  </p:sldMasterIdLst>
  <p:notesMasterIdLst>
    <p:notesMasterId r:id="rId3"/>
  </p:notesMasterIdLst>
  <p:sldIdLst>
    <p:sldId id="274" r:id="rId4"/>
    <p:sldId id="269"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12" r:id="rId22"/>
    <p:sldId id="305" r:id="rId23"/>
    <p:sldId id="306" r:id="rId24"/>
    <p:sldId id="307" r:id="rId25"/>
    <p:sldId id="316" r:id="rId26"/>
    <p:sldId id="308" r:id="rId27"/>
    <p:sldId id="309"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tags" Target="tags/tag2.xml" /><Relationship Id="rId3" Type="http://schemas.openxmlformats.org/officeDocument/2006/relationships/notesMaster" Target="notesMasters/notes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366802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image" Target="../media/image1.jpeg" /><Relationship Id="rId17"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6">
            <a:lum/>
          </a:blip>
          <a:stretch>
            <a:fillRect/>
          </a:stretch>
        </a:blip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2.png" /><Relationship Id="rId3" Type="http://schemas.openxmlformats.org/officeDocument/2006/relationships/image" Target="../media/image2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7.png" /><Relationship Id="rId3" Type="http://schemas.openxmlformats.org/officeDocument/2006/relationships/image" Target="../media/image28.png" /><Relationship Id="rId4" Type="http://schemas.openxmlformats.org/officeDocument/2006/relationships/image" Target="../media/image2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3.png" /><Relationship Id="rId3" Type="http://schemas.openxmlformats.org/officeDocument/2006/relationships/image" Target="../media/image34.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5.png" /><Relationship Id="rId3" Type="http://schemas.openxmlformats.org/officeDocument/2006/relationships/image" Target="../media/image36.png" /><Relationship Id="rId4" Type="http://schemas.openxmlformats.org/officeDocument/2006/relationships/image" Target="../media/image3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png" /><Relationship Id="rId3" Type="http://schemas.openxmlformats.org/officeDocument/2006/relationships/tags" Target="../tags/tag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6.png" /><Relationship Id="rId3"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 Id="rId6" Type="http://schemas.openxmlformats.org/officeDocument/2006/relationships/image" Target="../media/image1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矩形 35"/>
          <p:cNvSpPr>
            <a:spLocks noChangeArrowheads="1"/>
          </p:cNvSpPr>
          <p:nvPr/>
        </p:nvSpPr>
        <p:spPr bwMode="auto">
          <a:xfrm>
            <a:off x="4509610" y="913130"/>
            <a:ext cx="7802880" cy="286131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第一单元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2.2 人的正确思想是从哪里来的？</a:t>
            </a:r>
          </a:p>
          <a:p>
            <a:pPr algn="ctr" fontAlgn="base">
              <a:lnSpc>
                <a:spcPct val="150000"/>
              </a:lnSpc>
              <a:spcBef>
                <a:spcPct val="0"/>
              </a:spcBef>
              <a:spcAft>
                <a:spcPct val="0"/>
              </a:spcAft>
              <a:buFontTx/>
              <a:buNone/>
              <a:defRPr/>
            </a:pPr>
            <a:endParaRPr lang="zh-CN" altLang="en-US" sz="4000">
              <a:solidFill>
                <a:srgbClr val="FF0000"/>
              </a:solidFill>
              <a:latin typeface="思源黑体 CN Bold" panose="020b0800000000000000" pitchFamily="34" charset="-122"/>
              <a:ea typeface="思源黑体 CN Bold" panose="020b0800000000000000" pitchFamily="34" charset="-122"/>
              <a:sym typeface="+mn-ea"/>
            </a:endParaRPr>
          </a:p>
        </p:txBody>
      </p:sp>
      <p:sp>
        <p:nvSpPr>
          <p:cNvPr id="37" name="文本占位符 5"/>
          <p:cNvSpPr txBox="1">
            <a:spLocks noChangeArrowheads="1"/>
          </p:cNvSpPr>
          <p:nvPr/>
        </p:nvSpPr>
        <p:spPr bwMode="auto">
          <a:xfrm>
            <a:off x="7764780" y="5810250"/>
            <a:ext cx="42862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4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统编版 选择性必修 中册</a:t>
            </a:r>
          </a:p>
        </p:txBody>
      </p:sp>
      <p:pic>
        <p:nvPicPr>
          <p:cNvPr id="3" name="图片 2"/>
          <p:cNvPicPr>
            <a:picLocks noChangeAspect="1"/>
          </p:cNvPicPr>
          <p:nvPr/>
        </p:nvPicPr>
        <p:blipFill>
          <a:blip r:embed="rId2"/>
          <a:stretch>
            <a:fillRect/>
          </a:stretch>
        </p:blipFill>
        <p:spPr>
          <a:xfrm>
            <a:off x="547370" y="912495"/>
            <a:ext cx="3701415" cy="489775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12090" y="151765"/>
            <a:ext cx="9677400" cy="6554470"/>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t>文章标题“人的正确思想是从哪里来的”与本文所讲的内容——认识的两次飞跃紧密联系，同时，这个标题是针对文中所写的“现在我们的同志中，有很多人还不懂得这个认识论的道理”的现实提出的。文章标题使用疑问句能引起人们的深思，进而使人们提高认识，改进工作。这篇文章是毛泽东1963年5月在《中共中央关于目前农村工作中若干问题的决定（草案）》中写的一段话，后单独成篇发表，阅读对象主要是农村工作者，标题的语言通俗易懂，符合阅读对象的认知水平。</a:t>
            </a:r>
          </a:p>
        </p:txBody>
      </p:sp>
      <p:pic>
        <p:nvPicPr>
          <p:cNvPr id="3" name="图片 2"/>
          <p:cNvPicPr>
            <a:picLocks noChangeAspect="1"/>
          </p:cNvPicPr>
          <p:nvPr/>
        </p:nvPicPr>
        <p:blipFill>
          <a:blip r:embed="rId2"/>
          <a:stretch>
            <a:fillRect/>
          </a:stretch>
        </p:blipFill>
        <p:spPr>
          <a:xfrm>
            <a:off x="9889490" y="2328545"/>
            <a:ext cx="2205990" cy="1964055"/>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7340" y="766445"/>
            <a:ext cx="7371715" cy="341503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2800" b="1">
              <a:solidFill>
                <a:schemeClr val="tx1"/>
              </a:solidFill>
            </a:endParaRPr>
          </a:p>
          <a:p>
            <a:pPr algn="ctr"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4" name="图片 3"/>
          <p:cNvPicPr>
            <a:picLocks noChangeAspect="1"/>
          </p:cNvPicPr>
          <p:nvPr/>
        </p:nvPicPr>
        <p:blipFill>
          <a:blip r:embed="rId2"/>
          <a:stretch>
            <a:fillRect/>
          </a:stretch>
        </p:blipFill>
        <p:spPr>
          <a:xfrm>
            <a:off x="7345680" y="617855"/>
            <a:ext cx="4622800" cy="4445635"/>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0835" y="791845"/>
            <a:ext cx="10941685" cy="3969385"/>
          </a:xfrm>
          <a:prstGeom prst="rect">
            <a:avLst/>
          </a:prstGeom>
          <a:noFill/>
        </p:spPr>
        <p:txBody>
          <a:bodyPr wrap="square" rtlCol="0" anchor="t">
            <a:spAutoFit/>
          </a:bodyPr>
          <a:lstStyle/>
          <a:p>
            <a:pPr fontAlgn="auto">
              <a:lnSpc>
                <a:spcPct val="150000"/>
              </a:lnSpc>
            </a:pPr>
            <a:r>
              <a:rPr lang="zh-CN" altLang="en-US" sz="2800" b="1"/>
              <a:t>本文共分为三个部分：</a:t>
            </a:r>
          </a:p>
          <a:p>
            <a:pPr fontAlgn="auto">
              <a:lnSpc>
                <a:spcPct val="150000"/>
              </a:lnSpc>
            </a:pPr>
            <a:r>
              <a:rPr lang="zh-CN" altLang="en-US" sz="2800" b="1"/>
              <a:t>第一部分：提出</a:t>
            </a:r>
            <a:r>
              <a:rPr lang="zh-CN" altLang="en-US" sz="2800" b="1">
                <a:solidFill>
                  <a:srgbClr val="FF0000"/>
                </a:solidFill>
              </a:rPr>
              <a:t>中心论点：人的正确思想，只能从社会实践中来</a:t>
            </a:r>
            <a:r>
              <a:rPr lang="zh-CN" altLang="en-US" sz="2800" b="1"/>
              <a:t>。</a:t>
            </a:r>
          </a:p>
          <a:p>
            <a:pPr fontAlgn="auto">
              <a:lnSpc>
                <a:spcPct val="150000"/>
              </a:lnSpc>
            </a:pPr>
            <a:r>
              <a:rPr lang="zh-CN" altLang="en-US" sz="2800" b="1"/>
              <a:t>第二部分：</a:t>
            </a:r>
            <a:r>
              <a:rPr lang="zh-CN" altLang="en-US" sz="2800" b="1">
                <a:solidFill>
                  <a:srgbClr val="FF0000"/>
                </a:solidFill>
              </a:rPr>
              <a:t>分析问题</a:t>
            </a:r>
            <a:r>
              <a:rPr lang="zh-CN" altLang="en-US" sz="2800" b="1"/>
              <a:t>，从实践与认识的关系上，论述</a:t>
            </a:r>
            <a:r>
              <a:rPr lang="zh-CN" altLang="en-US" sz="2800" b="1">
                <a:solidFill>
                  <a:srgbClr val="FF0000"/>
                </a:solidFill>
              </a:rPr>
              <a:t>认识的辩证过程</a:t>
            </a:r>
            <a:r>
              <a:rPr lang="en-US" altLang="zh-CN" sz="2800" b="1">
                <a:solidFill>
                  <a:srgbClr val="FF0000"/>
                </a:solidFill>
              </a:rPr>
              <a:t>		</a:t>
            </a:r>
            <a:r>
              <a:rPr lang="zh-CN" altLang="en-US" sz="2800" b="1">
                <a:solidFill>
                  <a:srgbClr val="FF0000"/>
                </a:solidFill>
              </a:rPr>
              <a:t>和规律</a:t>
            </a:r>
            <a:r>
              <a:rPr lang="zh-CN" altLang="en-US" sz="2800" b="1"/>
              <a:t>，阐述了</a:t>
            </a:r>
            <a:r>
              <a:rPr lang="zh-CN" altLang="en-US" sz="2800" b="1">
                <a:solidFill>
                  <a:srgbClr val="FF0000"/>
                </a:solidFill>
              </a:rPr>
              <a:t>人的正确思想形成的过程</a:t>
            </a:r>
            <a:r>
              <a:rPr lang="zh-CN" altLang="en-US" sz="2800" b="1"/>
              <a:t>，有力地论证了</a:t>
            </a:r>
            <a:r>
              <a:rPr lang="en-US" altLang="zh-CN" sz="2800" b="1"/>
              <a:t>		</a:t>
            </a:r>
            <a:r>
              <a:rPr lang="zh-CN" altLang="en-US" sz="2800" b="1"/>
              <a:t>中心论点。</a:t>
            </a:r>
          </a:p>
          <a:p>
            <a:pPr fontAlgn="auto">
              <a:lnSpc>
                <a:spcPct val="150000"/>
              </a:lnSpc>
            </a:pPr>
            <a:r>
              <a:rPr lang="zh-CN" altLang="en-US" sz="2800" b="1"/>
              <a:t>第三部分：联系实际，指明</a:t>
            </a:r>
            <a:r>
              <a:rPr lang="zh-CN" altLang="en-US" sz="2800" b="1">
                <a:solidFill>
                  <a:srgbClr val="FF0000"/>
                </a:solidFill>
              </a:rPr>
              <a:t>学习辩证唯物论的认识论的重要意义</a:t>
            </a:r>
            <a:r>
              <a:rPr lang="zh-CN" altLang="en-US" sz="2800" b="1"/>
              <a:t>。</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4300" y="567055"/>
            <a:ext cx="11852910" cy="6346825"/>
          </a:xfrm>
          <a:prstGeom prst="rect">
            <a:avLst/>
          </a:prstGeom>
          <a:noFill/>
        </p:spPr>
        <p:txBody>
          <a:bodyPr wrap="square" rtlCol="0" anchor="t">
            <a:spAutoFit/>
          </a:bodyPr>
          <a:lstStyle/>
          <a:p>
            <a:pPr algn="ctr" fontAlgn="auto">
              <a:lnSpc>
                <a:spcPct val="150000"/>
              </a:lnSpc>
            </a:pPr>
            <a:r>
              <a:rPr lang="zh-CN" altLang="en-US" sz="2800" b="1">
                <a:sym typeface="+mn-ea"/>
              </a:rPr>
              <a:t>【</a:t>
            </a:r>
            <a:r>
              <a:rPr lang="zh-CN" altLang="en-US" sz="2800" b="1">
                <a:solidFill>
                  <a:srgbClr val="FF0000"/>
                </a:solidFill>
                <a:sym typeface="+mn-ea"/>
              </a:rPr>
              <a:t>合作探究</a:t>
            </a:r>
            <a:r>
              <a:rPr lang="en-US" altLang="zh-CN" sz="2800" b="1">
                <a:solidFill>
                  <a:srgbClr val="FF0000"/>
                </a:solidFill>
                <a:sym typeface="+mn-ea"/>
              </a:rPr>
              <a:t>·</a:t>
            </a:r>
            <a:r>
              <a:rPr lang="zh-CN" altLang="en-US" sz="2800" b="1">
                <a:solidFill>
                  <a:srgbClr val="FF0000"/>
                </a:solidFill>
                <a:sym typeface="+mn-ea"/>
              </a:rPr>
              <a:t>精读课文</a:t>
            </a:r>
            <a:r>
              <a:rPr lang="zh-CN" altLang="en-US" sz="2800" b="1">
                <a:sym typeface="+mn-ea"/>
              </a:rPr>
              <a:t>】</a:t>
            </a:r>
          </a:p>
          <a:p>
            <a:pPr algn="l" fontAlgn="auto">
              <a:lnSpc>
                <a:spcPct val="150000"/>
              </a:lnSpc>
            </a:pPr>
            <a:r>
              <a:rPr lang="zh-CN" altLang="en-US" sz="2700" b="1">
                <a:sym typeface="+mn-ea"/>
              </a:rPr>
              <a:t>小组合作，分析课文，思考问题：</a:t>
            </a:r>
          </a:p>
          <a:p>
            <a:pPr algn="l" fontAlgn="auto">
              <a:lnSpc>
                <a:spcPct val="150000"/>
              </a:lnSpc>
            </a:pPr>
            <a:r>
              <a:rPr lang="en-US" altLang="zh-CN" sz="2700" b="1">
                <a:sym typeface="+mn-ea"/>
              </a:rPr>
              <a:t>	</a:t>
            </a:r>
            <a:r>
              <a:rPr lang="zh-CN" altLang="en-US" sz="2700" b="1">
                <a:solidFill>
                  <a:schemeClr val="tx1"/>
                </a:solidFill>
                <a:sym typeface="+mn-ea"/>
              </a:rPr>
              <a:t>1.《人的正确思想是从哪里来的？》开头</a:t>
            </a:r>
            <a:r>
              <a:rPr lang="zh-CN" altLang="en-US" sz="2700" b="1">
                <a:solidFill>
                  <a:srgbClr val="FF0000"/>
                </a:solidFill>
                <a:sym typeface="+mn-ea"/>
              </a:rPr>
              <a:t>连提三个问题</a:t>
            </a:r>
            <a:r>
              <a:rPr lang="zh-CN" altLang="en-US" sz="2700" b="1">
                <a:solidFill>
                  <a:schemeClr val="tx1"/>
                </a:solidFill>
                <a:sym typeface="+mn-ea"/>
              </a:rPr>
              <a:t>有什么作用？三个问题关系如何？</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2.为什么人的认识要有</a:t>
            </a:r>
            <a:r>
              <a:rPr lang="zh-CN" altLang="en-US" sz="2700" b="1">
                <a:solidFill>
                  <a:srgbClr val="FF0000"/>
                </a:solidFill>
                <a:sym typeface="+mn-ea"/>
              </a:rPr>
              <a:t>第二次飞跃</a:t>
            </a:r>
            <a:r>
              <a:rPr lang="zh-CN" altLang="en-US" sz="2700" b="1">
                <a:solidFill>
                  <a:schemeClr val="tx1"/>
                </a:solidFill>
                <a:sym typeface="+mn-ea"/>
              </a:rPr>
              <a:t>？第二次飞跃为什么比第一次飞跃的“意义更加伟大”？</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3.一个正确的认识为什么必须经过“</a:t>
            </a:r>
            <a:r>
              <a:rPr lang="zh-CN" altLang="en-US" sz="2700" b="1">
                <a:solidFill>
                  <a:srgbClr val="FF0000"/>
                </a:solidFill>
                <a:sym typeface="+mn-ea"/>
              </a:rPr>
              <a:t>多次的反复</a:t>
            </a:r>
            <a:r>
              <a:rPr lang="zh-CN" altLang="en-US" sz="2700" b="1">
                <a:solidFill>
                  <a:schemeClr val="tx1"/>
                </a:solidFill>
                <a:sym typeface="+mn-ea"/>
              </a:rPr>
              <a:t>”？</a:t>
            </a:r>
          </a:p>
          <a:p>
            <a:pPr algn="l" fontAlgn="auto">
              <a:lnSpc>
                <a:spcPct val="150000"/>
              </a:lnSpc>
            </a:pPr>
            <a:r>
              <a:rPr lang="en-US" altLang="zh-CN" sz="2700" b="1">
                <a:solidFill>
                  <a:schemeClr val="tx1"/>
                </a:solidFill>
                <a:sym typeface="+mn-ea"/>
              </a:rPr>
              <a:t>	4.《人的正确思想是从哪里来的？》一文</a:t>
            </a:r>
            <a:r>
              <a:rPr lang="en-US" altLang="zh-CN" sz="2700" b="1">
                <a:solidFill>
                  <a:srgbClr val="FF0000"/>
                </a:solidFill>
                <a:sym typeface="+mn-ea"/>
              </a:rPr>
              <a:t>严密的逻辑性</a:t>
            </a:r>
            <a:r>
              <a:rPr lang="en-US" altLang="zh-CN" sz="2700" b="1">
                <a:solidFill>
                  <a:schemeClr val="tx1"/>
                </a:solidFill>
                <a:sym typeface="+mn-ea"/>
              </a:rPr>
              <a:t>表现在哪些方面？	</a:t>
            </a:r>
            <a:r>
              <a:rPr lang="zh-CN" altLang="en-US" sz="2700" b="1">
                <a:solidFill>
                  <a:schemeClr val="tx1"/>
                </a:solidFill>
                <a:sym typeface="+mn-ea"/>
              </a:rPr>
              <a:t>5.本文</a:t>
            </a:r>
            <a:r>
              <a:rPr lang="zh-CN" altLang="en-US" sz="2700" b="1">
                <a:solidFill>
                  <a:srgbClr val="FF0000"/>
                </a:solidFill>
                <a:sym typeface="+mn-ea"/>
              </a:rPr>
              <a:t>首尾呼应</a:t>
            </a:r>
            <a:r>
              <a:rPr lang="zh-CN" altLang="en-US" sz="2700" b="1">
                <a:solidFill>
                  <a:schemeClr val="tx1"/>
                </a:solidFill>
                <a:sym typeface="+mn-ea"/>
              </a:rPr>
              <a:t>的写作特点是如何体现的？</a:t>
            </a:r>
          </a:p>
          <a:p>
            <a:pPr algn="l" fontAlgn="auto">
              <a:lnSpc>
                <a:spcPct val="150000"/>
              </a:lnSpc>
            </a:pPr>
            <a:r>
              <a:rPr lang="en-US" altLang="zh-CN" sz="2700" b="1">
                <a:solidFill>
                  <a:schemeClr val="tx1"/>
                </a:solidFill>
                <a:sym typeface="+mn-ea"/>
              </a:rPr>
              <a:t>	</a:t>
            </a:r>
            <a:endParaRPr lang="zh-CN" altLang="en-US" sz="2700" b="1">
              <a:solidFill>
                <a:schemeClr val="tx1"/>
              </a:solidFill>
              <a:sym typeface="+mn-ea"/>
            </a:endParaRPr>
          </a:p>
        </p:txBody>
      </p:sp>
      <p:pic>
        <p:nvPicPr>
          <p:cNvPr id="3" name="图片 2"/>
          <p:cNvPicPr>
            <a:picLocks noChangeAspect="1"/>
          </p:cNvPicPr>
          <p:nvPr/>
        </p:nvPicPr>
        <p:blipFill>
          <a:blip r:embed="rId2"/>
          <a:stretch>
            <a:fillRect/>
          </a:stretch>
        </p:blipFill>
        <p:spPr>
          <a:xfrm>
            <a:off x="8792845" y="0"/>
            <a:ext cx="3399155" cy="1768475"/>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5" name="图片 4"/>
          <p:cNvPicPr>
            <a:picLocks noChangeAspect="1"/>
          </p:cNvPicPr>
          <p:nvPr/>
        </p:nvPicPr>
        <p:blipFill>
          <a:blip r:embed="rId2"/>
          <a:stretch>
            <a:fillRect/>
          </a:stretch>
        </p:blipFill>
        <p:spPr>
          <a:xfrm>
            <a:off x="820420" y="2794000"/>
            <a:ext cx="4817745" cy="3493135"/>
          </a:xfrm>
          <a:prstGeom prst="rect">
            <a:avLst/>
          </a:prstGeom>
        </p:spPr>
      </p:pic>
      <p:pic>
        <p:nvPicPr>
          <p:cNvPr id="6" name="图片 5"/>
          <p:cNvPicPr>
            <a:picLocks noChangeAspect="1"/>
          </p:cNvPicPr>
          <p:nvPr/>
        </p:nvPicPr>
        <p:blipFill>
          <a:blip r:embed="rId3"/>
          <a:stretch>
            <a:fillRect/>
          </a:stretch>
        </p:blipFill>
        <p:spPr>
          <a:xfrm>
            <a:off x="6174740" y="2794000"/>
            <a:ext cx="5130165" cy="3608070"/>
          </a:xfrm>
          <a:prstGeom prst="rect">
            <a:avLst/>
          </a:prstGeom>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66700" y="797560"/>
            <a:ext cx="11657965" cy="4615815"/>
          </a:xfrm>
          <a:prstGeom prst="rect">
            <a:avLst/>
          </a:prstGeom>
          <a:noFill/>
        </p:spPr>
        <p:txBody>
          <a:bodyPr wrap="square" rtlCol="0" anchor="t">
            <a:spAutoFit/>
          </a:bodyPr>
          <a:lstStyle/>
          <a:p>
            <a:pPr fontAlgn="auto">
              <a:lnSpc>
                <a:spcPct val="150000"/>
              </a:lnSpc>
            </a:pPr>
            <a:r>
              <a:rPr lang="zh-CN" altLang="en-US" sz="2800" b="1"/>
              <a:t>1.《人的正确思想是从哪里来的？》开头连提三个问题有什么作用？三个问题关系如何？</a:t>
            </a:r>
          </a:p>
          <a:p>
            <a:pPr fontAlgn="auto">
              <a:lnSpc>
                <a:spcPct val="150000"/>
              </a:lnSpc>
            </a:pPr>
            <a:r>
              <a:rPr lang="en-US" altLang="zh-CN" sz="2800" b="1"/>
              <a:t>	</a:t>
            </a:r>
            <a:r>
              <a:rPr lang="zh-CN" altLang="en-US" sz="2800" b="1"/>
              <a:t>①造成疑问和悬念，引起读者的注意和思考；</a:t>
            </a:r>
          </a:p>
          <a:p>
            <a:pPr fontAlgn="auto">
              <a:lnSpc>
                <a:spcPct val="150000"/>
              </a:lnSpc>
            </a:pPr>
            <a:r>
              <a:rPr lang="en-US" altLang="zh-CN" sz="2800" b="1"/>
              <a:t>	</a:t>
            </a:r>
            <a:r>
              <a:rPr lang="zh-CN" altLang="en-US" sz="2800" b="1"/>
              <a:t>②强调了回答的内容，使中心论点鲜明突出；</a:t>
            </a:r>
          </a:p>
          <a:p>
            <a:pPr fontAlgn="auto">
              <a:lnSpc>
                <a:spcPct val="150000"/>
              </a:lnSpc>
            </a:pPr>
            <a:r>
              <a:rPr lang="en-US" altLang="zh-CN" sz="2800" b="1"/>
              <a:t>	</a:t>
            </a:r>
            <a:r>
              <a:rPr lang="zh-CN" altLang="en-US" sz="2800" b="1"/>
              <a:t>③强调并说明了中心论点的内在含意。</a:t>
            </a:r>
          </a:p>
          <a:p>
            <a:pPr fontAlgn="auto">
              <a:lnSpc>
                <a:spcPct val="150000"/>
              </a:lnSpc>
            </a:pPr>
            <a:r>
              <a:rPr lang="en-US" altLang="zh-CN" sz="2800" b="1"/>
              <a:t>	</a:t>
            </a:r>
            <a:r>
              <a:rPr lang="zh-CN" altLang="en-US" sz="2800" b="1"/>
              <a:t>三个问句中，第一个问句引出议论的中心，统贯全篇，也包括了后两个问句的内容。</a:t>
            </a:r>
          </a:p>
        </p:txBody>
      </p:sp>
      <p:pic>
        <p:nvPicPr>
          <p:cNvPr id="3" name="图片 2"/>
          <p:cNvPicPr>
            <a:picLocks noChangeAspect="1"/>
          </p:cNvPicPr>
          <p:nvPr/>
        </p:nvPicPr>
        <p:blipFill>
          <a:blip r:embed="rId2"/>
          <a:stretch>
            <a:fillRect/>
          </a:stretch>
        </p:blipFill>
        <p:spPr>
          <a:xfrm>
            <a:off x="8337550" y="4769485"/>
            <a:ext cx="3587115" cy="19259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8115" y="474980"/>
            <a:ext cx="11620500" cy="5908040"/>
          </a:xfrm>
          <a:prstGeom prst="rect">
            <a:avLst/>
          </a:prstGeom>
          <a:noFill/>
        </p:spPr>
        <p:txBody>
          <a:bodyPr wrap="square" rtlCol="0" anchor="t">
            <a:spAutoFit/>
          </a:bodyPr>
          <a:lstStyle/>
          <a:p>
            <a:pPr fontAlgn="auto">
              <a:lnSpc>
                <a:spcPct val="150000"/>
              </a:lnSpc>
            </a:pPr>
            <a:r>
              <a:rPr lang="zh-CN" altLang="en-US" sz="2800" b="1">
                <a:solidFill>
                  <a:schemeClr val="tx1"/>
                </a:solidFill>
              </a:rPr>
              <a:t>2.为什么人的认识要有第二次飞跃？第二次飞跃为什么比第一次飞跃的“意义更加伟大”？</a:t>
            </a:r>
          </a:p>
          <a:p>
            <a:pPr fontAlgn="auto">
              <a:lnSpc>
                <a:spcPct val="150000"/>
              </a:lnSpc>
            </a:pPr>
            <a:r>
              <a:rPr lang="en-US" altLang="zh-CN" sz="2800" b="1">
                <a:solidFill>
                  <a:srgbClr val="FF0000"/>
                </a:solidFill>
              </a:rPr>
              <a:t>	</a:t>
            </a:r>
            <a:r>
              <a:rPr lang="zh-CN" altLang="en-US" sz="2800" b="1"/>
              <a:t>要想证明从实践中得来的理性认识是否正确地反映了客观世界的规律，</a:t>
            </a:r>
            <a:r>
              <a:rPr lang="zh-CN" altLang="en-US" sz="2800" b="1">
                <a:solidFill>
                  <a:srgbClr val="FF0000"/>
                </a:solidFill>
              </a:rPr>
              <a:t>必须把它再放到社会实践中去检验</a:t>
            </a:r>
            <a:r>
              <a:rPr lang="zh-CN" altLang="en-US" sz="2800" b="1"/>
              <a:t>，看它是否能达到预想的目的，因此人的认识要有第二次飞跃。</a:t>
            </a:r>
          </a:p>
          <a:p>
            <a:pPr fontAlgn="auto">
              <a:lnSpc>
                <a:spcPct val="150000"/>
              </a:lnSpc>
            </a:pPr>
            <a:r>
              <a:rPr lang="en-US" altLang="zh-CN" sz="2800" b="1"/>
              <a:t>	</a:t>
            </a:r>
            <a:r>
              <a:rPr lang="zh-CN" altLang="en-US" sz="2800" b="1"/>
              <a:t>第二次飞跃的“意义更加伟大”，一是因为只有经过第二次飞跃，才能证明从第一次飞跃中得到的认识正确与否；二是因为“无产阶级认识世界的目的，只是为了改造世界，此外再无别的目的”，也即认识必须再回到实践中去。</a:t>
            </a:r>
          </a:p>
        </p:txBody>
      </p:sp>
      <p:pic>
        <p:nvPicPr>
          <p:cNvPr id="3" name="图片 2"/>
          <p:cNvPicPr>
            <a:picLocks noChangeAspect="1"/>
          </p:cNvPicPr>
          <p:nvPr/>
        </p:nvPicPr>
        <p:blipFill>
          <a:blip r:embed="rId2"/>
          <a:stretch>
            <a:fillRect/>
          </a:stretch>
        </p:blipFill>
        <p:spPr>
          <a:xfrm>
            <a:off x="7967980" y="5704205"/>
            <a:ext cx="4046220" cy="10090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8115" y="1120775"/>
            <a:ext cx="9159875" cy="3969385"/>
          </a:xfrm>
          <a:prstGeom prst="rect">
            <a:avLst/>
          </a:prstGeom>
          <a:noFill/>
        </p:spPr>
        <p:txBody>
          <a:bodyPr wrap="square" rtlCol="0" anchor="t">
            <a:spAutoFit/>
          </a:bodyPr>
          <a:lstStyle/>
          <a:p>
            <a:pPr fontAlgn="auto">
              <a:lnSpc>
                <a:spcPct val="150000"/>
              </a:lnSpc>
            </a:pPr>
            <a:r>
              <a:rPr lang="zh-CN" altLang="en-US" sz="2800" b="1"/>
              <a:t>3.一个正确的认识为什么必须经过“多次的反复”？</a:t>
            </a:r>
            <a:r>
              <a:rPr lang="en-US" altLang="zh-CN" sz="2800" b="1"/>
              <a:t>	</a:t>
            </a:r>
          </a:p>
          <a:p>
            <a:pPr fontAlgn="auto">
              <a:lnSpc>
                <a:spcPct val="150000"/>
              </a:lnSpc>
            </a:pPr>
            <a:r>
              <a:rPr lang="en-US" altLang="zh-CN" sz="2800" b="1"/>
              <a:t>	</a:t>
            </a:r>
            <a:r>
              <a:rPr lang="zh-CN" altLang="en-US" sz="2800" b="1"/>
              <a:t>一个正确的认识必须经过“多次的反复”，这是因为客观事物从现象到本质的表现都有一个过程，而人的认识因为受到历史条件和已有知识水平的限制，即使对已暴露出来的事物的现象和本质，也不一定能完全把握，因此正确的认识不能一次性完成，需要经过“多次的反复”。</a:t>
            </a:r>
          </a:p>
        </p:txBody>
      </p:sp>
      <p:pic>
        <p:nvPicPr>
          <p:cNvPr id="3" name="图片 2"/>
          <p:cNvPicPr>
            <a:picLocks noChangeAspect="1"/>
          </p:cNvPicPr>
          <p:nvPr/>
        </p:nvPicPr>
        <p:blipFill>
          <a:blip r:embed="rId2"/>
          <a:stretch>
            <a:fillRect/>
          </a:stretch>
        </p:blipFill>
        <p:spPr>
          <a:xfrm>
            <a:off x="9317990" y="1299210"/>
            <a:ext cx="2873375" cy="3601085"/>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8120" y="303530"/>
            <a:ext cx="11795125" cy="6554470"/>
          </a:xfrm>
          <a:prstGeom prst="rect">
            <a:avLst/>
          </a:prstGeom>
          <a:noFill/>
        </p:spPr>
        <p:txBody>
          <a:bodyPr wrap="square" rtlCol="0" anchor="t">
            <a:spAutoFit/>
          </a:bodyPr>
          <a:lstStyle/>
          <a:p>
            <a:pPr fontAlgn="auto">
              <a:lnSpc>
                <a:spcPct val="150000"/>
              </a:lnSpc>
            </a:pPr>
            <a:r>
              <a:rPr lang="zh-CN" altLang="en-US" sz="2800" b="1">
                <a:solidFill>
                  <a:schemeClr val="tx1"/>
                </a:solidFill>
              </a:rPr>
              <a:t>4.《人的正确思想是从哪里来的？》一文严密的逻辑性表现在哪些方面？</a:t>
            </a:r>
            <a:r>
              <a:rPr lang="en-US" altLang="zh-CN" sz="2800" b="1">
                <a:solidFill>
                  <a:schemeClr val="tx1"/>
                </a:solidFill>
              </a:rPr>
              <a:t>	</a:t>
            </a:r>
            <a:r>
              <a:rPr lang="zh-CN" altLang="en-US" sz="2800" b="1">
                <a:solidFill>
                  <a:schemeClr val="tx1"/>
                </a:solidFill>
              </a:rPr>
              <a:t>①课文的层次与层次之间的严密逻辑性。课文按“引论（提出问题）——本论（分析问题）——结论（解决问题）”布局行文，结构严密，富有逻辑性。</a:t>
            </a:r>
          </a:p>
          <a:p>
            <a:pPr fontAlgn="auto">
              <a:lnSpc>
                <a:spcPct val="150000"/>
              </a:lnSpc>
            </a:pPr>
            <a:r>
              <a:rPr lang="en-US" altLang="zh-CN" sz="2800" b="1">
                <a:solidFill>
                  <a:schemeClr val="tx1"/>
                </a:solidFill>
              </a:rPr>
              <a:t>	</a:t>
            </a:r>
            <a:r>
              <a:rPr lang="zh-CN" altLang="en-US" sz="2800" b="1">
                <a:solidFill>
                  <a:schemeClr val="tx1"/>
                </a:solidFill>
              </a:rPr>
              <a:t>②各层次内部亦论述严密而富有逻辑性。如本论部分：先概括思想与存在的辩证关系；再解说两次飞跃，并强调第二次飞跃的特殊性和重要性；最后谈两次飞跃的关系。可见构思之严密、逻辑之严谨。</a:t>
            </a:r>
          </a:p>
          <a:p>
            <a:pPr fontAlgn="auto">
              <a:lnSpc>
                <a:spcPct val="150000"/>
              </a:lnSpc>
            </a:pPr>
            <a:r>
              <a:rPr lang="en-US" altLang="zh-CN" sz="2800" b="1">
                <a:solidFill>
                  <a:schemeClr val="tx1"/>
                </a:solidFill>
              </a:rPr>
              <a:t>	</a:t>
            </a:r>
            <a:r>
              <a:rPr lang="zh-CN" altLang="en-US" sz="2800" b="1">
                <a:solidFill>
                  <a:schemeClr val="tx1"/>
                </a:solidFill>
              </a:rPr>
              <a:t>③语言表达严密，逻辑性强。如：“而无产阶级认识世界的目的，只是为了改造世界，此外再无别的目的”中“此外再无别的目的”强调无产阶级认识世界的目的的唯一性，表达严密，具有无可辩驳的逻辑力量。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664210"/>
            <a:ext cx="11620500" cy="6000750"/>
          </a:xfrm>
          <a:prstGeom prst="rect">
            <a:avLst/>
          </a:prstGeom>
          <a:noFill/>
        </p:spPr>
        <p:txBody>
          <a:bodyPr wrap="square" rtlCol="0" anchor="t">
            <a:spAutoFit/>
          </a:bodyPr>
          <a:lstStyle/>
          <a:p>
            <a:pPr fontAlgn="auto">
              <a:lnSpc>
                <a:spcPct val="150000"/>
              </a:lnSpc>
            </a:pPr>
            <a:r>
              <a:rPr lang="zh-CN" altLang="en-US" sz="3200" b="1">
                <a:solidFill>
                  <a:schemeClr val="tx1"/>
                </a:solidFill>
              </a:rPr>
              <a:t>5.本文首尾呼应的写作特点是如何体现的？</a:t>
            </a:r>
          </a:p>
          <a:p>
            <a:pPr fontAlgn="auto">
              <a:lnSpc>
                <a:spcPct val="150000"/>
              </a:lnSpc>
            </a:pPr>
            <a:r>
              <a:rPr lang="en-US" altLang="zh-CN" sz="3200" b="1">
                <a:solidFill>
                  <a:schemeClr val="tx1"/>
                </a:solidFill>
              </a:rPr>
              <a:t>	</a:t>
            </a:r>
            <a:r>
              <a:rPr lang="zh-CN" altLang="en-US" sz="2400" b="1">
                <a:solidFill>
                  <a:schemeClr val="tx1"/>
                </a:solidFill>
              </a:rPr>
              <a:t>文章开头提出“是从天上掉下来的吗”“是自己头脑里固有的吗”的问题，结尾部分用“有很多人还不懂得这个认识论的道理”“问他的思想、意见、政策、方法、计划、结论、滔滔不绝的演说、大块的文章，是从哪里得来的，他觉得是个怪问题，回答不出来”来呼应。文章开头说，“而代表先进阶级的正确思想，一旦被群众掌握，就会变成改造社会、改造世界的物质力量”，结尾用“应当进行辩证唯物论的认识论的教育”来呼应。而“克服困难，少犯错误，做好工作，努力奋斗，建设一个社会主义的伟大强国，并且帮助世界被压迫被剥削的广大人民，完成我们应当担负的国际主义的伟大义务”的结束语，又是与开头“变成改造社会、改造世界的物质力量”相呼应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591185"/>
            <a:ext cx="11620500" cy="341503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本文针对当时一些同志对辩证唯物主义认识论的模糊认识，简要解说了辩证唯物主义认识论的基本原理，阐述了“</a:t>
            </a:r>
            <a:r>
              <a:rPr lang="zh-CN" altLang="en-US" sz="2800" b="1">
                <a:solidFill>
                  <a:srgbClr val="FF0000"/>
                </a:solidFill>
              </a:rPr>
              <a:t>人的正确思想，只能从社会实践中来</a:t>
            </a:r>
            <a:r>
              <a:rPr lang="zh-CN" altLang="en-US" sz="2800" b="1"/>
              <a:t>”的科学论断，提高了人们的认识，为人们的实践提供了正确的理论指导。</a:t>
            </a:r>
          </a:p>
        </p:txBody>
      </p:sp>
      <p:pic>
        <p:nvPicPr>
          <p:cNvPr id="4" name="图片 3"/>
          <p:cNvPicPr>
            <a:picLocks noChangeAspect="1"/>
          </p:cNvPicPr>
          <p:nvPr/>
        </p:nvPicPr>
        <p:blipFill>
          <a:blip r:embed="rId2"/>
          <a:stretch>
            <a:fillRect/>
          </a:stretch>
        </p:blipFill>
        <p:spPr>
          <a:xfrm>
            <a:off x="285750" y="3961130"/>
            <a:ext cx="4244975" cy="2501265"/>
          </a:xfrm>
          <a:prstGeom prst="rect">
            <a:avLst/>
          </a:prstGeom>
        </p:spPr>
      </p:pic>
      <p:pic>
        <p:nvPicPr>
          <p:cNvPr id="5" name="图片 4"/>
          <p:cNvPicPr>
            <a:picLocks noChangeAspect="1"/>
          </p:cNvPicPr>
          <p:nvPr/>
        </p:nvPicPr>
        <p:blipFill>
          <a:blip r:embed="rId3"/>
          <a:stretch>
            <a:fillRect/>
          </a:stretch>
        </p:blipFill>
        <p:spPr>
          <a:xfrm>
            <a:off x="4530725" y="3983355"/>
            <a:ext cx="3912870" cy="2456815"/>
          </a:xfrm>
          <a:prstGeom prst="rect">
            <a:avLst/>
          </a:prstGeom>
        </p:spPr>
      </p:pic>
      <p:pic>
        <p:nvPicPr>
          <p:cNvPr id="6" name="图片 5"/>
          <p:cNvPicPr>
            <a:picLocks noChangeAspect="1"/>
          </p:cNvPicPr>
          <p:nvPr/>
        </p:nvPicPr>
        <p:blipFill>
          <a:blip r:embed="rId4"/>
          <a:stretch>
            <a:fillRect/>
          </a:stretch>
        </p:blipFill>
        <p:spPr>
          <a:xfrm>
            <a:off x="8832215" y="4006215"/>
            <a:ext cx="2887345" cy="2634615"/>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7000" y="0"/>
            <a:ext cx="11572875" cy="6831965"/>
          </a:xfrm>
          <a:prstGeom prst="rect">
            <a:avLst/>
          </a:prstGeom>
          <a:noFill/>
        </p:spPr>
        <p:txBody>
          <a:bodyPr wrap="square" rtlCol="0" anchor="t">
            <a:spAutoFit/>
          </a:bodyPr>
          <a:lstStyle/>
          <a:p>
            <a:pPr algn="ctr" fontAlgn="auto">
              <a:lnSpc>
                <a:spcPct val="150000"/>
              </a:lnSpc>
            </a:pPr>
            <a:r>
              <a:rPr lang="zh-CN" altLang="en-US" sz="3200" b="1">
                <a:solidFill>
                  <a:srgbClr val="FF0000"/>
                </a:solidFill>
                <a:sym typeface="+mn-ea"/>
              </a:rPr>
              <a:t>【品读课文</a:t>
            </a:r>
            <a:r>
              <a:rPr lang="en-US" altLang="zh-CN" sz="3200" b="1">
                <a:solidFill>
                  <a:srgbClr val="FF0000"/>
                </a:solidFill>
                <a:sym typeface="+mn-ea"/>
              </a:rPr>
              <a:t>·</a:t>
            </a:r>
            <a:r>
              <a:rPr lang="zh-CN" altLang="en-US" sz="3200" b="1">
                <a:solidFill>
                  <a:srgbClr val="FF0000"/>
                </a:solidFill>
                <a:sym typeface="+mn-ea"/>
              </a:rPr>
              <a:t>艺术特色</a:t>
            </a:r>
            <a:r>
              <a:rPr lang="en-US" altLang="zh-CN" sz="3200" b="1">
                <a:solidFill>
                  <a:srgbClr val="FF0000"/>
                </a:solidFill>
                <a:sym typeface="+mn-ea"/>
              </a:rPr>
              <a:t>/</a:t>
            </a:r>
            <a:r>
              <a:rPr lang="zh-CN" altLang="en-US" sz="3200" b="1">
                <a:solidFill>
                  <a:srgbClr val="FF0000"/>
                </a:solidFill>
                <a:sym typeface="+mn-ea"/>
              </a:rPr>
              <a:t>写作特点】</a:t>
            </a:r>
            <a:endParaRPr lang="zh-CN" altLang="en-US" sz="3600" b="1">
              <a:solidFill>
                <a:srgbClr val="FF0000"/>
              </a:solidFill>
            </a:endParaRPr>
          </a:p>
          <a:p>
            <a:pPr fontAlgn="auto">
              <a:lnSpc>
                <a:spcPct val="150000"/>
              </a:lnSpc>
            </a:pPr>
            <a:r>
              <a:rPr lang="en-US" altLang="zh-CN" sz="3600" b="1">
                <a:solidFill>
                  <a:schemeClr val="tx1"/>
                </a:solidFill>
              </a:rPr>
              <a:t>	</a:t>
            </a:r>
            <a:r>
              <a:rPr lang="zh-CN" altLang="en-US" sz="2800" b="1"/>
              <a:t>①语言通俗、严谨。</a:t>
            </a:r>
          </a:p>
          <a:p>
            <a:pPr fontAlgn="auto">
              <a:lnSpc>
                <a:spcPct val="150000"/>
              </a:lnSpc>
            </a:pPr>
            <a:r>
              <a:rPr lang="en-US" altLang="zh-CN" sz="2800" b="1"/>
              <a:t>	</a:t>
            </a:r>
            <a:r>
              <a:rPr lang="zh-CN" altLang="en-US" sz="2800" b="1"/>
              <a:t>这篇文章的对象是农村广大干部和农民，所以作者不用难懂的哲学术语，而用通俗易懂的语言来表述。如“无数客观外界的现象通过人的眼、耳、鼻、舌、身这五个官能反映到自己的头脑中来，开始是感性认识”，从人体的具体器官来谈“感性认识”，就非常通俗易懂。同时，为使说理准确、严密，句子中往往用一些修饰、限制性的词语。如“人的正确思想，只能从社会实践中来，只能从社会的生产斗争、阶级斗争和科学实验这三项实践中来”。这里用了两个“只能”，说明人的正确思想来自实践是唯一的，回答非常肯定。</a:t>
            </a:r>
          </a:p>
        </p:txBody>
      </p:sp>
      <p:pic>
        <p:nvPicPr>
          <p:cNvPr id="3" name="图片 2"/>
          <p:cNvPicPr>
            <a:picLocks noChangeAspect="1"/>
          </p:cNvPicPr>
          <p:nvPr/>
        </p:nvPicPr>
        <p:blipFill>
          <a:blip r:embed="rId2"/>
          <a:stretch>
            <a:fillRect/>
          </a:stretch>
        </p:blipFill>
        <p:spPr>
          <a:xfrm>
            <a:off x="9698355" y="0"/>
            <a:ext cx="2493645" cy="1700530"/>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1045845"/>
            <a:ext cx="11620500" cy="3969385"/>
          </a:xfrm>
          <a:prstGeom prst="rect">
            <a:avLst/>
          </a:prstGeom>
          <a:noFill/>
        </p:spPr>
        <p:txBody>
          <a:bodyPr wrap="square" rtlCol="0" anchor="t">
            <a:spAutoFit/>
          </a:bodyPr>
          <a:lstStyle/>
          <a:p>
            <a:pPr fontAlgn="auto">
              <a:lnSpc>
                <a:spcPct val="150000"/>
              </a:lnSpc>
            </a:pPr>
            <a:r>
              <a:rPr lang="zh-CN" altLang="en-US" sz="2800" b="1">
                <a:solidFill>
                  <a:srgbClr val="FF0000"/>
                </a:solidFill>
              </a:rPr>
              <a:t>②事理论证，层层深入。</a:t>
            </a:r>
          </a:p>
          <a:p>
            <a:pPr fontAlgn="auto">
              <a:lnSpc>
                <a:spcPct val="150000"/>
              </a:lnSpc>
            </a:pPr>
            <a:r>
              <a:rPr lang="en-US" altLang="zh-CN" sz="2800" b="1">
                <a:solidFill>
                  <a:srgbClr val="FF0000"/>
                </a:solidFill>
              </a:rPr>
              <a:t>	</a:t>
            </a:r>
            <a:r>
              <a:rPr lang="zh-CN" altLang="en-US" sz="2800" b="1">
                <a:solidFill>
                  <a:schemeClr val="tx1"/>
                </a:solidFill>
              </a:rPr>
              <a:t>本文按照“提出问题——分析问题——解决问题”的论证结构，运用唯物主义认识论的原理，层层深入地论证“人的正确思想，只能从社会实践中来”的论点。就是在内部层次上，也体现了这一特点。如在论证由实践到认识的第一次飞跃时，紧紧扣住认识怎样从实践开始，经过感性认识达到理性认识来谈。</a:t>
            </a:r>
          </a:p>
        </p:txBody>
      </p:sp>
      <p:pic>
        <p:nvPicPr>
          <p:cNvPr id="3" name="图片 2"/>
          <p:cNvPicPr>
            <a:picLocks noChangeAspect="1"/>
          </p:cNvPicPr>
          <p:nvPr/>
        </p:nvPicPr>
        <p:blipFill>
          <a:blip r:embed="rId2"/>
          <a:stretch>
            <a:fillRect/>
          </a:stretch>
        </p:blipFill>
        <p:spPr>
          <a:xfrm>
            <a:off x="8971915" y="0"/>
            <a:ext cx="3220085" cy="1837055"/>
          </a:xfrm>
          <a:prstGeom prst="rect">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6365" y="393065"/>
            <a:ext cx="8423275"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③首尾呼应，全篇论述贯通一体。</a:t>
            </a:r>
          </a:p>
          <a:p>
            <a:pPr fontAlgn="auto">
              <a:lnSpc>
                <a:spcPct val="150000"/>
              </a:lnSpc>
            </a:pPr>
            <a:r>
              <a:rPr lang="en-US" altLang="zh-CN" sz="2800" b="1">
                <a:solidFill>
                  <a:schemeClr val="tx1"/>
                </a:solidFill>
              </a:rPr>
              <a:t>	</a:t>
            </a:r>
            <a:r>
              <a:rPr lang="zh-CN" altLang="en-US" sz="2800" b="1">
                <a:solidFill>
                  <a:schemeClr val="tx1"/>
                </a:solidFill>
              </a:rPr>
              <a:t>开头提出“是从天上掉下来的吗？”“是自己头脑里固有的吗？”两个疑问，结尾部分以“有很多人还不懂得这个认识论的道理”“问他的思想、意见、政策、方法、计划、结论、滔滔不绝的演说、大块的文章，是从哪里得来的，他觉得是个怪问题，回答不出来”与之呼应。开头阐述“物质可以变成精神，精神可以变成物质”，结尾部分说，这些同志对于这一常见的飞跃现象，“也觉得不可理解”，与之呼应。</a:t>
            </a:r>
          </a:p>
        </p:txBody>
      </p:sp>
      <p:pic>
        <p:nvPicPr>
          <p:cNvPr id="3" name="图片 2"/>
          <p:cNvPicPr>
            <a:picLocks noChangeAspect="1"/>
          </p:cNvPicPr>
          <p:nvPr/>
        </p:nvPicPr>
        <p:blipFill>
          <a:blip r:embed="rId2"/>
          <a:stretch>
            <a:fillRect/>
          </a:stretch>
        </p:blipFill>
        <p:spPr>
          <a:xfrm>
            <a:off x="8724900" y="992505"/>
            <a:ext cx="3089275" cy="4709160"/>
          </a:xfrm>
          <a:prstGeom prst="rect">
            <a:avLst/>
          </a:prstGeom>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5750" y="720090"/>
            <a:ext cx="8483600" cy="526224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本文论述了人的正确思想只能从社会实践中来的道理。为了阐明这一道理，毛泽东从认识与实践的关系角度，论述了正确思想的形成过程，使我们懂得：</a:t>
            </a:r>
            <a:r>
              <a:rPr lang="zh-CN" altLang="en-US" sz="2800" b="1">
                <a:solidFill>
                  <a:srgbClr val="FF0000"/>
                </a:solidFill>
              </a:rPr>
              <a:t>人们的社会存在，决定人们的思想，人们要从实践中得到正确思想，而正确的思想又不断推动实践，而且，一个正确的认识，往往需要经过由实践到认识，由认识到实践这样多次的反复，才能够完成</a:t>
            </a:r>
            <a:r>
              <a:rPr lang="zh-CN" altLang="en-US" sz="2800" b="1"/>
              <a:t>。</a:t>
            </a:r>
          </a:p>
        </p:txBody>
      </p:sp>
      <p:pic>
        <p:nvPicPr>
          <p:cNvPr id="3" name="图片 2"/>
          <p:cNvPicPr>
            <a:picLocks noChangeAspect="1"/>
          </p:cNvPicPr>
          <p:nvPr/>
        </p:nvPicPr>
        <p:blipFill>
          <a:blip r:embed="rId2"/>
          <a:stretch>
            <a:fillRect/>
          </a:stretch>
        </p:blipFill>
        <p:spPr>
          <a:xfrm>
            <a:off x="9023350" y="4068445"/>
            <a:ext cx="3168650" cy="2591435"/>
          </a:xfrm>
          <a:prstGeom prst="rect">
            <a:avLst/>
          </a:prstGeom>
        </p:spPr>
      </p:pic>
      <p:pic>
        <p:nvPicPr>
          <p:cNvPr id="4" name="图片 3"/>
          <p:cNvPicPr>
            <a:picLocks noChangeAspect="1"/>
          </p:cNvPicPr>
          <p:nvPr/>
        </p:nvPicPr>
        <p:blipFill>
          <a:blip r:embed="rId3"/>
          <a:stretch>
            <a:fillRect/>
          </a:stretch>
        </p:blipFill>
        <p:spPr>
          <a:xfrm>
            <a:off x="9595485" y="474345"/>
            <a:ext cx="1628140" cy="35941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3787140" y="3667125"/>
            <a:ext cx="3560445" cy="2969895"/>
          </a:xfrm>
          <a:prstGeom prst="rect">
            <a:avLst/>
          </a:prstGeom>
        </p:spPr>
      </p:pic>
      <p:sp>
        <p:nvSpPr>
          <p:cNvPr id="2" name="文本框 1"/>
          <p:cNvSpPr txBox="1"/>
          <p:nvPr/>
        </p:nvSpPr>
        <p:spPr>
          <a:xfrm>
            <a:off x="269875" y="512445"/>
            <a:ext cx="11651615" cy="313817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【课时作业】</a:t>
            </a:r>
          </a:p>
          <a:p>
            <a:pPr algn="l" fontAlgn="auto">
              <a:lnSpc>
                <a:spcPct val="150000"/>
              </a:lnSpc>
              <a:buClrTx/>
              <a:buSzTx/>
              <a:buFontTx/>
            </a:pPr>
            <a:r>
              <a:rPr lang="en-US" altLang="zh-CN" sz="2800" b="1"/>
              <a:t>	</a:t>
            </a:r>
            <a:r>
              <a:rPr lang="zh-CN" altLang="en-US" sz="3200" b="1"/>
              <a:t>1.联系自己认识和学习生活的实际，写一篇本文的读后感或心得笔记，不少于300字。</a:t>
            </a:r>
          </a:p>
          <a:p>
            <a:pPr algn="l" fontAlgn="auto">
              <a:lnSpc>
                <a:spcPct val="150000"/>
              </a:lnSpc>
              <a:buClrTx/>
              <a:buSzTx/>
              <a:buFontTx/>
            </a:pPr>
            <a:r>
              <a:rPr lang="en-US" altLang="zh-CN" sz="3200" b="1"/>
              <a:t>	</a:t>
            </a:r>
            <a:r>
              <a:rPr lang="zh-CN" altLang="en-US" sz="3200" b="1"/>
              <a:t>2.完成课后训练。</a:t>
            </a:r>
          </a:p>
        </p:txBody>
      </p:sp>
      <p:pic>
        <p:nvPicPr>
          <p:cNvPr id="3" name="图片 2"/>
          <p:cNvPicPr>
            <a:picLocks noChangeAspect="1"/>
          </p:cNvPicPr>
          <p:nvPr/>
        </p:nvPicPr>
        <p:blipFill>
          <a:blip r:embed="rId3"/>
          <a:stretch>
            <a:fillRect/>
          </a:stretch>
        </p:blipFill>
        <p:spPr>
          <a:xfrm>
            <a:off x="7870825" y="2296160"/>
            <a:ext cx="4321175" cy="4340860"/>
          </a:xfrm>
          <a:prstGeom prst="rect">
            <a:avLst/>
          </a:prstGeom>
        </p:spPr>
      </p:pic>
      <p:pic>
        <p:nvPicPr>
          <p:cNvPr id="5" name="New picture"/>
          <p:cNvPicPr/>
          <p:nvPr/>
        </p:nvPicPr>
        <p:blipFill>
          <a:blip r:embed="rId4"/>
          <a:stretch>
            <a:fillRect/>
          </a:stretch>
        </p:blipFill>
        <p:spPr>
          <a:xfrm>
            <a:off x="11201400" y="103505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4165" y="1148715"/>
            <a:ext cx="6379845" cy="415417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en-US" altLang="zh-CN" sz="2800" b="1">
                <a:sym typeface="+mn-ea"/>
              </a:rPr>
              <a:t>	</a:t>
            </a:r>
            <a:r>
              <a:rPr lang="zh-CN" altLang="en-US" sz="2800" b="1">
                <a:sym typeface="+mn-ea"/>
              </a:rPr>
              <a:t>1.学习本文运用设问提出论点，进而通俗地阐明道理的写法。</a:t>
            </a:r>
            <a:endParaRPr lang="zh-CN" altLang="en-US" sz="2800" b="1"/>
          </a:p>
          <a:p>
            <a:pPr fontAlgn="auto">
              <a:lnSpc>
                <a:spcPct val="150000"/>
              </a:lnSpc>
            </a:pPr>
            <a:r>
              <a:rPr lang="en-US" altLang="zh-CN" sz="2800" b="1">
                <a:sym typeface="+mn-ea"/>
              </a:rPr>
              <a:t>	</a:t>
            </a:r>
            <a:r>
              <a:rPr lang="zh-CN" altLang="en-US" sz="2800" b="1">
                <a:sym typeface="+mn-ea"/>
              </a:rPr>
              <a:t>2.学习辩证唯物论的认识论，理解认识来源于实践，实践是检验真理的唯一标准。</a:t>
            </a:r>
            <a:endParaRPr lang="zh-CN" altLang="en-US" sz="2800" b="1"/>
          </a:p>
        </p:txBody>
      </p:sp>
      <p:pic>
        <p:nvPicPr>
          <p:cNvPr id="5" name="图片 4"/>
          <p:cNvPicPr>
            <a:picLocks noChangeAspect="1"/>
          </p:cNvPicPr>
          <p:nvPr/>
        </p:nvPicPr>
        <p:blipFill>
          <a:blip r:embed="rId2"/>
          <a:stretch>
            <a:fillRect/>
          </a:stretch>
        </p:blipFill>
        <p:spPr>
          <a:xfrm>
            <a:off x="7800975" y="426085"/>
            <a:ext cx="4391025" cy="6245225"/>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1450" y="261620"/>
            <a:ext cx="11620500" cy="544639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zh-CN" altLang="en-US" sz="2800" b="1">
                <a:solidFill>
                  <a:srgbClr val="FF0000"/>
                </a:solidFill>
                <a:sym typeface="+mn-ea"/>
              </a:rPr>
              <a:t>语言建构与运用</a:t>
            </a:r>
            <a:r>
              <a:rPr lang="zh-CN" altLang="en-US" sz="2800" b="1">
                <a:sym typeface="+mn-ea"/>
              </a:rPr>
              <a:t>：学习本文准确、鲜明、生动的语言特色和首尾呼应、逻</a:t>
            </a:r>
            <a:r>
              <a:rPr lang="en-US" altLang="zh-CN" sz="2800" b="1">
                <a:sym typeface="+mn-ea"/>
              </a:rPr>
              <a:t>			 </a:t>
            </a:r>
            <a:r>
              <a:rPr lang="zh-CN" altLang="en-US" sz="2800" b="1">
                <a:sym typeface="+mn-ea"/>
              </a:rPr>
              <a:t>辑严密的写作特点。。</a:t>
            </a:r>
            <a:endParaRPr lang="zh-CN" altLang="en-US" sz="2800" b="1"/>
          </a:p>
          <a:p>
            <a:pPr fontAlgn="auto">
              <a:lnSpc>
                <a:spcPct val="150000"/>
              </a:lnSpc>
            </a:pPr>
            <a:r>
              <a:rPr lang="zh-CN" altLang="en-US" sz="2800" b="1">
                <a:solidFill>
                  <a:srgbClr val="FF0000"/>
                </a:solidFill>
                <a:sym typeface="+mn-ea"/>
              </a:rPr>
              <a:t>思维发展与提升</a:t>
            </a:r>
            <a:r>
              <a:rPr lang="zh-CN" altLang="en-US" sz="2800" b="1">
                <a:sym typeface="+mn-ea"/>
              </a:rPr>
              <a:t>：学习辩证唯物主义认识论，理解“认识来源于实</a:t>
            </a:r>
            <a:r>
              <a:rPr lang="en-US" altLang="zh-CN" sz="2800" b="1">
                <a:sym typeface="+mn-ea"/>
              </a:rPr>
              <a:t>				 </a:t>
            </a:r>
            <a:r>
              <a:rPr lang="zh-CN" altLang="en-US" sz="2800" b="1">
                <a:sym typeface="+mn-ea"/>
              </a:rPr>
              <a:t>践”“实践是检验真理的唯一标准”等观点。</a:t>
            </a:r>
            <a:endParaRPr lang="zh-CN" altLang="en-US" sz="2800" b="1"/>
          </a:p>
          <a:p>
            <a:pPr fontAlgn="auto">
              <a:lnSpc>
                <a:spcPct val="150000"/>
              </a:lnSpc>
            </a:pPr>
            <a:r>
              <a:rPr lang="zh-CN" altLang="en-US" sz="2800" b="1">
                <a:solidFill>
                  <a:srgbClr val="FF0000"/>
                </a:solidFill>
                <a:sym typeface="+mn-ea"/>
              </a:rPr>
              <a:t>审美鉴赏与创造</a:t>
            </a:r>
            <a:r>
              <a:rPr lang="zh-CN" altLang="en-US" sz="2800" b="1">
                <a:sym typeface="+mn-ea"/>
              </a:rPr>
              <a:t>：学习本文“提出问题——分析问题——解决问题”的层</a:t>
            </a:r>
            <a:r>
              <a:rPr lang="en-US" altLang="zh-CN" sz="2800" b="1">
                <a:sym typeface="+mn-ea"/>
              </a:rPr>
              <a:t>			 </a:t>
            </a:r>
            <a:r>
              <a:rPr lang="zh-CN" altLang="en-US" sz="2800" b="1">
                <a:sym typeface="+mn-ea"/>
              </a:rPr>
              <a:t>层递进式的论证结构。</a:t>
            </a:r>
            <a:endParaRPr lang="zh-CN" altLang="en-US" sz="2800" b="1"/>
          </a:p>
          <a:p>
            <a:pPr fontAlgn="auto">
              <a:lnSpc>
                <a:spcPct val="150000"/>
              </a:lnSpc>
            </a:pPr>
            <a:r>
              <a:rPr lang="zh-CN" altLang="en-US" sz="2800" b="1">
                <a:solidFill>
                  <a:srgbClr val="FF0000"/>
                </a:solidFill>
                <a:sym typeface="+mn-ea"/>
              </a:rPr>
              <a:t>文化传承与理解</a:t>
            </a:r>
            <a:r>
              <a:rPr lang="zh-CN" altLang="en-US" sz="2800" b="1">
                <a:sym typeface="+mn-ea"/>
              </a:rPr>
              <a:t>：认识理论联系实际的重要性，树立正确的学风。</a:t>
            </a:r>
            <a:endParaRPr lang="zh-CN" altLang="en-US" sz="2800" b="1"/>
          </a:p>
        </p:txBody>
      </p:sp>
      <p:pic>
        <p:nvPicPr>
          <p:cNvPr id="4" name="图片 3"/>
          <p:cNvPicPr>
            <a:picLocks noChangeAspect="1"/>
          </p:cNvPicPr>
          <p:nvPr>
            <p:custDataLst>
              <p:tags r:id="rId3"/>
            </p:custDataLst>
          </p:nvPr>
        </p:nvPicPr>
        <p:blipFill>
          <a:blip r:embed="rId2"/>
          <a:stretch>
            <a:fillRect/>
          </a:stretch>
        </p:blipFill>
        <p:spPr>
          <a:xfrm>
            <a:off x="4114800" y="5707380"/>
            <a:ext cx="8077835" cy="1036320"/>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334385" y="599440"/>
            <a:ext cx="8695055" cy="535432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【教学重难点】</a:t>
            </a:r>
            <a:endParaRPr lang="zh-CN" altLang="en-US" sz="2800" b="1">
              <a:solidFill>
                <a:srgbClr val="FF0000"/>
              </a:solidFill>
            </a:endParaRPr>
          </a:p>
          <a:p>
            <a:pPr fontAlgn="auto">
              <a:lnSpc>
                <a:spcPct val="150000"/>
              </a:lnSpc>
            </a:pPr>
            <a:r>
              <a:rPr lang="zh-CN" altLang="en-US" sz="3200" b="1">
                <a:solidFill>
                  <a:srgbClr val="FF0000"/>
                </a:solidFill>
                <a:sym typeface="+mn-ea"/>
              </a:rPr>
              <a:t>重点：</a:t>
            </a:r>
            <a:endParaRPr lang="zh-CN" altLang="en-US" sz="3200" b="1">
              <a:solidFill>
                <a:srgbClr val="FF0000"/>
              </a:solidFill>
            </a:endParaRPr>
          </a:p>
          <a:p>
            <a:pPr fontAlgn="auto">
              <a:lnSpc>
                <a:spcPct val="150000"/>
              </a:lnSpc>
            </a:pPr>
            <a:r>
              <a:rPr lang="en-US" altLang="zh-CN" sz="3200" b="1">
                <a:sym typeface="+mn-ea"/>
              </a:rPr>
              <a:t>	</a:t>
            </a:r>
            <a:r>
              <a:rPr lang="zh-CN" altLang="en-US" sz="3200" b="1">
                <a:sym typeface="+mn-ea"/>
              </a:rPr>
              <a:t>学习辩证唯物论的认识论，理解认识来源于实践，实践是检验真理的唯一标准。</a:t>
            </a:r>
            <a:endParaRPr lang="zh-CN" altLang="en-US" sz="3200" b="1"/>
          </a:p>
          <a:p>
            <a:pPr fontAlgn="auto">
              <a:lnSpc>
                <a:spcPct val="150000"/>
              </a:lnSpc>
            </a:pPr>
            <a:r>
              <a:rPr lang="zh-CN" altLang="en-US" sz="3200" b="1">
                <a:solidFill>
                  <a:srgbClr val="FF0000"/>
                </a:solidFill>
                <a:sym typeface="+mn-ea"/>
              </a:rPr>
              <a:t>难点：</a:t>
            </a:r>
            <a:endParaRPr lang="zh-CN" altLang="en-US" sz="3200" b="1">
              <a:solidFill>
                <a:srgbClr val="FF0000"/>
              </a:solidFill>
            </a:endParaRPr>
          </a:p>
          <a:p>
            <a:pPr fontAlgn="auto">
              <a:lnSpc>
                <a:spcPct val="150000"/>
              </a:lnSpc>
            </a:pPr>
            <a:r>
              <a:rPr lang="en-US" altLang="zh-CN" sz="3200" b="1">
                <a:sym typeface="+mn-ea"/>
              </a:rPr>
              <a:t>	</a:t>
            </a:r>
            <a:r>
              <a:rPr lang="zh-CN" altLang="en-US" sz="3200" b="1">
                <a:sym typeface="+mn-ea"/>
              </a:rPr>
              <a:t>学习本文“提出问题——分析问题——解决问题”的层层递进式的论证结构。</a:t>
            </a:r>
            <a:endParaRPr lang="zh-CN" altLang="en-US" sz="3200" b="1"/>
          </a:p>
        </p:txBody>
      </p:sp>
      <p:pic>
        <p:nvPicPr>
          <p:cNvPr id="3" name="图片 2"/>
          <p:cNvPicPr>
            <a:picLocks noChangeAspect="1"/>
          </p:cNvPicPr>
          <p:nvPr/>
        </p:nvPicPr>
        <p:blipFill>
          <a:blip r:embed="rId3"/>
          <a:stretch>
            <a:fillRect/>
          </a:stretch>
        </p:blipFill>
        <p:spPr>
          <a:xfrm>
            <a:off x="0" y="599440"/>
            <a:ext cx="3232785" cy="4847590"/>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97840" y="-63500"/>
            <a:ext cx="11195685" cy="415417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在我们的印象中，毛主席是诗人，是领袖，是政治家，实际上不仅如此，他还是一位哲学家。邓小平同志在谈“实事求是”这一问题时，具体提到了《人的正确思想是从哪里来的？》这篇文章，毛泽东思想的精髓就是这四个字，本篇是毛泽东同志一篇很重要的哲学论文，是一篇文字兼美的典范，今天就让我们一起来学习。</a:t>
            </a:r>
          </a:p>
        </p:txBody>
      </p:sp>
      <p:pic>
        <p:nvPicPr>
          <p:cNvPr id="3" name="图片 2"/>
          <p:cNvPicPr>
            <a:picLocks noChangeAspect="1"/>
          </p:cNvPicPr>
          <p:nvPr/>
        </p:nvPicPr>
        <p:blipFill>
          <a:blip r:embed="rId2"/>
          <a:stretch>
            <a:fillRect/>
          </a:stretch>
        </p:blipFill>
        <p:spPr>
          <a:xfrm>
            <a:off x="7820025" y="4090670"/>
            <a:ext cx="4371975" cy="2562225"/>
          </a:xfrm>
          <a:prstGeom prst="rect">
            <a:avLst/>
          </a:prstGeom>
        </p:spPr>
      </p:pic>
      <p:pic>
        <p:nvPicPr>
          <p:cNvPr id="6" name="图片 5"/>
          <p:cNvPicPr>
            <a:picLocks noChangeAspect="1"/>
          </p:cNvPicPr>
          <p:nvPr/>
        </p:nvPicPr>
        <p:blipFill>
          <a:blip r:embed="rId3"/>
          <a:stretch>
            <a:fillRect/>
          </a:stretch>
        </p:blipFill>
        <p:spPr>
          <a:xfrm>
            <a:off x="876300" y="4090670"/>
            <a:ext cx="2286000" cy="2562225"/>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3830" y="-118110"/>
            <a:ext cx="11863705" cy="406146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【作者介绍】</a:t>
            </a:r>
          </a:p>
          <a:p>
            <a:pPr fontAlgn="auto">
              <a:lnSpc>
                <a:spcPct val="150000"/>
              </a:lnSpc>
            </a:pPr>
            <a:r>
              <a:rPr lang="en-US" altLang="zh-CN" sz="2800" b="1"/>
              <a:t>	</a:t>
            </a:r>
            <a:r>
              <a:rPr lang="zh-CN" altLang="en-US" sz="2800" b="1"/>
              <a:t>毛泽东（1893~1976）字</a:t>
            </a:r>
            <a:r>
              <a:rPr lang="zh-CN" altLang="en-US" sz="2800" b="1">
                <a:solidFill>
                  <a:srgbClr val="FF0000"/>
                </a:solidFill>
              </a:rPr>
              <a:t>润之</a:t>
            </a:r>
            <a:r>
              <a:rPr lang="zh-CN" altLang="en-US" sz="2800" b="1"/>
              <a:t>，笔名</a:t>
            </a:r>
            <a:r>
              <a:rPr lang="zh-CN" altLang="en-US" sz="2800" b="1">
                <a:solidFill>
                  <a:srgbClr val="FF0000"/>
                </a:solidFill>
              </a:rPr>
              <a:t>子任</a:t>
            </a:r>
            <a:r>
              <a:rPr lang="zh-CN" altLang="en-US" sz="2800" b="1"/>
              <a:t>。1893年12月26日生于</a:t>
            </a:r>
            <a:r>
              <a:rPr lang="zh-CN" altLang="en-US" sz="2800" b="1">
                <a:solidFill>
                  <a:srgbClr val="FF0000"/>
                </a:solidFill>
              </a:rPr>
              <a:t>湖南湘潭韶山</a:t>
            </a:r>
            <a:r>
              <a:rPr lang="zh-CN" altLang="en-US" sz="2800" b="1"/>
              <a:t>，1976年9月9日在北京逝世。享年83岁。遗体在北京天安门水晶棺内。中国人民的领袖，马克思主义者，伟大的无产阶级革命家、战略家和理论家，中国共产党、思想家、军事家、中国共产党、中国人民解放军和中华人民共和国的主要缔造者和领导人，</a:t>
            </a:r>
            <a:r>
              <a:rPr lang="zh-CN" altLang="en-US" sz="2800" b="1">
                <a:solidFill>
                  <a:srgbClr val="FF0000"/>
                </a:solidFill>
              </a:rPr>
              <a:t>诗人，书法家</a:t>
            </a:r>
            <a:r>
              <a:rPr lang="zh-CN" altLang="en-US" sz="2800" b="1"/>
              <a:t>。</a:t>
            </a:r>
          </a:p>
        </p:txBody>
      </p:sp>
      <p:pic>
        <p:nvPicPr>
          <p:cNvPr id="4" name="图片 3"/>
          <p:cNvPicPr>
            <a:picLocks noChangeAspect="1"/>
          </p:cNvPicPr>
          <p:nvPr/>
        </p:nvPicPr>
        <p:blipFill>
          <a:blip r:embed="rId2"/>
          <a:stretch>
            <a:fillRect/>
          </a:stretch>
        </p:blipFill>
        <p:spPr>
          <a:xfrm>
            <a:off x="0" y="3987800"/>
            <a:ext cx="2324100" cy="2914650"/>
          </a:xfrm>
          <a:prstGeom prst="rect">
            <a:avLst/>
          </a:prstGeom>
        </p:spPr>
      </p:pic>
      <p:pic>
        <p:nvPicPr>
          <p:cNvPr id="5" name="图片 4"/>
          <p:cNvPicPr>
            <a:picLocks noChangeAspect="1"/>
          </p:cNvPicPr>
          <p:nvPr/>
        </p:nvPicPr>
        <p:blipFill>
          <a:blip r:embed="rId3"/>
          <a:stretch>
            <a:fillRect/>
          </a:stretch>
        </p:blipFill>
        <p:spPr>
          <a:xfrm>
            <a:off x="2047240" y="3987800"/>
            <a:ext cx="2333625" cy="2914650"/>
          </a:xfrm>
          <a:prstGeom prst="rect">
            <a:avLst/>
          </a:prstGeom>
        </p:spPr>
      </p:pic>
      <p:pic>
        <p:nvPicPr>
          <p:cNvPr id="6" name="图片 5"/>
          <p:cNvPicPr>
            <a:picLocks noChangeAspect="1"/>
          </p:cNvPicPr>
          <p:nvPr/>
        </p:nvPicPr>
        <p:blipFill>
          <a:blip r:embed="rId4"/>
          <a:stretch>
            <a:fillRect/>
          </a:stretch>
        </p:blipFill>
        <p:spPr>
          <a:xfrm>
            <a:off x="4109085" y="3987800"/>
            <a:ext cx="1964690" cy="2914650"/>
          </a:xfrm>
          <a:prstGeom prst="rect">
            <a:avLst/>
          </a:prstGeom>
        </p:spPr>
      </p:pic>
      <p:pic>
        <p:nvPicPr>
          <p:cNvPr id="7" name="图片 6"/>
          <p:cNvPicPr>
            <a:picLocks noChangeAspect="1"/>
          </p:cNvPicPr>
          <p:nvPr/>
        </p:nvPicPr>
        <p:blipFill>
          <a:blip r:embed="rId5"/>
          <a:stretch>
            <a:fillRect/>
          </a:stretch>
        </p:blipFill>
        <p:spPr>
          <a:xfrm>
            <a:off x="5650865" y="3987800"/>
            <a:ext cx="2343150" cy="2914650"/>
          </a:xfrm>
          <a:prstGeom prst="rect">
            <a:avLst/>
          </a:prstGeom>
        </p:spPr>
      </p:pic>
      <p:pic>
        <p:nvPicPr>
          <p:cNvPr id="8" name="图片 7"/>
          <p:cNvPicPr>
            <a:picLocks noChangeAspect="1"/>
          </p:cNvPicPr>
          <p:nvPr/>
        </p:nvPicPr>
        <p:blipFill>
          <a:blip r:embed="rId6"/>
          <a:stretch>
            <a:fillRect/>
          </a:stretch>
        </p:blipFill>
        <p:spPr>
          <a:xfrm>
            <a:off x="7618730" y="3987800"/>
            <a:ext cx="2295525" cy="2870200"/>
          </a:xfrm>
          <a:prstGeom prst="rect">
            <a:avLst/>
          </a:prstGeom>
        </p:spPr>
      </p:pic>
      <p:pic>
        <p:nvPicPr>
          <p:cNvPr id="9" name="图片 8"/>
          <p:cNvPicPr>
            <a:picLocks noChangeAspect="1"/>
          </p:cNvPicPr>
          <p:nvPr/>
        </p:nvPicPr>
        <p:blipFill>
          <a:blip r:embed="rId7"/>
          <a:stretch>
            <a:fillRect/>
          </a:stretch>
        </p:blipFill>
        <p:spPr>
          <a:xfrm>
            <a:off x="9462135" y="3987800"/>
            <a:ext cx="2680970" cy="2870200"/>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2080" y="612775"/>
            <a:ext cx="11817350" cy="221488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【主要作品】</a:t>
            </a:r>
          </a:p>
          <a:p>
            <a:pPr fontAlgn="auto">
              <a:lnSpc>
                <a:spcPct val="150000"/>
              </a:lnSpc>
            </a:pPr>
            <a:r>
              <a:rPr lang="en-US" altLang="zh-CN" sz="2800" b="1"/>
              <a:t>	</a:t>
            </a:r>
            <a:r>
              <a:rPr lang="zh-CN" altLang="en-US" sz="2800" b="1"/>
              <a:t>主要著作《毛泽东选集》（四卷）、《毛泽东文集》（八卷）、《毛泽东诗词》（共43首）。</a:t>
            </a:r>
          </a:p>
        </p:txBody>
      </p:sp>
      <p:pic>
        <p:nvPicPr>
          <p:cNvPr id="3" name="图片 2"/>
          <p:cNvPicPr>
            <a:picLocks noChangeAspect="1"/>
          </p:cNvPicPr>
          <p:nvPr/>
        </p:nvPicPr>
        <p:blipFill>
          <a:blip r:embed="rId2"/>
          <a:stretch>
            <a:fillRect/>
          </a:stretch>
        </p:blipFill>
        <p:spPr>
          <a:xfrm>
            <a:off x="132080" y="2827655"/>
            <a:ext cx="2600325" cy="3884930"/>
          </a:xfrm>
          <a:prstGeom prst="rect">
            <a:avLst/>
          </a:prstGeom>
        </p:spPr>
      </p:pic>
      <p:pic>
        <p:nvPicPr>
          <p:cNvPr id="8" name="图片 7"/>
          <p:cNvPicPr>
            <a:picLocks noChangeAspect="1"/>
          </p:cNvPicPr>
          <p:nvPr/>
        </p:nvPicPr>
        <p:blipFill>
          <a:blip r:embed="rId3"/>
          <a:stretch>
            <a:fillRect/>
          </a:stretch>
        </p:blipFill>
        <p:spPr>
          <a:xfrm>
            <a:off x="9906000" y="2828925"/>
            <a:ext cx="2286000" cy="3883660"/>
          </a:xfrm>
          <a:prstGeom prst="rect">
            <a:avLst/>
          </a:prstGeom>
        </p:spPr>
      </p:pic>
      <p:pic>
        <p:nvPicPr>
          <p:cNvPr id="10" name="图片 9"/>
          <p:cNvPicPr>
            <a:picLocks noChangeAspect="1"/>
          </p:cNvPicPr>
          <p:nvPr/>
        </p:nvPicPr>
        <p:blipFill>
          <a:blip r:embed="rId4"/>
          <a:stretch>
            <a:fillRect/>
          </a:stretch>
        </p:blipFill>
        <p:spPr>
          <a:xfrm>
            <a:off x="2732405" y="3265170"/>
            <a:ext cx="2133600" cy="2515235"/>
          </a:xfrm>
          <a:prstGeom prst="rect">
            <a:avLst/>
          </a:prstGeom>
        </p:spPr>
      </p:pic>
      <p:pic>
        <p:nvPicPr>
          <p:cNvPr id="11" name="图片 10"/>
          <p:cNvPicPr>
            <a:picLocks noChangeAspect="1"/>
          </p:cNvPicPr>
          <p:nvPr/>
        </p:nvPicPr>
        <p:blipFill>
          <a:blip r:embed="rId5"/>
          <a:stretch>
            <a:fillRect/>
          </a:stretch>
        </p:blipFill>
        <p:spPr>
          <a:xfrm>
            <a:off x="5074285" y="3203575"/>
            <a:ext cx="1932305" cy="2638425"/>
          </a:xfrm>
          <a:prstGeom prst="rect">
            <a:avLst/>
          </a:prstGeom>
        </p:spPr>
      </p:pic>
      <p:pic>
        <p:nvPicPr>
          <p:cNvPr id="12" name="图片 11"/>
          <p:cNvPicPr>
            <a:picLocks noChangeAspect="1"/>
          </p:cNvPicPr>
          <p:nvPr/>
        </p:nvPicPr>
        <p:blipFill>
          <a:blip r:embed="rId6"/>
          <a:stretch>
            <a:fillRect/>
          </a:stretch>
        </p:blipFill>
        <p:spPr>
          <a:xfrm>
            <a:off x="7295515" y="3203575"/>
            <a:ext cx="2171700" cy="2762250"/>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9705" y="332105"/>
            <a:ext cx="11832590" cy="406146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【写作背景】</a:t>
            </a:r>
          </a:p>
          <a:p>
            <a:pPr fontAlgn="auto">
              <a:lnSpc>
                <a:spcPct val="150000"/>
              </a:lnSpc>
            </a:pPr>
            <a:r>
              <a:rPr lang="en-US" altLang="zh-CN" sz="2400" b="1"/>
              <a:t>	</a:t>
            </a:r>
            <a:r>
              <a:rPr lang="zh-CN" altLang="en-US" sz="2800" b="1"/>
              <a:t>在毛泽东著作中，有一篇堪称“奇葩”的短文，从严格意义上来说，这篇文章只是毛泽东同志在修改《中共中央关于目前农村工作中若干问题的决定（草案）》时增写的一段文字，全文连同标题总共才一千多字。然而，它却被誉为毛泽东哲学理论的集大成之作，这就是毛泽东同志写于1963年的《人的正确思想是从哪里来的？》。</a:t>
            </a:r>
          </a:p>
        </p:txBody>
      </p:sp>
    </p:spTree>
  </p:cSld>
  <p:clrMapOvr>
    <a:masterClrMapping/>
  </p:clrMapOvr>
  <p:transition/>
  <p:timing/>
</p:sld>
</file>

<file path=ppt/tags/tag1.xml><?xml version="1.0" encoding="utf-8"?>
<p:tagLst xmlns:p="http://schemas.openxmlformats.org/presentationml/2006/main">
  <p:tag name="KSO_WM_UNIT_PLACING_PICTURE_USER_VIEWPORT" val="{&quot;height&quot;:1800,&quot;width&quot;:3765}"/>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81</Paragraphs>
  <Slides>25</Slides>
  <Notes>2</Notes>
  <TotalTime>0</TotalTime>
  <HiddenSlides>1</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25</vt:i4>
      </vt:variant>
    </vt:vector>
  </HeadingPairs>
  <TitlesOfParts>
    <vt:vector baseType="lpstr" size="32">
      <vt:lpstr>Arial</vt:lpstr>
      <vt:lpstr>Calibri</vt:lpstr>
      <vt:lpstr>宋体</vt:lpstr>
      <vt:lpstr>Calibri Light</vt:lpstr>
      <vt:lpstr>思源黑体 CN Bold</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2021-02-27T12:33:08.966</cp:lastPrinted>
  <dcterms:created xsi:type="dcterms:W3CDTF">2021-02-27T12:33:08Z</dcterms:created>
  <dcterms:modified xsi:type="dcterms:W3CDTF">2021-02-27T04:33:09Z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